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5" r:id="rId5"/>
    <p:sldId id="261" r:id="rId6"/>
    <p:sldId id="267" r:id="rId7"/>
    <p:sldId id="262" r:id="rId8"/>
    <p:sldId id="264" r:id="rId9"/>
    <p:sldId id="266"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484"/>
    <a:srgbClr val="B7B7FE"/>
    <a:srgbClr val="56A59D"/>
    <a:srgbClr val="4F50C5"/>
    <a:srgbClr val="B7B7FF"/>
    <a:srgbClr val="1C1B46"/>
    <a:srgbClr val="5054CE"/>
    <a:srgbClr val="FFB045"/>
    <a:srgbClr val="DEDFF9"/>
    <a:srgbClr val="5254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920" autoAdjust="0"/>
  </p:normalViewPr>
  <p:slideViewPr>
    <p:cSldViewPr snapToGrid="0" showGuides="1">
      <p:cViewPr varScale="1">
        <p:scale>
          <a:sx n="75" d="100"/>
          <a:sy n="75" d="100"/>
        </p:scale>
        <p:origin x="9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84189-7BF9-49B1-A287-FE4848524604}"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20299-89F3-4942-A798-468404B73A27}" type="slidenum">
              <a:rPr lang="en-US" smtClean="0"/>
              <a:t>‹#›</a:t>
            </a:fld>
            <a:endParaRPr lang="en-US"/>
          </a:p>
        </p:txBody>
      </p:sp>
    </p:spTree>
    <p:extLst>
      <p:ext uri="{BB962C8B-B14F-4D97-AF65-F5344CB8AC3E}">
        <p14:creationId xmlns:p14="http://schemas.microsoft.com/office/powerpoint/2010/main" val="41105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320299-89F3-4942-A798-468404B73A27}" type="slidenum">
              <a:rPr lang="en-US" smtClean="0"/>
              <a:t>5</a:t>
            </a:fld>
            <a:endParaRPr lang="en-US"/>
          </a:p>
        </p:txBody>
      </p:sp>
    </p:spTree>
    <p:extLst>
      <p:ext uri="{BB962C8B-B14F-4D97-AF65-F5344CB8AC3E}">
        <p14:creationId xmlns:p14="http://schemas.microsoft.com/office/powerpoint/2010/main" val="310319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DDC9-CC49-D5FD-BBEA-66DE7727FF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A87CF-9003-EE39-45DA-BA22CA3DA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5BCE80-46C3-BD46-BDBC-520CA3E60388}"/>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5" name="Footer Placeholder 4">
            <a:extLst>
              <a:ext uri="{FF2B5EF4-FFF2-40B4-BE49-F238E27FC236}">
                <a16:creationId xmlns:a16="http://schemas.microsoft.com/office/drawing/2014/main" id="{075CB0F7-5045-A900-C1BE-0F6111095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55A67-5277-2073-5265-82F53C84B65D}"/>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395366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5EDA-6969-99CF-EF85-EFB761CC5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1EE16A-0AFD-61F7-CCA8-0FE550E280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0597E-8324-84CF-0ED3-FC3EC03D71C6}"/>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5" name="Footer Placeholder 4">
            <a:extLst>
              <a:ext uri="{FF2B5EF4-FFF2-40B4-BE49-F238E27FC236}">
                <a16:creationId xmlns:a16="http://schemas.microsoft.com/office/drawing/2014/main" id="{34A4B567-FEE3-557A-86CB-F5A42204A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25089-9EE2-A2BE-937D-217FDBDDD5D7}"/>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178258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54AAC1-98DB-2A03-99D1-1124481085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B511BC-5AA2-F25A-924C-4823A22F0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99208-B717-5BAA-BDBF-8D1F4F28B0C2}"/>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5" name="Footer Placeholder 4">
            <a:extLst>
              <a:ext uri="{FF2B5EF4-FFF2-40B4-BE49-F238E27FC236}">
                <a16:creationId xmlns:a16="http://schemas.microsoft.com/office/drawing/2014/main" id="{98FC2A1B-56F5-9496-0C43-A06F9AB8D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131A6-BCE6-773B-0E8D-898329B1214A}"/>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83813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37EC-1DB5-9EE0-16BF-697DEA6E7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4D3A21-E6F3-FE8A-EA65-4AE8F818F8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36DF3-2A4D-72EF-D76A-D0E3A0B68A5F}"/>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5" name="Footer Placeholder 4">
            <a:extLst>
              <a:ext uri="{FF2B5EF4-FFF2-40B4-BE49-F238E27FC236}">
                <a16:creationId xmlns:a16="http://schemas.microsoft.com/office/drawing/2014/main" id="{F2F579A2-62A9-169E-B2E3-85E2035C0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7D267-366C-88E7-8C27-3FE0D0264BFA}"/>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7234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347D-F094-C716-EDED-C611726A23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AE6978-47AE-E8A9-099B-569A8F37E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BBFDC2-5A05-D6EE-DB74-C04974BFF547}"/>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5" name="Footer Placeholder 4">
            <a:extLst>
              <a:ext uri="{FF2B5EF4-FFF2-40B4-BE49-F238E27FC236}">
                <a16:creationId xmlns:a16="http://schemas.microsoft.com/office/drawing/2014/main" id="{CEF4B109-3779-1C80-E10E-D4629BCB4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CA145-DA60-C5D3-6198-EC6F6304AC7D}"/>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205515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594C-B259-2F0C-ECFD-4660950B79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0F64A9-B2DE-E0C8-DC8C-9C53F2B20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F5BD16-9328-560D-6922-44D52F6F28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26F022-363A-D0F3-1BEA-2FC1AD4DDC43}"/>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6" name="Footer Placeholder 5">
            <a:extLst>
              <a:ext uri="{FF2B5EF4-FFF2-40B4-BE49-F238E27FC236}">
                <a16:creationId xmlns:a16="http://schemas.microsoft.com/office/drawing/2014/main" id="{B74B5F48-A675-D9D4-F3E0-D8CECB8E1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E2363-F8A7-EAEF-B321-D680916548C8}"/>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4032899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8B36-B009-A361-2BD3-AC45DC9EAA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9CA94-784B-3262-0386-3FB80625F9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CBA77-C051-8592-69E7-33E4C938D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2C65E4-74E5-13C0-4331-B25001103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0029F9-BA85-E2AD-FEC1-11F49A608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48CA07-6469-EDAD-FA3F-BE14D58A6A44}"/>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8" name="Footer Placeholder 7">
            <a:extLst>
              <a:ext uri="{FF2B5EF4-FFF2-40B4-BE49-F238E27FC236}">
                <a16:creationId xmlns:a16="http://schemas.microsoft.com/office/drawing/2014/main" id="{E1CE795D-C44D-7DF9-610F-24BF44854D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A63DDC-C43E-ED35-BFE0-42B08B72CA9E}"/>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5412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9FF4-D663-BD1F-8447-D91E792BA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AFB6E0-31CE-C863-644A-C0AAB18D40AC}"/>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4" name="Footer Placeholder 3">
            <a:extLst>
              <a:ext uri="{FF2B5EF4-FFF2-40B4-BE49-F238E27FC236}">
                <a16:creationId xmlns:a16="http://schemas.microsoft.com/office/drawing/2014/main" id="{89B29B4D-2C84-62A5-1242-856FCFA2FD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552AD-4C4B-1FA9-553C-36560309C647}"/>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294615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36B63-FCA9-A95B-0379-CA274E2F5E33}"/>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3" name="Footer Placeholder 2">
            <a:extLst>
              <a:ext uri="{FF2B5EF4-FFF2-40B4-BE49-F238E27FC236}">
                <a16:creationId xmlns:a16="http://schemas.microsoft.com/office/drawing/2014/main" id="{8B1E1C8D-DC3D-5304-5D58-59438FBC9C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B9DC33-FD8A-26B6-192D-1D18B8E9A455}"/>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283849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DB3E-1543-4EB9-45E7-3798690E4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BC8547-E50D-BFBA-76AC-42C146969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0E992-9A11-A1C7-ED38-E888D29DF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9F810-11BA-7678-DB58-B2F16A7E88AE}"/>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6" name="Footer Placeholder 5">
            <a:extLst>
              <a:ext uri="{FF2B5EF4-FFF2-40B4-BE49-F238E27FC236}">
                <a16:creationId xmlns:a16="http://schemas.microsoft.com/office/drawing/2014/main" id="{314D30A0-D549-EFA4-ED34-6B9DC8C04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E2612-EFA8-C3E8-E286-2AEEAAAA0C3A}"/>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31483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5B30-E14B-4778-A14F-4343124E7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B2B00E-7906-DCC6-77AB-48B746D3B6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E58610-17CF-7AAA-93DF-057517F16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80035-563A-3F60-87E6-0CD20E2CBCB8}"/>
              </a:ext>
            </a:extLst>
          </p:cNvPr>
          <p:cNvSpPr>
            <a:spLocks noGrp="1"/>
          </p:cNvSpPr>
          <p:nvPr>
            <p:ph type="dt" sz="half" idx="10"/>
          </p:nvPr>
        </p:nvSpPr>
        <p:spPr/>
        <p:txBody>
          <a:bodyPr/>
          <a:lstStyle/>
          <a:p>
            <a:fld id="{C5336DD9-86DF-4683-A303-8500348AECFB}" type="datetimeFigureOut">
              <a:rPr lang="en-US" smtClean="0"/>
              <a:t>1/22/2024</a:t>
            </a:fld>
            <a:endParaRPr lang="en-US"/>
          </a:p>
        </p:txBody>
      </p:sp>
      <p:sp>
        <p:nvSpPr>
          <p:cNvPr id="6" name="Footer Placeholder 5">
            <a:extLst>
              <a:ext uri="{FF2B5EF4-FFF2-40B4-BE49-F238E27FC236}">
                <a16:creationId xmlns:a16="http://schemas.microsoft.com/office/drawing/2014/main" id="{C73FE697-9673-2699-FB38-5BE2240CE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16D56-AA51-8187-0606-7A420DBFD15D}"/>
              </a:ext>
            </a:extLst>
          </p:cNvPr>
          <p:cNvSpPr>
            <a:spLocks noGrp="1"/>
          </p:cNvSpPr>
          <p:nvPr>
            <p:ph type="sldNum" sz="quarter" idx="12"/>
          </p:nvPr>
        </p:nvSpPr>
        <p:spPr/>
        <p:txBody>
          <a:bodyPr/>
          <a:lstStyle/>
          <a:p>
            <a:fld id="{B027C39B-1347-4036-93B4-33F649B5E4E6}" type="slidenum">
              <a:rPr lang="en-US" smtClean="0"/>
              <a:t>‹#›</a:t>
            </a:fld>
            <a:endParaRPr lang="en-US"/>
          </a:p>
        </p:txBody>
      </p:sp>
    </p:spTree>
    <p:extLst>
      <p:ext uri="{BB962C8B-B14F-4D97-AF65-F5344CB8AC3E}">
        <p14:creationId xmlns:p14="http://schemas.microsoft.com/office/powerpoint/2010/main" val="419798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908ABD-7DAF-5305-DA47-E3ECA6B99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C80275-1AAA-F5DE-2A37-F56D36C92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6FB10-0134-5357-EF1F-8FCE0579B1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36DD9-86DF-4683-A303-8500348AECFB}" type="datetimeFigureOut">
              <a:rPr lang="en-US" smtClean="0"/>
              <a:t>1/22/2024</a:t>
            </a:fld>
            <a:endParaRPr lang="en-US"/>
          </a:p>
        </p:txBody>
      </p:sp>
      <p:sp>
        <p:nvSpPr>
          <p:cNvPr id="5" name="Footer Placeholder 4">
            <a:extLst>
              <a:ext uri="{FF2B5EF4-FFF2-40B4-BE49-F238E27FC236}">
                <a16:creationId xmlns:a16="http://schemas.microsoft.com/office/drawing/2014/main" id="{34996E73-3FB2-420E-8B51-57C118EFD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29B242-F373-D7F4-EA66-6DDBF72FE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7C39B-1347-4036-93B4-33F649B5E4E6}" type="slidenum">
              <a:rPr lang="en-US" smtClean="0"/>
              <a:t>‹#›</a:t>
            </a:fld>
            <a:endParaRPr lang="en-US"/>
          </a:p>
        </p:txBody>
      </p:sp>
    </p:spTree>
    <p:extLst>
      <p:ext uri="{BB962C8B-B14F-4D97-AF65-F5344CB8AC3E}">
        <p14:creationId xmlns:p14="http://schemas.microsoft.com/office/powerpoint/2010/main" val="194123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580610-181A-6708-C238-3E2AC7764749}"/>
              </a:ext>
            </a:extLst>
          </p:cNvPr>
          <p:cNvSpPr/>
          <p:nvPr/>
        </p:nvSpPr>
        <p:spPr>
          <a:xfrm>
            <a:off x="0" y="-25874"/>
            <a:ext cx="12192000" cy="1215851"/>
          </a:xfrm>
          <a:prstGeom prst="rect">
            <a:avLst/>
          </a:prstGeom>
          <a:solidFill>
            <a:srgbClr val="05348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s 8">
            <a:extLst>
              <a:ext uri="{FF2B5EF4-FFF2-40B4-BE49-F238E27FC236}">
                <a16:creationId xmlns:a16="http://schemas.microsoft.com/office/drawing/2014/main" id="{A591B351-1DBF-3D95-48A4-022CF8946EA4}"/>
              </a:ext>
            </a:extLst>
          </p:cNvPr>
          <p:cNvSpPr/>
          <p:nvPr/>
        </p:nvSpPr>
        <p:spPr>
          <a:xfrm>
            <a:off x="4383151" y="200359"/>
            <a:ext cx="3387090" cy="666750"/>
          </a:xfrm>
          <a:prstGeom prst="rect">
            <a:avLst/>
          </a:prstGeom>
          <a:noFill/>
          <a:ln>
            <a:noFill/>
          </a:ln>
        </p:spPr>
        <p:txBody>
          <a:bodyPr wrap="none" rtlCol="0" anchor="t">
            <a:noAutofit/>
          </a:bodyPr>
          <a:lstStyle/>
          <a:p>
            <a:pPr algn="ctr"/>
            <a:r>
              <a:rPr lang="en-US" altLang="zh-CN" sz="2800" b="1">
                <a:solidFill>
                  <a:schemeClr val="bg1"/>
                </a:solidFill>
                <a:effectLst>
                  <a:outerShdw blurRad="38100" dist="19050" dir="2700000" algn="tl" rotWithShape="0">
                    <a:schemeClr val="dk1">
                      <a:alpha val="40000"/>
                    </a:schemeClr>
                  </a:outerShdw>
                </a:effectLst>
                <a:cs typeface="+mn-lt"/>
              </a:rPr>
              <a:t>BÁO CÁO</a:t>
            </a:r>
          </a:p>
          <a:p>
            <a:pPr algn="ctr"/>
            <a:r>
              <a:rPr lang="en-US" altLang="zh-CN" sz="2400" i="1">
                <a:solidFill>
                  <a:schemeClr val="bg1"/>
                </a:solidFill>
                <a:effectLst>
                  <a:outerShdw blurRad="38100" dist="19050" dir="2700000" algn="tl" rotWithShape="0">
                    <a:schemeClr val="dk1">
                      <a:alpha val="40000"/>
                    </a:schemeClr>
                  </a:outerShdw>
                </a:effectLst>
                <a:cs typeface="+mn-lt"/>
              </a:rPr>
              <a:t>ĐỒ ÁN CƠ SỠ NGHÀNH</a:t>
            </a:r>
          </a:p>
        </p:txBody>
      </p:sp>
      <p:pic>
        <p:nvPicPr>
          <p:cNvPr id="6" name="Picture 5" descr="logotvu">
            <a:extLst>
              <a:ext uri="{FF2B5EF4-FFF2-40B4-BE49-F238E27FC236}">
                <a16:creationId xmlns:a16="http://schemas.microsoft.com/office/drawing/2014/main" id="{83956D74-6CC6-77BE-5282-454E3EEF13C0}"/>
              </a:ext>
            </a:extLst>
          </p:cNvPr>
          <p:cNvPicPr>
            <a:picLocks noChangeAspect="1"/>
          </p:cNvPicPr>
          <p:nvPr/>
        </p:nvPicPr>
        <p:blipFill>
          <a:blip r:embed="rId2"/>
          <a:stretch>
            <a:fillRect/>
          </a:stretch>
        </p:blipFill>
        <p:spPr>
          <a:xfrm>
            <a:off x="0" y="-31934"/>
            <a:ext cx="1282045" cy="1219365"/>
          </a:xfrm>
          <a:prstGeom prst="rect">
            <a:avLst/>
          </a:prstGeom>
        </p:spPr>
      </p:pic>
      <p:sp>
        <p:nvSpPr>
          <p:cNvPr id="7" name="TextBox 6">
            <a:extLst>
              <a:ext uri="{FF2B5EF4-FFF2-40B4-BE49-F238E27FC236}">
                <a16:creationId xmlns:a16="http://schemas.microsoft.com/office/drawing/2014/main" id="{48EA7F04-DFDD-392A-90A3-6ECE3902231A}"/>
              </a:ext>
            </a:extLst>
          </p:cNvPr>
          <p:cNvSpPr txBox="1"/>
          <p:nvPr/>
        </p:nvSpPr>
        <p:spPr>
          <a:xfrm>
            <a:off x="4961521" y="2280751"/>
            <a:ext cx="2230349" cy="523220"/>
          </a:xfrm>
          <a:prstGeom prst="rect">
            <a:avLst/>
          </a:prstGeom>
          <a:noFill/>
        </p:spPr>
        <p:txBody>
          <a:bodyPr wrap="square" rtlCol="0">
            <a:spAutoFit/>
          </a:bodyPr>
          <a:lstStyle/>
          <a:p>
            <a:pPr algn="ctr"/>
            <a:r>
              <a:rPr lang="en-US" sz="2800" b="1"/>
              <a:t>ĐỀ TÀI:</a:t>
            </a:r>
          </a:p>
        </p:txBody>
      </p:sp>
      <p:sp>
        <p:nvSpPr>
          <p:cNvPr id="8" name="TextBox 7">
            <a:extLst>
              <a:ext uri="{FF2B5EF4-FFF2-40B4-BE49-F238E27FC236}">
                <a16:creationId xmlns:a16="http://schemas.microsoft.com/office/drawing/2014/main" id="{98F4DC75-157B-8851-5F75-B5FB031C9922}"/>
              </a:ext>
            </a:extLst>
          </p:cNvPr>
          <p:cNvSpPr txBox="1"/>
          <p:nvPr/>
        </p:nvSpPr>
        <p:spPr>
          <a:xfrm>
            <a:off x="1" y="2803971"/>
            <a:ext cx="12191999" cy="707886"/>
          </a:xfrm>
          <a:prstGeom prst="rect">
            <a:avLst/>
          </a:prstGeom>
          <a:no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US" sz="4000" b="1">
                <a:solidFill>
                  <a:srgbClr val="053484"/>
                </a:solidFill>
              </a:rPr>
              <a:t>Tìm hiểu và cài đặt</a:t>
            </a:r>
          </a:p>
        </p:txBody>
      </p:sp>
      <p:sp>
        <p:nvSpPr>
          <p:cNvPr id="9" name="TextBox 8">
            <a:extLst>
              <a:ext uri="{FF2B5EF4-FFF2-40B4-BE49-F238E27FC236}">
                <a16:creationId xmlns:a16="http://schemas.microsoft.com/office/drawing/2014/main" id="{7772E13B-48B0-B02D-1A2D-BB1B9A377DA8}"/>
              </a:ext>
            </a:extLst>
          </p:cNvPr>
          <p:cNvSpPr txBox="1"/>
          <p:nvPr/>
        </p:nvSpPr>
        <p:spPr>
          <a:xfrm>
            <a:off x="1" y="3482908"/>
            <a:ext cx="12191999" cy="1015663"/>
          </a:xfrm>
          <a:prstGeom prst="rect">
            <a:avLst/>
          </a:prstGeom>
          <a:no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US" sz="6000" b="1">
                <a:solidFill>
                  <a:srgbClr val="053484"/>
                </a:solidFill>
              </a:rPr>
              <a:t>THUẬT TOÁN HEURISTIC</a:t>
            </a:r>
          </a:p>
        </p:txBody>
      </p:sp>
      <p:sp>
        <p:nvSpPr>
          <p:cNvPr id="10" name="Hộp Văn bản 4">
            <a:extLst>
              <a:ext uri="{FF2B5EF4-FFF2-40B4-BE49-F238E27FC236}">
                <a16:creationId xmlns:a16="http://schemas.microsoft.com/office/drawing/2014/main" id="{8177728C-1B2B-1535-2A7D-51BFDF32B0BB}"/>
              </a:ext>
            </a:extLst>
          </p:cNvPr>
          <p:cNvSpPr txBox="1"/>
          <p:nvPr/>
        </p:nvSpPr>
        <p:spPr>
          <a:xfrm>
            <a:off x="0" y="6457586"/>
            <a:ext cx="5436167" cy="400110"/>
          </a:xfrm>
          <a:prstGeom prst="rect">
            <a:avLst/>
          </a:prstGeom>
          <a:noFill/>
        </p:spPr>
        <p:txBody>
          <a:bodyPr wrap="square" rtlCol="0">
            <a:spAutoFit/>
          </a:bodyPr>
          <a:lstStyle/>
          <a:p>
            <a:r>
              <a:rPr lang="en-US" sz="2000" b="1">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GVHD</a:t>
            </a:r>
            <a:r>
              <a:rPr lang="en-US" sz="2000" b="1">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a:t>
            </a:r>
            <a:r>
              <a:rPr lang="en-US" sz="2000" b="1">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Thầy</a:t>
            </a:r>
            <a:r>
              <a:rPr lang="en-US" sz="2000" b="1">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 Nguyễn Nhứt Lam</a:t>
            </a:r>
            <a:endParaRPr lang="vi-VN" sz="2000" b="1">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2" name="Hộp Văn bản 4">
            <a:extLst>
              <a:ext uri="{FF2B5EF4-FFF2-40B4-BE49-F238E27FC236}">
                <a16:creationId xmlns:a16="http://schemas.microsoft.com/office/drawing/2014/main" id="{0D98DC41-49DE-B8D5-DB4F-995BC75CCBF1}"/>
              </a:ext>
            </a:extLst>
          </p:cNvPr>
          <p:cNvSpPr txBox="1"/>
          <p:nvPr/>
        </p:nvSpPr>
        <p:spPr>
          <a:xfrm>
            <a:off x="6755835" y="6457890"/>
            <a:ext cx="5436167" cy="400110"/>
          </a:xfrm>
          <a:prstGeom prst="rect">
            <a:avLst/>
          </a:prstGeom>
          <a:noFill/>
        </p:spPr>
        <p:txBody>
          <a:bodyPr wrap="square" rtlCol="0">
            <a:spAutoFit/>
          </a:bodyPr>
          <a:lstStyle/>
          <a:p>
            <a:pPr algn="ctr"/>
            <a:r>
              <a:rPr lang="en-US" sz="2000" b="1">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Sinh </a:t>
            </a:r>
            <a:r>
              <a:rPr lang="en-US" sz="2000" b="1">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viên </a:t>
            </a:r>
            <a:r>
              <a:rPr lang="en-US" sz="2000" b="1" err="1">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thực</a:t>
            </a:r>
            <a:r>
              <a:rPr lang="en-US" sz="2000" b="1">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err="1">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hiện</a:t>
            </a:r>
            <a:r>
              <a:rPr lang="en-US" sz="2000" b="1">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 Nguyễn Văn Vửng</a:t>
            </a:r>
            <a:endParaRPr lang="vi-VN" sz="2000" b="1">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5713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8A82AD-EFB0-FB55-DA6F-4964CE546DF0}"/>
              </a:ext>
            </a:extLst>
          </p:cNvPr>
          <p:cNvSpPr txBox="1"/>
          <p:nvPr/>
        </p:nvSpPr>
        <p:spPr>
          <a:xfrm>
            <a:off x="6420254" y="4173167"/>
            <a:ext cx="5505857" cy="2308324"/>
          </a:xfrm>
          <a:prstGeom prst="rect">
            <a:avLst/>
          </a:prstGeom>
          <a:noFill/>
        </p:spPr>
        <p:txBody>
          <a:bodyPr wrap="square" rtlCol="0">
            <a:spAutoFit/>
          </a:bodyPr>
          <a:lstStyle/>
          <a:p>
            <a:r>
              <a:rPr lang="en-US" sz="7200" b="1">
                <a:solidFill>
                  <a:srgbClr val="053484"/>
                </a:solidFill>
                <a:effectLst/>
                <a:latin typeface="Source Sans Pro Black" panose="020B0803030403020204" pitchFamily="34" charset="0"/>
                <a:ea typeface="Source Sans Pro Black" panose="020B0803030403020204" pitchFamily="34" charset="0"/>
              </a:rPr>
              <a:t>Best first Search</a:t>
            </a:r>
            <a:endParaRPr lang="en-US" sz="7200" b="1">
              <a:solidFill>
                <a:srgbClr val="053484"/>
              </a:solidFill>
              <a:latin typeface="Source Sans Pro Black" panose="020B0803030403020204" pitchFamily="34" charset="0"/>
              <a:ea typeface="Source Sans Pro Black" panose="020B0803030403020204" pitchFamily="34" charset="0"/>
            </a:endParaRPr>
          </a:p>
        </p:txBody>
      </p:sp>
      <p:sp>
        <p:nvSpPr>
          <p:cNvPr id="8" name="TextBox 7">
            <a:extLst>
              <a:ext uri="{FF2B5EF4-FFF2-40B4-BE49-F238E27FC236}">
                <a16:creationId xmlns:a16="http://schemas.microsoft.com/office/drawing/2014/main" id="{1A7763FC-4407-2CBC-D990-8621F73554A1}"/>
              </a:ext>
            </a:extLst>
          </p:cNvPr>
          <p:cNvSpPr txBox="1"/>
          <p:nvPr/>
        </p:nvSpPr>
        <p:spPr>
          <a:xfrm>
            <a:off x="5888000" y="213053"/>
            <a:ext cx="6094378" cy="3508653"/>
          </a:xfrm>
          <a:prstGeom prst="rect">
            <a:avLst/>
          </a:prstGeom>
          <a:noFill/>
        </p:spPr>
        <p:txBody>
          <a:bodyPr wrap="square">
            <a:spAutoFit/>
          </a:bodyPr>
          <a:lstStyle/>
          <a:p>
            <a:pPr marL="457200"/>
            <a:r>
              <a:rPr lang="en-US" sz="2400" b="1">
                <a:solidFill>
                  <a:srgbClr val="053484"/>
                </a:solidFill>
                <a:effectLst/>
                <a:latin typeface="Times New Roman" panose="02020603050405020304" pitchFamily="18" charset="0"/>
                <a:ea typeface="Times New Roman" panose="02020603050405020304" pitchFamily="18" charset="0"/>
              </a:rPr>
              <a:t>Giải thích thuật toán:</a:t>
            </a:r>
          </a:p>
          <a:p>
            <a:pPr marL="457200"/>
            <a:r>
              <a:rPr lang="en-US" sz="1800">
                <a:effectLst/>
                <a:latin typeface="Times New Roman" panose="02020603050405020304" pitchFamily="18" charset="0"/>
                <a:ea typeface="Times New Roman" panose="02020603050405020304" pitchFamily="18" charset="0"/>
              </a:rPr>
              <a:t>1. Cho đỉnh xuất phát vào open</a:t>
            </a:r>
          </a:p>
          <a:p>
            <a:pPr marL="457200"/>
            <a:r>
              <a:rPr lang="en-US" sz="1800">
                <a:effectLst/>
                <a:latin typeface="Times New Roman" panose="02020603050405020304" pitchFamily="18" charset="0"/>
                <a:ea typeface="Times New Roman" panose="02020603050405020304" pitchFamily="18" charset="0"/>
              </a:rPr>
              <a:t>2. Nếu open rỗng thì tìm kiếm thất bại, kết thúc việc tìm kiếm</a:t>
            </a:r>
          </a:p>
          <a:p>
            <a:pPr marL="457200"/>
            <a:r>
              <a:rPr lang="en-US" sz="1800">
                <a:effectLst/>
                <a:latin typeface="Times New Roman" panose="02020603050405020304" pitchFamily="18" charset="0"/>
                <a:ea typeface="Times New Roman" panose="02020603050405020304" pitchFamily="18" charset="0"/>
              </a:rPr>
              <a:t>3. Lấy đỉnh đầu trong open ra và gọi đó là O. Cho O vào closed</a:t>
            </a:r>
          </a:p>
          <a:p>
            <a:pPr marL="457200"/>
            <a:r>
              <a:rPr lang="en-US" sz="1800">
                <a:effectLst/>
                <a:latin typeface="Times New Roman" panose="02020603050405020304" pitchFamily="18" charset="0"/>
                <a:ea typeface="Times New Roman" panose="02020603050405020304" pitchFamily="18" charset="0"/>
              </a:rPr>
              <a:t>4. Nếu O là đỉnh đích thì tìm kiếm thành công, kết thúc việc tìm kiếm.</a:t>
            </a:r>
          </a:p>
          <a:p>
            <a:pPr marL="457200"/>
            <a:r>
              <a:rPr lang="en-US" sz="1800">
                <a:effectLst/>
                <a:latin typeface="Times New Roman" panose="02020603050405020304" pitchFamily="18" charset="0"/>
                <a:ea typeface="Times New Roman" panose="02020603050405020304" pitchFamily="18" charset="0"/>
              </a:rPr>
              <a:t>5. Tìm tất cả các đỉnh con của O không thuộc open và closed </a:t>
            </a:r>
            <a:r>
              <a:rPr lang="en-US" sz="1800" b="1">
                <a:effectLst/>
                <a:latin typeface="Times New Roman" panose="02020603050405020304" pitchFamily="18" charset="0"/>
                <a:ea typeface="Times New Roman" panose="02020603050405020304" pitchFamily="18" charset="0"/>
              </a:rPr>
              <a:t>cho vào open theo thứ tự tăng dần về khoản cách ước lượng đến đích</a:t>
            </a:r>
            <a:endParaRPr lang="en-US" sz="1800">
              <a:effectLst/>
              <a:latin typeface="Times New Roman" panose="02020603050405020304" pitchFamily="18" charset="0"/>
              <a:ea typeface="Times New Roman" panose="02020603050405020304" pitchFamily="18" charset="0"/>
            </a:endParaRPr>
          </a:p>
          <a:p>
            <a:pPr marL="457200"/>
            <a:r>
              <a:rPr lang="en-US" sz="1800">
                <a:effectLst/>
                <a:latin typeface="Times New Roman" panose="02020603050405020304" pitchFamily="18" charset="0"/>
                <a:ea typeface="Times New Roman" panose="02020603050405020304" pitchFamily="18" charset="0"/>
              </a:rPr>
              <a:t>6. Quay lại bước 2</a:t>
            </a:r>
          </a:p>
        </p:txBody>
      </p:sp>
      <p:pic>
        <p:nvPicPr>
          <p:cNvPr id="11" name="Picture 10">
            <a:extLst>
              <a:ext uri="{FF2B5EF4-FFF2-40B4-BE49-F238E27FC236}">
                <a16:creationId xmlns:a16="http://schemas.microsoft.com/office/drawing/2014/main" id="{0999B636-5357-A4EA-3522-58A200CCF585}"/>
              </a:ext>
            </a:extLst>
          </p:cNvPr>
          <p:cNvPicPr>
            <a:picLocks noChangeAspect="1"/>
          </p:cNvPicPr>
          <p:nvPr/>
        </p:nvPicPr>
        <p:blipFill>
          <a:blip r:embed="rId2"/>
          <a:stretch>
            <a:fillRect/>
          </a:stretch>
        </p:blipFill>
        <p:spPr>
          <a:xfrm>
            <a:off x="548526" y="3766436"/>
            <a:ext cx="5384724" cy="2878511"/>
          </a:xfrm>
          <a:prstGeom prst="rect">
            <a:avLst/>
          </a:prstGeom>
        </p:spPr>
      </p:pic>
      <p:sp>
        <p:nvSpPr>
          <p:cNvPr id="13" name="TextBox 12">
            <a:extLst>
              <a:ext uri="{FF2B5EF4-FFF2-40B4-BE49-F238E27FC236}">
                <a16:creationId xmlns:a16="http://schemas.microsoft.com/office/drawing/2014/main" id="{89A16714-5531-D2AF-BDB0-96F8ECE7BF1A}"/>
              </a:ext>
            </a:extLst>
          </p:cNvPr>
          <p:cNvSpPr txBox="1"/>
          <p:nvPr/>
        </p:nvSpPr>
        <p:spPr>
          <a:xfrm>
            <a:off x="193699" y="1397675"/>
            <a:ext cx="6094378" cy="2031325"/>
          </a:xfrm>
          <a:prstGeom prst="rect">
            <a:avLst/>
          </a:prstGeom>
          <a:noFill/>
        </p:spPr>
        <p:txBody>
          <a:bodyPr wrap="square">
            <a:spAutoFit/>
          </a:bodyPr>
          <a:lstStyle/>
          <a:p>
            <a:pPr marL="457200"/>
            <a:r>
              <a:rPr lang="en-US" sz="1800">
                <a:effectLst/>
                <a:latin typeface="Times New Roman" panose="02020603050405020304" pitchFamily="18" charset="0"/>
                <a:ea typeface="Times New Roman" panose="02020603050405020304" pitchFamily="18" charset="0"/>
              </a:rPr>
              <a:t>Thuật toán Best First Search tương đương với tìm kiếm theo chiều rộng cộng them một hàm đánh giá. Các trạng thái có giá trị nhất định thông qua hàm đánh giá, việc lựa chọn trạng thái nào để tiếp tục cũng được dựa trên hàm đánh giá.</a:t>
            </a:r>
          </a:p>
          <a:p>
            <a:pPr marL="457200"/>
            <a:r>
              <a:rPr lang="en-US" sz="1800">
                <a:effectLst/>
                <a:latin typeface="Times New Roman" panose="02020603050405020304" pitchFamily="18" charset="0"/>
                <a:ea typeface="Times New Roman" panose="02020603050405020304" pitchFamily="18" charset="0"/>
              </a:rPr>
              <a:t>Thuật toán BFS được cài đặt dựa trên hang đợi ưu tiên (priority queue)</a:t>
            </a:r>
          </a:p>
        </p:txBody>
      </p:sp>
      <p:sp>
        <p:nvSpPr>
          <p:cNvPr id="14" name="TextBox 13">
            <a:extLst>
              <a:ext uri="{FF2B5EF4-FFF2-40B4-BE49-F238E27FC236}">
                <a16:creationId xmlns:a16="http://schemas.microsoft.com/office/drawing/2014/main" id="{5E07DDB1-696F-228D-05F4-20F25B09EE6C}"/>
              </a:ext>
            </a:extLst>
          </p:cNvPr>
          <p:cNvSpPr txBox="1"/>
          <p:nvPr/>
        </p:nvSpPr>
        <p:spPr>
          <a:xfrm>
            <a:off x="209622" y="248153"/>
            <a:ext cx="4556932" cy="584775"/>
          </a:xfrm>
          <a:prstGeom prst="rect">
            <a:avLst/>
          </a:prstGeom>
          <a:solidFill>
            <a:srgbClr val="5254CF"/>
          </a:solidFill>
        </p:spPr>
        <p:txBody>
          <a:bodyPr wrap="square" rtlCol="0">
            <a:spAutoFit/>
          </a:bodyPr>
          <a:lstStyle/>
          <a:p>
            <a:pPr algn="ctr"/>
            <a:r>
              <a:rPr lang="en-US" sz="3200" b="1">
                <a:solidFill>
                  <a:schemeClr val="bg1"/>
                </a:solidFill>
              </a:rPr>
              <a:t>I - THUẬT TOÁN TÌM KIẾM</a:t>
            </a:r>
          </a:p>
        </p:txBody>
      </p:sp>
      <p:sp>
        <p:nvSpPr>
          <p:cNvPr id="15" name="Rectangle: Diagonal Corners Snipped 14">
            <a:extLst>
              <a:ext uri="{FF2B5EF4-FFF2-40B4-BE49-F238E27FC236}">
                <a16:creationId xmlns:a16="http://schemas.microsoft.com/office/drawing/2014/main" id="{220210B4-5691-D3B4-1D46-695D66A6D625}"/>
              </a:ext>
            </a:extLst>
          </p:cNvPr>
          <p:cNvSpPr/>
          <p:nvPr/>
        </p:nvSpPr>
        <p:spPr>
          <a:xfrm>
            <a:off x="3004041" y="724763"/>
            <a:ext cx="1762513" cy="364735"/>
          </a:xfrm>
          <a:prstGeom prst="snip2DiagRect">
            <a:avLst/>
          </a:prstGeom>
          <a:solidFill>
            <a:srgbClr val="FFB0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t>HEURISTIC</a:t>
            </a:r>
          </a:p>
        </p:txBody>
      </p:sp>
    </p:spTree>
    <p:extLst>
      <p:ext uri="{BB962C8B-B14F-4D97-AF65-F5344CB8AC3E}">
        <p14:creationId xmlns:p14="http://schemas.microsoft.com/office/powerpoint/2010/main" val="382693695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174EBE-8FC7-C6BB-2412-F58FA0BB6B5B}"/>
              </a:ext>
            </a:extLst>
          </p:cNvPr>
          <p:cNvSpPr txBox="1"/>
          <p:nvPr/>
        </p:nvSpPr>
        <p:spPr>
          <a:xfrm>
            <a:off x="209622" y="248153"/>
            <a:ext cx="4556932" cy="584775"/>
          </a:xfrm>
          <a:prstGeom prst="rect">
            <a:avLst/>
          </a:prstGeom>
          <a:solidFill>
            <a:srgbClr val="5254CF"/>
          </a:solidFill>
        </p:spPr>
        <p:txBody>
          <a:bodyPr wrap="square" rtlCol="0">
            <a:spAutoFit/>
          </a:bodyPr>
          <a:lstStyle/>
          <a:p>
            <a:pPr algn="ctr"/>
            <a:r>
              <a:rPr lang="en-US" sz="3200" b="1">
                <a:solidFill>
                  <a:schemeClr val="bg1"/>
                </a:solidFill>
              </a:rPr>
              <a:t>I - THUẬT TOÁN TÌM KIẾM</a:t>
            </a:r>
          </a:p>
        </p:txBody>
      </p:sp>
      <p:sp>
        <p:nvSpPr>
          <p:cNvPr id="5" name="Rectangle: Diagonal Corners Snipped 4">
            <a:extLst>
              <a:ext uri="{FF2B5EF4-FFF2-40B4-BE49-F238E27FC236}">
                <a16:creationId xmlns:a16="http://schemas.microsoft.com/office/drawing/2014/main" id="{D5BE2464-DAC0-A4C6-034F-FE487A1E06FE}"/>
              </a:ext>
            </a:extLst>
          </p:cNvPr>
          <p:cNvSpPr/>
          <p:nvPr/>
        </p:nvSpPr>
        <p:spPr>
          <a:xfrm>
            <a:off x="3004041" y="724763"/>
            <a:ext cx="1762513" cy="364735"/>
          </a:xfrm>
          <a:prstGeom prst="snip2DiagRect">
            <a:avLst/>
          </a:prstGeom>
          <a:solidFill>
            <a:srgbClr val="FFB0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t>HEURISTIC</a:t>
            </a:r>
          </a:p>
        </p:txBody>
      </p:sp>
      <p:sp>
        <p:nvSpPr>
          <p:cNvPr id="6" name="TextBox 5">
            <a:extLst>
              <a:ext uri="{FF2B5EF4-FFF2-40B4-BE49-F238E27FC236}">
                <a16:creationId xmlns:a16="http://schemas.microsoft.com/office/drawing/2014/main" id="{3A96AF07-0867-3F00-7F10-D054EF6E5B68}"/>
              </a:ext>
            </a:extLst>
          </p:cNvPr>
          <p:cNvSpPr txBox="1"/>
          <p:nvPr/>
        </p:nvSpPr>
        <p:spPr>
          <a:xfrm>
            <a:off x="6206248" y="4173167"/>
            <a:ext cx="5719864" cy="2308324"/>
          </a:xfrm>
          <a:prstGeom prst="rect">
            <a:avLst/>
          </a:prstGeom>
          <a:noFill/>
        </p:spPr>
        <p:txBody>
          <a:bodyPr wrap="square" rtlCol="0">
            <a:spAutoFit/>
          </a:bodyPr>
          <a:lstStyle/>
          <a:p>
            <a:r>
              <a:rPr lang="en-US" sz="7200" b="1">
                <a:solidFill>
                  <a:srgbClr val="053484"/>
                </a:solidFill>
                <a:latin typeface="Source Sans Pro Black" panose="020B0803030403020204" pitchFamily="34" charset="0"/>
                <a:ea typeface="Source Sans Pro Black" panose="020B0803030403020204" pitchFamily="34" charset="0"/>
              </a:rPr>
              <a:t>A star s</a:t>
            </a:r>
            <a:r>
              <a:rPr lang="en-US" sz="7200" b="1">
                <a:solidFill>
                  <a:srgbClr val="053484"/>
                </a:solidFill>
                <a:effectLst/>
                <a:latin typeface="Source Sans Pro Black" panose="020B0803030403020204" pitchFamily="34" charset="0"/>
                <a:ea typeface="Source Sans Pro Black" panose="020B0803030403020204" pitchFamily="34" charset="0"/>
              </a:rPr>
              <a:t>earch algorithm </a:t>
            </a:r>
            <a:endParaRPr lang="en-US" sz="7200" b="1">
              <a:solidFill>
                <a:srgbClr val="053484"/>
              </a:solidFill>
              <a:latin typeface="Source Sans Pro Black" panose="020B0803030403020204" pitchFamily="34" charset="0"/>
              <a:ea typeface="Source Sans Pro Black" panose="020B0803030403020204" pitchFamily="34" charset="0"/>
            </a:endParaRPr>
          </a:p>
        </p:txBody>
      </p:sp>
      <p:sp>
        <p:nvSpPr>
          <p:cNvPr id="8" name="TextBox 7">
            <a:extLst>
              <a:ext uri="{FF2B5EF4-FFF2-40B4-BE49-F238E27FC236}">
                <a16:creationId xmlns:a16="http://schemas.microsoft.com/office/drawing/2014/main" id="{9D796C43-5BBF-0B57-B1FE-2B73C1AB1025}"/>
              </a:ext>
            </a:extLst>
          </p:cNvPr>
          <p:cNvSpPr txBox="1"/>
          <p:nvPr/>
        </p:nvSpPr>
        <p:spPr>
          <a:xfrm>
            <a:off x="-216441" y="1309538"/>
            <a:ext cx="6162472" cy="1754326"/>
          </a:xfrm>
          <a:prstGeom prst="rect">
            <a:avLst/>
          </a:prstGeom>
          <a:noFill/>
        </p:spPr>
        <p:txBody>
          <a:bodyPr wrap="square">
            <a:spAutoFit/>
          </a:bodyPr>
          <a:lstStyle/>
          <a:p>
            <a:pPr marL="457200"/>
            <a:r>
              <a:rPr lang="en-US" sz="1800">
                <a:effectLst/>
                <a:latin typeface="Times New Roman" panose="02020603050405020304" pitchFamily="18" charset="0"/>
                <a:ea typeface="Times New Roman" panose="02020603050405020304" pitchFamily="18" charset="0"/>
              </a:rPr>
              <a:t>Thuật toán A Star là sự kết hợp giữa Uniform Cost Search và Best First Search nhằm tang hiệu quả tìm kiếm</a:t>
            </a:r>
          </a:p>
          <a:p>
            <a:pPr marL="457200"/>
            <a:r>
              <a:rPr lang="en-US" sz="1800">
                <a:effectLst/>
                <a:latin typeface="Times New Roman" panose="02020603050405020304" pitchFamily="18" charset="0"/>
                <a:ea typeface="Times New Roman" panose="02020603050405020304" pitchFamily="18" charset="0"/>
              </a:rPr>
              <a:t>   Thuật toán A* sử dụng hàm đánh giá là tổng của hai hàm g(x) và h(x), trong đó: g(x) là </a:t>
            </a:r>
            <a:r>
              <a:rPr lang="en-US" sz="1800" b="1">
                <a:effectLst/>
                <a:latin typeface="Times New Roman" panose="02020603050405020304" pitchFamily="18" charset="0"/>
                <a:ea typeface="Times New Roman" panose="02020603050405020304" pitchFamily="18" charset="0"/>
              </a:rPr>
              <a:t>khoảng cách từ đỉnh xuất phát đến đỉnh đang xét</a:t>
            </a:r>
            <a:r>
              <a:rPr lang="en-US" sz="1800">
                <a:effectLst/>
                <a:latin typeface="Times New Roman" panose="02020603050405020304" pitchFamily="18" charset="0"/>
                <a:ea typeface="Times New Roman" panose="02020603050405020304" pitchFamily="18" charset="0"/>
              </a:rPr>
              <a:t> và h(x) là </a:t>
            </a:r>
            <a:r>
              <a:rPr lang="en-US" sz="1800" b="1">
                <a:effectLst/>
                <a:latin typeface="Times New Roman" panose="02020603050405020304" pitchFamily="18" charset="0"/>
                <a:ea typeface="Times New Roman" panose="02020603050405020304" pitchFamily="18" charset="0"/>
              </a:rPr>
              <a:t>khoảng cách từ đỉnh đang xét đến đỉnh đích</a:t>
            </a:r>
            <a:endParaRPr lang="en-US" sz="180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8A9FD4A5-92C7-C775-75AE-7ABF0B1A7C64}"/>
              </a:ext>
            </a:extLst>
          </p:cNvPr>
          <p:cNvPicPr>
            <a:picLocks noChangeAspect="1"/>
          </p:cNvPicPr>
          <p:nvPr/>
        </p:nvPicPr>
        <p:blipFill>
          <a:blip r:embed="rId2"/>
          <a:stretch>
            <a:fillRect/>
          </a:stretch>
        </p:blipFill>
        <p:spPr>
          <a:xfrm>
            <a:off x="564205" y="3794137"/>
            <a:ext cx="5531796" cy="3031356"/>
          </a:xfrm>
          <a:prstGeom prst="rect">
            <a:avLst/>
          </a:prstGeom>
        </p:spPr>
      </p:pic>
      <p:sp>
        <p:nvSpPr>
          <p:cNvPr id="13" name="TextBox 12">
            <a:extLst>
              <a:ext uri="{FF2B5EF4-FFF2-40B4-BE49-F238E27FC236}">
                <a16:creationId xmlns:a16="http://schemas.microsoft.com/office/drawing/2014/main" id="{04552975-0D75-17EC-8D6A-16FC8E130FEA}"/>
              </a:ext>
            </a:extLst>
          </p:cNvPr>
          <p:cNvSpPr txBox="1"/>
          <p:nvPr/>
        </p:nvSpPr>
        <p:spPr>
          <a:xfrm>
            <a:off x="5605712" y="248153"/>
            <a:ext cx="6269476" cy="3231654"/>
          </a:xfrm>
          <a:prstGeom prst="rect">
            <a:avLst/>
          </a:prstGeom>
          <a:noFill/>
        </p:spPr>
        <p:txBody>
          <a:bodyPr wrap="square">
            <a:spAutoFit/>
          </a:bodyPr>
          <a:lstStyle/>
          <a:p>
            <a:pPr marL="457200"/>
            <a:r>
              <a:rPr lang="en-US" sz="2400" b="1">
                <a:solidFill>
                  <a:srgbClr val="053484"/>
                </a:solidFill>
                <a:effectLst/>
                <a:latin typeface="Times New Roman" panose="02020603050405020304" pitchFamily="18" charset="0"/>
                <a:ea typeface="Times New Roman" panose="02020603050405020304" pitchFamily="18" charset="0"/>
              </a:rPr>
              <a:t>Giải thích thuật toán:</a:t>
            </a:r>
          </a:p>
          <a:p>
            <a:pPr marL="457200"/>
            <a:r>
              <a:rPr lang="en-US" sz="1800">
                <a:effectLst/>
                <a:latin typeface="Times New Roman" panose="02020603050405020304" pitchFamily="18" charset="0"/>
                <a:ea typeface="Times New Roman" panose="02020603050405020304" pitchFamily="18" charset="0"/>
              </a:rPr>
              <a:t>1. Cho đỉnh xuất phát vào open</a:t>
            </a:r>
          </a:p>
          <a:p>
            <a:pPr marL="457200"/>
            <a:r>
              <a:rPr lang="en-US" sz="1800">
                <a:effectLst/>
                <a:latin typeface="Times New Roman" panose="02020603050405020304" pitchFamily="18" charset="0"/>
                <a:ea typeface="Times New Roman" panose="02020603050405020304" pitchFamily="18" charset="0"/>
              </a:rPr>
              <a:t>2. Nếu open rỗng thì tìm kiếm thất bại, kết thúc việc tìm kiếm</a:t>
            </a:r>
          </a:p>
          <a:p>
            <a:pPr marL="457200"/>
            <a:r>
              <a:rPr lang="en-US" sz="1800">
                <a:effectLst/>
                <a:latin typeface="Times New Roman" panose="02020603050405020304" pitchFamily="18" charset="0"/>
                <a:ea typeface="Times New Roman" panose="02020603050405020304" pitchFamily="18" charset="0"/>
              </a:rPr>
              <a:t>3. Lấy đỉnh đầu trong open ra và gọi đó là O. Cho O vào closed</a:t>
            </a:r>
          </a:p>
          <a:p>
            <a:pPr marL="457200"/>
            <a:r>
              <a:rPr lang="en-US" sz="1800">
                <a:effectLst/>
                <a:latin typeface="Times New Roman" panose="02020603050405020304" pitchFamily="18" charset="0"/>
                <a:ea typeface="Times New Roman" panose="02020603050405020304" pitchFamily="18" charset="0"/>
              </a:rPr>
              <a:t>4. Nếu O là đỉnh đích thì tìm kiếm thành công, kết thúc việc tìm kiếm.</a:t>
            </a:r>
          </a:p>
          <a:p>
            <a:pPr marL="457200"/>
            <a:r>
              <a:rPr lang="en-US" sz="1800">
                <a:effectLst/>
                <a:latin typeface="Times New Roman" panose="02020603050405020304" pitchFamily="18" charset="0"/>
                <a:ea typeface="Times New Roman" panose="02020603050405020304" pitchFamily="18" charset="0"/>
              </a:rPr>
              <a:t>5. Tìm tất cả các đỉnh con của O không thuộc open và closed </a:t>
            </a:r>
            <a:r>
              <a:rPr lang="en-US" sz="1800" b="1">
                <a:effectLst/>
                <a:latin typeface="Times New Roman" panose="02020603050405020304" pitchFamily="18" charset="0"/>
                <a:ea typeface="Times New Roman" panose="02020603050405020304" pitchFamily="18" charset="0"/>
              </a:rPr>
              <a:t>theo thứ tự tang dần đối với hàm f(x) = g(x) + h(x)</a:t>
            </a:r>
            <a:endParaRPr lang="en-US" sz="1800">
              <a:effectLst/>
              <a:latin typeface="Times New Roman" panose="02020603050405020304" pitchFamily="18" charset="0"/>
              <a:ea typeface="Times New Roman" panose="02020603050405020304" pitchFamily="18" charset="0"/>
            </a:endParaRPr>
          </a:p>
          <a:p>
            <a:pPr marL="457200"/>
            <a:r>
              <a:rPr lang="en-US" sz="1800">
                <a:effectLst/>
                <a:latin typeface="Times New Roman" panose="02020603050405020304" pitchFamily="18" charset="0"/>
                <a:ea typeface="Times New Roman" panose="02020603050405020304" pitchFamily="18" charset="0"/>
              </a:rPr>
              <a:t>6. Quay lại bước 2</a:t>
            </a:r>
          </a:p>
        </p:txBody>
      </p:sp>
    </p:spTree>
    <p:extLst>
      <p:ext uri="{BB962C8B-B14F-4D97-AF65-F5344CB8AC3E}">
        <p14:creationId xmlns:p14="http://schemas.microsoft.com/office/powerpoint/2010/main" val="222399816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Search signs pattern background on a white vector">
            <a:extLst>
              <a:ext uri="{FF2B5EF4-FFF2-40B4-BE49-F238E27FC236}">
                <a16:creationId xmlns:a16="http://schemas.microsoft.com/office/drawing/2014/main" id="{C5C246DE-F1E9-C4BB-8B47-E813E527A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82289"/>
            <a:ext cx="12191999" cy="1198394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2050" name="Picture 2" descr="Research Vectors &amp; Illustrations for Free Download | Freepik">
            <a:extLst>
              <a:ext uri="{FF2B5EF4-FFF2-40B4-BE49-F238E27FC236}">
                <a16:creationId xmlns:a16="http://schemas.microsoft.com/office/drawing/2014/main" id="{772CCBBE-3897-C171-9AB1-F2FFF422A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653" y="196989"/>
            <a:ext cx="3312694" cy="3312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57B54B4-430C-D0E6-E1A9-9E4F679EF278}"/>
              </a:ext>
            </a:extLst>
          </p:cNvPr>
          <p:cNvSpPr txBox="1"/>
          <p:nvPr/>
        </p:nvSpPr>
        <p:spPr>
          <a:xfrm>
            <a:off x="673768" y="2875002"/>
            <a:ext cx="10443411" cy="1107996"/>
          </a:xfrm>
          <a:prstGeom prst="rect">
            <a:avLst/>
          </a:prstGeom>
          <a:solidFill>
            <a:srgbClr val="5254CF"/>
          </a:solidFill>
        </p:spPr>
        <p:txBody>
          <a:bodyPr wrap="square" rtlCol="0">
            <a:spAutoFit/>
          </a:bodyPr>
          <a:lstStyle/>
          <a:p>
            <a:pPr algn="ctr"/>
            <a:r>
              <a:rPr lang="en-US" sz="6600" b="1">
                <a:solidFill>
                  <a:schemeClr val="bg1"/>
                </a:solidFill>
              </a:rPr>
              <a:t>III – THỰC HIỆN HÓA</a:t>
            </a:r>
          </a:p>
        </p:txBody>
      </p:sp>
      <p:sp>
        <p:nvSpPr>
          <p:cNvPr id="3" name="Rectangle: Diagonal Corners Snipped 2">
            <a:extLst>
              <a:ext uri="{FF2B5EF4-FFF2-40B4-BE49-F238E27FC236}">
                <a16:creationId xmlns:a16="http://schemas.microsoft.com/office/drawing/2014/main" id="{F1C4EBC2-794A-5D71-F1DC-CBE5D398A525}"/>
              </a:ext>
            </a:extLst>
          </p:cNvPr>
          <p:cNvSpPr/>
          <p:nvPr/>
        </p:nvSpPr>
        <p:spPr>
          <a:xfrm>
            <a:off x="4015716" y="3883242"/>
            <a:ext cx="4160567" cy="645459"/>
          </a:xfrm>
          <a:prstGeom prst="snip2DiagRect">
            <a:avLst/>
          </a:prstGeom>
          <a:solidFill>
            <a:srgbClr val="FFB0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NGHIÊN CỨU</a:t>
            </a:r>
          </a:p>
        </p:txBody>
      </p:sp>
      <p:pic>
        <p:nvPicPr>
          <p:cNvPr id="4" name="Picture 3" descr="logotvu">
            <a:extLst>
              <a:ext uri="{FF2B5EF4-FFF2-40B4-BE49-F238E27FC236}">
                <a16:creationId xmlns:a16="http://schemas.microsoft.com/office/drawing/2014/main" id="{4F8FD10E-A04C-0F83-FC93-C0D12E69403C}"/>
              </a:ext>
            </a:extLst>
          </p:cNvPr>
          <p:cNvPicPr>
            <a:picLocks noChangeAspect="1"/>
          </p:cNvPicPr>
          <p:nvPr/>
        </p:nvPicPr>
        <p:blipFill>
          <a:blip r:embed="rId4"/>
          <a:stretch>
            <a:fillRect/>
          </a:stretch>
        </p:blipFill>
        <p:spPr>
          <a:xfrm>
            <a:off x="0" y="-31934"/>
            <a:ext cx="1282045" cy="1219365"/>
          </a:xfrm>
          <a:prstGeom prst="rect">
            <a:avLst/>
          </a:prstGeom>
        </p:spPr>
      </p:pic>
    </p:spTree>
    <p:extLst>
      <p:ext uri="{BB962C8B-B14F-4D97-AF65-F5344CB8AC3E}">
        <p14:creationId xmlns:p14="http://schemas.microsoft.com/office/powerpoint/2010/main" val="274287183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Search signs pattern background on a white vector">
            <a:extLst>
              <a:ext uri="{FF2B5EF4-FFF2-40B4-BE49-F238E27FC236}">
                <a16:creationId xmlns:a16="http://schemas.microsoft.com/office/drawing/2014/main" id="{C5C246DE-F1E9-C4BB-8B47-E813E527A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27813"/>
            <a:ext cx="12191999" cy="1198394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5" name="Picture 2" descr="Question Vector Art, Icons, and Graphics for Free Download">
            <a:extLst>
              <a:ext uri="{FF2B5EF4-FFF2-40B4-BE49-F238E27FC236}">
                <a16:creationId xmlns:a16="http://schemas.microsoft.com/office/drawing/2014/main" id="{DC77FE7B-605A-3FB1-1FB9-64D36C81F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385" y="573263"/>
            <a:ext cx="3873229" cy="3873229"/>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pic>
        <p:nvPicPr>
          <p:cNvPr id="4" name="Picture 3" descr="logotvu">
            <a:extLst>
              <a:ext uri="{FF2B5EF4-FFF2-40B4-BE49-F238E27FC236}">
                <a16:creationId xmlns:a16="http://schemas.microsoft.com/office/drawing/2014/main" id="{4F8FD10E-A04C-0F83-FC93-C0D12E69403C}"/>
              </a:ext>
            </a:extLst>
          </p:cNvPr>
          <p:cNvPicPr>
            <a:picLocks noChangeAspect="1"/>
          </p:cNvPicPr>
          <p:nvPr/>
        </p:nvPicPr>
        <p:blipFill>
          <a:blip r:embed="rId4"/>
          <a:stretch>
            <a:fillRect/>
          </a:stretch>
        </p:blipFill>
        <p:spPr>
          <a:xfrm>
            <a:off x="0" y="-31934"/>
            <a:ext cx="1282045" cy="1219365"/>
          </a:xfrm>
          <a:prstGeom prst="rect">
            <a:avLst/>
          </a:prstGeom>
        </p:spPr>
      </p:pic>
      <p:sp>
        <p:nvSpPr>
          <p:cNvPr id="2" name="TextBox 1">
            <a:extLst>
              <a:ext uri="{FF2B5EF4-FFF2-40B4-BE49-F238E27FC236}">
                <a16:creationId xmlns:a16="http://schemas.microsoft.com/office/drawing/2014/main" id="{D57B54B4-430C-D0E6-E1A9-9E4F679EF278}"/>
              </a:ext>
            </a:extLst>
          </p:cNvPr>
          <p:cNvSpPr txBox="1"/>
          <p:nvPr/>
        </p:nvSpPr>
        <p:spPr>
          <a:xfrm>
            <a:off x="722406" y="3983955"/>
            <a:ext cx="10443411" cy="1107996"/>
          </a:xfrm>
          <a:prstGeom prst="rect">
            <a:avLst/>
          </a:prstGeom>
          <a:solidFill>
            <a:srgbClr val="5254CF"/>
          </a:solidFill>
        </p:spPr>
        <p:txBody>
          <a:bodyPr wrap="square" rtlCol="0">
            <a:spAutoFit/>
          </a:bodyPr>
          <a:lstStyle/>
          <a:p>
            <a:pPr algn="ctr"/>
            <a:r>
              <a:rPr lang="en-US" sz="6600" b="1">
                <a:solidFill>
                  <a:schemeClr val="bg1"/>
                </a:solidFill>
              </a:rPr>
              <a:t>IV – KẾT LUẬN</a:t>
            </a:r>
          </a:p>
        </p:txBody>
      </p:sp>
      <p:sp>
        <p:nvSpPr>
          <p:cNvPr id="3" name="Rectangle: Diagonal Corners Snipped 2">
            <a:extLst>
              <a:ext uri="{FF2B5EF4-FFF2-40B4-BE49-F238E27FC236}">
                <a16:creationId xmlns:a16="http://schemas.microsoft.com/office/drawing/2014/main" id="{F1C4EBC2-794A-5D71-F1DC-CBE5D398A525}"/>
              </a:ext>
            </a:extLst>
          </p:cNvPr>
          <p:cNvSpPr/>
          <p:nvPr/>
        </p:nvSpPr>
        <p:spPr>
          <a:xfrm>
            <a:off x="4064354" y="4992195"/>
            <a:ext cx="4160567" cy="645459"/>
          </a:xfrm>
          <a:prstGeom prst="snip2DiagRect">
            <a:avLst/>
          </a:prstGeom>
          <a:solidFill>
            <a:srgbClr val="FFB0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VÀ HƯỚNG PHÁT TRIỂN</a:t>
            </a:r>
          </a:p>
        </p:txBody>
      </p:sp>
    </p:spTree>
    <p:extLst>
      <p:ext uri="{BB962C8B-B14F-4D97-AF65-F5344CB8AC3E}">
        <p14:creationId xmlns:p14="http://schemas.microsoft.com/office/powerpoint/2010/main" val="3098312058"/>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3484"/>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ECAB606-6D2D-2D90-83F4-8BC5D5534E3D}"/>
              </a:ext>
            </a:extLst>
          </p:cNvPr>
          <p:cNvSpPr/>
          <p:nvPr/>
        </p:nvSpPr>
        <p:spPr>
          <a:xfrm>
            <a:off x="1090246" y="1184031"/>
            <a:ext cx="9589477" cy="45485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a:t>CẢM ƠN CÁC THẦY ĐÃ LẮNG NGHE</a:t>
            </a:r>
          </a:p>
        </p:txBody>
      </p:sp>
    </p:spTree>
    <p:extLst>
      <p:ext uri="{BB962C8B-B14F-4D97-AF65-F5344CB8AC3E}">
        <p14:creationId xmlns:p14="http://schemas.microsoft.com/office/powerpoint/2010/main" val="23052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estion Vector Art, Icons, and Graphics for Free Download">
            <a:extLst>
              <a:ext uri="{FF2B5EF4-FFF2-40B4-BE49-F238E27FC236}">
                <a16:creationId xmlns:a16="http://schemas.microsoft.com/office/drawing/2014/main" id="{6C366CAF-B15B-607E-27D9-36F6E38E6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126" y="1244353"/>
            <a:ext cx="5237747" cy="5237747"/>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BFD662-46E6-FC9B-9819-0FED08B70C22}"/>
              </a:ext>
            </a:extLst>
          </p:cNvPr>
          <p:cNvSpPr txBox="1"/>
          <p:nvPr/>
        </p:nvSpPr>
        <p:spPr>
          <a:xfrm>
            <a:off x="296778" y="5466437"/>
            <a:ext cx="11598442" cy="1015663"/>
          </a:xfrm>
          <a:prstGeom prst="rect">
            <a:avLst/>
          </a:prstGeom>
          <a:solidFill>
            <a:schemeClr val="bg2">
              <a:lumMod val="75000"/>
            </a:schemeClr>
          </a:solidFill>
        </p:spPr>
        <p:txBody>
          <a:bodyPr wrap="square" rtlCol="0">
            <a:spAutoFit/>
          </a:bodyPr>
          <a:lstStyle/>
          <a:p>
            <a:pPr algn="ctr"/>
            <a:r>
              <a:rPr lang="en-US" sz="6000" b="1">
                <a:solidFill>
                  <a:schemeClr val="bg1"/>
                </a:solidFill>
                <a:latin typeface="Arial" panose="020B0604020202020204" pitchFamily="34" charset="0"/>
                <a:cs typeface="Arial" panose="020B0604020202020204" pitchFamily="34" charset="0"/>
              </a:rPr>
              <a:t>LÝ DO CHỌN ĐỀ TÀI </a:t>
            </a:r>
          </a:p>
        </p:txBody>
      </p:sp>
      <p:pic>
        <p:nvPicPr>
          <p:cNvPr id="3" name="Picture 2" descr="logotvu">
            <a:extLst>
              <a:ext uri="{FF2B5EF4-FFF2-40B4-BE49-F238E27FC236}">
                <a16:creationId xmlns:a16="http://schemas.microsoft.com/office/drawing/2014/main" id="{50673ABE-F95D-67C2-C650-37396D22B6E9}"/>
              </a:ext>
            </a:extLst>
          </p:cNvPr>
          <p:cNvPicPr>
            <a:picLocks noChangeAspect="1"/>
          </p:cNvPicPr>
          <p:nvPr/>
        </p:nvPicPr>
        <p:blipFill>
          <a:blip r:embed="rId3"/>
          <a:stretch>
            <a:fillRect/>
          </a:stretch>
        </p:blipFill>
        <p:spPr>
          <a:xfrm>
            <a:off x="0" y="-31934"/>
            <a:ext cx="1282045" cy="1219365"/>
          </a:xfrm>
          <a:prstGeom prst="rect">
            <a:avLst/>
          </a:prstGeom>
        </p:spPr>
      </p:pic>
    </p:spTree>
    <p:extLst>
      <p:ext uri="{BB962C8B-B14F-4D97-AF65-F5344CB8AC3E}">
        <p14:creationId xmlns:p14="http://schemas.microsoft.com/office/powerpoint/2010/main" val="16824276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Search signs pattern background on a white vector">
            <a:extLst>
              <a:ext uri="{FF2B5EF4-FFF2-40B4-BE49-F238E27FC236}">
                <a16:creationId xmlns:a16="http://schemas.microsoft.com/office/drawing/2014/main" id="{C5C246DE-F1E9-C4BB-8B47-E813E527A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82289"/>
            <a:ext cx="12191999" cy="1198394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2050" name="Picture 2" descr="Research Vectors &amp; Illustrations for Free Download | Freepik">
            <a:extLst>
              <a:ext uri="{FF2B5EF4-FFF2-40B4-BE49-F238E27FC236}">
                <a16:creationId xmlns:a16="http://schemas.microsoft.com/office/drawing/2014/main" id="{772CCBBE-3897-C171-9AB1-F2FFF422A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653" y="196989"/>
            <a:ext cx="3312694" cy="3312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57B54B4-430C-D0E6-E1A9-9E4F679EF278}"/>
              </a:ext>
            </a:extLst>
          </p:cNvPr>
          <p:cNvSpPr txBox="1"/>
          <p:nvPr/>
        </p:nvSpPr>
        <p:spPr>
          <a:xfrm>
            <a:off x="673768" y="2875002"/>
            <a:ext cx="10443411" cy="1107996"/>
          </a:xfrm>
          <a:prstGeom prst="rect">
            <a:avLst/>
          </a:prstGeom>
          <a:solidFill>
            <a:srgbClr val="5254CF"/>
          </a:solidFill>
        </p:spPr>
        <p:txBody>
          <a:bodyPr wrap="square" rtlCol="0">
            <a:spAutoFit/>
          </a:bodyPr>
          <a:lstStyle/>
          <a:p>
            <a:pPr algn="ctr"/>
            <a:r>
              <a:rPr lang="en-US" sz="6600" b="1">
                <a:solidFill>
                  <a:schemeClr val="bg1"/>
                </a:solidFill>
              </a:rPr>
              <a:t>I – GIỚI THIỆU TỔNG QUAN</a:t>
            </a:r>
          </a:p>
        </p:txBody>
      </p:sp>
      <p:sp>
        <p:nvSpPr>
          <p:cNvPr id="3" name="Rectangle: Diagonal Corners Snipped 2">
            <a:extLst>
              <a:ext uri="{FF2B5EF4-FFF2-40B4-BE49-F238E27FC236}">
                <a16:creationId xmlns:a16="http://schemas.microsoft.com/office/drawing/2014/main" id="{F1C4EBC2-794A-5D71-F1DC-CBE5D398A525}"/>
              </a:ext>
            </a:extLst>
          </p:cNvPr>
          <p:cNvSpPr/>
          <p:nvPr/>
        </p:nvSpPr>
        <p:spPr>
          <a:xfrm>
            <a:off x="6956612" y="4126434"/>
            <a:ext cx="4160567" cy="645459"/>
          </a:xfrm>
          <a:prstGeom prst="snip2DiagRect">
            <a:avLst/>
          </a:prstGeom>
          <a:solidFill>
            <a:srgbClr val="FFB0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VỀ TÌM KIẾM</a:t>
            </a:r>
          </a:p>
        </p:txBody>
      </p:sp>
      <p:pic>
        <p:nvPicPr>
          <p:cNvPr id="4" name="Picture 3" descr="logotvu">
            <a:extLst>
              <a:ext uri="{FF2B5EF4-FFF2-40B4-BE49-F238E27FC236}">
                <a16:creationId xmlns:a16="http://schemas.microsoft.com/office/drawing/2014/main" id="{4F8FD10E-A04C-0F83-FC93-C0D12E69403C}"/>
              </a:ext>
            </a:extLst>
          </p:cNvPr>
          <p:cNvPicPr>
            <a:picLocks noChangeAspect="1"/>
          </p:cNvPicPr>
          <p:nvPr/>
        </p:nvPicPr>
        <p:blipFill>
          <a:blip r:embed="rId4"/>
          <a:stretch>
            <a:fillRect/>
          </a:stretch>
        </p:blipFill>
        <p:spPr>
          <a:xfrm>
            <a:off x="0" y="-31934"/>
            <a:ext cx="1282045" cy="1219365"/>
          </a:xfrm>
          <a:prstGeom prst="rect">
            <a:avLst/>
          </a:prstGeom>
        </p:spPr>
      </p:pic>
    </p:spTree>
    <p:extLst>
      <p:ext uri="{BB962C8B-B14F-4D97-AF65-F5344CB8AC3E}">
        <p14:creationId xmlns:p14="http://schemas.microsoft.com/office/powerpoint/2010/main" val="324122911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33723F-C7EB-205F-5166-FC0A6F8BDDF4}"/>
              </a:ext>
            </a:extLst>
          </p:cNvPr>
          <p:cNvSpPr txBox="1"/>
          <p:nvPr/>
        </p:nvSpPr>
        <p:spPr>
          <a:xfrm>
            <a:off x="470647" y="4251555"/>
            <a:ext cx="11250706" cy="1289071"/>
          </a:xfrm>
          <a:prstGeom prst="rect">
            <a:avLst/>
          </a:prstGeom>
          <a:noFill/>
        </p:spPr>
        <p:txBody>
          <a:bodyPr wrap="square">
            <a:spAutoFit/>
          </a:bodyPr>
          <a:lstStyle/>
          <a:p>
            <a:pPr algn="just">
              <a:lnSpc>
                <a:spcPct val="150000"/>
              </a:lnSpc>
            </a:pPr>
            <a:r>
              <a:rPr lang="en-US" sz="1800">
                <a:effectLst/>
                <a:latin typeface="Times New Roman" panose="02020603050405020304" pitchFamily="18" charset="0"/>
                <a:ea typeface="Times New Roman" panose="02020603050405020304" pitchFamily="18" charset="0"/>
              </a:rPr>
              <a:t>  Là một phương pháp giải quyết vấn đề dựa trên các quy tắc và ước tính đơn giản để nhanh chóng tìm ra giải pháp, mặc dù không thể đảm bảo độ chính xác tuyệt đối. Thay vì xem xét tất cả các khả năng, các thuật toán heuristic tập trung vào việc lựa chọn những con đường  tối ưu nhất. </a:t>
            </a:r>
            <a:endParaRPr lang="en-US" sz="160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8212004-701E-4B9D-13BD-8FD12587EEB2}"/>
              </a:ext>
            </a:extLst>
          </p:cNvPr>
          <p:cNvSpPr txBox="1"/>
          <p:nvPr/>
        </p:nvSpPr>
        <p:spPr>
          <a:xfrm>
            <a:off x="493060" y="1801905"/>
            <a:ext cx="11456894" cy="1446550"/>
          </a:xfrm>
          <a:prstGeom prst="rect">
            <a:avLst/>
          </a:prstGeom>
          <a:noFill/>
        </p:spPr>
        <p:txBody>
          <a:bodyPr wrap="square" rtlCol="0">
            <a:spAutoFit/>
          </a:bodyPr>
          <a:lstStyle/>
          <a:p>
            <a:r>
              <a:rPr lang="en-US" sz="8800" b="1"/>
              <a:t>THUẬT TOÁN HEURISTIC</a:t>
            </a:r>
          </a:p>
        </p:txBody>
      </p:sp>
      <p:sp>
        <p:nvSpPr>
          <p:cNvPr id="8" name="Rectangle 7">
            <a:extLst>
              <a:ext uri="{FF2B5EF4-FFF2-40B4-BE49-F238E27FC236}">
                <a16:creationId xmlns:a16="http://schemas.microsoft.com/office/drawing/2014/main" id="{21046469-F642-5A8A-1FD6-6A1858482814}"/>
              </a:ext>
            </a:extLst>
          </p:cNvPr>
          <p:cNvSpPr/>
          <p:nvPr/>
        </p:nvSpPr>
        <p:spPr>
          <a:xfrm>
            <a:off x="4450977" y="659850"/>
            <a:ext cx="3290045" cy="152401"/>
          </a:xfrm>
          <a:prstGeom prst="rect">
            <a:avLst/>
          </a:prstGeom>
          <a:solidFill>
            <a:srgbClr val="0534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710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Premium Vector | Search signs pattern background on a white vector">
            <a:extLst>
              <a:ext uri="{FF2B5EF4-FFF2-40B4-BE49-F238E27FC236}">
                <a16:creationId xmlns:a16="http://schemas.microsoft.com/office/drawing/2014/main" id="{E6DEF794-4C2C-079A-0282-5090C251A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78939"/>
            <a:ext cx="12191999" cy="1198394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9CB2E7C-0678-59C0-EC4D-B57E171E35C1}"/>
              </a:ext>
            </a:extLst>
          </p:cNvPr>
          <p:cNvSpPr/>
          <p:nvPr/>
        </p:nvSpPr>
        <p:spPr>
          <a:xfrm>
            <a:off x="0" y="-31934"/>
            <a:ext cx="1282045" cy="6889934"/>
          </a:xfrm>
          <a:prstGeom prst="rect">
            <a:avLst/>
          </a:prstGeom>
          <a:solidFill>
            <a:srgbClr val="0534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Snipped 2">
            <a:extLst>
              <a:ext uri="{FF2B5EF4-FFF2-40B4-BE49-F238E27FC236}">
                <a16:creationId xmlns:a16="http://schemas.microsoft.com/office/drawing/2014/main" id="{F1C4EBC2-794A-5D71-F1DC-CBE5D398A525}"/>
              </a:ext>
            </a:extLst>
          </p:cNvPr>
          <p:cNvSpPr/>
          <p:nvPr/>
        </p:nvSpPr>
        <p:spPr>
          <a:xfrm>
            <a:off x="7653775" y="4040247"/>
            <a:ext cx="3343834" cy="430903"/>
          </a:xfrm>
          <a:prstGeom prst="snip2Diag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BREADTH FIRST SEARCH</a:t>
            </a:r>
          </a:p>
        </p:txBody>
      </p:sp>
      <p:pic>
        <p:nvPicPr>
          <p:cNvPr id="4" name="Picture 3" descr="logotvu">
            <a:extLst>
              <a:ext uri="{FF2B5EF4-FFF2-40B4-BE49-F238E27FC236}">
                <a16:creationId xmlns:a16="http://schemas.microsoft.com/office/drawing/2014/main" id="{4F8FD10E-A04C-0F83-FC93-C0D12E69403C}"/>
              </a:ext>
            </a:extLst>
          </p:cNvPr>
          <p:cNvPicPr>
            <a:picLocks noChangeAspect="1"/>
          </p:cNvPicPr>
          <p:nvPr/>
        </p:nvPicPr>
        <p:blipFill>
          <a:blip r:embed="rId4"/>
          <a:stretch>
            <a:fillRect/>
          </a:stretch>
        </p:blipFill>
        <p:spPr>
          <a:xfrm>
            <a:off x="0" y="-31934"/>
            <a:ext cx="1282045" cy="1219365"/>
          </a:xfrm>
          <a:prstGeom prst="rect">
            <a:avLst/>
          </a:prstGeom>
        </p:spPr>
      </p:pic>
      <p:sp>
        <p:nvSpPr>
          <p:cNvPr id="7" name="TextBox 6">
            <a:extLst>
              <a:ext uri="{FF2B5EF4-FFF2-40B4-BE49-F238E27FC236}">
                <a16:creationId xmlns:a16="http://schemas.microsoft.com/office/drawing/2014/main" id="{0DFD5205-3CD7-916F-D85D-67B065F7FD8B}"/>
              </a:ext>
            </a:extLst>
          </p:cNvPr>
          <p:cNvSpPr txBox="1"/>
          <p:nvPr/>
        </p:nvSpPr>
        <p:spPr>
          <a:xfrm>
            <a:off x="2985247" y="4568849"/>
            <a:ext cx="8659905" cy="523220"/>
          </a:xfrm>
          <a:prstGeom prst="rect">
            <a:avLst/>
          </a:prstGeom>
          <a:solidFill>
            <a:srgbClr val="FFC000"/>
          </a:solidFill>
        </p:spPr>
        <p:txBody>
          <a:bodyPr wrap="square" rtlCol="0">
            <a:spAutoFit/>
          </a:bodyPr>
          <a:lstStyle/>
          <a:p>
            <a:pPr algn="ctr"/>
            <a:r>
              <a:rPr lang="en-US" sz="2800" b="1">
                <a:solidFill>
                  <a:schemeClr val="bg1"/>
                </a:solidFill>
              </a:rPr>
              <a:t>THUẬT TOÁN TÌM KIẾM THEO CHIỀU SÂU DFS</a:t>
            </a:r>
          </a:p>
        </p:txBody>
      </p:sp>
      <p:sp>
        <p:nvSpPr>
          <p:cNvPr id="9" name="Rectangle: Diagonal Corners Snipped 8">
            <a:extLst>
              <a:ext uri="{FF2B5EF4-FFF2-40B4-BE49-F238E27FC236}">
                <a16:creationId xmlns:a16="http://schemas.microsoft.com/office/drawing/2014/main" id="{AE6F3849-D967-614F-AA24-E8F9ECB1EF6F}"/>
              </a:ext>
            </a:extLst>
          </p:cNvPr>
          <p:cNvSpPr/>
          <p:nvPr/>
        </p:nvSpPr>
        <p:spPr>
          <a:xfrm>
            <a:off x="2438400" y="5048093"/>
            <a:ext cx="3343834" cy="430903"/>
          </a:xfrm>
          <a:prstGeom prst="snip2Diag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DEPTH FIRST SEARCH</a:t>
            </a:r>
          </a:p>
        </p:txBody>
      </p:sp>
      <p:pic>
        <p:nvPicPr>
          <p:cNvPr id="2050" name="Picture 2" descr="Research Vectors &amp; Illustrations for Free Download | Freepik">
            <a:extLst>
              <a:ext uri="{FF2B5EF4-FFF2-40B4-BE49-F238E27FC236}">
                <a16:creationId xmlns:a16="http://schemas.microsoft.com/office/drawing/2014/main" id="{772CCBBE-3897-C171-9AB1-F2FFF422AC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4174" y="849291"/>
            <a:ext cx="3350676" cy="335067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57B54B4-430C-D0E6-E1A9-9E4F679EF278}"/>
              </a:ext>
            </a:extLst>
          </p:cNvPr>
          <p:cNvSpPr txBox="1"/>
          <p:nvPr/>
        </p:nvSpPr>
        <p:spPr>
          <a:xfrm>
            <a:off x="1766047" y="3565284"/>
            <a:ext cx="8659905" cy="523220"/>
          </a:xfrm>
          <a:prstGeom prst="rect">
            <a:avLst/>
          </a:prstGeom>
          <a:solidFill>
            <a:srgbClr val="5254CF"/>
          </a:solidFill>
        </p:spPr>
        <p:txBody>
          <a:bodyPr wrap="square" rtlCol="0">
            <a:spAutoFit/>
          </a:bodyPr>
          <a:lstStyle/>
          <a:p>
            <a:pPr algn="ctr"/>
            <a:r>
              <a:rPr lang="en-US" sz="2800" b="1">
                <a:solidFill>
                  <a:schemeClr val="bg1"/>
                </a:solidFill>
              </a:rPr>
              <a:t> THUẬT TOÁN TÌM KIẾM THEO CHIỀU RỘNG BFS</a:t>
            </a:r>
          </a:p>
        </p:txBody>
      </p:sp>
      <p:sp>
        <p:nvSpPr>
          <p:cNvPr id="15" name="TextBox 14">
            <a:extLst>
              <a:ext uri="{FF2B5EF4-FFF2-40B4-BE49-F238E27FC236}">
                <a16:creationId xmlns:a16="http://schemas.microsoft.com/office/drawing/2014/main" id="{1B5FBE5B-4284-A875-0513-F30ABE8CF009}"/>
              </a:ext>
            </a:extLst>
          </p:cNvPr>
          <p:cNvSpPr txBox="1"/>
          <p:nvPr/>
        </p:nvSpPr>
        <p:spPr>
          <a:xfrm>
            <a:off x="1855695" y="176656"/>
            <a:ext cx="9995647" cy="1107996"/>
          </a:xfrm>
          <a:prstGeom prst="rect">
            <a:avLst/>
          </a:prstGeom>
          <a:noFill/>
          <a:effectLst>
            <a:reflection blurRad="6350" stA="50000" endA="300" endPos="55000" dir="5400000" sy="-100000" algn="bl" rotWithShape="0"/>
          </a:effectLst>
        </p:spPr>
        <p:txBody>
          <a:bodyPr wrap="square" rtlCol="0">
            <a:spAutoFit/>
          </a:bodyPr>
          <a:lstStyle/>
          <a:p>
            <a:r>
              <a:rPr lang="en-US" sz="6600" b="1">
                <a:solidFill>
                  <a:srgbClr val="053484"/>
                </a:solidFill>
              </a:rPr>
              <a:t>II – NGHIÊN CỨU LÝ THUYẾT</a:t>
            </a:r>
          </a:p>
        </p:txBody>
      </p:sp>
    </p:spTree>
    <p:extLst>
      <p:ext uri="{BB962C8B-B14F-4D97-AF65-F5344CB8AC3E}">
        <p14:creationId xmlns:p14="http://schemas.microsoft.com/office/powerpoint/2010/main" val="146037941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2C762E-BF5F-105B-5607-6A0BB5B1C281}"/>
              </a:ext>
            </a:extLst>
          </p:cNvPr>
          <p:cNvSpPr txBox="1"/>
          <p:nvPr/>
        </p:nvSpPr>
        <p:spPr>
          <a:xfrm>
            <a:off x="877109" y="2982724"/>
            <a:ext cx="3155816" cy="892552"/>
          </a:xfrm>
          <a:prstGeom prst="rect">
            <a:avLst/>
          </a:prstGeom>
          <a:noFill/>
        </p:spPr>
        <p:txBody>
          <a:bodyPr wrap="square" rtlCol="0">
            <a:spAutoFit/>
          </a:bodyPr>
          <a:lstStyle/>
          <a:p>
            <a:r>
              <a:rPr lang="en-US" sz="2600" b="1"/>
              <a:t>Định nghĩa tìm kiếm là gì ?</a:t>
            </a:r>
          </a:p>
        </p:txBody>
      </p:sp>
      <p:sp>
        <p:nvSpPr>
          <p:cNvPr id="6" name="TextBox 5">
            <a:extLst>
              <a:ext uri="{FF2B5EF4-FFF2-40B4-BE49-F238E27FC236}">
                <a16:creationId xmlns:a16="http://schemas.microsoft.com/office/drawing/2014/main" id="{183D5AD2-F130-ADD1-8345-530CB90BB4C5}"/>
              </a:ext>
            </a:extLst>
          </p:cNvPr>
          <p:cNvSpPr txBox="1"/>
          <p:nvPr/>
        </p:nvSpPr>
        <p:spPr>
          <a:xfrm>
            <a:off x="4689542" y="2982724"/>
            <a:ext cx="2812915" cy="892552"/>
          </a:xfrm>
          <a:prstGeom prst="rect">
            <a:avLst/>
          </a:prstGeom>
          <a:noFill/>
        </p:spPr>
        <p:txBody>
          <a:bodyPr wrap="square" rtlCol="0">
            <a:spAutoFit/>
          </a:bodyPr>
          <a:lstStyle/>
          <a:p>
            <a:r>
              <a:rPr lang="en-US" sz="2600" b="1"/>
              <a:t>Không gian trạng thái là gì ?</a:t>
            </a:r>
          </a:p>
        </p:txBody>
      </p:sp>
      <p:sp>
        <p:nvSpPr>
          <p:cNvPr id="7" name="TextBox 6">
            <a:extLst>
              <a:ext uri="{FF2B5EF4-FFF2-40B4-BE49-F238E27FC236}">
                <a16:creationId xmlns:a16="http://schemas.microsoft.com/office/drawing/2014/main" id="{EFD2D179-BA53-F99F-E26E-D94F905023FE}"/>
              </a:ext>
            </a:extLst>
          </p:cNvPr>
          <p:cNvSpPr txBox="1"/>
          <p:nvPr/>
        </p:nvSpPr>
        <p:spPr>
          <a:xfrm>
            <a:off x="8433881" y="2982724"/>
            <a:ext cx="2812915" cy="1292662"/>
          </a:xfrm>
          <a:prstGeom prst="rect">
            <a:avLst/>
          </a:prstGeom>
          <a:noFill/>
        </p:spPr>
        <p:txBody>
          <a:bodyPr wrap="square" rtlCol="0">
            <a:spAutoFit/>
          </a:bodyPr>
          <a:lstStyle/>
          <a:p>
            <a:r>
              <a:rPr lang="en-US" sz="2600" b="1"/>
              <a:t>Biểu diễn các bài toán trong không gian trạng thái</a:t>
            </a:r>
          </a:p>
        </p:txBody>
      </p:sp>
      <p:sp>
        <p:nvSpPr>
          <p:cNvPr id="9" name="TextBox 8">
            <a:extLst>
              <a:ext uri="{FF2B5EF4-FFF2-40B4-BE49-F238E27FC236}">
                <a16:creationId xmlns:a16="http://schemas.microsoft.com/office/drawing/2014/main" id="{F87A9F48-9CB7-A3B2-F0CF-F03F9403D031}"/>
              </a:ext>
            </a:extLst>
          </p:cNvPr>
          <p:cNvSpPr txBox="1"/>
          <p:nvPr/>
        </p:nvSpPr>
        <p:spPr>
          <a:xfrm>
            <a:off x="449903" y="4347148"/>
            <a:ext cx="2906949" cy="2057958"/>
          </a:xfrm>
          <a:prstGeom prst="rect">
            <a:avLst/>
          </a:prstGeom>
          <a:noFill/>
        </p:spPr>
        <p:txBody>
          <a:bodyPr wrap="square">
            <a:spAutoFit/>
          </a:bodyPr>
          <a:lstStyle/>
          <a:p>
            <a:pPr marL="457200"/>
            <a:r>
              <a:rPr lang="en-US" sz="1800">
                <a:effectLst/>
                <a:latin typeface="Times New Roman" panose="02020603050405020304" pitchFamily="18" charset="0"/>
                <a:ea typeface="Times New Roman" panose="02020603050405020304" pitchFamily="18" charset="0"/>
              </a:rPr>
              <a:t>Tìm kiếm là một thuật toán lấy đầu vào là một bài toán trả về kết quả là một lời giải cho bài toán đó sau khi cân nhắc hàng loạt giời giải có thể có.</a:t>
            </a:r>
            <a:endParaRPr lang="en-US" sz="160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7AF78DC7-F14B-2F36-9662-1DAA6B322090}"/>
              </a:ext>
            </a:extLst>
          </p:cNvPr>
          <p:cNvSpPr txBox="1"/>
          <p:nvPr/>
        </p:nvSpPr>
        <p:spPr>
          <a:xfrm>
            <a:off x="4689542" y="4347148"/>
            <a:ext cx="3275790" cy="2308324"/>
          </a:xfrm>
          <a:prstGeom prst="rect">
            <a:avLst/>
          </a:prstGeom>
          <a:noFill/>
        </p:spPr>
        <p:txBody>
          <a:bodyPr wrap="square">
            <a:spAutoFit/>
          </a:bodyPr>
          <a:lstStyle/>
          <a:p>
            <a:pPr lvl="0"/>
            <a:r>
              <a:rPr lang="en-US" sz="1800">
                <a:effectLst/>
                <a:latin typeface="Times New Roman" panose="02020603050405020304" pitchFamily="18" charset="0"/>
                <a:ea typeface="Times New Roman" panose="02020603050405020304" pitchFamily="18" charset="0"/>
              </a:rPr>
              <a:t>Không gian trạng thái trong tìm kiếm là tập hợp tất cả các trạng thái có thể có của bài toán và các trạng thái mới được sinh ra sau khi thực hiện các toán tử chuyển trạng thái</a:t>
            </a:r>
            <a:r>
              <a:rPr lang="en-US" sz="1600">
                <a:latin typeface="Times New Roman" panose="02020603050405020304" pitchFamily="18" charset="0"/>
                <a:ea typeface="Times New Roman" panose="02020603050405020304" pitchFamily="18" charset="0"/>
              </a:rPr>
              <a:t>. K</a:t>
            </a:r>
            <a:r>
              <a:rPr lang="en-US" sz="1800">
                <a:effectLst/>
                <a:latin typeface="Times New Roman" panose="02020603050405020304" pitchFamily="18" charset="0"/>
                <a:ea typeface="Times New Roman" panose="02020603050405020304" pitchFamily="18" charset="0"/>
              </a:rPr>
              <a:t>hông gian trạng thái trong tìm kiếm được biểu diễn bởi cây đồ thị</a:t>
            </a:r>
            <a:endParaRPr lang="en-US" sz="1600">
              <a:effectLst/>
              <a:latin typeface="Times New Roman" panose="02020603050405020304" pitchFamily="18" charset="0"/>
              <a:ea typeface="Times New Roman" panose="02020603050405020304" pitchFamily="18" charset="0"/>
            </a:endParaRPr>
          </a:p>
        </p:txBody>
      </p:sp>
      <p:pic>
        <p:nvPicPr>
          <p:cNvPr id="1026" name="Picture 2" descr="Bài 2 - Không gian trạng thái và Các phương pháp tìm kiếm mù">
            <a:extLst>
              <a:ext uri="{FF2B5EF4-FFF2-40B4-BE49-F238E27FC236}">
                <a16:creationId xmlns:a16="http://schemas.microsoft.com/office/drawing/2014/main" id="{79F171FA-7F99-DFAE-FC76-B614B3417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3881" y="4322457"/>
            <a:ext cx="3352089" cy="233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2C73A246-3695-54CB-345E-246F07C08BE1}"/>
              </a:ext>
            </a:extLst>
          </p:cNvPr>
          <p:cNvSpPr/>
          <p:nvPr/>
        </p:nvSpPr>
        <p:spPr>
          <a:xfrm>
            <a:off x="0" y="0"/>
            <a:ext cx="12192000" cy="22120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4DBC42-DB00-0E14-EBD6-D04B3518D52D}"/>
              </a:ext>
            </a:extLst>
          </p:cNvPr>
          <p:cNvSpPr txBox="1"/>
          <p:nvPr/>
        </p:nvSpPr>
        <p:spPr>
          <a:xfrm>
            <a:off x="945204" y="1011676"/>
            <a:ext cx="10301592" cy="1200329"/>
          </a:xfrm>
          <a:prstGeom prst="rect">
            <a:avLst/>
          </a:prstGeom>
          <a:solidFill>
            <a:srgbClr val="053484"/>
          </a:solidFill>
        </p:spPr>
        <p:txBody>
          <a:bodyPr wrap="square" rtlCol="0">
            <a:spAutoFit/>
          </a:bodyPr>
          <a:lstStyle/>
          <a:p>
            <a:r>
              <a:rPr lang="en-US" sz="7200" b="1">
                <a:solidFill>
                  <a:schemeClr val="bg1"/>
                </a:solidFill>
              </a:rPr>
              <a:t>TỔNG QUAN VỀ TÌM KIẾM</a:t>
            </a:r>
          </a:p>
        </p:txBody>
      </p:sp>
    </p:spTree>
    <p:extLst>
      <p:ext uri="{BB962C8B-B14F-4D97-AF65-F5344CB8AC3E}">
        <p14:creationId xmlns:p14="http://schemas.microsoft.com/office/powerpoint/2010/main" val="2108874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 calcmode="lin" valueType="num">
                                      <p:cBhvr additive="base">
                                        <p:cTn id="27" dur="500" fill="hold"/>
                                        <p:tgtEl>
                                          <p:spTgt spid="1026"/>
                                        </p:tgtEl>
                                        <p:attrNameLst>
                                          <p:attrName>ppt_x</p:attrName>
                                        </p:attrNameLst>
                                      </p:cBhvr>
                                      <p:tavLst>
                                        <p:tav tm="0">
                                          <p:val>
                                            <p:strVal val="#ppt_x"/>
                                          </p:val>
                                        </p:tav>
                                        <p:tav tm="100000">
                                          <p:val>
                                            <p:strVal val="#ppt_x"/>
                                          </p:val>
                                        </p:tav>
                                      </p:tavLst>
                                    </p:anim>
                                    <p:anim calcmode="lin" valueType="num">
                                      <p:cBhvr additive="base">
                                        <p:cTn id="2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510659-CB44-1142-9F89-CF4D8C521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6096000" cy="3429000"/>
          </a:xfrm>
          <a:prstGeom prst="rect">
            <a:avLst/>
          </a:prstGeom>
        </p:spPr>
      </p:pic>
      <p:sp>
        <p:nvSpPr>
          <p:cNvPr id="6" name="TextBox 5">
            <a:extLst>
              <a:ext uri="{FF2B5EF4-FFF2-40B4-BE49-F238E27FC236}">
                <a16:creationId xmlns:a16="http://schemas.microsoft.com/office/drawing/2014/main" id="{3B13E421-CC3B-3B78-394C-4DBF48987E7A}"/>
              </a:ext>
            </a:extLst>
          </p:cNvPr>
          <p:cNvSpPr txBox="1"/>
          <p:nvPr/>
        </p:nvSpPr>
        <p:spPr>
          <a:xfrm>
            <a:off x="0" y="417749"/>
            <a:ext cx="5567083" cy="2646878"/>
          </a:xfrm>
          <a:prstGeom prst="rect">
            <a:avLst/>
          </a:prstGeom>
          <a:noFill/>
        </p:spPr>
        <p:txBody>
          <a:bodyPr wrap="square" rtlCol="0">
            <a:spAutoFit/>
          </a:bodyPr>
          <a:lstStyle/>
          <a:p>
            <a:r>
              <a:rPr lang="en-US" sz="16600" b="1">
                <a:solidFill>
                  <a:srgbClr val="56A59D"/>
                </a:solidFill>
              </a:rPr>
              <a:t>BFS</a:t>
            </a:r>
          </a:p>
        </p:txBody>
      </p:sp>
      <p:sp>
        <p:nvSpPr>
          <p:cNvPr id="8" name="TextBox 7">
            <a:extLst>
              <a:ext uri="{FF2B5EF4-FFF2-40B4-BE49-F238E27FC236}">
                <a16:creationId xmlns:a16="http://schemas.microsoft.com/office/drawing/2014/main" id="{9605CB9B-C88B-D07C-51FC-EAA601296D08}"/>
              </a:ext>
            </a:extLst>
          </p:cNvPr>
          <p:cNvSpPr txBox="1"/>
          <p:nvPr/>
        </p:nvSpPr>
        <p:spPr>
          <a:xfrm>
            <a:off x="0" y="2695295"/>
            <a:ext cx="6096000" cy="369332"/>
          </a:xfrm>
          <a:prstGeom prst="rect">
            <a:avLst/>
          </a:prstGeom>
          <a:noFill/>
        </p:spPr>
        <p:txBody>
          <a:bodyPr wrap="square">
            <a:spAutoFit/>
          </a:bodyPr>
          <a:lstStyle/>
          <a:p>
            <a:r>
              <a:rPr lang="en-US">
                <a:solidFill>
                  <a:srgbClr val="56A59D"/>
                </a:solidFill>
              </a:rPr>
              <a:t>     </a:t>
            </a:r>
            <a:r>
              <a:rPr lang="en-US" sz="1800">
                <a:solidFill>
                  <a:srgbClr val="56A59D"/>
                </a:solidFill>
              </a:rPr>
              <a:t>BREADTH FIRST SEARCH</a:t>
            </a:r>
          </a:p>
        </p:txBody>
      </p:sp>
      <p:sp>
        <p:nvSpPr>
          <p:cNvPr id="9" name="TextBox 8">
            <a:extLst>
              <a:ext uri="{FF2B5EF4-FFF2-40B4-BE49-F238E27FC236}">
                <a16:creationId xmlns:a16="http://schemas.microsoft.com/office/drawing/2014/main" id="{1DF55A39-4E67-2CD4-57EE-A3EAC41E09E1}"/>
              </a:ext>
            </a:extLst>
          </p:cNvPr>
          <p:cNvSpPr txBox="1"/>
          <p:nvPr/>
        </p:nvSpPr>
        <p:spPr>
          <a:xfrm>
            <a:off x="6136341" y="225473"/>
            <a:ext cx="5567083" cy="2646878"/>
          </a:xfrm>
          <a:prstGeom prst="rect">
            <a:avLst/>
          </a:prstGeom>
          <a:noFill/>
        </p:spPr>
        <p:txBody>
          <a:bodyPr wrap="square" rtlCol="0">
            <a:spAutoFit/>
          </a:bodyPr>
          <a:lstStyle/>
          <a:p>
            <a:pPr algn="r"/>
            <a:r>
              <a:rPr lang="en-US" sz="16600" b="1">
                <a:solidFill>
                  <a:srgbClr val="B7B7FE"/>
                </a:solidFill>
              </a:rPr>
              <a:t>DFS</a:t>
            </a:r>
          </a:p>
        </p:txBody>
      </p:sp>
      <p:pic>
        <p:nvPicPr>
          <p:cNvPr id="11" name="Picture 10">
            <a:extLst>
              <a:ext uri="{FF2B5EF4-FFF2-40B4-BE49-F238E27FC236}">
                <a16:creationId xmlns:a16="http://schemas.microsoft.com/office/drawing/2014/main" id="{F38F6EF2-C8FB-EE1D-9F97-CBC9945C4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1"/>
            <a:ext cx="6096000" cy="3429000"/>
          </a:xfrm>
          <a:prstGeom prst="rect">
            <a:avLst/>
          </a:prstGeom>
        </p:spPr>
      </p:pic>
      <p:sp>
        <p:nvSpPr>
          <p:cNvPr id="12" name="Rectangle 11">
            <a:extLst>
              <a:ext uri="{FF2B5EF4-FFF2-40B4-BE49-F238E27FC236}">
                <a16:creationId xmlns:a16="http://schemas.microsoft.com/office/drawing/2014/main" id="{1310FA7A-91A9-3991-35CF-DF8609FF4A40}"/>
              </a:ext>
            </a:extLst>
          </p:cNvPr>
          <p:cNvSpPr/>
          <p:nvPr/>
        </p:nvSpPr>
        <p:spPr>
          <a:xfrm>
            <a:off x="6055659" y="1138517"/>
            <a:ext cx="80682" cy="45809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57C691-0456-7172-6EFA-1006749203A0}"/>
              </a:ext>
            </a:extLst>
          </p:cNvPr>
          <p:cNvSpPr txBox="1"/>
          <p:nvPr/>
        </p:nvSpPr>
        <p:spPr>
          <a:xfrm>
            <a:off x="6075830" y="2687685"/>
            <a:ext cx="6096000" cy="369332"/>
          </a:xfrm>
          <a:prstGeom prst="rect">
            <a:avLst/>
          </a:prstGeom>
          <a:noFill/>
        </p:spPr>
        <p:txBody>
          <a:bodyPr wrap="square">
            <a:spAutoFit/>
          </a:bodyPr>
          <a:lstStyle/>
          <a:p>
            <a:pPr algn="r"/>
            <a:r>
              <a:rPr lang="en-US">
                <a:solidFill>
                  <a:srgbClr val="56A59D"/>
                </a:solidFill>
              </a:rPr>
              <a:t>     </a:t>
            </a:r>
            <a:r>
              <a:rPr lang="en-US" sz="1800">
                <a:solidFill>
                  <a:srgbClr val="56A59D"/>
                </a:solidFill>
              </a:rPr>
              <a:t>DEPTH FIRST SEARCH</a:t>
            </a:r>
          </a:p>
        </p:txBody>
      </p:sp>
    </p:spTree>
    <p:extLst>
      <p:ext uri="{BB962C8B-B14F-4D97-AF65-F5344CB8AC3E}">
        <p14:creationId xmlns:p14="http://schemas.microsoft.com/office/powerpoint/2010/main" val="3132174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Premium Vector | Search signs pattern background on a white vector">
            <a:extLst>
              <a:ext uri="{FF2B5EF4-FFF2-40B4-BE49-F238E27FC236}">
                <a16:creationId xmlns:a16="http://schemas.microsoft.com/office/drawing/2014/main" id="{E6DEF794-4C2C-079A-0282-5090C251A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338855"/>
            <a:ext cx="12191999" cy="11983943"/>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9CB2E7C-0678-59C0-EC4D-B57E171E35C1}"/>
              </a:ext>
            </a:extLst>
          </p:cNvPr>
          <p:cNvSpPr/>
          <p:nvPr/>
        </p:nvSpPr>
        <p:spPr>
          <a:xfrm>
            <a:off x="0" y="-31934"/>
            <a:ext cx="1282045" cy="6889934"/>
          </a:xfrm>
          <a:prstGeom prst="rect">
            <a:avLst/>
          </a:prstGeom>
          <a:solidFill>
            <a:srgbClr val="0534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earch Vectors &amp; Illustrations for Free Download | Freepik">
            <a:extLst>
              <a:ext uri="{FF2B5EF4-FFF2-40B4-BE49-F238E27FC236}">
                <a16:creationId xmlns:a16="http://schemas.microsoft.com/office/drawing/2014/main" id="{772CCBBE-3897-C171-9AB1-F2FFF422A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174" y="849291"/>
            <a:ext cx="3350676" cy="335067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57B54B4-430C-D0E6-E1A9-9E4F679EF278}"/>
              </a:ext>
            </a:extLst>
          </p:cNvPr>
          <p:cNvSpPr txBox="1"/>
          <p:nvPr/>
        </p:nvSpPr>
        <p:spPr>
          <a:xfrm>
            <a:off x="1766047" y="3565284"/>
            <a:ext cx="8659905" cy="769441"/>
          </a:xfrm>
          <a:prstGeom prst="rect">
            <a:avLst/>
          </a:prstGeom>
          <a:solidFill>
            <a:srgbClr val="5254CF"/>
          </a:solidFill>
        </p:spPr>
        <p:txBody>
          <a:bodyPr wrap="square" rtlCol="0">
            <a:spAutoFit/>
          </a:bodyPr>
          <a:lstStyle/>
          <a:p>
            <a:pPr algn="ctr"/>
            <a:r>
              <a:rPr lang="en-US" sz="4400" b="1">
                <a:solidFill>
                  <a:schemeClr val="bg1"/>
                </a:solidFill>
              </a:rPr>
              <a:t>THUẬT TOÁN TÌM KIẾM</a:t>
            </a:r>
          </a:p>
        </p:txBody>
      </p:sp>
      <p:pic>
        <p:nvPicPr>
          <p:cNvPr id="4" name="Picture 3" descr="logotvu">
            <a:extLst>
              <a:ext uri="{FF2B5EF4-FFF2-40B4-BE49-F238E27FC236}">
                <a16:creationId xmlns:a16="http://schemas.microsoft.com/office/drawing/2014/main" id="{4F8FD10E-A04C-0F83-FC93-C0D12E69403C}"/>
              </a:ext>
            </a:extLst>
          </p:cNvPr>
          <p:cNvPicPr>
            <a:picLocks noChangeAspect="1"/>
          </p:cNvPicPr>
          <p:nvPr/>
        </p:nvPicPr>
        <p:blipFill>
          <a:blip r:embed="rId4"/>
          <a:stretch>
            <a:fillRect/>
          </a:stretch>
        </p:blipFill>
        <p:spPr>
          <a:xfrm>
            <a:off x="0" y="-31934"/>
            <a:ext cx="1282045" cy="1219365"/>
          </a:xfrm>
          <a:prstGeom prst="rect">
            <a:avLst/>
          </a:prstGeom>
        </p:spPr>
      </p:pic>
      <p:sp>
        <p:nvSpPr>
          <p:cNvPr id="8" name="Rectangle: Diagonal Corners Snipped 7">
            <a:extLst>
              <a:ext uri="{FF2B5EF4-FFF2-40B4-BE49-F238E27FC236}">
                <a16:creationId xmlns:a16="http://schemas.microsoft.com/office/drawing/2014/main" id="{F12B8E2A-7DC9-6BF5-2BD9-4ACF34872BFB}"/>
              </a:ext>
            </a:extLst>
          </p:cNvPr>
          <p:cNvSpPr/>
          <p:nvPr/>
        </p:nvSpPr>
        <p:spPr>
          <a:xfrm>
            <a:off x="4015716" y="4479639"/>
            <a:ext cx="4160567" cy="645459"/>
          </a:xfrm>
          <a:prstGeom prst="snip2DiagRect">
            <a:avLst/>
          </a:prstGeom>
          <a:solidFill>
            <a:srgbClr val="FFB0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HEURISTIC</a:t>
            </a:r>
          </a:p>
        </p:txBody>
      </p:sp>
    </p:spTree>
    <p:extLst>
      <p:ext uri="{BB962C8B-B14F-4D97-AF65-F5344CB8AC3E}">
        <p14:creationId xmlns:p14="http://schemas.microsoft.com/office/powerpoint/2010/main" val="42418553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161440-6667-56E6-5A5C-3046340A5A27}"/>
              </a:ext>
            </a:extLst>
          </p:cNvPr>
          <p:cNvSpPr txBox="1"/>
          <p:nvPr/>
        </p:nvSpPr>
        <p:spPr>
          <a:xfrm>
            <a:off x="209622" y="248153"/>
            <a:ext cx="4556932" cy="584775"/>
          </a:xfrm>
          <a:prstGeom prst="rect">
            <a:avLst/>
          </a:prstGeom>
          <a:solidFill>
            <a:srgbClr val="5254CF"/>
          </a:solidFill>
        </p:spPr>
        <p:txBody>
          <a:bodyPr wrap="square" rtlCol="0">
            <a:spAutoFit/>
          </a:bodyPr>
          <a:lstStyle/>
          <a:p>
            <a:pPr algn="ctr"/>
            <a:r>
              <a:rPr lang="en-US" sz="3200" b="1">
                <a:solidFill>
                  <a:schemeClr val="bg1"/>
                </a:solidFill>
              </a:rPr>
              <a:t>I - THUẬT TOÁN TÌM KIẾM</a:t>
            </a:r>
          </a:p>
        </p:txBody>
      </p:sp>
      <p:sp>
        <p:nvSpPr>
          <p:cNvPr id="5" name="Rectangle: Diagonal Corners Snipped 4">
            <a:extLst>
              <a:ext uri="{FF2B5EF4-FFF2-40B4-BE49-F238E27FC236}">
                <a16:creationId xmlns:a16="http://schemas.microsoft.com/office/drawing/2014/main" id="{1B735D35-E97B-9546-DA3A-EA7A0B588AB9}"/>
              </a:ext>
            </a:extLst>
          </p:cNvPr>
          <p:cNvSpPr/>
          <p:nvPr/>
        </p:nvSpPr>
        <p:spPr>
          <a:xfrm>
            <a:off x="3004041" y="724763"/>
            <a:ext cx="1762513" cy="364735"/>
          </a:xfrm>
          <a:prstGeom prst="snip2DiagRect">
            <a:avLst/>
          </a:prstGeom>
          <a:solidFill>
            <a:srgbClr val="FFB0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t>HEURISTIC</a:t>
            </a:r>
          </a:p>
        </p:txBody>
      </p:sp>
      <p:sp>
        <p:nvSpPr>
          <p:cNvPr id="13" name="TextBox 12">
            <a:extLst>
              <a:ext uri="{FF2B5EF4-FFF2-40B4-BE49-F238E27FC236}">
                <a16:creationId xmlns:a16="http://schemas.microsoft.com/office/drawing/2014/main" id="{05759FC3-826C-4E69-F0A0-2BB5E1684CD9}"/>
              </a:ext>
            </a:extLst>
          </p:cNvPr>
          <p:cNvSpPr txBox="1"/>
          <p:nvPr/>
        </p:nvSpPr>
        <p:spPr>
          <a:xfrm>
            <a:off x="209622" y="1460425"/>
            <a:ext cx="6094378" cy="1477328"/>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Khi một bài toán có nhiều nghiệm thì thường chọn những phương án có “chi phí thấp nhất”, với các thuật toán tìm kiếm mù như BFS và DFS thì không đảm bảo được tối ưu cho bài toán “chi phí thấp nhất”. Nên UCS đảm bảo được cho bài toán “Chi phí thấp nhất”</a:t>
            </a:r>
            <a:endParaRPr lang="en-US"/>
          </a:p>
        </p:txBody>
      </p:sp>
      <p:pic>
        <p:nvPicPr>
          <p:cNvPr id="2050" name="Picture 1">
            <a:extLst>
              <a:ext uri="{FF2B5EF4-FFF2-40B4-BE49-F238E27FC236}">
                <a16:creationId xmlns:a16="http://schemas.microsoft.com/office/drawing/2014/main" id="{E57CEB75-1F0C-94A4-573B-99643CB2D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90" y="3515811"/>
            <a:ext cx="5269216" cy="282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0C0B8957-534A-083F-89D5-0774964C1C59}"/>
              </a:ext>
            </a:extLst>
          </p:cNvPr>
          <p:cNvSpPr txBox="1"/>
          <p:nvPr/>
        </p:nvSpPr>
        <p:spPr>
          <a:xfrm>
            <a:off x="5888000" y="248153"/>
            <a:ext cx="6094378" cy="3508653"/>
          </a:xfrm>
          <a:prstGeom prst="rect">
            <a:avLst/>
          </a:prstGeom>
          <a:noFill/>
        </p:spPr>
        <p:txBody>
          <a:bodyPr wrap="square">
            <a:spAutoFit/>
          </a:bodyPr>
          <a:lstStyle/>
          <a:p>
            <a:pPr marL="457200"/>
            <a:r>
              <a:rPr lang="en-US" sz="2400" b="1">
                <a:solidFill>
                  <a:srgbClr val="053484"/>
                </a:solidFill>
                <a:effectLst/>
                <a:latin typeface="Times New Roman" panose="02020603050405020304" pitchFamily="18" charset="0"/>
                <a:ea typeface="Times New Roman" panose="02020603050405020304" pitchFamily="18" charset="0"/>
              </a:rPr>
              <a:t>Giải thích thuật toán:</a:t>
            </a:r>
          </a:p>
          <a:p>
            <a:pPr marL="457200"/>
            <a:r>
              <a:rPr lang="en-US" sz="1800">
                <a:effectLst/>
                <a:latin typeface="Times New Roman" panose="02020603050405020304" pitchFamily="18" charset="0"/>
                <a:ea typeface="Times New Roman" panose="02020603050405020304" pitchFamily="18" charset="0"/>
              </a:rPr>
              <a:t>1. Cho đỉnh xuất phát vào open</a:t>
            </a:r>
          </a:p>
          <a:p>
            <a:pPr marL="457200"/>
            <a:r>
              <a:rPr lang="en-US" sz="1800">
                <a:effectLst/>
                <a:latin typeface="Times New Roman" panose="02020603050405020304" pitchFamily="18" charset="0"/>
                <a:ea typeface="Times New Roman" panose="02020603050405020304" pitchFamily="18" charset="0"/>
              </a:rPr>
              <a:t>2. Nếu open rỗng thì tìm kiếm thất bại, kết thúc việc tìm kiếm</a:t>
            </a:r>
          </a:p>
          <a:p>
            <a:pPr marL="457200"/>
            <a:r>
              <a:rPr lang="en-US" sz="1800">
                <a:effectLst/>
                <a:latin typeface="Times New Roman" panose="02020603050405020304" pitchFamily="18" charset="0"/>
                <a:ea typeface="Times New Roman" panose="02020603050405020304" pitchFamily="18" charset="0"/>
              </a:rPr>
              <a:t>3. Lấy đỉnh đầu trong open ra và gọi đó là O. Cho O vào closed</a:t>
            </a:r>
          </a:p>
          <a:p>
            <a:pPr marL="457200"/>
            <a:r>
              <a:rPr lang="en-US" sz="1800">
                <a:effectLst/>
                <a:latin typeface="Times New Roman" panose="02020603050405020304" pitchFamily="18" charset="0"/>
                <a:ea typeface="Times New Roman" panose="02020603050405020304" pitchFamily="18" charset="0"/>
              </a:rPr>
              <a:t>4. Nếu O là đỉnh đích thì tìm kiếm thành công, kết thúc việc tìm kiếm.</a:t>
            </a:r>
          </a:p>
          <a:p>
            <a:pPr marL="457200"/>
            <a:r>
              <a:rPr lang="en-US" sz="1800">
                <a:effectLst/>
                <a:latin typeface="Times New Roman" panose="02020603050405020304" pitchFamily="18" charset="0"/>
                <a:ea typeface="Times New Roman" panose="02020603050405020304" pitchFamily="18" charset="0"/>
              </a:rPr>
              <a:t>5. Tìm tất cả các đỉnh con của O không thuộc open và closed </a:t>
            </a:r>
            <a:r>
              <a:rPr lang="en-US" sz="1800" b="1">
                <a:effectLst/>
                <a:latin typeface="Times New Roman" panose="02020603050405020304" pitchFamily="18" charset="0"/>
                <a:ea typeface="Times New Roman" panose="02020603050405020304" pitchFamily="18" charset="0"/>
              </a:rPr>
              <a:t>cho vào open theo thứ tự tăng dần về khoản cách từ đỉnh xuất phát</a:t>
            </a:r>
            <a:endParaRPr lang="en-US" sz="1800">
              <a:effectLst/>
              <a:latin typeface="Times New Roman" panose="02020603050405020304" pitchFamily="18" charset="0"/>
              <a:ea typeface="Times New Roman" panose="02020603050405020304" pitchFamily="18" charset="0"/>
            </a:endParaRPr>
          </a:p>
          <a:p>
            <a:pPr marL="457200"/>
            <a:r>
              <a:rPr lang="en-US" sz="1800">
                <a:effectLst/>
                <a:latin typeface="Times New Roman" panose="02020603050405020304" pitchFamily="18" charset="0"/>
                <a:ea typeface="Times New Roman" panose="02020603050405020304" pitchFamily="18" charset="0"/>
              </a:rPr>
              <a:t>6. Quay lại bước 2</a:t>
            </a:r>
          </a:p>
        </p:txBody>
      </p:sp>
      <p:sp>
        <p:nvSpPr>
          <p:cNvPr id="16" name="TextBox 15">
            <a:extLst>
              <a:ext uri="{FF2B5EF4-FFF2-40B4-BE49-F238E27FC236}">
                <a16:creationId xmlns:a16="http://schemas.microsoft.com/office/drawing/2014/main" id="{FD04356A-4E35-3CD6-647B-8CD47D45866F}"/>
              </a:ext>
            </a:extLst>
          </p:cNvPr>
          <p:cNvSpPr txBox="1"/>
          <p:nvPr/>
        </p:nvSpPr>
        <p:spPr>
          <a:xfrm>
            <a:off x="6420254" y="4173167"/>
            <a:ext cx="5470555" cy="2308324"/>
          </a:xfrm>
          <a:prstGeom prst="rect">
            <a:avLst/>
          </a:prstGeom>
          <a:noFill/>
        </p:spPr>
        <p:txBody>
          <a:bodyPr wrap="square" rtlCol="0">
            <a:spAutoFit/>
          </a:bodyPr>
          <a:lstStyle/>
          <a:p>
            <a:r>
              <a:rPr lang="en-US" sz="7200" b="1">
                <a:solidFill>
                  <a:srgbClr val="053484"/>
                </a:solidFill>
                <a:effectLst/>
                <a:latin typeface="Source Sans Pro Black" panose="020B0803030403020204" pitchFamily="34" charset="0"/>
                <a:ea typeface="Source Sans Pro Black" panose="020B0803030403020204" pitchFamily="34" charset="0"/>
              </a:rPr>
              <a:t>Uniform Cost Search</a:t>
            </a:r>
            <a:endParaRPr lang="en-US" sz="7200" b="1">
              <a:solidFill>
                <a:srgbClr val="053484"/>
              </a:solidFill>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149448642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853</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Source Sans Pro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30</cp:revision>
  <dcterms:created xsi:type="dcterms:W3CDTF">2024-01-14T20:08:02Z</dcterms:created>
  <dcterms:modified xsi:type="dcterms:W3CDTF">2024-01-22T07:38:26Z</dcterms:modified>
</cp:coreProperties>
</file>