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98" r:id="rId2"/>
    <p:sldId id="257" r:id="rId3"/>
    <p:sldId id="329" r:id="rId4"/>
    <p:sldId id="390" r:id="rId5"/>
    <p:sldId id="471" r:id="rId6"/>
    <p:sldId id="472" r:id="rId7"/>
    <p:sldId id="473" r:id="rId8"/>
    <p:sldId id="501" r:id="rId9"/>
    <p:sldId id="474" r:id="rId10"/>
    <p:sldId id="475" r:id="rId11"/>
    <p:sldId id="477" r:id="rId12"/>
    <p:sldId id="476" r:id="rId13"/>
    <p:sldId id="502" r:id="rId14"/>
    <p:sldId id="447" r:id="rId15"/>
    <p:sldId id="512" r:id="rId16"/>
    <p:sldId id="480" r:id="rId17"/>
    <p:sldId id="481" r:id="rId18"/>
    <p:sldId id="503" r:id="rId19"/>
    <p:sldId id="482" r:id="rId20"/>
    <p:sldId id="478" r:id="rId21"/>
    <p:sldId id="483" r:id="rId22"/>
    <p:sldId id="484" r:id="rId23"/>
    <p:sldId id="504" r:id="rId24"/>
    <p:sldId id="479" r:id="rId25"/>
    <p:sldId id="485" r:id="rId26"/>
    <p:sldId id="486" r:id="rId27"/>
    <p:sldId id="487" r:id="rId28"/>
    <p:sldId id="392" r:id="rId29"/>
    <p:sldId id="514" r:id="rId30"/>
    <p:sldId id="488" r:id="rId31"/>
    <p:sldId id="489" r:id="rId32"/>
    <p:sldId id="490" r:id="rId33"/>
    <p:sldId id="491" r:id="rId34"/>
    <p:sldId id="492" r:id="rId35"/>
    <p:sldId id="493" r:id="rId36"/>
    <p:sldId id="494" r:id="rId37"/>
    <p:sldId id="495" r:id="rId38"/>
    <p:sldId id="496" r:id="rId39"/>
    <p:sldId id="497" r:id="rId40"/>
    <p:sldId id="393" r:id="rId41"/>
    <p:sldId id="498" r:id="rId42"/>
    <p:sldId id="499" r:id="rId43"/>
    <p:sldId id="500" r:id="rId44"/>
    <p:sldId id="382" r:id="rId45"/>
    <p:sldId id="505" r:id="rId46"/>
    <p:sldId id="506" r:id="rId47"/>
    <p:sldId id="507" r:id="rId48"/>
    <p:sldId id="508" r:id="rId49"/>
    <p:sldId id="509" r:id="rId50"/>
    <p:sldId id="510" r:id="rId51"/>
    <p:sldId id="511" r:id="rId52"/>
    <p:sldId id="333" r:id="rId53"/>
    <p:sldId id="311" r:id="rId54"/>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 xmlns:p15="http://schemas.microsoft.com/office/powerpoint/2012/main" userId="S-1-5-21-1978076751-3396122582-1341001408-146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071"/>
    <a:srgbClr val="3C844A"/>
    <a:srgbClr val="01DAF1"/>
    <a:srgbClr val="FFAA2D"/>
    <a:srgbClr val="01ACBE"/>
    <a:srgbClr val="FFB850"/>
    <a:srgbClr val="A26CB8"/>
    <a:srgbClr val="663A77"/>
    <a:srgbClr val="F1A9A9"/>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4" autoAdjust="0"/>
    <p:restoredTop sz="91823" autoAdjust="0"/>
  </p:normalViewPr>
  <p:slideViewPr>
    <p:cSldViewPr snapToGrid="0">
      <p:cViewPr>
        <p:scale>
          <a:sx n="80" d="100"/>
          <a:sy n="80" d="100"/>
        </p:scale>
        <p:origin x="-1666" y="-523"/>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21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2021/3/20</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extLst>
      <p:ext uri="{BB962C8B-B14F-4D97-AF65-F5344CB8AC3E}">
        <p14:creationId xmlns:p14="http://schemas.microsoft.com/office/powerpoint/2010/main" val="92855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a:p>
        </p:txBody>
      </p:sp>
    </p:spTree>
    <p:extLst>
      <p:ext uri="{BB962C8B-B14F-4D97-AF65-F5344CB8AC3E}">
        <p14:creationId xmlns:p14="http://schemas.microsoft.com/office/powerpoint/2010/main" val="2550386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3849832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21</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23</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24</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25</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26</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27</a:t>
            </a:fld>
            <a:endParaRPr lang="zh-CN" altLang="en-US"/>
          </a:p>
        </p:txBody>
      </p:sp>
    </p:spTree>
    <p:extLst>
      <p:ext uri="{BB962C8B-B14F-4D97-AF65-F5344CB8AC3E}">
        <p14:creationId xmlns:p14="http://schemas.microsoft.com/office/powerpoint/2010/main" val="2787469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28</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29</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30</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31</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32</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33</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34</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35</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36</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37</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38</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39</a:t>
            </a:fld>
            <a:endParaRPr lang="zh-CN" altLang="en-US"/>
          </a:p>
        </p:txBody>
      </p:sp>
    </p:spTree>
    <p:extLst>
      <p:ext uri="{BB962C8B-B14F-4D97-AF65-F5344CB8AC3E}">
        <p14:creationId xmlns:p14="http://schemas.microsoft.com/office/powerpoint/2010/main" val="2071015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40</a:t>
            </a:fld>
            <a:endParaRPr lang="zh-CN" altLang="en-US"/>
          </a:p>
        </p:txBody>
      </p:sp>
    </p:spTree>
    <p:extLst>
      <p:ext uri="{BB962C8B-B14F-4D97-AF65-F5344CB8AC3E}">
        <p14:creationId xmlns:p14="http://schemas.microsoft.com/office/powerpoint/2010/main" val="34660032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41</a:t>
            </a:fld>
            <a:endParaRPr lang="zh-CN" altLang="en-US"/>
          </a:p>
        </p:txBody>
      </p:sp>
    </p:spTree>
    <p:extLst>
      <p:ext uri="{BB962C8B-B14F-4D97-AF65-F5344CB8AC3E}">
        <p14:creationId xmlns:p14="http://schemas.microsoft.com/office/powerpoint/2010/main" val="3466003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42</a:t>
            </a:fld>
            <a:endParaRPr lang="zh-CN" altLang="en-US"/>
          </a:p>
        </p:txBody>
      </p:sp>
    </p:spTree>
    <p:extLst>
      <p:ext uri="{BB962C8B-B14F-4D97-AF65-F5344CB8AC3E}">
        <p14:creationId xmlns:p14="http://schemas.microsoft.com/office/powerpoint/2010/main" val="3466003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43</a:t>
            </a:fld>
            <a:endParaRPr lang="zh-CN" altLang="en-US"/>
          </a:p>
        </p:txBody>
      </p:sp>
    </p:spTree>
    <p:extLst>
      <p:ext uri="{BB962C8B-B14F-4D97-AF65-F5344CB8AC3E}">
        <p14:creationId xmlns:p14="http://schemas.microsoft.com/office/powerpoint/2010/main" val="3466003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52</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53</a:t>
            </a:fld>
            <a:endParaRPr lang="zh-CN" altLang="en-US"/>
          </a:p>
        </p:txBody>
      </p:sp>
    </p:spTree>
    <p:extLst>
      <p:ext uri="{BB962C8B-B14F-4D97-AF65-F5344CB8AC3E}">
        <p14:creationId xmlns:p14="http://schemas.microsoft.com/office/powerpoint/2010/main" val="7806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253269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2021/3/20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2021/3/20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freetuts.net/vong-lap-while-trong-java-1055.html"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1247488" y="2681086"/>
            <a:ext cx="7275353" cy="668043"/>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err="1">
                <a:solidFill>
                  <a:schemeClr val="tx1"/>
                </a:solidFill>
              </a:rPr>
              <a:t>Truy</a:t>
            </a:r>
            <a:r>
              <a:rPr lang="en-US" altLang="zh-CN" sz="2800">
                <a:solidFill>
                  <a:schemeClr val="tx1"/>
                </a:solidFill>
              </a:rPr>
              <a:t> </a:t>
            </a:r>
            <a:r>
              <a:rPr lang="en-US" altLang="zh-CN" sz="2800" err="1">
                <a:solidFill>
                  <a:schemeClr val="tx1"/>
                </a:solidFill>
              </a:rPr>
              <a:t>cập</a:t>
            </a:r>
            <a:r>
              <a:rPr lang="en-US" altLang="zh-CN" sz="2800">
                <a:solidFill>
                  <a:schemeClr val="tx1"/>
                </a:solidFill>
              </a:rPr>
              <a:t> link: http://</a:t>
            </a:r>
            <a:r>
              <a:rPr lang="en-US" altLang="zh-CN" sz="2800" err="1">
                <a:solidFill>
                  <a:schemeClr val="tx1"/>
                </a:solidFill>
              </a:rPr>
              <a:t>codefresher.vn</a:t>
            </a:r>
            <a:r>
              <a:rPr lang="en-US" altLang="zh-CN" sz="2800">
                <a:solidFill>
                  <a:schemeClr val="tx1"/>
                </a:solidFill>
              </a:rPr>
              <a:t>/</a:t>
            </a:r>
            <a:endParaRPr lang="zh-CN" altLang="en-US" sz="2800">
              <a:solidFill>
                <a:schemeClr val="tx1"/>
              </a:solidFill>
            </a:endParaRPr>
          </a:p>
        </p:txBody>
      </p:sp>
      <p:sp>
        <p:nvSpPr>
          <p:cNvPr id="26" name="TextBox 25"/>
          <p:cNvSpPr txBox="1"/>
          <p:nvPr/>
        </p:nvSpPr>
        <p:spPr>
          <a:xfrm>
            <a:off x="-70041" y="982095"/>
            <a:ext cx="9284082" cy="1384995"/>
          </a:xfrm>
          <a:prstGeom prst="rect">
            <a:avLst/>
          </a:prstGeom>
          <a:noFill/>
        </p:spPr>
        <p:txBody>
          <a:bodyPr wrap="square" rtlCol="0">
            <a:spAutoFit/>
          </a:bodyPr>
          <a:lstStyle/>
          <a:p>
            <a:pPr algn="ctr"/>
            <a:r>
              <a:rPr lang="en-US" altLang="zh-CN" sz="2800" b="1" dirty="0">
                <a:solidFill>
                  <a:schemeClr val="accent5">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CODE FRESHER</a:t>
            </a:r>
          </a:p>
          <a:p>
            <a:pPr algn="ctr"/>
            <a:r>
              <a:rPr lang="en-US" altLang="zh-CN" sz="2800" b="1" dirty="0">
                <a:solidFill>
                  <a:schemeClr val="accent5">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p>
          <a:p>
            <a:pPr algn="ctr"/>
            <a:r>
              <a:rPr lang="en-US" altLang="zh-CN" sz="2800" b="1" dirty="0">
                <a:solidFill>
                  <a:schemeClr val="accent5">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TRUNG TÂM ĐÀO TẠO LẬP TRÌNH THỰC CHIẾN</a:t>
            </a:r>
          </a:p>
        </p:txBody>
      </p:sp>
      <p:grpSp>
        <p:nvGrpSpPr>
          <p:cNvPr id="27" name="组合 26"/>
          <p:cNvGrpSpPr/>
          <p:nvPr/>
        </p:nvGrpSpPr>
        <p:grpSpPr>
          <a:xfrm>
            <a:off x="1247488" y="2699669"/>
            <a:ext cx="737701" cy="622580"/>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311386" y="3052800"/>
            <a:ext cx="1914025" cy="20907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5 -0.00155 L 0.63437 0.00308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8.33333E-7 -3.6678E-6 L 0.6316 -3.6678E-6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pPr marL="457200" indent="-457200">
              <a:buFont typeface="Wingdings" pitchFamily="2" charset="2"/>
              <a:buChar char="v"/>
            </a:pPr>
            <a:r>
              <a:rPr lang="en-US" sz="2800" b="1" dirty="0" err="1" smtClean="0">
                <a:latin typeface="Arial" pitchFamily="34" charset="0"/>
                <a:cs typeface="Arial" pitchFamily="34" charset="0"/>
              </a:rPr>
              <a:t>Khai</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báo</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mảng</a:t>
            </a:r>
            <a:r>
              <a:rPr lang="en-US" sz="2800" b="1" dirty="0" smtClean="0">
                <a:latin typeface="Arial" pitchFamily="34" charset="0"/>
                <a:cs typeface="Arial" pitchFamily="34" charset="0"/>
              </a:rPr>
              <a:t> : </a:t>
            </a:r>
          </a:p>
          <a:p>
            <a:r>
              <a:rPr lang="en-US" sz="2800" dirty="0" smtClean="0">
                <a:latin typeface="Arial" pitchFamily="34" charset="0"/>
                <a:cs typeface="Arial" pitchFamily="34" charset="0"/>
              </a:rPr>
              <a:t>	+&gt; [</a:t>
            </a:r>
            <a:r>
              <a:rPr lang="en-US" sz="2800" dirty="0" err="1">
                <a:latin typeface="Arial" pitchFamily="34" charset="0"/>
                <a:cs typeface="Arial" pitchFamily="34" charset="0"/>
              </a:rPr>
              <a:t>Kiểu_dữ_liệu</a:t>
            </a:r>
            <a:r>
              <a:rPr lang="en-US" sz="2800" dirty="0">
                <a:latin typeface="Arial" pitchFamily="34" charset="0"/>
                <a:cs typeface="Arial" pitchFamily="34" charset="0"/>
              </a:rPr>
              <a:t>] </a:t>
            </a:r>
            <a:r>
              <a:rPr lang="en-US" sz="2800" dirty="0" err="1">
                <a:latin typeface="Arial" pitchFamily="34" charset="0"/>
                <a:cs typeface="Arial" pitchFamily="34" charset="0"/>
              </a:rPr>
              <a:t>tên_mảng</a:t>
            </a:r>
            <a:r>
              <a:rPr lang="en-US" sz="2800" dirty="0" smtClean="0">
                <a:latin typeface="Arial" pitchFamily="34" charset="0"/>
                <a:cs typeface="Arial" pitchFamily="34" charset="0"/>
              </a:rPr>
              <a:t>[];</a:t>
            </a:r>
          </a:p>
          <a:p>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a:latin typeface="Arial" pitchFamily="34" charset="0"/>
                <a:cs typeface="Arial" pitchFamily="34" charset="0"/>
              </a:rPr>
              <a:t> </a:t>
            </a:r>
            <a:r>
              <a:rPr lang="en-US" sz="2800" dirty="0" err="1" smtClean="0">
                <a:latin typeface="Arial" pitchFamily="34" charset="0"/>
                <a:cs typeface="Arial" pitchFamily="34" charset="0"/>
              </a:rPr>
              <a:t>int</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arr</a:t>
            </a:r>
            <a:r>
              <a:rPr lang="en-US" sz="2800" dirty="0" smtClean="0">
                <a:latin typeface="Arial" pitchFamily="34" charset="0"/>
                <a:cs typeface="Arial" pitchFamily="34" charset="0"/>
              </a:rPr>
              <a:t>[] </a:t>
            </a:r>
            <a:r>
              <a:rPr lang="en-US" sz="2800" dirty="0">
                <a:latin typeface="Arial" pitchFamily="34" charset="0"/>
                <a:cs typeface="Arial" pitchFamily="34" charset="0"/>
              </a:rPr>
              <a:t>= new </a:t>
            </a:r>
            <a:r>
              <a:rPr lang="en-US" sz="2800" dirty="0" err="1">
                <a:latin typeface="Arial" pitchFamily="34" charset="0"/>
                <a:cs typeface="Arial" pitchFamily="34" charset="0"/>
              </a:rPr>
              <a:t>int</a:t>
            </a:r>
            <a:r>
              <a:rPr lang="en-US" sz="2800" dirty="0">
                <a:latin typeface="Arial" pitchFamily="34" charset="0"/>
                <a:cs typeface="Arial" pitchFamily="34" charset="0"/>
              </a:rPr>
              <a:t>[] {2, 10, 4, 8, 5};</a:t>
            </a:r>
            <a:endParaRPr lang="en-US" sz="2800" dirty="0" smtClean="0">
              <a:latin typeface="Arial" pitchFamily="34" charset="0"/>
              <a:cs typeface="Arial" pitchFamily="34" charset="0"/>
            </a:endParaRPr>
          </a:p>
          <a:p>
            <a:r>
              <a:rPr lang="en-US" sz="2800" dirty="0">
                <a:latin typeface="Arial" pitchFamily="34" charset="0"/>
                <a:cs typeface="Arial" pitchFamily="34" charset="0"/>
              </a:rPr>
              <a:t>	</a:t>
            </a:r>
            <a:r>
              <a:rPr lang="en-US" sz="2800" dirty="0" smtClean="0">
                <a:latin typeface="Arial" pitchFamily="34" charset="0"/>
                <a:cs typeface="Arial" pitchFamily="34" charset="0"/>
              </a:rPr>
              <a:t>+&gt; </a:t>
            </a:r>
            <a:r>
              <a:rPr lang="en-US" sz="2800" dirty="0">
                <a:latin typeface="Arial" pitchFamily="34" charset="0"/>
                <a:cs typeface="Arial" pitchFamily="34" charset="0"/>
              </a:rPr>
              <a:t>[</a:t>
            </a:r>
            <a:r>
              <a:rPr lang="en-US" sz="2800" dirty="0" err="1">
                <a:latin typeface="Arial" pitchFamily="34" charset="0"/>
                <a:cs typeface="Arial" pitchFamily="34" charset="0"/>
              </a:rPr>
              <a:t>Kiểu_dữ_liệu</a:t>
            </a:r>
            <a:r>
              <a:rPr lang="en-US" sz="2800" dirty="0">
                <a:latin typeface="Arial" pitchFamily="34" charset="0"/>
                <a:cs typeface="Arial" pitchFamily="34" charset="0"/>
              </a:rPr>
              <a:t>][] </a:t>
            </a:r>
            <a:r>
              <a:rPr lang="en-US" sz="2800" dirty="0" err="1">
                <a:latin typeface="Arial" pitchFamily="34" charset="0"/>
                <a:cs typeface="Arial" pitchFamily="34" charset="0"/>
              </a:rPr>
              <a:t>tên_mảng</a:t>
            </a:r>
            <a:r>
              <a:rPr lang="en-US" sz="2800" dirty="0">
                <a:latin typeface="Arial" pitchFamily="34" charset="0"/>
                <a:cs typeface="Arial" pitchFamily="34" charset="0"/>
              </a:rPr>
              <a:t>; </a:t>
            </a:r>
            <a:endParaRPr lang="en-US" sz="2800" dirty="0" smtClean="0">
              <a:latin typeface="Arial" pitchFamily="34" charset="0"/>
              <a:cs typeface="Arial" pitchFamily="34" charset="0"/>
            </a:endParaRPr>
          </a:p>
          <a:p>
            <a:r>
              <a:rPr lang="en-US" sz="2800" dirty="0" smtClean="0">
                <a:latin typeface="Arial" pitchFamily="34" charset="0"/>
                <a:cs typeface="Arial" pitchFamily="34" charset="0"/>
              </a:rPr>
              <a:t>		</a:t>
            </a:r>
            <a:r>
              <a:rPr lang="en-US" sz="2800" dirty="0" err="1" smtClean="0">
                <a:latin typeface="Arial" pitchFamily="34" charset="0"/>
                <a:cs typeface="Arial" pitchFamily="34" charset="0"/>
              </a:rPr>
              <a:t>int</a:t>
            </a:r>
            <a:r>
              <a:rPr lang="en-US" sz="2800" dirty="0">
                <a:latin typeface="Arial" pitchFamily="34" charset="0"/>
                <a:cs typeface="Arial" pitchFamily="34" charset="0"/>
              </a:rPr>
              <a:t>[] </a:t>
            </a:r>
            <a:r>
              <a:rPr lang="en-US" sz="2800" dirty="0" err="1">
                <a:latin typeface="Arial" pitchFamily="34" charset="0"/>
                <a:cs typeface="Arial" pitchFamily="34" charset="0"/>
              </a:rPr>
              <a:t>arr</a:t>
            </a: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a:latin typeface="Arial" pitchFamily="34" charset="0"/>
                <a:cs typeface="Arial" pitchFamily="34" charset="0"/>
              </a:rPr>
              <a:t>new </a:t>
            </a:r>
            <a:r>
              <a:rPr lang="en-US" sz="2800" dirty="0" err="1">
                <a:latin typeface="Arial" pitchFamily="34" charset="0"/>
                <a:cs typeface="Arial" pitchFamily="34" charset="0"/>
              </a:rPr>
              <a:t>int</a:t>
            </a:r>
            <a:r>
              <a:rPr lang="en-US" sz="2800" dirty="0">
                <a:latin typeface="Arial" pitchFamily="34" charset="0"/>
                <a:cs typeface="Arial" pitchFamily="34" charset="0"/>
              </a:rPr>
              <a:t>[] {2, 10, 4, 8, </a:t>
            </a:r>
            <a:r>
              <a:rPr lang="en-US" sz="2800">
                <a:latin typeface="Arial" pitchFamily="34" charset="0"/>
                <a:cs typeface="Arial" pitchFamily="34" charset="0"/>
              </a:rPr>
              <a:t>5</a:t>
            </a:r>
            <a:r>
              <a:rPr lang="en-US" sz="2800" smtClean="0">
                <a:latin typeface="Arial" pitchFamily="34" charset="0"/>
                <a:cs typeface="Arial" pitchFamily="34" charset="0"/>
              </a:rPr>
              <a:t>}; </a:t>
            </a:r>
            <a:endParaRPr lang="en-US" sz="2800" dirty="0" smtClean="0">
              <a:latin typeface="Arial" pitchFamily="34" charset="0"/>
              <a:cs typeface="Arial" pitchFamily="34" charset="0"/>
            </a:endParaRPr>
          </a:p>
          <a:p>
            <a:pPr marL="457200" indent="-457200">
              <a:buFont typeface="Wingdings" pitchFamily="2" charset="2"/>
              <a:buChar char="v"/>
            </a:pPr>
            <a:r>
              <a:rPr lang="en-US" sz="2800" b="1" dirty="0" err="1" smtClean="0">
                <a:latin typeface="Arial" panose="020B0604020202020204" pitchFamily="34" charset="0"/>
                <a:cs typeface="Arial" panose="020B0604020202020204" pitchFamily="34" charset="0"/>
              </a:rPr>
              <a:t>Truy</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xuất</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phần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từ</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của</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mảng</a:t>
            </a:r>
            <a:r>
              <a:rPr lang="en-US" sz="2800" b="1" dirty="0" smtClean="0">
                <a:latin typeface="Arial" panose="020B0604020202020204" pitchFamily="34" charset="0"/>
                <a:cs typeface="Arial" panose="020B0604020202020204" pitchFamily="34" charset="0"/>
              </a:rPr>
              <a:t> :</a:t>
            </a:r>
          </a:p>
          <a:p>
            <a:r>
              <a:rPr lang="en-US" sz="2800" dirty="0" smtClean="0">
                <a:latin typeface="Arial" panose="020B0604020202020204" pitchFamily="34" charset="0"/>
                <a:cs typeface="Arial" panose="020B0604020202020204" pitchFamily="34" charset="0"/>
              </a:rPr>
              <a:t>		</a:t>
            </a:r>
            <a:r>
              <a:rPr lang="en-US" sz="2800" dirty="0" err="1" smtClean="0">
                <a:latin typeface="Arial" pitchFamily="34" charset="0"/>
                <a:cs typeface="Arial" pitchFamily="34" charset="0"/>
              </a:rPr>
              <a:t>Tên_mảng</a:t>
            </a:r>
            <a:r>
              <a:rPr lang="en-US" sz="2800" dirty="0" smtClean="0">
                <a:latin typeface="Arial" pitchFamily="34" charset="0"/>
                <a:cs typeface="Arial" pitchFamily="34" charset="0"/>
              </a:rPr>
              <a:t>[</a:t>
            </a:r>
            <a:r>
              <a:rPr lang="en-US" sz="2800" dirty="0" err="1" smtClean="0">
                <a:latin typeface="Arial" pitchFamily="34" charset="0"/>
                <a:cs typeface="Arial" pitchFamily="34" charset="0"/>
              </a:rPr>
              <a:t>Chỉ_số_phần_tử</a:t>
            </a:r>
            <a:r>
              <a:rPr lang="en-US" sz="2800" dirty="0" smtClean="0">
                <a:latin typeface="Arial" pitchFamily="34" charset="0"/>
                <a:cs typeface="Arial" pitchFamily="34" charset="0"/>
              </a:rPr>
              <a:t>];</a:t>
            </a:r>
          </a:p>
          <a:p>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arr</a:t>
            </a:r>
            <a:r>
              <a:rPr lang="en-US" sz="2800" dirty="0" smtClean="0">
                <a:latin typeface="Arial" pitchFamily="34" charset="0"/>
                <a:cs typeface="Arial" pitchFamily="34" charset="0"/>
              </a:rPr>
              <a:t>[0], </a:t>
            </a:r>
            <a:r>
              <a:rPr lang="en-US" sz="2800" dirty="0" err="1" smtClean="0">
                <a:latin typeface="Arial" pitchFamily="34" charset="0"/>
                <a:cs typeface="Arial" pitchFamily="34" charset="0"/>
              </a:rPr>
              <a:t>arr</a:t>
            </a:r>
            <a:r>
              <a:rPr lang="en-US" sz="2800" dirty="0" smtClean="0">
                <a:latin typeface="Arial" pitchFamily="34" charset="0"/>
                <a:cs typeface="Arial" pitchFamily="34" charset="0"/>
              </a:rPr>
              <a:t>[1] : 0 ,1 </a:t>
            </a:r>
            <a:r>
              <a:rPr lang="en-US" sz="2800" dirty="0" err="1" smtClean="0">
                <a:latin typeface="Arial" pitchFamily="34" charset="0"/>
                <a:cs typeface="Arial" pitchFamily="34" charset="0"/>
              </a:rPr>
              <a:t>là</a:t>
            </a:r>
            <a:r>
              <a:rPr lang="en-US" sz="2800" dirty="0" smtClean="0">
                <a:latin typeface="Arial" pitchFamily="34" charset="0"/>
                <a:cs typeface="Arial" pitchFamily="34" charset="0"/>
              </a:rPr>
              <a:t> index </a:t>
            </a:r>
            <a:r>
              <a:rPr lang="en-US" sz="2800" dirty="0" err="1" smtClean="0">
                <a:latin typeface="Arial" pitchFamily="34" charset="0"/>
                <a:cs typeface="Arial" pitchFamily="34" charset="0"/>
              </a:rPr>
              <a:t>của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phần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tử</a:t>
            </a:r>
            <a:endParaRPr lang="en-US" sz="2800" dirty="0" smtClean="0">
              <a:latin typeface="Arial" pitchFamily="34" charset="0"/>
              <a:cs typeface="Arial" pitchFamily="34" charset="0"/>
            </a:endParaRPr>
          </a:p>
          <a:p>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6077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itchFamily="34" charset="0"/>
                <a:cs typeface="Arial" pitchFamily="34" charset="0"/>
              </a:rPr>
              <a:t>Gán</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giá</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trị</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cho</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phần</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tử</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của</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mảng</a:t>
            </a:r>
            <a:r>
              <a:rPr lang="en-US" sz="2800" b="1" dirty="0" smtClean="0">
                <a:latin typeface="Arial" pitchFamily="34" charset="0"/>
                <a:cs typeface="Arial" pitchFamily="34" charset="0"/>
              </a:rPr>
              <a:t> : </a:t>
            </a:r>
          </a:p>
          <a:p>
            <a:pPr fontAlgn="base"/>
            <a:r>
              <a:rPr lang="en-US" sz="2800" dirty="0" smtClean="0">
                <a:latin typeface="Arial" pitchFamily="34" charset="0"/>
                <a:cs typeface="Arial" pitchFamily="34" charset="0"/>
              </a:rPr>
              <a:t>	</a:t>
            </a:r>
            <a:r>
              <a:rPr lang="en-US" sz="2800" dirty="0"/>
              <a:t>// </a:t>
            </a:r>
            <a:r>
              <a:rPr lang="en-US" sz="2800" dirty="0" err="1"/>
              <a:t>khai</a:t>
            </a:r>
            <a:r>
              <a:rPr lang="en-US" sz="2800" dirty="0"/>
              <a:t> </a:t>
            </a:r>
            <a:r>
              <a:rPr lang="en-US" sz="2800" dirty="0" err="1"/>
              <a:t>báo</a:t>
            </a:r>
            <a:r>
              <a:rPr lang="en-US" sz="2800" dirty="0"/>
              <a:t> </a:t>
            </a:r>
            <a:r>
              <a:rPr lang="en-US" sz="2800" dirty="0" err="1"/>
              <a:t>mảng</a:t>
            </a:r>
            <a:r>
              <a:rPr lang="en-US" sz="2800" dirty="0"/>
              <a:t> array1 </a:t>
            </a:r>
            <a:r>
              <a:rPr lang="en-US" sz="2800" dirty="0" err="1"/>
              <a:t>và</a:t>
            </a:r>
            <a:r>
              <a:rPr lang="en-US" sz="2800" dirty="0"/>
              <a:t> array2</a:t>
            </a:r>
          </a:p>
          <a:p>
            <a:pPr lvl="2" fontAlgn="base"/>
            <a:r>
              <a:rPr lang="en-US" sz="2800" dirty="0"/>
              <a:t>    </a:t>
            </a:r>
            <a:r>
              <a:rPr lang="en-US" sz="2800" dirty="0" err="1"/>
              <a:t>int</a:t>
            </a:r>
            <a:r>
              <a:rPr lang="en-US" sz="2800" dirty="0"/>
              <a:t>[] array1 = {2, 10, 3, 9, </a:t>
            </a:r>
            <a:r>
              <a:rPr lang="en-US" sz="2800"/>
              <a:t>8</a:t>
            </a:r>
            <a:r>
              <a:rPr lang="en-US" sz="2800" smtClean="0"/>
              <a:t>};</a:t>
            </a:r>
            <a:endParaRPr lang="en-US" sz="2800" dirty="0"/>
          </a:p>
          <a:p>
            <a:pPr lvl="2" fontAlgn="base"/>
            <a:r>
              <a:rPr lang="en-US" sz="2800" dirty="0"/>
              <a:t>    </a:t>
            </a:r>
            <a:r>
              <a:rPr lang="en-US" sz="2800" dirty="0" err="1"/>
              <a:t>int</a:t>
            </a:r>
            <a:r>
              <a:rPr lang="en-US" sz="2800" dirty="0"/>
              <a:t> array2[] = new </a:t>
            </a:r>
            <a:r>
              <a:rPr lang="en-US" sz="2800" dirty="0" err="1"/>
              <a:t>int</a:t>
            </a:r>
            <a:r>
              <a:rPr lang="en-US" sz="2800" dirty="0"/>
              <a:t>[5</a:t>
            </a:r>
            <a:r>
              <a:rPr lang="en-US" sz="2800" dirty="0" smtClean="0"/>
              <a:t>];</a:t>
            </a:r>
          </a:p>
          <a:p>
            <a:pPr lvl="2" fontAlgn="base"/>
            <a:r>
              <a:rPr lang="en-US" sz="2800" dirty="0" smtClean="0"/>
              <a:t>	array2[3</a:t>
            </a:r>
            <a:r>
              <a:rPr lang="en-US" sz="2800" dirty="0"/>
              <a:t>] = array1[2</a:t>
            </a:r>
            <a:r>
              <a:rPr lang="en-US" sz="2800" dirty="0" smtClean="0"/>
              <a:t>];</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113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itchFamily="34" charset="0"/>
                <a:cs typeface="Arial" pitchFamily="34" charset="0"/>
              </a:rPr>
              <a:t>Nhập</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xuất</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phần</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tử</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trong</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mảng</a:t>
            </a:r>
            <a:r>
              <a:rPr lang="en-US" sz="2800" b="1" dirty="0" smtClean="0">
                <a:latin typeface="Arial" pitchFamily="34" charset="0"/>
                <a:cs typeface="Arial" pitchFamily="34" charset="0"/>
              </a:rPr>
              <a:t> : </a:t>
            </a:r>
          </a:p>
          <a:p>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613" y="1896893"/>
            <a:ext cx="5995833" cy="301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9912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solidFill>
                  <a:srgbClr val="3C844A"/>
                </a:solidFill>
                <a:latin typeface="Arial" pitchFamily="34" charset="0"/>
                <a:cs typeface="Arial" pitchFamily="34" charset="0"/>
              </a:rPr>
              <a:t>Bài</a:t>
            </a:r>
            <a:r>
              <a:rPr lang="en-US" sz="2800" b="1" dirty="0" smtClean="0">
                <a:solidFill>
                  <a:srgbClr val="3C844A"/>
                </a:solidFill>
                <a:latin typeface="Arial" pitchFamily="34" charset="0"/>
                <a:cs typeface="Arial" pitchFamily="34" charset="0"/>
              </a:rPr>
              <a:t> </a:t>
            </a:r>
            <a:r>
              <a:rPr lang="en-US" sz="2800" b="1" dirty="0" err="1" smtClean="0">
                <a:solidFill>
                  <a:srgbClr val="3C844A"/>
                </a:solidFill>
                <a:latin typeface="Arial" pitchFamily="34" charset="0"/>
                <a:cs typeface="Arial" pitchFamily="34" charset="0"/>
              </a:rPr>
              <a:t>tập</a:t>
            </a:r>
            <a:r>
              <a:rPr lang="en-US" sz="2800" b="1" dirty="0" smtClean="0">
                <a:solidFill>
                  <a:srgbClr val="3C844A"/>
                </a:solidFill>
                <a:latin typeface="Arial" pitchFamily="34" charset="0"/>
                <a:cs typeface="Arial" pitchFamily="34" charset="0"/>
              </a:rPr>
              <a:t> </a:t>
            </a:r>
            <a:r>
              <a:rPr lang="en-US" sz="2800" b="1" dirty="0" err="1" smtClean="0">
                <a:solidFill>
                  <a:srgbClr val="3C844A"/>
                </a:solidFill>
                <a:latin typeface="Arial" pitchFamily="34" charset="0"/>
                <a:cs typeface="Arial" pitchFamily="34" charset="0"/>
              </a:rPr>
              <a:t>luyện</a:t>
            </a:r>
            <a:r>
              <a:rPr lang="en-US" sz="2800" b="1" dirty="0" smtClean="0">
                <a:solidFill>
                  <a:srgbClr val="3C844A"/>
                </a:solidFill>
                <a:latin typeface="Arial" pitchFamily="34" charset="0"/>
                <a:cs typeface="Arial" pitchFamily="34" charset="0"/>
              </a:rPr>
              <a:t> </a:t>
            </a:r>
            <a:r>
              <a:rPr lang="en-US" sz="2800" b="1" dirty="0" err="1" smtClean="0">
                <a:solidFill>
                  <a:srgbClr val="3C844A"/>
                </a:solidFill>
                <a:latin typeface="Arial" pitchFamily="34" charset="0"/>
                <a:cs typeface="Arial" pitchFamily="34" charset="0"/>
              </a:rPr>
              <a:t>tập</a:t>
            </a:r>
            <a:r>
              <a:rPr lang="en-US" sz="2800" b="1" dirty="0" smtClean="0">
                <a:solidFill>
                  <a:srgbClr val="3C844A"/>
                </a:solidFill>
                <a:latin typeface="Arial" pitchFamily="34" charset="0"/>
                <a:cs typeface="Arial" pitchFamily="34" charset="0"/>
              </a:rPr>
              <a:t> </a:t>
            </a:r>
            <a:r>
              <a:rPr lang="en-US" sz="2800" b="1" dirty="0" err="1" smtClean="0">
                <a:solidFill>
                  <a:srgbClr val="3C844A"/>
                </a:solidFill>
                <a:latin typeface="Arial" pitchFamily="34" charset="0"/>
                <a:cs typeface="Arial" pitchFamily="34" charset="0"/>
              </a:rPr>
              <a:t>về</a:t>
            </a:r>
            <a:r>
              <a:rPr lang="en-US" sz="2800" b="1" dirty="0" smtClean="0">
                <a:solidFill>
                  <a:srgbClr val="3C844A"/>
                </a:solidFill>
                <a:latin typeface="Arial" pitchFamily="34" charset="0"/>
                <a:cs typeface="Arial" pitchFamily="34" charset="0"/>
              </a:rPr>
              <a:t> </a:t>
            </a:r>
            <a:r>
              <a:rPr lang="en-US" sz="2800" b="1" dirty="0" err="1" smtClean="0">
                <a:solidFill>
                  <a:srgbClr val="3C844A"/>
                </a:solidFill>
                <a:latin typeface="Arial" pitchFamily="34" charset="0"/>
                <a:cs typeface="Arial" pitchFamily="34" charset="0"/>
              </a:rPr>
              <a:t>mảng</a:t>
            </a:r>
            <a:r>
              <a:rPr lang="en-US" sz="2800" b="1" dirty="0" smtClean="0">
                <a:solidFill>
                  <a:srgbClr val="3C844A"/>
                </a:solidFill>
                <a:latin typeface="Arial" pitchFamily="34" charset="0"/>
                <a:cs typeface="Arial" pitchFamily="34" charset="0"/>
              </a:rPr>
              <a:t>: </a:t>
            </a:r>
          </a:p>
          <a:p>
            <a:r>
              <a:rPr lang="vi-VN" sz="2400" dirty="0" smtClean="0">
                <a:latin typeface="Arial" pitchFamily="34" charset="0"/>
                <a:cs typeface="Arial" pitchFamily="34" charset="0"/>
              </a:rPr>
              <a:t>Viết </a:t>
            </a:r>
            <a:r>
              <a:rPr lang="vi-VN" sz="2400" dirty="0">
                <a:latin typeface="Arial" pitchFamily="34" charset="0"/>
                <a:cs typeface="Arial" pitchFamily="34" charset="0"/>
              </a:rPr>
              <a:t>chương trình thực hiện các công việc sau:</a:t>
            </a:r>
          </a:p>
          <a:p>
            <a:r>
              <a:rPr lang="vi-VN" sz="2400" dirty="0">
                <a:latin typeface="Arial" pitchFamily="34" charset="0"/>
                <a:cs typeface="Arial" pitchFamily="34" charset="0"/>
              </a:rPr>
              <a:t>Nhập liệu cho mảng có n phần tử nguyên (</a:t>
            </a:r>
            <a:r>
              <a:rPr lang="vi-VN" sz="2400" i="1" dirty="0">
                <a:latin typeface="Arial" pitchFamily="34" charset="0"/>
                <a:cs typeface="Arial" pitchFamily="34" charset="0"/>
              </a:rPr>
              <a:t>n &gt; 0</a:t>
            </a:r>
            <a:r>
              <a:rPr lang="vi-VN" sz="2400" dirty="0">
                <a:latin typeface="Arial" pitchFamily="34" charset="0"/>
                <a:cs typeface="Arial" pitchFamily="34" charset="0"/>
              </a:rPr>
              <a:t>) từ bàn phím.</a:t>
            </a:r>
          </a:p>
          <a:p>
            <a:r>
              <a:rPr lang="vi-VN" sz="2400" dirty="0">
                <a:latin typeface="Arial" pitchFamily="34" charset="0"/>
                <a:cs typeface="Arial" pitchFamily="34" charset="0"/>
              </a:rPr>
              <a:t>Nhập số nguyên k từ bàn phím. </a:t>
            </a:r>
          </a:p>
          <a:p>
            <a:r>
              <a:rPr lang="vi-VN" sz="2400" dirty="0">
                <a:latin typeface="Arial" pitchFamily="34" charset="0"/>
                <a:cs typeface="Arial" pitchFamily="34" charset="0"/>
              </a:rPr>
              <a:t>Tìm kiếm phần tử đầu tiên trong mảng có giá trị bằng k và thông báo lên màn hình vị trí của phần tử đó. Nếu không có phần tử nào của mảng có giá trị bằng k thì thông báo "</a:t>
            </a:r>
            <a:r>
              <a:rPr lang="vi-VN" sz="2400" i="1" dirty="0">
                <a:latin typeface="Arial" pitchFamily="34" charset="0"/>
                <a:cs typeface="Arial" pitchFamily="34" charset="0"/>
              </a:rPr>
              <a:t>Trong mảng không có phần tử nào chứa giá trị cần tìm.</a:t>
            </a:r>
            <a:r>
              <a:rPr lang="vi-VN" sz="2400" dirty="0">
                <a:latin typeface="Arial" pitchFamily="34" charset="0"/>
                <a:cs typeface="Arial" pitchFamily="34" charset="0"/>
              </a:rPr>
              <a:t>"</a:t>
            </a:r>
          </a:p>
          <a:p>
            <a:r>
              <a:rPr lang="en-US" sz="2800" dirty="0" smtClean="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4410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noFill/>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35" y="1544955"/>
            <a:ext cx="5181284" cy="257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173" y="1681248"/>
            <a:ext cx="3505827" cy="171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87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smtClean="0">
                <a:latin typeface="Arial" pitchFamily="34" charset="0"/>
                <a:cs typeface="Arial" pitchFamily="34" charset="0"/>
              </a:rPr>
              <a:t>List trong </a:t>
            </a:r>
            <a:r>
              <a:rPr lang="en-US" sz="2800" b="1" dirty="0">
                <a:latin typeface="Arial" pitchFamily="34" charset="0"/>
                <a:cs typeface="Arial" pitchFamily="34" charset="0"/>
              </a:rPr>
              <a:t>Java</a:t>
            </a:r>
          </a:p>
          <a:p>
            <a:pPr marL="800100" lvl="1" indent="-457200">
              <a:buFont typeface="Wingdings" pitchFamily="2" charset="2"/>
              <a:buChar char="Ø"/>
            </a:pPr>
            <a:r>
              <a:rPr lang="fr-FR" sz="2800" smtClean="0">
                <a:latin typeface="Arial" pitchFamily="34" charset="0"/>
                <a:cs typeface="Arial" pitchFamily="34" charset="0"/>
              </a:rPr>
              <a:t>List </a:t>
            </a:r>
            <a:r>
              <a:rPr lang="fr-FR" sz="2800" dirty="0">
                <a:latin typeface="Arial" pitchFamily="34" charset="0"/>
                <a:cs typeface="Arial" pitchFamily="34" charset="0"/>
              </a:rPr>
              <a:t>Interface là </a:t>
            </a:r>
            <a:r>
              <a:rPr lang="fr-FR" sz="2800" dirty="0" err="1">
                <a:latin typeface="Arial" pitchFamily="34" charset="0"/>
                <a:cs typeface="Arial" pitchFamily="34" charset="0"/>
              </a:rPr>
              <a:t>một</a:t>
            </a:r>
            <a:r>
              <a:rPr lang="fr-FR" sz="2800" dirty="0">
                <a:latin typeface="Arial" pitchFamily="34" charset="0"/>
                <a:cs typeface="Arial" pitchFamily="34" charset="0"/>
              </a:rPr>
              <a:t> </a:t>
            </a:r>
            <a:r>
              <a:rPr lang="fr-FR" sz="2800" dirty="0" err="1">
                <a:latin typeface="Arial" pitchFamily="34" charset="0"/>
                <a:cs typeface="Arial" pitchFamily="34" charset="0"/>
              </a:rPr>
              <a:t>loại</a:t>
            </a:r>
            <a:r>
              <a:rPr lang="fr-FR" sz="2800" dirty="0">
                <a:latin typeface="Arial" pitchFamily="34" charset="0"/>
                <a:cs typeface="Arial" pitchFamily="34" charset="0"/>
              </a:rPr>
              <a:t> Interface </a:t>
            </a:r>
            <a:r>
              <a:rPr lang="fr-FR" sz="2800" dirty="0" smtClean="0">
                <a:latin typeface="Arial" pitchFamily="34" charset="0"/>
                <a:cs typeface="Arial" pitchFamily="34" charset="0"/>
              </a:rPr>
              <a:t>Collection.</a:t>
            </a:r>
          </a:p>
          <a:p>
            <a:pPr marL="800100" lvl="1" indent="-457200">
              <a:buFont typeface="Wingdings" pitchFamily="2" charset="2"/>
              <a:buChar char="Ø"/>
            </a:pPr>
            <a:r>
              <a:rPr lang="vi-VN" sz="2800" dirty="0" smtClean="0">
                <a:latin typeface="Arial" pitchFamily="34" charset="0"/>
                <a:cs typeface="Arial" pitchFamily="34" charset="0"/>
              </a:rPr>
              <a:t>Các </a:t>
            </a:r>
            <a:r>
              <a:rPr lang="vi-VN" sz="2800" dirty="0">
                <a:latin typeface="Arial" pitchFamily="34" charset="0"/>
                <a:cs typeface="Arial" pitchFamily="34" charset="0"/>
              </a:rPr>
              <a:t>phần tử trong List Interface được sắp xếp có thứ tự và có thể có giá trị giống nhau</a:t>
            </a:r>
            <a:r>
              <a:rPr lang="vi-VN" sz="2800" dirty="0" smtClean="0">
                <a:latin typeface="Arial" pitchFamily="34" charset="0"/>
                <a:cs typeface="Arial" pitchFamily="34" charset="0"/>
              </a:rPr>
              <a:t>.</a:t>
            </a:r>
            <a:endParaRPr lang="en-US" sz="2800" dirty="0" smtClean="0">
              <a:latin typeface="Arial" pitchFamily="34" charset="0"/>
              <a:cs typeface="Arial" pitchFamily="34" charset="0"/>
            </a:endParaRPr>
          </a:p>
          <a:p>
            <a:pPr marL="800100" lvl="1" indent="-457200">
              <a:buFont typeface="Wingdings" pitchFamily="2" charset="2"/>
              <a:buChar char="Ø"/>
            </a:pPr>
            <a:r>
              <a:rPr lang="en-US" sz="2800" dirty="0" smtClean="0">
                <a:latin typeface="Arial" pitchFamily="34" charset="0"/>
                <a:cs typeface="Arial" pitchFamily="34" charset="0"/>
              </a:rPr>
              <a:t>2 Class Collection </a:t>
            </a:r>
            <a:r>
              <a:rPr lang="en-US" sz="2800" dirty="0" err="1" smtClean="0">
                <a:latin typeface="Arial" pitchFamily="34" charset="0"/>
                <a:cs typeface="Arial" pitchFamily="34" charset="0"/>
              </a:rPr>
              <a:t>thừa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kế</a:t>
            </a:r>
            <a:r>
              <a:rPr lang="en-US" sz="2800" dirty="0" smtClean="0">
                <a:latin typeface="Arial" pitchFamily="34" charset="0"/>
                <a:cs typeface="Arial" pitchFamily="34" charset="0"/>
              </a:rPr>
              <a:t> :</a:t>
            </a:r>
          </a:p>
          <a:p>
            <a:pPr marL="1485900" lvl="3" indent="-457200">
              <a:buFont typeface="Courier New" pitchFamily="49" charset="0"/>
              <a:buChar char="o"/>
            </a:pPr>
            <a:r>
              <a:rPr lang="en-US" sz="2800" dirty="0" err="1" smtClean="0">
                <a:latin typeface="Arial" pitchFamily="34" charset="0"/>
                <a:cs typeface="Arial" pitchFamily="34" charset="0"/>
              </a:rPr>
              <a:t>LinkedList</a:t>
            </a:r>
            <a:endParaRPr lang="en-US" sz="2800" dirty="0" smtClean="0">
              <a:latin typeface="Arial" pitchFamily="34" charset="0"/>
              <a:cs typeface="Arial" pitchFamily="34" charset="0"/>
            </a:endParaRPr>
          </a:p>
          <a:p>
            <a:pPr marL="1485900" lvl="3" indent="-457200">
              <a:buFont typeface="Courier New" pitchFamily="49" charset="0"/>
              <a:buChar char="o"/>
            </a:pPr>
            <a:r>
              <a:rPr lang="en-US" sz="2800" dirty="0" err="1" smtClean="0">
                <a:latin typeface="Arial" pitchFamily="34" charset="0"/>
                <a:cs typeface="Arial" pitchFamily="34" charset="0"/>
              </a:rPr>
              <a:t>ArrayList</a:t>
            </a:r>
            <a:endParaRPr lang="fr-FR" sz="2800" dirty="0" smtClean="0">
              <a:latin typeface="Arial" pitchFamily="34" charset="0"/>
              <a:cs typeface="Arial" pitchFamily="34" charset="0"/>
            </a:endParaRPr>
          </a:p>
          <a:p>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595406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a:latin typeface="Arial" pitchFamily="34" charset="0"/>
                <a:cs typeface="Arial" pitchFamily="34" charset="0"/>
              </a:rPr>
              <a:t>List trong </a:t>
            </a:r>
            <a:r>
              <a:rPr lang="en-US" sz="2800" b="1" smtClean="0">
                <a:latin typeface="Arial" pitchFamily="34" charset="0"/>
                <a:cs typeface="Arial" pitchFamily="34" charset="0"/>
              </a:rPr>
              <a:t>Java</a:t>
            </a:r>
            <a:endParaRPr lang="fr-FR" sz="2800" smtClean="0">
              <a:latin typeface="Arial" pitchFamily="34" charset="0"/>
              <a:cs typeface="Arial" pitchFamily="34" charset="0"/>
            </a:endParaRPr>
          </a:p>
          <a:p>
            <a:r>
              <a:rPr lang="fr-FR" sz="2800">
                <a:latin typeface="Arial" pitchFamily="34" charset="0"/>
                <a:cs typeface="Arial" pitchFamily="34" charset="0"/>
              </a:rPr>
              <a:t>	</a:t>
            </a:r>
            <a:r>
              <a:rPr lang="fr-FR" sz="2800" b="1" smtClean="0">
                <a:latin typeface="Arial" pitchFamily="34" charset="0"/>
                <a:cs typeface="Arial" pitchFamily="34" charset="0"/>
              </a:rPr>
              <a:t>Khởi </a:t>
            </a:r>
            <a:r>
              <a:rPr lang="fr-FR" sz="2800" b="1" dirty="0" err="1" smtClean="0">
                <a:latin typeface="Arial" pitchFamily="34" charset="0"/>
                <a:cs typeface="Arial" pitchFamily="34" charset="0"/>
              </a:rPr>
              <a:t>tạo</a:t>
            </a:r>
            <a:r>
              <a:rPr lang="fr-FR" sz="2800" b="1" dirty="0" smtClean="0">
                <a:latin typeface="Arial" pitchFamily="34" charset="0"/>
                <a:cs typeface="Arial" pitchFamily="34" charset="0"/>
              </a:rPr>
              <a:t> :</a:t>
            </a:r>
          </a:p>
          <a:p>
            <a:r>
              <a:rPr lang="fr-FR" sz="2800" smtClean="0">
                <a:solidFill>
                  <a:srgbClr val="00B050"/>
                </a:solidFill>
                <a:latin typeface="Arial" panose="020B0604020202020204" pitchFamily="34" charset="0"/>
                <a:cs typeface="Arial" panose="020B0604020202020204" pitchFamily="34" charset="0"/>
              </a:rPr>
              <a:t>	</a:t>
            </a:r>
            <a:r>
              <a:rPr lang="en-US" sz="2800" smtClean="0">
                <a:solidFill>
                  <a:srgbClr val="00B050"/>
                </a:solidFill>
              </a:rPr>
              <a:t>List</a:t>
            </a:r>
            <a:r>
              <a:rPr lang="en-US" sz="2800" smtClean="0"/>
              <a:t>&lt;String</a:t>
            </a:r>
            <a:r>
              <a:rPr lang="en-US" sz="2800" dirty="0" smtClean="0"/>
              <a:t>&gt; </a:t>
            </a:r>
            <a:r>
              <a:rPr lang="en-US" sz="2800" dirty="0" err="1"/>
              <a:t>arrListString</a:t>
            </a:r>
            <a:r>
              <a:rPr lang="en-US" sz="2800" dirty="0"/>
              <a:t> = new </a:t>
            </a:r>
            <a:r>
              <a:rPr lang="en-US" sz="2800" err="1"/>
              <a:t>ArrayList</a:t>
            </a:r>
            <a:r>
              <a:rPr lang="en-US" sz="2800" smtClean="0"/>
              <a:t>&lt;&gt;();</a:t>
            </a:r>
            <a:r>
              <a:rPr lang="en-US" sz="2800">
                <a:solidFill>
                  <a:srgbClr val="00B050"/>
                </a:solidFill>
                <a:latin typeface="Arial" panose="020B0604020202020204" pitchFamily="34" charset="0"/>
                <a:cs typeface="Arial" panose="020B0604020202020204" pitchFamily="34" charset="0"/>
              </a:rPr>
              <a:t>	</a:t>
            </a:r>
            <a:endParaRPr lang="en-US" sz="2800" smtClean="0">
              <a:solidFill>
                <a:srgbClr val="00B050"/>
              </a:solidFill>
              <a:latin typeface="Arial" panose="020B0604020202020204" pitchFamily="34" charset="0"/>
              <a:cs typeface="Arial" panose="020B0604020202020204" pitchFamily="34" charset="0"/>
            </a:endParaRPr>
          </a:p>
          <a:p>
            <a:r>
              <a:rPr lang="en-US" sz="2800">
                <a:solidFill>
                  <a:srgbClr val="00B050"/>
                </a:solidFill>
                <a:latin typeface="Arial" panose="020B0604020202020204" pitchFamily="34" charset="0"/>
                <a:cs typeface="Arial" panose="020B0604020202020204" pitchFamily="34" charset="0"/>
              </a:rPr>
              <a:t>	</a:t>
            </a:r>
            <a:r>
              <a:rPr lang="en-US" sz="2800" smtClean="0">
                <a:solidFill>
                  <a:srgbClr val="00B050"/>
                </a:solidFill>
              </a:rPr>
              <a:t>List</a:t>
            </a:r>
            <a:r>
              <a:rPr lang="en-US" sz="2800" smtClean="0"/>
              <a:t>&lt;Integer</a:t>
            </a:r>
            <a:r>
              <a:rPr lang="en-US" sz="2800" dirty="0"/>
              <a:t>&gt; </a:t>
            </a:r>
            <a:r>
              <a:rPr lang="en-US" sz="2800" dirty="0" err="1"/>
              <a:t>linkedList</a:t>
            </a:r>
            <a:r>
              <a:rPr lang="en-US" sz="2800" dirty="0"/>
              <a:t> = new </a:t>
            </a:r>
            <a:r>
              <a:rPr lang="en-US" sz="2800" dirty="0" err="1"/>
              <a:t>LinkedList</a:t>
            </a:r>
            <a:r>
              <a:rPr lang="en-US" sz="2800" dirty="0"/>
              <a:t>&lt;&gt;();</a:t>
            </a:r>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632630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smtClean="0">
                <a:latin typeface="Arial" pitchFamily="34" charset="0"/>
                <a:cs typeface="Arial" pitchFamily="34" charset="0"/>
              </a:rPr>
              <a:t>List </a:t>
            </a:r>
            <a:r>
              <a:rPr lang="en-US" sz="2800" b="1">
                <a:latin typeface="Arial" pitchFamily="34" charset="0"/>
                <a:cs typeface="Arial" pitchFamily="34" charset="0"/>
              </a:rPr>
              <a:t>trong </a:t>
            </a:r>
            <a:r>
              <a:rPr lang="en-US" sz="2800" b="1" smtClean="0">
                <a:latin typeface="Arial" pitchFamily="34" charset="0"/>
                <a:cs typeface="Arial" pitchFamily="34" charset="0"/>
              </a:rPr>
              <a:t>Java</a:t>
            </a:r>
            <a:endParaRPr lang="en-US" sz="2800" b="1" dirty="0">
              <a:latin typeface="Arial" pitchFamily="34" charset="0"/>
              <a:cs typeface="Arial" pitchFamily="34" charset="0"/>
            </a:endParaRPr>
          </a:p>
          <a:p>
            <a:r>
              <a:rPr lang="fr-FR" sz="2800" dirty="0" smtClean="0">
                <a:latin typeface="Arial" pitchFamily="34" charset="0"/>
                <a:cs typeface="Arial" pitchFamily="34" charset="0"/>
              </a:rPr>
              <a:t>-    </a:t>
            </a:r>
            <a:r>
              <a:rPr lang="fr-FR" sz="2800" dirty="0" err="1" smtClean="0">
                <a:latin typeface="Arial" pitchFamily="34" charset="0"/>
                <a:cs typeface="Arial" pitchFamily="34" charset="0"/>
              </a:rPr>
              <a:t>Thêm</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giá</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trị</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vào</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ArrayList</a:t>
            </a:r>
            <a:r>
              <a:rPr lang="fr-FR" sz="2800" dirty="0" smtClean="0">
                <a:latin typeface="Arial" pitchFamily="34" charset="0"/>
                <a:cs typeface="Arial" pitchFamily="34" charset="0"/>
              </a:rPr>
              <a:t>:</a:t>
            </a:r>
          </a:p>
          <a:p>
            <a:r>
              <a:rPr lang="fr-FR" sz="2800" dirty="0" smtClean="0">
                <a:solidFill>
                  <a:srgbClr val="00B050"/>
                </a:solidFill>
                <a:latin typeface="Arial" panose="020B0604020202020204" pitchFamily="34" charset="0"/>
                <a:cs typeface="Arial" panose="020B0604020202020204" pitchFamily="34" charset="0"/>
              </a:rPr>
              <a:t>	</a:t>
            </a:r>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732" y="2351864"/>
            <a:ext cx="47148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0724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a:latin typeface="Arial" pitchFamily="34" charset="0"/>
                <a:cs typeface="Arial" pitchFamily="34" charset="0"/>
              </a:rPr>
              <a:t>List trong </a:t>
            </a:r>
            <a:r>
              <a:rPr lang="en-US" sz="2800" b="1" smtClean="0">
                <a:latin typeface="Arial" pitchFamily="34" charset="0"/>
                <a:cs typeface="Arial" pitchFamily="34" charset="0"/>
              </a:rPr>
              <a:t>Java</a:t>
            </a:r>
            <a:endParaRPr lang="fr-FR" sz="2800" smtClean="0">
              <a:latin typeface="Arial" pitchFamily="34" charset="0"/>
              <a:cs typeface="Arial" pitchFamily="34" charset="0"/>
            </a:endParaRPr>
          </a:p>
          <a:p>
            <a:r>
              <a:rPr lang="fr-FR" sz="2800" smtClean="0">
                <a:latin typeface="Arial" pitchFamily="34" charset="0"/>
                <a:cs typeface="Arial" pitchFamily="34" charset="0"/>
              </a:rPr>
              <a:t>-    </a:t>
            </a:r>
            <a:r>
              <a:rPr lang="fr-FR" sz="2800" dirty="0" smtClean="0">
                <a:latin typeface="Arial" pitchFamily="34" charset="0"/>
                <a:cs typeface="Arial" pitchFamily="34" charset="0"/>
              </a:rPr>
              <a:t>Select </a:t>
            </a:r>
            <a:r>
              <a:rPr lang="fr-FR" sz="2800" dirty="0" err="1" smtClean="0">
                <a:latin typeface="Arial" pitchFamily="34" charset="0"/>
                <a:cs typeface="Arial" pitchFamily="34" charset="0"/>
              </a:rPr>
              <a:t>các</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phần</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tử</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trong</a:t>
            </a:r>
            <a:r>
              <a:rPr lang="fr-FR" sz="2800" dirty="0" smtClean="0">
                <a:latin typeface="Arial" pitchFamily="34" charset="0"/>
                <a:cs typeface="Arial" pitchFamily="34" charset="0"/>
              </a:rPr>
              <a:t> </a:t>
            </a:r>
            <a:r>
              <a:rPr lang="fr-FR" sz="2800" dirty="0" err="1" smtClean="0">
                <a:latin typeface="Arial" pitchFamily="34" charset="0"/>
                <a:cs typeface="Arial" pitchFamily="34" charset="0"/>
              </a:rPr>
              <a:t>ArrayList</a:t>
            </a:r>
            <a:r>
              <a:rPr lang="fr-FR" sz="2800" dirty="0" smtClean="0">
                <a:latin typeface="Arial" pitchFamily="34" charset="0"/>
                <a:cs typeface="Arial" pitchFamily="34" charset="0"/>
              </a:rPr>
              <a:t>:</a:t>
            </a:r>
          </a:p>
          <a:p>
            <a:r>
              <a:rPr lang="fr-FR" sz="2800" dirty="0" smtClean="0">
                <a:solidFill>
                  <a:srgbClr val="00B050"/>
                </a:solidFill>
                <a:latin typeface="Arial" panose="020B0604020202020204" pitchFamily="34" charset="0"/>
                <a:cs typeface="Arial" panose="020B0604020202020204" pitchFamily="34" charset="0"/>
              </a:rPr>
              <a:t>	</a:t>
            </a:r>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Iterator:</a:t>
            </a:r>
          </a:p>
          <a:p>
            <a:r>
              <a:rPr lang="en-US" sz="2800" dirty="0">
                <a:latin typeface="Arial" panose="020B0604020202020204" pitchFamily="34" charset="0"/>
                <a:cs typeface="Arial" panose="020B0604020202020204" pitchFamily="34" charset="0"/>
              </a:rPr>
              <a: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613" y="2288027"/>
            <a:ext cx="4505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250" y="3650204"/>
            <a:ext cx="44005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5808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smtClean="0">
                <a:latin typeface="Arial" panose="020B0604020202020204" pitchFamily="34" charset="0"/>
                <a:cs typeface="Arial" panose="020B0604020202020204" pitchFamily="34" charset="0"/>
              </a:rPr>
              <a:t> </a:t>
            </a:r>
            <a:r>
              <a:rPr lang="en-US" sz="2800" b="1" dirty="0" err="1">
                <a:solidFill>
                  <a:srgbClr val="3C844A"/>
                </a:solidFill>
                <a:latin typeface="Arial" pitchFamily="34" charset="0"/>
                <a:cs typeface="Arial" pitchFamily="34" charset="0"/>
              </a:rPr>
              <a:t>Bài</a:t>
            </a:r>
            <a:r>
              <a:rPr lang="en-US" sz="2800" b="1" dirty="0">
                <a:solidFill>
                  <a:srgbClr val="3C844A"/>
                </a:solidFill>
                <a:latin typeface="Arial" pitchFamily="34" charset="0"/>
                <a:cs typeface="Arial" pitchFamily="34" charset="0"/>
              </a:rPr>
              <a:t> </a:t>
            </a:r>
            <a:r>
              <a:rPr lang="en-US" sz="2800" b="1" dirty="0" err="1">
                <a:solidFill>
                  <a:srgbClr val="3C844A"/>
                </a:solidFill>
                <a:latin typeface="Arial" pitchFamily="34" charset="0"/>
                <a:cs typeface="Arial" pitchFamily="34" charset="0"/>
              </a:rPr>
              <a:t>tập</a:t>
            </a:r>
            <a:r>
              <a:rPr lang="en-US" sz="2800" b="1" dirty="0">
                <a:solidFill>
                  <a:srgbClr val="3C844A"/>
                </a:solidFill>
                <a:latin typeface="Arial" pitchFamily="34" charset="0"/>
                <a:cs typeface="Arial" pitchFamily="34" charset="0"/>
              </a:rPr>
              <a:t> </a:t>
            </a:r>
            <a:r>
              <a:rPr lang="en-US" sz="2800" b="1" dirty="0" err="1">
                <a:solidFill>
                  <a:srgbClr val="3C844A"/>
                </a:solidFill>
                <a:latin typeface="Arial" pitchFamily="34" charset="0"/>
                <a:cs typeface="Arial" pitchFamily="34" charset="0"/>
              </a:rPr>
              <a:t>luyện</a:t>
            </a:r>
            <a:r>
              <a:rPr lang="en-US" sz="2800" b="1" dirty="0">
                <a:solidFill>
                  <a:srgbClr val="3C844A"/>
                </a:solidFill>
                <a:latin typeface="Arial" pitchFamily="34" charset="0"/>
                <a:cs typeface="Arial" pitchFamily="34" charset="0"/>
              </a:rPr>
              <a:t> </a:t>
            </a:r>
            <a:r>
              <a:rPr lang="en-US" sz="2800" b="1" dirty="0" err="1">
                <a:solidFill>
                  <a:srgbClr val="3C844A"/>
                </a:solidFill>
                <a:latin typeface="Arial" pitchFamily="34" charset="0"/>
                <a:cs typeface="Arial" pitchFamily="34" charset="0"/>
              </a:rPr>
              <a:t>tập</a:t>
            </a:r>
            <a:r>
              <a:rPr lang="en-US" sz="2800" b="1" dirty="0">
                <a:solidFill>
                  <a:srgbClr val="3C844A"/>
                </a:solidFill>
                <a:latin typeface="Arial" pitchFamily="34" charset="0"/>
                <a:cs typeface="Arial" pitchFamily="34" charset="0"/>
              </a:rPr>
              <a:t> </a:t>
            </a:r>
            <a:r>
              <a:rPr lang="en-US" sz="2800" b="1" dirty="0" smtClean="0">
                <a:solidFill>
                  <a:srgbClr val="3C844A"/>
                </a:solidFill>
                <a:latin typeface="Arial" pitchFamily="34" charset="0"/>
                <a:cs typeface="Arial" pitchFamily="34" charset="0"/>
              </a:rPr>
              <a:t>:</a:t>
            </a:r>
          </a:p>
          <a:p>
            <a:r>
              <a:rPr lang="en-US" sz="2800" b="1" dirty="0" smtClean="0">
                <a:solidFill>
                  <a:srgbClr val="3C844A"/>
                </a:solidFill>
                <a:latin typeface="Arial" pitchFamily="34" charset="0"/>
                <a:cs typeface="Arial" pitchFamily="34" charset="0"/>
              </a:rPr>
              <a:t>VD1 : </a:t>
            </a:r>
            <a:r>
              <a:rPr lang="vi-VN" sz="2800" dirty="0"/>
              <a:t>Viết chương trình nhập vào các phần tử là số double cho 1 </a:t>
            </a:r>
            <a:r>
              <a:rPr lang="vi-VN" sz="2800" dirty="0" smtClean="0"/>
              <a:t>ArrayList.</a:t>
            </a:r>
            <a:r>
              <a:rPr lang="en-US" sz="2800" dirty="0"/>
              <a:t> </a:t>
            </a:r>
            <a:r>
              <a:rPr lang="en-US" sz="2800" dirty="0" smtClean="0"/>
              <a:t>In </a:t>
            </a:r>
            <a:r>
              <a:rPr lang="en-US" sz="2800" dirty="0" err="1" smtClean="0"/>
              <a:t>ra</a:t>
            </a:r>
            <a:r>
              <a:rPr lang="en-US" sz="2800" dirty="0" smtClean="0"/>
              <a:t> </a:t>
            </a:r>
            <a:r>
              <a:rPr lang="en-US" sz="2800" dirty="0" err="1" smtClean="0"/>
              <a:t>các</a:t>
            </a:r>
            <a:r>
              <a:rPr lang="en-US" sz="2800" dirty="0" smtClean="0"/>
              <a:t> </a:t>
            </a:r>
            <a:r>
              <a:rPr lang="en-US" sz="2800" dirty="0" err="1" smtClean="0"/>
              <a:t>phần</a:t>
            </a:r>
            <a:r>
              <a:rPr lang="en-US" sz="2800" dirty="0" smtClean="0"/>
              <a:t> </a:t>
            </a:r>
            <a:r>
              <a:rPr lang="en-US" sz="2800" dirty="0" err="1" smtClean="0"/>
              <a:t>tử</a:t>
            </a:r>
            <a:r>
              <a:rPr lang="en-US" sz="2800" dirty="0" smtClean="0"/>
              <a:t> .</a:t>
            </a:r>
            <a:r>
              <a:rPr lang="vi-VN" sz="2800" dirty="0" smtClean="0"/>
              <a:t> </a:t>
            </a:r>
            <a:r>
              <a:rPr lang="vi-VN" sz="2800" dirty="0"/>
              <a:t>Sau đó tính và hiển thị tổng của các phần tử đó ra</a:t>
            </a:r>
            <a:r>
              <a:rPr lang="vi-VN" sz="2800" dirty="0" smtClean="0"/>
              <a:t>.</a:t>
            </a:r>
            <a:endParaRPr lang="en-US" sz="2800" dirty="0" smtClean="0"/>
          </a:p>
          <a:p>
            <a:r>
              <a:rPr lang="en-US" sz="2800" b="1" dirty="0" smtClean="0">
                <a:solidFill>
                  <a:srgbClr val="3C844A"/>
                </a:solidFill>
                <a:latin typeface="Arial" pitchFamily="34" charset="0"/>
                <a:cs typeface="Arial" pitchFamily="34" charset="0"/>
              </a:rPr>
              <a:t>VD2 </a:t>
            </a:r>
            <a:r>
              <a:rPr lang="en-US" sz="2800" b="1" dirty="0">
                <a:solidFill>
                  <a:srgbClr val="3C844A"/>
                </a:solidFill>
                <a:latin typeface="Arial" pitchFamily="34" charset="0"/>
                <a:cs typeface="Arial" pitchFamily="34" charset="0"/>
              </a:rPr>
              <a:t>: </a:t>
            </a:r>
            <a:r>
              <a:rPr lang="vi-VN" sz="2800" dirty="0"/>
              <a:t>Viết chương trình tạo 1 ArrayList mới từ 1 ArrayList đã tồn tại có các phần tử kiểu Integer. Các phần tử trong ArrayList mới này là duy nhất (</a:t>
            </a:r>
            <a:r>
              <a:rPr lang="vi-VN" sz="2800" i="1" dirty="0"/>
              <a:t>tức là không bao gồm các phần tử có giá trị giống nhau</a:t>
            </a:r>
            <a:r>
              <a:rPr lang="vi-VN" sz="2800" dirty="0"/>
              <a:t>).</a:t>
            </a:r>
            <a:endParaRPr lang="en-US" sz="2800" dirty="0" smtClean="0"/>
          </a:p>
        </p:txBody>
      </p:sp>
    </p:spTree>
    <p:extLst>
      <p:ext uri="{BB962C8B-B14F-4D97-AF65-F5344CB8AC3E}">
        <p14:creationId xmlns:p14="http://schemas.microsoft.com/office/powerpoint/2010/main" val="36747463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026" y="1750097"/>
            <a:ext cx="1930140" cy="1756753"/>
            <a:chOff x="2553093" y="952901"/>
            <a:chExt cx="2096908"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
          <p:cNvGrpSpPr/>
          <p:nvPr/>
        </p:nvGrpSpPr>
        <p:grpSpPr>
          <a:xfrm>
            <a:off x="1790523" y="631377"/>
            <a:ext cx="805150" cy="718592"/>
            <a:chOff x="3262497" y="1084626"/>
            <a:chExt cx="1126854" cy="958123"/>
          </a:xfrm>
        </p:grpSpPr>
        <p:grpSp>
          <p:nvGrpSpPr>
            <p:cNvPr id="10"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2"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6" name="组合 15"/>
          <p:cNvGrpSpPr/>
          <p:nvPr/>
        </p:nvGrpSpPr>
        <p:grpSpPr>
          <a:xfrm>
            <a:off x="1794578" y="1468476"/>
            <a:ext cx="801094" cy="803410"/>
            <a:chOff x="3142025" y="2335585"/>
            <a:chExt cx="1161462" cy="966191"/>
          </a:xfrm>
        </p:grpSpPr>
        <p:grpSp>
          <p:nvGrpSpPr>
            <p:cNvPr id="17" name="组合 16"/>
            <p:cNvGrpSpPr/>
            <p:nvPr/>
          </p:nvGrpSpPr>
          <p:grpSpPr>
            <a:xfrm>
              <a:off x="3155526" y="2335585"/>
              <a:ext cx="1147961" cy="9661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42025" y="2450258"/>
              <a:ext cx="1088129" cy="629231"/>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02</a:t>
              </a:r>
              <a:endParaRPr lang="zh-CN" altLang="en-US" sz="2800">
                <a:solidFill>
                  <a:schemeClr val="bg1"/>
                </a:solidFill>
                <a:latin typeface="Impact" panose="020B0806030902050204" pitchFamily="34" charset="0"/>
              </a:endParaRPr>
            </a:p>
          </p:txBody>
        </p:sp>
      </p:grpSp>
      <p:grpSp>
        <p:nvGrpSpPr>
          <p:cNvPr id="23" name="组合 22"/>
          <p:cNvGrpSpPr/>
          <p:nvPr/>
        </p:nvGrpSpPr>
        <p:grpSpPr>
          <a:xfrm>
            <a:off x="1768077" y="2319148"/>
            <a:ext cx="787200" cy="718592"/>
            <a:chOff x="3227162" y="3591385"/>
            <a:chExt cx="1089578" cy="958123"/>
          </a:xfrm>
        </p:grpSpPr>
        <p:grpSp>
          <p:nvGrpSpPr>
            <p:cNvPr id="24" name="组合 23"/>
            <p:cNvGrpSpPr/>
            <p:nvPr/>
          </p:nvGrpSpPr>
          <p:grpSpPr>
            <a:xfrm>
              <a:off x="3227162" y="3591385"/>
              <a:ext cx="1089578" cy="958123"/>
              <a:chOff x="2857499" y="1149477"/>
              <a:chExt cx="1089578" cy="958123"/>
            </a:xfrm>
          </p:grpSpPr>
          <p:sp>
            <p:nvSpPr>
              <p:cNvPr id="28"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9"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6"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30" name="组合 29"/>
          <p:cNvGrpSpPr/>
          <p:nvPr/>
        </p:nvGrpSpPr>
        <p:grpSpPr>
          <a:xfrm>
            <a:off x="1803494" y="3907656"/>
            <a:ext cx="751783" cy="703059"/>
            <a:chOff x="3227162" y="4807549"/>
            <a:chExt cx="1098550" cy="958123"/>
          </a:xfrm>
          <a:solidFill>
            <a:srgbClr val="0070C0"/>
          </a:solidFill>
        </p:grpSpPr>
        <p:grpSp>
          <p:nvGrpSpPr>
            <p:cNvPr id="31" name="组合 30"/>
            <p:cNvGrpSpPr/>
            <p:nvPr/>
          </p:nvGrpSpPr>
          <p:grpSpPr>
            <a:xfrm>
              <a:off x="3227162" y="4807549"/>
              <a:ext cx="1098550" cy="958123"/>
              <a:chOff x="2857499" y="1149477"/>
              <a:chExt cx="1098550" cy="958123"/>
            </a:xfrm>
            <a:grpFill/>
          </p:grpSpPr>
          <p:sp>
            <p:nvSpPr>
              <p:cNvPr id="35" name="圆角矩形 34"/>
              <p:cNvSpPr/>
              <p:nvPr/>
            </p:nvSpPr>
            <p:spPr>
              <a:xfrm>
                <a:off x="2857499" y="1149477"/>
                <a:ext cx="1076325" cy="958123"/>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6" name="圆角矩形 35"/>
              <p:cNvSpPr/>
              <p:nvPr/>
            </p:nvSpPr>
            <p:spPr>
              <a:xfrm>
                <a:off x="2892834" y="1178024"/>
                <a:ext cx="1063215" cy="901028"/>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33" name="文本框 32"/>
            <p:cNvSpPr txBox="1"/>
            <p:nvPr/>
          </p:nvSpPr>
          <p:spPr>
            <a:xfrm>
              <a:off x="3250067" y="4917276"/>
              <a:ext cx="1030514" cy="738666"/>
            </a:xfrm>
            <a:prstGeom prst="rect">
              <a:avLst/>
            </a:prstGeom>
            <a:grpFill/>
          </p:spPr>
          <p:txBody>
            <a:bodyPr wrap="square" rtlCol="0">
              <a:spAutoFit/>
            </a:bodyPr>
            <a:lstStyle/>
            <a:p>
              <a:pPr algn="ctr"/>
              <a:r>
                <a:rPr lang="en-US" altLang="zh-CN" sz="2800">
                  <a:solidFill>
                    <a:schemeClr val="bg1"/>
                  </a:solidFill>
                  <a:latin typeface="Impact" panose="020B0806030902050204" pitchFamily="34" charset="0"/>
                </a:rPr>
                <a:t>05</a:t>
              </a:r>
              <a:endParaRPr lang="zh-CN" altLang="en-US" sz="2800">
                <a:solidFill>
                  <a:schemeClr val="bg1"/>
                </a:solidFill>
                <a:latin typeface="Impact" panose="020B0806030902050204" pitchFamily="34" charset="0"/>
              </a:endParaRPr>
            </a:p>
          </p:txBody>
        </p:sp>
      </p:grpSp>
      <p:grpSp>
        <p:nvGrpSpPr>
          <p:cNvPr id="37" name="组合 36"/>
          <p:cNvGrpSpPr/>
          <p:nvPr/>
        </p:nvGrpSpPr>
        <p:grpSpPr>
          <a:xfrm>
            <a:off x="2966726" y="658563"/>
            <a:ext cx="6428734" cy="675771"/>
            <a:chOff x="4555084" y="1092328"/>
            <a:chExt cx="46973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39" name="组合 38"/>
            <p:cNvGrpSpPr/>
            <p:nvPr/>
          </p:nvGrpSpPr>
          <p:grpSpPr>
            <a:xfrm>
              <a:off x="4555084" y="1092328"/>
              <a:ext cx="4697323" cy="974451"/>
              <a:chOff x="4555084" y="1092328"/>
              <a:chExt cx="4697323" cy="974451"/>
            </a:xfrm>
          </p:grpSpPr>
          <p:pic>
            <p:nvPicPr>
              <p:cNvPr id="40" name="图片 3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4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41"/>
          <p:cNvGrpSpPr/>
          <p:nvPr/>
        </p:nvGrpSpPr>
        <p:grpSpPr>
          <a:xfrm>
            <a:off x="2761461" y="1512468"/>
            <a:ext cx="6523831" cy="735609"/>
            <a:chOff x="4555084" y="2343654"/>
            <a:chExt cx="4697324" cy="1145415"/>
          </a:xfrm>
        </p:grpSpPr>
        <p:pic>
          <p:nvPicPr>
            <p:cNvPr id="43" name="图片 4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44" name="组合 43"/>
            <p:cNvGrpSpPr/>
            <p:nvPr/>
          </p:nvGrpSpPr>
          <p:grpSpPr>
            <a:xfrm>
              <a:off x="4555084" y="2343654"/>
              <a:ext cx="4697324" cy="974451"/>
              <a:chOff x="4555084" y="2343654"/>
              <a:chExt cx="4697324" cy="974451"/>
            </a:xfrm>
          </p:grpSpPr>
          <p:pic>
            <p:nvPicPr>
              <p:cNvPr id="45" name="图片 4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4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7" name="组合 46"/>
          <p:cNvGrpSpPr/>
          <p:nvPr/>
        </p:nvGrpSpPr>
        <p:grpSpPr>
          <a:xfrm>
            <a:off x="2878602" y="2320270"/>
            <a:ext cx="6521206" cy="682227"/>
            <a:chOff x="4555084" y="3594980"/>
            <a:chExt cx="4697325" cy="1150703"/>
          </a:xfrm>
        </p:grpSpPr>
        <p:pic>
          <p:nvPicPr>
            <p:cNvPr id="48" name="图片 4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49" name="组合 48"/>
            <p:cNvGrpSpPr/>
            <p:nvPr/>
          </p:nvGrpSpPr>
          <p:grpSpPr>
            <a:xfrm>
              <a:off x="4555084" y="3594980"/>
              <a:ext cx="4697325" cy="974450"/>
              <a:chOff x="4555084" y="3594980"/>
              <a:chExt cx="4697325" cy="974450"/>
            </a:xfrm>
          </p:grpSpPr>
          <p:pic>
            <p:nvPicPr>
              <p:cNvPr id="50" name="图片 4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5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52" name="组合 51"/>
          <p:cNvGrpSpPr/>
          <p:nvPr/>
        </p:nvGrpSpPr>
        <p:grpSpPr>
          <a:xfrm>
            <a:off x="2894359" y="3134836"/>
            <a:ext cx="6504672" cy="675771"/>
            <a:chOff x="4555085" y="4807551"/>
            <a:chExt cx="4697322" cy="974450"/>
          </a:xfrm>
        </p:grpSpPr>
        <p:pic>
          <p:nvPicPr>
            <p:cNvPr id="53" name="图片 5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54" name="组合 53"/>
            <p:cNvGrpSpPr/>
            <p:nvPr/>
          </p:nvGrpSpPr>
          <p:grpSpPr>
            <a:xfrm>
              <a:off x="4555085" y="4807551"/>
              <a:ext cx="4697322" cy="974450"/>
              <a:chOff x="4555085" y="4807551"/>
              <a:chExt cx="4697322" cy="974450"/>
            </a:xfrm>
          </p:grpSpPr>
          <p:pic>
            <p:nvPicPr>
              <p:cNvPr id="55" name="图片 5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5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57" name="组合 56"/>
          <p:cNvGrpSpPr/>
          <p:nvPr/>
        </p:nvGrpSpPr>
        <p:grpSpPr>
          <a:xfrm>
            <a:off x="2435573" y="658563"/>
            <a:ext cx="778013" cy="3964198"/>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67" name="文本框 66"/>
          <p:cNvSpPr txBox="1"/>
          <p:nvPr/>
        </p:nvSpPr>
        <p:spPr>
          <a:xfrm>
            <a:off x="2966725" y="732705"/>
            <a:ext cx="5303743" cy="523220"/>
          </a:xfrm>
          <a:prstGeom prst="rect">
            <a:avLst/>
          </a:prstGeom>
          <a:noFill/>
        </p:spPr>
        <p:txBody>
          <a:bodyPr wrap="square" rtlCol="0">
            <a:spAutoFit/>
          </a:bodyPr>
          <a:lstStyle/>
          <a:p>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Chuỗi</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mảng</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7" name="矩形 96"/>
          <p:cNvSpPr/>
          <p:nvPr/>
        </p:nvSpPr>
        <p:spPr>
          <a:xfrm>
            <a:off x="2973130" y="1531791"/>
            <a:ext cx="5413511" cy="523220"/>
          </a:xfrm>
          <a:prstGeom prst="rect">
            <a:avLst/>
          </a:prstGeom>
        </p:spPr>
        <p:txBody>
          <a:bodyPr wrap="square">
            <a:spAutoFit/>
          </a:bodyPr>
          <a:lstStyle/>
          <a:p>
            <a:r>
              <a:rPr lang="en-US" altLang="zh-CN" sz="2800" b="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Collections trong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8" name="矩形 97"/>
          <p:cNvSpPr/>
          <p:nvPr/>
        </p:nvSpPr>
        <p:spPr>
          <a:xfrm>
            <a:off x="2998299" y="2395762"/>
            <a:ext cx="5686815" cy="523220"/>
          </a:xfrm>
          <a:prstGeom prst="rect">
            <a:avLst/>
          </a:prstGeom>
        </p:spPr>
        <p:txBody>
          <a:bodyPr wrap="square">
            <a:spAutoFit/>
          </a:bodyPr>
          <a:lstStyle/>
          <a:p>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9" name="矩形 98"/>
          <p:cNvSpPr/>
          <p:nvPr/>
        </p:nvSpPr>
        <p:spPr>
          <a:xfrm>
            <a:off x="2939120" y="3211216"/>
            <a:ext cx="4595959" cy="523220"/>
          </a:xfrm>
          <a:prstGeom prst="rect">
            <a:avLst/>
          </a:prstGeom>
        </p:spPr>
        <p:txBody>
          <a:bodyPr wrap="square">
            <a:spAutoFit/>
          </a:bodyPr>
          <a:lstStyle/>
          <a:p>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Thao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tác</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File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dirty="0">
              <a:solidFill>
                <a:srgbClr val="00B050"/>
              </a:solidFill>
              <a:latin typeface="Times New Roman" panose="02020603050405020304" pitchFamily="18" charset="0"/>
              <a:cs typeface="Times New Roman" panose="02020603050405020304" pitchFamily="18" charset="0"/>
            </a:endParaRPr>
          </a:p>
        </p:txBody>
      </p:sp>
      <p:grpSp>
        <p:nvGrpSpPr>
          <p:cNvPr id="84" name="组合 29"/>
          <p:cNvGrpSpPr/>
          <p:nvPr/>
        </p:nvGrpSpPr>
        <p:grpSpPr>
          <a:xfrm>
            <a:off x="1767094" y="3134836"/>
            <a:ext cx="788184" cy="723034"/>
            <a:chOff x="2957626" y="3769915"/>
            <a:chExt cx="1113652" cy="964046"/>
          </a:xfrm>
        </p:grpSpPr>
        <p:grpSp>
          <p:nvGrpSpPr>
            <p:cNvPr id="85" name="组合 30"/>
            <p:cNvGrpSpPr/>
            <p:nvPr/>
          </p:nvGrpSpPr>
          <p:grpSpPr>
            <a:xfrm>
              <a:off x="2957626" y="3769915"/>
              <a:ext cx="1113652" cy="964046"/>
              <a:chOff x="2587963" y="111843"/>
              <a:chExt cx="1113652" cy="964046"/>
            </a:xfrm>
          </p:grpSpPr>
          <p:sp>
            <p:nvSpPr>
              <p:cNvPr id="88"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9"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86" name="文本框 32"/>
            <p:cNvSpPr txBox="1"/>
            <p:nvPr/>
          </p:nvSpPr>
          <p:spPr>
            <a:xfrm>
              <a:off x="3008886" y="3882010"/>
              <a:ext cx="1030514"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91" name="组合 51"/>
          <p:cNvGrpSpPr/>
          <p:nvPr/>
        </p:nvGrpSpPr>
        <p:grpSpPr>
          <a:xfrm>
            <a:off x="3019799" y="3919879"/>
            <a:ext cx="6428414" cy="710150"/>
            <a:chOff x="4584858" y="4819190"/>
            <a:chExt cx="4667549" cy="962811"/>
          </a:xfrm>
        </p:grpSpPr>
        <p:pic>
          <p:nvPicPr>
            <p:cNvPr id="92" name="图片 5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103" name="组合 53"/>
            <p:cNvGrpSpPr/>
            <p:nvPr/>
          </p:nvGrpSpPr>
          <p:grpSpPr>
            <a:xfrm>
              <a:off x="4584858" y="4819190"/>
              <a:ext cx="4667549" cy="962811"/>
              <a:chOff x="4584858" y="4819190"/>
              <a:chExt cx="4667549" cy="962811"/>
            </a:xfrm>
          </p:grpSpPr>
          <p:pic>
            <p:nvPicPr>
              <p:cNvPr id="104" name="图片 5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105" name="圆角矩形 55"/>
              <p:cNvSpPr/>
              <p:nvPr/>
            </p:nvSpPr>
            <p:spPr>
              <a:xfrm>
                <a:off x="4584858" y="4819190"/>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sp>
        <p:nvSpPr>
          <p:cNvPr id="106" name="矩形 98"/>
          <p:cNvSpPr/>
          <p:nvPr/>
        </p:nvSpPr>
        <p:spPr>
          <a:xfrm>
            <a:off x="2704170" y="4020730"/>
            <a:ext cx="6929429" cy="523220"/>
          </a:xfrm>
          <a:prstGeom prst="rect">
            <a:avLst/>
          </a:prstGeom>
        </p:spPr>
        <p:txBody>
          <a:bodyPr wrap="square">
            <a:spAutoFit/>
          </a:bodyPr>
          <a:lstStyle/>
          <a:p>
            <a:r>
              <a:rPr lang="en-US" altLang="zh-CN" sz="2800" b="1"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2800" b="1" dirty="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1" name="矩形 98"/>
          <p:cNvSpPr/>
          <p:nvPr/>
        </p:nvSpPr>
        <p:spPr>
          <a:xfrm>
            <a:off x="2925851" y="3947390"/>
            <a:ext cx="5995535" cy="523220"/>
          </a:xfrm>
          <a:prstGeom prst="rect">
            <a:avLst/>
          </a:prstGeom>
        </p:spPr>
        <p:txBody>
          <a:bodyPr wrap="square">
            <a:spAutoFit/>
          </a:bodyPr>
          <a:lstStyle/>
          <a:p>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Bài</a:t>
            </a:r>
            <a:r>
              <a:rPr lang="en-US" altLang="zh-CN" sz="2800" b="1" dirty="0"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tập</a:t>
            </a:r>
            <a:r>
              <a:rPr lang="en-US" altLang="zh-CN" sz="2800" b="1" dirty="0"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tổng</a:t>
            </a:r>
            <a:r>
              <a:rPr lang="en-US" altLang="zh-CN" sz="2800" b="1" dirty="0"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hợp</a:t>
            </a:r>
            <a:r>
              <a:rPr lang="en-US" altLang="zh-CN" sz="2800" b="1" dirty="0"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Times New Roman" panose="02020603050405020304" pitchFamily="18" charset="0"/>
                <a:ea typeface="Microsoft YaHei" panose="020B0503020204020204" pitchFamily="34" charset="-122"/>
                <a:cs typeface="Times New Roman" panose="02020603050405020304" pitchFamily="18" charset="0"/>
              </a:rPr>
              <a:t>JavaOOP</a:t>
            </a:r>
            <a:endParaRPr lang="zh-CN" altLang="en-US" sz="2800" dirty="0">
              <a:solidFill>
                <a:srgbClr val="01DAF1"/>
              </a:solidFill>
              <a:latin typeface="Times New Roman" panose="02020603050405020304" pitchFamily="18" charset="0"/>
              <a:cs typeface="Times New Roman" panose="02020603050405020304" pitchFamily="18"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par>
                                <p:cTn id="36" presetID="12" presetClass="entr" presetSubtype="8"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p:tgtEl>
                                          <p:spTgt spid="42"/>
                                        </p:tgtEl>
                                        <p:attrNameLst>
                                          <p:attrName>ppt_x</p:attrName>
                                        </p:attrNameLst>
                                      </p:cBhvr>
                                      <p:tavLst>
                                        <p:tav tm="0">
                                          <p:val>
                                            <p:strVal val="#ppt_x-#ppt_w*1.125000"/>
                                          </p:val>
                                        </p:tav>
                                        <p:tav tm="100000">
                                          <p:val>
                                            <p:strVal val="#ppt_x"/>
                                          </p:val>
                                        </p:tav>
                                      </p:tavLst>
                                    </p:anim>
                                    <p:animEffect transition="in" filter="wipe(right)">
                                      <p:cBhvr>
                                        <p:cTn id="39" dur="500"/>
                                        <p:tgtEl>
                                          <p:spTgt spid="42"/>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left)">
                                      <p:cBhvr>
                                        <p:cTn id="44" dur="500"/>
                                        <p:tgtEl>
                                          <p:spTgt spid="23"/>
                                        </p:tgtEl>
                                      </p:cBhvr>
                                    </p:animEffect>
                                  </p:childTnLst>
                                </p:cTn>
                              </p:par>
                              <p:par>
                                <p:cTn id="45" presetID="12" presetClass="entr" presetSubtype="8"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ppt_x</p:attrName>
                                        </p:attrNameLst>
                                      </p:cBhvr>
                                      <p:tavLst>
                                        <p:tav tm="0">
                                          <p:val>
                                            <p:strVal val="#ppt_x-#ppt_w*1.125000"/>
                                          </p:val>
                                        </p:tav>
                                        <p:tav tm="100000">
                                          <p:val>
                                            <p:strVal val="#ppt_x"/>
                                          </p:val>
                                        </p:tav>
                                      </p:tavLst>
                                    </p:anim>
                                    <p:animEffect transition="in" filter="wipe(right)">
                                      <p:cBhvr>
                                        <p:cTn id="48" dur="500"/>
                                        <p:tgtEl>
                                          <p:spTgt spid="47"/>
                                        </p:tgtEl>
                                      </p:cBhvr>
                                    </p:animEffect>
                                  </p:childTnLst>
                                </p:cTn>
                              </p:par>
                            </p:childTnLst>
                          </p:cTn>
                        </p:par>
                        <p:par>
                          <p:cTn id="49" fill="hold">
                            <p:stCondLst>
                              <p:cond delay="2500"/>
                            </p:stCondLst>
                            <p:childTnLst>
                              <p:par>
                                <p:cTn id="50" presetID="12" presetClass="entr" presetSubtype="2"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p:tgtEl>
                                          <p:spTgt spid="30"/>
                                        </p:tgtEl>
                                        <p:attrNameLst>
                                          <p:attrName>ppt_x</p:attrName>
                                        </p:attrNameLst>
                                      </p:cBhvr>
                                      <p:tavLst>
                                        <p:tav tm="0">
                                          <p:val>
                                            <p:strVal val="#ppt_x+#ppt_w*1.125000"/>
                                          </p:val>
                                        </p:tav>
                                        <p:tav tm="100000">
                                          <p:val>
                                            <p:strVal val="#ppt_x"/>
                                          </p:val>
                                        </p:tav>
                                      </p:tavLst>
                                    </p:anim>
                                    <p:animEffect transition="in" filter="wipe(left)">
                                      <p:cBhvr>
                                        <p:cTn id="53" dur="500"/>
                                        <p:tgtEl>
                                          <p:spTgt spid="30"/>
                                        </p:tgtEl>
                                      </p:cBhvr>
                                    </p:animEffect>
                                  </p:childTnLst>
                                </p:cTn>
                              </p:par>
                              <p:par>
                                <p:cTn id="54" presetID="12" presetClass="entr" presetSubtype="8"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p:tgtEl>
                                          <p:spTgt spid="52"/>
                                        </p:tgtEl>
                                        <p:attrNameLst>
                                          <p:attrName>ppt_x</p:attrName>
                                        </p:attrNameLst>
                                      </p:cBhvr>
                                      <p:tavLst>
                                        <p:tav tm="0">
                                          <p:val>
                                            <p:strVal val="#ppt_x-#ppt_w*1.125000"/>
                                          </p:val>
                                        </p:tav>
                                        <p:tav tm="100000">
                                          <p:val>
                                            <p:strVal val="#ppt_x"/>
                                          </p:val>
                                        </p:tav>
                                      </p:tavLst>
                                    </p:anim>
                                    <p:animEffect transition="in" filter="wipe(right)">
                                      <p:cBhvr>
                                        <p:cTn id="57" dur="500"/>
                                        <p:tgtEl>
                                          <p:spTgt spid="52"/>
                                        </p:tgtEl>
                                      </p:cBhvr>
                                    </p:animEffect>
                                  </p:childTnLst>
                                </p:cTn>
                              </p:par>
                            </p:childTnLst>
                          </p:cTn>
                        </p:par>
                        <p:par>
                          <p:cTn id="58" fill="hold">
                            <p:stCondLst>
                              <p:cond delay="3000"/>
                            </p:stCondLst>
                            <p:childTnLst>
                              <p:par>
                                <p:cTn id="59" presetID="12" presetClass="entr" presetSubtype="2" fill="hold" nodeType="after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p:tgtEl>
                                          <p:spTgt spid="84"/>
                                        </p:tgtEl>
                                        <p:attrNameLst>
                                          <p:attrName>ppt_x</p:attrName>
                                        </p:attrNameLst>
                                      </p:cBhvr>
                                      <p:tavLst>
                                        <p:tav tm="0">
                                          <p:val>
                                            <p:strVal val="#ppt_x+#ppt_w*1.125000"/>
                                          </p:val>
                                        </p:tav>
                                        <p:tav tm="100000">
                                          <p:val>
                                            <p:strVal val="#ppt_x"/>
                                          </p:val>
                                        </p:tav>
                                      </p:tavLst>
                                    </p:anim>
                                    <p:animEffect transition="in" filter="wipe(left)">
                                      <p:cBhvr>
                                        <p:cTn id="62" dur="500"/>
                                        <p:tgtEl>
                                          <p:spTgt spid="84"/>
                                        </p:tgtEl>
                                      </p:cBhvr>
                                    </p:animEffect>
                                  </p:childTnLst>
                                </p:cTn>
                              </p:par>
                              <p:par>
                                <p:cTn id="63" presetID="12" presetClass="entr" presetSubtype="8" fill="hold" nodeType="withEffect">
                                  <p:stCondLst>
                                    <p:cond delay="0"/>
                                  </p:stCondLst>
                                  <p:childTnLst>
                                    <p:set>
                                      <p:cBhvr>
                                        <p:cTn id="64" dur="1" fill="hold">
                                          <p:stCondLst>
                                            <p:cond delay="0"/>
                                          </p:stCondLst>
                                        </p:cTn>
                                        <p:tgtEl>
                                          <p:spTgt spid="91"/>
                                        </p:tgtEl>
                                        <p:attrNameLst>
                                          <p:attrName>style.visibility</p:attrName>
                                        </p:attrNameLst>
                                      </p:cBhvr>
                                      <p:to>
                                        <p:strVal val="visible"/>
                                      </p:to>
                                    </p:set>
                                    <p:anim calcmode="lin" valueType="num">
                                      <p:cBhvr additive="base">
                                        <p:cTn id="65" dur="500"/>
                                        <p:tgtEl>
                                          <p:spTgt spid="91"/>
                                        </p:tgtEl>
                                        <p:attrNameLst>
                                          <p:attrName>ppt_x</p:attrName>
                                        </p:attrNameLst>
                                      </p:cBhvr>
                                      <p:tavLst>
                                        <p:tav tm="0">
                                          <p:val>
                                            <p:strVal val="#ppt_x-#ppt_w*1.125000"/>
                                          </p:val>
                                        </p:tav>
                                        <p:tav tm="100000">
                                          <p:val>
                                            <p:strVal val="#ppt_x"/>
                                          </p:val>
                                        </p:tav>
                                      </p:tavLst>
                                    </p:anim>
                                    <p:animEffect transition="in" filter="wipe(right)">
                                      <p:cBhvr>
                                        <p:cTn id="6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smtClean="0">
                <a:latin typeface="Arial" pitchFamily="34" charset="0"/>
                <a:cs typeface="Arial" pitchFamily="34" charset="0"/>
              </a:rPr>
              <a:t>Set trong </a:t>
            </a:r>
            <a:r>
              <a:rPr lang="en-US" sz="2800" b="1" dirty="0">
                <a:latin typeface="Arial" pitchFamily="34" charset="0"/>
                <a:cs typeface="Arial" pitchFamily="34" charset="0"/>
              </a:rPr>
              <a:t>Java</a:t>
            </a:r>
          </a:p>
          <a:p>
            <a:pPr marL="457200" indent="-457200">
              <a:buFontTx/>
              <a:buChar char="-"/>
            </a:pPr>
            <a:r>
              <a:rPr lang="vi-VN" sz="2800" dirty="0" smtClean="0">
                <a:latin typeface="Arial" pitchFamily="34" charset="0"/>
                <a:cs typeface="Arial" pitchFamily="34" charset="0"/>
              </a:rPr>
              <a:t>Các </a:t>
            </a:r>
            <a:r>
              <a:rPr lang="vi-VN" sz="2800" dirty="0">
                <a:latin typeface="Arial" pitchFamily="34" charset="0"/>
                <a:cs typeface="Arial" pitchFamily="34" charset="0"/>
              </a:rPr>
              <a:t>phần tử trong Set là duy nhất (</a:t>
            </a:r>
            <a:r>
              <a:rPr lang="vi-VN" sz="2800" i="1" dirty="0">
                <a:latin typeface="Arial" pitchFamily="34" charset="0"/>
                <a:cs typeface="Arial" pitchFamily="34" charset="0"/>
              </a:rPr>
              <a:t>nghĩa là giá trị của các phần tử này không được giống nhau</a:t>
            </a:r>
            <a:r>
              <a:rPr lang="vi-VN" sz="2800" dirty="0" smtClean="0">
                <a:latin typeface="Arial" pitchFamily="34" charset="0"/>
                <a:cs typeface="Arial" pitchFamily="34" charset="0"/>
              </a:rPr>
              <a:t>).</a:t>
            </a:r>
            <a:endParaRPr lang="en-US" sz="2800" dirty="0" smtClean="0">
              <a:latin typeface="Arial" pitchFamily="34" charset="0"/>
              <a:cs typeface="Arial" pitchFamily="34" charset="0"/>
            </a:endParaRPr>
          </a:p>
          <a:p>
            <a:pPr marL="457200" indent="-457200">
              <a:buFontTx/>
              <a:buChar char="-"/>
            </a:pPr>
            <a:r>
              <a:rPr lang="en-US" sz="2800" dirty="0">
                <a:latin typeface="Arial" pitchFamily="34" charset="0"/>
                <a:cs typeface="Arial" pitchFamily="34" charset="0"/>
              </a:rPr>
              <a:t>1</a:t>
            </a:r>
            <a:r>
              <a:rPr lang="en-US" sz="2800" dirty="0" smtClean="0">
                <a:latin typeface="Arial" pitchFamily="34" charset="0"/>
                <a:cs typeface="Arial" pitchFamily="34" charset="0"/>
              </a:rPr>
              <a:t> Class Collection </a:t>
            </a:r>
            <a:r>
              <a:rPr lang="en-US" sz="2800" dirty="0" err="1" smtClean="0">
                <a:latin typeface="Arial" pitchFamily="34" charset="0"/>
                <a:cs typeface="Arial" pitchFamily="34" charset="0"/>
              </a:rPr>
              <a:t>thừa</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kế</a:t>
            </a:r>
            <a:r>
              <a:rPr lang="en-US" sz="2800" dirty="0" smtClean="0">
                <a:latin typeface="Arial" pitchFamily="34" charset="0"/>
                <a:cs typeface="Arial" pitchFamily="34" charset="0"/>
              </a:rPr>
              <a:t> :</a:t>
            </a:r>
          </a:p>
          <a:p>
            <a:pPr marL="800100" lvl="1" indent="-457200">
              <a:buFontTx/>
              <a:buChar char="-"/>
            </a:pPr>
            <a:r>
              <a:rPr lang="en-US" sz="2800" dirty="0" err="1" smtClean="0">
                <a:latin typeface="Arial" pitchFamily="34" charset="0"/>
                <a:cs typeface="Arial" pitchFamily="34" charset="0"/>
              </a:rPr>
              <a:t>SortedSet</a:t>
            </a:r>
            <a:r>
              <a:rPr lang="en-US" sz="2800" dirty="0" smtClean="0">
                <a:latin typeface="Arial" pitchFamily="34" charset="0"/>
                <a:cs typeface="Arial" pitchFamily="34" charset="0"/>
              </a:rPr>
              <a:t> :</a:t>
            </a:r>
          </a:p>
          <a:p>
            <a:pPr lvl="1"/>
            <a:r>
              <a:rPr lang="vi-VN" sz="2800" dirty="0" smtClean="0">
                <a:latin typeface="Arial" pitchFamily="34" charset="0"/>
                <a:cs typeface="Arial" pitchFamily="34" charset="0"/>
              </a:rPr>
              <a:t>Là </a:t>
            </a:r>
            <a:r>
              <a:rPr lang="vi-VN" sz="2800" dirty="0">
                <a:latin typeface="Arial" pitchFamily="34" charset="0"/>
                <a:cs typeface="Arial" pitchFamily="34" charset="0"/>
              </a:rPr>
              <a:t>1 dạng riêng của Set Interface, trong đó giá trị của các phần tử mặc định được sắp xếp tăng dần.</a:t>
            </a:r>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590699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smtClean="0">
                <a:latin typeface="Arial" panose="020B0604020202020204" pitchFamily="34" charset="0"/>
                <a:cs typeface="Arial" panose="020B0604020202020204" pitchFamily="34" charset="0"/>
              </a:rPr>
              <a:t> </a:t>
            </a:r>
            <a:r>
              <a:rPr lang="en-US" sz="2800" b="1">
                <a:latin typeface="Arial" pitchFamily="34" charset="0"/>
                <a:cs typeface="Arial" pitchFamily="34" charset="0"/>
              </a:rPr>
              <a:t>Set trong Java</a:t>
            </a:r>
          </a:p>
          <a:p>
            <a:endParaRPr lang="en-US" sz="2800" b="1" dirty="0" smtClean="0">
              <a:latin typeface="Arial" panose="020B0604020202020204" pitchFamily="34" charset="0"/>
              <a:cs typeface="Arial" panose="020B0604020202020204" pitchFamily="34" charset="0"/>
            </a:endParaRPr>
          </a:p>
          <a:p>
            <a:r>
              <a:rPr lang="fr-FR" sz="2800" dirty="0" smtClean="0">
                <a:solidFill>
                  <a:srgbClr val="00B050"/>
                </a:solidFill>
                <a:latin typeface="Arial" panose="020B0604020202020204" pitchFamily="34" charset="0"/>
                <a:cs typeface="Arial" panose="020B0604020202020204" pitchFamily="34" charset="0"/>
              </a:rPr>
              <a:t>	</a:t>
            </a:r>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882" y="1887166"/>
            <a:ext cx="6270152" cy="297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7000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smtClean="0">
                <a:latin typeface="Arial" panose="020B0604020202020204" pitchFamily="34" charset="0"/>
                <a:cs typeface="Arial" panose="020B0604020202020204" pitchFamily="34" charset="0"/>
              </a:rPr>
              <a:t> </a:t>
            </a:r>
            <a:r>
              <a:rPr lang="en-US" sz="2800" b="1" smtClean="0">
                <a:latin typeface="Arial" pitchFamily="34" charset="0"/>
                <a:cs typeface="Arial" pitchFamily="34" charset="0"/>
              </a:rPr>
              <a:t>Set </a:t>
            </a:r>
            <a:r>
              <a:rPr lang="en-US" sz="2800" b="1">
                <a:latin typeface="Arial" pitchFamily="34" charset="0"/>
                <a:cs typeface="Arial" pitchFamily="34" charset="0"/>
              </a:rPr>
              <a:t>trong Java</a:t>
            </a:r>
          </a:p>
          <a:p>
            <a:endParaRPr lang="en-US" sz="2800" b="1" dirty="0" smtClean="0">
              <a:latin typeface="Arial" panose="020B0604020202020204" pitchFamily="34" charset="0"/>
              <a:cs typeface="Arial" panose="020B0604020202020204" pitchFamily="34" charset="0"/>
            </a:endParaRPr>
          </a:p>
          <a:p>
            <a:r>
              <a:rPr lang="fr-FR" sz="2800" dirty="0" smtClean="0">
                <a:solidFill>
                  <a:srgbClr val="00B050"/>
                </a:solidFill>
                <a:latin typeface="Arial" panose="020B0604020202020204" pitchFamily="34" charset="0"/>
                <a:cs typeface="Arial" panose="020B0604020202020204" pitchFamily="34" charset="0"/>
              </a:rPr>
              <a:t>	</a:t>
            </a:r>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882" y="1984442"/>
            <a:ext cx="5725404" cy="287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742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smtClean="0">
                <a:latin typeface="Arial" panose="020B0604020202020204" pitchFamily="34" charset="0"/>
                <a:cs typeface="Arial" panose="020B0604020202020204" pitchFamily="34" charset="0"/>
              </a:rPr>
              <a:t> </a:t>
            </a:r>
            <a:r>
              <a:rPr lang="en-US" sz="2800" b="1" dirty="0" err="1">
                <a:solidFill>
                  <a:srgbClr val="3C844A"/>
                </a:solidFill>
                <a:latin typeface="Arial" pitchFamily="34" charset="0"/>
                <a:cs typeface="Arial" pitchFamily="34" charset="0"/>
              </a:rPr>
              <a:t>Bài</a:t>
            </a:r>
            <a:r>
              <a:rPr lang="en-US" sz="2800" b="1" dirty="0">
                <a:solidFill>
                  <a:srgbClr val="3C844A"/>
                </a:solidFill>
                <a:latin typeface="Arial" pitchFamily="34" charset="0"/>
                <a:cs typeface="Arial" pitchFamily="34" charset="0"/>
              </a:rPr>
              <a:t> </a:t>
            </a:r>
            <a:r>
              <a:rPr lang="en-US" sz="2800" b="1" dirty="0" err="1">
                <a:solidFill>
                  <a:srgbClr val="3C844A"/>
                </a:solidFill>
                <a:latin typeface="Arial" pitchFamily="34" charset="0"/>
                <a:cs typeface="Arial" pitchFamily="34" charset="0"/>
              </a:rPr>
              <a:t>tập</a:t>
            </a:r>
            <a:r>
              <a:rPr lang="en-US" sz="2800" b="1" dirty="0">
                <a:solidFill>
                  <a:srgbClr val="3C844A"/>
                </a:solidFill>
                <a:latin typeface="Arial" pitchFamily="34" charset="0"/>
                <a:cs typeface="Arial" pitchFamily="34" charset="0"/>
              </a:rPr>
              <a:t> </a:t>
            </a:r>
            <a:r>
              <a:rPr lang="en-US" sz="2800" b="1" dirty="0" err="1">
                <a:solidFill>
                  <a:srgbClr val="3C844A"/>
                </a:solidFill>
                <a:latin typeface="Arial" pitchFamily="34" charset="0"/>
                <a:cs typeface="Arial" pitchFamily="34" charset="0"/>
              </a:rPr>
              <a:t>luyện</a:t>
            </a:r>
            <a:r>
              <a:rPr lang="en-US" sz="2800" b="1" dirty="0">
                <a:solidFill>
                  <a:srgbClr val="3C844A"/>
                </a:solidFill>
                <a:latin typeface="Arial" pitchFamily="34" charset="0"/>
                <a:cs typeface="Arial" pitchFamily="34" charset="0"/>
              </a:rPr>
              <a:t> </a:t>
            </a:r>
            <a:r>
              <a:rPr lang="en-US" sz="2800" b="1" dirty="0" err="1">
                <a:solidFill>
                  <a:srgbClr val="3C844A"/>
                </a:solidFill>
                <a:latin typeface="Arial" pitchFamily="34" charset="0"/>
                <a:cs typeface="Arial" pitchFamily="34" charset="0"/>
              </a:rPr>
              <a:t>tập</a:t>
            </a:r>
            <a:r>
              <a:rPr lang="en-US" sz="2800" b="1" dirty="0">
                <a:solidFill>
                  <a:srgbClr val="3C844A"/>
                </a:solidFill>
                <a:latin typeface="Arial" pitchFamily="34" charset="0"/>
                <a:cs typeface="Arial" pitchFamily="34" charset="0"/>
              </a:rPr>
              <a:t> </a:t>
            </a:r>
            <a:r>
              <a:rPr lang="en-US" sz="2800" b="1" dirty="0" smtClean="0">
                <a:solidFill>
                  <a:srgbClr val="3C844A"/>
                </a:solidFill>
                <a:latin typeface="Arial" pitchFamily="34" charset="0"/>
                <a:cs typeface="Arial" pitchFamily="34" charset="0"/>
              </a:rPr>
              <a:t>:</a:t>
            </a:r>
          </a:p>
          <a:p>
            <a:r>
              <a:rPr lang="en-US" sz="2800" b="1" dirty="0" smtClean="0">
                <a:solidFill>
                  <a:srgbClr val="3C844A"/>
                </a:solidFill>
                <a:latin typeface="Arial" pitchFamily="34" charset="0"/>
                <a:cs typeface="Arial" pitchFamily="34" charset="0"/>
              </a:rPr>
              <a:t>VD1 : </a:t>
            </a:r>
            <a:r>
              <a:rPr lang="vi-VN" sz="2800" dirty="0"/>
              <a:t>Viết chương trình sắp xếp các phần tử của HashSet theo thứ tự tăng dần</a:t>
            </a:r>
            <a:r>
              <a:rPr lang="vi-VN" sz="2800" dirty="0" smtClean="0"/>
              <a:t>.</a:t>
            </a:r>
            <a:endParaRPr lang="en-US" sz="2800" dirty="0" smtClean="0"/>
          </a:p>
          <a:p>
            <a:r>
              <a:rPr lang="en-US" sz="2800" i="1" dirty="0" err="1" smtClean="0">
                <a:solidFill>
                  <a:srgbClr val="E87071"/>
                </a:solidFill>
              </a:rPr>
              <a:t>Gợi</a:t>
            </a:r>
            <a:r>
              <a:rPr lang="en-US" sz="2800" i="1" dirty="0" smtClean="0">
                <a:solidFill>
                  <a:srgbClr val="E87071"/>
                </a:solidFill>
              </a:rPr>
              <a:t> ý </a:t>
            </a:r>
            <a:r>
              <a:rPr lang="en-US" sz="2800" dirty="0" smtClean="0">
                <a:solidFill>
                  <a:srgbClr val="E87071"/>
                </a:solidFill>
              </a:rPr>
              <a:t>: Keyword </a:t>
            </a:r>
            <a:r>
              <a:rPr lang="en-US" sz="2800" dirty="0" smtClean="0"/>
              <a:t>:</a:t>
            </a:r>
            <a:r>
              <a:rPr lang="en-US" sz="2800" dirty="0" err="1" smtClean="0"/>
              <a:t>Collections.sort</a:t>
            </a:r>
            <a:r>
              <a:rPr lang="en-US" sz="2800" dirty="0" smtClean="0"/>
              <a:t>(</a:t>
            </a:r>
            <a:r>
              <a:rPr lang="en-US" sz="2800" dirty="0" err="1" smtClean="0"/>
              <a:t>listString</a:t>
            </a:r>
            <a:r>
              <a:rPr lang="en-US" sz="2800" dirty="0"/>
              <a:t>);</a:t>
            </a:r>
            <a:endParaRPr lang="en-US" sz="2800" dirty="0" smtClean="0"/>
          </a:p>
          <a:p>
            <a:r>
              <a:rPr lang="en-US" sz="2800" b="1" dirty="0" smtClean="0">
                <a:solidFill>
                  <a:srgbClr val="3C844A"/>
                </a:solidFill>
                <a:latin typeface="Arial" pitchFamily="34" charset="0"/>
                <a:cs typeface="Arial" pitchFamily="34" charset="0"/>
              </a:rPr>
              <a:t>VD2 </a:t>
            </a:r>
            <a:r>
              <a:rPr lang="en-US" sz="2800" b="1" dirty="0">
                <a:solidFill>
                  <a:srgbClr val="3C844A"/>
                </a:solidFill>
                <a:latin typeface="Arial" pitchFamily="34" charset="0"/>
                <a:cs typeface="Arial" pitchFamily="34" charset="0"/>
              </a:rPr>
              <a:t>: </a:t>
            </a:r>
            <a:r>
              <a:rPr lang="vi-VN" sz="2800" dirty="0"/>
              <a:t>Viết chương trình tạo 1 mảng và nhập các phần tử cho mảng. Sau đó tách các phần tử trong mảng đó thành 1 HashSet chứa các phần tử không trùng nhau.</a:t>
            </a:r>
            <a:endParaRPr lang="en-US" sz="2800" dirty="0" smtClean="0"/>
          </a:p>
        </p:txBody>
      </p:sp>
    </p:spTree>
    <p:extLst>
      <p:ext uri="{BB962C8B-B14F-4D97-AF65-F5344CB8AC3E}">
        <p14:creationId xmlns:p14="http://schemas.microsoft.com/office/powerpoint/2010/main" val="2277887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smtClean="0">
                <a:latin typeface="Arial" pitchFamily="34" charset="0"/>
                <a:cs typeface="Arial" pitchFamily="34" charset="0"/>
              </a:rPr>
              <a:t>Map trong </a:t>
            </a:r>
            <a:r>
              <a:rPr lang="en-US" sz="2800" b="1" dirty="0">
                <a:latin typeface="Arial" pitchFamily="34" charset="0"/>
                <a:cs typeface="Arial" pitchFamily="34" charset="0"/>
              </a:rPr>
              <a:t>Java</a:t>
            </a:r>
          </a:p>
          <a:p>
            <a:pPr marL="457200" indent="-457200">
              <a:buFontTx/>
              <a:buChar char="-"/>
            </a:pPr>
            <a:r>
              <a:rPr lang="vi-VN" sz="2400" dirty="0">
                <a:latin typeface="Arial" pitchFamily="34" charset="0"/>
                <a:cs typeface="Arial" pitchFamily="34" charset="0"/>
              </a:rPr>
              <a:t>Giá trị của mỗi phần tử trong Map bao gồm 2 phần đó là khóa (</a:t>
            </a:r>
            <a:r>
              <a:rPr lang="vi-VN" sz="2400" i="1" dirty="0">
                <a:latin typeface="Arial" pitchFamily="34" charset="0"/>
                <a:cs typeface="Arial" pitchFamily="34" charset="0"/>
              </a:rPr>
              <a:t>ke</a:t>
            </a:r>
            <a:r>
              <a:rPr lang="vi-VN" sz="2400" dirty="0">
                <a:latin typeface="Arial" pitchFamily="34" charset="0"/>
                <a:cs typeface="Arial" pitchFamily="34" charset="0"/>
              </a:rPr>
              <a:t>y) và giá trị tương ứng của key đó (</a:t>
            </a:r>
            <a:r>
              <a:rPr lang="vi-VN" sz="2400" i="1" dirty="0">
                <a:latin typeface="Arial" pitchFamily="34" charset="0"/>
                <a:cs typeface="Arial" pitchFamily="34" charset="0"/>
              </a:rPr>
              <a:t>value</a:t>
            </a:r>
            <a:r>
              <a:rPr lang="vi-VN" sz="2400" dirty="0">
                <a:latin typeface="Arial" pitchFamily="34" charset="0"/>
                <a:cs typeface="Arial" pitchFamily="34" charset="0"/>
              </a:rPr>
              <a:t>) và khóa của các phần tử này là duy nhất</a:t>
            </a:r>
            <a:r>
              <a:rPr lang="vi-VN" sz="2400" dirty="0" smtClean="0">
                <a:latin typeface="Arial" pitchFamily="34" charset="0"/>
                <a:cs typeface="Arial" pitchFamily="34" charset="0"/>
              </a:rPr>
              <a:t>.</a:t>
            </a:r>
            <a:endParaRPr lang="en-US" sz="2400" dirty="0" smtClean="0">
              <a:latin typeface="Arial" pitchFamily="34" charset="0"/>
              <a:cs typeface="Arial" pitchFamily="34" charset="0"/>
            </a:endParaRPr>
          </a:p>
          <a:p>
            <a:pPr marL="457200" indent="-457200">
              <a:buFontTx/>
              <a:buChar char="-"/>
            </a:pPr>
            <a:r>
              <a:rPr lang="en-US" sz="2400" dirty="0" smtClean="0">
                <a:latin typeface="Arial" pitchFamily="34" charset="0"/>
                <a:cs typeface="Arial" pitchFamily="34" charset="0"/>
              </a:rPr>
              <a:t>1 Class Collection </a:t>
            </a:r>
            <a:r>
              <a:rPr lang="en-US" sz="2400" dirty="0" err="1" smtClean="0">
                <a:latin typeface="Arial" pitchFamily="34" charset="0"/>
                <a:cs typeface="Arial" pitchFamily="34" charset="0"/>
              </a:rPr>
              <a:t>thừa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a:t>
            </a:r>
            <a:r>
              <a:rPr lang="en-US" sz="2400" dirty="0" smtClean="0">
                <a:latin typeface="Arial" pitchFamily="34" charset="0"/>
                <a:cs typeface="Arial" pitchFamily="34" charset="0"/>
              </a:rPr>
              <a:t> :</a:t>
            </a:r>
          </a:p>
          <a:p>
            <a:pPr marL="800100" lvl="1" indent="-457200">
              <a:buFontTx/>
              <a:buChar char="-"/>
            </a:pPr>
            <a:r>
              <a:rPr lang="en-US" sz="2400" dirty="0" err="1" smtClean="0">
                <a:latin typeface="Arial" pitchFamily="34" charset="0"/>
                <a:cs typeface="Arial" pitchFamily="34" charset="0"/>
              </a:rPr>
              <a:t>SortedMap</a:t>
            </a:r>
            <a:r>
              <a:rPr lang="en-US" sz="2400" dirty="0" smtClean="0">
                <a:latin typeface="Arial" pitchFamily="34" charset="0"/>
                <a:cs typeface="Arial" pitchFamily="34" charset="0"/>
              </a:rPr>
              <a:t> :</a:t>
            </a:r>
          </a:p>
          <a:p>
            <a:pPr lvl="1"/>
            <a:r>
              <a:rPr lang="vi-VN" sz="2400" dirty="0"/>
              <a:t>Là 1 dạng riêng của Map Interface, trong đó giá trị key được sắp xếp tăng dần.</a:t>
            </a:r>
            <a:r>
              <a:rPr lang="fr-FR" sz="2800" dirty="0">
                <a:solidFill>
                  <a:srgbClr val="00B050"/>
                </a:solidFill>
                <a:latin typeface="Arial" panose="020B0604020202020204" pitchFamily="34" charset="0"/>
                <a:cs typeface="Arial" panose="020B0604020202020204" pitchFamily="34" charset="0"/>
              </a:rPr>
              <a:t>	</a:t>
            </a:r>
            <a:endParaRPr lang="en-US" sz="2800" dirty="0">
              <a:solidFill>
                <a:srgbClr val="00B050"/>
              </a:solidFill>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smtClean="0">
                <a:latin typeface="Arial" panose="020B0604020202020204" pitchFamily="34" charset="0"/>
                <a:cs typeface="Arial" panose="020B0604020202020204" pitchFamily="34" charset="0"/>
              </a:rPr>
              <a:t> </a:t>
            </a:r>
            <a:r>
              <a:rPr lang="en-US" sz="2800" b="1">
                <a:latin typeface="Arial" pitchFamily="34" charset="0"/>
                <a:cs typeface="Arial" pitchFamily="34" charset="0"/>
              </a:rPr>
              <a:t>Map trong Java</a:t>
            </a:r>
          </a:p>
          <a:p>
            <a:endParaRPr lang="en-US" sz="2800" b="1"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881" y="1868724"/>
            <a:ext cx="6065038" cy="2998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4840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smtClean="0">
                <a:latin typeface="Arial" panose="020B0604020202020204" pitchFamily="34" charset="0"/>
                <a:cs typeface="Arial" panose="020B0604020202020204" pitchFamily="34" charset="0"/>
              </a:rPr>
              <a:t> </a:t>
            </a:r>
            <a:r>
              <a:rPr lang="en-US" sz="2800" b="1">
                <a:latin typeface="Arial" pitchFamily="34" charset="0"/>
                <a:cs typeface="Arial" pitchFamily="34" charset="0"/>
              </a:rPr>
              <a:t>Map trong Java</a:t>
            </a: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170" y="1914830"/>
            <a:ext cx="6025856" cy="282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023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a:solidFill>
            <a:srgbClr val="E87071"/>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01ACBE"/>
                  </a:solidFill>
                  <a:latin typeface="Impact" panose="020B0806030902050204" pitchFamily="34" charset="0"/>
                </a:rPr>
                <a:t>02</a:t>
              </a:r>
              <a:endParaRPr lang="zh-CN" altLang="en-US" sz="2800" dirty="0">
                <a:solidFill>
                  <a:srgbClr val="01ACBE"/>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Collection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smtClean="0">
                <a:latin typeface="Arial" panose="020B0604020202020204" pitchFamily="34" charset="0"/>
                <a:cs typeface="Arial" panose="020B0604020202020204" pitchFamily="34" charset="0"/>
              </a:rPr>
              <a:t> </a:t>
            </a:r>
            <a:r>
              <a:rPr lang="en-US" sz="2800" b="1">
                <a:latin typeface="Arial" pitchFamily="34" charset="0"/>
                <a:cs typeface="Arial" pitchFamily="34" charset="0"/>
              </a:rPr>
              <a:t>Map trong Java</a:t>
            </a:r>
          </a:p>
          <a:p>
            <a:endParaRPr lang="en-US" sz="2800" b="1"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0" y="2009573"/>
            <a:ext cx="4200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350" y="3185826"/>
            <a:ext cx="42005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8023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Rectangle 2"/>
          <p:cNvSpPr/>
          <p:nvPr/>
        </p:nvSpPr>
        <p:spPr>
          <a:xfrm>
            <a:off x="368887" y="1300584"/>
            <a:ext cx="8535013" cy="3416320"/>
          </a:xfrm>
          <a:prstGeom prst="rect">
            <a:avLst/>
          </a:prstGeom>
        </p:spPr>
        <p:txBody>
          <a:bodyPr wrap="square">
            <a:spAutoFit/>
          </a:bodyPr>
          <a:lstStyle/>
          <a:p>
            <a:r>
              <a:rPr lang="en-US" sz="2400" b="1" smtClean="0">
                <a:latin typeface="Arial" panose="020B0604020202020204" pitchFamily="34" charset="0"/>
                <a:cs typeface="Arial" panose="020B0604020202020204" pitchFamily="34" charset="0"/>
              </a:rPr>
              <a:t>Exception là gì?</a:t>
            </a:r>
          </a:p>
          <a:p>
            <a:pPr marL="342900" indent="-342900">
              <a:buFont typeface="Wingdings" pitchFamily="2" charset="2"/>
              <a:buChar char="v"/>
            </a:pPr>
            <a:r>
              <a:rPr lang="en-US" sz="2400" smtClean="0">
                <a:latin typeface="Arial" panose="020B0604020202020204" pitchFamily="34" charset="0"/>
                <a:cs typeface="Arial" panose="020B0604020202020204" pitchFamily="34" charset="0"/>
              </a:rPr>
              <a:t>Exception </a:t>
            </a:r>
            <a:r>
              <a:rPr lang="en-US" sz="2400">
                <a:latin typeface="Arial" panose="020B0604020202020204" pitchFamily="34" charset="0"/>
                <a:cs typeface="Arial" panose="020B0604020202020204" pitchFamily="34" charset="0"/>
              </a:rPr>
              <a:t>là một vấn đề phát sinh trong quá trình thực thi chương trình. Khi xảy ra exception thì luồng xử lý bị gián đoạn. Chương trình dừng lại bất thường</a:t>
            </a:r>
          </a:p>
          <a:p>
            <a:pPr marL="342900" indent="-342900">
              <a:buFont typeface="Wingdings" pitchFamily="2" charset="2"/>
              <a:buChar char="v"/>
            </a:pPr>
            <a:r>
              <a:rPr lang="en-US" sz="2400">
                <a:latin typeface="Arial" panose="020B0604020202020204" pitchFamily="34" charset="0"/>
                <a:cs typeface="Arial" panose="020B0604020202020204" pitchFamily="34" charset="0"/>
              </a:rPr>
              <a:t>Ngoại lệ có thể xảy ra với nhiều lý do khác nhau:</a:t>
            </a:r>
          </a:p>
          <a:p>
            <a:pPr marL="685800" lvl="1" indent="-342900">
              <a:buFont typeface="Wingdings" pitchFamily="2" charset="2"/>
              <a:buChar char="Ø"/>
            </a:pPr>
            <a:r>
              <a:rPr lang="en-US" sz="2400">
                <a:latin typeface="Arial" panose="020B0604020202020204" pitchFamily="34" charset="0"/>
                <a:cs typeface="Arial" panose="020B0604020202020204" pitchFamily="34" charset="0"/>
              </a:rPr>
              <a:t>Nhập dữ liệu không hợp lệ</a:t>
            </a:r>
          </a:p>
          <a:p>
            <a:pPr marL="685800" lvl="1" indent="-342900">
              <a:buFont typeface="Wingdings" pitchFamily="2" charset="2"/>
              <a:buChar char="Ø"/>
            </a:pPr>
            <a:r>
              <a:rPr lang="en-US" sz="2400">
                <a:latin typeface="Arial" panose="020B0604020202020204" pitchFamily="34" charset="0"/>
                <a:cs typeface="Arial" panose="020B0604020202020204" pitchFamily="34" charset="0"/>
              </a:rPr>
              <a:t>Trỏ đến tham chiếu có giá trị null</a:t>
            </a:r>
          </a:p>
          <a:p>
            <a:pPr marL="685800" lvl="1" indent="-342900">
              <a:buFont typeface="Wingdings" pitchFamily="2" charset="2"/>
              <a:buChar char="Ø"/>
            </a:pPr>
            <a:r>
              <a:rPr lang="en-US" sz="2400">
                <a:latin typeface="Arial" panose="020B0604020202020204" pitchFamily="34" charset="0"/>
                <a:cs typeface="Arial" panose="020B0604020202020204" pitchFamily="34" charset="0"/>
              </a:rPr>
              <a:t>…</a:t>
            </a: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6747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Rectangle 2"/>
          <p:cNvSpPr/>
          <p:nvPr/>
        </p:nvSpPr>
        <p:spPr>
          <a:xfrm>
            <a:off x="368887" y="1300584"/>
            <a:ext cx="8535013" cy="461665"/>
          </a:xfrm>
          <a:prstGeom prst="rect">
            <a:avLst/>
          </a:prstGeom>
        </p:spPr>
        <p:txBody>
          <a:bodyPr wrap="square">
            <a:spAutoFit/>
          </a:bodyPr>
          <a:lstStyle/>
          <a:p>
            <a:endParaRPr lang="en-US" sz="2400">
              <a:latin typeface="Arial" panose="020B0604020202020204" pitchFamily="34" charset="0"/>
              <a:cs typeface="Arial" panose="020B0604020202020204" pitchFamily="34" charset="0"/>
            </a:endParaRPr>
          </a:p>
        </p:txBody>
      </p:sp>
      <p:pic>
        <p:nvPicPr>
          <p:cNvPr id="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170" y="1762248"/>
            <a:ext cx="553402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02666" y="1158028"/>
            <a:ext cx="2879314" cy="523220"/>
          </a:xfrm>
          <a:prstGeom prst="rect">
            <a:avLst/>
          </a:prstGeom>
        </p:spPr>
        <p:txBody>
          <a:bodyPr wrap="none">
            <a:spAutoFit/>
          </a:bodyPr>
          <a:lstStyle/>
          <a:p>
            <a:r>
              <a:rPr lang="en-US" sz="2800" b="1">
                <a:latin typeface="Arial" panose="020B0604020202020204" pitchFamily="34" charset="0"/>
                <a:cs typeface="Arial" panose="020B0604020202020204" pitchFamily="34" charset="0"/>
              </a:rPr>
              <a:t>Ví dụ Exception</a:t>
            </a:r>
          </a:p>
        </p:txBody>
      </p:sp>
    </p:spTree>
    <p:extLst>
      <p:ext uri="{BB962C8B-B14F-4D97-AF65-F5344CB8AC3E}">
        <p14:creationId xmlns:p14="http://schemas.microsoft.com/office/powerpoint/2010/main" val="2815863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Chuỗi</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mảng</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t"/>
          <a:lstStyle/>
          <a:p>
            <a:r>
              <a:rPr lang="en-US" sz="2800" b="1" smtClean="0">
                <a:latin typeface="Arial" panose="020B0604020202020204" pitchFamily="34" charset="0"/>
                <a:cs typeface="Arial" panose="020B0604020202020204" pitchFamily="34" charset="0"/>
              </a:rPr>
              <a:t>String:</a:t>
            </a:r>
            <a:endParaRPr lang="en-US" sz="2800" b="1" dirty="0" smtClean="0">
              <a:latin typeface="Arial" panose="020B0604020202020204" pitchFamily="34" charset="0"/>
              <a:cs typeface="Arial" panose="020B0604020202020204" pitchFamily="34" charset="0"/>
            </a:endParaRPr>
          </a:p>
          <a:p>
            <a:pPr marL="457200" indent="-457200">
              <a:buFontTx/>
              <a:buChar char="-"/>
            </a:pPr>
            <a:r>
              <a:rPr lang="en-US" sz="2800" dirty="0" smtClean="0">
                <a:latin typeface="Arial" panose="020B0604020202020204" pitchFamily="34" charset="0"/>
                <a:cs typeface="Arial" panose="020B0604020202020204" pitchFamily="34" charset="0"/>
              </a:rPr>
              <a:t>C</a:t>
            </a:r>
            <a:r>
              <a:rPr lang="vi-VN" sz="2800" dirty="0" smtClean="0">
                <a:latin typeface="Arial" panose="020B0604020202020204" pitchFamily="34" charset="0"/>
                <a:cs typeface="Arial" panose="020B0604020202020204" pitchFamily="34" charset="0"/>
              </a:rPr>
              <a:t>huỗi </a:t>
            </a:r>
            <a:r>
              <a:rPr lang="vi-VN" sz="2800" dirty="0">
                <a:latin typeface="Arial" panose="020B0604020202020204" pitchFamily="34" charset="0"/>
                <a:cs typeface="Arial" panose="020B0604020202020204" pitchFamily="34" charset="0"/>
              </a:rPr>
              <a:t>được coi là 1 dữ liệu dạng đối tượng (tức là nó có các thuộc tính và phương </a:t>
            </a:r>
            <a:r>
              <a:rPr lang="vi-VN" sz="2800" dirty="0" smtClean="0">
                <a:latin typeface="Arial" panose="020B0604020202020204" pitchFamily="34" charset="0"/>
                <a:cs typeface="Arial" panose="020B0604020202020204" pitchFamily="34" charset="0"/>
              </a:rPr>
              <a:t>thức).</a:t>
            </a:r>
            <a:endParaRPr lang="en-US" sz="2800" dirty="0">
              <a:latin typeface="Arial" panose="020B0604020202020204" pitchFamily="34" charset="0"/>
              <a:cs typeface="Arial" panose="020B0604020202020204" pitchFamily="34" charset="0"/>
            </a:endParaRPr>
          </a:p>
          <a:p>
            <a:pPr marL="457200" indent="-457200">
              <a:buFontTx/>
              <a:buChar char="-"/>
            </a:pPr>
            <a:r>
              <a:rPr lang="en-US" sz="2800" dirty="0" err="1" smtClean="0">
                <a:latin typeface="Arial" panose="020B0604020202020204" pitchFamily="34" charset="0"/>
                <a:cs typeface="Arial" panose="020B0604020202020204" pitchFamily="34" charset="0"/>
              </a:rPr>
              <a:t>Khai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báo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chuỗi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ký</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tự</a:t>
            </a:r>
            <a:r>
              <a:rPr lang="en-US" sz="2800" dirty="0" smtClean="0">
                <a:latin typeface="Arial" panose="020B0604020202020204" pitchFamily="34" charset="0"/>
                <a:cs typeface="Arial" panose="020B0604020202020204" pitchFamily="34" charset="0"/>
              </a:rPr>
              <a:t> :</a:t>
            </a:r>
          </a:p>
          <a:p>
            <a:r>
              <a:rPr lang="en-US" sz="2800" dirty="0" smtClean="0">
                <a:latin typeface="Arial" panose="020B0604020202020204" pitchFamily="34" charset="0"/>
                <a:cs typeface="Arial" panose="020B0604020202020204" pitchFamily="34" charset="0"/>
              </a:rPr>
              <a:t>	+&gt; </a:t>
            </a:r>
            <a:r>
              <a:rPr lang="en-US" sz="2800" dirty="0" err="1" smtClean="0">
                <a:latin typeface="Arial" panose="020B0604020202020204" pitchFamily="34" charset="0"/>
                <a:cs typeface="Arial" panose="020B0604020202020204" pitchFamily="34" charset="0"/>
              </a:rPr>
              <a:t>Cách</a:t>
            </a:r>
            <a:r>
              <a:rPr lang="en-US" sz="2800" dirty="0" smtClean="0">
                <a:latin typeface="Arial" panose="020B0604020202020204" pitchFamily="34" charset="0"/>
                <a:cs typeface="Arial" panose="020B0604020202020204" pitchFamily="34" charset="0"/>
              </a:rPr>
              <a:t> 1 : </a:t>
            </a:r>
            <a:r>
              <a:rPr lang="en-US" sz="2800" smtClean="0">
                <a:solidFill>
                  <a:srgbClr val="00B050"/>
                </a:solidFill>
              </a:rPr>
              <a:t>String </a:t>
            </a:r>
            <a:r>
              <a:rPr lang="en-US" sz="2800" smtClean="0">
                <a:solidFill>
                  <a:srgbClr val="00B050"/>
                </a:solidFill>
              </a:rPr>
              <a:t>tenChuoi1 </a:t>
            </a:r>
            <a:r>
              <a:rPr lang="en-US" sz="2800" dirty="0"/>
              <a:t>= "</a:t>
            </a:r>
            <a:r>
              <a:rPr lang="en-US" sz="2800" dirty="0" err="1"/>
              <a:t>giá_trị_khởi_tạo</a:t>
            </a:r>
            <a:r>
              <a:rPr lang="en-US" sz="2800" dirty="0" smtClean="0"/>
              <a:t>";</a:t>
            </a:r>
          </a:p>
          <a:p>
            <a:r>
              <a:rPr lang="en-US" sz="2800" dirty="0" smtClean="0"/>
              <a:t>	+&gt;  </a:t>
            </a:r>
            <a:r>
              <a:rPr lang="en-US" sz="2800" dirty="0" err="1" smtClean="0">
                <a:latin typeface="Arial" panose="020B0604020202020204" pitchFamily="34" charset="0"/>
                <a:cs typeface="Arial" panose="020B0604020202020204" pitchFamily="34" charset="0"/>
              </a:rPr>
              <a:t>Cách</a:t>
            </a:r>
            <a:r>
              <a:rPr lang="en-US" sz="2800" dirty="0" smtClean="0">
                <a:latin typeface="Arial" panose="020B0604020202020204" pitchFamily="34" charset="0"/>
                <a:cs typeface="Arial" panose="020B0604020202020204" pitchFamily="34" charset="0"/>
              </a:rPr>
              <a:t> 2 </a:t>
            </a:r>
            <a:r>
              <a:rPr lang="en-US" sz="2800" dirty="0">
                <a:latin typeface="Arial" panose="020B0604020202020204" pitchFamily="34" charset="0"/>
                <a:cs typeface="Arial" panose="020B0604020202020204" pitchFamily="34" charset="0"/>
              </a:rPr>
              <a:t>: </a:t>
            </a:r>
            <a:r>
              <a:rPr lang="en-US" sz="2800">
                <a:solidFill>
                  <a:srgbClr val="00B050"/>
                </a:solidFill>
              </a:rPr>
              <a:t>String </a:t>
            </a:r>
            <a:r>
              <a:rPr lang="en-US" sz="2800" smtClean="0">
                <a:solidFill>
                  <a:srgbClr val="00B050"/>
                </a:solidFill>
              </a:rPr>
              <a:t>tenChuoi2 </a:t>
            </a:r>
            <a:r>
              <a:rPr lang="en-US" sz="2800" dirty="0"/>
              <a:t>= </a:t>
            </a:r>
            <a:r>
              <a:rPr lang="en-US" sz="2800" dirty="0">
                <a:solidFill>
                  <a:srgbClr val="00B050"/>
                </a:solidFill>
              </a:rPr>
              <a:t>new String</a:t>
            </a:r>
            <a:r>
              <a:rPr lang="en-US" sz="2800" dirty="0"/>
              <a:t>("</a:t>
            </a:r>
            <a:r>
              <a:rPr lang="en-US" sz="2800" dirty="0" err="1"/>
              <a:t>giá_trị</a:t>
            </a:r>
            <a:r>
              <a:rPr lang="en-US" sz="2800" dirty="0" smtClean="0"/>
              <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14461" y="1156140"/>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anose="020B0604020202020204" pitchFamily="34" charset="0"/>
                <a:cs typeface="Arial" panose="020B0604020202020204" pitchFamily="34" charset="0"/>
              </a:rPr>
              <a:t>Các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loại</a:t>
            </a:r>
            <a:r>
              <a:rPr lang="en-US" sz="2800" b="1" dirty="0" smtClean="0">
                <a:latin typeface="Arial" panose="020B0604020202020204" pitchFamily="34" charset="0"/>
                <a:cs typeface="Arial" panose="020B0604020202020204" pitchFamily="34" charset="0"/>
              </a:rPr>
              <a:t> Exception :</a:t>
            </a:r>
            <a:endParaRPr lang="en-US" sz="2800" b="1" dirty="0">
              <a:latin typeface="Arial" panose="020B0604020202020204" pitchFamily="34" charset="0"/>
              <a:cs typeface="Arial" panose="020B0604020202020204" pitchFamily="34" charset="0"/>
            </a:endParaRPr>
          </a:p>
          <a:p>
            <a:pPr marL="342900" indent="-342900">
              <a:buFont typeface="Wingdings" pitchFamily="2" charset="2"/>
              <a:buChar char="Ø"/>
            </a:pPr>
            <a:r>
              <a:rPr lang="vi-VN" sz="2400" b="1" smtClean="0">
                <a:solidFill>
                  <a:srgbClr val="00B050"/>
                </a:solidFill>
              </a:rPr>
              <a:t>Checked </a:t>
            </a:r>
            <a:r>
              <a:rPr lang="vi-VN" sz="2400" b="1" dirty="0" smtClean="0">
                <a:solidFill>
                  <a:srgbClr val="00B050"/>
                </a:solidFill>
              </a:rPr>
              <a:t>Exception</a:t>
            </a:r>
            <a:r>
              <a:rPr lang="en-US" sz="2400" b="1" dirty="0" smtClean="0">
                <a:solidFill>
                  <a:srgbClr val="00B050"/>
                </a:solidFill>
              </a:rPr>
              <a:t>:</a:t>
            </a:r>
            <a:r>
              <a:rPr lang="vi-VN" sz="2400" b="1" dirty="0" smtClean="0">
                <a:solidFill>
                  <a:srgbClr val="00B050"/>
                </a:solidFill>
              </a:rPr>
              <a:t> </a:t>
            </a:r>
            <a:r>
              <a:rPr lang="vi-VN" sz="2400" dirty="0"/>
              <a:t>là các Exception xảy ra tại thời điểm </a:t>
            </a:r>
            <a:r>
              <a:rPr lang="vi-VN" sz="2400" dirty="0" smtClean="0"/>
              <a:t>Compile time (</a:t>
            </a:r>
            <a:r>
              <a:rPr lang="vi-VN" sz="2400" i="1" dirty="0" smtClean="0"/>
              <a:t>là thời điểm chương trình đang được biên dịch</a:t>
            </a:r>
            <a:r>
              <a:rPr lang="vi-VN" sz="2400" dirty="0" smtClean="0"/>
              <a:t>). Những Exception này thường liên quan đến lỗi cú pháp (</a:t>
            </a:r>
            <a:r>
              <a:rPr lang="vi-VN" sz="2400" i="1" dirty="0" smtClean="0"/>
              <a:t>syntax</a:t>
            </a:r>
            <a:r>
              <a:rPr lang="vi-VN" sz="2400" dirty="0" smtClean="0"/>
              <a:t>) </a:t>
            </a:r>
            <a:r>
              <a:rPr lang="vi-VN" sz="2400" dirty="0"/>
              <a:t>và bắt buộc chúng ta phải "</a:t>
            </a:r>
            <a:r>
              <a:rPr lang="vi-VN" sz="2400" i="1" dirty="0"/>
              <a:t>bắt</a:t>
            </a:r>
            <a:r>
              <a:rPr lang="vi-VN" sz="2400" dirty="0"/>
              <a:t>" (</a:t>
            </a:r>
            <a:r>
              <a:rPr lang="vi-VN" sz="2400" i="1" dirty="0"/>
              <a:t>catch</a:t>
            </a:r>
            <a:r>
              <a:rPr lang="vi-VN" sz="2400" dirty="0"/>
              <a:t>) </a:t>
            </a:r>
            <a:r>
              <a:rPr lang="vi-VN" sz="2400"/>
              <a:t>nó</a:t>
            </a:r>
            <a:r>
              <a:rPr lang="vi-VN" sz="2400" smtClean="0"/>
              <a:t>.</a:t>
            </a:r>
            <a:endParaRPr lang="en-US" sz="2400" smtClean="0"/>
          </a:p>
          <a:p>
            <a:endParaRPr lang="en-US" sz="2400" dirty="0" smtClean="0"/>
          </a:p>
          <a:p>
            <a:pPr marL="342900" indent="-342900">
              <a:buFont typeface="Wingdings" pitchFamily="2" charset="2"/>
              <a:buChar char="Ø"/>
            </a:pPr>
            <a:r>
              <a:rPr lang="vi-VN" sz="2400" b="1" smtClean="0">
                <a:solidFill>
                  <a:srgbClr val="00B050"/>
                </a:solidFill>
              </a:rPr>
              <a:t>Unchecked </a:t>
            </a:r>
            <a:r>
              <a:rPr lang="vi-VN" sz="2400" b="1" dirty="0" smtClean="0">
                <a:solidFill>
                  <a:srgbClr val="00B050"/>
                </a:solidFill>
              </a:rPr>
              <a:t>Exception</a:t>
            </a:r>
            <a:r>
              <a:rPr lang="en-US" sz="2400" b="1" dirty="0" smtClean="0">
                <a:solidFill>
                  <a:srgbClr val="00B050"/>
                </a:solidFill>
              </a:rPr>
              <a:t>:</a:t>
            </a:r>
            <a:r>
              <a:rPr lang="vi-VN" sz="2400" dirty="0" smtClean="0"/>
              <a:t> </a:t>
            </a:r>
            <a:r>
              <a:rPr lang="vi-VN" sz="2400" dirty="0"/>
              <a:t>là các Exception xảy ra tại thời điểm Runtime (</a:t>
            </a:r>
            <a:r>
              <a:rPr lang="vi-VN" sz="2400" i="1" dirty="0"/>
              <a:t>là thời điểm chương trình đang chạy</a:t>
            </a:r>
            <a:r>
              <a:rPr lang="vi-VN" sz="2400" dirty="0"/>
              <a:t>). Những Exception này thường liên quan đến lỗi logic và không bắt buộc chúng ta phải "</a:t>
            </a:r>
            <a:r>
              <a:rPr lang="vi-VN" sz="2400" i="1" dirty="0"/>
              <a:t>bắt</a:t>
            </a:r>
            <a:r>
              <a:rPr lang="vi-VN" sz="2400" dirty="0"/>
              <a:t>" (</a:t>
            </a:r>
            <a:r>
              <a:rPr lang="vi-VN" sz="2400" i="1" dirty="0"/>
              <a:t>catch</a:t>
            </a:r>
            <a:r>
              <a:rPr lang="vi-VN" sz="2400" dirty="0"/>
              <a:t>) nó.</a:t>
            </a:r>
          </a:p>
          <a:p>
            <a:endParaRPr lang="en-US" sz="2400" dirty="0">
              <a:latin typeface="Arial" panose="020B0604020202020204" pitchFamily="34" charset="0"/>
              <a:cs typeface="Arial" panose="020B0604020202020204" pitchFamily="34" charset="0"/>
            </a:endParaRPr>
          </a:p>
          <a:p>
            <a:pPr marL="457200" indent="-457200">
              <a:buFontTx/>
              <a:buChar char="-"/>
            </a:pPr>
            <a:endParaRPr lang="en-US" sz="24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570506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anose="020B0604020202020204" pitchFamily="34" charset="0"/>
                <a:cs typeface="Arial" panose="020B0604020202020204" pitchFamily="34" charset="0"/>
              </a:rPr>
              <a:t>Các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loại</a:t>
            </a:r>
            <a:r>
              <a:rPr lang="en-US" sz="2800" b="1" dirty="0" smtClean="0">
                <a:latin typeface="Arial" panose="020B0604020202020204" pitchFamily="34" charset="0"/>
                <a:cs typeface="Arial" panose="020B0604020202020204" pitchFamily="34" charset="0"/>
              </a:rPr>
              <a:t> Exception :</a:t>
            </a:r>
            <a:endParaRPr lang="en-US" sz="2800" b="1" dirty="0">
              <a:latin typeface="Arial" panose="020B0604020202020204" pitchFamily="34" charset="0"/>
              <a:cs typeface="Arial" panose="020B0604020202020204" pitchFamily="34" charset="0"/>
            </a:endParaRPr>
          </a:p>
          <a:p>
            <a:pPr marL="342900" indent="-342900">
              <a:buFont typeface="Wingdings" pitchFamily="2" charset="2"/>
              <a:buChar char="Ø"/>
            </a:pPr>
            <a:r>
              <a:rPr lang="vi-VN" sz="2400" b="1" smtClean="0">
                <a:solidFill>
                  <a:srgbClr val="00B050"/>
                </a:solidFill>
              </a:rPr>
              <a:t>Checked </a:t>
            </a:r>
            <a:r>
              <a:rPr lang="vi-VN" sz="2400" b="1" dirty="0" smtClean="0">
                <a:solidFill>
                  <a:srgbClr val="00B050"/>
                </a:solidFill>
              </a:rPr>
              <a:t>Exception</a:t>
            </a:r>
            <a:r>
              <a:rPr lang="en-US" sz="2400" b="1" dirty="0" smtClean="0">
                <a:solidFill>
                  <a:srgbClr val="00B050"/>
                </a:solidFill>
              </a:rPr>
              <a:t>:</a:t>
            </a:r>
            <a:r>
              <a:rPr lang="vi-VN" sz="2400" b="1" dirty="0" smtClean="0">
                <a:solidFill>
                  <a:srgbClr val="00B050"/>
                </a:solidFill>
              </a:rPr>
              <a:t> </a:t>
            </a:r>
            <a:endParaRPr lang="en-US" sz="2400" b="1" dirty="0" smtClean="0">
              <a:solidFill>
                <a:srgbClr val="00B050"/>
              </a:solidFill>
            </a:endParaRPr>
          </a:p>
          <a:p>
            <a:endParaRPr lang="en-US" sz="2400" b="1" dirty="0">
              <a:solidFill>
                <a:srgbClr val="00B050"/>
              </a:solidFill>
              <a:latin typeface="Arial" panose="020B0604020202020204" pitchFamily="34" charset="0"/>
              <a:cs typeface="Arial" panose="020B0604020202020204" pitchFamily="34" charset="0"/>
            </a:endParaRPr>
          </a:p>
          <a:p>
            <a:endParaRPr lang="en-US" sz="2400" b="1" dirty="0" smtClean="0">
              <a:solidFill>
                <a:srgbClr val="00B050"/>
              </a:solidFill>
              <a:latin typeface="Arial" panose="020B0604020202020204" pitchFamily="34" charset="0"/>
              <a:cs typeface="Arial" panose="020B0604020202020204" pitchFamily="34" charset="0"/>
            </a:endParaRPr>
          </a:p>
          <a:p>
            <a:endParaRPr lang="en-US" sz="2400" b="1" dirty="0">
              <a:solidFill>
                <a:srgbClr val="00B050"/>
              </a:solidFill>
              <a:latin typeface="Arial" panose="020B0604020202020204" pitchFamily="34" charset="0"/>
              <a:cs typeface="Arial" panose="020B0604020202020204" pitchFamily="34" charset="0"/>
            </a:endParaRPr>
          </a:p>
          <a:p>
            <a:pPr marL="342900" indent="-342900">
              <a:buFont typeface="Wingdings" pitchFamily="2" charset="2"/>
              <a:buChar char="Ø"/>
            </a:pPr>
            <a:r>
              <a:rPr lang="vi-VN" sz="2400" b="1" smtClean="0">
                <a:solidFill>
                  <a:srgbClr val="00B050"/>
                </a:solidFill>
              </a:rPr>
              <a:t>Unchecked </a:t>
            </a:r>
            <a:r>
              <a:rPr lang="vi-VN" sz="2400" b="1" dirty="0" smtClean="0">
                <a:solidFill>
                  <a:srgbClr val="00B050"/>
                </a:solidFill>
              </a:rPr>
              <a:t>Exception</a:t>
            </a:r>
            <a:r>
              <a:rPr lang="en-US" sz="2400" b="1" dirty="0" smtClean="0">
                <a:solidFill>
                  <a:srgbClr val="00B050"/>
                </a:solidFill>
              </a:rPr>
              <a:t>:</a:t>
            </a:r>
            <a:endParaRPr lang="en-US" sz="2400" dirty="0">
              <a:latin typeface="Arial" panose="020B0604020202020204" pitchFamily="34" charset="0"/>
              <a:cs typeface="Arial" panose="020B0604020202020204" pitchFamily="34" charset="0"/>
            </a:endParaRPr>
          </a:p>
          <a:p>
            <a:pPr marL="457200" indent="-457200">
              <a:buFontTx/>
              <a:buChar char="-"/>
            </a:pPr>
            <a:endParaRPr lang="en-US" sz="24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215" y="2199769"/>
            <a:ext cx="407457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214" y="3696041"/>
            <a:ext cx="3938385" cy="115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6531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dirty="0" smtClean="0">
                <a:latin typeface="Arial" panose="020B0604020202020204" pitchFamily="34" charset="0"/>
                <a:cs typeface="Arial" panose="020B0604020202020204" pitchFamily="34" charset="0"/>
              </a:rPr>
              <a:t>Try…catch:</a:t>
            </a:r>
          </a:p>
          <a:p>
            <a:pPr lvl="1"/>
            <a:r>
              <a:rPr lang="en-US" sz="2000">
                <a:latin typeface="Arial" panose="020B0604020202020204" pitchFamily="34" charset="0"/>
                <a:cs typeface="Arial" panose="020B0604020202020204" pitchFamily="34" charset="0"/>
              </a:rPr>
              <a:t>	</a:t>
            </a:r>
            <a:r>
              <a:rPr lang="en-US" sz="2400">
                <a:solidFill>
                  <a:schemeClr val="accent2">
                    <a:lumMod val="75000"/>
                  </a:schemeClr>
                </a:solidFill>
                <a:latin typeface="Arial" panose="020B0604020202020204" pitchFamily="34" charset="0"/>
                <a:cs typeface="Arial" panose="020B0604020202020204" pitchFamily="34" charset="0"/>
              </a:rPr>
              <a:t>try</a:t>
            </a:r>
            <a:r>
              <a:rPr lang="en-US" sz="2400">
                <a:solidFill>
                  <a:schemeClr val="tx1"/>
                </a:solidFill>
                <a:latin typeface="Arial" panose="020B0604020202020204" pitchFamily="34" charset="0"/>
                <a:cs typeface="Arial" panose="020B0604020202020204" pitchFamily="34" charset="0"/>
              </a:rPr>
              <a:t>{</a:t>
            </a:r>
          </a:p>
          <a:p>
            <a:pPr lvl="1"/>
            <a:r>
              <a:rPr lang="en-US" sz="2400">
                <a:solidFill>
                  <a:schemeClr val="tx1"/>
                </a:solidFill>
                <a:latin typeface="Arial" panose="020B0604020202020204" pitchFamily="34" charset="0"/>
                <a:cs typeface="Arial" panose="020B0604020202020204" pitchFamily="34" charset="0"/>
              </a:rPr>
              <a:t>	</a:t>
            </a:r>
            <a:r>
              <a:rPr lang="en-US" sz="2400" smtClean="0">
                <a:solidFill>
                  <a:schemeClr val="tx1"/>
                </a:solidFill>
                <a:latin typeface="Arial" panose="020B0604020202020204" pitchFamily="34" charset="0"/>
                <a:cs typeface="Arial" panose="020B0604020202020204" pitchFamily="34" charset="0"/>
              </a:rPr>
              <a:t>	//</a:t>
            </a:r>
            <a:r>
              <a:rPr lang="en-US" sz="2400">
                <a:solidFill>
                  <a:schemeClr val="tx1"/>
                </a:solidFill>
                <a:latin typeface="Arial" panose="020B0604020202020204" pitchFamily="34" charset="0"/>
                <a:cs typeface="Arial" panose="020B0604020202020204" pitchFamily="34" charset="0"/>
              </a:rPr>
              <a:t>doan lenh xu ly logic</a:t>
            </a:r>
          </a:p>
          <a:p>
            <a:pPr lvl="2"/>
            <a:r>
              <a:rPr lang="en-US" sz="2400">
                <a:solidFill>
                  <a:schemeClr val="tx1"/>
                </a:solidFill>
                <a:latin typeface="Arial" panose="020B0604020202020204" pitchFamily="34" charset="0"/>
                <a:cs typeface="Arial" panose="020B0604020202020204" pitchFamily="34" charset="0"/>
              </a:rPr>
              <a:t>}</a:t>
            </a:r>
            <a:r>
              <a:rPr lang="en-US" sz="2400">
                <a:solidFill>
                  <a:schemeClr val="accent2">
                    <a:lumMod val="75000"/>
                  </a:schemeClr>
                </a:solidFill>
                <a:latin typeface="Arial" panose="020B0604020202020204" pitchFamily="34" charset="0"/>
                <a:cs typeface="Arial" panose="020B0604020202020204" pitchFamily="34" charset="0"/>
              </a:rPr>
              <a:t>catch</a:t>
            </a:r>
            <a:r>
              <a:rPr lang="en-US" sz="2400">
                <a:solidFill>
                  <a:schemeClr val="tx1"/>
                </a:solidFill>
                <a:latin typeface="Arial" panose="020B0604020202020204" pitchFamily="34" charset="0"/>
                <a:cs typeface="Arial" panose="020B0604020202020204" pitchFamily="34" charset="0"/>
              </a:rPr>
              <a:t> (Excetion ){</a:t>
            </a:r>
          </a:p>
          <a:p>
            <a:pPr lvl="2"/>
            <a:r>
              <a:rPr lang="en-US" sz="2400">
                <a:solidFill>
                  <a:schemeClr val="tx1"/>
                </a:solidFill>
                <a:latin typeface="Arial" panose="020B0604020202020204" pitchFamily="34" charset="0"/>
                <a:cs typeface="Arial" panose="020B0604020202020204" pitchFamily="34" charset="0"/>
              </a:rPr>
              <a:t>	//xu ly ngoai le</a:t>
            </a:r>
          </a:p>
          <a:p>
            <a:pPr lvl="2"/>
            <a:r>
              <a:rPr lang="en-US" sz="2400">
                <a:solidFill>
                  <a:schemeClr val="tx1"/>
                </a:solidFill>
                <a:latin typeface="Arial" panose="020B0604020202020204" pitchFamily="34" charset="0"/>
                <a:cs typeface="Arial" panose="020B0604020202020204" pitchFamily="34" charset="0"/>
              </a:rPr>
              <a:t>}</a:t>
            </a:r>
            <a:r>
              <a:rPr lang="en-US" sz="2400">
                <a:solidFill>
                  <a:schemeClr val="accent2">
                    <a:lumMod val="75000"/>
                  </a:schemeClr>
                </a:solidFill>
                <a:latin typeface="Arial" panose="020B0604020202020204" pitchFamily="34" charset="0"/>
                <a:cs typeface="Arial" panose="020B0604020202020204" pitchFamily="34" charset="0"/>
              </a:rPr>
              <a:t>finally</a:t>
            </a:r>
            <a:r>
              <a:rPr lang="en-US" sz="2400">
                <a:solidFill>
                  <a:schemeClr val="tx1"/>
                </a:solidFill>
                <a:latin typeface="Arial" panose="020B0604020202020204" pitchFamily="34" charset="0"/>
                <a:cs typeface="Arial" panose="020B0604020202020204" pitchFamily="34" charset="0"/>
              </a:rPr>
              <a:t>{</a:t>
            </a:r>
          </a:p>
          <a:p>
            <a:pPr lvl="2"/>
            <a:r>
              <a:rPr lang="en-US" sz="2400">
                <a:solidFill>
                  <a:schemeClr val="tx1"/>
                </a:solidFill>
                <a:latin typeface="Arial" panose="020B0604020202020204" pitchFamily="34" charset="0"/>
                <a:cs typeface="Arial" panose="020B0604020202020204" pitchFamily="34" charset="0"/>
              </a:rPr>
              <a:t>	//luon luon chay doan lenh nay</a:t>
            </a:r>
          </a:p>
          <a:p>
            <a:pPr lvl="2"/>
            <a:r>
              <a:rPr lang="en-US" sz="2400">
                <a:solidFill>
                  <a:schemeClr val="tx1"/>
                </a:solidFill>
                <a:latin typeface="Arial" panose="020B0604020202020204" pitchFamily="34" charset="0"/>
                <a:cs typeface="Arial" panose="020B0604020202020204" pitchFamily="34" charset="0"/>
              </a:rPr>
              <a:t>}</a:t>
            </a:r>
          </a:p>
          <a:p>
            <a:pPr fontAlgn="base"/>
            <a:endParaRPr lang="en-US" sz="2800" dirty="0"/>
          </a:p>
          <a:p>
            <a:endParaRPr lang="en-US" sz="2800" dirty="0">
              <a:latin typeface="Arial" panose="020B0604020202020204" pitchFamily="34" charset="0"/>
              <a:cs typeface="Arial" panose="020B0604020202020204" pitchFamily="34" charset="0"/>
            </a:endParaRPr>
          </a:p>
          <a:p>
            <a:endParaRPr lang="en-US" sz="2400" b="1" dirty="0" smtClean="0">
              <a:solidFill>
                <a:srgbClr val="00B050"/>
              </a:solidFill>
              <a:latin typeface="Arial" panose="020B0604020202020204" pitchFamily="34" charset="0"/>
              <a:cs typeface="Arial" panose="020B0604020202020204" pitchFamily="34" charset="0"/>
            </a:endParaRPr>
          </a:p>
          <a:p>
            <a:endParaRPr lang="en-US" sz="2400" b="1" dirty="0">
              <a:solidFill>
                <a:srgbClr val="00B050"/>
              </a:solidFill>
              <a:latin typeface="Arial" panose="020B0604020202020204" pitchFamily="34" charset="0"/>
              <a:cs typeface="Arial" panose="020B0604020202020204" pitchFamily="34" charset="0"/>
            </a:endParaRPr>
          </a:p>
          <a:p>
            <a:pPr marL="457200" indent="-457200">
              <a:buFontTx/>
              <a:buChar char="-"/>
            </a:pPr>
            <a:endParaRPr lang="en-US" sz="24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02432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156140"/>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smtClean="0">
                <a:latin typeface="Arial" panose="020B0604020202020204" pitchFamily="34" charset="0"/>
                <a:cs typeface="Arial" panose="020B0604020202020204" pitchFamily="34" charset="0"/>
              </a:rPr>
              <a:t>Try…catch:</a:t>
            </a:r>
          </a:p>
          <a:p>
            <a:pPr fontAlgn="base"/>
            <a:endParaRPr lang="en-US" sz="2800" b="1" dirty="0"/>
          </a:p>
          <a:p>
            <a:endParaRPr lang="en-US" sz="2800" b="1" dirty="0">
              <a:latin typeface="Arial" panose="020B0604020202020204" pitchFamily="34" charset="0"/>
              <a:cs typeface="Arial" panose="020B0604020202020204" pitchFamily="34" charset="0"/>
            </a:endParaRPr>
          </a:p>
          <a:p>
            <a:endParaRPr lang="en-US" sz="2400" b="1" dirty="0" smtClean="0">
              <a:solidFill>
                <a:srgbClr val="00B050"/>
              </a:solidFill>
              <a:latin typeface="Arial" panose="020B0604020202020204" pitchFamily="34" charset="0"/>
              <a:cs typeface="Arial" panose="020B0604020202020204" pitchFamily="34" charset="0"/>
            </a:endParaRPr>
          </a:p>
          <a:p>
            <a:endParaRPr lang="en-US" sz="2400" b="1" dirty="0">
              <a:solidFill>
                <a:srgbClr val="00B050"/>
              </a:solidFill>
              <a:latin typeface="Arial" panose="020B0604020202020204" pitchFamily="34" charset="0"/>
              <a:cs typeface="Arial" panose="020B0604020202020204" pitchFamily="34" charset="0"/>
            </a:endParaRPr>
          </a:p>
          <a:p>
            <a:pPr marL="457200" indent="-457200">
              <a:buFontTx/>
              <a:buChar char="-"/>
            </a:pPr>
            <a:endParaRPr lang="en-US" sz="24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812" y="1681248"/>
            <a:ext cx="6399387" cy="342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0093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smtClean="0">
                <a:latin typeface="Arial" panose="020B0604020202020204" pitchFamily="34" charset="0"/>
                <a:cs typeface="Arial" panose="020B0604020202020204" pitchFamily="34" charset="0"/>
              </a:rPr>
              <a:t>Try…catch:</a:t>
            </a:r>
          </a:p>
          <a:p>
            <a:pPr fontAlgn="base"/>
            <a:endParaRPr lang="en-US" sz="2800" dirty="0"/>
          </a:p>
          <a:p>
            <a:endParaRPr lang="en-US" sz="2800" dirty="0">
              <a:latin typeface="Arial" panose="020B0604020202020204" pitchFamily="34" charset="0"/>
              <a:cs typeface="Arial" panose="020B0604020202020204" pitchFamily="34" charset="0"/>
            </a:endParaRPr>
          </a:p>
          <a:p>
            <a:endParaRPr lang="en-US" sz="2400" b="1" dirty="0" smtClean="0">
              <a:solidFill>
                <a:srgbClr val="00B050"/>
              </a:solidFill>
              <a:latin typeface="Arial" panose="020B0604020202020204" pitchFamily="34" charset="0"/>
              <a:cs typeface="Arial" panose="020B0604020202020204" pitchFamily="34" charset="0"/>
            </a:endParaRPr>
          </a:p>
          <a:p>
            <a:pPr marL="342900" indent="-342900">
              <a:buFontTx/>
              <a:buChar char="-"/>
            </a:pPr>
            <a:r>
              <a:rPr lang="en-US" sz="2400" dirty="0" err="1" smtClean="0">
                <a:solidFill>
                  <a:schemeClr val="tx1"/>
                </a:solidFill>
                <a:latin typeface="Arial" pitchFamily="34" charset="0"/>
                <a:cs typeface="Arial" panose="020B0604020202020204" pitchFamily="34" charset="0"/>
              </a:rPr>
              <a:t>Một</a:t>
            </a:r>
            <a:r>
              <a:rPr lang="en-US" sz="2400" dirty="0" smtClean="0">
                <a:solidFill>
                  <a:schemeClr val="tx1"/>
                </a:solidFill>
                <a:latin typeface="Arial" panose="020B0604020202020204" pitchFamily="34" charset="0"/>
                <a:cs typeface="Arial" panose="020B0604020202020204" pitchFamily="34" charset="0"/>
              </a:rPr>
              <a:t> try block </a:t>
            </a:r>
            <a:r>
              <a:rPr lang="en-US" sz="2400" dirty="0" err="1" smtClean="0">
                <a:solidFill>
                  <a:schemeClr val="tx1"/>
                </a:solidFill>
                <a:latin typeface="Arial" panose="020B0604020202020204" pitchFamily="34" charset="0"/>
                <a:cs typeface="Arial" panose="020B0604020202020204" pitchFamily="34" charset="0"/>
              </a:rPr>
              <a:t>có</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thể</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có</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nhiểu</a:t>
            </a:r>
            <a:r>
              <a:rPr lang="en-US" sz="2400" dirty="0" smtClean="0">
                <a:solidFill>
                  <a:schemeClr val="tx1"/>
                </a:solidFill>
                <a:latin typeface="Arial" panose="020B0604020202020204" pitchFamily="34" charset="0"/>
                <a:cs typeface="Arial" panose="020B0604020202020204" pitchFamily="34" charset="0"/>
              </a:rPr>
              <a:t> catch block</a:t>
            </a:r>
          </a:p>
          <a:p>
            <a:pPr marL="342900" indent="-342900">
              <a:buFontTx/>
              <a:buChar char="-"/>
            </a:pPr>
            <a:r>
              <a:rPr lang="en-US" sz="2400" dirty="0" smtClean="0">
                <a:solidFill>
                  <a:schemeClr val="tx1"/>
                </a:solidFill>
                <a:latin typeface="Arial" panose="020B0604020202020204" pitchFamily="34" charset="0"/>
                <a:cs typeface="Arial" panose="020B0604020202020204" pitchFamily="34" charset="0"/>
              </a:rPr>
              <a:t>Catch block </a:t>
            </a:r>
            <a:r>
              <a:rPr lang="en-US" sz="2400" dirty="0" err="1" smtClean="0">
                <a:solidFill>
                  <a:schemeClr val="tx1"/>
                </a:solidFill>
                <a:latin typeface="Arial" panose="020B0604020202020204" pitchFamily="34" charset="0"/>
                <a:cs typeface="Arial" panose="020B0604020202020204" pitchFamily="34" charset="0"/>
              </a:rPr>
              <a:t>xử</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lí</a:t>
            </a:r>
            <a:r>
              <a:rPr lang="en-US" sz="2400" dirty="0" smtClean="0">
                <a:solidFill>
                  <a:schemeClr val="tx1"/>
                </a:solidFill>
                <a:latin typeface="Arial" panose="020B0604020202020204" pitchFamily="34" charset="0"/>
                <a:cs typeface="Arial" panose="020B0604020202020204" pitchFamily="34" charset="0"/>
              </a:rPr>
              <a:t> exception </a:t>
            </a:r>
            <a:r>
              <a:rPr lang="en-US" sz="2400" dirty="0" err="1" smtClean="0">
                <a:solidFill>
                  <a:schemeClr val="tx1"/>
                </a:solidFill>
                <a:latin typeface="Arial" panose="020B0604020202020204" pitchFamily="34" charset="0"/>
                <a:cs typeface="Arial" panose="020B0604020202020204" pitchFamily="34" charset="0"/>
              </a:rPr>
              <a:t>chung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có</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thể</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xử</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lý</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tất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cả</a:t>
            </a:r>
            <a:r>
              <a:rPr lang="en-US" sz="2400" dirty="0" smtClean="0">
                <a:solidFill>
                  <a:schemeClr val="tx1"/>
                </a:solidFill>
                <a:latin typeface="Arial" panose="020B0604020202020204" pitchFamily="34" charset="0"/>
                <a:cs typeface="Arial" panose="020B0604020202020204" pitchFamily="34" charset="0"/>
              </a:rPr>
              <a:t> exception.</a:t>
            </a:r>
            <a:endParaRPr lang="en-US" sz="2400" dirty="0">
              <a:solidFill>
                <a:schemeClr val="tx1"/>
              </a:solidFill>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Nếu</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exception </a:t>
            </a:r>
            <a:r>
              <a:rPr lang="en-US" sz="2400" dirty="0" err="1">
                <a:latin typeface="Arial" panose="020B0604020202020204" pitchFamily="34" charset="0"/>
                <a:cs typeface="Arial" panose="020B0604020202020204" pitchFamily="34" charset="0"/>
              </a:rPr>
              <a:t>xảy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try block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catch block </a:t>
            </a:r>
            <a:r>
              <a:rPr lang="en-US" sz="2400" dirty="0" err="1">
                <a:latin typeface="Arial" panose="020B0604020202020204" pitchFamily="34" charset="0"/>
                <a:cs typeface="Arial" panose="020B0604020202020204" pitchFamily="34" charset="0"/>
              </a:rPr>
              <a:t>hoàn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toàn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bỏ</a:t>
            </a:r>
            <a:r>
              <a:rPr lang="en-US" sz="2400" dirty="0">
                <a:latin typeface="Arial" panose="020B0604020202020204" pitchFamily="34" charset="0"/>
                <a:cs typeface="Arial" panose="020B0604020202020204" pitchFamily="34" charset="0"/>
              </a:rPr>
              <a:t> qua.</a:t>
            </a:r>
          </a:p>
          <a:p>
            <a:r>
              <a:rPr lang="en-US" sz="2800" dirty="0">
                <a:latin typeface="Arial" panose="020B0604020202020204" pitchFamily="34" charset="0"/>
                <a:cs typeface="Arial" panose="020B0604020202020204" pitchFamily="34" charset="0"/>
              </a:rPr>
              <a:t>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415" y="1955260"/>
            <a:ext cx="2647950" cy="83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7123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smtClean="0">
                <a:latin typeface="Arial" panose="020B0604020202020204" pitchFamily="34" charset="0"/>
                <a:cs typeface="Arial" panose="020B0604020202020204" pitchFamily="34" charset="0"/>
              </a:rPr>
              <a:t>Finally:</a:t>
            </a:r>
          </a:p>
          <a:p>
            <a:r>
              <a:rPr lang="en-US" sz="2800" dirty="0" err="1"/>
              <a:t>Các</a:t>
            </a:r>
            <a:r>
              <a:rPr lang="en-US" sz="2800" dirty="0"/>
              <a:t> </a:t>
            </a:r>
            <a:r>
              <a:rPr lang="en-US" sz="2800" dirty="0" err="1"/>
              <a:t>câu</a:t>
            </a:r>
            <a:r>
              <a:rPr lang="en-US" sz="2800" dirty="0"/>
              <a:t> </a:t>
            </a:r>
            <a:r>
              <a:rPr lang="en-US" sz="2800" dirty="0" err="1"/>
              <a:t>lệnh</a:t>
            </a:r>
            <a:r>
              <a:rPr lang="en-US" sz="2800" dirty="0"/>
              <a:t> </a:t>
            </a:r>
            <a:r>
              <a:rPr lang="en-US" sz="2800" dirty="0" err="1"/>
              <a:t>có</a:t>
            </a:r>
            <a:r>
              <a:rPr lang="en-US" sz="2800" dirty="0"/>
              <a:t> </a:t>
            </a:r>
            <a:r>
              <a:rPr lang="en-US" sz="2800" dirty="0" err="1"/>
              <a:t>trong</a:t>
            </a:r>
            <a:r>
              <a:rPr lang="en-US" sz="2800" dirty="0"/>
              <a:t> finally block </a:t>
            </a:r>
            <a:r>
              <a:rPr lang="en-US" sz="2800" dirty="0" err="1"/>
              <a:t>sẽ</a:t>
            </a:r>
            <a:r>
              <a:rPr lang="en-US" sz="2800" dirty="0"/>
              <a:t> </a:t>
            </a:r>
            <a:r>
              <a:rPr lang="en-US" sz="2800" dirty="0" err="1"/>
              <a:t>luôn</a:t>
            </a:r>
            <a:r>
              <a:rPr lang="en-US" sz="2800" dirty="0"/>
              <a:t> </a:t>
            </a:r>
            <a:r>
              <a:rPr lang="en-US" sz="2800" dirty="0" err="1"/>
              <a:t>thực</a:t>
            </a:r>
            <a:r>
              <a:rPr lang="en-US" sz="2800" dirty="0"/>
              <a:t> thi </a:t>
            </a:r>
            <a:r>
              <a:rPr lang="en-US" sz="2800" dirty="0" err="1"/>
              <a:t>bất</a:t>
            </a:r>
            <a:r>
              <a:rPr lang="en-US" sz="2800" dirty="0"/>
              <a:t> </a:t>
            </a:r>
            <a:r>
              <a:rPr lang="en-US" sz="2800" dirty="0" err="1"/>
              <a:t>kể</a:t>
            </a:r>
            <a:r>
              <a:rPr lang="en-US" sz="2800" dirty="0"/>
              <a:t> exception </a:t>
            </a:r>
            <a:r>
              <a:rPr lang="en-US" sz="2800" dirty="0" err="1"/>
              <a:t>có</a:t>
            </a:r>
            <a:r>
              <a:rPr lang="en-US" sz="2800" dirty="0"/>
              <a:t> </a:t>
            </a:r>
            <a:r>
              <a:rPr lang="en-US" sz="2800" dirty="0" err="1"/>
              <a:t>xảy</a:t>
            </a:r>
            <a:r>
              <a:rPr lang="en-US" sz="2800" dirty="0"/>
              <a:t> </a:t>
            </a:r>
            <a:r>
              <a:rPr lang="en-US" sz="2800" dirty="0" err="1"/>
              <a:t>ra</a:t>
            </a:r>
            <a:r>
              <a:rPr lang="en-US" sz="2800" dirty="0"/>
              <a:t> </a:t>
            </a:r>
            <a:r>
              <a:rPr lang="en-US" sz="2800" dirty="0" err="1"/>
              <a:t>trong</a:t>
            </a:r>
            <a:r>
              <a:rPr lang="en-US" sz="2800" dirty="0"/>
              <a:t> try catch hay </a:t>
            </a:r>
            <a:r>
              <a:rPr lang="en-US" sz="2800" dirty="0" err="1" smtClean="0"/>
              <a:t>không</a:t>
            </a:r>
            <a:r>
              <a:rPr lang="en-US" sz="2800" dirty="0" smtClean="0"/>
              <a:t>.</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Systax</a:t>
            </a:r>
            <a:r>
              <a:rPr lang="en-US" sz="2800" dirty="0" smtClean="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169" y="3185826"/>
            <a:ext cx="6434417"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4014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smtClean="0">
                <a:latin typeface="Arial" panose="020B0604020202020204" pitchFamily="34" charset="0"/>
                <a:cs typeface="Arial" panose="020B0604020202020204" pitchFamily="34" charset="0"/>
              </a:rPr>
              <a:t>Finally  -Vi </a:t>
            </a:r>
            <a:r>
              <a:rPr lang="en-US" sz="2800" b="1" dirty="0" err="1" smtClean="0">
                <a:latin typeface="Arial" panose="020B0604020202020204" pitchFamily="34" charset="0"/>
                <a:cs typeface="Arial" panose="020B0604020202020204" pitchFamily="34" charset="0"/>
              </a:rPr>
              <a:t>dụ</a:t>
            </a:r>
            <a:r>
              <a:rPr lang="en-US" sz="2800" b="1" dirty="0" smtClean="0">
                <a:latin typeface="Arial" panose="020B0604020202020204" pitchFamily="34" charset="0"/>
                <a:cs typeface="Arial" panose="020B0604020202020204" pitchFamily="34" charset="0"/>
              </a:rPr>
              <a:t> :</a:t>
            </a:r>
          </a:p>
          <a:p>
            <a:endParaRPr lang="en-US" sz="2800" dirty="0" smtClean="0"/>
          </a:p>
          <a:p>
            <a:r>
              <a:rPr lang="en-US" sz="2800" dirty="0" smtClean="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42" y="1874521"/>
            <a:ext cx="6409615" cy="311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3923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29"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anose="020B0604020202020204" pitchFamily="34" charset="0"/>
                <a:cs typeface="Arial" panose="020B0604020202020204" pitchFamily="34" charset="0"/>
              </a:rPr>
              <a:t>Từ</a:t>
            </a:r>
            <a:r>
              <a:rPr lang="en-US" sz="2800" b="1" dirty="0" smtClean="0">
                <a:latin typeface="Arial" panose="020B0604020202020204" pitchFamily="34" charset="0"/>
                <a:cs typeface="Arial" panose="020B0604020202020204" pitchFamily="34" charset="0"/>
              </a:rPr>
              <a:t> </a:t>
            </a:r>
            <a:r>
              <a:rPr lang="en-US" sz="2800" b="1" err="1" smtClean="0">
                <a:latin typeface="Arial" panose="020B0604020202020204" pitchFamily="34" charset="0"/>
                <a:cs typeface="Arial" panose="020B0604020202020204" pitchFamily="34" charset="0"/>
              </a:rPr>
              <a:t>khóa</a:t>
            </a:r>
            <a:r>
              <a:rPr lang="en-US" sz="2800" b="1" smtClean="0">
                <a:latin typeface="Arial" panose="020B0604020202020204" pitchFamily="34" charset="0"/>
                <a:cs typeface="Arial" panose="020B0604020202020204" pitchFamily="34" charset="0"/>
              </a:rPr>
              <a:t> throw</a:t>
            </a:r>
            <a:r>
              <a:rPr lang="en-US" sz="2800" b="1" dirty="0" smtClean="0">
                <a:latin typeface="Arial" panose="020B0604020202020204" pitchFamily="34" charset="0"/>
                <a:cs typeface="Arial" panose="020B0604020202020204" pitchFamily="34" charset="0"/>
              </a:rPr>
              <a:t>:</a:t>
            </a:r>
          </a:p>
          <a:p>
            <a:r>
              <a:rPr lang="en-US" sz="2800" smtClean="0"/>
              <a:t>	Chúng </a:t>
            </a:r>
            <a:r>
              <a:rPr lang="en-US" sz="2800" dirty="0"/>
              <a:t>ta </a:t>
            </a:r>
            <a:r>
              <a:rPr lang="en-US" sz="2800" dirty="0" err="1"/>
              <a:t>có</a:t>
            </a:r>
            <a:r>
              <a:rPr lang="en-US" sz="2800" dirty="0"/>
              <a:t> </a:t>
            </a:r>
            <a:r>
              <a:rPr lang="en-US" sz="2800" dirty="0" err="1"/>
              <a:t>thể</a:t>
            </a:r>
            <a:r>
              <a:rPr lang="en-US" sz="2800" dirty="0"/>
              <a:t> </a:t>
            </a:r>
            <a:r>
              <a:rPr lang="en-US" sz="2800" dirty="0" err="1"/>
              <a:t>ném</a:t>
            </a:r>
            <a:r>
              <a:rPr lang="en-US" sz="2800" dirty="0"/>
              <a:t> </a:t>
            </a:r>
            <a:r>
              <a:rPr lang="en-US" sz="2800" dirty="0" err="1"/>
              <a:t>một</a:t>
            </a:r>
            <a:r>
              <a:rPr lang="en-US" sz="2800" dirty="0"/>
              <a:t> exception </a:t>
            </a:r>
            <a:r>
              <a:rPr lang="en-US" sz="2800" dirty="0" err="1"/>
              <a:t>bằng</a:t>
            </a:r>
            <a:r>
              <a:rPr lang="en-US" sz="2800" dirty="0"/>
              <a:t> </a:t>
            </a:r>
            <a:r>
              <a:rPr lang="en-US" sz="2800" dirty="0" err="1"/>
              <a:t>cách</a:t>
            </a:r>
            <a:r>
              <a:rPr lang="en-US" sz="2800" dirty="0"/>
              <a:t> </a:t>
            </a:r>
            <a:r>
              <a:rPr lang="en-US" sz="2800" dirty="0" err="1"/>
              <a:t>sử</a:t>
            </a:r>
            <a:r>
              <a:rPr lang="en-US" sz="2800" dirty="0"/>
              <a:t> </a:t>
            </a:r>
            <a:r>
              <a:rPr lang="en-US" sz="2800" dirty="0" err="1"/>
              <a:t>dụng</a:t>
            </a:r>
            <a:r>
              <a:rPr lang="en-US" sz="2800" dirty="0"/>
              <a:t> </a:t>
            </a:r>
            <a:r>
              <a:rPr lang="en-US" sz="2800" dirty="0" err="1"/>
              <a:t>từ</a:t>
            </a:r>
            <a:r>
              <a:rPr lang="en-US" sz="2800" dirty="0"/>
              <a:t> </a:t>
            </a:r>
            <a:r>
              <a:rPr lang="en-US" sz="2800" dirty="0" err="1"/>
              <a:t>khóa</a:t>
            </a:r>
            <a:r>
              <a:rPr lang="en-US" sz="2800" dirty="0"/>
              <a:t> </a:t>
            </a:r>
            <a:r>
              <a:rPr lang="en-US" sz="2800" b="1" dirty="0"/>
              <a:t>throw</a:t>
            </a:r>
            <a:r>
              <a:rPr lang="en-US" sz="2800" dirty="0" smtClean="0"/>
              <a:t>.</a:t>
            </a:r>
          </a:p>
          <a:p>
            <a:r>
              <a:rPr lang="en-US" sz="2800" b="1" dirty="0" err="1" smtClean="0">
                <a:latin typeface="Arial" panose="020B0604020202020204" pitchFamily="34" charset="0"/>
                <a:cs typeface="Arial" panose="020B0604020202020204" pitchFamily="34" charset="0"/>
              </a:rPr>
              <a:t>Cú</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pháp</a:t>
            </a:r>
            <a:r>
              <a:rPr lang="en-US" sz="2800" b="1" dirty="0" smtClean="0">
                <a:latin typeface="Arial" panose="020B0604020202020204" pitchFamily="34" charset="0"/>
                <a:cs typeface="Arial" panose="020B0604020202020204" pitchFamily="34" charset="0"/>
              </a:rPr>
              <a:t> :</a:t>
            </a:r>
          </a:p>
          <a:p>
            <a:r>
              <a:rPr lang="en-US" sz="2800" smtClean="0"/>
              <a:t>	throw </a:t>
            </a:r>
            <a:r>
              <a:rPr lang="en-US" sz="2800" dirty="0"/>
              <a:t>new </a:t>
            </a:r>
            <a:r>
              <a:rPr lang="en-US" sz="2800" dirty="0" err="1"/>
              <a:t>exception_class</a:t>
            </a:r>
            <a:r>
              <a:rPr lang="en-US" sz="2800" dirty="0"/>
              <a:t>("error message");</a:t>
            </a:r>
            <a:endParaRPr lang="en-US" sz="2800" dirty="0" smtClean="0">
              <a:latin typeface="Arial" panose="020B0604020202020204" pitchFamily="34" charset="0"/>
              <a:cs typeface="Arial" panose="020B0604020202020204" pitchFamily="34" charset="0"/>
            </a:endParaRPr>
          </a:p>
          <a:p>
            <a:endParaRPr lang="en-US" sz="2800" dirty="0" smtClean="0"/>
          </a:p>
          <a:p>
            <a:r>
              <a:rPr lang="en-US" sz="2800" dirty="0" smtClean="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95500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29"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a:latin typeface="Arial" panose="020B0604020202020204" pitchFamily="34" charset="0"/>
                <a:cs typeface="Arial" panose="020B0604020202020204" pitchFamily="34" charset="0"/>
              </a:rPr>
              <a:t>Từ</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khóa</a:t>
            </a:r>
            <a:r>
              <a:rPr lang="en-US" sz="2800" b="1" dirty="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Throw – </a:t>
            </a:r>
            <a:r>
              <a:rPr lang="en-US" sz="2800" b="1" dirty="0" err="1" smtClean="0">
                <a:latin typeface="Arial" panose="020B0604020202020204" pitchFamily="34" charset="0"/>
                <a:cs typeface="Arial" panose="020B0604020202020204" pitchFamily="34" charset="0"/>
              </a:rPr>
              <a:t>Ví</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dụ</a:t>
            </a:r>
            <a:r>
              <a:rPr lang="en-US" sz="2800" b="1" dirty="0" smtClean="0">
                <a:latin typeface="Arial" panose="020B0604020202020204" pitchFamily="34" charset="0"/>
                <a:cs typeface="Arial" panose="020B0604020202020204" pitchFamily="34" charset="0"/>
              </a:rPr>
              <a:t> :</a:t>
            </a:r>
            <a:endParaRPr lang="en-US" sz="2800" b="1" dirty="0" smtClean="0"/>
          </a:p>
          <a:p>
            <a:r>
              <a:rPr lang="en-US" sz="2800" dirty="0" smtClean="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613" y="1955260"/>
            <a:ext cx="7008621" cy="285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89175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solidFill>
              <a:srgbClr val="92D050"/>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03</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Exception </a:t>
            </a:r>
            <a:r>
              <a:rPr lang="en-US" altLang="zh-CN" sz="2800" b="1" dirty="0" err="1"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29"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khóa</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Throw – </a:t>
            </a:r>
            <a:r>
              <a:rPr lang="en-US" sz="2800" dirty="0" err="1" smtClean="0">
                <a:latin typeface="Arial" panose="020B0604020202020204" pitchFamily="34" charset="0"/>
                <a:cs typeface="Arial" panose="020B0604020202020204" pitchFamily="34" charset="0"/>
              </a:rPr>
              <a:t>Ví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a:t>
            </a:r>
            <a:r>
              <a:rPr lang="en-US" sz="2800" dirty="0" smtClean="0">
                <a:latin typeface="Arial" panose="020B0604020202020204" pitchFamily="34" charset="0"/>
                <a:cs typeface="Arial" panose="020B0604020202020204" pitchFamily="34" charset="0"/>
              </a:rPr>
              <a:t> :</a:t>
            </a:r>
            <a:endParaRPr lang="en-US" sz="2800" dirty="0" smtClean="0"/>
          </a:p>
          <a:p>
            <a:r>
              <a:rPr lang="en-US" sz="2800" dirty="0" smtClean="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663" y="2035310"/>
            <a:ext cx="5624512"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1078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itchFamily="34" charset="0"/>
                <a:cs typeface="Arial" pitchFamily="34" charset="0"/>
              </a:rPr>
              <a:t>Các</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hàm</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xử</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lý</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chuỗi</a:t>
            </a:r>
            <a:r>
              <a:rPr lang="en-US" sz="2800" b="1" dirty="0" smtClean="0">
                <a:latin typeface="Arial" pitchFamily="34" charset="0"/>
                <a:cs typeface="Arial" pitchFamily="34" charset="0"/>
              </a:rPr>
              <a:t> </a:t>
            </a:r>
          </a:p>
          <a:p>
            <a:r>
              <a:rPr lang="en-US" sz="2800" dirty="0" smtClean="0"/>
              <a:t>1&gt; </a:t>
            </a:r>
            <a:r>
              <a:rPr lang="en-US" sz="2800" dirty="0" err="1" smtClean="0"/>
              <a:t>Hàm</a:t>
            </a:r>
            <a:r>
              <a:rPr lang="en-US" sz="2800" dirty="0" smtClean="0"/>
              <a:t> </a:t>
            </a:r>
            <a:r>
              <a:rPr lang="en-US" sz="2800" dirty="0" err="1" smtClean="0"/>
              <a:t>trả</a:t>
            </a:r>
            <a:r>
              <a:rPr lang="en-US" sz="2800" dirty="0" smtClean="0"/>
              <a:t> </a:t>
            </a:r>
            <a:r>
              <a:rPr lang="en-US" sz="2800" dirty="0" err="1" smtClean="0"/>
              <a:t>về</a:t>
            </a:r>
            <a:r>
              <a:rPr lang="en-US" sz="2800" dirty="0" smtClean="0"/>
              <a:t> </a:t>
            </a:r>
            <a:r>
              <a:rPr lang="en-US" sz="2800" dirty="0" err="1" smtClean="0"/>
              <a:t>độ</a:t>
            </a:r>
            <a:r>
              <a:rPr lang="en-US" sz="2800" dirty="0" smtClean="0"/>
              <a:t> </a:t>
            </a:r>
            <a:r>
              <a:rPr lang="en-US" sz="2800" dirty="0" err="1" smtClean="0"/>
              <a:t>dài</a:t>
            </a:r>
            <a:r>
              <a:rPr lang="en-US" sz="2800" dirty="0" smtClean="0"/>
              <a:t> </a:t>
            </a:r>
            <a:r>
              <a:rPr lang="en-US" sz="2800" dirty="0" err="1" smtClean="0"/>
              <a:t>chuỗi</a:t>
            </a:r>
            <a:r>
              <a:rPr lang="en-US" sz="2800" dirty="0" smtClean="0"/>
              <a:t> </a:t>
            </a:r>
            <a:r>
              <a:rPr lang="en-US" sz="2800" dirty="0" err="1" smtClean="0"/>
              <a:t>ký</a:t>
            </a:r>
            <a:r>
              <a:rPr lang="en-US" sz="2800" dirty="0" smtClean="0"/>
              <a:t> </a:t>
            </a:r>
            <a:r>
              <a:rPr lang="en-US" sz="2800" dirty="0" err="1" smtClean="0"/>
              <a:t>tự</a:t>
            </a:r>
            <a:r>
              <a:rPr lang="en-US" sz="2800" dirty="0" smtClean="0"/>
              <a:t> :</a:t>
            </a:r>
          </a:p>
          <a:p>
            <a:r>
              <a:rPr lang="en-US" sz="2800" dirty="0"/>
              <a:t>	 </a:t>
            </a:r>
            <a:r>
              <a:rPr lang="en-US" sz="2800" dirty="0" err="1"/>
              <a:t>int</a:t>
            </a:r>
            <a:r>
              <a:rPr lang="en-US" sz="2800" dirty="0"/>
              <a:t> length = </a:t>
            </a:r>
            <a:r>
              <a:rPr lang="en-US" sz="2800" dirty="0" err="1"/>
              <a:t>tên_chuỗi.length</a:t>
            </a:r>
            <a:r>
              <a:rPr lang="en-US" sz="2800" dirty="0" smtClean="0"/>
              <a:t>();</a:t>
            </a:r>
          </a:p>
          <a:p>
            <a:r>
              <a:rPr lang="en-US" sz="2800" dirty="0" smtClean="0"/>
              <a:t>2&gt; </a:t>
            </a:r>
            <a:r>
              <a:rPr lang="en-US" sz="2800" dirty="0" err="1" smtClean="0"/>
              <a:t>Hàm</a:t>
            </a:r>
            <a:r>
              <a:rPr lang="en-US" sz="2800" dirty="0" smtClean="0"/>
              <a:t> </a:t>
            </a:r>
            <a:r>
              <a:rPr lang="en-US" sz="2800" dirty="0" err="1" smtClean="0"/>
              <a:t>nối</a:t>
            </a:r>
            <a:r>
              <a:rPr lang="en-US" sz="2800" dirty="0" smtClean="0"/>
              <a:t> 2 </a:t>
            </a:r>
            <a:r>
              <a:rPr lang="en-US" sz="2800" dirty="0" err="1" smtClean="0"/>
              <a:t>chuỗi</a:t>
            </a:r>
            <a:r>
              <a:rPr lang="en-US" sz="2800" dirty="0" smtClean="0"/>
              <a:t> :</a:t>
            </a:r>
          </a:p>
          <a:p>
            <a:r>
              <a:rPr lang="en-US" sz="2800" dirty="0"/>
              <a:t>	 String </a:t>
            </a:r>
            <a:r>
              <a:rPr lang="en-US" sz="2800" dirty="0" smtClean="0"/>
              <a:t>string3 </a:t>
            </a:r>
            <a:r>
              <a:rPr lang="en-US" sz="2800" dirty="0"/>
              <a:t>= string1.concat(String string2</a:t>
            </a:r>
            <a:r>
              <a:rPr lang="en-US" sz="2800" dirty="0" smtClean="0"/>
              <a:t>);</a:t>
            </a:r>
          </a:p>
          <a:p>
            <a:r>
              <a:rPr lang="en-US" sz="2800" dirty="0" smtClean="0"/>
              <a:t>3&gt; </a:t>
            </a:r>
            <a:r>
              <a:rPr lang="en-US" sz="2800" dirty="0" err="1" smtClean="0"/>
              <a:t>Hàm</a:t>
            </a:r>
            <a:r>
              <a:rPr lang="en-US" sz="2800" dirty="0" smtClean="0"/>
              <a:t> </a:t>
            </a:r>
            <a:r>
              <a:rPr lang="en-US" sz="2800" dirty="0" err="1" smtClean="0"/>
              <a:t>trả</a:t>
            </a:r>
            <a:r>
              <a:rPr lang="en-US" sz="2800" dirty="0" smtClean="0"/>
              <a:t> </a:t>
            </a:r>
            <a:r>
              <a:rPr lang="en-US" sz="2800" dirty="0" err="1" smtClean="0"/>
              <a:t>về</a:t>
            </a:r>
            <a:r>
              <a:rPr lang="en-US" sz="2800" dirty="0" smtClean="0"/>
              <a:t> </a:t>
            </a:r>
            <a:r>
              <a:rPr lang="en-US" sz="2800" dirty="0" err="1" smtClean="0"/>
              <a:t>một</a:t>
            </a:r>
            <a:r>
              <a:rPr lang="en-US" sz="2800" dirty="0" smtClean="0"/>
              <a:t> </a:t>
            </a:r>
            <a:r>
              <a:rPr lang="en-US" sz="2800" dirty="0" err="1" smtClean="0"/>
              <a:t>ký</a:t>
            </a:r>
            <a:r>
              <a:rPr lang="en-US" sz="2800" dirty="0" smtClean="0"/>
              <a:t> </a:t>
            </a:r>
            <a:r>
              <a:rPr lang="en-US" sz="2800" dirty="0" err="1" smtClean="0"/>
              <a:t>tự</a:t>
            </a:r>
            <a:r>
              <a:rPr lang="en-US" sz="2800" dirty="0" smtClean="0"/>
              <a:t> </a:t>
            </a:r>
            <a:r>
              <a:rPr lang="en-US" sz="2800" dirty="0" err="1" smtClean="0"/>
              <a:t>trong</a:t>
            </a:r>
            <a:r>
              <a:rPr lang="en-US" sz="2800" dirty="0" smtClean="0"/>
              <a:t> </a:t>
            </a:r>
            <a:r>
              <a:rPr lang="en-US" sz="2800" dirty="0" err="1" smtClean="0"/>
              <a:t>chuỗi</a:t>
            </a:r>
            <a:r>
              <a:rPr lang="en-US" sz="2800" dirty="0" smtClean="0"/>
              <a:t> :</a:t>
            </a:r>
          </a:p>
          <a:p>
            <a:r>
              <a:rPr lang="en-US" sz="2800" dirty="0"/>
              <a:t>	 char character = </a:t>
            </a:r>
            <a:r>
              <a:rPr lang="en-US" sz="2800" dirty="0" err="1"/>
              <a:t>chuoi.charAt</a:t>
            </a:r>
            <a:r>
              <a:rPr lang="en-US" sz="2800" dirty="0"/>
              <a:t>(</a:t>
            </a:r>
            <a:r>
              <a:rPr lang="en-US" sz="2800" dirty="0" err="1"/>
              <a:t>int</a:t>
            </a:r>
            <a:r>
              <a:rPr lang="en-US" sz="2800" dirty="0"/>
              <a:t> index);</a:t>
            </a:r>
            <a:endParaRPr lang="en-US" sz="2800" dirty="0" smtClean="0"/>
          </a:p>
          <a:p>
            <a:endParaRPr lang="en-US" sz="2800" dirty="0" smtClean="0"/>
          </a:p>
          <a:p>
            <a:r>
              <a:rPr lang="en-US" sz="2800" dirty="0"/>
              <a:t>	</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546901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04</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Thao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tác</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File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7730" y="1391358"/>
            <a:ext cx="8616269" cy="358893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en-US" sz="2800" dirty="0" err="1" smtClean="0">
                <a:solidFill>
                  <a:srgbClr val="00B050"/>
                </a:solidFill>
                <a:latin typeface="Arial" panose="020B0604020202020204" pitchFamily="34" charset="0"/>
                <a:cs typeface="Arial" panose="020B0604020202020204" pitchFamily="34" charset="0"/>
              </a:rPr>
              <a:t>Tạo</a:t>
            </a:r>
            <a:r>
              <a:rPr lang="en-US" sz="2800" dirty="0" smtClean="0">
                <a:solidFill>
                  <a:srgbClr val="00B050"/>
                </a:solidFill>
                <a:latin typeface="Arial" panose="020B0604020202020204" pitchFamily="34" charset="0"/>
                <a:cs typeface="Arial" panose="020B0604020202020204" pitchFamily="34" charset="0"/>
              </a:rPr>
              <a:t> 1 file : </a:t>
            </a:r>
          </a:p>
          <a:p>
            <a:r>
              <a:rPr lang="en-US" sz="2400" dirty="0" smtClean="0">
                <a:latin typeface="Arial" panose="020B0604020202020204" pitchFamily="34" charset="0"/>
                <a:cs typeface="Arial" panose="020B0604020202020204" pitchFamily="34" charset="0"/>
              </a:rPr>
              <a:t> - </a:t>
            </a:r>
            <a:r>
              <a:rPr lang="en-US" sz="2400" b="1" dirty="0" err="1">
                <a:latin typeface="Arial" pitchFamily="34" charset="0"/>
                <a:cs typeface="Arial" pitchFamily="34" charset="0"/>
              </a:rPr>
              <a:t>createNewFile</a:t>
            </a:r>
            <a:r>
              <a:rPr lang="en-US" sz="2400" dirty="0">
                <a:latin typeface="Arial" pitchFamily="34" charset="0"/>
                <a:cs typeface="Arial" pitchFamily="34" charset="0"/>
              </a:rPr>
              <a:t> </a:t>
            </a:r>
            <a:r>
              <a:rPr lang="en-US" sz="2400" dirty="0" smtClean="0">
                <a:latin typeface="Arial" pitchFamily="34" charset="0"/>
                <a:cs typeface="Arial" pitchFamily="34" charset="0"/>
              </a:rPr>
              <a:t>()</a:t>
            </a:r>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vi-VN" sz="2400" dirty="0">
                <a:latin typeface="Arial" pitchFamily="34" charset="0"/>
                <a:cs typeface="Arial" pitchFamily="34" charset="0"/>
              </a:rPr>
              <a:t>Phương thức này tạo ra một file trống, nếu file không tồn tại ở vị trí đã chỉ định và trả về giá trị </a:t>
            </a:r>
            <a:r>
              <a:rPr lang="vi-VN" sz="2400" b="1" dirty="0">
                <a:latin typeface="Arial" pitchFamily="34" charset="0"/>
                <a:cs typeface="Arial" pitchFamily="34" charset="0"/>
              </a:rPr>
              <a:t>true</a:t>
            </a:r>
            <a:r>
              <a:rPr lang="vi-VN" sz="2400" dirty="0">
                <a:latin typeface="Arial" pitchFamily="34" charset="0"/>
                <a:cs typeface="Arial" pitchFamily="34" charset="0"/>
              </a:rPr>
              <a:t>. Nếu tập tin đã có thì phương thức này trả về </a:t>
            </a:r>
            <a:r>
              <a:rPr lang="vi-VN" sz="2400" b="1" dirty="0">
                <a:latin typeface="Arial" pitchFamily="34" charset="0"/>
                <a:cs typeface="Arial" pitchFamily="34" charset="0"/>
              </a:rPr>
              <a:t>false</a:t>
            </a:r>
            <a:r>
              <a:rPr lang="vi-VN" sz="2400" dirty="0" smtClean="0">
                <a:latin typeface="Arial" pitchFamily="34" charset="0"/>
                <a:cs typeface="Arial" pitchFamily="34" charset="0"/>
              </a:rPr>
              <a:t>.</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Cú</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pháp</a:t>
            </a:r>
            <a:r>
              <a:rPr lang="en-US" sz="2400" dirty="0" smtClean="0">
                <a:latin typeface="Arial" pitchFamily="34" charset="0"/>
                <a:cs typeface="Arial" pitchFamily="34" charset="0"/>
              </a:rPr>
              <a:t> :</a:t>
            </a:r>
          </a:p>
          <a:p>
            <a:endParaRPr lang="en-US" sz="2800" dirty="0">
              <a:latin typeface="Arial" panose="020B0604020202020204" pitchFamily="34" charset="0"/>
              <a:cs typeface="Arial" panose="020B0604020202020204" pitchFamily="34" charset="0"/>
            </a:endParaRPr>
          </a:p>
          <a:p>
            <a:r>
              <a:rPr lang="en-US" sz="2800" dirty="0"/>
              <a:t>	</a:t>
            </a:r>
            <a:endParaRPr lang="en-US" sz="2800" dirty="0">
              <a:latin typeface="Arial" panose="020B0604020202020204" pitchFamily="34" charset="0"/>
              <a:cs typeface="Arial" panose="020B0604020202020204"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017" y="2991273"/>
            <a:ext cx="6369628" cy="186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6914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04</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Thao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tác</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File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dirty="0" err="1" smtClean="0">
                <a:solidFill>
                  <a:srgbClr val="00B050"/>
                </a:solidFill>
                <a:latin typeface="Arial" panose="020B0604020202020204" pitchFamily="34" charset="0"/>
                <a:cs typeface="Arial" panose="020B0604020202020204" pitchFamily="34" charset="0"/>
              </a:rPr>
              <a:t>Đọc</a:t>
            </a:r>
            <a:r>
              <a:rPr lang="en-US" sz="2800" dirty="0" smtClean="0">
                <a:solidFill>
                  <a:srgbClr val="00B050"/>
                </a:solidFill>
                <a:latin typeface="Arial" panose="020B0604020202020204" pitchFamily="34" charset="0"/>
                <a:cs typeface="Arial" panose="020B0604020202020204" pitchFamily="34" charset="0"/>
              </a:rPr>
              <a:t> 1 file:</a:t>
            </a:r>
          </a:p>
          <a:p>
            <a:r>
              <a:rPr lang="en-US" sz="1800" dirty="0">
                <a:solidFill>
                  <a:srgbClr val="00B050"/>
                </a:solidFill>
                <a:latin typeface="Arial" panose="020B0604020202020204" pitchFamily="34" charset="0"/>
                <a:cs typeface="Arial" panose="020B0604020202020204" pitchFamily="34" charset="0"/>
              </a:rPr>
              <a:t>	</a:t>
            </a:r>
            <a:r>
              <a:rPr lang="en-US" sz="2400" dirty="0" smtClean="0">
                <a:solidFill>
                  <a:srgbClr val="00B050"/>
                </a:solidFill>
                <a:latin typeface="Arial" panose="020B0604020202020204" pitchFamily="34" charset="0"/>
                <a:cs typeface="Arial" panose="020B0604020202020204" pitchFamily="34" charset="0"/>
              </a:rPr>
              <a:t>- </a:t>
            </a:r>
            <a:r>
              <a:rPr lang="en-US" sz="2400" dirty="0">
                <a:latin typeface="Arial" pitchFamily="34" charset="0"/>
                <a:cs typeface="Arial" pitchFamily="34" charset="0"/>
              </a:rPr>
              <a:t>File </a:t>
            </a:r>
            <a:r>
              <a:rPr lang="en-US" sz="2400" dirty="0" err="1">
                <a:latin typeface="Arial" pitchFamily="34" charset="0"/>
                <a:cs typeface="Arial" pitchFamily="34" charset="0"/>
              </a:rPr>
              <a:t>file</a:t>
            </a:r>
            <a:r>
              <a:rPr lang="en-US" sz="2400" dirty="0">
                <a:latin typeface="Arial" pitchFamily="34" charset="0"/>
                <a:cs typeface="Arial" pitchFamily="34" charset="0"/>
              </a:rPr>
              <a:t> = new File("C://myfile.txt</a:t>
            </a:r>
            <a:r>
              <a:rPr lang="en-US" sz="2400" dirty="0" smtClean="0">
                <a:latin typeface="Arial" pitchFamily="34" charset="0"/>
                <a:cs typeface="Arial" pitchFamily="34" charset="0"/>
              </a:rPr>
              <a:t>"); //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1 file</a:t>
            </a:r>
          </a:p>
          <a:p>
            <a:endParaRPr lang="en-US" sz="2400" dirty="0" smtClean="0">
              <a:latin typeface="Arial" pitchFamily="34" charset="0"/>
              <a:cs typeface="Arial" pitchFamily="34" charset="0"/>
            </a:endParaRPr>
          </a:p>
          <a:p>
            <a:r>
              <a:rPr lang="en-US" sz="1800" dirty="0">
                <a:latin typeface="Arial" panose="020B0604020202020204" pitchFamily="34" charset="0"/>
                <a:cs typeface="Arial" panose="020B0604020202020204" pitchFamily="34" charset="0"/>
              </a:rPr>
              <a:t>	</a:t>
            </a:r>
            <a:r>
              <a:rPr lang="en-US" sz="1800" dirty="0" smtClean="0">
                <a:solidFill>
                  <a:srgbClr val="01DAF1"/>
                </a:solidFill>
                <a:latin typeface="Arial" panose="020B0604020202020204" pitchFamily="34" charset="0"/>
                <a:cs typeface="Arial" panose="020B0604020202020204" pitchFamily="34" charset="0"/>
              </a:rPr>
              <a:t>// </a:t>
            </a:r>
            <a:r>
              <a:rPr lang="vi-VN" sz="1800" dirty="0">
                <a:solidFill>
                  <a:srgbClr val="01DAF1"/>
                </a:solidFill>
                <a:latin typeface="Arial" pitchFamily="34" charset="0"/>
                <a:cs typeface="Arial" pitchFamily="34" charset="0"/>
              </a:rPr>
              <a:t>Truyền đối tượng file làm tham số cho đối tượng </a:t>
            </a:r>
            <a:r>
              <a:rPr lang="vi-VN" sz="1800" dirty="0" smtClean="0">
                <a:solidFill>
                  <a:srgbClr val="01DAF1"/>
                </a:solidFill>
                <a:latin typeface="Arial" pitchFamily="34" charset="0"/>
                <a:cs typeface="Arial" pitchFamily="34" charset="0"/>
              </a:rPr>
              <a:t>FileInputStream</a:t>
            </a:r>
            <a:endParaRPr lang="en-US" sz="1800" dirty="0" smtClean="0">
              <a:solidFill>
                <a:srgbClr val="01DAF1"/>
              </a:solidFill>
              <a:latin typeface="Arial" pitchFamily="34" charset="0"/>
              <a:cs typeface="Arial" pitchFamily="34" charset="0"/>
            </a:endParaRPr>
          </a:p>
          <a:p>
            <a:r>
              <a:rPr lang="en-US" sz="1800" dirty="0">
                <a:solidFill>
                  <a:srgbClr val="00B050"/>
                </a:solidFill>
                <a:latin typeface="Arial" panose="020B0604020202020204" pitchFamily="34" charset="0"/>
                <a:cs typeface="Arial" panose="020B0604020202020204" pitchFamily="34" charset="0"/>
              </a:rPr>
              <a:t>	</a:t>
            </a:r>
            <a:r>
              <a:rPr lang="en-US" sz="2400" dirty="0" smtClean="0">
                <a:solidFill>
                  <a:srgbClr val="00B050"/>
                </a:solidFill>
                <a:latin typeface="Arial" panose="020B0604020202020204" pitchFamily="34" charset="0"/>
                <a:cs typeface="Arial" panose="020B0604020202020204" pitchFamily="34" charset="0"/>
              </a:rPr>
              <a:t>- </a:t>
            </a:r>
            <a:r>
              <a:rPr lang="en-US" sz="2400" dirty="0" err="1">
                <a:latin typeface="Arial" pitchFamily="34" charset="0"/>
                <a:cs typeface="Arial" pitchFamily="34" charset="0"/>
              </a:rPr>
              <a:t>fis</a:t>
            </a:r>
            <a:r>
              <a:rPr lang="en-US" sz="2400" dirty="0">
                <a:latin typeface="Arial" pitchFamily="34" charset="0"/>
                <a:cs typeface="Arial" pitchFamily="34" charset="0"/>
              </a:rPr>
              <a:t> = new </a:t>
            </a:r>
            <a:r>
              <a:rPr lang="en-US" sz="2400" dirty="0" err="1">
                <a:latin typeface="Arial" pitchFamily="34" charset="0"/>
                <a:cs typeface="Arial" pitchFamily="34" charset="0"/>
              </a:rPr>
              <a:t>FileInputStream</a:t>
            </a:r>
            <a:r>
              <a:rPr lang="en-US" sz="2400" dirty="0">
                <a:latin typeface="Arial" pitchFamily="34" charset="0"/>
                <a:cs typeface="Arial" pitchFamily="34" charset="0"/>
              </a:rPr>
              <a:t>(file</a:t>
            </a:r>
            <a:r>
              <a:rPr lang="en-US" sz="2400" dirty="0" smtClean="0">
                <a:latin typeface="Arial" pitchFamily="34" charset="0"/>
                <a:cs typeface="Arial" pitchFamily="34" charset="0"/>
              </a:rPr>
              <a:t>);</a:t>
            </a:r>
          </a:p>
          <a:p>
            <a:endParaRPr lang="en-US" sz="2400" dirty="0" smtClean="0">
              <a:latin typeface="Arial" pitchFamily="34" charset="0"/>
              <a:cs typeface="Arial" pitchFamily="34" charset="0"/>
            </a:endParaRPr>
          </a:p>
          <a:p>
            <a:r>
              <a:rPr lang="en-US" sz="2400" dirty="0">
                <a:latin typeface="Arial" pitchFamily="34" charset="0"/>
                <a:cs typeface="Arial" pitchFamily="34" charset="0"/>
              </a:rPr>
              <a:t>	</a:t>
            </a:r>
            <a:r>
              <a:rPr lang="en-US" sz="2400" dirty="0" smtClean="0">
                <a:latin typeface="Arial" pitchFamily="34" charset="0"/>
                <a:cs typeface="Arial" pitchFamily="34" charset="0"/>
              </a:rPr>
              <a:t>- </a:t>
            </a:r>
            <a:r>
              <a:rPr lang="vi-VN" sz="1800" dirty="0">
                <a:latin typeface="Arial" pitchFamily="34" charset="0"/>
                <a:cs typeface="Arial" pitchFamily="34" charset="0"/>
              </a:rPr>
              <a:t>Truyền </a:t>
            </a:r>
            <a:r>
              <a:rPr lang="vi-VN" sz="1800" dirty="0" smtClean="0">
                <a:latin typeface="Arial" pitchFamily="34" charset="0"/>
                <a:cs typeface="Arial" pitchFamily="34" charset="0"/>
              </a:rPr>
              <a:t>đối</a:t>
            </a:r>
            <a:r>
              <a:rPr lang="en-US" sz="1800" dirty="0">
                <a:latin typeface="Arial" pitchFamily="34" charset="0"/>
                <a:cs typeface="Arial" pitchFamily="34" charset="0"/>
              </a:rPr>
              <a:t> </a:t>
            </a:r>
            <a:r>
              <a:rPr lang="en-US" sz="1800" dirty="0" smtClean="0">
                <a:latin typeface="Arial" pitchFamily="34" charset="0"/>
                <a:cs typeface="Arial" pitchFamily="34" charset="0"/>
              </a:rPr>
              <a:t>	</a:t>
            </a:r>
            <a:r>
              <a:rPr lang="vi-VN" sz="1800" dirty="0" smtClean="0">
                <a:latin typeface="Arial" pitchFamily="34" charset="0"/>
                <a:cs typeface="Arial" pitchFamily="34" charset="0"/>
              </a:rPr>
              <a:t>tượng</a:t>
            </a:r>
            <a:r>
              <a:rPr lang="vi-VN" sz="1800" dirty="0">
                <a:latin typeface="Arial" pitchFamily="34" charset="0"/>
                <a:cs typeface="Arial" pitchFamily="34" charset="0"/>
              </a:rPr>
              <a:t> </a:t>
            </a:r>
            <a:r>
              <a:rPr lang="vi-VN" sz="1800" b="1" dirty="0">
                <a:latin typeface="Arial" pitchFamily="34" charset="0"/>
                <a:cs typeface="Arial" pitchFamily="34" charset="0"/>
              </a:rPr>
              <a:t>FileInputStream </a:t>
            </a:r>
            <a:r>
              <a:rPr lang="vi-VN" sz="1800" dirty="0">
                <a:latin typeface="Arial" pitchFamily="34" charset="0"/>
                <a:cs typeface="Arial" pitchFamily="34" charset="0"/>
              </a:rPr>
              <a:t>cho </a:t>
            </a:r>
            <a:r>
              <a:rPr lang="vi-VN" sz="1800" b="1" dirty="0">
                <a:latin typeface="Arial" pitchFamily="34" charset="0"/>
                <a:cs typeface="Arial" pitchFamily="34" charset="0"/>
              </a:rPr>
              <a:t>BufferedInputStream </a:t>
            </a:r>
            <a:r>
              <a:rPr lang="vi-VN" sz="1800" dirty="0">
                <a:latin typeface="Arial" pitchFamily="34" charset="0"/>
                <a:cs typeface="Arial" pitchFamily="34" charset="0"/>
              </a:rPr>
              <a:t>để </a:t>
            </a:r>
            <a:r>
              <a:rPr lang="en-US" sz="1800" dirty="0" smtClean="0">
                <a:latin typeface="Arial" pitchFamily="34" charset="0"/>
                <a:cs typeface="Arial" pitchFamily="34" charset="0"/>
              </a:rPr>
              <a:t>		</a:t>
            </a:r>
            <a:r>
              <a:rPr lang="vi-VN" sz="1800" dirty="0" smtClean="0">
                <a:latin typeface="Arial" pitchFamily="34" charset="0"/>
                <a:cs typeface="Arial" pitchFamily="34" charset="0"/>
              </a:rPr>
              <a:t>tạo</a:t>
            </a:r>
            <a:r>
              <a:rPr lang="vi-VN" sz="1800" dirty="0">
                <a:latin typeface="Arial" pitchFamily="34" charset="0"/>
                <a:cs typeface="Arial" pitchFamily="34" charset="0"/>
              </a:rPr>
              <a:t> </a:t>
            </a:r>
            <a:r>
              <a:rPr lang="vi-VN" sz="1800" b="1" dirty="0">
                <a:latin typeface="Arial" pitchFamily="34" charset="0"/>
                <a:cs typeface="Arial" pitchFamily="34" charset="0"/>
              </a:rPr>
              <a:t>BufferedInputStream</a:t>
            </a:r>
            <a:r>
              <a:rPr lang="vi-VN" sz="1800" dirty="0" smtClean="0">
                <a:latin typeface="Arial" pitchFamily="34" charset="0"/>
                <a:cs typeface="Arial" pitchFamily="34" charset="0"/>
              </a:rPr>
              <a:t>.</a:t>
            </a:r>
            <a:endParaRPr lang="en-US" sz="1800" dirty="0" smtClean="0">
              <a:latin typeface="Arial" pitchFamily="34" charset="0"/>
              <a:cs typeface="Arial" pitchFamily="34" charset="0"/>
            </a:endParaRPr>
          </a:p>
          <a:p>
            <a:r>
              <a:rPr lang="en-US" sz="1800" dirty="0">
                <a:latin typeface="Arial" pitchFamily="34" charset="0"/>
                <a:cs typeface="Arial" pitchFamily="34" charset="0"/>
              </a:rPr>
              <a:t>	</a:t>
            </a:r>
            <a:r>
              <a:rPr lang="en-US" sz="1800" dirty="0" smtClean="0">
                <a:latin typeface="Arial" pitchFamily="34" charset="0"/>
                <a:cs typeface="Arial" pitchFamily="34" charset="0"/>
              </a:rPr>
              <a:t>-  </a:t>
            </a:r>
            <a:r>
              <a:rPr lang="vi-VN" sz="1800" dirty="0" smtClean="0">
                <a:latin typeface="Arial" pitchFamily="34" charset="0"/>
                <a:cs typeface="Arial" pitchFamily="34" charset="0"/>
              </a:rPr>
              <a:t>Sử </a:t>
            </a:r>
            <a:r>
              <a:rPr lang="vi-VN" sz="1800" dirty="0">
                <a:latin typeface="Arial" pitchFamily="34" charset="0"/>
                <a:cs typeface="Arial" pitchFamily="34" charset="0"/>
              </a:rPr>
              <a:t>dụng </a:t>
            </a:r>
            <a:r>
              <a:rPr lang="vi-VN" sz="1800" dirty="0">
                <a:latin typeface="Arial" pitchFamily="34" charset="0"/>
                <a:cs typeface="Arial" pitchFamily="34" charset="0"/>
                <a:hlinkClick r:id="rId3" tooltip="vòng lặp while trong java"/>
              </a:rPr>
              <a:t>vòng lặp while</a:t>
            </a:r>
            <a:r>
              <a:rPr lang="vi-VN" sz="1800" dirty="0">
                <a:latin typeface="Arial" pitchFamily="34" charset="0"/>
                <a:cs typeface="Arial" pitchFamily="34" charset="0"/>
              </a:rPr>
              <a:t> để đọc file</a:t>
            </a:r>
            <a:r>
              <a:rPr lang="vi-VN" sz="1800" dirty="0" smtClean="0">
                <a:latin typeface="Arial" pitchFamily="34" charset="0"/>
                <a:cs typeface="Arial" pitchFamily="34" charset="0"/>
              </a:rPr>
              <a:t>.</a:t>
            </a:r>
            <a:r>
              <a:rPr lang="en-US" sz="1800" dirty="0" smtClean="0">
                <a:latin typeface="Arial" pitchFamily="34" charset="0"/>
                <a:cs typeface="Arial" pitchFamily="34" charset="0"/>
              </a:rPr>
              <a:t> </a:t>
            </a:r>
          </a:p>
          <a:p>
            <a:r>
              <a:rPr lang="en-US" sz="1800" dirty="0">
                <a:latin typeface="Arial" pitchFamily="34" charset="0"/>
                <a:cs typeface="Arial" pitchFamily="34" charset="0"/>
              </a:rPr>
              <a:t>	</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Phương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đọc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là</a:t>
            </a:r>
            <a:r>
              <a:rPr lang="en-US" sz="1800" dirty="0" smtClean="0">
                <a:latin typeface="Arial" pitchFamily="34" charset="0"/>
                <a:cs typeface="Arial" pitchFamily="34" charset="0"/>
              </a:rPr>
              <a:t> : read() </a:t>
            </a:r>
            <a:r>
              <a:rPr lang="en-US" sz="1800" dirty="0" err="1" smtClean="0">
                <a:latin typeface="Arial" pitchFamily="34" charset="0"/>
                <a:cs typeface="Arial" pitchFamily="34" charset="0"/>
              </a:rPr>
              <a:t>của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FileInputStream</a:t>
            </a: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val="1273855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04</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Thao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tác</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File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7729" y="1156140"/>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dirty="0" err="1" smtClean="0">
                <a:solidFill>
                  <a:srgbClr val="00B050"/>
                </a:solidFill>
                <a:latin typeface="Arial" panose="020B0604020202020204" pitchFamily="34" charset="0"/>
                <a:cs typeface="Arial" panose="020B0604020202020204" pitchFamily="34" charset="0"/>
              </a:rPr>
              <a:t>Đọc</a:t>
            </a:r>
            <a:r>
              <a:rPr lang="en-US" sz="2800" dirty="0" smtClean="0">
                <a:solidFill>
                  <a:srgbClr val="00B050"/>
                </a:solidFill>
                <a:latin typeface="Arial" panose="020B0604020202020204" pitchFamily="34" charset="0"/>
                <a:cs typeface="Arial" panose="020B0604020202020204" pitchFamily="34" charset="0"/>
              </a:rPr>
              <a:t> 1 file:</a:t>
            </a:r>
          </a:p>
          <a:p>
            <a:r>
              <a:rPr lang="en-US" sz="1800" dirty="0">
                <a:solidFill>
                  <a:srgbClr val="00B050"/>
                </a:solidFill>
                <a:latin typeface="Arial" panose="020B0604020202020204" pitchFamily="34" charset="0"/>
                <a:cs typeface="Arial" panose="020B0604020202020204" pitchFamily="34" charset="0"/>
              </a:rPr>
              <a:t>	</a:t>
            </a:r>
            <a:endParaRPr lang="en-US" sz="1800" dirty="0" smtClean="0">
              <a:latin typeface="Arial" pitchFamily="34" charset="0"/>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170" y="1681248"/>
            <a:ext cx="5798907" cy="3162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3395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dirty="0" smtClean="0">
                  <a:solidFill>
                    <a:srgbClr val="FFB850"/>
                  </a:solidFill>
                  <a:latin typeface="Impact" panose="020B0806030902050204" pitchFamily="34" charset="0"/>
                </a:rPr>
                <a:t>04</a:t>
              </a:r>
              <a:endParaRPr lang="zh-CN" altLang="en-US" sz="2800" dirty="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Thao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tác</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File </a:t>
            </a:r>
            <a:r>
              <a:rPr lang="en-US" altLang="zh-CN" sz="2800" b="1" dirty="0" err="1"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7117" y="1143671"/>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dirty="0" err="1" smtClean="0">
                <a:solidFill>
                  <a:srgbClr val="00B050"/>
                </a:solidFill>
                <a:latin typeface="Arial" panose="020B0604020202020204" pitchFamily="34" charset="0"/>
                <a:cs typeface="Arial" panose="020B0604020202020204" pitchFamily="34" charset="0"/>
              </a:rPr>
              <a:t>Ghi</a:t>
            </a:r>
            <a:r>
              <a:rPr lang="en-US" sz="2800" dirty="0" smtClean="0">
                <a:solidFill>
                  <a:srgbClr val="00B050"/>
                </a:solidFill>
                <a:latin typeface="Arial" panose="020B0604020202020204" pitchFamily="34" charset="0"/>
                <a:cs typeface="Arial" panose="020B0604020202020204" pitchFamily="34" charset="0"/>
              </a:rPr>
              <a:t> 1 file:</a:t>
            </a:r>
          </a:p>
          <a:p>
            <a:r>
              <a:rPr lang="en-US" sz="1800" dirty="0">
                <a:solidFill>
                  <a:srgbClr val="00B050"/>
                </a:solidFill>
                <a:latin typeface="Arial" panose="020B0604020202020204" pitchFamily="34" charset="0"/>
                <a:cs typeface="Arial" panose="020B0604020202020204" pitchFamily="34" charset="0"/>
              </a:rPr>
              <a:t>	</a:t>
            </a:r>
            <a:endParaRPr lang="en-US" sz="1800" dirty="0" smtClean="0">
              <a:latin typeface="Arial" pitchFamily="34" charset="0"/>
              <a:cs typeface="Arial"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438" y="1681248"/>
            <a:ext cx="6134448" cy="335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8520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527242"/>
            <a:ext cx="6848475" cy="34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3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5" y="1440768"/>
            <a:ext cx="6448425" cy="357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9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1538045"/>
            <a:ext cx="6229350" cy="3516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25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306" y="1562100"/>
            <a:ext cx="6400800" cy="323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39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306" y="1575880"/>
            <a:ext cx="6334125" cy="3258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66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306" y="1527243"/>
            <a:ext cx="6286500" cy="3368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43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itchFamily="34" charset="0"/>
                <a:cs typeface="Arial" pitchFamily="34" charset="0"/>
              </a:rPr>
              <a:t>Các</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hàm</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xử</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lý</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chuỗi</a:t>
            </a:r>
            <a:r>
              <a:rPr lang="en-US" sz="2800" b="1" dirty="0" smtClean="0">
                <a:latin typeface="Arial" pitchFamily="34" charset="0"/>
                <a:cs typeface="Arial" pitchFamily="34" charset="0"/>
              </a:rPr>
              <a:t> </a:t>
            </a:r>
          </a:p>
          <a:p>
            <a:r>
              <a:rPr lang="en-US" sz="2800" dirty="0"/>
              <a:t>4</a:t>
            </a:r>
            <a:r>
              <a:rPr lang="en-US" sz="2800" dirty="0" smtClean="0"/>
              <a:t>&gt; </a:t>
            </a:r>
            <a:r>
              <a:rPr lang="en-US" sz="2800" dirty="0" err="1" smtClean="0"/>
              <a:t>Hàm</a:t>
            </a:r>
            <a:r>
              <a:rPr lang="en-US" sz="2800" dirty="0" smtClean="0"/>
              <a:t> so </a:t>
            </a:r>
            <a:r>
              <a:rPr lang="en-US" sz="2800" dirty="0" err="1" smtClean="0"/>
              <a:t>sánh</a:t>
            </a:r>
            <a:r>
              <a:rPr lang="en-US" sz="2800" dirty="0" smtClean="0"/>
              <a:t> 2 </a:t>
            </a:r>
            <a:r>
              <a:rPr lang="en-US" sz="2800" dirty="0" err="1" smtClean="0"/>
              <a:t>chuỗi</a:t>
            </a:r>
            <a:r>
              <a:rPr lang="en-US" sz="2800" dirty="0" smtClean="0"/>
              <a:t>(Compare):</a:t>
            </a:r>
          </a:p>
          <a:p>
            <a:r>
              <a:rPr lang="en-US" sz="2800" dirty="0"/>
              <a:t>	 </a:t>
            </a:r>
            <a:r>
              <a:rPr lang="en-US" sz="2800" dirty="0" err="1"/>
              <a:t>int</a:t>
            </a:r>
            <a:r>
              <a:rPr lang="en-US" sz="2800" dirty="0"/>
              <a:t> result = string1.compareTo(String string2);</a:t>
            </a:r>
            <a:endParaRPr lang="en-US" sz="2800" dirty="0" smtClean="0"/>
          </a:p>
          <a:p>
            <a:r>
              <a:rPr lang="en-US" sz="2800" dirty="0" smtClean="0"/>
              <a:t>5&gt; </a:t>
            </a:r>
            <a:r>
              <a:rPr lang="en-US" sz="2800" dirty="0" err="1"/>
              <a:t>Hàm</a:t>
            </a:r>
            <a:r>
              <a:rPr lang="en-US" sz="2800" dirty="0"/>
              <a:t> so </a:t>
            </a:r>
            <a:r>
              <a:rPr lang="en-US" sz="2800" dirty="0" err="1"/>
              <a:t>sánh</a:t>
            </a:r>
            <a:r>
              <a:rPr lang="en-US" sz="2800" dirty="0"/>
              <a:t> 2 </a:t>
            </a:r>
            <a:r>
              <a:rPr lang="en-US" sz="2800" err="1" smtClean="0"/>
              <a:t>chuỗi</a:t>
            </a:r>
            <a:r>
              <a:rPr lang="en-US" sz="2800" smtClean="0"/>
              <a:t>(equal</a:t>
            </a:r>
            <a:r>
              <a:rPr lang="en-US" sz="2800" smtClean="0"/>
              <a:t>):</a:t>
            </a:r>
          </a:p>
          <a:p>
            <a:r>
              <a:rPr lang="en-US" sz="2800" smtClean="0"/>
              <a:t>     boolean result = string1.equals(String string2);</a:t>
            </a:r>
          </a:p>
          <a:p>
            <a:r>
              <a:rPr lang="en-US" sz="2800" smtClean="0"/>
              <a:t>6</a:t>
            </a:r>
            <a:r>
              <a:rPr lang="en-US" sz="2800" dirty="0" smtClean="0"/>
              <a:t>&gt; </a:t>
            </a:r>
            <a:r>
              <a:rPr lang="en-US" sz="2800" dirty="0" err="1" smtClean="0"/>
              <a:t>Hàm</a:t>
            </a:r>
            <a:r>
              <a:rPr lang="en-US" sz="2800" dirty="0" smtClean="0"/>
              <a:t> </a:t>
            </a:r>
            <a:r>
              <a:rPr lang="en-US" sz="2800" dirty="0" err="1" smtClean="0"/>
              <a:t>trả</a:t>
            </a:r>
            <a:r>
              <a:rPr lang="en-US" sz="2800" dirty="0" smtClean="0"/>
              <a:t> </a:t>
            </a:r>
            <a:r>
              <a:rPr lang="en-US" sz="2800" dirty="0" err="1" smtClean="0"/>
              <a:t>về</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đầu</a:t>
            </a:r>
            <a:r>
              <a:rPr lang="en-US" sz="2800" dirty="0" smtClean="0"/>
              <a:t> </a:t>
            </a:r>
            <a:r>
              <a:rPr lang="en-US" sz="2800" dirty="0" err="1" smtClean="0"/>
              <a:t>tiên</a:t>
            </a:r>
            <a:r>
              <a:rPr lang="en-US" sz="2800" dirty="0" smtClean="0"/>
              <a:t> </a:t>
            </a:r>
            <a:r>
              <a:rPr lang="en-US" sz="2800" dirty="0" err="1" smtClean="0"/>
              <a:t>của</a:t>
            </a:r>
            <a:r>
              <a:rPr lang="en-US" sz="2800" dirty="0" smtClean="0"/>
              <a:t> 1 </a:t>
            </a:r>
            <a:r>
              <a:rPr lang="en-US" sz="2800" dirty="0" err="1" smtClean="0"/>
              <a:t>ký</a:t>
            </a:r>
            <a:r>
              <a:rPr lang="en-US" sz="2800" dirty="0" smtClean="0"/>
              <a:t> </a:t>
            </a:r>
            <a:r>
              <a:rPr lang="en-US" sz="2800" dirty="0" err="1" smtClean="0"/>
              <a:t>tự</a:t>
            </a:r>
            <a:r>
              <a:rPr lang="en-US" sz="2800" dirty="0" smtClean="0"/>
              <a:t> </a:t>
            </a:r>
            <a:r>
              <a:rPr lang="en-US" sz="2800" dirty="0" err="1" smtClean="0"/>
              <a:t>hoặc</a:t>
            </a:r>
            <a:r>
              <a:rPr lang="en-US" sz="2800" dirty="0" smtClean="0"/>
              <a:t> </a:t>
            </a:r>
            <a:r>
              <a:rPr lang="en-US" sz="2800" dirty="0" err="1" smtClean="0"/>
              <a:t>một</a:t>
            </a:r>
            <a:r>
              <a:rPr lang="en-US" sz="2800" dirty="0" smtClean="0"/>
              <a:t> </a:t>
            </a:r>
            <a:r>
              <a:rPr lang="en-US" sz="2800" dirty="0" err="1" smtClean="0"/>
              <a:t>chuỗi</a:t>
            </a:r>
            <a:r>
              <a:rPr lang="en-US" sz="2800" dirty="0" smtClean="0"/>
              <a:t> :</a:t>
            </a:r>
          </a:p>
          <a:p>
            <a:r>
              <a:rPr lang="en-US" sz="2800" dirty="0"/>
              <a:t>	 </a:t>
            </a:r>
            <a:r>
              <a:rPr lang="en-US" sz="2800" dirty="0" err="1"/>
              <a:t>int</a:t>
            </a:r>
            <a:r>
              <a:rPr lang="en-US" sz="2800" dirty="0"/>
              <a:t> result = string1.indexOf(String string2);</a:t>
            </a:r>
            <a:endParaRPr lang="en-US" sz="2800" dirty="0" smtClean="0"/>
          </a:p>
          <a:p>
            <a:r>
              <a:rPr lang="en-US" sz="2800" dirty="0"/>
              <a:t>	</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49726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934" y="1615866"/>
            <a:ext cx="6200775" cy="3321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61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
          <p:cNvGrpSpPr/>
          <p:nvPr/>
        </p:nvGrpSpPr>
        <p:grpSpPr>
          <a:xfrm>
            <a:off x="61918" y="-46218"/>
            <a:ext cx="9082082" cy="990540"/>
            <a:chOff x="3129129" y="1121776"/>
            <a:chExt cx="5933741" cy="1171624"/>
          </a:xfrm>
        </p:grpSpPr>
        <p:sp>
          <p:nvSpPr>
            <p:cNvPr id="11"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2" name="圆角矩形 3"/>
            <p:cNvSpPr/>
            <p:nvPr/>
          </p:nvSpPr>
          <p:spPr>
            <a:xfrm>
              <a:off x="3289329" y="1233893"/>
              <a:ext cx="5613340" cy="908350"/>
            </a:xfrm>
            <a:prstGeom prst="roundRect">
              <a:avLst>
                <a:gd name="adj" fmla="val 50000"/>
              </a:avLst>
            </a:prstGeom>
            <a:solidFill>
              <a:schemeClr val="accent6">
                <a:lumMod val="50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FFAA2D"/>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Tổng</a:t>
              </a:r>
              <a:r>
                <a:rPr lang="en-US" altLang="zh-CN" sz="2800" b="1" dirty="0">
                  <a:solidFill>
                    <a:srgbClr val="01DAF1"/>
                  </a:solidFill>
                  <a:latin typeface="Arial" panose="020B0604020202020204" pitchFamily="34" charset="0"/>
                  <a:ea typeface="Microsoft YaHei" panose="020B0503020204020204" pitchFamily="34" charset="-122"/>
                  <a:cs typeface="Arial" panose="020B0604020202020204" pitchFamily="34" charset="0"/>
                </a:rPr>
                <a:t> </a:t>
              </a:r>
              <a:r>
                <a:rPr lang="en-US" altLang="zh-CN" sz="2800" b="1" dirty="0" err="1" smtClean="0">
                  <a:solidFill>
                    <a:srgbClr val="01DAF1"/>
                  </a:solidFill>
                  <a:latin typeface="Arial" panose="020B0604020202020204" pitchFamily="34" charset="0"/>
                  <a:ea typeface="Microsoft YaHei" panose="020B0503020204020204" pitchFamily="34" charset="-122"/>
                  <a:cs typeface="Arial" panose="020B0604020202020204" pitchFamily="34" charset="0"/>
                </a:rPr>
                <a:t>hợp</a:t>
              </a:r>
              <a:r>
                <a:rPr lang="en-US" altLang="zh-CN" sz="2800" b="1" dirty="0" smtClean="0">
                  <a:solidFill>
                    <a:srgbClr val="01DAF1"/>
                  </a:solidFill>
                  <a:latin typeface="Arial" panose="020B0604020202020204" pitchFamily="34" charset="0"/>
                  <a:ea typeface="Microsoft YaHei" panose="020B0503020204020204" pitchFamily="34" charset="-122"/>
                  <a:cs typeface="Arial" panose="020B0604020202020204" pitchFamily="34" charset="0"/>
                </a:rPr>
                <a:t> Java OOP</a:t>
              </a:r>
              <a:endParaRPr lang="zh-CN" altLang="en-US" sz="2800" dirty="0">
                <a:solidFill>
                  <a:srgbClr val="01DAF1"/>
                </a:solidFill>
                <a:latin typeface="Arial" panose="020B0604020202020204" pitchFamily="34" charset="0"/>
                <a:cs typeface="Arial" panose="020B0604020202020204" pitchFamily="34" charset="0"/>
              </a:endParaRPr>
            </a:p>
          </p:txBody>
        </p:sp>
      </p:grpSp>
      <p:grpSp>
        <p:nvGrpSpPr>
          <p:cNvPr id="2" name="组合 4"/>
          <p:cNvGrpSpPr/>
          <p:nvPr/>
        </p:nvGrpSpPr>
        <p:grpSpPr>
          <a:xfrm>
            <a:off x="430886" y="-46218"/>
            <a:ext cx="1261513" cy="1294264"/>
            <a:chOff x="3150395" y="933507"/>
            <a:chExt cx="1559927" cy="1839452"/>
          </a:xfrm>
        </p:grpSpPr>
        <p:grpSp>
          <p:nvGrpSpPr>
            <p:cNvPr id="3" name="组合 5"/>
            <p:cNvGrpSpPr/>
            <p:nvPr/>
          </p:nvGrpSpPr>
          <p:grpSpPr>
            <a:xfrm>
              <a:off x="3150395" y="933507"/>
              <a:ext cx="1559927" cy="1839452"/>
              <a:chOff x="3222820" y="1148080"/>
              <a:chExt cx="1484216" cy="1750177"/>
            </a:xfrm>
          </p:grpSpPr>
          <p:grpSp>
            <p:nvGrpSpPr>
              <p:cNvPr id="5" name="组合 9"/>
              <p:cNvGrpSpPr/>
              <p:nvPr/>
            </p:nvGrpSpPr>
            <p:grpSpPr>
              <a:xfrm>
                <a:off x="3420363" y="1295115"/>
                <a:ext cx="1286673" cy="1603142"/>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6"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 name="文本框 7"/>
            <p:cNvSpPr txBox="1"/>
            <p:nvPr/>
          </p:nvSpPr>
          <p:spPr>
            <a:xfrm>
              <a:off x="3487501" y="1379030"/>
              <a:ext cx="688150" cy="524907"/>
            </a:xfrm>
            <a:prstGeom prst="rect">
              <a:avLst/>
            </a:prstGeom>
            <a:noFill/>
          </p:spPr>
          <p:txBody>
            <a:bodyPr wrap="square" rtlCol="0">
              <a:spAutoFit/>
            </a:bodyPr>
            <a:lstStyle/>
            <a:p>
              <a:pPr algn="ctr"/>
              <a:r>
                <a:rPr lang="en-US" altLang="zh-CN" sz="1800">
                  <a:solidFill>
                    <a:schemeClr val="accent6">
                      <a:lumMod val="75000"/>
                    </a:schemeClr>
                  </a:solidFill>
                  <a:latin typeface="Impact" panose="020B0806030902050204" pitchFamily="34" charset="0"/>
                </a:rPr>
                <a:t>05</a:t>
              </a:r>
              <a:endParaRPr lang="zh-CN" altLang="en-US" sz="1800">
                <a:solidFill>
                  <a:schemeClr val="accent6">
                    <a:lumMod val="75000"/>
                  </a:schemeClr>
                </a:solidFill>
                <a:latin typeface="Impact" panose="020B0806030902050204" pitchFamily="34" charset="0"/>
              </a:endParaRPr>
            </a:p>
          </p:txBody>
        </p:sp>
      </p:grpSp>
      <p:sp>
        <p:nvSpPr>
          <p:cNvPr id="14" name="Rectangle 13"/>
          <p:cNvSpPr/>
          <p:nvPr/>
        </p:nvSpPr>
        <p:spPr>
          <a:xfrm>
            <a:off x="510539" y="1036585"/>
            <a:ext cx="8388259" cy="2062103"/>
          </a:xfrm>
          <a:prstGeom prst="rect">
            <a:avLst/>
          </a:prstGeom>
        </p:spPr>
        <p:txBody>
          <a:bodyPr wrap="square">
            <a:spAutoFit/>
          </a:bodyPr>
          <a:lstStyle/>
          <a:p>
            <a:pPr marL="457200" indent="-457200">
              <a:buFontTx/>
              <a:buChar char="-"/>
            </a:pPr>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về</a:t>
            </a:r>
            <a:r>
              <a:rPr lang="en-US" sz="2800" b="1" dirty="0" smtClean="0"/>
              <a:t> OOP</a:t>
            </a:r>
            <a:r>
              <a:rPr lang="en-US" sz="28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p>
          <a:p>
            <a:endParaRPr lang="en-US" sz="2800" b="1"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1585609"/>
            <a:ext cx="5762625" cy="342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18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 y="282407"/>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11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1960" y="1074420"/>
            <a:ext cx="8366760" cy="108966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TextBox 25"/>
          <p:cNvSpPr txBox="1"/>
          <p:nvPr/>
        </p:nvSpPr>
        <p:spPr>
          <a:xfrm>
            <a:off x="1403620" y="1327029"/>
            <a:ext cx="7260507" cy="630942"/>
          </a:xfrm>
          <a:prstGeom prst="rect">
            <a:avLst/>
          </a:prstGeom>
          <a:noFill/>
        </p:spPr>
        <p:txBody>
          <a:bodyPr wrap="square" rtlCol="0">
            <a:spAutoFit/>
          </a:bodyPr>
          <a:lstStyle/>
          <a:p>
            <a:pPr algn="ctr"/>
            <a:r>
              <a:rPr lang="en-US" altLang="zh-CN" sz="3500"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441960" y="1074420"/>
            <a:ext cx="1322130" cy="108965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243840" y="1662546"/>
            <a:ext cx="3582057" cy="348095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itchFamily="34" charset="0"/>
                <a:cs typeface="Arial" pitchFamily="34" charset="0"/>
              </a:rPr>
              <a:t>Các</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hàm</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xử</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lý</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chuỗi</a:t>
            </a:r>
            <a:r>
              <a:rPr lang="en-US" sz="2800" b="1" dirty="0" smtClean="0">
                <a:latin typeface="Arial" pitchFamily="34" charset="0"/>
                <a:cs typeface="Arial" pitchFamily="34" charset="0"/>
              </a:rPr>
              <a:t> </a:t>
            </a:r>
          </a:p>
          <a:p>
            <a:r>
              <a:rPr lang="en-US" sz="2800" dirty="0" smtClean="0"/>
              <a:t>7&gt; </a:t>
            </a:r>
            <a:r>
              <a:rPr lang="en-US" sz="2800" dirty="0" err="1"/>
              <a:t>Hàm</a:t>
            </a:r>
            <a:r>
              <a:rPr lang="en-US" sz="2800" dirty="0"/>
              <a:t> </a:t>
            </a:r>
            <a:r>
              <a:rPr lang="en-US" sz="2800" dirty="0" err="1"/>
              <a:t>trả</a:t>
            </a:r>
            <a:r>
              <a:rPr lang="en-US" sz="2800" dirty="0"/>
              <a:t> </a:t>
            </a:r>
            <a:r>
              <a:rPr lang="en-US" sz="2800" dirty="0" err="1"/>
              <a:t>về</a:t>
            </a:r>
            <a:r>
              <a:rPr lang="en-US" sz="2800" dirty="0"/>
              <a:t> </a:t>
            </a:r>
            <a:r>
              <a:rPr lang="en-US" sz="2800" dirty="0" err="1"/>
              <a:t>vị</a:t>
            </a:r>
            <a:r>
              <a:rPr lang="en-US" sz="2800" dirty="0"/>
              <a:t> </a:t>
            </a:r>
            <a:r>
              <a:rPr lang="en-US" sz="2800" dirty="0" err="1"/>
              <a:t>trí</a:t>
            </a:r>
            <a:r>
              <a:rPr lang="en-US" sz="2800" dirty="0"/>
              <a:t> </a:t>
            </a:r>
            <a:r>
              <a:rPr lang="en-US" sz="2800" dirty="0" err="1"/>
              <a:t>xuất</a:t>
            </a:r>
            <a:r>
              <a:rPr lang="en-US" sz="2800" dirty="0"/>
              <a:t> </a:t>
            </a:r>
            <a:r>
              <a:rPr lang="en-US" sz="2800" dirty="0" err="1"/>
              <a:t>hiện</a:t>
            </a:r>
            <a:r>
              <a:rPr lang="en-US" sz="2800" dirty="0"/>
              <a:t> </a:t>
            </a:r>
            <a:r>
              <a:rPr lang="en-US" sz="2800" dirty="0" err="1" smtClean="0"/>
              <a:t>cuối</a:t>
            </a:r>
            <a:r>
              <a:rPr lang="en-US" sz="2800" dirty="0" smtClean="0"/>
              <a:t> </a:t>
            </a:r>
            <a:r>
              <a:rPr lang="en-US" sz="2800" dirty="0" err="1" smtClean="0"/>
              <a:t>cùng</a:t>
            </a:r>
            <a:r>
              <a:rPr lang="en-US" sz="2800" dirty="0" smtClean="0"/>
              <a:t> </a:t>
            </a:r>
            <a:r>
              <a:rPr lang="en-US" sz="2800" dirty="0" err="1" smtClean="0"/>
              <a:t>của</a:t>
            </a:r>
            <a:r>
              <a:rPr lang="en-US" sz="2800" dirty="0" smtClean="0"/>
              <a:t> </a:t>
            </a:r>
            <a:r>
              <a:rPr lang="en-US" sz="2800" dirty="0"/>
              <a:t>1 </a:t>
            </a:r>
            <a:r>
              <a:rPr lang="en-US" sz="2800" dirty="0" err="1"/>
              <a:t>ký</a:t>
            </a:r>
            <a:r>
              <a:rPr lang="en-US" sz="2800" dirty="0"/>
              <a:t> </a:t>
            </a:r>
            <a:r>
              <a:rPr lang="en-US" sz="2800" dirty="0" err="1"/>
              <a:t>tự</a:t>
            </a:r>
            <a:r>
              <a:rPr lang="en-US" sz="2800" dirty="0"/>
              <a:t> </a:t>
            </a:r>
            <a:r>
              <a:rPr lang="en-US" sz="2800" dirty="0" err="1"/>
              <a:t>hoặc</a:t>
            </a:r>
            <a:r>
              <a:rPr lang="en-US" sz="2800" dirty="0"/>
              <a:t> </a:t>
            </a:r>
            <a:r>
              <a:rPr lang="en-US" sz="2800" dirty="0" err="1"/>
              <a:t>một</a:t>
            </a:r>
            <a:r>
              <a:rPr lang="en-US" sz="2800" dirty="0"/>
              <a:t> </a:t>
            </a:r>
            <a:r>
              <a:rPr lang="en-US" sz="2800" dirty="0" err="1"/>
              <a:t>chuỗi</a:t>
            </a:r>
            <a:r>
              <a:rPr lang="en-US" sz="2800" dirty="0"/>
              <a:t> </a:t>
            </a:r>
            <a:r>
              <a:rPr lang="en-US" sz="2800" dirty="0" smtClean="0"/>
              <a:t>:</a:t>
            </a:r>
          </a:p>
          <a:p>
            <a:r>
              <a:rPr lang="en-US" sz="2800" dirty="0"/>
              <a:t>	 </a:t>
            </a:r>
            <a:r>
              <a:rPr lang="en-US" sz="2800" dirty="0" err="1"/>
              <a:t>int</a:t>
            </a:r>
            <a:r>
              <a:rPr lang="en-US" sz="2800" dirty="0"/>
              <a:t> result = string1.lastIndexOf(String string2); </a:t>
            </a:r>
            <a:endParaRPr lang="en-US" sz="2800" dirty="0" smtClean="0"/>
          </a:p>
          <a:p>
            <a:r>
              <a:rPr lang="en-US" sz="2800" dirty="0"/>
              <a:t>8</a:t>
            </a:r>
            <a:r>
              <a:rPr lang="en-US" sz="2800" dirty="0" smtClean="0"/>
              <a:t>&gt; </a:t>
            </a:r>
            <a:r>
              <a:rPr lang="en-US" sz="2800" dirty="0" err="1"/>
              <a:t>Hàm</a:t>
            </a:r>
            <a:r>
              <a:rPr lang="en-US" sz="2800" dirty="0"/>
              <a:t> </a:t>
            </a:r>
            <a:r>
              <a:rPr lang="en-US" sz="2800" dirty="0" err="1" smtClean="0"/>
              <a:t>thay</a:t>
            </a:r>
            <a:r>
              <a:rPr lang="en-US" sz="2800" dirty="0" smtClean="0"/>
              <a:t> </a:t>
            </a:r>
            <a:r>
              <a:rPr lang="en-US" sz="2800" dirty="0" err="1" smtClean="0"/>
              <a:t>thế</a:t>
            </a:r>
            <a:r>
              <a:rPr lang="en-US" sz="2800" dirty="0" smtClean="0"/>
              <a:t> </a:t>
            </a:r>
            <a:r>
              <a:rPr lang="en-US" sz="2800" dirty="0" err="1" smtClean="0"/>
              <a:t>chuỗi</a:t>
            </a:r>
            <a:r>
              <a:rPr lang="en-US" sz="2800" dirty="0" smtClean="0"/>
              <a:t> con </a:t>
            </a:r>
            <a:r>
              <a:rPr lang="en-US" sz="2800" dirty="0" err="1" smtClean="0"/>
              <a:t>trong</a:t>
            </a:r>
            <a:r>
              <a:rPr lang="en-US" sz="2800" dirty="0" smtClean="0"/>
              <a:t> </a:t>
            </a:r>
            <a:r>
              <a:rPr lang="en-US" sz="2800" dirty="0" err="1" smtClean="0"/>
              <a:t>chuỗi</a:t>
            </a:r>
            <a:r>
              <a:rPr lang="en-US" sz="2800" dirty="0" smtClean="0"/>
              <a:t> </a:t>
            </a:r>
            <a:r>
              <a:rPr lang="en-US" sz="2800" dirty="0" err="1" smtClean="0"/>
              <a:t>ký</a:t>
            </a:r>
            <a:r>
              <a:rPr lang="en-US" sz="2800" dirty="0" smtClean="0"/>
              <a:t> </a:t>
            </a:r>
            <a:r>
              <a:rPr lang="en-US" sz="2800" dirty="0" err="1" smtClean="0"/>
              <a:t>tự</a:t>
            </a:r>
            <a:r>
              <a:rPr lang="en-US" sz="2800" dirty="0" smtClean="0"/>
              <a:t> :</a:t>
            </a:r>
            <a:endParaRPr lang="en-US" sz="2800" dirty="0"/>
          </a:p>
          <a:p>
            <a:r>
              <a:rPr lang="en-US" sz="2800" dirty="0"/>
              <a:t>	 string1.replace(char </a:t>
            </a:r>
            <a:r>
              <a:rPr lang="en-US" sz="2800" dirty="0" err="1"/>
              <a:t>oldChar</a:t>
            </a:r>
            <a:r>
              <a:rPr lang="en-US" sz="2800" dirty="0"/>
              <a:t>, char </a:t>
            </a:r>
            <a:r>
              <a:rPr lang="en-US" sz="2800" dirty="0" err="1"/>
              <a:t>newChar</a:t>
            </a:r>
            <a:r>
              <a:rPr lang="en-US" sz="2800" dirty="0"/>
              <a:t>); </a:t>
            </a:r>
            <a:endParaRPr lang="en-US" sz="2800" dirty="0" smtClean="0"/>
          </a:p>
          <a:p>
            <a:r>
              <a:rPr lang="en-US" sz="2800" dirty="0"/>
              <a:t>9</a:t>
            </a:r>
            <a:r>
              <a:rPr lang="en-US" sz="2800" dirty="0" smtClean="0"/>
              <a:t>&gt; </a:t>
            </a:r>
            <a:r>
              <a:rPr lang="en-US" sz="2800" dirty="0" err="1" smtClean="0"/>
              <a:t>Hàm</a:t>
            </a:r>
            <a:r>
              <a:rPr lang="en-US" sz="2800" dirty="0" smtClean="0"/>
              <a:t> </a:t>
            </a:r>
            <a:r>
              <a:rPr lang="en-US" sz="2800" dirty="0" err="1" smtClean="0"/>
              <a:t>loại</a:t>
            </a:r>
            <a:r>
              <a:rPr lang="en-US" sz="2800" dirty="0" smtClean="0"/>
              <a:t> </a:t>
            </a:r>
            <a:r>
              <a:rPr lang="en-US" sz="2800" dirty="0" err="1" smtClean="0"/>
              <a:t>bỏ</a:t>
            </a:r>
            <a:r>
              <a:rPr lang="en-US" sz="2800" dirty="0" smtClean="0"/>
              <a:t> </a:t>
            </a:r>
            <a:r>
              <a:rPr lang="en-US" sz="2800" dirty="0" err="1" smtClean="0"/>
              <a:t>khoảng</a:t>
            </a:r>
            <a:r>
              <a:rPr lang="en-US" sz="2800" dirty="0" smtClean="0"/>
              <a:t> </a:t>
            </a:r>
            <a:r>
              <a:rPr lang="en-US" sz="2800" dirty="0" err="1" smtClean="0"/>
              <a:t>trắng</a:t>
            </a:r>
            <a:r>
              <a:rPr lang="en-US" sz="2800" dirty="0" smtClean="0"/>
              <a:t> </a:t>
            </a:r>
            <a:r>
              <a:rPr lang="en-US" sz="2800" dirty="0" err="1" smtClean="0"/>
              <a:t>thừa</a:t>
            </a:r>
            <a:r>
              <a:rPr lang="en-US" sz="2800" dirty="0" smtClean="0"/>
              <a:t> ở </a:t>
            </a:r>
            <a:r>
              <a:rPr lang="en-US" sz="2800" dirty="0" err="1" smtClean="0"/>
              <a:t>đầu</a:t>
            </a:r>
            <a:r>
              <a:rPr lang="en-US" sz="2800" dirty="0" smtClean="0"/>
              <a:t> </a:t>
            </a:r>
            <a:r>
              <a:rPr lang="en-US" sz="2800" dirty="0" err="1" smtClean="0"/>
              <a:t>và</a:t>
            </a:r>
            <a:r>
              <a:rPr lang="en-US" sz="2800" dirty="0" smtClean="0"/>
              <a:t> </a:t>
            </a:r>
            <a:r>
              <a:rPr lang="en-US" sz="2800" dirty="0" err="1" smtClean="0"/>
              <a:t>cuối</a:t>
            </a:r>
            <a:r>
              <a:rPr lang="en-US" sz="2800" dirty="0" smtClean="0"/>
              <a:t>:</a:t>
            </a:r>
          </a:p>
          <a:p>
            <a:r>
              <a:rPr lang="en-US" sz="2800" dirty="0"/>
              <a:t>	 String </a:t>
            </a:r>
            <a:r>
              <a:rPr lang="en-US" sz="2800" dirty="0" smtClean="0"/>
              <a:t>string2 </a:t>
            </a:r>
            <a:r>
              <a:rPr lang="en-US" sz="2800" dirty="0"/>
              <a:t>= </a:t>
            </a:r>
            <a:r>
              <a:rPr lang="en-US" sz="2800"/>
              <a:t>string1.trim</a:t>
            </a:r>
            <a:r>
              <a:rPr lang="en-US" sz="2800" smtClean="0"/>
              <a:t>();  string x = “  ab  ” =&gt;”"</a:t>
            </a:r>
            <a:r>
              <a:rPr lang="en-US" sz="2800"/>
              <a:t>	</a:t>
            </a:r>
            <a:endParaRPr lang="en-US" sz="2800" smtClean="0"/>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127546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en-US" sz="2800" b="1" dirty="0" err="1" smtClean="0">
                <a:latin typeface="Arial" pitchFamily="34" charset="0"/>
                <a:cs typeface="Arial" pitchFamily="34" charset="0"/>
              </a:rPr>
              <a:t>Các</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hàm</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xử</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lý</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chuỗi</a:t>
            </a:r>
            <a:r>
              <a:rPr lang="en-US" sz="2800" b="1" dirty="0" smtClean="0">
                <a:latin typeface="Arial" pitchFamily="34" charset="0"/>
                <a:cs typeface="Arial" pitchFamily="34" charset="0"/>
              </a:rPr>
              <a:t> </a:t>
            </a:r>
          </a:p>
          <a:p>
            <a:r>
              <a:rPr lang="en-US" sz="2800" dirty="0" smtClean="0"/>
              <a:t>10&gt; </a:t>
            </a:r>
            <a:r>
              <a:rPr lang="en-US" sz="2800" dirty="0" err="1" smtClean="0"/>
              <a:t>Hàm</a:t>
            </a:r>
            <a:r>
              <a:rPr lang="en-US" sz="2800" dirty="0" smtClean="0"/>
              <a:t> </a:t>
            </a:r>
            <a:r>
              <a:rPr lang="en-US" sz="2800" dirty="0" err="1" smtClean="0"/>
              <a:t>tạo</a:t>
            </a:r>
            <a:r>
              <a:rPr lang="en-US" sz="2800" dirty="0" smtClean="0"/>
              <a:t> </a:t>
            </a:r>
            <a:r>
              <a:rPr lang="en-US" sz="2800" dirty="0" err="1" smtClean="0"/>
              <a:t>một</a:t>
            </a:r>
            <a:r>
              <a:rPr lang="en-US" sz="2800" dirty="0" smtClean="0"/>
              <a:t> </a:t>
            </a:r>
            <a:r>
              <a:rPr lang="en-US" sz="2800" dirty="0" err="1" smtClean="0"/>
              <a:t>chuỗi</a:t>
            </a:r>
            <a:r>
              <a:rPr lang="en-US" sz="2800" dirty="0" smtClean="0"/>
              <a:t> con </a:t>
            </a:r>
            <a:r>
              <a:rPr lang="en-US" sz="2800" dirty="0" err="1" smtClean="0"/>
              <a:t>từ</a:t>
            </a:r>
            <a:r>
              <a:rPr lang="en-US" sz="2800" dirty="0" smtClean="0"/>
              <a:t> </a:t>
            </a:r>
            <a:r>
              <a:rPr lang="en-US" sz="2800" dirty="0" err="1" smtClean="0"/>
              <a:t>vị</a:t>
            </a:r>
            <a:r>
              <a:rPr lang="en-US" sz="2800" dirty="0" smtClean="0"/>
              <a:t> </a:t>
            </a:r>
            <a:r>
              <a:rPr lang="en-US" sz="2800" dirty="0" err="1" smtClean="0"/>
              <a:t>trí</a:t>
            </a:r>
            <a:r>
              <a:rPr lang="en-US" sz="2800" dirty="0" smtClean="0"/>
              <a:t> index </a:t>
            </a:r>
            <a:r>
              <a:rPr lang="en-US" sz="2800" dirty="0" err="1" smtClean="0"/>
              <a:t>trong</a:t>
            </a:r>
            <a:r>
              <a:rPr lang="en-US" sz="2800" dirty="0" smtClean="0"/>
              <a:t> </a:t>
            </a:r>
            <a:r>
              <a:rPr lang="en-US" sz="2800" dirty="0" err="1" smtClean="0"/>
              <a:t>chuỗi</a:t>
            </a:r>
            <a:r>
              <a:rPr lang="en-US" sz="2800" dirty="0" smtClean="0"/>
              <a:t> cha </a:t>
            </a:r>
            <a:r>
              <a:rPr lang="en-US" sz="2800" dirty="0"/>
              <a:t>	</a:t>
            </a:r>
            <a:r>
              <a:rPr lang="en-US" sz="2800" dirty="0">
                <a:latin typeface="Arial" pitchFamily="34" charset="0"/>
                <a:cs typeface="Arial" pitchFamily="34" charset="0"/>
              </a:rPr>
              <a:t> String </a:t>
            </a:r>
            <a:r>
              <a:rPr lang="en-US" sz="2800" dirty="0" err="1">
                <a:latin typeface="Arial" pitchFamily="34" charset="0"/>
                <a:cs typeface="Arial" pitchFamily="34" charset="0"/>
              </a:rPr>
              <a:t>chuoiCon</a:t>
            </a:r>
            <a:r>
              <a:rPr lang="en-US" sz="2800" dirty="0">
                <a:latin typeface="Arial" pitchFamily="34" charset="0"/>
                <a:cs typeface="Arial" pitchFamily="34" charset="0"/>
              </a:rPr>
              <a:t> = </a:t>
            </a:r>
            <a:r>
              <a:rPr lang="en-US" sz="2800" dirty="0" err="1">
                <a:latin typeface="Arial" pitchFamily="34" charset="0"/>
                <a:cs typeface="Arial" pitchFamily="34" charset="0"/>
              </a:rPr>
              <a:t>chuoiCha.substring</a:t>
            </a:r>
            <a:r>
              <a:rPr lang="en-US" sz="2800" dirty="0">
                <a:latin typeface="Arial" pitchFamily="34" charset="0"/>
                <a:cs typeface="Arial" pitchFamily="34" charset="0"/>
              </a:rPr>
              <a:t>(</a:t>
            </a:r>
            <a:r>
              <a:rPr lang="en-US" sz="2800" dirty="0" err="1">
                <a:latin typeface="Arial" pitchFamily="34" charset="0"/>
                <a:cs typeface="Arial" pitchFamily="34" charset="0"/>
              </a:rPr>
              <a:t>int</a:t>
            </a: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beginIndex</a:t>
            </a:r>
            <a:r>
              <a:rPr lang="en-US" sz="2800" dirty="0" smtClean="0">
                <a:latin typeface="Arial" pitchFamily="34" charset="0"/>
                <a:cs typeface="Arial" pitchFamily="34" charset="0"/>
              </a:rPr>
              <a:t>);</a:t>
            </a:r>
          </a:p>
          <a:p>
            <a:r>
              <a:rPr lang="en-US" sz="2400" dirty="0" smtClean="0"/>
              <a:t>	 </a:t>
            </a:r>
            <a:r>
              <a:rPr lang="en-US" sz="2800" dirty="0" smtClean="0">
                <a:latin typeface="Arial" pitchFamily="34" charset="0"/>
                <a:cs typeface="Arial" pitchFamily="34" charset="0"/>
              </a:rPr>
              <a:t>String </a:t>
            </a:r>
            <a:r>
              <a:rPr lang="en-US" sz="2800" dirty="0" err="1">
                <a:latin typeface="Arial" pitchFamily="34" charset="0"/>
                <a:cs typeface="Arial" pitchFamily="34" charset="0"/>
              </a:rPr>
              <a:t>chuoiCon</a:t>
            </a:r>
            <a:r>
              <a:rPr lang="en-US" sz="2800" dirty="0">
                <a:latin typeface="Arial" pitchFamily="34" charset="0"/>
                <a:cs typeface="Arial" pitchFamily="34" charset="0"/>
              </a:rPr>
              <a:t> = </a:t>
            </a:r>
            <a:r>
              <a:rPr lang="en-US" sz="2800" dirty="0" err="1">
                <a:latin typeface="Arial" pitchFamily="34" charset="0"/>
                <a:cs typeface="Arial" pitchFamily="34" charset="0"/>
              </a:rPr>
              <a:t>chuoiCha.substring</a:t>
            </a:r>
            <a:r>
              <a:rPr lang="en-US" sz="2800" dirty="0">
                <a:latin typeface="Arial" pitchFamily="34" charset="0"/>
                <a:cs typeface="Arial" pitchFamily="34" charset="0"/>
              </a:rPr>
              <a:t>(</a:t>
            </a:r>
            <a:r>
              <a:rPr lang="en-US" sz="2800" dirty="0" err="1">
                <a:latin typeface="Arial" pitchFamily="34" charset="0"/>
                <a:cs typeface="Arial" pitchFamily="34" charset="0"/>
              </a:rPr>
              <a:t>int</a:t>
            </a:r>
            <a:r>
              <a:rPr lang="en-US" sz="2800" dirty="0">
                <a:latin typeface="Arial" pitchFamily="34" charset="0"/>
                <a:cs typeface="Arial" pitchFamily="34" charset="0"/>
              </a:rPr>
              <a:t> </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beginIndex</a:t>
            </a:r>
            <a:r>
              <a:rPr lang="en-US" sz="2800" dirty="0">
                <a:latin typeface="Arial" pitchFamily="34" charset="0"/>
                <a:cs typeface="Arial" pitchFamily="34" charset="0"/>
              </a:rPr>
              <a:t>, </a:t>
            </a:r>
            <a:r>
              <a:rPr lang="en-US" sz="2800" dirty="0" err="1">
                <a:latin typeface="Arial" pitchFamily="34" charset="0"/>
                <a:cs typeface="Arial" pitchFamily="34" charset="0"/>
              </a:rPr>
              <a:t>int</a:t>
            </a:r>
            <a:r>
              <a:rPr lang="en-US" sz="2800" dirty="0">
                <a:latin typeface="Arial" pitchFamily="34" charset="0"/>
                <a:cs typeface="Arial" pitchFamily="34" charset="0"/>
              </a:rPr>
              <a:t> </a:t>
            </a:r>
            <a:r>
              <a:rPr lang="en-US" sz="2800" dirty="0" err="1" smtClean="0">
                <a:latin typeface="Arial" pitchFamily="34" charset="0"/>
                <a:cs typeface="Arial" pitchFamily="34" charset="0"/>
              </a:rPr>
              <a:t>endIndex</a:t>
            </a:r>
            <a:r>
              <a:rPr lang="en-US" sz="2800" dirty="0">
                <a:latin typeface="Arial" pitchFamily="34" charset="0"/>
                <a:cs typeface="Arial" pitchFamily="34" charset="0"/>
              </a:rPr>
              <a:t>);</a:t>
            </a:r>
            <a:endParaRPr lang="en-US" sz="2800" dirty="0" smtClean="0">
              <a:latin typeface="Arial" pitchFamily="34" charset="0"/>
              <a:cs typeface="Arial" pitchFamily="34" charset="0"/>
            </a:endParaRPr>
          </a:p>
          <a:p>
            <a:r>
              <a:rPr lang="en-US" sz="2800" dirty="0"/>
              <a:t>	</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937883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t"/>
          <a:lstStyle/>
          <a:p>
            <a:r>
              <a:rPr lang="en-US" sz="2800" dirty="0" err="1" smtClean="0">
                <a:solidFill>
                  <a:srgbClr val="3C844A"/>
                </a:solidFill>
                <a:latin typeface="Arial" pitchFamily="34" charset="0"/>
                <a:cs typeface="Arial" pitchFamily="34" charset="0"/>
              </a:rPr>
              <a:t>Bài</a:t>
            </a:r>
            <a:r>
              <a:rPr lang="en-US" sz="2800" dirty="0" smtClean="0">
                <a:solidFill>
                  <a:srgbClr val="3C844A"/>
                </a:solidFill>
                <a:latin typeface="Arial" pitchFamily="34" charset="0"/>
                <a:cs typeface="Arial" pitchFamily="34" charset="0"/>
              </a:rPr>
              <a:t> </a:t>
            </a:r>
            <a:r>
              <a:rPr lang="en-US" sz="2800" dirty="0" err="1" smtClean="0">
                <a:solidFill>
                  <a:srgbClr val="3C844A"/>
                </a:solidFill>
                <a:latin typeface="Arial" pitchFamily="34" charset="0"/>
                <a:cs typeface="Arial" pitchFamily="34" charset="0"/>
              </a:rPr>
              <a:t>tập</a:t>
            </a:r>
            <a:r>
              <a:rPr lang="en-US" sz="2800" dirty="0" smtClean="0">
                <a:solidFill>
                  <a:srgbClr val="3C844A"/>
                </a:solidFill>
                <a:latin typeface="Arial" pitchFamily="34" charset="0"/>
                <a:cs typeface="Arial" pitchFamily="34" charset="0"/>
              </a:rPr>
              <a:t> </a:t>
            </a:r>
            <a:r>
              <a:rPr lang="en-US" sz="2800" dirty="0" err="1" smtClean="0">
                <a:solidFill>
                  <a:srgbClr val="3C844A"/>
                </a:solidFill>
                <a:latin typeface="Arial" pitchFamily="34" charset="0"/>
                <a:cs typeface="Arial" pitchFamily="34" charset="0"/>
              </a:rPr>
              <a:t>luyện</a:t>
            </a:r>
            <a:r>
              <a:rPr lang="en-US" sz="2800" dirty="0" smtClean="0">
                <a:solidFill>
                  <a:srgbClr val="3C844A"/>
                </a:solidFill>
                <a:latin typeface="Arial" pitchFamily="34" charset="0"/>
                <a:cs typeface="Arial" pitchFamily="34" charset="0"/>
              </a:rPr>
              <a:t> </a:t>
            </a:r>
            <a:r>
              <a:rPr lang="en-US" sz="2800" dirty="0" err="1" smtClean="0">
                <a:solidFill>
                  <a:srgbClr val="3C844A"/>
                </a:solidFill>
                <a:latin typeface="Arial" pitchFamily="34" charset="0"/>
                <a:cs typeface="Arial" pitchFamily="34" charset="0"/>
              </a:rPr>
              <a:t>tập</a:t>
            </a:r>
            <a:r>
              <a:rPr lang="en-US" sz="2800" dirty="0" smtClean="0">
                <a:solidFill>
                  <a:srgbClr val="3C844A"/>
                </a:solidFill>
                <a:latin typeface="Arial" pitchFamily="34" charset="0"/>
                <a:cs typeface="Arial" pitchFamily="34" charset="0"/>
              </a:rPr>
              <a:t> </a:t>
            </a:r>
            <a:r>
              <a:rPr lang="en-US" sz="2800" dirty="0" err="1" smtClean="0">
                <a:solidFill>
                  <a:srgbClr val="3C844A"/>
                </a:solidFill>
                <a:latin typeface="Arial" pitchFamily="34" charset="0"/>
                <a:cs typeface="Arial" pitchFamily="34" charset="0"/>
              </a:rPr>
              <a:t>hàm</a:t>
            </a:r>
            <a:r>
              <a:rPr lang="en-US" sz="2800" dirty="0" smtClean="0">
                <a:solidFill>
                  <a:srgbClr val="3C844A"/>
                </a:solidFill>
                <a:latin typeface="Arial" pitchFamily="34" charset="0"/>
                <a:cs typeface="Arial" pitchFamily="34" charset="0"/>
              </a:rPr>
              <a:t> </a:t>
            </a:r>
            <a:r>
              <a:rPr lang="en-US" sz="2800" dirty="0" err="1" smtClean="0">
                <a:solidFill>
                  <a:srgbClr val="3C844A"/>
                </a:solidFill>
                <a:latin typeface="Arial" pitchFamily="34" charset="0"/>
                <a:cs typeface="Arial" pitchFamily="34" charset="0"/>
              </a:rPr>
              <a:t>xử</a:t>
            </a:r>
            <a:r>
              <a:rPr lang="en-US" sz="2800" dirty="0" smtClean="0">
                <a:solidFill>
                  <a:srgbClr val="3C844A"/>
                </a:solidFill>
                <a:latin typeface="Arial" pitchFamily="34" charset="0"/>
                <a:cs typeface="Arial" pitchFamily="34" charset="0"/>
              </a:rPr>
              <a:t> </a:t>
            </a:r>
            <a:r>
              <a:rPr lang="en-US" sz="2800" dirty="0" err="1" smtClean="0">
                <a:solidFill>
                  <a:srgbClr val="3C844A"/>
                </a:solidFill>
                <a:latin typeface="Arial" pitchFamily="34" charset="0"/>
                <a:cs typeface="Arial" pitchFamily="34" charset="0"/>
              </a:rPr>
              <a:t>lý</a:t>
            </a:r>
            <a:r>
              <a:rPr lang="en-US" sz="2800" dirty="0" smtClean="0">
                <a:solidFill>
                  <a:srgbClr val="3C844A"/>
                </a:solidFill>
                <a:latin typeface="Arial" pitchFamily="34" charset="0"/>
                <a:cs typeface="Arial" pitchFamily="34" charset="0"/>
              </a:rPr>
              <a:t> </a:t>
            </a:r>
            <a:r>
              <a:rPr lang="en-US" sz="2800" dirty="0" err="1" smtClean="0">
                <a:solidFill>
                  <a:srgbClr val="3C844A"/>
                </a:solidFill>
                <a:latin typeface="Arial" pitchFamily="34" charset="0"/>
                <a:cs typeface="Arial" pitchFamily="34" charset="0"/>
              </a:rPr>
              <a:t>chuỗi</a:t>
            </a:r>
            <a:r>
              <a:rPr lang="en-US" sz="2800" dirty="0" smtClean="0">
                <a:solidFill>
                  <a:srgbClr val="3C844A"/>
                </a:solidFill>
                <a:latin typeface="Arial" pitchFamily="34" charset="0"/>
                <a:cs typeface="Arial" pitchFamily="34" charset="0"/>
              </a:rPr>
              <a:t> :</a:t>
            </a:r>
          </a:p>
          <a:p>
            <a:pPr marL="457200" indent="-457200">
              <a:buFontTx/>
              <a:buChar char="-"/>
            </a:pPr>
            <a:endParaRPr lang="en-US" sz="2800" dirty="0" smtClean="0">
              <a:latin typeface="Arial" pitchFamily="34" charset="0"/>
              <a:cs typeface="Arial" pitchFamily="34" charset="0"/>
            </a:endParaRPr>
          </a:p>
          <a:p>
            <a:r>
              <a:rPr lang="en-US" sz="2400" b="1" dirty="0" smtClean="0">
                <a:solidFill>
                  <a:srgbClr val="FFC000"/>
                </a:solidFill>
                <a:latin typeface="Arial" pitchFamily="34" charset="0"/>
                <a:cs typeface="Arial" pitchFamily="34" charset="0"/>
              </a:rPr>
              <a:t>VD1 :</a:t>
            </a:r>
            <a:r>
              <a:rPr lang="en-US" sz="2400" dirty="0" smtClean="0">
                <a:latin typeface="Arial" pitchFamily="34" charset="0"/>
                <a:cs typeface="Arial" pitchFamily="34" charset="0"/>
              </a:rPr>
              <a:t> </a:t>
            </a:r>
            <a:r>
              <a:rPr lang="vi-VN" sz="2400" dirty="0" smtClean="0">
                <a:latin typeface="Arial" pitchFamily="34" charset="0"/>
                <a:cs typeface="Arial" pitchFamily="34" charset="0"/>
              </a:rPr>
              <a:t>Viết chương trình nhập từ bàn phím một chuỗi không quá 80 ký tự và một ký tự bất kỳ. Đếm và in ra màn hình số lần xuất hiện của ký tự đó trong chuỗi vừa nhập.</a:t>
            </a:r>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a:p>
            <a:r>
              <a:rPr lang="en-US" sz="2400" b="1" dirty="0" smtClean="0">
                <a:solidFill>
                  <a:srgbClr val="FFC000"/>
                </a:solidFill>
                <a:latin typeface="Arial" pitchFamily="34" charset="0"/>
                <a:cs typeface="Arial" pitchFamily="34" charset="0"/>
              </a:rPr>
              <a:t>VD2 : </a:t>
            </a:r>
            <a:r>
              <a:rPr lang="vi-VN" sz="2400" dirty="0" smtClean="0">
                <a:latin typeface="Arial" pitchFamily="34" charset="0"/>
                <a:cs typeface="Arial" pitchFamily="34" charset="0"/>
              </a:rPr>
              <a:t>Viết chương trình nhập vào một chuỗi bất kỳ bao gồm cả số, ký tự thường và ký tự hoa từ bàn phím. Sau đó đếm và in ra số ký tự thường và ký tự hoa và số có trong chu</a:t>
            </a:r>
            <a:r>
              <a:rPr lang="en-US" sz="2400" dirty="0" err="1" smtClean="0">
                <a:latin typeface="Arial" pitchFamily="34" charset="0"/>
                <a:cs typeface="Arial" pitchFamily="34" charset="0"/>
              </a:rPr>
              <a:t>ỗi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a:t>
            </a:r>
          </a:p>
        </p:txBody>
      </p:sp>
    </p:spTree>
    <p:extLst>
      <p:ext uri="{BB962C8B-B14F-4D97-AF65-F5344CB8AC3E}">
        <p14:creationId xmlns:p14="http://schemas.microsoft.com/office/powerpoint/2010/main" val="5391220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47730" y="148808"/>
            <a:ext cx="8616270" cy="1007332"/>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21" name="组合 20"/>
          <p:cNvGrpSpPr/>
          <p:nvPr/>
        </p:nvGrpSpPr>
        <p:grpSpPr>
          <a:xfrm>
            <a:off x="562965" y="163204"/>
            <a:ext cx="1245251" cy="1335588"/>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32" name="文本框 31"/>
          <p:cNvSpPr txBox="1"/>
          <p:nvPr/>
        </p:nvSpPr>
        <p:spPr>
          <a:xfrm>
            <a:off x="1657807" y="407053"/>
            <a:ext cx="6905838" cy="523220"/>
          </a:xfrm>
          <a:prstGeom prst="rect">
            <a:avLst/>
          </a:prstGeom>
          <a:noFill/>
        </p:spPr>
        <p:txBody>
          <a:bodyPr wrap="square" rtlCol="0">
            <a:spAutoFit/>
          </a:bodyPr>
          <a:lstStyle/>
          <a:p>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chương</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rPr>
              <a:t>JavaCore</a:t>
            </a:r>
            <a:endParaRPr lang="zh-CN" altLang="en-US" sz="2800" b="1" dirty="0">
              <a:solidFill>
                <a:srgbClr val="00B05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347730" y="1391358"/>
            <a:ext cx="8616269" cy="3588937"/>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t"/>
          <a:lstStyle/>
          <a:p>
            <a:r>
              <a:rPr lang="en-US" sz="2400" b="1" smtClean="0">
                <a:latin typeface="Arial" pitchFamily="34" charset="0"/>
                <a:cs typeface="Arial" pitchFamily="34" charset="0"/>
              </a:rPr>
              <a:t>Mảng</a:t>
            </a:r>
            <a:endParaRPr lang="en-US" sz="2400" b="1">
              <a:latin typeface="Arial" pitchFamily="34" charset="0"/>
              <a:cs typeface="Arial" pitchFamily="34" charset="0"/>
            </a:endParaRPr>
          </a:p>
          <a:p>
            <a:pPr marL="342900" indent="-342900">
              <a:buFont typeface="Wingdings" pitchFamily="2" charset="2"/>
              <a:buChar char="v"/>
            </a:pPr>
            <a:r>
              <a:rPr lang="en-US" sz="2400" b="1" smtClean="0"/>
              <a:t>Khái niệm: </a:t>
            </a:r>
          </a:p>
          <a:p>
            <a:pPr marL="685800" lvl="1" indent="-342900">
              <a:buFont typeface="Wingdings" pitchFamily="2" charset="2"/>
              <a:buChar char="Ø"/>
            </a:pPr>
            <a:r>
              <a:rPr lang="en-US" sz="2400" smtClean="0"/>
              <a:t>M</a:t>
            </a:r>
            <a:r>
              <a:rPr lang="vi-VN" sz="2400" dirty="0" smtClean="0"/>
              <a:t>ảng</a:t>
            </a:r>
            <a:r>
              <a:rPr lang="vi-VN" sz="2400" dirty="0"/>
              <a:t> là kiểu dữ liệu có cấu trúc gồm một tập hợp cố định các phần tử có cùng kiểu dữ </a:t>
            </a:r>
            <a:r>
              <a:rPr lang="vi-VN" sz="2400" dirty="0" smtClean="0"/>
              <a:t>liệu</a:t>
            </a:r>
            <a:r>
              <a:rPr lang="en-US" sz="2400" dirty="0" smtClean="0"/>
              <a:t>.</a:t>
            </a:r>
          </a:p>
          <a:p>
            <a:pPr marL="685800" lvl="1" indent="-342900">
              <a:buFont typeface="Wingdings" pitchFamily="2" charset="2"/>
              <a:buChar char="Ø"/>
            </a:pPr>
            <a:r>
              <a:rPr lang="en-US" sz="2400" smtClean="0"/>
              <a:t>C</a:t>
            </a:r>
            <a:r>
              <a:rPr lang="vi-VN" sz="2400" dirty="0" smtClean="0"/>
              <a:t>ác </a:t>
            </a:r>
            <a:r>
              <a:rPr lang="vi-VN" sz="2400" dirty="0"/>
              <a:t>phần tử của mảng có cùng tên và được phân biệt nhau bởi chỉ </a:t>
            </a:r>
            <a:r>
              <a:rPr lang="vi-VN" sz="2400"/>
              <a:t>số</a:t>
            </a:r>
            <a:r>
              <a:rPr lang="vi-VN" sz="2400" smtClean="0"/>
              <a:t>.</a:t>
            </a:r>
            <a:endParaRPr lang="en-US" sz="2400" smtClean="0"/>
          </a:p>
          <a:p>
            <a:pPr marL="685800" lvl="1" indent="-342900">
              <a:buFont typeface="Wingdings" pitchFamily="2" charset="2"/>
              <a:buChar char="Ø"/>
            </a:pPr>
            <a:r>
              <a:rPr lang="vi-VN" sz="2400" smtClean="0"/>
              <a:t>Mỗi </a:t>
            </a:r>
            <a:r>
              <a:rPr lang="vi-VN" sz="2400" dirty="0"/>
              <a:t>phần tử của mảng được sử dụng như là một biến đơn, kiểu dữ liệu của mảng chính là kiểu dữ liệu của phần tử</a:t>
            </a:r>
            <a:endParaRPr lang="en-US" sz="2400" dirty="0" smtClean="0">
              <a:latin typeface="Arial" pitchFamily="34" charset="0"/>
              <a:cs typeface="Arial" pitchFamily="34" charset="0"/>
            </a:endParaRPr>
          </a:p>
          <a:p>
            <a:r>
              <a:rPr lang="en-US" sz="2400" dirty="0"/>
              <a:t>	</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25296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2825</TotalTime>
  <Words>1148</Words>
  <Application>Microsoft Office PowerPoint</Application>
  <PresentationFormat>On-screen Show (16:9)</PresentationFormat>
  <Paragraphs>419</Paragraphs>
  <Slides>53</Slides>
  <Notes>45</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longnd</cp:lastModifiedBy>
  <cp:revision>1615</cp:revision>
  <cp:lastPrinted>2019-05-11T01:18:13Z</cp:lastPrinted>
  <dcterms:created xsi:type="dcterms:W3CDTF">2019-05-11T01:18:13Z</dcterms:created>
  <dcterms:modified xsi:type="dcterms:W3CDTF">2021-03-20T14:14:24Z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