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orbel" panose="020B05030202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iivo8RHDI9jlnGu1px/20s/+ye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2" name="Google Shape;42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2" name="Google Shape;43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5" name="Google Shape;445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8" name="Google Shape;45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68e74906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" name="Google Shape;465;g168e74906b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6" name="Google Shape;466;g168e74906b0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8" name="Google Shape;478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9" name="Google Shape;48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0" name="Google Shape;490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9" name="Google Shape;499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7" name="Google Shape;507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8" name="Google Shape;508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5" name="Google Shape;515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6" name="Google Shape;516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6" name="Google Shape;526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4" name="Google Shape;534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5" name="Google Shape;535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5" name="Google Shape;36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5" name="Google Shape;375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5" name="Google Shape;385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5" name="Google Shape;39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5" name="Google Shape;40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êu đề Bản chiếu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44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44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44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4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4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4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4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4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44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44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4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44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44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4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4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44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4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44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4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4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44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4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4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44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4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44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4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44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4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44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4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4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4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44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44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4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44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44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4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44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4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44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4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4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44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4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44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4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4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44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44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4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4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44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4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44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44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4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44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44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4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̉nh với Chú thích" type="picTx">
  <p:cSld name="PICTURE_WITH_CAPTION_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3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3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77" name="Google Shape;177;p53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8" name="Google Shape;178;p5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5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5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Ảnh Toàn cảnh cùng với Chú thích">
  <p:cSld name="Ảnh Toàn cảnh cùng với Chú thích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4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54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84" name="Google Shape;184;p54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5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5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5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ề và Chú thích">
  <p:cSld name="Tiêu đề và Chú thích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5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55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1" name="Google Shape;191;p5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5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5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ích dẫn cùng với Chú thích">
  <p:cSld name="Trích dẫn cùng với Chú thích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6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56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7" name="Google Shape;197;p56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8" name="Google Shape;198;p5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5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5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56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202" name="Google Shape;202;p56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nh Thiếp">
  <p:cSld name="Danh Thiếp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7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57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206" name="Google Shape;206;p5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5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5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ột">
  <p:cSld name="3 Cột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8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58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2" name="Google Shape;212;p58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58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58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5" name="Google Shape;215;p58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6" name="Google Shape;216;p58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7" name="Google Shape;217;p5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5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5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ột Hình ảnh">
  <p:cSld name="3 Cột Hình ảnh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9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59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23" name="Google Shape;223;p59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24" name="Google Shape;224;p59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25" name="Google Shape;225;p59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26" name="Google Shape;226;p59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27" name="Google Shape;227;p59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28" name="Google Shape;228;p59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29" name="Google Shape;229;p59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30" name="Google Shape;230;p59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31" name="Google Shape;231;p5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5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5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ề và Văn bản Dọc" type="vertTx">
  <p:cSld name="VERTICAL_TEXT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60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7" name="Google Shape;237;p6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6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6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ề Dọc và Văn bản" type="vertTitleAndTx">
  <p:cSld name="VERTICAL_TITLE_AND_VERTICAL_TEX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1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61"/>
          <p:cNvSpPr txBox="1">
            <a:spLocks noGrp="1"/>
          </p:cNvSpPr>
          <p:nvPr>
            <p:ph type="body" idx="1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43" name="Google Shape;243;p6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6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ô tả và Nội dung Tiêu đề">
  <p:cSld name="Mô tả và Nội dung Tiêu đề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5"/>
          <p:cNvSpPr txBox="1"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  <a:defRPr sz="3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5"/>
          <p:cNvSpPr txBox="1"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/>
            </a:lvl1pPr>
            <a:lvl2pPr marL="914400" lvl="1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45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5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5"/>
          <p:cNvSpPr txBox="1">
            <a:spLocks noGrp="1"/>
          </p:cNvSpPr>
          <p:nvPr>
            <p:ph type="body" idx="2"/>
          </p:nvPr>
        </p:nvSpPr>
        <p:spPr>
          <a:xfrm>
            <a:off x="1216192" y="3837470"/>
            <a:ext cx="1310050" cy="95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048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marL="1828800" lvl="3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45"/>
          <p:cNvSpPr txBox="1">
            <a:spLocks noGrp="1"/>
          </p:cNvSpPr>
          <p:nvPr>
            <p:ph type="sldNum" idx="12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Twentieth Century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Twentieth Century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Twentieth Century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Twentieth Century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Twentieth Century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Twentieth Century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Twentieth Century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Twentieth Century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Twentieth Century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45"/>
          <p:cNvSpPr txBox="1">
            <a:spLocks noGrp="1"/>
          </p:cNvSpPr>
          <p:nvPr>
            <p:ph type="body" idx="3"/>
          </p:nvPr>
        </p:nvSpPr>
        <p:spPr>
          <a:xfrm>
            <a:off x="685799" y="2914650"/>
            <a:ext cx="10840914" cy="50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/>
            </a:lvl1pPr>
            <a:lvl2pPr marL="914400" lvl="1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6" name="Google Shape;126;p45"/>
          <p:cNvSpPr txBox="1">
            <a:spLocks noGrp="1"/>
          </p:cNvSpPr>
          <p:nvPr>
            <p:ph type="body" idx="4"/>
          </p:nvPr>
        </p:nvSpPr>
        <p:spPr>
          <a:xfrm>
            <a:off x="7465366" y="3837470"/>
            <a:ext cx="1310050" cy="95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048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marL="1828800" lvl="3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45"/>
          <p:cNvSpPr txBox="1">
            <a:spLocks noGrp="1"/>
          </p:cNvSpPr>
          <p:nvPr>
            <p:ph type="body" idx="5"/>
          </p:nvPr>
        </p:nvSpPr>
        <p:spPr>
          <a:xfrm>
            <a:off x="9548424" y="3837470"/>
            <a:ext cx="1310050" cy="95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048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marL="1828800" lvl="3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45"/>
          <p:cNvSpPr txBox="1">
            <a:spLocks noGrp="1"/>
          </p:cNvSpPr>
          <p:nvPr>
            <p:ph type="body" idx="6"/>
          </p:nvPr>
        </p:nvSpPr>
        <p:spPr>
          <a:xfrm>
            <a:off x="5382308" y="3837470"/>
            <a:ext cx="1310050" cy="95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048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marL="1828800" lvl="3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45"/>
          <p:cNvSpPr txBox="1">
            <a:spLocks noGrp="1"/>
          </p:cNvSpPr>
          <p:nvPr>
            <p:ph type="body" idx="7"/>
          </p:nvPr>
        </p:nvSpPr>
        <p:spPr>
          <a:xfrm>
            <a:off x="3299250" y="3837470"/>
            <a:ext cx="1310050" cy="95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048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marL="1828800" lvl="3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i Nội dung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6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46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4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4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ề và Nội dung" type="obj">
  <p:cSld name="OBJEC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7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4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4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Đầu trang của Phần" type="secHead">
  <p:cSld name="SECTION_HEADER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8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48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4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4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4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ép so sánh" type="twoTxTwoObj">
  <p:cSld name="TWO_OBJECTS_WITH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9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9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52" name="Google Shape;152;p49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49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54" name="Google Shape;154;p49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4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ỉ Tiêu đề" type="titleOnly">
  <p:cSld name="TITLE_ONL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5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5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ống" type="blank">
  <p:cSld name="BLANK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5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5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ội dung với Chú thích" type="objTx">
  <p:cSld name="OBJECT_WITH_CAPTION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2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52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52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1" name="Google Shape;171;p5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5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5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0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3" descr="\\DROBO-FS\QuickDrops\JB\PPTX NG\Droplets\LightingOverlay.png"/>
          <p:cNvPicPr preferRelativeResize="0"/>
          <p:nvPr/>
        </p:nvPicPr>
        <p:blipFill rotWithShape="1">
          <a:blip r:embed="rId21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43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43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43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43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43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43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4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43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43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43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43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43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43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43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43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43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43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43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43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43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43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43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43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43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43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43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43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43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43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43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43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43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43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43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43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43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4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43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43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3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4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4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4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4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Twentieth Century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Twentieth Century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Twentieth Century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Twentieth Century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Twentieth Century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Twentieth Century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Twentieth Century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Twentieth Century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Twentieth Century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ongDS/305/blob/main/Classification.ipyn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extcleaner.ne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"/>
          <p:cNvSpPr txBox="1">
            <a:spLocks noGrp="1"/>
          </p:cNvSpPr>
          <p:nvPr>
            <p:ph type="ctrTitle"/>
          </p:nvPr>
        </p:nvSpPr>
        <p:spPr>
          <a:xfrm>
            <a:off x="2960484" y="1720264"/>
            <a:ext cx="7724640" cy="242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000" b="1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EMAIL SPAM CLASSIFICATION BY FASTTEXT</a:t>
            </a:r>
            <a:endParaRPr sz="4000"/>
          </a:p>
        </p:txBody>
      </p:sp>
      <p:sp>
        <p:nvSpPr>
          <p:cNvPr id="252" name="Google Shape;252;p1"/>
          <p:cNvSpPr txBox="1">
            <a:spLocks noGrp="1"/>
          </p:cNvSpPr>
          <p:nvPr>
            <p:ph type="subTitle" idx="1"/>
          </p:nvPr>
        </p:nvSpPr>
        <p:spPr>
          <a:xfrm>
            <a:off x="4473199" y="4771316"/>
            <a:ext cx="6783334" cy="73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</a:pPr>
            <a:r>
              <a:rPr lang="en-US"/>
              <a:t>STUDENT: VŨ QUỐC VƯƠNG</a:t>
            </a:r>
            <a:endParaRPr/>
          </a:p>
          <a:p>
            <a:pPr marL="0" lvl="0" indent="0" algn="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</a:pPr>
            <a:r>
              <a:rPr lang="en-US"/>
              <a:t>MENTOR: NGUYỄN HUY THÀNH</a:t>
            </a:r>
            <a:endParaRPr/>
          </a:p>
          <a:p>
            <a:pPr marL="0" lvl="0" indent="0" algn="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</a:pPr>
            <a:endParaRPr/>
          </a:p>
          <a:p>
            <a:pPr marL="0" lvl="0" indent="0" algn="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</a:pPr>
            <a:endParaRPr/>
          </a:p>
        </p:txBody>
      </p:sp>
      <p:sp>
        <p:nvSpPr>
          <p:cNvPr id="253" name="Google Shape;253;p1"/>
          <p:cNvSpPr txBox="1"/>
          <p:nvPr/>
        </p:nvSpPr>
        <p:spPr>
          <a:xfrm>
            <a:off x="5897364" y="170258"/>
            <a:ext cx="222949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FUNIX EDU</a:t>
            </a: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4" name="Google Shape;254;p1"/>
          <p:cNvSpPr txBox="1"/>
          <p:nvPr/>
        </p:nvSpPr>
        <p:spPr>
          <a:xfrm>
            <a:off x="3734654" y="1952090"/>
            <a:ext cx="655491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rbe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Graduation thesis Data Science DSP305</a:t>
            </a: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3"/>
          <p:cNvSpPr txBox="1"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</a:pPr>
            <a:r>
              <a:rPr lang="en-US"/>
              <a:t>MODEL EVALUATION</a:t>
            </a:r>
            <a:endParaRPr/>
          </a:p>
        </p:txBody>
      </p:sp>
      <p:sp>
        <p:nvSpPr>
          <p:cNvPr id="425" name="Google Shape;425;p13"/>
          <p:cNvSpPr txBox="1">
            <a:spLocks noGrp="1"/>
          </p:cNvSpPr>
          <p:nvPr>
            <p:ph type="body" idx="1"/>
          </p:nvPr>
        </p:nvSpPr>
        <p:spPr>
          <a:xfrm>
            <a:off x="685801" y="1579044"/>
            <a:ext cx="4091298" cy="39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b="1"/>
              <a:t>Evaluate model by F1 score</a:t>
            </a:r>
            <a:endParaRPr/>
          </a:p>
        </p:txBody>
      </p:sp>
      <p:sp>
        <p:nvSpPr>
          <p:cNvPr id="426" name="Google Shape;426;p13"/>
          <p:cNvSpPr txBox="1"/>
          <p:nvPr/>
        </p:nvSpPr>
        <p:spPr>
          <a:xfrm>
            <a:off x="685801" y="3472911"/>
            <a:ext cx="985243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F1-score is used when the False Negatives and False Positives are crucial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F1-score is a better metric when there are imbalanced classes as in the above case</a:t>
            </a: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27" name="Google Shape;42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1" y="2175956"/>
            <a:ext cx="639127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4B649744-09C2-63B2-F39F-DE8340CB1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4311901"/>
            <a:ext cx="4724400" cy="2107006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795AB287-4F84-DB0E-96A6-61F145139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420" y="4311901"/>
            <a:ext cx="4869632" cy="21070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9"/>
          <p:cNvSpPr txBox="1"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</a:pPr>
            <a:r>
              <a:rPr lang="en-US" dirty="0"/>
              <a:t>MODELLING</a:t>
            </a:r>
            <a:endParaRPr dirty="0"/>
          </a:p>
        </p:txBody>
      </p:sp>
      <p:sp>
        <p:nvSpPr>
          <p:cNvPr id="435" name="Google Shape;435;p9"/>
          <p:cNvSpPr txBox="1">
            <a:spLocks noGrp="1"/>
          </p:cNvSpPr>
          <p:nvPr>
            <p:ph type="body" idx="1"/>
          </p:nvPr>
        </p:nvSpPr>
        <p:spPr>
          <a:xfrm>
            <a:off x="665285" y="1598698"/>
            <a:ext cx="10840914" cy="426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 err="1"/>
              <a:t>FastText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dirty="0"/>
          </a:p>
        </p:txBody>
      </p:sp>
      <p:sp>
        <p:nvSpPr>
          <p:cNvPr id="436" name="Google Shape;436;p9"/>
          <p:cNvSpPr txBox="1"/>
          <p:nvPr/>
        </p:nvSpPr>
        <p:spPr>
          <a:xfrm>
            <a:off x="644769" y="1969777"/>
            <a:ext cx="926169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FastText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is a lightweight library designed to help build scalable solutions for text representation and classification. </a:t>
            </a:r>
            <a:endParaRPr dirty="0"/>
          </a:p>
        </p:txBody>
      </p:sp>
      <p:pic>
        <p:nvPicPr>
          <p:cNvPr id="438" name="Google Shape;43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798" y="3809450"/>
            <a:ext cx="3352800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9"/>
          <p:cNvSpPr txBox="1"/>
          <p:nvPr/>
        </p:nvSpPr>
        <p:spPr>
          <a:xfrm>
            <a:off x="5350598" y="2597174"/>
            <a:ext cx="660903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Advantages:</a:t>
            </a:r>
            <a:endParaRPr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 is helpful to find the vector representation for rare words. </a:t>
            </a:r>
            <a:endParaRPr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 can give the vector representations for the words not present in the dictionary (OOV words) since these can also be broken down into character n-grams. </a:t>
            </a:r>
            <a:endParaRPr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character n-grams embeddings tend to perform superior to word2vec and glove on smaller datasets.</a:t>
            </a:r>
            <a:endParaRPr dirty="0"/>
          </a:p>
        </p:txBody>
      </p:sp>
      <p:pic>
        <p:nvPicPr>
          <p:cNvPr id="440" name="Google Shape;44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798" y="3438850"/>
            <a:ext cx="4429410" cy="33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95989A2F-3136-2925-766B-7A86AAFA1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98" y="2612111"/>
            <a:ext cx="4429410" cy="714375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0EB76003-169B-0D22-A5D2-2578E4CF41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798" y="6068457"/>
            <a:ext cx="98012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6"/>
          <p:cNvSpPr txBox="1"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</a:pPr>
            <a:r>
              <a:rPr lang="en-US"/>
              <a:t>MODELLING</a:t>
            </a:r>
            <a:endParaRPr/>
          </a:p>
        </p:txBody>
      </p:sp>
      <p:sp>
        <p:nvSpPr>
          <p:cNvPr id="448" name="Google Shape;448;p36"/>
          <p:cNvSpPr txBox="1">
            <a:spLocks noGrp="1"/>
          </p:cNvSpPr>
          <p:nvPr>
            <p:ph type="body" idx="1"/>
          </p:nvPr>
        </p:nvSpPr>
        <p:spPr>
          <a:xfrm>
            <a:off x="685799" y="1881824"/>
            <a:ext cx="10840914" cy="426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LSTM Pytorch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</p:txBody>
      </p:sp>
      <p:sp>
        <p:nvSpPr>
          <p:cNvPr id="449" name="Google Shape;449;p36"/>
          <p:cNvSpPr txBox="1"/>
          <p:nvPr/>
        </p:nvSpPr>
        <p:spPr>
          <a:xfrm>
            <a:off x="685799" y="2308634"/>
            <a:ext cx="92616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Pytorch used for applications such as natural language processing.</a:t>
            </a:r>
            <a:endParaRPr/>
          </a:p>
        </p:txBody>
      </p:sp>
      <p:sp>
        <p:nvSpPr>
          <p:cNvPr id="450" name="Google Shape;450;p36"/>
          <p:cNvSpPr txBox="1"/>
          <p:nvPr/>
        </p:nvSpPr>
        <p:spPr>
          <a:xfrm>
            <a:off x="5115208" y="2954965"/>
            <a:ext cx="660903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Advantages:</a:t>
            </a:r>
            <a:endParaRPr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LSTM have long-term memory.</a:t>
            </a:r>
            <a:endParaRPr dirty="0"/>
          </a:p>
        </p:txBody>
      </p:sp>
      <p:pic>
        <p:nvPicPr>
          <p:cNvPr id="451" name="Google Shape;45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799" y="3104776"/>
            <a:ext cx="3877655" cy="2313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15208" y="3878295"/>
            <a:ext cx="59531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6"/>
          <p:cNvSpPr txBox="1"/>
          <p:nvPr/>
        </p:nvSpPr>
        <p:spPr>
          <a:xfrm>
            <a:off x="5115208" y="5007836"/>
            <a:ext cx="57635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Simple model LSTM with two layer</a:t>
            </a:r>
            <a:endParaRPr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F9B55C50-047F-CDC0-1BBF-EDFFFC78E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99" y="5554209"/>
            <a:ext cx="1007745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4"/>
          <p:cNvSpPr txBox="1"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</a:pPr>
            <a:r>
              <a:rPr lang="en-US"/>
              <a:t>MODEL IMPROVEMENT</a:t>
            </a:r>
            <a:endParaRPr/>
          </a:p>
        </p:txBody>
      </p:sp>
      <p:sp>
        <p:nvSpPr>
          <p:cNvPr id="461" name="Google Shape;461;p14"/>
          <p:cNvSpPr txBox="1">
            <a:spLocks noGrp="1"/>
          </p:cNvSpPr>
          <p:nvPr>
            <p:ph type="body" idx="1"/>
          </p:nvPr>
        </p:nvSpPr>
        <p:spPr>
          <a:xfrm>
            <a:off x="685801" y="1656196"/>
            <a:ext cx="10840914" cy="426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FastText – Tuning parameter</a:t>
            </a:r>
            <a:endParaRPr/>
          </a:p>
        </p:txBody>
      </p:sp>
      <p:pic>
        <p:nvPicPr>
          <p:cNvPr id="462" name="Google Shape;4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998100"/>
            <a:ext cx="9370075" cy="476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68e74906b0_0_0"/>
          <p:cNvSpPr txBox="1">
            <a:spLocks noGrp="1"/>
          </p:cNvSpPr>
          <p:nvPr>
            <p:ph type="title"/>
          </p:nvPr>
        </p:nvSpPr>
        <p:spPr>
          <a:xfrm>
            <a:off x="685801" y="609601"/>
            <a:ext cx="10840800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</a:pPr>
            <a:r>
              <a:rPr lang="en-US"/>
              <a:t>MODEL IMPROVEMENT</a:t>
            </a:r>
            <a:endParaRPr/>
          </a:p>
        </p:txBody>
      </p:sp>
      <p:sp>
        <p:nvSpPr>
          <p:cNvPr id="469" name="Google Shape;469;g168e74906b0_0_0"/>
          <p:cNvSpPr txBox="1">
            <a:spLocks noGrp="1"/>
          </p:cNvSpPr>
          <p:nvPr>
            <p:ph type="body" idx="1"/>
          </p:nvPr>
        </p:nvSpPr>
        <p:spPr>
          <a:xfrm>
            <a:off x="685801" y="1656196"/>
            <a:ext cx="108408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FastText – Tuning parameter</a:t>
            </a:r>
            <a:endParaRPr/>
          </a:p>
        </p:txBody>
      </p:sp>
      <p:sp>
        <p:nvSpPr>
          <p:cNvPr id="472" name="Google Shape;472;g168e74906b0_0_0"/>
          <p:cNvSpPr txBox="1"/>
          <p:nvPr/>
        </p:nvSpPr>
        <p:spPr>
          <a:xfrm>
            <a:off x="457938" y="3769912"/>
            <a:ext cx="36129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Best param with word level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3" name="Google Shape;473;g168e74906b0_0_0"/>
          <p:cNvSpPr txBox="1"/>
          <p:nvPr/>
        </p:nvSpPr>
        <p:spPr>
          <a:xfrm>
            <a:off x="5204817" y="3769912"/>
            <a:ext cx="55098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Best param with character level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771F8B76-4D56-7663-0AD7-932A504C7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56" y="2038928"/>
            <a:ext cx="4399025" cy="1561702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458586F7-8575-BD4E-870D-CAE102DEA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817" y="2032964"/>
            <a:ext cx="4600086" cy="1561703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DC6E24D5-6ADB-3E59-9E29-7839F7AA5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556" y="4363604"/>
            <a:ext cx="1083945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7"/>
          <p:cNvSpPr txBox="1"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</a:pPr>
            <a:r>
              <a:rPr lang="en-US" dirty="0"/>
              <a:t>ERROR ANALYSIS and DATA AUGMENTATION</a:t>
            </a:r>
            <a:endParaRPr dirty="0"/>
          </a:p>
        </p:txBody>
      </p:sp>
      <p:pic>
        <p:nvPicPr>
          <p:cNvPr id="481" name="Google Shape;48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565942"/>
            <a:ext cx="2695575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37"/>
          <p:cNvSpPr txBox="1"/>
          <p:nvPr/>
        </p:nvSpPr>
        <p:spPr>
          <a:xfrm>
            <a:off x="685800" y="3244334"/>
            <a:ext cx="2609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Replace incorrect label</a:t>
            </a:r>
            <a:endParaRPr dirty="0"/>
          </a:p>
        </p:txBody>
      </p:sp>
      <p:sp>
        <p:nvSpPr>
          <p:cNvPr id="484" name="Google Shape;484;p37"/>
          <p:cNvSpPr txBox="1"/>
          <p:nvPr/>
        </p:nvSpPr>
        <p:spPr>
          <a:xfrm>
            <a:off x="3839308" y="5849265"/>
            <a:ext cx="56124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augmentation for email has little data</a:t>
            </a:r>
            <a:endParaRPr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E2B8648C-97A5-BC7F-F780-3DA659E5C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308" y="1563679"/>
            <a:ext cx="3801817" cy="396572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A9555D29-0713-DEC3-9069-03AA3D941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642" y="1563679"/>
            <a:ext cx="2762250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7"/>
          <p:cNvSpPr txBox="1"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</a:pPr>
            <a:r>
              <a:rPr lang="en-US"/>
              <a:t>RESULT</a:t>
            </a:r>
            <a:endParaRPr/>
          </a:p>
        </p:txBody>
      </p:sp>
      <p:sp>
        <p:nvSpPr>
          <p:cNvPr id="494" name="Google Shape;494;p17"/>
          <p:cNvSpPr txBox="1"/>
          <p:nvPr/>
        </p:nvSpPr>
        <p:spPr>
          <a:xfrm>
            <a:off x="435132" y="1684955"/>
            <a:ext cx="726282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After error analysis, </a:t>
            </a:r>
            <a:r>
              <a:rPr lang="en-US" sz="18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fasttext</a:t>
            </a:r>
            <a:r>
              <a:rPr lang="en-US" sz="18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model by character level give the best result</a:t>
            </a:r>
            <a:endParaRPr dirty="0"/>
          </a:p>
        </p:txBody>
      </p:sp>
      <p:sp>
        <p:nvSpPr>
          <p:cNvPr id="495" name="Google Shape;495;p17"/>
          <p:cNvSpPr txBox="1"/>
          <p:nvPr/>
        </p:nvSpPr>
        <p:spPr>
          <a:xfrm>
            <a:off x="3026086" y="4344560"/>
            <a:ext cx="25039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Timeline of results</a:t>
            </a:r>
            <a:endParaRPr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F7DF2EC-8E84-3922-036C-C909E14A5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32" y="2085781"/>
            <a:ext cx="7685826" cy="2042599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C8506E06-26BC-E9D6-B5A6-54F264F48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233" y="2085781"/>
            <a:ext cx="3580646" cy="20425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8"/>
          <p:cNvSpPr txBox="1"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</a:pPr>
            <a:r>
              <a:rPr lang="en-US"/>
              <a:t>GUIDELINE DOCUMENT</a:t>
            </a:r>
            <a:endParaRPr/>
          </a:p>
        </p:txBody>
      </p:sp>
      <p:sp>
        <p:nvSpPr>
          <p:cNvPr id="502" name="Google Shape;502;p38"/>
          <p:cNvSpPr txBox="1"/>
          <p:nvPr/>
        </p:nvSpPr>
        <p:spPr>
          <a:xfrm>
            <a:off x="1068356" y="1978090"/>
            <a:ext cx="9661848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Access notebook by click this below link: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https://github.com/VuongDS/305/blob/main/Classification.ipynb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Click ‘Open in Colab’: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Click ‘Ctrl + F9’ to Run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Click ‘Run anyway’: </a:t>
            </a:r>
            <a:endParaRPr/>
          </a:p>
        </p:txBody>
      </p:sp>
      <p:pic>
        <p:nvPicPr>
          <p:cNvPr id="503" name="Google Shape;503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7638" y="2781300"/>
            <a:ext cx="2400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37638" y="3591552"/>
            <a:ext cx="4591828" cy="1802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9"/>
          <p:cNvSpPr txBox="1"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</a:pPr>
            <a:r>
              <a:rPr lang="en-US"/>
              <a:t>GUIDELINE DOCUMENT</a:t>
            </a:r>
            <a:endParaRPr/>
          </a:p>
        </p:txBody>
      </p:sp>
      <p:sp>
        <p:nvSpPr>
          <p:cNvPr id="511" name="Google Shape;511;p39"/>
          <p:cNvSpPr txBox="1"/>
          <p:nvPr/>
        </p:nvSpPr>
        <p:spPr>
          <a:xfrm>
            <a:off x="1068356" y="1978090"/>
            <a:ext cx="966184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Preprocessing text by click this link: </a:t>
            </a:r>
            <a:r>
              <a:rPr lang="en-US" sz="1800" u="sng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https://textcleaner.net/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Copy and paste email under classify to this box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endParaRPr/>
          </a:p>
        </p:txBody>
      </p:sp>
      <p:pic>
        <p:nvPicPr>
          <p:cNvPr id="512" name="Google Shape;512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8356" y="2625617"/>
            <a:ext cx="7879701" cy="3728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0"/>
          <p:cNvSpPr txBox="1"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</a:pPr>
            <a:r>
              <a:rPr lang="en-US"/>
              <a:t>GUIDELINE DOCUMENT</a:t>
            </a:r>
            <a:endParaRPr/>
          </a:p>
        </p:txBody>
      </p:sp>
      <p:sp>
        <p:nvSpPr>
          <p:cNvPr id="519" name="Google Shape;519;p40"/>
          <p:cNvSpPr txBox="1"/>
          <p:nvPr/>
        </p:nvSpPr>
        <p:spPr>
          <a:xfrm>
            <a:off x="685801" y="1489203"/>
            <a:ext cx="9661848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Choose option: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Then, click ‘clean’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endParaRPr/>
          </a:p>
        </p:txBody>
      </p:sp>
      <p:pic>
        <p:nvPicPr>
          <p:cNvPr id="520" name="Google Shape;520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7630" y="1635279"/>
            <a:ext cx="24384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44566" y="1635279"/>
            <a:ext cx="280035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57629" y="3303958"/>
            <a:ext cx="6403815" cy="2649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"/>
          <p:cNvSpPr txBox="1"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261" name="Google Shape;261;p2"/>
          <p:cNvSpPr txBox="1">
            <a:spLocks noGrp="1"/>
          </p:cNvSpPr>
          <p:nvPr>
            <p:ph type="body" idx="1"/>
          </p:nvPr>
        </p:nvSpPr>
        <p:spPr>
          <a:xfrm>
            <a:off x="675543" y="1869600"/>
            <a:ext cx="10840914" cy="311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/>
              <a:t>Business Understanding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/>
              <a:t>Data Understanding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	Data Description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	EDA report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/>
              <a:t>Data Preparation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/>
              <a:t>Modelling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/>
              <a:t>Model Evaluation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/>
              <a:t>Model Improvement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1"/>
          <p:cNvSpPr txBox="1"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</a:pPr>
            <a:r>
              <a:rPr lang="en-US"/>
              <a:t>GUIDELINE DOCUMENT</a:t>
            </a:r>
            <a:endParaRPr/>
          </a:p>
        </p:txBody>
      </p:sp>
      <p:sp>
        <p:nvSpPr>
          <p:cNvPr id="529" name="Google Shape;529;p41"/>
          <p:cNvSpPr txBox="1"/>
          <p:nvPr/>
        </p:nvSpPr>
        <p:spPr>
          <a:xfrm>
            <a:off x="685801" y="1489203"/>
            <a:ext cx="966184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Copy text to notebook by following this command: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Then, run notebook to classify email: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30" name="Google Shape;53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6725" y="1489203"/>
            <a:ext cx="27051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1" y="2749203"/>
            <a:ext cx="99441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2"/>
          <p:cNvSpPr txBox="1">
            <a:spLocks noGrp="1"/>
          </p:cNvSpPr>
          <p:nvPr>
            <p:ph type="title"/>
          </p:nvPr>
        </p:nvSpPr>
        <p:spPr>
          <a:xfrm>
            <a:off x="1410056" y="2959693"/>
            <a:ext cx="9415903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</a:pPr>
            <a:r>
              <a:rPr lang="en-US"/>
              <a:t>THANK YOU 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997C9"/>
            </a:gs>
            <a:gs pos="100000">
              <a:srgbClr val="002355"/>
            </a:gs>
          </a:gsLst>
          <a:lin ang="5040000" scaled="0"/>
        </a:gra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8" name="Google Shape;268;p3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69" name="Google Shape;269;p3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270" name="Google Shape;270;p3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4" name="Google Shape;274;p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6" name="Google Shape;276;p3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7" name="Google Shape;277;p3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0" name="Google Shape;280;p3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81" name="Google Shape;281;p3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82" name="Google Shape;282;p3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3" name="Google Shape;283;p3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4" name="Google Shape;284;p3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5" name="Google Shape;285;p3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8" name="Google Shape;288;p3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0" name="Google Shape;290;p3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2" name="Google Shape;292;p3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3" name="Google Shape;293;p3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6" name="Google Shape;296;p3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7" name="Google Shape;297;p3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298" name="Google Shape;298;p3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9" name="Google Shape;299;p3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02" name="Google Shape;302;p3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04" name="Google Shape;304;p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06" name="Google Shape;306;p3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8" name="Google Shape;308;p3"/>
          <p:cNvSpPr/>
          <p:nvPr/>
        </p:nvSpPr>
        <p:spPr>
          <a:xfrm>
            <a:off x="25400" y="-14287"/>
            <a:ext cx="12192000" cy="6858000"/>
          </a:xfrm>
          <a:prstGeom prst="rect">
            <a:avLst/>
          </a:prstGeom>
          <a:gradFill>
            <a:gsLst>
              <a:gs pos="0">
                <a:srgbClr val="2997C9"/>
              </a:gs>
              <a:gs pos="100000">
                <a:srgbClr val="002355"/>
              </a:gs>
            </a:gsLst>
            <a:lin ang="504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09" name="Google Shape;309;p3"/>
          <p:cNvGrpSpPr/>
          <p:nvPr/>
        </p:nvGrpSpPr>
        <p:grpSpPr>
          <a:xfrm>
            <a:off x="-14288" y="0"/>
            <a:ext cx="1220788" cy="6858001"/>
            <a:chOff x="-14288" y="0"/>
            <a:chExt cx="1220788" cy="6858001"/>
          </a:xfrm>
        </p:grpSpPr>
        <p:sp>
          <p:nvSpPr>
            <p:cNvPr id="310" name="Google Shape;310;p3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l" t="t" r="r" b="b"/>
              <a:pathLst>
                <a:path w="233" h="1141" extrusionOk="0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14" name="Google Shape;314;p3"/>
            <p:cNvSpPr/>
            <p:nvPr/>
          </p:nvSpPr>
          <p:spPr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l" t="t" r="r" b="b"/>
              <a:pathLst>
                <a:path w="233" h="901" extrusionOk="0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16" name="Google Shape;316;p3"/>
            <p:cNvSpPr/>
            <p:nvPr/>
          </p:nvSpPr>
          <p:spPr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17" name="Google Shape;317;p3"/>
            <p:cNvSpPr/>
            <p:nvPr/>
          </p:nvSpPr>
          <p:spPr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l" t="t" r="r" b="b"/>
              <a:pathLst>
                <a:path w="266" h="332" extrusionOk="0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20" name="Google Shape;320;p3"/>
            <p:cNvSpPr/>
            <p:nvPr/>
          </p:nvSpPr>
          <p:spPr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1" name="Google Shape;321;p3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solidFill>
              <a:schemeClr val="lt1">
                <a:alpha val="60000"/>
              </a:schemeClr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22" name="Google Shape;322;p3"/>
            <p:cNvSpPr/>
            <p:nvPr/>
          </p:nvSpPr>
          <p:spPr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l" t="t" r="r" b="b"/>
              <a:pathLst>
                <a:path w="78" h="80" extrusionOk="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23" name="Google Shape;323;p3"/>
            <p:cNvSpPr/>
            <p:nvPr/>
          </p:nvSpPr>
          <p:spPr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l" t="t" r="r" b="b"/>
              <a:pathLst>
                <a:path w="93" h="303" extrusionOk="0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24" name="Google Shape;324;p3"/>
            <p:cNvSpPr/>
            <p:nvPr/>
          </p:nvSpPr>
          <p:spPr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25" name="Google Shape;325;p3"/>
            <p:cNvSpPr/>
            <p:nvPr/>
          </p:nvSpPr>
          <p:spPr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l" t="t" r="r" b="b"/>
              <a:pathLst>
                <a:path w="233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28" name="Google Shape;328;p3"/>
            <p:cNvSpPr/>
            <p:nvPr/>
          </p:nvSpPr>
          <p:spPr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l" t="t" r="r" b="b"/>
              <a:pathLst>
                <a:path w="54" h="766" extrusionOk="0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30" name="Google Shape;330;p3"/>
            <p:cNvSpPr/>
            <p:nvPr/>
          </p:nvSpPr>
          <p:spPr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l" t="t" r="r" b="b"/>
              <a:pathLst>
                <a:path w="236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32" name="Google Shape;332;p3"/>
            <p:cNvSpPr/>
            <p:nvPr/>
          </p:nvSpPr>
          <p:spPr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33" name="Google Shape;333;p3"/>
            <p:cNvSpPr/>
            <p:nvPr/>
          </p:nvSpPr>
          <p:spPr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l" t="t" r="r" b="b"/>
              <a:pathLst>
                <a:path w="263" h="326" extrusionOk="0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36" name="Google Shape;336;p3"/>
            <p:cNvSpPr/>
            <p:nvPr/>
          </p:nvSpPr>
          <p:spPr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" name="Google Shape;337;p3"/>
          <p:cNvSpPr txBox="1"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US" sz="2800" dirty="0"/>
              <a:t>BUSINESS UNDERSTANDING</a:t>
            </a:r>
            <a:endParaRPr dirty="0"/>
          </a:p>
        </p:txBody>
      </p:sp>
      <p:cxnSp>
        <p:nvCxnSpPr>
          <p:cNvPr id="338" name="Google Shape;338;p3"/>
          <p:cNvCxnSpPr/>
          <p:nvPr/>
        </p:nvCxnSpPr>
        <p:spPr>
          <a:xfrm>
            <a:off x="4654296" y="1454684"/>
            <a:ext cx="0" cy="3649129"/>
          </a:xfrm>
          <a:prstGeom prst="straightConnector1">
            <a:avLst/>
          </a:prstGeom>
          <a:noFill/>
          <a:ln w="25400" cap="flat" cmpd="sng">
            <a:solidFill>
              <a:schemeClr val="lt1">
                <a:alpha val="69803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9" name="Google Shape;339;p3"/>
          <p:cNvSpPr txBox="1">
            <a:spLocks noGrp="1"/>
          </p:cNvSpPr>
          <p:nvPr>
            <p:ph type="body" idx="1"/>
          </p:nvPr>
        </p:nvSpPr>
        <p:spPr>
          <a:xfrm>
            <a:off x="5297763" y="1082673"/>
            <a:ext cx="5751237" cy="470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7150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Noto Sans Symbols"/>
              <a:buChar char="⮚"/>
            </a:pPr>
            <a:r>
              <a:rPr lang="en-US" sz="1700" b="1" i="0" dirty="0"/>
              <a:t>What is email spam ?</a:t>
            </a:r>
            <a:endParaRPr dirty="0"/>
          </a:p>
          <a:p>
            <a:pPr marL="51435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Arial"/>
              <a:buChar char="•"/>
            </a:pPr>
            <a:r>
              <a:rPr lang="en-US" sz="1700" b="0" i="0" dirty="0"/>
              <a:t>Spam emails are illegal or unsolicited messages sent through to a large number of users.</a:t>
            </a:r>
            <a:endParaRPr dirty="0"/>
          </a:p>
          <a:p>
            <a:pPr marL="51435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Arial"/>
              <a:buChar char="•"/>
            </a:pPr>
            <a:r>
              <a:rPr lang="en-US" sz="1700" b="0" i="0" dirty="0"/>
              <a:t>Their primary goal is to lure the user into clicking a malicious link or downloading an attachment that is harmful to the user's machine.</a:t>
            </a:r>
            <a:endParaRPr dirty="0"/>
          </a:p>
          <a:p>
            <a:pPr marL="571500" lvl="0" indent="-2857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Noto Sans Symbols"/>
              <a:buChar char="⮚"/>
            </a:pPr>
            <a:r>
              <a:rPr lang="en-US" sz="1700" b="1" i="0" dirty="0"/>
              <a:t>Why classification email spam?</a:t>
            </a:r>
            <a:endParaRPr dirty="0"/>
          </a:p>
          <a:p>
            <a:pPr marL="51435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Arial"/>
              <a:buChar char="•"/>
            </a:pPr>
            <a:r>
              <a:rPr lang="en-US" sz="1700" b="0" i="0" dirty="0"/>
              <a:t>To protect user from malicious email</a:t>
            </a:r>
            <a:endParaRPr dirty="0"/>
          </a:p>
          <a:p>
            <a:pPr marL="51435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Arial"/>
              <a:buChar char="•"/>
            </a:pPr>
            <a:r>
              <a:rPr lang="en-US" sz="1700" dirty="0"/>
              <a:t>R</a:t>
            </a:r>
            <a:r>
              <a:rPr lang="en-US" sz="1700" b="0" i="0" dirty="0"/>
              <a:t>educe user distractions when receiving unsolicited emails</a:t>
            </a:r>
            <a:endParaRPr dirty="0"/>
          </a:p>
          <a:p>
            <a:pPr marL="571500" lvl="0" indent="-2857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Noto Sans Symbols"/>
              <a:buChar char="⮚"/>
            </a:pPr>
            <a:r>
              <a:rPr lang="en-US" sz="1700" b="1" i="0" dirty="0"/>
              <a:t>Goal:</a:t>
            </a:r>
            <a:endParaRPr dirty="0"/>
          </a:p>
          <a:p>
            <a:pPr marL="51435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Arial"/>
              <a:buChar char="•"/>
            </a:pPr>
            <a:r>
              <a:rPr lang="en-US" sz="1700" dirty="0"/>
              <a:t>B</a:t>
            </a:r>
            <a:r>
              <a:rPr lang="en-US" sz="1700" b="0" i="0" dirty="0"/>
              <a:t>uild a usable spam classification model</a:t>
            </a:r>
            <a:endParaRPr dirty="0"/>
          </a:p>
          <a:p>
            <a:pPr marL="51435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Arial"/>
              <a:buChar char="•"/>
            </a:pPr>
            <a:r>
              <a:rPr lang="en-US" sz="1700" b="0" i="0" dirty="0"/>
              <a:t>The classification is based on the metrics, which is more than 0.95</a:t>
            </a:r>
            <a:endParaRPr dirty="0"/>
          </a:p>
          <a:p>
            <a:pPr marL="285750" lvl="0" indent="-93662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2125"/>
              <a:buFont typeface="Arial"/>
              <a:buNone/>
            </a:pPr>
            <a:endParaRPr sz="1700" dirty="0"/>
          </a:p>
        </p:txBody>
      </p:sp>
      <p:grpSp>
        <p:nvGrpSpPr>
          <p:cNvPr id="340" name="Google Shape;340;p3"/>
          <p:cNvGrpSpPr/>
          <p:nvPr/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341" name="Google Shape;341;p3"/>
            <p:cNvSpPr/>
            <p:nvPr/>
          </p:nvSpPr>
          <p:spPr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l" t="t" r="r" b="b"/>
              <a:pathLst>
                <a:path w="263" h="323" extrusionOk="0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42" name="Google Shape;342;p3"/>
            <p:cNvSpPr/>
            <p:nvPr/>
          </p:nvSpPr>
          <p:spPr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l" t="t" r="r" b="b"/>
              <a:pathLst>
                <a:path w="33" h="32" extrusionOk="0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l" t="t" r="r" b="b"/>
              <a:pathLst>
                <a:path w="188" h="727" extrusionOk="0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45" name="Google Shape;345;p3"/>
            <p:cNvSpPr/>
            <p:nvPr/>
          </p:nvSpPr>
          <p:spPr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l" t="t" r="r" b="b"/>
              <a:pathLst>
                <a:path w="192" h="973" extrusionOk="0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47" name="Google Shape;347;p3"/>
            <p:cNvSpPr/>
            <p:nvPr/>
          </p:nvSpPr>
          <p:spPr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l" t="t" r="r" b="b"/>
              <a:pathLst>
                <a:path w="194" h="1135" extrusionOk="0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49" name="Google Shape;349;p3"/>
            <p:cNvSpPr/>
            <p:nvPr/>
          </p:nvSpPr>
          <p:spPr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11939587" y="6596063"/>
              <a:ext cx="23813" cy="252413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"/>
          <p:cNvSpPr txBox="1">
            <a:spLocks noGrp="1"/>
          </p:cNvSpPr>
          <p:nvPr>
            <p:ph type="title"/>
          </p:nvPr>
        </p:nvSpPr>
        <p:spPr>
          <a:xfrm>
            <a:off x="685801" y="233321"/>
            <a:ext cx="10840914" cy="672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</a:pPr>
            <a:r>
              <a:rPr lang="en-US"/>
              <a:t>DATA UNDERSTANDING</a:t>
            </a:r>
            <a:endParaRPr/>
          </a:p>
        </p:txBody>
      </p:sp>
      <p:sp>
        <p:nvSpPr>
          <p:cNvPr id="357" name="Google Shape;357;p4"/>
          <p:cNvSpPr txBox="1">
            <a:spLocks noGrp="1"/>
          </p:cNvSpPr>
          <p:nvPr>
            <p:ph type="body" idx="1"/>
          </p:nvPr>
        </p:nvSpPr>
        <p:spPr>
          <a:xfrm>
            <a:off x="685801" y="797001"/>
            <a:ext cx="10840914" cy="34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Data Description</a:t>
            </a:r>
            <a:endParaRPr/>
          </a:p>
        </p:txBody>
      </p:sp>
      <p:pic>
        <p:nvPicPr>
          <p:cNvPr id="359" name="Google Shape;35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0649" y="1469269"/>
            <a:ext cx="12382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94525" y="1469269"/>
            <a:ext cx="18288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94525" y="2508650"/>
            <a:ext cx="2524125" cy="986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82ADBA1E-3107-E5DB-D834-6989006C5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1" y="1469269"/>
            <a:ext cx="3581400" cy="3781425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26C07EAF-EDCD-498C-5921-3EB38F0E95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6223" y="1469269"/>
            <a:ext cx="3773880" cy="3781425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A7F7792-E00F-E7C2-B8BF-35CD814AEB88}"/>
              </a:ext>
            </a:extLst>
          </p:cNvPr>
          <p:cNvSpPr txBox="1"/>
          <p:nvPr/>
        </p:nvSpPr>
        <p:spPr>
          <a:xfrm>
            <a:off x="1557196" y="5423026"/>
            <a:ext cx="263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Main dataset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943DD408-70DB-048E-D263-1C713817C941}"/>
              </a:ext>
            </a:extLst>
          </p:cNvPr>
          <p:cNvSpPr txBox="1"/>
          <p:nvPr/>
        </p:nvSpPr>
        <p:spPr>
          <a:xfrm>
            <a:off x="9225481" y="5423026"/>
            <a:ext cx="1964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dataset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"/>
          <p:cNvSpPr txBox="1">
            <a:spLocks noGrp="1"/>
          </p:cNvSpPr>
          <p:nvPr>
            <p:ph type="title"/>
          </p:nvPr>
        </p:nvSpPr>
        <p:spPr>
          <a:xfrm>
            <a:off x="685801" y="284595"/>
            <a:ext cx="10840914" cy="672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</a:pPr>
            <a:r>
              <a:rPr lang="en-US"/>
              <a:t>DATA UNDERSTANDING</a:t>
            </a:r>
            <a:endParaRPr/>
          </a:p>
        </p:txBody>
      </p:sp>
      <p:sp>
        <p:nvSpPr>
          <p:cNvPr id="368" name="Google Shape;368;p6"/>
          <p:cNvSpPr txBox="1">
            <a:spLocks noGrp="1"/>
          </p:cNvSpPr>
          <p:nvPr>
            <p:ph type="body" idx="1"/>
          </p:nvPr>
        </p:nvSpPr>
        <p:spPr>
          <a:xfrm>
            <a:off x="685801" y="797001"/>
            <a:ext cx="10840914" cy="34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Exploratory Data Analysis - EDA</a:t>
            </a:r>
            <a:endParaRPr/>
          </a:p>
        </p:txBody>
      </p:sp>
      <p:pic>
        <p:nvPicPr>
          <p:cNvPr id="369" name="Google Shape;36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1" y="1362075"/>
            <a:ext cx="4524375" cy="41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50062" y="1362076"/>
            <a:ext cx="4581525" cy="41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6"/>
          <p:cNvSpPr txBox="1"/>
          <p:nvPr/>
        </p:nvSpPr>
        <p:spPr>
          <a:xfrm>
            <a:off x="2164702" y="5812971"/>
            <a:ext cx="5896947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Top 10 words appear in each field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"/>
          <p:cNvSpPr txBox="1">
            <a:spLocks noGrp="1"/>
          </p:cNvSpPr>
          <p:nvPr>
            <p:ph type="title"/>
          </p:nvPr>
        </p:nvSpPr>
        <p:spPr>
          <a:xfrm>
            <a:off x="685801" y="284595"/>
            <a:ext cx="10840914" cy="672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</a:pPr>
            <a:r>
              <a:rPr lang="en-US"/>
              <a:t>DATA UNDERSTANDING</a:t>
            </a:r>
            <a:endParaRPr/>
          </a:p>
        </p:txBody>
      </p:sp>
      <p:sp>
        <p:nvSpPr>
          <p:cNvPr id="378" name="Google Shape;378;p34"/>
          <p:cNvSpPr txBox="1">
            <a:spLocks noGrp="1"/>
          </p:cNvSpPr>
          <p:nvPr>
            <p:ph type="body" idx="1"/>
          </p:nvPr>
        </p:nvSpPr>
        <p:spPr>
          <a:xfrm>
            <a:off x="685801" y="797001"/>
            <a:ext cx="10840914" cy="34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Exploratory Data Analysis - EDA</a:t>
            </a:r>
            <a:endParaRPr/>
          </a:p>
        </p:txBody>
      </p:sp>
      <p:sp>
        <p:nvSpPr>
          <p:cNvPr id="379" name="Google Shape;379;p34"/>
          <p:cNvSpPr txBox="1"/>
          <p:nvPr/>
        </p:nvSpPr>
        <p:spPr>
          <a:xfrm>
            <a:off x="1847461" y="5172561"/>
            <a:ext cx="792169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Top words appear in each field visualize by wordcloud</a:t>
            </a:r>
            <a:endParaRPr sz="25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80" name="Google Shape;38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1" y="1758237"/>
            <a:ext cx="5000625" cy="28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79562" y="1758237"/>
            <a:ext cx="501015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5"/>
          <p:cNvSpPr txBox="1">
            <a:spLocks noGrp="1"/>
          </p:cNvSpPr>
          <p:nvPr>
            <p:ph type="title"/>
          </p:nvPr>
        </p:nvSpPr>
        <p:spPr>
          <a:xfrm>
            <a:off x="685801" y="284595"/>
            <a:ext cx="10840914" cy="672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</a:pPr>
            <a:r>
              <a:rPr lang="en-US"/>
              <a:t>DATA UNDERSTANDING</a:t>
            </a:r>
            <a:endParaRPr/>
          </a:p>
        </p:txBody>
      </p:sp>
      <p:sp>
        <p:nvSpPr>
          <p:cNvPr id="388" name="Google Shape;388;p35"/>
          <p:cNvSpPr txBox="1">
            <a:spLocks noGrp="1"/>
          </p:cNvSpPr>
          <p:nvPr>
            <p:ph type="body" idx="1"/>
          </p:nvPr>
        </p:nvSpPr>
        <p:spPr>
          <a:xfrm>
            <a:off x="685801" y="797001"/>
            <a:ext cx="10840914" cy="34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Exploratory Data Analysis - EDA</a:t>
            </a:r>
            <a:endParaRPr/>
          </a:p>
        </p:txBody>
      </p:sp>
      <p:sp>
        <p:nvSpPr>
          <p:cNvPr id="389" name="Google Shape;389;p35"/>
          <p:cNvSpPr txBox="1"/>
          <p:nvPr/>
        </p:nvSpPr>
        <p:spPr>
          <a:xfrm>
            <a:off x="685800" y="5699673"/>
            <a:ext cx="7961607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Words distribution</a:t>
            </a:r>
            <a:endParaRPr dirty="0"/>
          </a:p>
        </p:txBody>
      </p:sp>
      <p:pic>
        <p:nvPicPr>
          <p:cNvPr id="390" name="Google Shape;39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1" y="1594164"/>
            <a:ext cx="3600450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80283" y="1594164"/>
            <a:ext cx="3667125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7375DD3A-5BD1-F244-74C2-920BCCA503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1" y="4204248"/>
            <a:ext cx="1828800" cy="1495425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8F1C9A0B-EE92-E577-F0B3-B8A4C518D2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5045" y="4204248"/>
            <a:ext cx="1828800" cy="1495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"/>
          <p:cNvSpPr txBox="1">
            <a:spLocks noGrp="1"/>
          </p:cNvSpPr>
          <p:nvPr>
            <p:ph type="title"/>
          </p:nvPr>
        </p:nvSpPr>
        <p:spPr>
          <a:xfrm>
            <a:off x="685801" y="284595"/>
            <a:ext cx="10840914" cy="672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</a:pPr>
            <a:r>
              <a:rPr lang="en-US"/>
              <a:t>DATA UNDERSTANDING</a:t>
            </a:r>
            <a:endParaRPr/>
          </a:p>
        </p:txBody>
      </p:sp>
      <p:sp>
        <p:nvSpPr>
          <p:cNvPr id="398" name="Google Shape;398;p7"/>
          <p:cNvSpPr txBox="1">
            <a:spLocks noGrp="1"/>
          </p:cNvSpPr>
          <p:nvPr>
            <p:ph type="body" idx="1"/>
          </p:nvPr>
        </p:nvSpPr>
        <p:spPr>
          <a:xfrm>
            <a:off x="685801" y="797001"/>
            <a:ext cx="10840914" cy="34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Exploratory Data Analysis - EDA</a:t>
            </a:r>
            <a:endParaRPr/>
          </a:p>
        </p:txBody>
      </p:sp>
      <p:pic>
        <p:nvPicPr>
          <p:cNvPr id="399" name="Google Shape;3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1" y="1654406"/>
            <a:ext cx="4543425" cy="38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68651" y="1654406"/>
            <a:ext cx="4648200" cy="38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7"/>
          <p:cNvSpPr txBox="1"/>
          <p:nvPr/>
        </p:nvSpPr>
        <p:spPr>
          <a:xfrm>
            <a:off x="2164702" y="5812971"/>
            <a:ext cx="5896947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Top 10 words appear in each field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8"/>
          <p:cNvSpPr txBox="1">
            <a:spLocks noGrp="1"/>
          </p:cNvSpPr>
          <p:nvPr>
            <p:ph type="title"/>
          </p:nvPr>
        </p:nvSpPr>
        <p:spPr>
          <a:xfrm>
            <a:off x="685801" y="273467"/>
            <a:ext cx="10840914" cy="672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</a:pPr>
            <a:r>
              <a:rPr lang="en-US"/>
              <a:t>DATA PREPARATION</a:t>
            </a:r>
            <a:endParaRPr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119624D4-A8EE-B92F-B78D-A39C35FD0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1063589"/>
            <a:ext cx="10067925" cy="1952625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337C94D4-6276-8CA2-F6DB-F49BBD0EE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3193633"/>
            <a:ext cx="4465622" cy="32886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ạch điện">
  <a:themeElements>
    <a:clrScheme name="Mạch điện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ủ đề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507</Words>
  <Application>Microsoft Office PowerPoint</Application>
  <PresentationFormat>Màn hình rộng</PresentationFormat>
  <Paragraphs>128</Paragraphs>
  <Slides>21</Slides>
  <Notes>21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21</vt:i4>
      </vt:variant>
    </vt:vector>
  </HeadingPairs>
  <TitlesOfParts>
    <vt:vector size="27" baseType="lpstr">
      <vt:lpstr>Arial</vt:lpstr>
      <vt:lpstr>Corbel</vt:lpstr>
      <vt:lpstr>Twentieth Century</vt:lpstr>
      <vt:lpstr>Noto Sans Symbols</vt:lpstr>
      <vt:lpstr>Calibri</vt:lpstr>
      <vt:lpstr>Mạch điện</vt:lpstr>
      <vt:lpstr>EMAIL SPAM CLASSIFICATION BY FASTTEXT</vt:lpstr>
      <vt:lpstr>CONTENT</vt:lpstr>
      <vt:lpstr>BUSINESS UNDERSTANDING</vt:lpstr>
      <vt:lpstr>DATA UNDERSTANDING</vt:lpstr>
      <vt:lpstr>DATA UNDERSTANDING</vt:lpstr>
      <vt:lpstr>DATA UNDERSTANDING</vt:lpstr>
      <vt:lpstr>DATA UNDERSTANDING</vt:lpstr>
      <vt:lpstr>DATA UNDERSTANDING</vt:lpstr>
      <vt:lpstr>DATA PREPARATION</vt:lpstr>
      <vt:lpstr>MODEL EVALUATION</vt:lpstr>
      <vt:lpstr>MODELLING</vt:lpstr>
      <vt:lpstr>MODELLING</vt:lpstr>
      <vt:lpstr>MODEL IMPROVEMENT</vt:lpstr>
      <vt:lpstr>MODEL IMPROVEMENT</vt:lpstr>
      <vt:lpstr>ERROR ANALYSIS and DATA AUGMENTATION</vt:lpstr>
      <vt:lpstr>RESULT</vt:lpstr>
      <vt:lpstr>GUIDELINE DOCUMENT</vt:lpstr>
      <vt:lpstr>GUIDELINE DOCUMENT</vt:lpstr>
      <vt:lpstr>GUIDELINE DOCUMENT</vt:lpstr>
      <vt:lpstr>GUIDELINE DOCUMENT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SPAM CLASSIFICATION BY FASTTEXT</dc:title>
  <dc:creator>Vương Vũ</dc:creator>
  <cp:lastModifiedBy>Vương Vũ</cp:lastModifiedBy>
  <cp:revision>9</cp:revision>
  <dcterms:created xsi:type="dcterms:W3CDTF">2022-09-17T08:51:36Z</dcterms:created>
  <dcterms:modified xsi:type="dcterms:W3CDTF">2022-11-02T16:19:55Z</dcterms:modified>
</cp:coreProperties>
</file>