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264" r:id="rId6"/>
    <p:sldId id="299" r:id="rId7"/>
    <p:sldId id="297" r:id="rId8"/>
    <p:sldId id="270" r:id="rId9"/>
    <p:sldId id="271" r:id="rId10"/>
    <p:sldId id="265" r:id="rId11"/>
    <p:sldId id="268" r:id="rId12"/>
    <p:sldId id="298" r:id="rId13"/>
    <p:sldId id="269" r:id="rId14"/>
    <p:sldId id="282" r:id="rId15"/>
    <p:sldId id="272" r:id="rId16"/>
    <p:sldId id="273"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35C9B1-DD83-4D6E-A4B8-2D649F418BC4}">
          <p14:sldIdLst>
            <p14:sldId id="256"/>
            <p14:sldId id="261"/>
            <p14:sldId id="264"/>
            <p14:sldId id="299"/>
            <p14:sldId id="297"/>
            <p14:sldId id="270"/>
            <p14:sldId id="271"/>
            <p14:sldId id="265"/>
            <p14:sldId id="268"/>
            <p14:sldId id="298"/>
            <p14:sldId id="269"/>
            <p14:sldId id="282"/>
            <p14:sldId id="272"/>
            <p14:sldId id="273"/>
            <p14:sldId id="262"/>
          </p14:sldIdLst>
        </p14:section>
      </p14:sectionLst>
    </p:ext>
    <p:ext uri="{EFAFB233-063F-42B5-8137-9DF3F51BA10A}">
      <p15:sldGuideLst xmlns:p15="http://schemas.microsoft.com/office/powerpoint/2012/main" xmlns="">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2"/>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2021-07-15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xmlns=""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xmlns=""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xmlns=""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xmlns=""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xmlns=""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34">
                  <a:extLst>
                    <a:ext uri="{FF2B5EF4-FFF2-40B4-BE49-F238E27FC236}">
                      <a16:creationId xmlns:a16="http://schemas.microsoft.com/office/drawing/2014/main" xmlns=""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xmlns=""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xmlns=""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xmlns=""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xmlns=""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xmlns=""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xmlns=""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그림 개체 틀 12">
            <a:extLst>
              <a:ext uri="{FF2B5EF4-FFF2-40B4-BE49-F238E27FC236}">
                <a16:creationId xmlns:a16="http://schemas.microsoft.com/office/drawing/2014/main" xmlns=""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그림 개체 틀 11">
            <a:extLst>
              <a:ext uri="{FF2B5EF4-FFF2-40B4-BE49-F238E27FC236}">
                <a16:creationId xmlns:a16="http://schemas.microsoft.com/office/drawing/2014/main" xmlns=""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xmlns=""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4" name="그림 개체 틀 13">
            <a:extLst>
              <a:ext uri="{FF2B5EF4-FFF2-40B4-BE49-F238E27FC236}">
                <a16:creationId xmlns:a16="http://schemas.microsoft.com/office/drawing/2014/main" xmlns=""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그림 개체 틀 12">
            <a:extLst>
              <a:ext uri="{FF2B5EF4-FFF2-40B4-BE49-F238E27FC236}">
                <a16:creationId xmlns:a16="http://schemas.microsoft.com/office/drawing/2014/main" xmlns=""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xmlns=""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3" name="그림 개체 틀 22">
            <a:extLst>
              <a:ext uri="{FF2B5EF4-FFF2-40B4-BE49-F238E27FC236}">
                <a16:creationId xmlns:a16="http://schemas.microsoft.com/office/drawing/2014/main" xmlns=""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2" name="그림 개체 틀 21">
            <a:extLst>
              <a:ext uri="{FF2B5EF4-FFF2-40B4-BE49-F238E27FC236}">
                <a16:creationId xmlns:a16="http://schemas.microsoft.com/office/drawing/2014/main" xmlns=""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1" name="그림 개체 틀 20">
            <a:extLst>
              <a:ext uri="{FF2B5EF4-FFF2-40B4-BE49-F238E27FC236}">
                <a16:creationId xmlns:a16="http://schemas.microsoft.com/office/drawing/2014/main" xmlns=""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xmlns=""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xmlns=""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xmlns=""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xmlns=""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xmlns=""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xmlns=""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도형 16">
                  <a:extLst>
                    <a:ext uri="{FF2B5EF4-FFF2-40B4-BE49-F238E27FC236}">
                      <a16:creationId xmlns:a16="http://schemas.microsoft.com/office/drawing/2014/main" xmlns=""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xmlns=""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xmlns=""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xmlns=""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xmlns=""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xmlns=""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xmlns=""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xmlns=""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xmlns=""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xmlns=""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xmlns=""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xmlns=""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xmlns=""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xmlns=""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xmlns=""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xmlns=""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xmlns=""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xmlns=""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xmlns=""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xmlns=""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xmlns=""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xmlns=""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xmlns=""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xmlns=""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xmlns=""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xmlns=""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xmlns=""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xmlns=""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xmlns=""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xmlns=""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xmlns=""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xmlns=""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xmlns=""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xmlns=""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xmlns=""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xmlns=""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xmlns=""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xmlns=""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xmlns=""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도형 16">
                  <a:extLst>
                    <a:ext uri="{FF2B5EF4-FFF2-40B4-BE49-F238E27FC236}">
                      <a16:creationId xmlns:a16="http://schemas.microsoft.com/office/drawing/2014/main" xmlns=""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xmlns=""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xmlns=""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xmlns=""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xmlns=""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xmlns=""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xmlns=""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xmlns=""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xmlns=""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xmlns=""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xmlns=""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자유형: 도형 21">
                  <a:extLst>
                    <a:ext uri="{FF2B5EF4-FFF2-40B4-BE49-F238E27FC236}">
                      <a16:creationId xmlns:a16="http://schemas.microsoft.com/office/drawing/2014/main" xmlns=""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xmlns=""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xmlns=""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xmlns=""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xmlns=""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xmlns=""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xmlns=""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xmlns=""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xmlns=""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xmlns=""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xmlns=""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xmlns=""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xmlns=""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xmlns=""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xmlns=""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xmlns=""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xmlns=""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xmlns=""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xmlns=""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xmlns=""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xmlns=""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xmlns=""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xmlns=""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xmlns=""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xmlns=""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xmlns=""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xmlns=""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xmlns=""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xmlns=""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xmlns=""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xmlns=""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xmlns=""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xmlns=""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xmlns=""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xmlns=""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915567"/>
            <a:ext cx="5040560" cy="1512168"/>
          </a:xfrm>
        </p:spPr>
        <p:txBody>
          <a:bodyPr/>
          <a:lstStyle/>
          <a:p>
            <a:pPr>
              <a:lnSpc>
                <a:spcPct val="100000"/>
              </a:lnSpc>
            </a:pPr>
            <a:r>
              <a:rPr lang="en-US" altLang="ko-KR" u="sng" dirty="0" err="1" smtClean="0">
                <a:solidFill>
                  <a:schemeClr val="tx1">
                    <a:lumMod val="50000"/>
                    <a:lumOff val="50000"/>
                  </a:schemeClr>
                </a:solidFill>
                <a:ea typeface="맑은 고딕" pitchFamily="50" charset="-127"/>
              </a:rPr>
              <a:t>Đề</a:t>
            </a:r>
            <a:r>
              <a:rPr lang="en-US" altLang="ko-KR" u="sng" dirty="0" smtClean="0">
                <a:solidFill>
                  <a:schemeClr val="tx1">
                    <a:lumMod val="50000"/>
                    <a:lumOff val="50000"/>
                  </a:schemeClr>
                </a:solidFill>
                <a:ea typeface="맑은 고딕" pitchFamily="50" charset="-127"/>
              </a:rPr>
              <a:t> </a:t>
            </a:r>
            <a:r>
              <a:rPr lang="en-US" altLang="ko-KR" u="sng" dirty="0" err="1" smtClean="0">
                <a:solidFill>
                  <a:schemeClr val="tx1">
                    <a:lumMod val="50000"/>
                    <a:lumOff val="50000"/>
                  </a:schemeClr>
                </a:solidFill>
                <a:ea typeface="맑은 고딕" pitchFamily="50" charset="-127"/>
              </a:rPr>
              <a:t>tài</a:t>
            </a:r>
            <a:r>
              <a:rPr lang="en-US" altLang="ko-KR" u="sng" dirty="0" smtClean="0">
                <a:solidFill>
                  <a:schemeClr val="tx1">
                    <a:lumMod val="50000"/>
                    <a:lumOff val="50000"/>
                  </a:schemeClr>
                </a:solidFill>
                <a:ea typeface="맑은 고딕" pitchFamily="50" charset="-127"/>
              </a:rPr>
              <a:t>:</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Phần</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mềm</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quản</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lí</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nhân</a:t>
            </a:r>
            <a:r>
              <a:rPr lang="en-US" altLang="ko-KR" dirty="0" smtClean="0">
                <a:solidFill>
                  <a:schemeClr val="tx1">
                    <a:lumMod val="50000"/>
                    <a:lumOff val="50000"/>
                  </a:schemeClr>
                </a:solidFill>
                <a:ea typeface="맑은 고딕" pitchFamily="50" charset="-127"/>
              </a:rPr>
              <a:t> </a:t>
            </a:r>
            <a:r>
              <a:rPr lang="en-US" altLang="ko-KR" dirty="0" err="1" smtClean="0">
                <a:solidFill>
                  <a:schemeClr val="tx1">
                    <a:lumMod val="50000"/>
                    <a:lumOff val="50000"/>
                  </a:schemeClr>
                </a:solidFill>
                <a:ea typeface="맑은 고딕" pitchFamily="50" charset="-127"/>
              </a:rPr>
              <a:t>viên</a:t>
            </a:r>
            <a:endParaRPr lang="en-US" altLang="ko-KR" dirty="0">
              <a:solidFill>
                <a:schemeClr val="tx1">
                  <a:lumMod val="50000"/>
                  <a:lumOff val="50000"/>
                </a:schemeClr>
              </a:solidFill>
            </a:endParaRPr>
          </a:p>
        </p:txBody>
      </p:sp>
      <p:sp>
        <p:nvSpPr>
          <p:cNvPr id="4" name="Text Placeholder 3"/>
          <p:cNvSpPr>
            <a:spLocks noGrp="1"/>
          </p:cNvSpPr>
          <p:nvPr>
            <p:ph type="body" sz="quarter" idx="11"/>
          </p:nvPr>
        </p:nvSpPr>
        <p:spPr>
          <a:xfrm>
            <a:off x="323380" y="2427734"/>
            <a:ext cx="4248620" cy="2016224"/>
          </a:xfrm>
        </p:spPr>
        <p:txBody>
          <a:bodyPr/>
          <a:lstStyle/>
          <a:p>
            <a:pPr>
              <a:spcBef>
                <a:spcPts val="0"/>
              </a:spcBef>
              <a:defRPr/>
            </a:pPr>
            <a:r>
              <a:rPr lang="en-US" altLang="ko-KR" dirty="0" err="1" smtClean="0"/>
              <a:t>Giảng</a:t>
            </a:r>
            <a:r>
              <a:rPr lang="en-US" altLang="ko-KR" dirty="0" smtClean="0"/>
              <a:t> </a:t>
            </a:r>
            <a:r>
              <a:rPr lang="en-US" altLang="ko-KR" dirty="0" err="1" smtClean="0"/>
              <a:t>viên</a:t>
            </a:r>
            <a:r>
              <a:rPr lang="en-US" altLang="ko-KR" dirty="0" smtClean="0"/>
              <a:t> </a:t>
            </a:r>
            <a:r>
              <a:rPr lang="en-US" altLang="ko-KR" dirty="0" err="1" smtClean="0"/>
              <a:t>hướng</a:t>
            </a:r>
            <a:r>
              <a:rPr lang="en-US" altLang="ko-KR" dirty="0" smtClean="0"/>
              <a:t> </a:t>
            </a:r>
            <a:r>
              <a:rPr lang="en-US" altLang="ko-KR" dirty="0" err="1" smtClean="0"/>
              <a:t>dẫn</a:t>
            </a:r>
            <a:r>
              <a:rPr lang="en-US" altLang="ko-KR" dirty="0" smtClean="0"/>
              <a:t>: </a:t>
            </a:r>
            <a:r>
              <a:rPr lang="en-US" altLang="ko-KR" b="1" dirty="0" err="1" smtClean="0"/>
              <a:t>TS.Trần</a:t>
            </a:r>
            <a:r>
              <a:rPr lang="en-US" altLang="ko-KR" b="1" dirty="0" smtClean="0"/>
              <a:t> </a:t>
            </a:r>
            <a:r>
              <a:rPr lang="en-US" altLang="ko-KR" b="1" dirty="0" err="1" smtClean="0"/>
              <a:t>Đăng</a:t>
            </a:r>
            <a:r>
              <a:rPr lang="en-US" altLang="ko-KR" b="1" dirty="0" smtClean="0"/>
              <a:t> </a:t>
            </a:r>
            <a:r>
              <a:rPr lang="en-US" altLang="ko-KR" b="1" dirty="0" err="1" smtClean="0"/>
              <a:t>Hoan</a:t>
            </a:r>
            <a:endParaRPr lang="en-US" altLang="ko-KR" b="1" dirty="0" smtClean="0"/>
          </a:p>
          <a:p>
            <a:pPr>
              <a:spcBef>
                <a:spcPts val="0"/>
              </a:spcBef>
              <a:defRPr/>
            </a:pPr>
            <a:endParaRPr lang="en-US" altLang="ko-KR" dirty="0"/>
          </a:p>
          <a:p>
            <a:pPr>
              <a:spcBef>
                <a:spcPts val="0"/>
              </a:spcBef>
              <a:defRPr/>
            </a:pPr>
            <a:endParaRPr lang="en-US" altLang="ko-KR" dirty="0" smtClean="0"/>
          </a:p>
          <a:p>
            <a:pPr>
              <a:spcBef>
                <a:spcPts val="0"/>
              </a:spcBef>
              <a:defRPr/>
            </a:pPr>
            <a:endParaRPr lang="en-US" altLang="ko-KR" dirty="0" smtClean="0"/>
          </a:p>
          <a:p>
            <a:pPr>
              <a:spcBef>
                <a:spcPts val="0"/>
              </a:spcBef>
              <a:defRPr/>
            </a:pPr>
            <a:r>
              <a:rPr lang="en-US" altLang="ko-KR" dirty="0" err="1" smtClean="0"/>
              <a:t>Thành</a:t>
            </a:r>
            <a:r>
              <a:rPr lang="en-US" altLang="ko-KR" dirty="0" smtClean="0"/>
              <a:t> </a:t>
            </a:r>
            <a:r>
              <a:rPr lang="en-US" altLang="ko-KR" dirty="0" err="1" smtClean="0"/>
              <a:t>viên</a:t>
            </a:r>
            <a:r>
              <a:rPr lang="en-US" altLang="ko-KR" dirty="0" smtClean="0"/>
              <a:t> :  </a:t>
            </a:r>
            <a:r>
              <a:rPr lang="en-US" altLang="ko-KR" dirty="0" err="1" smtClean="0"/>
              <a:t>Đỗ</a:t>
            </a:r>
            <a:r>
              <a:rPr lang="en-US" altLang="ko-KR" dirty="0" smtClean="0"/>
              <a:t> Minh </a:t>
            </a:r>
            <a:r>
              <a:rPr lang="en-US" altLang="ko-KR" dirty="0" err="1" smtClean="0"/>
              <a:t>Vượng</a:t>
            </a:r>
            <a:endParaRPr lang="en-US" altLang="ko-KR" dirty="0" smtClean="0"/>
          </a:p>
          <a:p>
            <a:pPr>
              <a:spcBef>
                <a:spcPts val="0"/>
              </a:spcBef>
              <a:defRPr/>
            </a:pPr>
            <a:r>
              <a:rPr lang="en-US" altLang="ko-KR" dirty="0"/>
              <a:t> </a:t>
            </a:r>
            <a:r>
              <a:rPr lang="en-US" altLang="ko-KR" dirty="0" smtClean="0"/>
              <a:t>                     </a:t>
            </a:r>
            <a:r>
              <a:rPr lang="en-US" altLang="ko-KR" dirty="0" err="1" smtClean="0"/>
              <a:t>Nguyễn</a:t>
            </a:r>
            <a:r>
              <a:rPr lang="en-US" altLang="ko-KR" dirty="0" smtClean="0"/>
              <a:t> </a:t>
            </a:r>
            <a:r>
              <a:rPr lang="en-US" altLang="ko-KR" dirty="0" err="1" smtClean="0"/>
              <a:t>Thị</a:t>
            </a:r>
            <a:r>
              <a:rPr lang="en-US" altLang="ko-KR" dirty="0" smtClean="0"/>
              <a:t> </a:t>
            </a:r>
            <a:r>
              <a:rPr lang="en-US" altLang="ko-KR" dirty="0" err="1" smtClean="0"/>
              <a:t>Thanh</a:t>
            </a:r>
            <a:endParaRPr lang="en-US" altLang="ko-KR" dirty="0" smtClean="0"/>
          </a:p>
          <a:p>
            <a:pPr>
              <a:spcBef>
                <a:spcPts val="0"/>
              </a:spcBef>
              <a:defRPr/>
            </a:pPr>
            <a:r>
              <a:rPr lang="en-US" altLang="ko-KR" dirty="0" smtClean="0"/>
              <a:t>                      </a:t>
            </a:r>
            <a:r>
              <a:rPr lang="en-US" altLang="ko-KR" dirty="0" err="1" smtClean="0"/>
              <a:t>Nguyễn</a:t>
            </a:r>
            <a:r>
              <a:rPr lang="en-US" altLang="ko-KR" dirty="0" smtClean="0"/>
              <a:t> </a:t>
            </a:r>
            <a:r>
              <a:rPr lang="en-US" altLang="ko-KR" dirty="0" err="1" smtClean="0"/>
              <a:t>Trung</a:t>
            </a:r>
            <a:r>
              <a:rPr lang="en-US" altLang="ko-KR" dirty="0" smtClean="0"/>
              <a:t> </a:t>
            </a:r>
            <a:r>
              <a:rPr lang="en-US" altLang="ko-KR" dirty="0" err="1" smtClean="0"/>
              <a:t>Kiên</a:t>
            </a:r>
            <a:endParaRPr lang="en-US" altLang="ko-KR" dirty="0" smtClean="0"/>
          </a:p>
          <a:p>
            <a:pPr algn="r">
              <a:spcBef>
                <a:spcPts val="0"/>
              </a:spcBef>
              <a:defRPr/>
            </a:pPr>
            <a:endParaRPr lang="en-US" altLang="ko-KR" b="1" dirty="0" smtClean="0"/>
          </a:p>
          <a:p>
            <a:pPr>
              <a:spcBef>
                <a:spcPts val="0"/>
              </a:spcBef>
              <a:defRPr/>
            </a:pPr>
            <a:endParaRPr lang="en-US" altLang="ko-KR" b="1"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6552" y="123478"/>
            <a:ext cx="9144000" cy="1152128"/>
          </a:xfrm>
        </p:spPr>
        <p:txBody>
          <a:bodyPr/>
          <a:lstStyle/>
          <a:p>
            <a:r>
              <a:rPr lang="en-US" altLang="ko-KR" sz="3200" b="1" dirty="0" err="1">
                <a:solidFill>
                  <a:schemeClr val="tx1">
                    <a:lumMod val="65000"/>
                    <a:lumOff val="35000"/>
                  </a:schemeClr>
                </a:solidFill>
                <a:cs typeface="Times New Roman" pitchFamily="18" charset="0"/>
              </a:rPr>
              <a:t>II.Mục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tiêu</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và</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các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bước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thực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hiện</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dự</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án</a:t>
            </a:r>
            <a:endParaRPr lang="en-US" altLang="ko-KR" sz="3200" b="1" dirty="0">
              <a:solidFill>
                <a:schemeClr val="tx1">
                  <a:lumMod val="65000"/>
                  <a:lumOff val="35000"/>
                </a:schemeClr>
              </a:solidFill>
              <a:cs typeface="Times New Roman" pitchFamily="18" charset="0"/>
            </a:endParaRPr>
          </a:p>
          <a:p>
            <a:endParaRPr lang="en-US" sz="3200" b="1" dirty="0"/>
          </a:p>
        </p:txBody>
      </p:sp>
      <p:sp>
        <p:nvSpPr>
          <p:cNvPr id="6" name="Text Placeholder 5"/>
          <p:cNvSpPr>
            <a:spLocks noGrp="1"/>
          </p:cNvSpPr>
          <p:nvPr>
            <p:ph type="body" sz="quarter" idx="11"/>
          </p:nvPr>
        </p:nvSpPr>
        <p:spPr>
          <a:xfrm>
            <a:off x="0" y="699542"/>
            <a:ext cx="9144000" cy="2304256"/>
          </a:xfrm>
        </p:spPr>
        <p:txBody>
          <a:bodyPr/>
          <a:lstStyle/>
          <a:p>
            <a:pPr marL="285750" indent="-285750" algn="l">
              <a:buFont typeface="Arial" pitchFamily="34" charset="0"/>
              <a:buChar char="•"/>
            </a:pPr>
            <a:r>
              <a:rPr lang="en-US" b="1" dirty="0" err="1" smtClean="0"/>
              <a:t>Tùy</a:t>
            </a:r>
            <a:r>
              <a:rPr lang="en-US" b="1" dirty="0" smtClean="0"/>
              <a:t> </a:t>
            </a:r>
            <a:r>
              <a:rPr lang="en-US" b="1" dirty="0" err="1"/>
              <a:t>chỉnh</a:t>
            </a:r>
            <a:r>
              <a:rPr lang="en-US" b="1" dirty="0"/>
              <a:t> SQL Server:</a:t>
            </a:r>
          </a:p>
          <a:p>
            <a:pPr marL="285750" indent="-285750" algn="l">
              <a:buFont typeface="Wingdings" pitchFamily="2" charset="2"/>
              <a:buChar char="Ø"/>
            </a:pPr>
            <a:r>
              <a:rPr lang="vi-VN" dirty="0" smtClean="0"/>
              <a:t>Chuyển </a:t>
            </a:r>
            <a:r>
              <a:rPr lang="vi-VN" dirty="0"/>
              <a:t>chế độ mặc định sang SQL Server </a:t>
            </a:r>
            <a:r>
              <a:rPr lang="vi-VN" dirty="0" smtClean="0"/>
              <a:t>Authentication</a:t>
            </a:r>
            <a:r>
              <a:rPr lang="en-US" dirty="0" smtClean="0"/>
              <a:t>.</a:t>
            </a:r>
            <a:endParaRPr lang="vi-VN" dirty="0"/>
          </a:p>
          <a:p>
            <a:pPr marL="285750" indent="-285750" algn="l">
              <a:buFont typeface="Wingdings" pitchFamily="2" charset="2"/>
              <a:buChar char="Ø"/>
            </a:pPr>
            <a:r>
              <a:rPr lang="en-US" dirty="0" err="1" smtClean="0"/>
              <a:t>Chuyển</a:t>
            </a:r>
            <a:r>
              <a:rPr lang="en-US" dirty="0" smtClean="0"/>
              <a:t> </a:t>
            </a:r>
            <a:r>
              <a:rPr lang="en-US" dirty="0"/>
              <a:t>permission </a:t>
            </a:r>
            <a:r>
              <a:rPr lang="en-US" dirty="0" err="1"/>
              <a:t>ng</a:t>
            </a:r>
            <a:r>
              <a:rPr lang="vi-VN" dirty="0"/>
              <a:t>ười dùng của bạn sang Grant, server </a:t>
            </a:r>
            <a:endParaRPr lang="en-US" dirty="0" smtClean="0"/>
          </a:p>
          <a:p>
            <a:pPr algn="l"/>
            <a:r>
              <a:rPr lang="en-US" dirty="0" smtClean="0"/>
              <a:t>      </a:t>
            </a:r>
            <a:r>
              <a:rPr lang="vi-VN" dirty="0" smtClean="0"/>
              <a:t>role </a:t>
            </a:r>
            <a:r>
              <a:rPr lang="vi-VN" dirty="0"/>
              <a:t>để những mục public và </a:t>
            </a:r>
            <a:r>
              <a:rPr lang="vi-VN" dirty="0" smtClean="0"/>
              <a:t>serveradmin</a:t>
            </a:r>
            <a:r>
              <a:rPr lang="en-US" dirty="0" smtClean="0"/>
              <a:t>.</a:t>
            </a:r>
            <a:endParaRPr lang="vi-VN" dirty="0"/>
          </a:p>
          <a:p>
            <a:pPr marL="285750" indent="-285750" algn="l">
              <a:buFont typeface="Wingdings" pitchFamily="2" charset="2"/>
              <a:buChar char="Ø"/>
            </a:pPr>
            <a:r>
              <a:rPr lang="en-US" dirty="0" err="1" smtClean="0"/>
              <a:t>Tùy</a:t>
            </a:r>
            <a:r>
              <a:rPr lang="en-US" dirty="0" smtClean="0"/>
              <a:t> </a:t>
            </a:r>
            <a:r>
              <a:rPr lang="en-US" dirty="0" err="1"/>
              <a:t>chỉnh</a:t>
            </a:r>
            <a:r>
              <a:rPr lang="en-US" dirty="0"/>
              <a:t> </a:t>
            </a:r>
            <a:r>
              <a:rPr lang="en-US" dirty="0" err="1"/>
              <a:t>kết</a:t>
            </a:r>
            <a:r>
              <a:rPr lang="en-US" dirty="0"/>
              <a:t> </a:t>
            </a:r>
            <a:r>
              <a:rPr lang="en-US" dirty="0" err="1"/>
              <a:t>nối</a:t>
            </a:r>
            <a:r>
              <a:rPr lang="en-US" dirty="0"/>
              <a:t> server </a:t>
            </a:r>
            <a:r>
              <a:rPr lang="en-US" dirty="0" err="1"/>
              <a:t>trong</a:t>
            </a:r>
            <a:r>
              <a:rPr lang="en-US" dirty="0"/>
              <a:t> SQL Server Configuration </a:t>
            </a:r>
            <a:endParaRPr lang="en-US" dirty="0" smtClean="0"/>
          </a:p>
          <a:p>
            <a:pPr algn="l"/>
            <a:r>
              <a:rPr lang="en-US" dirty="0" smtClean="0"/>
              <a:t>      Manager.</a:t>
            </a:r>
          </a:p>
          <a:p>
            <a:pPr marL="285750" indent="-285750" algn="l">
              <a:buFont typeface="Wingdings" pitchFamily="2" charset="2"/>
              <a:buChar char="Ø"/>
            </a:pPr>
            <a:r>
              <a:rPr lang="en-US" dirty="0" err="1" smtClean="0"/>
              <a:t>Tạo</a:t>
            </a:r>
            <a:r>
              <a:rPr lang="en-US" dirty="0" smtClean="0"/>
              <a:t> database: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1301219"/>
              </p:ext>
            </p:extLst>
          </p:nvPr>
        </p:nvGraphicFramePr>
        <p:xfrm>
          <a:off x="5148064" y="792078"/>
          <a:ext cx="3744416" cy="3291840"/>
        </p:xfrm>
        <a:graphic>
          <a:graphicData uri="http://schemas.openxmlformats.org/drawingml/2006/table">
            <a:tbl>
              <a:tblPr firstRow="1" bandRow="1">
                <a:tableStyleId>{5C22544A-7EE6-4342-B048-85BDC9FD1C3A}</a:tableStyleId>
              </a:tblPr>
              <a:tblGrid>
                <a:gridCol w="1872208"/>
                <a:gridCol w="1872208"/>
              </a:tblGrid>
              <a:tr h="352482">
                <a:tc gridSpan="2">
                  <a:txBody>
                    <a:bodyPr/>
                    <a:lstStyle/>
                    <a:p>
                      <a:pPr algn="ctr"/>
                      <a:r>
                        <a:rPr lang="en-US" dirty="0" err="1" smtClean="0">
                          <a:solidFill>
                            <a:schemeClr val="tx1">
                              <a:lumMod val="65000"/>
                              <a:lumOff val="35000"/>
                            </a:schemeClr>
                          </a:solidFill>
                        </a:rPr>
                        <a:t>Các</a:t>
                      </a:r>
                      <a:r>
                        <a:rPr lang="en-US" baseline="0" dirty="0" smtClean="0">
                          <a:solidFill>
                            <a:schemeClr val="tx1">
                              <a:lumMod val="65000"/>
                              <a:lumOff val="35000"/>
                            </a:schemeClr>
                          </a:solidFill>
                        </a:rPr>
                        <a:t> </a:t>
                      </a:r>
                      <a:r>
                        <a:rPr lang="en-US" baseline="0" dirty="0" err="1" smtClean="0">
                          <a:solidFill>
                            <a:schemeClr val="tx1">
                              <a:lumMod val="65000"/>
                              <a:lumOff val="35000"/>
                            </a:schemeClr>
                          </a:solidFill>
                        </a:rPr>
                        <a:t>bảng</a:t>
                      </a:r>
                      <a:r>
                        <a:rPr lang="en-US" baseline="0" dirty="0" smtClean="0">
                          <a:solidFill>
                            <a:schemeClr val="tx1">
                              <a:lumMod val="65000"/>
                              <a:lumOff val="35000"/>
                            </a:schemeClr>
                          </a:solidFill>
                        </a:rPr>
                        <a:t> </a:t>
                      </a:r>
                      <a:r>
                        <a:rPr lang="en-US" baseline="0" dirty="0" err="1" smtClean="0">
                          <a:solidFill>
                            <a:schemeClr val="tx1">
                              <a:lumMod val="65000"/>
                              <a:lumOff val="35000"/>
                            </a:schemeClr>
                          </a:solidFill>
                        </a:rPr>
                        <a:t>trong</a:t>
                      </a:r>
                      <a:r>
                        <a:rPr lang="en-US" baseline="0" dirty="0" smtClean="0">
                          <a:solidFill>
                            <a:schemeClr val="tx1">
                              <a:lumMod val="65000"/>
                              <a:lumOff val="35000"/>
                            </a:schemeClr>
                          </a:solidFill>
                        </a:rPr>
                        <a:t> database</a:t>
                      </a:r>
                      <a:endParaRPr lang="en-US" dirty="0">
                        <a:solidFill>
                          <a:schemeClr val="tx1">
                            <a:lumMod val="65000"/>
                            <a:lumOff val="35000"/>
                          </a:schemeClr>
                        </a:solidFill>
                      </a:endParaRPr>
                    </a:p>
                  </a:txBody>
                  <a:tcPr/>
                </a:tc>
                <a:tc hMerge="1">
                  <a:txBody>
                    <a:bodyPr/>
                    <a:lstStyle/>
                    <a:p>
                      <a:endParaRPr lang="en-US"/>
                    </a:p>
                  </a:txBody>
                  <a:tcPr/>
                </a:tc>
              </a:tr>
              <a:tr h="352482">
                <a:tc>
                  <a:txBody>
                    <a:bodyPr/>
                    <a:lstStyle/>
                    <a:p>
                      <a:pPr algn="ctr"/>
                      <a:r>
                        <a:rPr lang="en-US" smtClean="0">
                          <a:solidFill>
                            <a:srgbClr val="C00000"/>
                          </a:solidFill>
                        </a:rPr>
                        <a:t>account</a:t>
                      </a:r>
                      <a:r>
                        <a:rPr lang="en-US" baseline="0" smtClean="0">
                          <a:solidFill>
                            <a:srgbClr val="C00000"/>
                          </a:solidFill>
                        </a:rPr>
                        <a:t> </a:t>
                      </a:r>
                      <a:endParaRPr lang="en-US">
                        <a:solidFill>
                          <a:srgbClr val="C00000"/>
                        </a:solidFill>
                      </a:endParaRPr>
                    </a:p>
                  </a:txBody>
                  <a:tcPr/>
                </a:tc>
                <a:tc>
                  <a:txBody>
                    <a:bodyPr/>
                    <a:lstStyle/>
                    <a:p>
                      <a:pPr algn="ctr"/>
                      <a:r>
                        <a:rPr lang="en-US" sz="1800" kern="1200" smtClean="0">
                          <a:solidFill>
                            <a:srgbClr val="C00000"/>
                          </a:solidFill>
                          <a:latin typeface="+mn-lt"/>
                          <a:ea typeface="+mn-ea"/>
                          <a:cs typeface="+mn-cs"/>
                        </a:rPr>
                        <a:t>employee </a:t>
                      </a:r>
                      <a:endParaRPr lang="en-US">
                        <a:solidFill>
                          <a:srgbClr val="C00000"/>
                        </a:solidFill>
                      </a:endParaRPr>
                    </a:p>
                  </a:txBody>
                  <a:tcPr/>
                </a:tc>
              </a:tr>
              <a:tr h="2364824">
                <a:tc>
                  <a:txBody>
                    <a:bodyPr/>
                    <a:lstStyle/>
                    <a:p>
                      <a:r>
                        <a:rPr lang="en-US" sz="1200" kern="1200" smtClean="0">
                          <a:solidFill>
                            <a:schemeClr val="dk1"/>
                          </a:solidFill>
                          <a:latin typeface="+mn-lt"/>
                          <a:ea typeface="+mn-ea"/>
                          <a:cs typeface="+mn-cs"/>
                        </a:rPr>
                        <a:t>-username (varchar)</a:t>
                      </a:r>
                    </a:p>
                    <a:p>
                      <a:r>
                        <a:rPr lang="en-US" sz="1200" kern="1200" smtClean="0">
                          <a:solidFill>
                            <a:schemeClr val="dk1"/>
                          </a:solidFill>
                          <a:latin typeface="+mn-lt"/>
                          <a:ea typeface="+mn-ea"/>
                          <a:cs typeface="+mn-cs"/>
                        </a:rPr>
                        <a:t>-password (varchar)</a:t>
                      </a:r>
                    </a:p>
                    <a:p>
                      <a:r>
                        <a:rPr lang="en-US" sz="1200" kern="1200" smtClean="0">
                          <a:solidFill>
                            <a:schemeClr val="dk1"/>
                          </a:solidFill>
                          <a:latin typeface="+mn-lt"/>
                          <a:ea typeface="+mn-ea"/>
                          <a:cs typeface="+mn-cs"/>
                        </a:rPr>
                        <a:t>-adminID (varchar)</a:t>
                      </a:r>
                    </a:p>
                    <a:p>
                      <a:endParaRPr lang="en-US" sz="1400"/>
                    </a:p>
                  </a:txBody>
                  <a:tcPr/>
                </a:tc>
                <a:tc>
                  <a:txBody>
                    <a:bodyPr/>
                    <a:lstStyle/>
                    <a:p>
                      <a:r>
                        <a:rPr lang="en-US" sz="1200" kern="1200" dirty="0" smtClean="0">
                          <a:solidFill>
                            <a:schemeClr val="dk1"/>
                          </a:solidFill>
                          <a:latin typeface="+mn-lt"/>
                          <a:ea typeface="+mn-ea"/>
                          <a:cs typeface="+mn-cs"/>
                        </a:rPr>
                        <a:t>-name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-salary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-dob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 </a:t>
                      </a:r>
                    </a:p>
                    <a:p>
                      <a:r>
                        <a:rPr lang="en-US" sz="1200" kern="1200" dirty="0" smtClean="0">
                          <a:solidFill>
                            <a:schemeClr val="dk1"/>
                          </a:solidFill>
                          <a:latin typeface="+mn-lt"/>
                          <a:ea typeface="+mn-ea"/>
                          <a:cs typeface="+mn-cs"/>
                        </a:rPr>
                        <a:t>(date of birth</a:t>
                      </a:r>
                      <a:r>
                        <a:rPr lang="en-US" sz="1200" kern="1200" baseline="0" dirty="0" smtClean="0">
                          <a:solidFill>
                            <a:schemeClr val="dk1"/>
                          </a:solidFill>
                          <a:latin typeface="+mn-lt"/>
                          <a:ea typeface="+mn-ea"/>
                          <a:cs typeface="+mn-cs"/>
                        </a:rPr>
                        <a:t>: </a:t>
                      </a:r>
                      <a:r>
                        <a:rPr lang="en-US" sz="1200" kern="1200" dirty="0" err="1" smtClean="0">
                          <a:solidFill>
                            <a:schemeClr val="dk1"/>
                          </a:solidFill>
                          <a:latin typeface="+mn-lt"/>
                          <a:ea typeface="+mn-ea"/>
                          <a:cs typeface="+mn-cs"/>
                        </a:rPr>
                        <a:t>ngày</a:t>
                      </a:r>
                      <a:r>
                        <a:rPr lang="en-US" sz="1200" kern="1200" dirty="0" smtClean="0">
                          <a:solidFill>
                            <a:schemeClr val="dk1"/>
                          </a:solidFill>
                          <a:latin typeface="+mn-lt"/>
                          <a:ea typeface="+mn-ea"/>
                          <a:cs typeface="+mn-cs"/>
                        </a:rPr>
                        <a:t> </a:t>
                      </a:r>
                      <a:r>
                        <a:rPr lang="en-US" sz="1200" kern="1200" dirty="0" err="1" smtClean="0">
                          <a:solidFill>
                            <a:schemeClr val="dk1"/>
                          </a:solidFill>
                          <a:latin typeface="+mn-lt"/>
                          <a:ea typeface="+mn-ea"/>
                          <a:cs typeface="+mn-cs"/>
                        </a:rPr>
                        <a:t>sinh</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-address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-phone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-email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-education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-position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-id (</a:t>
                      </a:r>
                      <a:r>
                        <a:rPr lang="en-US" sz="1200" kern="1200" dirty="0" err="1" smtClean="0">
                          <a:solidFill>
                            <a:schemeClr val="dk1"/>
                          </a:solidFill>
                          <a:latin typeface="+mn-lt"/>
                          <a:ea typeface="+mn-ea"/>
                          <a:cs typeface="+mn-cs"/>
                        </a:rPr>
                        <a:t>varchar</a:t>
                      </a:r>
                      <a:r>
                        <a:rPr lang="en-US" sz="1200" kern="1200" dirty="0" smtClean="0">
                          <a:solidFill>
                            <a:schemeClr val="dk1"/>
                          </a:solidFill>
                          <a:latin typeface="+mn-lt"/>
                          <a:ea typeface="+mn-ea"/>
                          <a:cs typeface="+mn-cs"/>
                        </a:rPr>
                        <a:t>)</a:t>
                      </a:r>
                    </a:p>
                    <a:p>
                      <a:r>
                        <a:rPr lang="vi-VN" sz="1200" kern="1200" dirty="0" smtClean="0">
                          <a:solidFill>
                            <a:schemeClr val="dk1"/>
                          </a:solidFill>
                          <a:latin typeface="+mn-lt"/>
                          <a:ea typeface="+mn-ea"/>
                          <a:cs typeface="+mn-cs"/>
                        </a:rPr>
                        <a:t>-startingdate (varchar) </a:t>
                      </a: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a:t>
                      </a:r>
                      <a:r>
                        <a:rPr lang="vi-VN" sz="1200" kern="1200" dirty="0" smtClean="0">
                          <a:solidFill>
                            <a:schemeClr val="dk1"/>
                          </a:solidFill>
                          <a:latin typeface="+mn-lt"/>
                          <a:ea typeface="+mn-ea"/>
                          <a:cs typeface="+mn-cs"/>
                        </a:rPr>
                        <a:t>ngày bắt  đầu làm việc</a:t>
                      </a:r>
                      <a:r>
                        <a:rPr lang="en-US" sz="1200" kern="1200" dirty="0" smtClean="0">
                          <a:solidFill>
                            <a:schemeClr val="dk1"/>
                          </a:solidFill>
                          <a:latin typeface="+mn-lt"/>
                          <a:ea typeface="+mn-ea"/>
                          <a:cs typeface="+mn-cs"/>
                        </a:rPr>
                        <a:t>)</a:t>
                      </a:r>
                      <a:endParaRPr lang="vi-VN" sz="1200" kern="1200" dirty="0" smtClean="0">
                        <a:solidFill>
                          <a:schemeClr val="dk1"/>
                        </a:solidFill>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3629367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err="1" smtClean="0"/>
              <a:t>Các</a:t>
            </a:r>
            <a:r>
              <a:rPr lang="en-US" altLang="ko-KR" b="1" dirty="0" smtClean="0"/>
              <a:t> </a:t>
            </a:r>
            <a:r>
              <a:rPr lang="en-US" altLang="ko-KR" b="1" dirty="0" err="1" smtClean="0"/>
              <a:t>Bước</a:t>
            </a:r>
            <a:r>
              <a:rPr lang="en-US" altLang="ko-KR" b="1" dirty="0" smtClean="0"/>
              <a:t> </a:t>
            </a:r>
            <a:r>
              <a:rPr lang="en-US" altLang="ko-KR" b="1" dirty="0" err="1" smtClean="0"/>
              <a:t>Xây</a:t>
            </a:r>
            <a:r>
              <a:rPr lang="en-US" altLang="ko-KR" b="1" dirty="0" smtClean="0"/>
              <a:t> </a:t>
            </a:r>
            <a:r>
              <a:rPr lang="en-US" altLang="ko-KR" b="1" dirty="0" err="1" smtClean="0"/>
              <a:t>Dựng</a:t>
            </a:r>
            <a:endParaRPr lang="ko-KR" altLang="en-US" b="1" dirty="0"/>
          </a:p>
        </p:txBody>
      </p:sp>
      <p:grpSp>
        <p:nvGrpSpPr>
          <p:cNvPr id="7" name="Group 6"/>
          <p:cNvGrpSpPr/>
          <p:nvPr/>
        </p:nvGrpSpPr>
        <p:grpSpPr>
          <a:xfrm>
            <a:off x="1150977" y="2328382"/>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328382"/>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328382"/>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328382"/>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328382"/>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499563" y="2414347"/>
            <a:ext cx="817211"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1ST</a:t>
            </a:r>
            <a:endParaRPr lang="ko-KR" altLang="en-US" b="1" dirty="0">
              <a:solidFill>
                <a:schemeClr val="tx1">
                  <a:lumMod val="75000"/>
                  <a:lumOff val="25000"/>
                </a:schemeClr>
              </a:solidFill>
              <a:cs typeface="Arial" pitchFamily="34" charset="0"/>
            </a:endParaRPr>
          </a:p>
        </p:txBody>
      </p:sp>
      <p:sp>
        <p:nvSpPr>
          <p:cNvPr id="25" name="TextBox 24"/>
          <p:cNvSpPr txBox="1"/>
          <p:nvPr/>
        </p:nvSpPr>
        <p:spPr>
          <a:xfrm>
            <a:off x="3491589" y="2414347"/>
            <a:ext cx="817211"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3RD</a:t>
            </a:r>
            <a:endParaRPr lang="ko-KR" altLang="en-US" b="1" dirty="0">
              <a:solidFill>
                <a:schemeClr val="tx1">
                  <a:lumMod val="75000"/>
                  <a:lumOff val="25000"/>
                </a:schemeClr>
              </a:solidFill>
              <a:cs typeface="Arial" pitchFamily="34" charset="0"/>
            </a:endParaRPr>
          </a:p>
        </p:txBody>
      </p:sp>
      <p:sp>
        <p:nvSpPr>
          <p:cNvPr id="26" name="TextBox 25"/>
          <p:cNvSpPr txBox="1"/>
          <p:nvPr/>
        </p:nvSpPr>
        <p:spPr>
          <a:xfrm>
            <a:off x="1995576" y="2414347"/>
            <a:ext cx="817211"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2ND</a:t>
            </a:r>
            <a:endParaRPr lang="ko-KR" altLang="en-US" b="1" dirty="0">
              <a:solidFill>
                <a:schemeClr val="tx1">
                  <a:lumMod val="75000"/>
                  <a:lumOff val="25000"/>
                </a:schemeClr>
              </a:solidFill>
              <a:cs typeface="Arial" pitchFamily="34" charset="0"/>
            </a:endParaRPr>
          </a:p>
        </p:txBody>
      </p:sp>
      <p:sp>
        <p:nvSpPr>
          <p:cNvPr id="27" name="TextBox 26"/>
          <p:cNvSpPr txBox="1"/>
          <p:nvPr/>
        </p:nvSpPr>
        <p:spPr>
          <a:xfrm>
            <a:off x="4987602" y="2414347"/>
            <a:ext cx="817211"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4TH</a:t>
            </a:r>
            <a:endParaRPr lang="ko-KR" altLang="en-US" b="1" dirty="0">
              <a:solidFill>
                <a:schemeClr val="tx1">
                  <a:lumMod val="75000"/>
                  <a:lumOff val="25000"/>
                </a:schemeClr>
              </a:solidFill>
              <a:cs typeface="Arial" pitchFamily="34" charset="0"/>
            </a:endParaRPr>
          </a:p>
        </p:txBody>
      </p:sp>
      <p:sp>
        <p:nvSpPr>
          <p:cNvPr id="28" name="TextBox 27"/>
          <p:cNvSpPr txBox="1"/>
          <p:nvPr/>
        </p:nvSpPr>
        <p:spPr>
          <a:xfrm>
            <a:off x="6483615" y="2414347"/>
            <a:ext cx="817211"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5TH</a:t>
            </a:r>
            <a:endParaRPr lang="ko-KR" altLang="en-US" b="1" dirty="0">
              <a:solidFill>
                <a:schemeClr val="tx1">
                  <a:lumMod val="75000"/>
                  <a:lumOff val="25000"/>
                </a:schemeClr>
              </a:solidFill>
              <a:cs typeface="Arial" pitchFamily="34" charset="0"/>
            </a:endParaRPr>
          </a:p>
        </p:txBody>
      </p:sp>
      <p:sp>
        <p:nvSpPr>
          <p:cNvPr id="29" name="Block Arc 14"/>
          <p:cNvSpPr/>
          <p:nvPr/>
        </p:nvSpPr>
        <p:spPr>
          <a:xfrm rot="16200000">
            <a:off x="7482076" y="2451695"/>
            <a:ext cx="272411" cy="2725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ardrop 6"/>
          <p:cNvSpPr/>
          <p:nvPr/>
        </p:nvSpPr>
        <p:spPr>
          <a:xfrm rot="8100000">
            <a:off x="1461526" y="2475076"/>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16"/>
          <p:cNvSpPr/>
          <p:nvPr/>
        </p:nvSpPr>
        <p:spPr>
          <a:xfrm rot="2700000">
            <a:off x="6020235" y="2473509"/>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34" name="Group 33"/>
          <p:cNvGrpSpPr/>
          <p:nvPr/>
        </p:nvGrpSpPr>
        <p:grpSpPr>
          <a:xfrm>
            <a:off x="576127" y="2994243"/>
            <a:ext cx="1817049" cy="945659"/>
            <a:chOff x="6228184" y="1730811"/>
            <a:chExt cx="2592288" cy="945659"/>
          </a:xfrm>
        </p:grpSpPr>
        <p:sp>
          <p:nvSpPr>
            <p:cNvPr id="35" name="TextBox 34"/>
            <p:cNvSpPr txBox="1"/>
            <p:nvPr/>
          </p:nvSpPr>
          <p:spPr>
            <a:xfrm>
              <a:off x="6228184" y="2030139"/>
              <a:ext cx="2592288"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Tạo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class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khởi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tạo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nối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tới</a:t>
              </a:r>
              <a:r>
                <a:rPr lang="en-US" altLang="ko-KR" sz="1200" dirty="0" smtClean="0">
                  <a:solidFill>
                    <a:schemeClr val="tx1">
                      <a:lumMod val="75000"/>
                      <a:lumOff val="25000"/>
                    </a:schemeClr>
                  </a:solidFill>
                  <a:cs typeface="Arial" pitchFamily="34" charset="0"/>
                </a:rPr>
                <a:t> </a:t>
              </a:r>
            </a:p>
            <a:p>
              <a:pPr algn="ctr"/>
              <a:r>
                <a:rPr lang="en-US" altLang="ko-KR" sz="1200" dirty="0" smtClean="0">
                  <a:solidFill>
                    <a:schemeClr val="tx1">
                      <a:lumMod val="75000"/>
                      <a:lumOff val="25000"/>
                    </a:schemeClr>
                  </a:solidFill>
                  <a:cs typeface="Arial" pitchFamily="34" charset="0"/>
                </a:rPr>
                <a:t>SQL Server   </a:t>
              </a: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smtClean="0">
                  <a:solidFill>
                    <a:schemeClr val="tx1">
                      <a:lumMod val="75000"/>
                      <a:lumOff val="25000"/>
                    </a:schemeClr>
                  </a:solidFill>
                  <a:cs typeface="Arial" pitchFamily="34" charset="0"/>
                </a:rPr>
                <a:t>Class Connection</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18678" y="1091389"/>
            <a:ext cx="1817049" cy="945659"/>
            <a:chOff x="6228184" y="1730811"/>
            <a:chExt cx="2592288" cy="945659"/>
          </a:xfrm>
        </p:grpSpPr>
        <p:sp>
          <p:nvSpPr>
            <p:cNvPr id="38" name="TextBox 37"/>
            <p:cNvSpPr txBox="1"/>
            <p:nvPr/>
          </p:nvSpPr>
          <p:spPr>
            <a:xfrm>
              <a:off x="6228184" y="2030139"/>
              <a:ext cx="2592288"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Dùng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hệ</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thống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bằng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khoản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mật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khẩu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hợp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lệ</a:t>
              </a: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smtClean="0">
                  <a:solidFill>
                    <a:schemeClr val="tx1">
                      <a:lumMod val="75000"/>
                      <a:lumOff val="25000"/>
                    </a:schemeClr>
                  </a:solidFill>
                  <a:cs typeface="Arial" pitchFamily="34" charset="0"/>
                </a:rPr>
                <a:t>Login</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2994243"/>
            <a:ext cx="1817049" cy="945659"/>
            <a:chOff x="6228184" y="1730811"/>
            <a:chExt cx="2592288" cy="945659"/>
          </a:xfrm>
        </p:grpSpPr>
        <p:sp>
          <p:nvSpPr>
            <p:cNvPr id="41" name="TextBox 40"/>
            <p:cNvSpPr txBox="1"/>
            <p:nvPr/>
          </p:nvSpPr>
          <p:spPr>
            <a:xfrm>
              <a:off x="6228184" y="2030139"/>
              <a:ext cx="2592288"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Lấy</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lại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mật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khẩu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qua ID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admin</a:t>
              </a:r>
            </a:p>
            <a:p>
              <a:pPr algn="ctr"/>
              <a:r>
                <a:rPr lang="en-US" altLang="ko-KR" sz="1200" dirty="0" smtClean="0">
                  <a:solidFill>
                    <a:schemeClr val="tx1">
                      <a:lumMod val="75000"/>
                      <a:lumOff val="25000"/>
                    </a:schemeClr>
                  </a:solidFill>
                  <a:cs typeface="Arial" pitchFamily="34" charset="0"/>
                </a:rPr>
                <a:t>(demo)</a:t>
              </a: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err="1" smtClean="0">
                  <a:solidFill>
                    <a:schemeClr val="tx1">
                      <a:lumMod val="75000"/>
                      <a:lumOff val="25000"/>
                    </a:schemeClr>
                  </a:solidFill>
                  <a:cs typeface="Arial" pitchFamily="34" charset="0"/>
                </a:rPr>
                <a:t>Forget_pass</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203780" y="1091389"/>
            <a:ext cx="1817049" cy="945659"/>
            <a:chOff x="6228184" y="1730811"/>
            <a:chExt cx="2592288" cy="945659"/>
          </a:xfrm>
        </p:grpSpPr>
        <p:sp>
          <p:nvSpPr>
            <p:cNvPr id="44" name="TextBox 43"/>
            <p:cNvSpPr txBox="1"/>
            <p:nvPr/>
          </p:nvSpPr>
          <p:spPr>
            <a:xfrm>
              <a:off x="6228184" y="2030139"/>
              <a:ext cx="2592288"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dùng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lựa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chọn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tính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chương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6228184" y="1730811"/>
              <a:ext cx="2592288" cy="307777"/>
            </a:xfrm>
            <a:prstGeom prst="rect">
              <a:avLst/>
            </a:prstGeom>
            <a:noFill/>
          </p:spPr>
          <p:txBody>
            <a:bodyPr wrap="square" rtlCol="0">
              <a:spAutoFit/>
            </a:bodyPr>
            <a:lstStyle/>
            <a:p>
              <a:pPr algn="ctr"/>
              <a:r>
                <a:rPr lang="en-US" altLang="ko-KR" sz="1400" b="1" dirty="0" smtClean="0">
                  <a:solidFill>
                    <a:schemeClr val="tx1">
                      <a:lumMod val="75000"/>
                      <a:lumOff val="25000"/>
                    </a:schemeClr>
                  </a:solidFill>
                  <a:cs typeface="Arial" pitchFamily="34" charset="0"/>
                </a:rPr>
                <a:t>Function</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2994243"/>
            <a:ext cx="1817049" cy="945659"/>
            <a:chOff x="6228184" y="1730811"/>
            <a:chExt cx="2592288" cy="945659"/>
          </a:xfrm>
        </p:grpSpPr>
        <p:sp>
          <p:nvSpPr>
            <p:cNvPr id="47" name="TextBox 46"/>
            <p:cNvSpPr txBox="1"/>
            <p:nvPr/>
          </p:nvSpPr>
          <p:spPr>
            <a:xfrm>
              <a:off x="6228184" y="2030139"/>
              <a:ext cx="2592288"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xử</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lý</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yêu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dùng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Thêm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sửa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xóa</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6228184" y="1730811"/>
              <a:ext cx="2592288" cy="307777"/>
            </a:xfrm>
            <a:prstGeom prst="rect">
              <a:avLst/>
            </a:prstGeom>
            <a:noFill/>
          </p:spPr>
          <p:txBody>
            <a:bodyPr wrap="square" rtlCol="0">
              <a:spAutoFit/>
            </a:bodyPr>
            <a:lstStyle/>
            <a:p>
              <a:pPr algn="ctr"/>
              <a:r>
                <a:rPr lang="en-US" altLang="ko-KR" sz="1400" b="1" dirty="0" err="1" smtClean="0">
                  <a:solidFill>
                    <a:schemeClr val="tx1">
                      <a:lumMod val="75000"/>
                      <a:lumOff val="25000"/>
                    </a:schemeClr>
                  </a:solidFill>
                  <a:cs typeface="Arial" pitchFamily="34" charset="0"/>
                </a:rPr>
                <a:t>Các</a:t>
              </a:r>
              <a:r>
                <a:rPr lang="en-US" altLang="ko-KR" sz="1400" b="1" dirty="0" smtClean="0">
                  <a:solidFill>
                    <a:schemeClr val="tx1">
                      <a:lumMod val="75000"/>
                      <a:lumOff val="25000"/>
                    </a:schemeClr>
                  </a:solidFill>
                  <a:cs typeface="Arial" pitchFamily="34" charset="0"/>
                </a:rPr>
                <a:t> </a:t>
              </a:r>
              <a:r>
                <a:rPr lang="en-US" altLang="ko-KR" sz="1400" b="1" dirty="0" err="1" smtClean="0">
                  <a:solidFill>
                    <a:schemeClr val="tx1">
                      <a:lumMod val="75000"/>
                      <a:lumOff val="25000"/>
                    </a:schemeClr>
                  </a:solidFill>
                  <a:cs typeface="Arial" pitchFamily="34" charset="0"/>
                </a:rPr>
                <a:t>xử</a:t>
              </a:r>
              <a:r>
                <a:rPr lang="en-US" altLang="ko-KR" sz="1400" b="1" dirty="0" smtClean="0">
                  <a:solidFill>
                    <a:schemeClr val="tx1">
                      <a:lumMod val="75000"/>
                      <a:lumOff val="25000"/>
                    </a:schemeClr>
                  </a:solidFill>
                  <a:cs typeface="Arial" pitchFamily="34" charset="0"/>
                </a:rPr>
                <a:t> </a:t>
              </a:r>
              <a:r>
                <a:rPr lang="en-US" altLang="ko-KR" sz="1400" b="1" dirty="0" err="1" smtClean="0">
                  <a:solidFill>
                    <a:schemeClr val="tx1">
                      <a:lumMod val="75000"/>
                      <a:lumOff val="25000"/>
                    </a:schemeClr>
                  </a:solidFill>
                  <a:cs typeface="Arial" pitchFamily="34" charset="0"/>
                </a:rPr>
                <a:t>lý</a:t>
              </a:r>
              <a:endParaRPr lang="ko-KR" altLang="en-US" sz="1400" b="1" dirty="0">
                <a:solidFill>
                  <a:schemeClr val="tx1">
                    <a:lumMod val="75000"/>
                    <a:lumOff val="25000"/>
                  </a:schemeClr>
                </a:solidFill>
                <a:cs typeface="Arial" pitchFamily="34" charset="0"/>
              </a:endParaRPr>
            </a:p>
          </p:txBody>
        </p:sp>
      </p:grpSp>
      <p:sp>
        <p:nvSpPr>
          <p:cNvPr id="49" name="Oval 6">
            <a:extLst>
              <a:ext uri="{FF2B5EF4-FFF2-40B4-BE49-F238E27FC236}">
                <a16:creationId xmlns:a16="http://schemas.microsoft.com/office/drawing/2014/main" xmlns="" id="{C3C73CE5-5166-4D52-8DB5-C3A250FAB31D}"/>
              </a:ext>
            </a:extLst>
          </p:cNvPr>
          <p:cNvSpPr/>
          <p:nvPr/>
        </p:nvSpPr>
        <p:spPr>
          <a:xfrm>
            <a:off x="4391412" y="2435547"/>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Block Arc 31">
            <a:extLst>
              <a:ext uri="{FF2B5EF4-FFF2-40B4-BE49-F238E27FC236}">
                <a16:creationId xmlns:a16="http://schemas.microsoft.com/office/drawing/2014/main" xmlns="" id="{415A2AD2-FDED-458F-A2DE-7D28384AFF19}"/>
              </a:ext>
            </a:extLst>
          </p:cNvPr>
          <p:cNvSpPr/>
          <p:nvPr/>
        </p:nvSpPr>
        <p:spPr>
          <a:xfrm>
            <a:off x="2946346" y="2433971"/>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523461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34792"/>
            <a:ext cx="9144000" cy="576064"/>
          </a:xfrm>
        </p:spPr>
        <p:txBody>
          <a:bodyPr/>
          <a:lstStyle/>
          <a:p>
            <a:r>
              <a:rPr lang="en-US" altLang="ko-KR" b="1" dirty="0" err="1" smtClean="0">
                <a:solidFill>
                  <a:schemeClr val="tx2">
                    <a:lumMod val="75000"/>
                  </a:schemeClr>
                </a:solidFill>
              </a:rPr>
              <a:t>Thông</a:t>
            </a:r>
            <a:r>
              <a:rPr lang="en-US" altLang="ko-KR" b="1" dirty="0" smtClean="0">
                <a:solidFill>
                  <a:schemeClr val="tx2">
                    <a:lumMod val="75000"/>
                  </a:schemeClr>
                </a:solidFill>
              </a:rPr>
              <a:t> Tin </a:t>
            </a:r>
            <a:r>
              <a:rPr lang="en-US" altLang="ko-KR" b="1" dirty="0" err="1" smtClean="0">
                <a:solidFill>
                  <a:schemeClr val="tx2">
                    <a:lumMod val="75000"/>
                  </a:schemeClr>
                </a:solidFill>
              </a:rPr>
              <a:t>Cơ</a:t>
            </a:r>
            <a:r>
              <a:rPr lang="en-US" altLang="ko-KR" b="1" dirty="0" smtClean="0">
                <a:solidFill>
                  <a:schemeClr val="tx2">
                    <a:lumMod val="75000"/>
                  </a:schemeClr>
                </a:solidFill>
              </a:rPr>
              <a:t> </a:t>
            </a:r>
            <a:r>
              <a:rPr lang="en-US" altLang="ko-KR" b="1" dirty="0" err="1" smtClean="0">
                <a:solidFill>
                  <a:schemeClr val="tx2">
                    <a:lumMod val="75000"/>
                  </a:schemeClr>
                </a:solidFill>
              </a:rPr>
              <a:t>Bản</a:t>
            </a:r>
            <a:r>
              <a:rPr lang="en-US" altLang="ko-KR" b="1" dirty="0" smtClean="0">
                <a:solidFill>
                  <a:schemeClr val="tx2">
                    <a:lumMod val="75000"/>
                  </a:schemeClr>
                </a:solidFill>
              </a:rPr>
              <a:t> </a:t>
            </a:r>
            <a:r>
              <a:rPr lang="en-US" altLang="ko-KR" b="1" dirty="0" err="1" smtClean="0">
                <a:solidFill>
                  <a:schemeClr val="tx2">
                    <a:lumMod val="75000"/>
                  </a:schemeClr>
                </a:solidFill>
              </a:rPr>
              <a:t>Nhân</a:t>
            </a:r>
            <a:r>
              <a:rPr lang="en-US" altLang="ko-KR" b="1" dirty="0" smtClean="0">
                <a:solidFill>
                  <a:schemeClr val="tx2">
                    <a:lumMod val="75000"/>
                  </a:schemeClr>
                </a:solidFill>
              </a:rPr>
              <a:t> </a:t>
            </a:r>
            <a:r>
              <a:rPr lang="en-US" altLang="ko-KR" b="1" dirty="0" err="1" smtClean="0">
                <a:solidFill>
                  <a:schemeClr val="tx2">
                    <a:lumMod val="75000"/>
                  </a:schemeClr>
                </a:solidFill>
              </a:rPr>
              <a:t>Viên</a:t>
            </a:r>
            <a:endParaRPr lang="en-US" altLang="ko-KR" b="1" dirty="0">
              <a:solidFill>
                <a:schemeClr val="tx2">
                  <a:lumMod val="75000"/>
                </a:schemeClr>
              </a:solidFill>
            </a:endParaRPr>
          </a:p>
        </p:txBody>
      </p:sp>
      <p:sp>
        <p:nvSpPr>
          <p:cNvPr id="12" name="Isosceles Triangle 11"/>
          <p:cNvSpPr/>
          <p:nvPr/>
        </p:nvSpPr>
        <p:spPr>
          <a:xfrm rot="10800000">
            <a:off x="3929170" y="1188392"/>
            <a:ext cx="1285659" cy="8976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ectangle 12"/>
          <p:cNvSpPr/>
          <p:nvPr/>
        </p:nvSpPr>
        <p:spPr>
          <a:xfrm>
            <a:off x="688261" y="4155926"/>
            <a:ext cx="7776864"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xtBox 13"/>
          <p:cNvSpPr txBox="1"/>
          <p:nvPr/>
        </p:nvSpPr>
        <p:spPr>
          <a:xfrm>
            <a:off x="976840" y="4237626"/>
            <a:ext cx="7195559" cy="461665"/>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Trên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đây</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chỉ</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số</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tin </a:t>
            </a:r>
            <a:r>
              <a:rPr lang="en-US" altLang="ko-KR" sz="1200" dirty="0" err="1" smtClean="0">
                <a:solidFill>
                  <a:schemeClr val="tx1">
                    <a:lumMod val="75000"/>
                    <a:lumOff val="25000"/>
                  </a:schemeClr>
                </a:solidFill>
                <a:cs typeface="Arial" pitchFamily="34" charset="0"/>
              </a:rPr>
              <a:t>cơ</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ngoài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còn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tin </a:t>
            </a:r>
            <a:r>
              <a:rPr lang="en-US" altLang="ko-KR" sz="1200" dirty="0" err="1" smtClean="0">
                <a:solidFill>
                  <a:schemeClr val="tx1">
                    <a:lumMod val="75000"/>
                    <a:lumOff val="25000"/>
                  </a:schemeClr>
                </a:solidFill>
                <a:cs typeface="Arial" pitchFamily="34" charset="0"/>
              </a:rPr>
              <a:t>khác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nhưng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tạm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trong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lớn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này</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15" name="Frame 14"/>
          <p:cNvSpPr/>
          <p:nvPr/>
        </p:nvSpPr>
        <p:spPr>
          <a:xfrm>
            <a:off x="188640" y="159482"/>
            <a:ext cx="8766720"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 Same Side Corner Rectangle 8">
            <a:extLst>
              <a:ext uri="{FF2B5EF4-FFF2-40B4-BE49-F238E27FC236}">
                <a16:creationId xmlns:lc="http://schemas.openxmlformats.org/drawingml/2006/lockedCanvas" xmlns="" xmlns:a16="http://schemas.microsoft.com/office/drawing/2014/main" id="{7FE9840D-FCBA-436C-9A04-D0E8ACBFE942}"/>
              </a:ext>
            </a:extLst>
          </p:cNvPr>
          <p:cNvSpPr/>
          <p:nvPr/>
        </p:nvSpPr>
        <p:spPr>
          <a:xfrm>
            <a:off x="4082034" y="843558"/>
            <a:ext cx="979929" cy="981431"/>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4" name="Text Placeholder 17"/>
          <p:cNvSpPr txBox="1">
            <a:spLocks/>
          </p:cNvSpPr>
          <p:nvPr/>
        </p:nvSpPr>
        <p:spPr>
          <a:xfrm>
            <a:off x="251520" y="325217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Tên</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ngày</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sinh</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mã</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nhân</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viên</a:t>
            </a:r>
            <a:r>
              <a:rPr lang="en-US" sz="1400" b="1" dirty="0" smtClean="0">
                <a:solidFill>
                  <a:schemeClr val="tx1">
                    <a:lumMod val="75000"/>
                    <a:lumOff val="25000"/>
                  </a:schemeClr>
                </a:solidFill>
                <a:cs typeface="Arial" pitchFamily="34" charset="0"/>
              </a:rPr>
              <a:t>   </a:t>
            </a:r>
            <a:endParaRPr lang="en-US" sz="1400" b="1" dirty="0">
              <a:solidFill>
                <a:schemeClr val="tx1">
                  <a:lumMod val="75000"/>
                  <a:lumOff val="25000"/>
                </a:schemeClr>
              </a:solidFill>
              <a:cs typeface="Arial" pitchFamily="34" charset="0"/>
            </a:endParaRPr>
          </a:p>
        </p:txBody>
      </p:sp>
      <p:sp>
        <p:nvSpPr>
          <p:cNvPr id="37" name="Text Placeholder 17"/>
          <p:cNvSpPr txBox="1">
            <a:spLocks/>
          </p:cNvSpPr>
          <p:nvPr/>
        </p:nvSpPr>
        <p:spPr>
          <a:xfrm>
            <a:off x="1981700" y="3129131"/>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Thông</a:t>
            </a:r>
            <a:r>
              <a:rPr lang="en-US" sz="1400" b="1" dirty="0" smtClean="0">
                <a:solidFill>
                  <a:schemeClr val="tx1">
                    <a:lumMod val="75000"/>
                    <a:lumOff val="25000"/>
                  </a:schemeClr>
                </a:solidFill>
                <a:cs typeface="Arial" pitchFamily="34" charset="0"/>
              </a:rPr>
              <a:t> </a:t>
            </a:r>
            <a:r>
              <a:rPr lang="en-US" sz="1400" b="1" dirty="0">
                <a:solidFill>
                  <a:schemeClr val="tx1">
                    <a:lumMod val="75000"/>
                    <a:lumOff val="25000"/>
                  </a:schemeClr>
                </a:solidFill>
                <a:cs typeface="Arial" pitchFamily="34" charset="0"/>
              </a:rPr>
              <a:t>tin </a:t>
            </a:r>
            <a:r>
              <a:rPr lang="en-US" sz="1400" b="1" dirty="0" err="1">
                <a:solidFill>
                  <a:schemeClr val="tx1">
                    <a:lumMod val="75000"/>
                    <a:lumOff val="25000"/>
                  </a:schemeClr>
                </a:solidFill>
                <a:cs typeface="Arial" pitchFamily="34" charset="0"/>
              </a:rPr>
              <a:t>liên</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lạc</a:t>
            </a:r>
            <a:endParaRPr lang="en-US" sz="1400" b="1" dirty="0">
              <a:solidFill>
                <a:schemeClr val="tx1">
                  <a:lumMod val="75000"/>
                  <a:lumOff val="25000"/>
                </a:schemeClr>
              </a:solidFill>
              <a:cs typeface="Arial" pitchFamily="34" charset="0"/>
            </a:endParaRPr>
          </a:p>
        </p:txBody>
      </p:sp>
      <p:sp>
        <p:nvSpPr>
          <p:cNvPr id="43" name="Text Placeholder 17"/>
          <p:cNvSpPr txBox="1">
            <a:spLocks/>
          </p:cNvSpPr>
          <p:nvPr/>
        </p:nvSpPr>
        <p:spPr>
          <a:xfrm>
            <a:off x="5411072" y="3219822"/>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Ngày</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bắt</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đầu</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công</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việc</a:t>
            </a:r>
            <a:endParaRPr lang="en-US" sz="1400" b="1" dirty="0">
              <a:solidFill>
                <a:schemeClr val="tx1">
                  <a:lumMod val="75000"/>
                  <a:lumOff val="25000"/>
                </a:schemeClr>
              </a:solidFill>
              <a:cs typeface="Arial" pitchFamily="34" charset="0"/>
            </a:endParaRPr>
          </a:p>
        </p:txBody>
      </p:sp>
      <p:sp>
        <p:nvSpPr>
          <p:cNvPr id="46" name="Text Placeholder 17"/>
          <p:cNvSpPr txBox="1">
            <a:spLocks/>
          </p:cNvSpPr>
          <p:nvPr/>
        </p:nvSpPr>
        <p:spPr>
          <a:xfrm>
            <a:off x="7172238" y="3219822"/>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Chức</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vụ</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và</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tiền</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lương</a:t>
            </a:r>
            <a:endParaRPr lang="en-US" sz="1400" b="1" dirty="0">
              <a:solidFill>
                <a:schemeClr val="tx1">
                  <a:lumMod val="75000"/>
                  <a:lumOff val="25000"/>
                </a:schemeClr>
              </a:solidFill>
              <a:cs typeface="Arial" pitchFamily="34" charset="0"/>
            </a:endParaRPr>
          </a:p>
        </p:txBody>
      </p:sp>
      <p:sp>
        <p:nvSpPr>
          <p:cNvPr id="52" name="Text Placeholder 17"/>
          <p:cNvSpPr txBox="1">
            <a:spLocks/>
          </p:cNvSpPr>
          <p:nvPr/>
        </p:nvSpPr>
        <p:spPr>
          <a:xfrm>
            <a:off x="3743906" y="3219822"/>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Lĩnh</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vực</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công</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việc</a:t>
            </a:r>
            <a:endParaRPr lang="en-US" sz="1400" b="1" dirty="0">
              <a:solidFill>
                <a:schemeClr val="tx1">
                  <a:lumMod val="75000"/>
                  <a:lumOff val="25000"/>
                </a:schemeClr>
              </a:solidFill>
              <a:cs typeface="Arial" pitchFamily="34" charset="0"/>
            </a:endParaRPr>
          </a:p>
        </p:txBody>
      </p:sp>
      <p:sp>
        <p:nvSpPr>
          <p:cNvPr id="53" name="Round Same Side Corner Rectangle 8">
            <a:extLst>
              <a:ext uri="{FF2B5EF4-FFF2-40B4-BE49-F238E27FC236}">
                <a16:creationId xmlns:a16="http://schemas.microsoft.com/office/drawing/2014/main" xmlns="" id="{55E83121-1984-466B-A272-CD57E08AFE31}"/>
              </a:ext>
            </a:extLst>
          </p:cNvPr>
          <p:cNvSpPr/>
          <p:nvPr/>
        </p:nvSpPr>
        <p:spPr>
          <a:xfrm>
            <a:off x="810602" y="2123552"/>
            <a:ext cx="361558" cy="9522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ounded Rectangle 5">
            <a:extLst>
              <a:ext uri="{FF2B5EF4-FFF2-40B4-BE49-F238E27FC236}">
                <a16:creationId xmlns:a16="http://schemas.microsoft.com/office/drawing/2014/main" xmlns="" id="{CF17C7A2-3319-4CED-8990-6E7E98D26854}"/>
              </a:ext>
            </a:extLst>
          </p:cNvPr>
          <p:cNvSpPr/>
          <p:nvPr/>
        </p:nvSpPr>
        <p:spPr>
          <a:xfrm flipH="1">
            <a:off x="2498159" y="2499742"/>
            <a:ext cx="623264" cy="51415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 Same Side Corner Rectangle 36">
            <a:extLst>
              <a:ext uri="{FF2B5EF4-FFF2-40B4-BE49-F238E27FC236}">
                <a16:creationId xmlns:a16="http://schemas.microsoft.com/office/drawing/2014/main" xmlns="" id="{1120857A-B525-4DF2-BC32-17D49C005E00}"/>
              </a:ext>
            </a:extLst>
          </p:cNvPr>
          <p:cNvSpPr/>
          <p:nvPr/>
        </p:nvSpPr>
        <p:spPr>
          <a:xfrm>
            <a:off x="4236653" y="2483640"/>
            <a:ext cx="670687" cy="53025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Freeform 18">
            <a:extLst>
              <a:ext uri="{FF2B5EF4-FFF2-40B4-BE49-F238E27FC236}">
                <a16:creationId xmlns:a16="http://schemas.microsoft.com/office/drawing/2014/main" xmlns="" id="{ACC06A35-C465-4AA3-A8DF-A10C54C34B57}"/>
              </a:ext>
            </a:extLst>
          </p:cNvPr>
          <p:cNvSpPr/>
          <p:nvPr/>
        </p:nvSpPr>
        <p:spPr>
          <a:xfrm>
            <a:off x="5811344" y="2323333"/>
            <a:ext cx="855638" cy="690563"/>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Isosceles Triangle 68">
            <a:extLst>
              <a:ext uri="{FF2B5EF4-FFF2-40B4-BE49-F238E27FC236}">
                <a16:creationId xmlns:a16="http://schemas.microsoft.com/office/drawing/2014/main" xmlns="" id="{885886F7-AE6F-4223-8336-DEB12D038DBF}"/>
              </a:ext>
            </a:extLst>
          </p:cNvPr>
          <p:cNvSpPr/>
          <p:nvPr/>
        </p:nvSpPr>
        <p:spPr>
          <a:xfrm rot="10800000">
            <a:off x="7819569" y="2099387"/>
            <a:ext cx="330662" cy="1029743"/>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ounded Rectangle 57"/>
          <p:cNvSpPr/>
          <p:nvPr/>
        </p:nvSpPr>
        <p:spPr>
          <a:xfrm>
            <a:off x="0" y="4803998"/>
            <a:ext cx="9144000" cy="33950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a:solidFill>
                <a:schemeClr val="tx1"/>
              </a:solidFill>
            </a:endParaRPr>
          </a:p>
        </p:txBody>
      </p:sp>
    </p:spTree>
    <p:extLst>
      <p:ext uri="{BB962C8B-B14F-4D97-AF65-F5344CB8AC3E}">
        <p14:creationId xmlns:p14="http://schemas.microsoft.com/office/powerpoint/2010/main" val="368526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err="1" smtClean="0"/>
              <a:t>III.Các</a:t>
            </a:r>
            <a:r>
              <a:rPr lang="en-US" altLang="ko-KR" b="1" dirty="0" smtClean="0"/>
              <a:t> </a:t>
            </a:r>
            <a:r>
              <a:rPr lang="en-US" altLang="ko-KR" b="1" dirty="0" err="1" smtClean="0"/>
              <a:t>Chức</a:t>
            </a:r>
            <a:r>
              <a:rPr lang="en-US" altLang="ko-KR" b="1" dirty="0" smtClean="0"/>
              <a:t> </a:t>
            </a:r>
            <a:r>
              <a:rPr lang="en-US" altLang="ko-KR" b="1" dirty="0" err="1" smtClean="0"/>
              <a:t>Năng</a:t>
            </a:r>
            <a:endParaRPr lang="ko-KR" altLang="en-US" b="1" dirty="0"/>
          </a:p>
        </p:txBody>
      </p:sp>
      <p:grpSp>
        <p:nvGrpSpPr>
          <p:cNvPr id="8" name="Group 7"/>
          <p:cNvGrpSpPr/>
          <p:nvPr/>
        </p:nvGrpSpPr>
        <p:grpSpPr>
          <a:xfrm>
            <a:off x="3763602" y="1779662"/>
            <a:ext cx="835293" cy="720080"/>
            <a:chOff x="3496214" y="1275606"/>
            <a:chExt cx="1060704" cy="914400"/>
          </a:xfrm>
        </p:grpSpPr>
        <p:sp>
          <p:nvSpPr>
            <p:cNvPr id="6" name="Hexagon 5"/>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Hexagon 6"/>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0" name="Group 9"/>
          <p:cNvGrpSpPr/>
          <p:nvPr/>
        </p:nvGrpSpPr>
        <p:grpSpPr>
          <a:xfrm>
            <a:off x="4521480" y="2265716"/>
            <a:ext cx="835293" cy="720080"/>
            <a:chOff x="3496214" y="1275606"/>
            <a:chExt cx="1060704" cy="914400"/>
          </a:xfrm>
        </p:grpSpPr>
        <p:sp>
          <p:nvSpPr>
            <p:cNvPr id="11" name="Hexagon 10"/>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Hexagon 11"/>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3" name="Group 12"/>
          <p:cNvGrpSpPr/>
          <p:nvPr/>
        </p:nvGrpSpPr>
        <p:grpSpPr>
          <a:xfrm>
            <a:off x="3763602" y="2751770"/>
            <a:ext cx="835293" cy="720080"/>
            <a:chOff x="3496214" y="1275606"/>
            <a:chExt cx="1060704" cy="914400"/>
          </a:xfrm>
        </p:grpSpPr>
        <p:sp>
          <p:nvSpPr>
            <p:cNvPr id="14" name="Hexagon 13"/>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Hexagon 14"/>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 name="Group 18"/>
          <p:cNvGrpSpPr/>
          <p:nvPr/>
        </p:nvGrpSpPr>
        <p:grpSpPr>
          <a:xfrm>
            <a:off x="3763602" y="3723878"/>
            <a:ext cx="835293" cy="720080"/>
            <a:chOff x="3496214" y="1275606"/>
            <a:chExt cx="1060704" cy="914400"/>
          </a:xfrm>
        </p:grpSpPr>
        <p:sp>
          <p:nvSpPr>
            <p:cNvPr id="20" name="Hexagon 19"/>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Hexagon 20"/>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2" name="Group 21"/>
          <p:cNvGrpSpPr/>
          <p:nvPr/>
        </p:nvGrpSpPr>
        <p:grpSpPr>
          <a:xfrm>
            <a:off x="4521480" y="3237824"/>
            <a:ext cx="835293" cy="720080"/>
            <a:chOff x="3496214" y="1275606"/>
            <a:chExt cx="1060704" cy="914400"/>
          </a:xfrm>
        </p:grpSpPr>
        <p:sp>
          <p:nvSpPr>
            <p:cNvPr id="23" name="Hexagon 22"/>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Hexagon 23"/>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cxnSp>
        <p:nvCxnSpPr>
          <p:cNvPr id="25" name="Straight Arrow Connector 24"/>
          <p:cNvCxnSpPr/>
          <p:nvPr/>
        </p:nvCxnSpPr>
        <p:spPr>
          <a:xfrm>
            <a:off x="5356773" y="2625756"/>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56773" y="3597864"/>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31951" y="2139702"/>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31951" y="3111810"/>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31951" y="4083918"/>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973577" y="1233237"/>
            <a:ext cx="2592288" cy="863358"/>
            <a:chOff x="803640" y="3362835"/>
            <a:chExt cx="2059657" cy="863358"/>
          </a:xfrm>
        </p:grpSpPr>
        <p:sp>
          <p:nvSpPr>
            <p:cNvPr id="42" name="TextBox 41"/>
            <p:cNvSpPr txBox="1"/>
            <p:nvPr/>
          </p:nvSpPr>
          <p:spPr>
            <a:xfrm>
              <a:off x="803640" y="3579862"/>
              <a:ext cx="2059657" cy="646331"/>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Tìm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kiếm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hiển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tin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qua </a:t>
              </a:r>
              <a:r>
                <a:rPr lang="en-US" altLang="ko-KR" sz="1200" dirty="0" err="1" smtClean="0">
                  <a:solidFill>
                    <a:schemeClr val="tx1">
                      <a:lumMod val="75000"/>
                      <a:lumOff val="25000"/>
                    </a:schemeClr>
                  </a:solidFill>
                  <a:cs typeface="Arial" pitchFamily="34" charset="0"/>
                </a:rPr>
                <a:t>mã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sẵn</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973577" y="2219193"/>
            <a:ext cx="2592288" cy="863358"/>
            <a:chOff x="803640" y="3362835"/>
            <a:chExt cx="2059657" cy="863358"/>
          </a:xfrm>
        </p:grpSpPr>
        <p:sp>
          <p:nvSpPr>
            <p:cNvPr id="45" name="TextBox 44"/>
            <p:cNvSpPr txBox="1"/>
            <p:nvPr/>
          </p:nvSpPr>
          <p:spPr>
            <a:xfrm>
              <a:off x="803640" y="3579862"/>
              <a:ext cx="2059657" cy="646331"/>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Chỉnh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sửa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tin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qua </a:t>
              </a:r>
              <a:r>
                <a:rPr lang="en-US" altLang="ko-KR" sz="1200" dirty="0" err="1" smtClean="0">
                  <a:solidFill>
                    <a:schemeClr val="tx1">
                      <a:lumMod val="75000"/>
                      <a:lumOff val="25000"/>
                    </a:schemeClr>
                  </a:solidFill>
                  <a:cs typeface="Arial" pitchFamily="34" charset="0"/>
                </a:rPr>
                <a:t>việc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tìm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kiếm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đó</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Arial" pitchFamily="34" charset="0"/>
              </a:endParaRPr>
            </a:p>
          </p:txBody>
        </p:sp>
      </p:grpSp>
      <p:grpSp>
        <p:nvGrpSpPr>
          <p:cNvPr id="47" name="Group 46"/>
          <p:cNvGrpSpPr/>
          <p:nvPr/>
        </p:nvGrpSpPr>
        <p:grpSpPr>
          <a:xfrm>
            <a:off x="973577" y="3333218"/>
            <a:ext cx="2592288" cy="678692"/>
            <a:chOff x="803640" y="3362835"/>
            <a:chExt cx="2059657" cy="678692"/>
          </a:xfrm>
        </p:grpSpPr>
        <p:sp>
          <p:nvSpPr>
            <p:cNvPr id="48" name="TextBox 47"/>
            <p:cNvSpPr txBox="1"/>
            <p:nvPr/>
          </p:nvSpPr>
          <p:spPr>
            <a:xfrm>
              <a:off x="803640" y="3579862"/>
              <a:ext cx="2059657" cy="461665"/>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Sử</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dụng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mã</a:t>
              </a:r>
              <a:r>
                <a:rPr lang="en-US" altLang="ko-KR" sz="1200" dirty="0" smtClean="0">
                  <a:solidFill>
                    <a:schemeClr val="tx1">
                      <a:lumMod val="75000"/>
                      <a:lumOff val="25000"/>
                    </a:schemeClr>
                  </a:solidFill>
                  <a:cs typeface="Arial" pitchFamily="34" charset="0"/>
                </a:rPr>
                <a:t> admin (</a:t>
              </a:r>
              <a:r>
                <a:rPr lang="en-US" altLang="ko-KR" sz="1200" dirty="0" err="1" smtClean="0">
                  <a:solidFill>
                    <a:schemeClr val="tx1">
                      <a:lumMod val="75000"/>
                      <a:lumOff val="25000"/>
                    </a:schemeClr>
                  </a:solidFill>
                  <a:cs typeface="Arial" pitchFamily="34" charset="0"/>
                </a:rPr>
                <a:t>tạm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đặt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lại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mật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khẩu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quên</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803640" y="3362835"/>
              <a:ext cx="2059657" cy="338554"/>
            </a:xfrm>
            <a:prstGeom prst="rect">
              <a:avLst/>
            </a:prstGeom>
            <a:noFill/>
          </p:spPr>
          <p:txBody>
            <a:bodyPr wrap="square" rtlCol="0">
              <a:spAutoFit/>
            </a:bodyPr>
            <a:lstStyle/>
            <a:p>
              <a:pPr algn="r"/>
              <a:r>
                <a:rPr lang="en-US" sz="1600" b="1" dirty="0" err="1" smtClean="0"/>
                <a:t>Lấy</a:t>
              </a:r>
              <a:r>
                <a:rPr lang="en-US" sz="1600" b="1" dirty="0" smtClean="0"/>
                <a:t> </a:t>
              </a:r>
              <a:r>
                <a:rPr lang="en-US" sz="1600" b="1" dirty="0" err="1" smtClean="0"/>
                <a:t>lại</a:t>
              </a:r>
              <a:r>
                <a:rPr lang="en-US" sz="1600" b="1" dirty="0" smtClean="0"/>
                <a:t> </a:t>
              </a:r>
              <a:r>
                <a:rPr lang="en-US" sz="1600" b="1" dirty="0" err="1" smtClean="0"/>
                <a:t>mật</a:t>
              </a:r>
              <a:r>
                <a:rPr lang="en-US" sz="1600" b="1" dirty="0" smtClean="0"/>
                <a:t> </a:t>
              </a:r>
              <a:r>
                <a:rPr lang="en-US" sz="1600" b="1" dirty="0" err="1" smtClean="0"/>
                <a:t>khẩu</a:t>
              </a:r>
              <a:r>
                <a:rPr lang="en-US" sz="1600" b="1" dirty="0" smtClean="0"/>
                <a:t> admin</a:t>
              </a:r>
              <a:endParaRPr lang="vi-VN" sz="1600" dirty="0"/>
            </a:p>
          </p:txBody>
        </p:sp>
      </p:grpSp>
      <p:sp>
        <p:nvSpPr>
          <p:cNvPr id="51" name="TextBox 50"/>
          <p:cNvSpPr txBox="1"/>
          <p:nvPr/>
        </p:nvSpPr>
        <p:spPr>
          <a:xfrm>
            <a:off x="5580112" y="1851670"/>
            <a:ext cx="2592288" cy="646331"/>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Thêm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hệ</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thống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bằng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thêm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ghi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vào</a:t>
            </a:r>
            <a:r>
              <a:rPr lang="en-US" altLang="ko-KR" sz="1200" dirty="0" smtClean="0">
                <a:solidFill>
                  <a:schemeClr val="tx1">
                    <a:lumMod val="75000"/>
                    <a:lumOff val="25000"/>
                  </a:schemeClr>
                </a:solidFill>
                <a:cs typeface="Arial" pitchFamily="34" charset="0"/>
              </a:rPr>
              <a:t> database.     </a:t>
            </a:r>
            <a:endParaRPr lang="ko-KR" altLang="en-US" sz="1200" dirty="0">
              <a:solidFill>
                <a:schemeClr val="tx1">
                  <a:lumMod val="75000"/>
                  <a:lumOff val="25000"/>
                </a:schemeClr>
              </a:solidFill>
              <a:cs typeface="Arial" pitchFamily="34" charset="0"/>
            </a:endParaRPr>
          </a:p>
        </p:txBody>
      </p:sp>
      <p:grpSp>
        <p:nvGrpSpPr>
          <p:cNvPr id="53" name="Group 52"/>
          <p:cNvGrpSpPr/>
          <p:nvPr/>
        </p:nvGrpSpPr>
        <p:grpSpPr>
          <a:xfrm>
            <a:off x="5580112" y="2643758"/>
            <a:ext cx="2592288" cy="931771"/>
            <a:chOff x="803640" y="3294422"/>
            <a:chExt cx="2059657" cy="931771"/>
          </a:xfrm>
        </p:grpSpPr>
        <p:sp>
          <p:nvSpPr>
            <p:cNvPr id="54" name="TextBox 53"/>
            <p:cNvSpPr txBox="1"/>
            <p:nvPr/>
          </p:nvSpPr>
          <p:spPr>
            <a:xfrm>
              <a:off x="803640" y="3579862"/>
              <a:ext cx="2059657" cy="646331"/>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Xóa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một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hệ</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thống</a:t>
              </a:r>
              <a:r>
                <a:rPr lang="en-US" altLang="ko-KR" sz="1200" dirty="0" smtClean="0">
                  <a:solidFill>
                    <a:schemeClr val="tx1">
                      <a:lumMod val="75000"/>
                      <a:lumOff val="25000"/>
                    </a:schemeClr>
                  </a:solidFill>
                  <a:cs typeface="Arial" pitchFamily="34" charset="0"/>
                </a:rPr>
                <a:t> qua </a:t>
              </a:r>
              <a:r>
                <a:rPr lang="en-US" altLang="ko-KR" sz="1200" dirty="0" err="1" smtClean="0">
                  <a:solidFill>
                    <a:schemeClr val="tx1">
                      <a:lumMod val="75000"/>
                      <a:lumOff val="25000"/>
                    </a:schemeClr>
                  </a:solidFill>
                  <a:cs typeface="Arial" pitchFamily="34" charset="0"/>
                </a:rPr>
                <a:t>tìm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kiếm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bằng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viên</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294422"/>
              <a:ext cx="2059657" cy="338554"/>
            </a:xfrm>
            <a:prstGeom prst="rect">
              <a:avLst/>
            </a:prstGeom>
            <a:noFill/>
          </p:spPr>
          <p:txBody>
            <a:bodyPr wrap="square" rtlCol="0">
              <a:spAutoFit/>
            </a:bodyPr>
            <a:lstStyle/>
            <a:p>
              <a:r>
                <a:rPr lang="en-US" sz="1600" b="1" dirty="0" err="1" smtClean="0"/>
                <a:t>Xóa</a:t>
              </a:r>
              <a:r>
                <a:rPr lang="en-US" sz="1600" b="1" dirty="0" smtClean="0"/>
                <a:t> </a:t>
              </a:r>
              <a:r>
                <a:rPr lang="en-US" sz="1600" b="1" dirty="0" err="1" smtClean="0"/>
                <a:t>nhân</a:t>
              </a:r>
              <a:r>
                <a:rPr lang="en-US" sz="1600" b="1" dirty="0" smtClean="0"/>
                <a:t> </a:t>
              </a:r>
              <a:r>
                <a:rPr lang="en-US" sz="1600" b="1" dirty="0" err="1" smtClean="0"/>
                <a:t>viên</a:t>
              </a:r>
              <a:endParaRPr lang="vi-VN" sz="1600" dirty="0"/>
            </a:p>
          </p:txBody>
        </p:sp>
      </p:grpSp>
      <p:sp>
        <p:nvSpPr>
          <p:cNvPr id="56" name="Round Same Side Corner Rectangle 8">
            <a:extLst>
              <a:ext uri="{FF2B5EF4-FFF2-40B4-BE49-F238E27FC236}">
                <a16:creationId xmlns:a16="http://schemas.microsoft.com/office/drawing/2014/main" xmlns="" id="{7FE9840D-FCBA-436C-9A04-D0E8ACBFE942}"/>
              </a:ext>
            </a:extLst>
          </p:cNvPr>
          <p:cNvSpPr/>
          <p:nvPr/>
        </p:nvSpPr>
        <p:spPr>
          <a:xfrm>
            <a:off x="4003752" y="1961934"/>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 Same Side Corner Rectangle 8">
            <a:extLst>
              <a:ext uri="{FF2B5EF4-FFF2-40B4-BE49-F238E27FC236}">
                <a16:creationId xmlns:a16="http://schemas.microsoft.com/office/drawing/2014/main" xmlns="" id="{55E83121-1984-466B-A272-CD57E08AFE31}"/>
              </a:ext>
            </a:extLst>
          </p:cNvPr>
          <p:cNvSpPr/>
          <p:nvPr/>
        </p:nvSpPr>
        <p:spPr>
          <a:xfrm>
            <a:off x="4850896" y="2385918"/>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44">
            <a:extLst>
              <a:ext uri="{FF2B5EF4-FFF2-40B4-BE49-F238E27FC236}">
                <a16:creationId xmlns:a16="http://schemas.microsoft.com/office/drawing/2014/main" xmlns="" id="{B492FA04-B477-4262-A981-F2D232C73ED3}"/>
              </a:ext>
            </a:extLst>
          </p:cNvPr>
          <p:cNvSpPr>
            <a:spLocks noChangeAspect="1"/>
          </p:cNvSpPr>
          <p:nvPr/>
        </p:nvSpPr>
        <p:spPr>
          <a:xfrm>
            <a:off x="4032210" y="2915760"/>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ound Same Side Corner Rectangle 6">
            <a:extLst>
              <a:ext uri="{FF2B5EF4-FFF2-40B4-BE49-F238E27FC236}">
                <a16:creationId xmlns:a16="http://schemas.microsoft.com/office/drawing/2014/main" xmlns="" id="{70CF66EF-EFBC-4950-BF6B-411A105D7178}"/>
              </a:ext>
            </a:extLst>
          </p:cNvPr>
          <p:cNvSpPr/>
          <p:nvPr/>
        </p:nvSpPr>
        <p:spPr>
          <a:xfrm rot="2700000">
            <a:off x="4874003" y="3366306"/>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Block Arc 25">
            <a:extLst>
              <a:ext uri="{FF2B5EF4-FFF2-40B4-BE49-F238E27FC236}">
                <a16:creationId xmlns:a16="http://schemas.microsoft.com/office/drawing/2014/main" xmlns="" id="{334924FA-A674-4F89-9F4B-C0F7CC24CD4E}"/>
              </a:ext>
            </a:extLst>
          </p:cNvPr>
          <p:cNvSpPr/>
          <p:nvPr/>
        </p:nvSpPr>
        <p:spPr>
          <a:xfrm>
            <a:off x="4058551" y="3906657"/>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 name="Rectangle 16"/>
          <p:cNvSpPr/>
          <p:nvPr/>
        </p:nvSpPr>
        <p:spPr>
          <a:xfrm>
            <a:off x="1999036" y="1187070"/>
            <a:ext cx="1564852" cy="338554"/>
          </a:xfrm>
          <a:prstGeom prst="rect">
            <a:avLst/>
          </a:prstGeom>
        </p:spPr>
        <p:txBody>
          <a:bodyPr wrap="none">
            <a:spAutoFit/>
          </a:bodyPr>
          <a:lstStyle/>
          <a:p>
            <a:pPr algn="r"/>
            <a:r>
              <a:rPr lang="en-US" sz="1600" b="1" dirty="0" err="1" smtClean="0"/>
              <a:t>Tìm</a:t>
            </a:r>
            <a:r>
              <a:rPr lang="en-US" sz="1600" b="1" dirty="0" smtClean="0"/>
              <a:t> </a:t>
            </a:r>
            <a:r>
              <a:rPr lang="en-US" sz="1600" b="1" dirty="0" err="1" smtClean="0"/>
              <a:t>nhân</a:t>
            </a:r>
            <a:r>
              <a:rPr lang="en-US" sz="1600" b="1" dirty="0" smtClean="0"/>
              <a:t> </a:t>
            </a:r>
            <a:r>
              <a:rPr lang="en-US" sz="1600" b="1" dirty="0" err="1" smtClean="0"/>
              <a:t>viên</a:t>
            </a:r>
            <a:endParaRPr lang="vi-VN" sz="1600" dirty="0"/>
          </a:p>
        </p:txBody>
      </p:sp>
      <p:sp>
        <p:nvSpPr>
          <p:cNvPr id="62" name="Rectangle 61"/>
          <p:cNvSpPr/>
          <p:nvPr/>
        </p:nvSpPr>
        <p:spPr>
          <a:xfrm>
            <a:off x="5580112" y="1604688"/>
            <a:ext cx="1745991" cy="338554"/>
          </a:xfrm>
          <a:prstGeom prst="rect">
            <a:avLst/>
          </a:prstGeom>
        </p:spPr>
        <p:txBody>
          <a:bodyPr wrap="none">
            <a:spAutoFit/>
          </a:bodyPr>
          <a:lstStyle/>
          <a:p>
            <a:r>
              <a:rPr lang="en-US" sz="1600" b="1" dirty="0" err="1" smtClean="0"/>
              <a:t>Thêm</a:t>
            </a:r>
            <a:r>
              <a:rPr lang="en-US" sz="1600" b="1" dirty="0" smtClean="0"/>
              <a:t> </a:t>
            </a:r>
            <a:r>
              <a:rPr lang="en-US" sz="1600" b="1" dirty="0" err="1" smtClean="0"/>
              <a:t>nhân</a:t>
            </a:r>
            <a:r>
              <a:rPr lang="en-US" sz="1600" b="1" dirty="0" smtClean="0"/>
              <a:t> </a:t>
            </a:r>
            <a:r>
              <a:rPr lang="en-US" sz="1600" b="1" dirty="0" err="1" smtClean="0"/>
              <a:t>viên</a:t>
            </a:r>
            <a:endParaRPr lang="vi-VN" sz="1600" b="1" dirty="0"/>
          </a:p>
        </p:txBody>
      </p:sp>
      <p:sp>
        <p:nvSpPr>
          <p:cNvPr id="18" name="Rectangle 17"/>
          <p:cNvSpPr/>
          <p:nvPr/>
        </p:nvSpPr>
        <p:spPr>
          <a:xfrm>
            <a:off x="1428368" y="2147773"/>
            <a:ext cx="2135520" cy="338554"/>
          </a:xfrm>
          <a:prstGeom prst="rect">
            <a:avLst/>
          </a:prstGeom>
        </p:spPr>
        <p:txBody>
          <a:bodyPr wrap="none">
            <a:spAutoFit/>
          </a:bodyPr>
          <a:lstStyle/>
          <a:p>
            <a:pPr algn="r"/>
            <a:r>
              <a:rPr lang="en-US" sz="1600" b="1" dirty="0" err="1" smtClean="0"/>
              <a:t>Chỉnh</a:t>
            </a:r>
            <a:r>
              <a:rPr lang="en-US" sz="1600" b="1" dirty="0" smtClean="0"/>
              <a:t> </a:t>
            </a:r>
            <a:r>
              <a:rPr lang="en-US" sz="1600" b="1" dirty="0" err="1" smtClean="0"/>
              <a:t>sửa</a:t>
            </a:r>
            <a:r>
              <a:rPr lang="en-US" sz="1600" b="1" dirty="0" smtClean="0"/>
              <a:t> </a:t>
            </a:r>
            <a:r>
              <a:rPr lang="en-US" sz="1600" b="1" dirty="0" err="1" smtClean="0"/>
              <a:t>thông</a:t>
            </a:r>
            <a:r>
              <a:rPr lang="en-US" sz="1600" b="1" dirty="0" smtClean="0"/>
              <a:t> tin</a:t>
            </a:r>
            <a:endParaRPr lang="vi-VN" sz="1600" dirty="0"/>
          </a:p>
        </p:txBody>
      </p:sp>
    </p:spTree>
    <p:extLst>
      <p:ext uri="{BB962C8B-B14F-4D97-AF65-F5344CB8AC3E}">
        <p14:creationId xmlns:p14="http://schemas.microsoft.com/office/powerpoint/2010/main" val="1629145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err="1" smtClean="0"/>
              <a:t>IV.Tổng</a:t>
            </a:r>
            <a:r>
              <a:rPr lang="en-US" altLang="ko-KR" b="1" dirty="0" smtClean="0"/>
              <a:t> </a:t>
            </a:r>
            <a:r>
              <a:rPr lang="en-US" altLang="ko-KR" b="1" dirty="0" err="1" smtClean="0"/>
              <a:t>Kết</a:t>
            </a:r>
            <a:endParaRPr lang="ko-KR" altLang="en-US" b="1" dirty="0"/>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6" name="Group 5"/>
          <p:cNvGrpSpPr/>
          <p:nvPr/>
        </p:nvGrpSpPr>
        <p:grpSpPr>
          <a:xfrm rot="2700000">
            <a:off x="4872379" y="1123264"/>
            <a:ext cx="472578" cy="879828"/>
            <a:chOff x="6783521" y="1654812"/>
            <a:chExt cx="726841" cy="1353205"/>
          </a:xfrm>
        </p:grpSpPr>
        <p:sp>
          <p:nvSpPr>
            <p:cNvPr id="8" name="Freeform 7"/>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Freeform 8"/>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Group 27"/>
          <p:cNvGrpSpPr/>
          <p:nvPr/>
        </p:nvGrpSpPr>
        <p:grpSpPr>
          <a:xfrm>
            <a:off x="2934131" y="1828800"/>
            <a:ext cx="3277252" cy="2940710"/>
            <a:chOff x="2875611" y="1828800"/>
            <a:chExt cx="3277252" cy="2940710"/>
          </a:xfrm>
        </p:grpSpPr>
        <p:sp>
          <p:nvSpPr>
            <p:cNvPr id="17" name="Freeform 16"/>
            <p:cNvSpPr/>
            <p:nvPr/>
          </p:nvSpPr>
          <p:spPr>
            <a:xfrm>
              <a:off x="4045306" y="3979468"/>
              <a:ext cx="1411833" cy="790042"/>
            </a:xfrm>
            <a:custGeom>
              <a:avLst/>
              <a:gdLst>
                <a:gd name="connsiteX0" fmla="*/ 1404518 w 1411833"/>
                <a:gd name="connsiteY0" fmla="*/ 585216 h 790042"/>
                <a:gd name="connsiteX1" fmla="*/ 0 w 1411833"/>
                <a:gd name="connsiteY1" fmla="*/ 790042 h 790042"/>
                <a:gd name="connsiteX2" fmla="*/ 1411833 w 1411833"/>
                <a:gd name="connsiteY2" fmla="*/ 0 h 790042"/>
                <a:gd name="connsiteX3" fmla="*/ 1404518 w 1411833"/>
                <a:gd name="connsiteY3" fmla="*/ 585216 h 790042"/>
              </a:gdLst>
              <a:ahLst/>
              <a:cxnLst>
                <a:cxn ang="0">
                  <a:pos x="connsiteX0" y="connsiteY0"/>
                </a:cxn>
                <a:cxn ang="0">
                  <a:pos x="connsiteX1" y="connsiteY1"/>
                </a:cxn>
                <a:cxn ang="0">
                  <a:pos x="connsiteX2" y="connsiteY2"/>
                </a:cxn>
                <a:cxn ang="0">
                  <a:pos x="connsiteX3" y="connsiteY3"/>
                </a:cxn>
              </a:cxnLst>
              <a:rect l="l" t="t" r="r" b="b"/>
              <a:pathLst>
                <a:path w="1411833" h="790042">
                  <a:moveTo>
                    <a:pt x="1404518" y="585216"/>
                  </a:moveTo>
                  <a:lnTo>
                    <a:pt x="0" y="790042"/>
                  </a:lnTo>
                  <a:lnTo>
                    <a:pt x="1411833" y="0"/>
                  </a:lnTo>
                  <a:cubicBezTo>
                    <a:pt x="1409395" y="195072"/>
                    <a:pt x="1406956" y="390144"/>
                    <a:pt x="1404518" y="5852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Freeform 15"/>
            <p:cNvSpPr/>
            <p:nvPr/>
          </p:nvSpPr>
          <p:spPr>
            <a:xfrm>
              <a:off x="2889504" y="3130906"/>
              <a:ext cx="2130190" cy="1046074"/>
            </a:xfrm>
            <a:custGeom>
              <a:avLst/>
              <a:gdLst>
                <a:gd name="connsiteX0" fmla="*/ 2143354 w 2305136"/>
                <a:gd name="connsiteY0" fmla="*/ 1457 h 1069476"/>
                <a:gd name="connsiteX1" fmla="*/ 0 w 2305136"/>
                <a:gd name="connsiteY1" fmla="*/ 440369 h 1069476"/>
                <a:gd name="connsiteX2" fmla="*/ 7316 w 2305136"/>
                <a:gd name="connsiteY2" fmla="*/ 1069476 h 1069476"/>
                <a:gd name="connsiteX3" fmla="*/ 2150669 w 2305136"/>
                <a:gd name="connsiteY3" fmla="*/ 593988 h 1069476"/>
                <a:gd name="connsiteX4" fmla="*/ 2143354 w 2305136"/>
                <a:gd name="connsiteY4" fmla="*/ 1457 h 1069476"/>
                <a:gd name="connsiteX0" fmla="*/ 2143354 w 2259633"/>
                <a:gd name="connsiteY0" fmla="*/ 47501 h 1115520"/>
                <a:gd name="connsiteX1" fmla="*/ 0 w 2259633"/>
                <a:gd name="connsiteY1" fmla="*/ 486413 h 1115520"/>
                <a:gd name="connsiteX2" fmla="*/ 7316 w 2259633"/>
                <a:gd name="connsiteY2" fmla="*/ 1115520 h 1115520"/>
                <a:gd name="connsiteX3" fmla="*/ 2150669 w 2259633"/>
                <a:gd name="connsiteY3" fmla="*/ 640032 h 1115520"/>
                <a:gd name="connsiteX4" fmla="*/ 2143354 w 2259633"/>
                <a:gd name="connsiteY4" fmla="*/ 47501 h 1115520"/>
                <a:gd name="connsiteX0" fmla="*/ 2143354 w 2387606"/>
                <a:gd name="connsiteY0" fmla="*/ 47501 h 1115520"/>
                <a:gd name="connsiteX1" fmla="*/ 0 w 2387606"/>
                <a:gd name="connsiteY1" fmla="*/ 486413 h 1115520"/>
                <a:gd name="connsiteX2" fmla="*/ 7316 w 2387606"/>
                <a:gd name="connsiteY2" fmla="*/ 1115520 h 1115520"/>
                <a:gd name="connsiteX3" fmla="*/ 2150669 w 2387606"/>
                <a:gd name="connsiteY3" fmla="*/ 640032 h 1115520"/>
                <a:gd name="connsiteX4" fmla="*/ 2143354 w 2387606"/>
                <a:gd name="connsiteY4" fmla="*/ 47501 h 1115520"/>
                <a:gd name="connsiteX0" fmla="*/ 2143354 w 2335036"/>
                <a:gd name="connsiteY0" fmla="*/ 84198 h 1152217"/>
                <a:gd name="connsiteX1" fmla="*/ 0 w 2335036"/>
                <a:gd name="connsiteY1" fmla="*/ 523110 h 1152217"/>
                <a:gd name="connsiteX2" fmla="*/ 7316 w 2335036"/>
                <a:gd name="connsiteY2" fmla="*/ 1152217 h 1152217"/>
                <a:gd name="connsiteX3" fmla="*/ 2150669 w 2335036"/>
                <a:gd name="connsiteY3" fmla="*/ 676729 h 1152217"/>
                <a:gd name="connsiteX4" fmla="*/ 2143354 w 2335036"/>
                <a:gd name="connsiteY4" fmla="*/ 84198 h 1152217"/>
                <a:gd name="connsiteX0" fmla="*/ 2143354 w 2307818"/>
                <a:gd name="connsiteY0" fmla="*/ 84198 h 1152217"/>
                <a:gd name="connsiteX1" fmla="*/ 0 w 2307818"/>
                <a:gd name="connsiteY1" fmla="*/ 523110 h 1152217"/>
                <a:gd name="connsiteX2" fmla="*/ 7316 w 2307818"/>
                <a:gd name="connsiteY2" fmla="*/ 1152217 h 1152217"/>
                <a:gd name="connsiteX3" fmla="*/ 2150669 w 2307818"/>
                <a:gd name="connsiteY3" fmla="*/ 676729 h 1152217"/>
                <a:gd name="connsiteX4" fmla="*/ 2143354 w 2307818"/>
                <a:gd name="connsiteY4" fmla="*/ 84198 h 1152217"/>
                <a:gd name="connsiteX0" fmla="*/ 2143354 w 2307818"/>
                <a:gd name="connsiteY0" fmla="*/ 0 h 1068019"/>
                <a:gd name="connsiteX1" fmla="*/ 0 w 2307818"/>
                <a:gd name="connsiteY1" fmla="*/ 438912 h 1068019"/>
                <a:gd name="connsiteX2" fmla="*/ 7316 w 2307818"/>
                <a:gd name="connsiteY2" fmla="*/ 1068019 h 1068019"/>
                <a:gd name="connsiteX3" fmla="*/ 2150669 w 2307818"/>
                <a:gd name="connsiteY3" fmla="*/ 592531 h 1068019"/>
                <a:gd name="connsiteX4" fmla="*/ 2143354 w 2307818"/>
                <a:gd name="connsiteY4" fmla="*/ 0 h 1068019"/>
                <a:gd name="connsiteX0" fmla="*/ 2143354 w 2152136"/>
                <a:gd name="connsiteY0" fmla="*/ 0 h 1068019"/>
                <a:gd name="connsiteX1" fmla="*/ 0 w 2152136"/>
                <a:gd name="connsiteY1" fmla="*/ 438912 h 1068019"/>
                <a:gd name="connsiteX2" fmla="*/ 7316 w 2152136"/>
                <a:gd name="connsiteY2" fmla="*/ 1068019 h 1068019"/>
                <a:gd name="connsiteX3" fmla="*/ 2150669 w 2152136"/>
                <a:gd name="connsiteY3" fmla="*/ 592531 h 1068019"/>
                <a:gd name="connsiteX4" fmla="*/ 2143354 w 2152136"/>
                <a:gd name="connsiteY4" fmla="*/ 0 h 1068019"/>
                <a:gd name="connsiteX0" fmla="*/ 2136250 w 2145032"/>
                <a:gd name="connsiteY0" fmla="*/ 0 h 1068019"/>
                <a:gd name="connsiteX1" fmla="*/ 14842 w 2145032"/>
                <a:gd name="connsiteY1" fmla="*/ 438912 h 1068019"/>
                <a:gd name="connsiteX2" fmla="*/ 212 w 2145032"/>
                <a:gd name="connsiteY2" fmla="*/ 1068019 h 1068019"/>
                <a:gd name="connsiteX3" fmla="*/ 2143565 w 2145032"/>
                <a:gd name="connsiteY3" fmla="*/ 592531 h 1068019"/>
                <a:gd name="connsiteX4" fmla="*/ 2136250 w 2145032"/>
                <a:gd name="connsiteY4" fmla="*/ 0 h 1068019"/>
                <a:gd name="connsiteX0" fmla="*/ 2121408 w 2130190"/>
                <a:gd name="connsiteY0" fmla="*/ 0 h 1075334"/>
                <a:gd name="connsiteX1" fmla="*/ 0 w 2130190"/>
                <a:gd name="connsiteY1" fmla="*/ 438912 h 1075334"/>
                <a:gd name="connsiteX2" fmla="*/ 7316 w 2130190"/>
                <a:gd name="connsiteY2" fmla="*/ 1075334 h 1075334"/>
                <a:gd name="connsiteX3" fmla="*/ 2128723 w 2130190"/>
                <a:gd name="connsiteY3" fmla="*/ 592531 h 1075334"/>
                <a:gd name="connsiteX4" fmla="*/ 2121408 w 2130190"/>
                <a:gd name="connsiteY4" fmla="*/ 0 h 1075334"/>
                <a:gd name="connsiteX0" fmla="*/ 2121408 w 2130190"/>
                <a:gd name="connsiteY0" fmla="*/ 0 h 1046074"/>
                <a:gd name="connsiteX1" fmla="*/ 0 w 2130190"/>
                <a:gd name="connsiteY1" fmla="*/ 438912 h 1046074"/>
                <a:gd name="connsiteX2" fmla="*/ 7316 w 2130190"/>
                <a:gd name="connsiteY2" fmla="*/ 1046074 h 1046074"/>
                <a:gd name="connsiteX3" fmla="*/ 2128723 w 2130190"/>
                <a:gd name="connsiteY3" fmla="*/ 592531 h 1046074"/>
                <a:gd name="connsiteX4" fmla="*/ 2121408 w 2130190"/>
                <a:gd name="connsiteY4" fmla="*/ 0 h 1046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190" h="1046074">
                  <a:moveTo>
                    <a:pt x="2121408" y="0"/>
                  </a:moveTo>
                  <a:cubicBezTo>
                    <a:pt x="1676664" y="86171"/>
                    <a:pt x="714451" y="292608"/>
                    <a:pt x="0" y="438912"/>
                  </a:cubicBezTo>
                  <a:cubicBezTo>
                    <a:pt x="2439" y="648614"/>
                    <a:pt x="4877" y="836372"/>
                    <a:pt x="7316" y="1046074"/>
                  </a:cubicBezTo>
                  <a:lnTo>
                    <a:pt x="2128723" y="592531"/>
                  </a:lnTo>
                  <a:cubicBezTo>
                    <a:pt x="2133599" y="377952"/>
                    <a:pt x="2125065" y="296265"/>
                    <a:pt x="21214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a:off x="3284525" y="2523744"/>
              <a:ext cx="2867558" cy="877824"/>
            </a:xfrm>
            <a:custGeom>
              <a:avLst/>
              <a:gdLst>
                <a:gd name="connsiteX0" fmla="*/ 0 w 2896820"/>
                <a:gd name="connsiteY0" fmla="*/ 292608 h 607162"/>
                <a:gd name="connsiteX1" fmla="*/ 2874874 w 2896820"/>
                <a:gd name="connsiteY1" fmla="*/ 0 h 607162"/>
                <a:gd name="connsiteX2" fmla="*/ 2896820 w 2896820"/>
                <a:gd name="connsiteY2" fmla="*/ 607162 h 607162"/>
                <a:gd name="connsiteX3" fmla="*/ 1770279 w 2896820"/>
                <a:gd name="connsiteY3" fmla="*/ 599846 h 607162"/>
                <a:gd name="connsiteX4" fmla="*/ 0 w 2896820"/>
                <a:gd name="connsiteY4" fmla="*/ 292608 h 607162"/>
                <a:gd name="connsiteX0" fmla="*/ 0 w 2896820"/>
                <a:gd name="connsiteY0" fmla="*/ 292608 h 877824"/>
                <a:gd name="connsiteX1" fmla="*/ 2874874 w 2896820"/>
                <a:gd name="connsiteY1" fmla="*/ 0 h 877824"/>
                <a:gd name="connsiteX2" fmla="*/ 2896820 w 2896820"/>
                <a:gd name="connsiteY2" fmla="*/ 607162 h 877824"/>
                <a:gd name="connsiteX3" fmla="*/ 14631 w 2896820"/>
                <a:gd name="connsiteY3" fmla="*/ 877824 h 877824"/>
                <a:gd name="connsiteX4" fmla="*/ 0 w 2896820"/>
                <a:gd name="connsiteY4" fmla="*/ 292608 h 877824"/>
                <a:gd name="connsiteX0" fmla="*/ 7315 w 2882189"/>
                <a:gd name="connsiteY0" fmla="*/ 292608 h 877824"/>
                <a:gd name="connsiteX1" fmla="*/ 2860243 w 2882189"/>
                <a:gd name="connsiteY1" fmla="*/ 0 h 877824"/>
                <a:gd name="connsiteX2" fmla="*/ 2882189 w 2882189"/>
                <a:gd name="connsiteY2" fmla="*/ 607162 h 877824"/>
                <a:gd name="connsiteX3" fmla="*/ 0 w 2882189"/>
                <a:gd name="connsiteY3" fmla="*/ 877824 h 877824"/>
                <a:gd name="connsiteX4" fmla="*/ 7315 w 2882189"/>
                <a:gd name="connsiteY4" fmla="*/ 292608 h 877824"/>
                <a:gd name="connsiteX0" fmla="*/ 7315 w 2867558"/>
                <a:gd name="connsiteY0" fmla="*/ 292608 h 877824"/>
                <a:gd name="connsiteX1" fmla="*/ 2860243 w 2867558"/>
                <a:gd name="connsiteY1" fmla="*/ 0 h 877824"/>
                <a:gd name="connsiteX2" fmla="*/ 2867558 w 2867558"/>
                <a:gd name="connsiteY2" fmla="*/ 607162 h 877824"/>
                <a:gd name="connsiteX3" fmla="*/ 0 w 2867558"/>
                <a:gd name="connsiteY3" fmla="*/ 877824 h 877824"/>
                <a:gd name="connsiteX4" fmla="*/ 7315 w 2867558"/>
                <a:gd name="connsiteY4" fmla="*/ 292608 h 877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558" h="877824">
                  <a:moveTo>
                    <a:pt x="7315" y="292608"/>
                  </a:moveTo>
                  <a:lnTo>
                    <a:pt x="2860243" y="0"/>
                  </a:lnTo>
                  <a:cubicBezTo>
                    <a:pt x="2862681" y="202387"/>
                    <a:pt x="2865120" y="404775"/>
                    <a:pt x="2867558" y="607162"/>
                  </a:cubicBezTo>
                  <a:lnTo>
                    <a:pt x="0" y="877824"/>
                  </a:lnTo>
                  <a:cubicBezTo>
                    <a:pt x="2438" y="682752"/>
                    <a:pt x="4877" y="487680"/>
                    <a:pt x="7315" y="29260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Parallelogram 9"/>
            <p:cNvSpPr/>
            <p:nvPr/>
          </p:nvSpPr>
          <p:spPr>
            <a:xfrm rot="5400000">
              <a:off x="4368447" y="1335143"/>
              <a:ext cx="979857" cy="2588975"/>
            </a:xfrm>
            <a:prstGeom prst="parallelogram">
              <a:avLst>
                <a:gd name="adj" fmla="val 37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Parallelogram 10"/>
            <p:cNvSpPr/>
            <p:nvPr/>
          </p:nvSpPr>
          <p:spPr>
            <a:xfrm rot="5400000">
              <a:off x="3705034" y="2397247"/>
              <a:ext cx="899112" cy="1754156"/>
            </a:xfrm>
            <a:prstGeom prst="parallelogram">
              <a:avLst>
                <a:gd name="adj" fmla="val 344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Parallelogram 12"/>
            <p:cNvSpPr/>
            <p:nvPr/>
          </p:nvSpPr>
          <p:spPr>
            <a:xfrm rot="5400000">
              <a:off x="3680170" y="2775303"/>
              <a:ext cx="979857" cy="2588975"/>
            </a:xfrm>
            <a:prstGeom prst="parallelogram">
              <a:avLst>
                <a:gd name="adj" fmla="val 37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Freeform 13"/>
            <p:cNvSpPr/>
            <p:nvPr/>
          </p:nvSpPr>
          <p:spPr>
            <a:xfrm>
              <a:off x="3562502" y="1828800"/>
              <a:ext cx="1199693" cy="460858"/>
            </a:xfrm>
            <a:custGeom>
              <a:avLst/>
              <a:gdLst>
                <a:gd name="connsiteX0" fmla="*/ 1089965 w 1199693"/>
                <a:gd name="connsiteY0" fmla="*/ 0 h 460858"/>
                <a:gd name="connsiteX1" fmla="*/ 0 w 1199693"/>
                <a:gd name="connsiteY1" fmla="*/ 307238 h 460858"/>
                <a:gd name="connsiteX2" fmla="*/ 1016813 w 1199693"/>
                <a:gd name="connsiteY2" fmla="*/ 460858 h 460858"/>
                <a:gd name="connsiteX3" fmla="*/ 1199693 w 1199693"/>
                <a:gd name="connsiteY3" fmla="*/ 117043 h 460858"/>
                <a:gd name="connsiteX4" fmla="*/ 1089965 w 1199693"/>
                <a:gd name="connsiteY4" fmla="*/ 0 h 46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93" h="460858">
                  <a:moveTo>
                    <a:pt x="1089965" y="0"/>
                  </a:moveTo>
                  <a:lnTo>
                    <a:pt x="0" y="307238"/>
                  </a:lnTo>
                  <a:lnTo>
                    <a:pt x="1016813" y="460858"/>
                  </a:lnTo>
                  <a:lnTo>
                    <a:pt x="1199693" y="117043"/>
                  </a:lnTo>
                  <a:lnTo>
                    <a:pt x="108996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 name="Group 18"/>
          <p:cNvGrpSpPr/>
          <p:nvPr/>
        </p:nvGrpSpPr>
        <p:grpSpPr>
          <a:xfrm>
            <a:off x="5580112" y="3186915"/>
            <a:ext cx="2539483"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thêm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hiểu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về</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Hướng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đối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tượng</a:t>
              </a:r>
              <a:r>
                <a:rPr lang="en-US" altLang="ko-KR" sz="1200" dirty="0" smtClean="0">
                  <a:solidFill>
                    <a:schemeClr val="tx1">
                      <a:lumMod val="75000"/>
                      <a:lumOff val="25000"/>
                    </a:schemeClr>
                  </a:solidFill>
                  <a:cs typeface="Arial" pitchFamily="34" charset="0"/>
                </a:rPr>
                <a:t> OOP</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OOP</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1024405" y="1851670"/>
            <a:ext cx="2539483" cy="494026"/>
            <a:chOff x="803640" y="3362835"/>
            <a:chExt cx="2059657" cy="494026"/>
          </a:xfrm>
        </p:grpSpPr>
        <p:sp>
          <p:nvSpPr>
            <p:cNvPr id="23" name="TextBox 22"/>
            <p:cNvSpPr txBox="1"/>
            <p:nvPr/>
          </p:nvSpPr>
          <p:spPr>
            <a:xfrm>
              <a:off x="803640" y="3579862"/>
              <a:ext cx="2059657" cy="276999"/>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Nâng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cao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kỹ</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làm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việc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nhóm</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pPr algn="r"/>
              <a:r>
                <a:rPr lang="en-US" altLang="ko-KR" sz="1200" b="1" dirty="0" err="1" smtClean="0">
                  <a:solidFill>
                    <a:schemeClr val="tx1">
                      <a:lumMod val="75000"/>
                      <a:lumOff val="25000"/>
                    </a:schemeClr>
                  </a:solidFill>
                  <a:cs typeface="Arial" pitchFamily="34" charset="0"/>
                </a:rPr>
                <a:t>Teamworks</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330843" y="3415082"/>
            <a:ext cx="2539483" cy="494026"/>
            <a:chOff x="803640" y="3362835"/>
            <a:chExt cx="2059657" cy="494026"/>
          </a:xfrm>
        </p:grpSpPr>
        <p:sp>
          <p:nvSpPr>
            <p:cNvPr id="26" name="TextBox 25"/>
            <p:cNvSpPr txBox="1"/>
            <p:nvPr/>
          </p:nvSpPr>
          <p:spPr>
            <a:xfrm>
              <a:off x="803640" y="3579862"/>
              <a:ext cx="2059657" cy="276999"/>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Rèn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luyện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kỹ</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tx1">
                      <a:lumMod val="75000"/>
                      <a:lumOff val="25000"/>
                    </a:schemeClr>
                  </a:solidFill>
                  <a:cs typeface="Arial" pitchFamily="34" charset="0"/>
                </a:rPr>
                <a:t>Coding</a:t>
              </a:r>
              <a:endParaRPr lang="ko-KR" altLang="en-US" sz="1200" b="1" dirty="0">
                <a:solidFill>
                  <a:schemeClr val="tx1">
                    <a:lumMod val="75000"/>
                    <a:lumOff val="25000"/>
                  </a:schemeClr>
                </a:solidFill>
                <a:cs typeface="Arial" pitchFamily="34" charset="0"/>
              </a:endParaRPr>
            </a:p>
          </p:txBody>
        </p:sp>
      </p:grpSp>
      <p:sp>
        <p:nvSpPr>
          <p:cNvPr id="29" name="Text Placeholder 13"/>
          <p:cNvSpPr txBox="1">
            <a:spLocks/>
          </p:cNvSpPr>
          <p:nvPr/>
        </p:nvSpPr>
        <p:spPr>
          <a:xfrm rot="458666">
            <a:off x="3315866" y="3804253"/>
            <a:ext cx="1853006"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smtClean="0">
                <a:solidFill>
                  <a:schemeClr val="tx1">
                    <a:lumMod val="75000"/>
                    <a:lumOff val="25000"/>
                  </a:schemeClr>
                </a:solidFill>
                <a:cs typeface="Arial" pitchFamily="34" charset="0"/>
              </a:rPr>
              <a:t>Coding</a:t>
            </a:r>
            <a:endParaRPr lang="ko-KR" altLang="en-US" sz="2000" b="1" dirty="0">
              <a:solidFill>
                <a:schemeClr val="tx1">
                  <a:lumMod val="75000"/>
                  <a:lumOff val="25000"/>
                </a:schemeClr>
              </a:solidFill>
              <a:cs typeface="Arial" pitchFamily="34" charset="0"/>
            </a:endParaRPr>
          </a:p>
        </p:txBody>
      </p:sp>
      <p:sp>
        <p:nvSpPr>
          <p:cNvPr id="30" name="Text Placeholder 13"/>
          <p:cNvSpPr txBox="1">
            <a:spLocks/>
          </p:cNvSpPr>
          <p:nvPr/>
        </p:nvSpPr>
        <p:spPr>
          <a:xfrm rot="583725">
            <a:off x="3253609" y="2997653"/>
            <a:ext cx="1837115"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smtClean="0">
                <a:solidFill>
                  <a:schemeClr val="tx1">
                    <a:lumMod val="75000"/>
                    <a:lumOff val="25000"/>
                  </a:schemeClr>
                </a:solidFill>
                <a:cs typeface="Arial" pitchFamily="34" charset="0"/>
              </a:rPr>
              <a:t>OOP</a:t>
            </a:r>
            <a:endParaRPr lang="en-US" altLang="ko-KR" sz="2000" b="1" dirty="0">
              <a:solidFill>
                <a:schemeClr val="tx1">
                  <a:lumMod val="75000"/>
                  <a:lumOff val="25000"/>
                </a:schemeClr>
              </a:solidFill>
              <a:cs typeface="Arial" pitchFamily="34" charset="0"/>
            </a:endParaRPr>
          </a:p>
        </p:txBody>
      </p:sp>
      <p:sp>
        <p:nvSpPr>
          <p:cNvPr id="31" name="Text Placeholder 13"/>
          <p:cNvSpPr txBox="1">
            <a:spLocks/>
          </p:cNvSpPr>
          <p:nvPr/>
        </p:nvSpPr>
        <p:spPr>
          <a:xfrm rot="500431">
            <a:off x="4022776" y="2374257"/>
            <a:ext cx="1837115"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err="1" smtClean="0">
                <a:solidFill>
                  <a:schemeClr val="tx1">
                    <a:lumMod val="75000"/>
                    <a:lumOff val="25000"/>
                  </a:schemeClr>
                </a:solidFill>
                <a:cs typeface="Arial" pitchFamily="34" charset="0"/>
              </a:rPr>
              <a:t>Teamworks</a:t>
            </a:r>
            <a:endParaRPr lang="en-US" altLang="ko-KR" sz="20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2238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Thank you</a:t>
            </a:r>
            <a:endParaRPr lang="ko-KR" altLang="en-US"/>
          </a:p>
        </p:txBody>
      </p:sp>
      <p:sp>
        <p:nvSpPr>
          <p:cNvPr id="3" name="Text Placeholder 2"/>
          <p:cNvSpPr>
            <a:spLocks noGrp="1"/>
          </p:cNvSpPr>
          <p:nvPr>
            <p:ph type="body" sz="quarter" idx="11"/>
          </p:nvPr>
        </p:nvSpPr>
        <p:spPr/>
        <p:txBody>
          <a:bodyPr/>
          <a:lstStyle/>
          <a:p>
            <a:pPr lvl="0"/>
            <a:r>
              <a:rPr lang="en-US" altLang="ko-KR" dirty="0" smtClean="0"/>
              <a:t>Thank you for your attention!</a:t>
            </a:r>
            <a:endParaRPr lang="en-US" altLang="ko-KR"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smtClean="0">
                <a:cs typeface="Arial" pitchFamily="34" charset="0"/>
              </a:rPr>
              <a:t>Nội dung thuyết trình</a:t>
            </a:r>
            <a:endParaRPr lang="en-US" sz="3600">
              <a:cs typeface="Arial" pitchFamily="34" charset="0"/>
            </a:endParaRP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23952" y="1437303"/>
            <a:ext cx="5040560" cy="559668"/>
            <a:chOff x="2175371" y="1762964"/>
            <a:chExt cx="5040560" cy="559668"/>
          </a:xfrm>
        </p:grpSpPr>
        <p:sp>
          <p:nvSpPr>
            <p:cNvPr id="1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smtClean="0">
                  <a:solidFill>
                    <a:schemeClr val="tx1">
                      <a:lumMod val="65000"/>
                      <a:lumOff val="35000"/>
                    </a:schemeClr>
                  </a:solidFill>
                  <a:cs typeface="Arial" pitchFamily="34" charset="0"/>
                </a:rPr>
                <a:t>Tổng</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quan</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về</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lập</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trình</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hướng</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đối</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tượng</a:t>
              </a:r>
              <a:r>
                <a:rPr lang="en-US" altLang="ko-KR" sz="1400" b="1" dirty="0" smtClean="0">
                  <a:solidFill>
                    <a:schemeClr val="tx1">
                      <a:lumMod val="65000"/>
                      <a:lumOff val="35000"/>
                    </a:schemeClr>
                  </a:solidFill>
                  <a:cs typeface="Arial" pitchFamily="34" charset="0"/>
                </a:rPr>
                <a:t> (OOP) </a:t>
              </a:r>
              <a:endParaRPr lang="en-US" altLang="ko-KR" sz="1400" b="1" dirty="0">
                <a:solidFill>
                  <a:schemeClr val="tx1">
                    <a:lumMod val="65000"/>
                    <a:lumOff val="35000"/>
                  </a:schemeClr>
                </a:solidFill>
                <a:cs typeface="Arial" pitchFamily="34" charset="0"/>
              </a:endParaRPr>
            </a:p>
          </p:txBody>
        </p:sp>
        <p:sp>
          <p:nvSpPr>
            <p:cNvPr id="11" name="TextBox 10"/>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smtClean="0">
                  <a:solidFill>
                    <a:schemeClr val="tx1">
                      <a:lumMod val="65000"/>
                      <a:lumOff val="35000"/>
                    </a:schemeClr>
                  </a:solidFill>
                  <a:cs typeface="Arial" pitchFamily="34" charset="0"/>
                </a:rPr>
                <a:t>Lý</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thuyết</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về</a:t>
              </a:r>
              <a:r>
                <a:rPr lang="en-US" altLang="ko-KR" sz="1200" dirty="0" smtClean="0">
                  <a:solidFill>
                    <a:schemeClr val="tx1">
                      <a:lumMod val="65000"/>
                      <a:lumOff val="35000"/>
                    </a:schemeClr>
                  </a:solidFill>
                  <a:cs typeface="Arial" pitchFamily="34" charset="0"/>
                </a:rPr>
                <a:t> OOP</a:t>
              </a:r>
              <a:endParaRPr lang="ko-KR" altLang="en-US" sz="120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59668"/>
            <a:chOff x="2175371" y="1762964"/>
            <a:chExt cx="5040560" cy="559668"/>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a:solidFill>
                    <a:schemeClr val="tx1">
                      <a:lumMod val="65000"/>
                      <a:lumOff val="35000"/>
                    </a:schemeClr>
                  </a:solidFill>
                  <a:cs typeface="Arial" pitchFamily="34" charset="0"/>
                </a:rPr>
                <a:t>M</a:t>
              </a:r>
              <a:r>
                <a:rPr lang="en-US" altLang="ko-KR" sz="1400" b="1" dirty="0" err="1" smtClean="0">
                  <a:solidFill>
                    <a:schemeClr val="tx1">
                      <a:lumMod val="65000"/>
                      <a:lumOff val="35000"/>
                    </a:schemeClr>
                  </a:solidFill>
                  <a:cs typeface="Arial" pitchFamily="34" charset="0"/>
                </a:rPr>
                <a:t>ục</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tiêu</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và</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các</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bước</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thực</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hiện</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đề</a:t>
              </a:r>
              <a:r>
                <a:rPr lang="en-US" altLang="ko-KR" sz="1400" b="1" dirty="0" smtClean="0">
                  <a:solidFill>
                    <a:schemeClr val="tx1">
                      <a:lumMod val="65000"/>
                      <a:lumOff val="35000"/>
                    </a:schemeClr>
                  </a:solidFill>
                  <a:cs typeface="Arial" pitchFamily="34" charset="0"/>
                </a:rPr>
                <a:t> </a:t>
              </a:r>
              <a:r>
                <a:rPr lang="en-US" altLang="ko-KR" sz="1400" b="1" dirty="0" err="1" smtClean="0">
                  <a:solidFill>
                    <a:schemeClr val="tx1">
                      <a:lumMod val="65000"/>
                      <a:lumOff val="35000"/>
                    </a:schemeClr>
                  </a:solidFill>
                  <a:cs typeface="Arial" pitchFamily="34" charset="0"/>
                </a:rPr>
                <a:t>tài</a:t>
              </a:r>
              <a:endParaRPr lang="en-US" altLang="ko-KR" sz="1400" b="1" dirty="0">
                <a:solidFill>
                  <a:schemeClr val="tx1">
                    <a:lumMod val="65000"/>
                    <a:lumOff val="35000"/>
                  </a:schemeClr>
                </a:solidFill>
                <a:cs typeface="Arial" pitchFamily="34" charset="0"/>
              </a:endParaRPr>
            </a:p>
          </p:txBody>
        </p:sp>
        <p:sp>
          <p:nvSpPr>
            <p:cNvPr id="34" name="TextBox 33"/>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smtClean="0">
                  <a:solidFill>
                    <a:schemeClr val="tx1">
                      <a:lumMod val="65000"/>
                      <a:lumOff val="35000"/>
                    </a:schemeClr>
                  </a:solidFill>
                  <a:cs typeface="Arial" pitchFamily="34" charset="0"/>
                </a:rPr>
                <a:t>Xác</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định</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chương</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trình</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bài</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tập</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lớn</a:t>
              </a:r>
              <a:endParaRPr lang="ko-KR" altLang="en-US" sz="120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59668"/>
            <a:chOff x="2175371" y="1762964"/>
            <a:chExt cx="5040560" cy="559668"/>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smtClean="0">
                  <a:solidFill>
                    <a:schemeClr val="tx1">
                      <a:lumMod val="65000"/>
                      <a:lumOff val="35000"/>
                    </a:schemeClr>
                  </a:solidFill>
                  <a:cs typeface="Arial" pitchFamily="34" charset="0"/>
                </a:rPr>
                <a:t>Các tính năng của phần mềm</a:t>
              </a:r>
              <a:endParaRPr lang="en-US" altLang="ko-KR" sz="1400" b="1">
                <a:solidFill>
                  <a:schemeClr val="tx1">
                    <a:lumMod val="65000"/>
                    <a:lumOff val="35000"/>
                  </a:schemeClr>
                </a:solidFill>
                <a:cs typeface="Arial" pitchFamily="34" charset="0"/>
              </a:endParaRPr>
            </a:p>
          </p:txBody>
        </p:sp>
        <p:sp>
          <p:nvSpPr>
            <p:cNvPr id="41" name="TextBox 40"/>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smtClean="0">
                  <a:solidFill>
                    <a:schemeClr val="tx1">
                      <a:lumMod val="65000"/>
                      <a:lumOff val="35000"/>
                    </a:schemeClr>
                  </a:solidFill>
                  <a:cs typeface="Arial" pitchFamily="34" charset="0"/>
                </a:rPr>
                <a:t>Tổng</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quát</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các</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tính</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năng</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của</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chương</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trình</a:t>
              </a:r>
              <a:endParaRPr lang="ko-KR" altLang="en-US" sz="120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a:solidFill>
                  <a:schemeClr val="bg1"/>
                </a:solidFill>
                <a:cs typeface="Arial" pitchFamily="34" charset="0"/>
              </a:rPr>
              <a:t>03</a:t>
            </a:r>
            <a:endParaRPr lang="ko-KR" altLang="en-US" sz="2400" b="1">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59668"/>
            <a:chOff x="2175371" y="1762964"/>
            <a:chExt cx="5040560" cy="559668"/>
          </a:xfrm>
        </p:grpSpPr>
        <p:sp>
          <p:nvSpPr>
            <p:cNvPr id="47"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smtClean="0">
                  <a:solidFill>
                    <a:schemeClr val="tx1">
                      <a:lumMod val="65000"/>
                      <a:lumOff val="35000"/>
                    </a:schemeClr>
                  </a:solidFill>
                  <a:cs typeface="Arial" pitchFamily="34" charset="0"/>
                </a:rPr>
                <a:t>Kết luận</a:t>
              </a:r>
              <a:endParaRPr lang="en-US" altLang="ko-KR" sz="1400" b="1">
                <a:solidFill>
                  <a:schemeClr val="tx1">
                    <a:lumMod val="65000"/>
                    <a:lumOff val="35000"/>
                  </a:schemeClr>
                </a:solidFill>
                <a:cs typeface="Arial" pitchFamily="34" charset="0"/>
              </a:endParaRPr>
            </a:p>
          </p:txBody>
        </p:sp>
        <p:sp>
          <p:nvSpPr>
            <p:cNvPr id="48" name="TextBox 47"/>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smtClean="0">
                  <a:solidFill>
                    <a:schemeClr val="tx1">
                      <a:lumMod val="65000"/>
                      <a:lumOff val="35000"/>
                    </a:schemeClr>
                  </a:solidFill>
                  <a:cs typeface="Arial" pitchFamily="34" charset="0"/>
                </a:rPr>
                <a:t>Tổng</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kết</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bài</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tập</a:t>
              </a:r>
              <a:r>
                <a:rPr lang="en-US" altLang="ko-KR" sz="1200" dirty="0" smtClean="0">
                  <a:solidFill>
                    <a:schemeClr val="tx1">
                      <a:lumMod val="65000"/>
                      <a:lumOff val="35000"/>
                    </a:schemeClr>
                  </a:solidFill>
                  <a:cs typeface="Arial" pitchFamily="34" charset="0"/>
                </a:rPr>
                <a:t> </a:t>
              </a:r>
              <a:r>
                <a:rPr lang="en-US" altLang="ko-KR" sz="1200" dirty="0" err="1" smtClean="0">
                  <a:solidFill>
                    <a:schemeClr val="tx1">
                      <a:lumMod val="65000"/>
                      <a:lumOff val="35000"/>
                    </a:schemeClr>
                  </a:solidFill>
                  <a:cs typeface="Arial" pitchFamily="34" charset="0"/>
                </a:rPr>
                <a:t>lớn</a:t>
              </a:r>
              <a:endParaRPr lang="ko-KR" altLang="en-US" sz="120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a:solidFill>
                  <a:schemeClr val="bg1"/>
                </a:solidFill>
                <a:cs typeface="Arial" pitchFamily="34" charset="0"/>
              </a:rPr>
              <a:t>04</a:t>
            </a:r>
            <a:endParaRPr lang="ko-KR" altLang="en-US" sz="2400" b="1">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87624" y="3585932"/>
            <a:ext cx="2160240" cy="432048"/>
          </a:xfrm>
          <a:prstGeom prst="snip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a:solidFill>
                <a:schemeClr val="tx1"/>
              </a:solidFill>
            </a:endParaRPr>
          </a:p>
        </p:txBody>
      </p:sp>
      <p:sp>
        <p:nvSpPr>
          <p:cNvPr id="4" name="Text Placeholder 3"/>
          <p:cNvSpPr>
            <a:spLocks noGrp="1"/>
          </p:cNvSpPr>
          <p:nvPr>
            <p:ph type="body" sz="quarter" idx="10"/>
          </p:nvPr>
        </p:nvSpPr>
        <p:spPr/>
        <p:txBody>
          <a:bodyPr/>
          <a:lstStyle/>
          <a:p>
            <a:pPr algn="l"/>
            <a:r>
              <a:rPr lang="en-US" sz="3200" b="1" dirty="0" err="1"/>
              <a:t>I</a:t>
            </a:r>
            <a:r>
              <a:rPr lang="en-US" sz="3200" b="1" dirty="0" err="1" smtClean="0"/>
              <a:t>.Tổng</a:t>
            </a:r>
            <a:r>
              <a:rPr lang="en-US" sz="3200" b="1" dirty="0" smtClean="0"/>
              <a:t> </a:t>
            </a:r>
            <a:r>
              <a:rPr lang="en-US" sz="3200" b="1" dirty="0" err="1" smtClean="0"/>
              <a:t>quan</a:t>
            </a:r>
            <a:r>
              <a:rPr lang="en-US" sz="3200" b="1" dirty="0" smtClean="0"/>
              <a:t> </a:t>
            </a:r>
            <a:r>
              <a:rPr lang="en-US" sz="3200" b="1" dirty="0" err="1" smtClean="0"/>
              <a:t>về</a:t>
            </a:r>
            <a:r>
              <a:rPr lang="en-US" sz="3200" b="1" dirty="0" smtClean="0"/>
              <a:t> </a:t>
            </a:r>
            <a:r>
              <a:rPr lang="en-US" sz="3200" b="1" dirty="0" err="1" smtClean="0"/>
              <a:t>lập</a:t>
            </a:r>
            <a:r>
              <a:rPr lang="en-US" sz="3200" b="1" dirty="0" smtClean="0"/>
              <a:t> </a:t>
            </a:r>
            <a:r>
              <a:rPr lang="en-US" sz="3200" b="1" dirty="0" err="1" smtClean="0"/>
              <a:t>trình</a:t>
            </a:r>
            <a:r>
              <a:rPr lang="en-US" sz="3200" b="1" dirty="0" smtClean="0"/>
              <a:t> </a:t>
            </a:r>
            <a:r>
              <a:rPr lang="en-US" sz="3200" b="1" dirty="0" err="1" smtClean="0"/>
              <a:t>hướng</a:t>
            </a:r>
            <a:r>
              <a:rPr lang="en-US" sz="3200" b="1" dirty="0" smtClean="0"/>
              <a:t> </a:t>
            </a:r>
            <a:r>
              <a:rPr lang="en-US" sz="3200" b="1" dirty="0" err="1" smtClean="0"/>
              <a:t>đối</a:t>
            </a:r>
            <a:r>
              <a:rPr lang="en-US" sz="3200" b="1" dirty="0" smtClean="0"/>
              <a:t> </a:t>
            </a:r>
            <a:r>
              <a:rPr lang="en-US" sz="3200" b="1" dirty="0" err="1" smtClean="0"/>
              <a:t>tượng</a:t>
            </a:r>
            <a:endParaRPr lang="en-US" sz="3200" b="1" dirty="0"/>
          </a:p>
        </p:txBody>
      </p:sp>
      <p:sp>
        <p:nvSpPr>
          <p:cNvPr id="5" name="Text Placeholder 4"/>
          <p:cNvSpPr>
            <a:spLocks noGrp="1"/>
          </p:cNvSpPr>
          <p:nvPr>
            <p:ph type="body" sz="quarter" idx="11"/>
          </p:nvPr>
        </p:nvSpPr>
        <p:spPr>
          <a:xfrm>
            <a:off x="193711" y="766218"/>
            <a:ext cx="8964488" cy="2520280"/>
          </a:xfrm>
        </p:spPr>
        <p:txBody>
          <a:bodyPr/>
          <a:lstStyle/>
          <a:p>
            <a:pPr algn="l"/>
            <a:r>
              <a:rPr lang="en-US" b="1" dirty="0" err="1" smtClean="0">
                <a:cs typeface="Times New Roman" pitchFamily="18" charset="0"/>
              </a:rPr>
              <a:t>Khái</a:t>
            </a:r>
            <a:r>
              <a:rPr lang="en-US" b="1" dirty="0" smtClean="0">
                <a:cs typeface="Times New Roman" pitchFamily="18" charset="0"/>
              </a:rPr>
              <a:t> </a:t>
            </a:r>
            <a:r>
              <a:rPr lang="en-US" b="1" dirty="0" err="1" smtClean="0">
                <a:cs typeface="Times New Roman" pitchFamily="18" charset="0"/>
              </a:rPr>
              <a:t>niệm</a:t>
            </a:r>
            <a:r>
              <a:rPr lang="en-US" b="1" dirty="0" smtClean="0">
                <a:cs typeface="Times New Roman" pitchFamily="18" charset="0"/>
              </a:rPr>
              <a:t> </a:t>
            </a:r>
            <a:r>
              <a:rPr lang="en-US" dirty="0" smtClean="0">
                <a:cs typeface="Times New Roman" pitchFamily="18" charset="0"/>
              </a:rPr>
              <a:t>: </a:t>
            </a:r>
          </a:p>
          <a:p>
            <a:pPr algn="l"/>
            <a:r>
              <a:rPr lang="en-US" dirty="0" smtClean="0">
                <a:cs typeface="Times New Roman" pitchFamily="18" charset="0"/>
              </a:rPr>
              <a:t>	</a:t>
            </a:r>
            <a:r>
              <a:rPr lang="en-US" dirty="0" err="1" smtClean="0">
                <a:cs typeface="Times New Roman" pitchFamily="18" charset="0"/>
              </a:rPr>
              <a:t>Lập</a:t>
            </a:r>
            <a:r>
              <a:rPr lang="en-US" dirty="0" smtClean="0">
                <a:cs typeface="Times New Roman" pitchFamily="18" charset="0"/>
              </a:rPr>
              <a:t> </a:t>
            </a:r>
            <a:r>
              <a:rPr lang="en-US" dirty="0" err="1">
                <a:cs typeface="Times New Roman" pitchFamily="18" charset="0"/>
              </a:rPr>
              <a:t>trình</a:t>
            </a:r>
            <a:r>
              <a:rPr lang="en-US" dirty="0">
                <a:cs typeface="Times New Roman" pitchFamily="18" charset="0"/>
              </a:rPr>
              <a:t> h</a:t>
            </a:r>
            <a:r>
              <a:rPr lang="vi-VN" dirty="0">
                <a:cs typeface="Times New Roman" pitchFamily="18" charset="0"/>
              </a:rPr>
              <a:t>ướng đối tượng OOP là một phương pháp lập trình dựa trên khái niệm đối tượng (object) và lớp (class). OOP tập trung vào các đối tượng thao tác hơn là logic để thao tác chúng, giúp code dễ quản lý, </a:t>
            </a:r>
            <a:r>
              <a:rPr lang="en-US" dirty="0" smtClean="0">
                <a:cs typeface="Times New Roman" pitchFamily="18" charset="0"/>
              </a:rPr>
              <a:t> </a:t>
            </a:r>
            <a:r>
              <a:rPr lang="vi-VN" dirty="0" smtClean="0">
                <a:cs typeface="Times New Roman" pitchFamily="18" charset="0"/>
              </a:rPr>
              <a:t>tái </a:t>
            </a:r>
            <a:r>
              <a:rPr lang="vi-VN" dirty="0">
                <a:cs typeface="Times New Roman" pitchFamily="18" charset="0"/>
              </a:rPr>
              <a:t>sử dụng và dễ bảo trì hơn</a:t>
            </a:r>
            <a:r>
              <a:rPr lang="vi-VN" dirty="0" smtClean="0">
                <a:cs typeface="Times New Roman" pitchFamily="18" charset="0"/>
              </a:rPr>
              <a:t>.</a:t>
            </a:r>
            <a:endParaRPr lang="en-US" dirty="0" smtClean="0">
              <a:cs typeface="Times New Roman" pitchFamily="18" charset="0"/>
            </a:endParaRPr>
          </a:p>
          <a:p>
            <a:pPr algn="l"/>
            <a:endParaRPr lang="vi-VN" dirty="0">
              <a:cs typeface="Times New Roman" pitchFamily="18" charset="0"/>
            </a:endParaRPr>
          </a:p>
          <a:p>
            <a:pPr marL="285750" indent="-285750" algn="l">
              <a:buFontTx/>
              <a:buChar char="-"/>
            </a:pPr>
            <a:r>
              <a:rPr lang="vi-VN" b="1" dirty="0" smtClean="0">
                <a:cs typeface="Times New Roman" pitchFamily="18" charset="0"/>
              </a:rPr>
              <a:t>Đối </a:t>
            </a:r>
            <a:r>
              <a:rPr lang="vi-VN" b="1" dirty="0">
                <a:cs typeface="Times New Roman" pitchFamily="18" charset="0"/>
              </a:rPr>
              <a:t>tượng (object</a:t>
            </a:r>
            <a:r>
              <a:rPr lang="vi-VN" b="1" dirty="0" smtClean="0">
                <a:cs typeface="Times New Roman" pitchFamily="18" charset="0"/>
              </a:rPr>
              <a:t>):</a:t>
            </a:r>
            <a:r>
              <a:rPr lang="en-US" b="1" dirty="0" smtClean="0">
                <a:cs typeface="Times New Roman" pitchFamily="18" charset="0"/>
              </a:rPr>
              <a:t> </a:t>
            </a:r>
            <a:r>
              <a:rPr lang="vi-VN" dirty="0" smtClean="0">
                <a:cs typeface="Times New Roman" pitchFamily="18" charset="0"/>
              </a:rPr>
              <a:t>Đối </a:t>
            </a:r>
            <a:r>
              <a:rPr lang="vi-VN" dirty="0">
                <a:cs typeface="Times New Roman" pitchFamily="18" charset="0"/>
              </a:rPr>
              <a:t>tượng trong OOP gồm 2 thành phần chính: thuộc tính (attribute) và phương thức (</a:t>
            </a:r>
            <a:r>
              <a:rPr lang="vi-VN" dirty="0" smtClean="0">
                <a:cs typeface="Times New Roman" pitchFamily="18" charset="0"/>
              </a:rPr>
              <a:t>method)</a:t>
            </a:r>
            <a:endParaRPr lang="en-US" dirty="0" smtClean="0">
              <a:cs typeface="Times New Roman" pitchFamily="18" charset="0"/>
            </a:endParaRPr>
          </a:p>
          <a:p>
            <a:pPr lvl="1" indent="0">
              <a:buNone/>
            </a:pPr>
            <a:endParaRPr lang="en-US" dirty="0" smtClean="0">
              <a:cs typeface="Times New Roman" pitchFamily="18" charset="0"/>
            </a:endParaRPr>
          </a:p>
          <a:p>
            <a:pPr marL="285750" indent="-285750">
              <a:buFontTx/>
              <a:buChar char="-"/>
            </a:pPr>
            <a:endParaRPr lang="en-US" dirty="0" smtClean="0">
              <a:cs typeface="Times New Roman" pitchFamily="18" charset="0"/>
            </a:endParaRPr>
          </a:p>
        </p:txBody>
      </p:sp>
      <p:pic>
        <p:nvPicPr>
          <p:cNvPr id="7" name="Picture 6" descr="GitHub - andrejrs/Object-Oriented-PHP: Explanations and examples of object  programming in the php."/>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398880"/>
            <a:ext cx="4205875" cy="2301976"/>
          </a:xfrm>
          <a:prstGeom prst="rect">
            <a:avLst/>
          </a:prstGeom>
          <a:noFill/>
          <a:ln>
            <a:noFill/>
          </a:ln>
        </p:spPr>
      </p:pic>
      <p:sp>
        <p:nvSpPr>
          <p:cNvPr id="8" name="Text Placeholder 4"/>
          <p:cNvSpPr txBox="1">
            <a:spLocks/>
          </p:cNvSpPr>
          <p:nvPr/>
        </p:nvSpPr>
        <p:spPr>
          <a:xfrm>
            <a:off x="579748" y="3509732"/>
            <a:ext cx="3375992" cy="58444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i="1" dirty="0" smtClean="0">
                <a:cs typeface="Times New Roman" pitchFamily="18" charset="0"/>
              </a:rPr>
              <a:t>Object  </a:t>
            </a:r>
            <a:r>
              <a:rPr lang="en-US" b="1" i="1" dirty="0" err="1" smtClean="0">
                <a:cs typeface="Times New Roman" pitchFamily="18" charset="0"/>
              </a:rPr>
              <a:t>trong</a:t>
            </a:r>
            <a:r>
              <a:rPr lang="en-US" b="1" i="1" dirty="0" smtClean="0">
                <a:cs typeface="Times New Roman" pitchFamily="18" charset="0"/>
              </a:rPr>
              <a:t>  OOP</a:t>
            </a:r>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383366" y="2859782"/>
            <a:ext cx="3768756" cy="432048"/>
          </a:xfrm>
          <a:prstGeom prst="snip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a:solidFill>
                <a:schemeClr val="tx1"/>
              </a:solidFill>
            </a:endParaRPr>
          </a:p>
        </p:txBody>
      </p:sp>
      <p:sp>
        <p:nvSpPr>
          <p:cNvPr id="4" name="Text Placeholder 3"/>
          <p:cNvSpPr>
            <a:spLocks noGrp="1"/>
          </p:cNvSpPr>
          <p:nvPr>
            <p:ph type="body" sz="quarter" idx="10"/>
          </p:nvPr>
        </p:nvSpPr>
        <p:spPr/>
        <p:txBody>
          <a:bodyPr/>
          <a:lstStyle/>
          <a:p>
            <a:pPr algn="l"/>
            <a:r>
              <a:rPr lang="en-US" sz="3200" b="1" dirty="0" err="1"/>
              <a:t>I</a:t>
            </a:r>
            <a:r>
              <a:rPr lang="en-US" sz="3200" b="1" dirty="0" err="1" smtClean="0"/>
              <a:t>.Tổng</a:t>
            </a:r>
            <a:r>
              <a:rPr lang="en-US" sz="3200" b="1" dirty="0" smtClean="0"/>
              <a:t> </a:t>
            </a:r>
            <a:r>
              <a:rPr lang="en-US" sz="3200" b="1" dirty="0" err="1" smtClean="0"/>
              <a:t>quan</a:t>
            </a:r>
            <a:r>
              <a:rPr lang="en-US" sz="3200" b="1" dirty="0" smtClean="0"/>
              <a:t> </a:t>
            </a:r>
            <a:r>
              <a:rPr lang="en-US" sz="3200" b="1" dirty="0" err="1" smtClean="0"/>
              <a:t>về</a:t>
            </a:r>
            <a:r>
              <a:rPr lang="en-US" sz="3200" b="1" dirty="0" smtClean="0"/>
              <a:t> </a:t>
            </a:r>
            <a:r>
              <a:rPr lang="en-US" sz="3200" b="1" dirty="0" err="1" smtClean="0"/>
              <a:t>lập</a:t>
            </a:r>
            <a:r>
              <a:rPr lang="en-US" sz="3200" b="1" dirty="0" smtClean="0"/>
              <a:t> </a:t>
            </a:r>
            <a:r>
              <a:rPr lang="en-US" sz="3200" b="1" dirty="0" err="1" smtClean="0"/>
              <a:t>trình</a:t>
            </a:r>
            <a:r>
              <a:rPr lang="en-US" sz="3200" b="1" dirty="0" smtClean="0"/>
              <a:t> </a:t>
            </a:r>
            <a:r>
              <a:rPr lang="en-US" sz="3200" b="1" dirty="0" err="1" smtClean="0"/>
              <a:t>hướng</a:t>
            </a:r>
            <a:r>
              <a:rPr lang="en-US" sz="3200" b="1" dirty="0" smtClean="0"/>
              <a:t> </a:t>
            </a:r>
            <a:r>
              <a:rPr lang="en-US" sz="3200" b="1" dirty="0" err="1" smtClean="0"/>
              <a:t>đối</a:t>
            </a:r>
            <a:r>
              <a:rPr lang="en-US" sz="3200" b="1" dirty="0" smtClean="0"/>
              <a:t> </a:t>
            </a:r>
            <a:r>
              <a:rPr lang="en-US" sz="3200" b="1" dirty="0" err="1" smtClean="0"/>
              <a:t>tượng</a:t>
            </a:r>
            <a:endParaRPr lang="en-US" sz="3200" b="1" dirty="0"/>
          </a:p>
        </p:txBody>
      </p:sp>
      <p:sp>
        <p:nvSpPr>
          <p:cNvPr id="5" name="Text Placeholder 4"/>
          <p:cNvSpPr>
            <a:spLocks noGrp="1"/>
          </p:cNvSpPr>
          <p:nvPr>
            <p:ph type="body" sz="quarter" idx="11"/>
          </p:nvPr>
        </p:nvSpPr>
        <p:spPr>
          <a:xfrm>
            <a:off x="193711" y="766218"/>
            <a:ext cx="8964488" cy="1632662"/>
          </a:xfrm>
        </p:spPr>
        <p:txBody>
          <a:bodyPr/>
          <a:lstStyle/>
          <a:p>
            <a:pPr algn="l"/>
            <a:endParaRPr lang="vi-VN" dirty="0">
              <a:cs typeface="Times New Roman" pitchFamily="18" charset="0"/>
            </a:endParaRPr>
          </a:p>
          <a:p>
            <a:pPr marL="285750" indent="-285750" algn="l">
              <a:buFontTx/>
              <a:buChar char="-"/>
            </a:pPr>
            <a:r>
              <a:rPr lang="en-US" b="1" dirty="0" err="1" smtClean="0">
                <a:cs typeface="Times New Roman" pitchFamily="18" charset="0"/>
              </a:rPr>
              <a:t>Lớp</a:t>
            </a:r>
            <a:r>
              <a:rPr lang="en-US" b="1" dirty="0" smtClean="0">
                <a:cs typeface="Times New Roman" pitchFamily="18" charset="0"/>
              </a:rPr>
              <a:t> </a:t>
            </a:r>
            <a:r>
              <a:rPr lang="vi-VN" b="1" dirty="0" smtClean="0">
                <a:cs typeface="Times New Roman" pitchFamily="18" charset="0"/>
              </a:rPr>
              <a:t>(</a:t>
            </a:r>
            <a:r>
              <a:rPr lang="en-US" b="1" dirty="0" smtClean="0">
                <a:cs typeface="Times New Roman" pitchFamily="18" charset="0"/>
              </a:rPr>
              <a:t>class</a:t>
            </a:r>
            <a:r>
              <a:rPr lang="vi-VN" b="1" dirty="0" smtClean="0">
                <a:cs typeface="Times New Roman" pitchFamily="18" charset="0"/>
              </a:rPr>
              <a:t>):</a:t>
            </a:r>
            <a:r>
              <a:rPr lang="en-US" b="1" dirty="0" smtClean="0">
                <a:cs typeface="Times New Roman" pitchFamily="18" charset="0"/>
              </a:rPr>
              <a:t> </a:t>
            </a:r>
            <a:r>
              <a:rPr lang="en-US" dirty="0" err="1" smtClean="0">
                <a:cs typeface="Times New Roman" pitchFamily="18" charset="0"/>
              </a:rPr>
              <a:t>Lớp</a:t>
            </a:r>
            <a:r>
              <a:rPr lang="en-US" dirty="0" smtClean="0">
                <a:cs typeface="Times New Roman" pitchFamily="18" charset="0"/>
              </a:rPr>
              <a:t> </a:t>
            </a:r>
            <a:r>
              <a:rPr lang="en-US" dirty="0" err="1" smtClean="0">
                <a:cs typeface="Times New Roman" pitchFamily="18" charset="0"/>
              </a:rPr>
              <a:t>là</a:t>
            </a:r>
            <a:r>
              <a:rPr lang="en-US" dirty="0" smtClean="0">
                <a:cs typeface="Times New Roman" pitchFamily="18" charset="0"/>
              </a:rPr>
              <a:t> </a:t>
            </a:r>
            <a:r>
              <a:rPr lang="en-US" dirty="0" err="1" smtClean="0">
                <a:cs typeface="Times New Roman" pitchFamily="18" charset="0"/>
              </a:rPr>
              <a:t>một</a:t>
            </a:r>
            <a:r>
              <a:rPr lang="en-US" dirty="0" smtClean="0">
                <a:cs typeface="Times New Roman" pitchFamily="18" charset="0"/>
              </a:rPr>
              <a:t> </a:t>
            </a:r>
            <a:r>
              <a:rPr lang="en-US" dirty="0" err="1" smtClean="0">
                <a:cs typeface="Times New Roman" pitchFamily="18" charset="0"/>
              </a:rPr>
              <a:t>kiểu</a:t>
            </a:r>
            <a:r>
              <a:rPr lang="en-US" dirty="0" smtClean="0">
                <a:cs typeface="Times New Roman" pitchFamily="18" charset="0"/>
              </a:rPr>
              <a:t> </a:t>
            </a:r>
            <a:r>
              <a:rPr lang="en-US" dirty="0" err="1" smtClean="0">
                <a:cs typeface="Times New Roman" pitchFamily="18" charset="0"/>
              </a:rPr>
              <a:t>dữ</a:t>
            </a:r>
            <a:r>
              <a:rPr lang="en-US" dirty="0" smtClean="0">
                <a:cs typeface="Times New Roman" pitchFamily="18" charset="0"/>
              </a:rPr>
              <a:t> </a:t>
            </a:r>
            <a:r>
              <a:rPr lang="en-US" dirty="0" err="1" smtClean="0">
                <a:cs typeface="Times New Roman" pitchFamily="18" charset="0"/>
              </a:rPr>
              <a:t>liệu</a:t>
            </a:r>
            <a:r>
              <a:rPr lang="en-US" dirty="0" smtClean="0">
                <a:cs typeface="Times New Roman" pitchFamily="18" charset="0"/>
              </a:rPr>
              <a:t> </a:t>
            </a:r>
            <a:r>
              <a:rPr lang="en-US" dirty="0" err="1" smtClean="0">
                <a:cs typeface="Times New Roman" pitchFamily="18" charset="0"/>
              </a:rPr>
              <a:t>bao</a:t>
            </a:r>
            <a:r>
              <a:rPr lang="en-US" dirty="0" smtClean="0">
                <a:cs typeface="Times New Roman" pitchFamily="18" charset="0"/>
              </a:rPr>
              <a:t> </a:t>
            </a:r>
            <a:r>
              <a:rPr lang="en-US" dirty="0" err="1" smtClean="0">
                <a:cs typeface="Times New Roman" pitchFamily="18" charset="0"/>
              </a:rPr>
              <a:t>gồm</a:t>
            </a:r>
            <a:r>
              <a:rPr lang="en-US" dirty="0" smtClean="0">
                <a:cs typeface="Times New Roman" pitchFamily="18" charset="0"/>
              </a:rPr>
              <a:t> </a:t>
            </a:r>
            <a:r>
              <a:rPr lang="en-US" dirty="0" err="1" smtClean="0">
                <a:cs typeface="Times New Roman" pitchFamily="18" charset="0"/>
              </a:rPr>
              <a:t>các</a:t>
            </a:r>
            <a:r>
              <a:rPr lang="en-US" dirty="0" smtClean="0">
                <a:cs typeface="Times New Roman" pitchFamily="18" charset="0"/>
              </a:rPr>
              <a:t> </a:t>
            </a:r>
            <a:r>
              <a:rPr lang="en-US" dirty="0" err="1" smtClean="0">
                <a:cs typeface="Times New Roman" pitchFamily="18" charset="0"/>
              </a:rPr>
              <a:t>thuộc</a:t>
            </a:r>
            <a:r>
              <a:rPr lang="en-US" dirty="0" smtClean="0">
                <a:cs typeface="Times New Roman" pitchFamily="18" charset="0"/>
              </a:rPr>
              <a:t> </a:t>
            </a:r>
            <a:r>
              <a:rPr lang="en-US" dirty="0" err="1" smtClean="0">
                <a:cs typeface="Times New Roman" pitchFamily="18" charset="0"/>
              </a:rPr>
              <a:t>tính</a:t>
            </a:r>
            <a:r>
              <a:rPr lang="en-US" dirty="0" smtClean="0">
                <a:cs typeface="Times New Roman" pitchFamily="18" charset="0"/>
              </a:rPr>
              <a:t> </a:t>
            </a:r>
            <a:r>
              <a:rPr lang="en-US" dirty="0" err="1" smtClean="0">
                <a:cs typeface="Times New Roman" pitchFamily="18" charset="0"/>
              </a:rPr>
              <a:t>và</a:t>
            </a:r>
            <a:r>
              <a:rPr lang="en-US" dirty="0" smtClean="0">
                <a:cs typeface="Times New Roman" pitchFamily="18" charset="0"/>
              </a:rPr>
              <a:t> </a:t>
            </a:r>
            <a:r>
              <a:rPr lang="en-US" dirty="0" err="1" smtClean="0">
                <a:cs typeface="Times New Roman" pitchFamily="18" charset="0"/>
              </a:rPr>
              <a:t>phương</a:t>
            </a:r>
            <a:r>
              <a:rPr lang="en-US" dirty="0" smtClean="0">
                <a:cs typeface="Times New Roman" pitchFamily="18" charset="0"/>
              </a:rPr>
              <a:t> </a:t>
            </a:r>
            <a:r>
              <a:rPr lang="en-US" dirty="0" err="1" smtClean="0">
                <a:cs typeface="Times New Roman" pitchFamily="18" charset="0"/>
              </a:rPr>
              <a:t>thức</a:t>
            </a:r>
            <a:r>
              <a:rPr lang="en-US" dirty="0" smtClean="0">
                <a:cs typeface="Times New Roman" pitchFamily="18" charset="0"/>
              </a:rPr>
              <a:t> </a:t>
            </a:r>
            <a:r>
              <a:rPr lang="en-US" dirty="0" err="1" smtClean="0">
                <a:cs typeface="Times New Roman" pitchFamily="18" charset="0"/>
              </a:rPr>
              <a:t>được</a:t>
            </a:r>
            <a:r>
              <a:rPr lang="en-US" dirty="0" smtClean="0">
                <a:cs typeface="Times New Roman" pitchFamily="18" charset="0"/>
              </a:rPr>
              <a:t> </a:t>
            </a:r>
            <a:r>
              <a:rPr lang="en-US" dirty="0" err="1" smtClean="0">
                <a:cs typeface="Times New Roman" pitchFamily="18" charset="0"/>
              </a:rPr>
              <a:t>định</a:t>
            </a:r>
            <a:r>
              <a:rPr lang="en-US" dirty="0" smtClean="0">
                <a:cs typeface="Times New Roman" pitchFamily="18" charset="0"/>
              </a:rPr>
              <a:t> </a:t>
            </a:r>
            <a:r>
              <a:rPr lang="en-US" dirty="0" err="1" smtClean="0">
                <a:cs typeface="Times New Roman" pitchFamily="18" charset="0"/>
              </a:rPr>
              <a:t>nghĩa</a:t>
            </a:r>
            <a:r>
              <a:rPr lang="en-US" dirty="0" smtClean="0">
                <a:cs typeface="Times New Roman" pitchFamily="18" charset="0"/>
              </a:rPr>
              <a:t> </a:t>
            </a:r>
            <a:r>
              <a:rPr lang="en-US" dirty="0" err="1" smtClean="0">
                <a:cs typeface="Times New Roman" pitchFamily="18" charset="0"/>
              </a:rPr>
              <a:t>từ</a:t>
            </a:r>
            <a:r>
              <a:rPr lang="en-US" dirty="0" smtClean="0">
                <a:cs typeface="Times New Roman" pitchFamily="18" charset="0"/>
              </a:rPr>
              <a:t> </a:t>
            </a:r>
            <a:r>
              <a:rPr lang="en-US" dirty="0" err="1" smtClean="0">
                <a:cs typeface="Times New Roman" pitchFamily="18" charset="0"/>
              </a:rPr>
              <a:t>trước</a:t>
            </a:r>
            <a:r>
              <a:rPr lang="en-US" dirty="0" smtClean="0">
                <a:cs typeface="Times New Roman" pitchFamily="18" charset="0"/>
              </a:rPr>
              <a:t>,     </a:t>
            </a:r>
            <a:r>
              <a:rPr lang="en-US" dirty="0" err="1" smtClean="0">
                <a:cs typeface="Times New Roman" pitchFamily="18" charset="0"/>
              </a:rPr>
              <a:t>đây</a:t>
            </a:r>
            <a:r>
              <a:rPr lang="en-US" dirty="0" smtClean="0">
                <a:cs typeface="Times New Roman" pitchFamily="18" charset="0"/>
              </a:rPr>
              <a:t> </a:t>
            </a:r>
            <a:r>
              <a:rPr lang="en-US" dirty="0" err="1" smtClean="0">
                <a:cs typeface="Times New Roman" pitchFamily="18" charset="0"/>
              </a:rPr>
              <a:t>là</a:t>
            </a:r>
            <a:r>
              <a:rPr lang="en-US" dirty="0" smtClean="0">
                <a:cs typeface="Times New Roman" pitchFamily="18" charset="0"/>
              </a:rPr>
              <a:t> </a:t>
            </a:r>
            <a:r>
              <a:rPr lang="en-US" dirty="0" err="1" smtClean="0">
                <a:cs typeface="Times New Roman" pitchFamily="18" charset="0"/>
              </a:rPr>
              <a:t>sự</a:t>
            </a:r>
            <a:r>
              <a:rPr lang="en-US" dirty="0" smtClean="0">
                <a:cs typeface="Times New Roman" pitchFamily="18" charset="0"/>
              </a:rPr>
              <a:t> </a:t>
            </a:r>
            <a:r>
              <a:rPr lang="en-US" dirty="0" err="1" smtClean="0">
                <a:cs typeface="Times New Roman" pitchFamily="18" charset="0"/>
              </a:rPr>
              <a:t>trừu</a:t>
            </a:r>
            <a:r>
              <a:rPr lang="en-US" dirty="0" smtClean="0">
                <a:cs typeface="Times New Roman" pitchFamily="18" charset="0"/>
              </a:rPr>
              <a:t> </a:t>
            </a:r>
            <a:r>
              <a:rPr lang="en-US" dirty="0" err="1" smtClean="0">
                <a:cs typeface="Times New Roman" pitchFamily="18" charset="0"/>
              </a:rPr>
              <a:t>tượng</a:t>
            </a:r>
            <a:r>
              <a:rPr lang="en-US" dirty="0" smtClean="0">
                <a:cs typeface="Times New Roman" pitchFamily="18" charset="0"/>
              </a:rPr>
              <a:t> </a:t>
            </a:r>
            <a:r>
              <a:rPr lang="en-US" dirty="0" err="1" smtClean="0">
                <a:cs typeface="Times New Roman" pitchFamily="18" charset="0"/>
              </a:rPr>
              <a:t>hóa</a:t>
            </a:r>
            <a:r>
              <a:rPr lang="en-US" dirty="0" smtClean="0">
                <a:cs typeface="Times New Roman" pitchFamily="18" charset="0"/>
              </a:rPr>
              <a:t> </a:t>
            </a:r>
            <a:r>
              <a:rPr lang="en-US" dirty="0" err="1" smtClean="0">
                <a:cs typeface="Times New Roman" pitchFamily="18" charset="0"/>
              </a:rPr>
              <a:t>của</a:t>
            </a:r>
            <a:r>
              <a:rPr lang="en-US" dirty="0" smtClean="0">
                <a:cs typeface="Times New Roman" pitchFamily="18" charset="0"/>
              </a:rPr>
              <a:t> </a:t>
            </a:r>
            <a:r>
              <a:rPr lang="en-US" dirty="0" err="1" smtClean="0">
                <a:cs typeface="Times New Roman" pitchFamily="18" charset="0"/>
              </a:rPr>
              <a:t>đối</a:t>
            </a:r>
            <a:r>
              <a:rPr lang="en-US" dirty="0" smtClean="0">
                <a:cs typeface="Times New Roman" pitchFamily="18" charset="0"/>
              </a:rPr>
              <a:t> </a:t>
            </a:r>
            <a:r>
              <a:rPr lang="en-US" dirty="0" err="1" smtClean="0">
                <a:cs typeface="Times New Roman" pitchFamily="18" charset="0"/>
              </a:rPr>
              <a:t>tượng</a:t>
            </a:r>
            <a:r>
              <a:rPr lang="en-US" dirty="0" smtClean="0">
                <a:cs typeface="Times New Roman" pitchFamily="18" charset="0"/>
              </a:rPr>
              <a:t>.</a:t>
            </a:r>
          </a:p>
          <a:p>
            <a:pPr marL="285750" indent="-285750">
              <a:buFontTx/>
              <a:buChar char="-"/>
            </a:pPr>
            <a:endParaRPr lang="en-US" dirty="0" smtClean="0">
              <a:cs typeface="Times New Roman" pitchFamily="18" charset="0"/>
            </a:endParaRPr>
          </a:p>
        </p:txBody>
      </p:sp>
      <p:sp>
        <p:nvSpPr>
          <p:cNvPr id="8" name="Text Placeholder 4"/>
          <p:cNvSpPr txBox="1">
            <a:spLocks/>
          </p:cNvSpPr>
          <p:nvPr/>
        </p:nvSpPr>
        <p:spPr>
          <a:xfrm>
            <a:off x="458010" y="2783582"/>
            <a:ext cx="3619468" cy="58444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i="1" dirty="0" smtClean="0">
                <a:cs typeface="Times New Roman" pitchFamily="18" charset="0"/>
              </a:rPr>
              <a:t>Class </a:t>
            </a:r>
            <a:r>
              <a:rPr lang="en-US" b="1" i="1" dirty="0" err="1" smtClean="0">
                <a:cs typeface="Times New Roman" pitchFamily="18" charset="0"/>
              </a:rPr>
              <a:t>là</a:t>
            </a:r>
            <a:r>
              <a:rPr lang="en-US" b="1" i="1" dirty="0" smtClean="0">
                <a:cs typeface="Times New Roman" pitchFamily="18" charset="0"/>
              </a:rPr>
              <a:t> </a:t>
            </a:r>
            <a:r>
              <a:rPr lang="en-US" b="1" i="1" dirty="0" err="1" smtClean="0">
                <a:cs typeface="Times New Roman" pitchFamily="18" charset="0"/>
              </a:rPr>
              <a:t>sự</a:t>
            </a:r>
            <a:r>
              <a:rPr lang="en-US" b="1" i="1" dirty="0" smtClean="0">
                <a:cs typeface="Times New Roman" pitchFamily="18" charset="0"/>
              </a:rPr>
              <a:t> </a:t>
            </a:r>
            <a:r>
              <a:rPr lang="en-US" b="1" i="1" dirty="0" err="1" smtClean="0">
                <a:cs typeface="Times New Roman" pitchFamily="18" charset="0"/>
              </a:rPr>
              <a:t>trừu</a:t>
            </a:r>
            <a:r>
              <a:rPr lang="en-US" b="1" i="1" dirty="0" smtClean="0">
                <a:cs typeface="Times New Roman" pitchFamily="18" charset="0"/>
              </a:rPr>
              <a:t> </a:t>
            </a:r>
            <a:r>
              <a:rPr lang="en-US" b="1" i="1" dirty="0" err="1" smtClean="0">
                <a:cs typeface="Times New Roman" pitchFamily="18" charset="0"/>
              </a:rPr>
              <a:t>tượng</a:t>
            </a:r>
            <a:r>
              <a:rPr lang="en-US" b="1" i="1" dirty="0" smtClean="0">
                <a:cs typeface="Times New Roman" pitchFamily="18" charset="0"/>
              </a:rPr>
              <a:t> </a:t>
            </a:r>
            <a:r>
              <a:rPr lang="en-US" b="1" i="1" dirty="0" err="1" smtClean="0">
                <a:cs typeface="Times New Roman" pitchFamily="18" charset="0"/>
              </a:rPr>
              <a:t>hóa</a:t>
            </a:r>
            <a:r>
              <a:rPr lang="en-US" b="1" i="1" dirty="0" smtClean="0">
                <a:cs typeface="Times New Roman" pitchFamily="18" charset="0"/>
              </a:rPr>
              <a:t> </a:t>
            </a:r>
            <a:r>
              <a:rPr lang="en-US" b="1" i="1" dirty="0" err="1" smtClean="0">
                <a:cs typeface="Times New Roman" pitchFamily="18" charset="0"/>
              </a:rPr>
              <a:t>của</a:t>
            </a:r>
            <a:r>
              <a:rPr lang="en-US" b="1" i="1" dirty="0" smtClean="0">
                <a:cs typeface="Times New Roman" pitchFamily="18" charset="0"/>
              </a:rPr>
              <a:t> object</a:t>
            </a:r>
          </a:p>
        </p:txBody>
      </p:sp>
      <p:pic>
        <p:nvPicPr>
          <p:cNvPr id="9" name="Picture 8" descr="Java OOPs Concepts - Object Oriented Programming in Java - TechVidvan"/>
          <p:cNvPicPr/>
          <p:nvPr/>
        </p:nvPicPr>
        <p:blipFill>
          <a:blip r:embed="rId2">
            <a:extLst>
              <a:ext uri="{28A0092B-C50C-407E-A947-70E740481C1C}">
                <a14:useLocalDpi xmlns:a14="http://schemas.microsoft.com/office/drawing/2010/main" val="0"/>
              </a:ext>
            </a:extLst>
          </a:blip>
          <a:srcRect/>
          <a:stretch>
            <a:fillRect/>
          </a:stretch>
        </p:blipFill>
        <p:spPr bwMode="auto">
          <a:xfrm>
            <a:off x="4571998" y="1851670"/>
            <a:ext cx="2519265" cy="2657874"/>
          </a:xfrm>
          <a:prstGeom prst="rect">
            <a:avLst/>
          </a:prstGeom>
          <a:noFill/>
          <a:ln>
            <a:noFill/>
          </a:ln>
        </p:spPr>
      </p:pic>
    </p:spTree>
    <p:extLst>
      <p:ext uri="{BB962C8B-B14F-4D97-AF65-F5344CB8AC3E}">
        <p14:creationId xmlns:p14="http://schemas.microsoft.com/office/powerpoint/2010/main" val="1928863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l"/>
            <a:r>
              <a:rPr lang="en-US" sz="3200" b="1" dirty="0" err="1" smtClean="0"/>
              <a:t>I.Tổng</a:t>
            </a:r>
            <a:r>
              <a:rPr lang="en-US" sz="3200" b="1" dirty="0" smtClean="0"/>
              <a:t> </a:t>
            </a:r>
            <a:r>
              <a:rPr lang="en-US" sz="3200" b="1" dirty="0" err="1"/>
              <a:t>quan</a:t>
            </a:r>
            <a:r>
              <a:rPr lang="en-US" sz="3200" b="1" dirty="0"/>
              <a:t> </a:t>
            </a:r>
            <a:r>
              <a:rPr lang="en-US" sz="3200" b="1" dirty="0" err="1"/>
              <a:t>về</a:t>
            </a:r>
            <a:r>
              <a:rPr lang="en-US" sz="3200" b="1" dirty="0"/>
              <a:t> </a:t>
            </a:r>
            <a:r>
              <a:rPr lang="en-US" sz="3200" b="1" dirty="0" err="1"/>
              <a:t>lập</a:t>
            </a:r>
            <a:r>
              <a:rPr lang="en-US" sz="3200" b="1" dirty="0"/>
              <a:t> </a:t>
            </a:r>
            <a:r>
              <a:rPr lang="en-US" sz="3200" b="1" dirty="0" err="1"/>
              <a:t>trình</a:t>
            </a:r>
            <a:r>
              <a:rPr lang="en-US" sz="3200" b="1" dirty="0"/>
              <a:t> </a:t>
            </a:r>
            <a:r>
              <a:rPr lang="en-US" sz="3200" b="1" dirty="0" err="1"/>
              <a:t>hướng</a:t>
            </a:r>
            <a:r>
              <a:rPr lang="en-US" sz="3200" b="1" dirty="0"/>
              <a:t> </a:t>
            </a:r>
            <a:r>
              <a:rPr lang="en-US" sz="3200" b="1" dirty="0" err="1"/>
              <a:t>đối</a:t>
            </a:r>
            <a:r>
              <a:rPr lang="en-US" sz="3200" b="1" dirty="0"/>
              <a:t> </a:t>
            </a:r>
            <a:r>
              <a:rPr lang="en-US" sz="3200" b="1" dirty="0" err="1"/>
              <a:t>tượng</a:t>
            </a:r>
            <a:r>
              <a:rPr lang="en-US" sz="3200" b="1" dirty="0" smtClean="0"/>
              <a:t>.</a:t>
            </a:r>
            <a:endParaRPr lang="en-US" sz="3200" b="1" dirty="0"/>
          </a:p>
        </p:txBody>
      </p:sp>
      <p:sp>
        <p:nvSpPr>
          <p:cNvPr id="5" name="Text Placeholder 4"/>
          <p:cNvSpPr>
            <a:spLocks noGrp="1"/>
          </p:cNvSpPr>
          <p:nvPr>
            <p:ph type="body" sz="quarter" idx="11"/>
          </p:nvPr>
        </p:nvSpPr>
        <p:spPr>
          <a:xfrm>
            <a:off x="2735796" y="3939902"/>
            <a:ext cx="3672408" cy="432048"/>
          </a:xfrm>
        </p:spPr>
        <p:txBody>
          <a:bodyPr/>
          <a:lstStyle/>
          <a:p>
            <a:r>
              <a:rPr lang="en-US" b="1" i="1" dirty="0" err="1" smtClean="0">
                <a:cs typeface="Times New Roman" pitchFamily="18" charset="0"/>
              </a:rPr>
              <a:t>Đặc</a:t>
            </a:r>
            <a:r>
              <a:rPr lang="en-US" b="1" i="1" dirty="0" smtClean="0">
                <a:cs typeface="Times New Roman" pitchFamily="18" charset="0"/>
              </a:rPr>
              <a:t> </a:t>
            </a:r>
            <a:r>
              <a:rPr lang="en-US" b="1" i="1" dirty="0" err="1" smtClean="0">
                <a:cs typeface="Times New Roman" pitchFamily="18" charset="0"/>
              </a:rPr>
              <a:t>tính</a:t>
            </a:r>
            <a:r>
              <a:rPr lang="en-US" b="1" i="1" dirty="0" smtClean="0">
                <a:cs typeface="Times New Roman" pitchFamily="18" charset="0"/>
              </a:rPr>
              <a:t> </a:t>
            </a:r>
            <a:r>
              <a:rPr lang="en-US" b="1" i="1" dirty="0" err="1" smtClean="0">
                <a:cs typeface="Times New Roman" pitchFamily="18" charset="0"/>
              </a:rPr>
              <a:t>cơ</a:t>
            </a:r>
            <a:r>
              <a:rPr lang="en-US" b="1" i="1" dirty="0" smtClean="0">
                <a:cs typeface="Times New Roman" pitchFamily="18" charset="0"/>
              </a:rPr>
              <a:t> </a:t>
            </a:r>
            <a:r>
              <a:rPr lang="en-US" b="1" i="1" dirty="0" err="1" smtClean="0">
                <a:cs typeface="Times New Roman" pitchFamily="18" charset="0"/>
              </a:rPr>
              <a:t>bản</a:t>
            </a:r>
            <a:r>
              <a:rPr lang="en-US" b="1" i="1" dirty="0" smtClean="0">
                <a:cs typeface="Times New Roman" pitchFamily="18" charset="0"/>
              </a:rPr>
              <a:t> </a:t>
            </a:r>
            <a:r>
              <a:rPr lang="en-US" b="1" i="1" dirty="0" err="1" smtClean="0">
                <a:cs typeface="Times New Roman" pitchFamily="18" charset="0"/>
              </a:rPr>
              <a:t>của</a:t>
            </a:r>
            <a:r>
              <a:rPr lang="en-US" b="1" i="1" dirty="0" smtClean="0">
                <a:cs typeface="Times New Roman" pitchFamily="18" charset="0"/>
              </a:rPr>
              <a:t> OOP</a:t>
            </a:r>
            <a:endParaRPr lang="en-US" b="1" i="1" dirty="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915566"/>
            <a:ext cx="302433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032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4 </a:t>
            </a:r>
            <a:r>
              <a:rPr lang="en-US" altLang="ko-KR" dirty="0" err="1" smtClean="0"/>
              <a:t>Đặc</a:t>
            </a:r>
            <a:r>
              <a:rPr lang="en-US" altLang="ko-KR" dirty="0" smtClean="0"/>
              <a:t> </a:t>
            </a:r>
            <a:r>
              <a:rPr lang="en-US" altLang="ko-KR" dirty="0" err="1" smtClean="0"/>
              <a:t>Tính</a:t>
            </a:r>
            <a:r>
              <a:rPr lang="en-US" altLang="ko-KR" dirty="0" smtClean="0"/>
              <a:t> </a:t>
            </a:r>
            <a:r>
              <a:rPr lang="en-US" altLang="ko-KR" dirty="0" err="1" smtClean="0"/>
              <a:t>Cơ</a:t>
            </a:r>
            <a:r>
              <a:rPr lang="en-US" altLang="ko-KR" dirty="0" smtClean="0"/>
              <a:t> </a:t>
            </a:r>
            <a:r>
              <a:rPr lang="en-US" altLang="ko-KR" dirty="0" err="1" smtClean="0"/>
              <a:t>Bản</a:t>
            </a:r>
            <a:r>
              <a:rPr lang="en-US" altLang="ko-KR" dirty="0" smtClean="0"/>
              <a:t> </a:t>
            </a:r>
            <a:r>
              <a:rPr lang="en-US" altLang="ko-KR" dirty="0" err="1" smtClean="0"/>
              <a:t>Của</a:t>
            </a:r>
            <a:r>
              <a:rPr lang="en-US" altLang="ko-KR" dirty="0" smtClean="0"/>
              <a:t> OOP</a:t>
            </a:r>
            <a:endParaRPr lang="ko-KR" altLang="en-US" dirty="0"/>
          </a:p>
        </p:txBody>
      </p:sp>
      <p:grpSp>
        <p:nvGrpSpPr>
          <p:cNvPr id="4" name="Group 3"/>
          <p:cNvGrpSpPr/>
          <p:nvPr/>
        </p:nvGrpSpPr>
        <p:grpSpPr>
          <a:xfrm>
            <a:off x="3551304"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Group 28"/>
          <p:cNvGrpSpPr/>
          <p:nvPr/>
        </p:nvGrpSpPr>
        <p:grpSpPr>
          <a:xfrm>
            <a:off x="880389" y="1066241"/>
            <a:ext cx="2539483"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pPr algn="r"/>
              <a:r>
                <a:rPr lang="vi-VN" sz="1200" dirty="0">
                  <a:cs typeface="Times New Roman" pitchFamily="18" charset="0"/>
                </a:rPr>
                <a:t>Tính đóng gói cho </a:t>
              </a:r>
              <a:r>
                <a:rPr lang="vi-VN" sz="1200" dirty="0" smtClean="0">
                  <a:cs typeface="Times New Roman" pitchFamily="18" charset="0"/>
                </a:rPr>
                <a:t>phép</a:t>
              </a:r>
              <a:r>
                <a:rPr lang="en-US" sz="1200" dirty="0" smtClean="0">
                  <a:cs typeface="Times New Roman" pitchFamily="18" charset="0"/>
                </a:rPr>
                <a:t> </a:t>
              </a:r>
              <a:r>
                <a:rPr lang="vi-VN" sz="1200" dirty="0" smtClean="0">
                  <a:cs typeface="Times New Roman" pitchFamily="18" charset="0"/>
                </a:rPr>
                <a:t>các </a:t>
              </a:r>
              <a:r>
                <a:rPr lang="vi-VN" sz="1200" dirty="0">
                  <a:cs typeface="Times New Roman" pitchFamily="18" charset="0"/>
                </a:rPr>
                <a:t>che </a:t>
              </a:r>
              <a:r>
                <a:rPr lang="en-US" sz="1200" dirty="0" smtClean="0">
                  <a:cs typeface="Times New Roman" pitchFamily="18" charset="0"/>
                </a:rPr>
                <a:t>  </a:t>
              </a:r>
              <a:r>
                <a:rPr lang="vi-VN" sz="1200" dirty="0" smtClean="0">
                  <a:cs typeface="Times New Roman" pitchFamily="18" charset="0"/>
                </a:rPr>
                <a:t>giấu </a:t>
              </a:r>
              <a:r>
                <a:rPr lang="vi-VN" sz="1200" dirty="0">
                  <a:cs typeface="Times New Roman" pitchFamily="18" charset="0"/>
                </a:rPr>
                <a:t>thông tin và những tính chất </a:t>
              </a:r>
              <a:r>
                <a:rPr lang="en-US" sz="1200" dirty="0" smtClean="0">
                  <a:cs typeface="Times New Roman" pitchFamily="18" charset="0"/>
                </a:rPr>
                <a:t> </a:t>
              </a:r>
              <a:r>
                <a:rPr lang="vi-VN" sz="1200" dirty="0" smtClean="0">
                  <a:cs typeface="Times New Roman" pitchFamily="18" charset="0"/>
                </a:rPr>
                <a:t>xử </a:t>
              </a:r>
              <a:r>
                <a:rPr lang="vi-VN" sz="1200" dirty="0">
                  <a:cs typeface="Times New Roman" pitchFamily="18" charset="0"/>
                </a:rPr>
                <a:t>lý bên </a:t>
              </a:r>
              <a:r>
                <a:rPr lang="vi-VN" sz="1200" dirty="0" smtClean="0">
                  <a:cs typeface="Times New Roman" pitchFamily="18" charset="0"/>
                </a:rPr>
                <a:t>trong</a:t>
              </a:r>
              <a:r>
                <a:rPr lang="en-US" sz="1200" dirty="0" smtClean="0">
                  <a:cs typeface="Times New Roman" pitchFamily="18" charset="0"/>
                </a:rPr>
                <a:t> </a:t>
              </a:r>
              <a:r>
                <a:rPr lang="vi-VN" sz="1200" dirty="0" smtClean="0">
                  <a:cs typeface="Times New Roman" pitchFamily="18" charset="0"/>
                </a:rPr>
                <a:t>của </a:t>
              </a:r>
              <a:r>
                <a:rPr lang="vi-VN" sz="1200" dirty="0">
                  <a:cs typeface="Times New Roman" pitchFamily="18" charset="0"/>
                </a:rPr>
                <a:t>đối tượng. </a:t>
              </a:r>
              <a:endParaRPr lang="en-US" sz="1200" dirty="0">
                <a:cs typeface="Times New Roman" pitchFamily="18" charset="0"/>
              </a:endParaRPr>
            </a:p>
            <a:p>
              <a:pPr algn="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vi-VN" sz="1200" b="1" dirty="0">
                  <a:cs typeface="Times New Roman" pitchFamily="18" charset="0"/>
                </a:rPr>
                <a:t>Tính đóng gói (Encapsulation)</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467544" y="2079031"/>
            <a:ext cx="2853917" cy="1417356"/>
            <a:chOff x="548617" y="3362835"/>
            <a:chExt cx="2314680" cy="1417356"/>
          </a:xfrm>
        </p:grpSpPr>
        <p:sp>
          <p:nvSpPr>
            <p:cNvPr id="33" name="TextBox 32"/>
            <p:cNvSpPr txBox="1"/>
            <p:nvPr/>
          </p:nvSpPr>
          <p:spPr>
            <a:xfrm>
              <a:off x="548617" y="3579862"/>
              <a:ext cx="2314680" cy="1200329"/>
            </a:xfrm>
            <a:prstGeom prst="rect">
              <a:avLst/>
            </a:prstGeom>
            <a:noFill/>
          </p:spPr>
          <p:txBody>
            <a:bodyPr wrap="square" rtlCol="0">
              <a:spAutoFit/>
            </a:bodyPr>
            <a:lstStyle/>
            <a:p>
              <a:pPr algn="r"/>
              <a:r>
                <a:rPr lang="vi-VN" sz="1200" dirty="0">
                  <a:cs typeface="Times New Roman" pitchFamily="18" charset="0"/>
                </a:rPr>
                <a:t>Tính đa hình là một hành</a:t>
              </a:r>
              <a:r>
                <a:rPr lang="en-US" sz="1200" dirty="0">
                  <a:cs typeface="Times New Roman" pitchFamily="18" charset="0"/>
                </a:rPr>
                <a:t>  </a:t>
              </a:r>
              <a:r>
                <a:rPr lang="vi-VN" sz="1200" dirty="0">
                  <a:cs typeface="Times New Roman" pitchFamily="18" charset="0"/>
                </a:rPr>
                <a:t>động có thể được thực hiện bằng nhiều cách khác </a:t>
              </a:r>
              <a:r>
                <a:rPr lang="vi-VN" sz="1200" dirty="0" smtClean="0">
                  <a:cs typeface="Times New Roman" pitchFamily="18" charset="0"/>
                </a:rPr>
                <a:t>nhau.</a:t>
              </a:r>
              <a:r>
                <a:rPr lang="en-US" sz="1200" dirty="0" smtClean="0">
                  <a:cs typeface="Times New Roman" pitchFamily="18" charset="0"/>
                </a:rPr>
                <a:t> </a:t>
              </a:r>
              <a:r>
                <a:rPr lang="vi-VN" sz="1200" dirty="0" smtClean="0">
                  <a:cs typeface="Times New Roman" pitchFamily="18" charset="0"/>
                </a:rPr>
                <a:t>Đây </a:t>
              </a:r>
              <a:r>
                <a:rPr lang="vi-VN" sz="1200" dirty="0">
                  <a:cs typeface="Times New Roman" pitchFamily="18" charset="0"/>
                </a:rPr>
                <a:t>là một tính chất có thể nói là chứa đựng hầu hết sức </a:t>
              </a:r>
              <a:r>
                <a:rPr lang="vi-VN" sz="1200" dirty="0" smtClean="0">
                  <a:cs typeface="Times New Roman" pitchFamily="18" charset="0"/>
                </a:rPr>
                <a:t>mạnh </a:t>
              </a:r>
              <a:r>
                <a:rPr lang="vi-VN" sz="1200" dirty="0">
                  <a:cs typeface="Times New Roman" pitchFamily="18" charset="0"/>
                </a:rPr>
                <a:t>của lập </a:t>
              </a:r>
              <a:r>
                <a:rPr lang="en-US" sz="1200" dirty="0" smtClean="0">
                  <a:cs typeface="Times New Roman" pitchFamily="18" charset="0"/>
                </a:rPr>
                <a:t> </a:t>
              </a:r>
              <a:r>
                <a:rPr lang="vi-VN" sz="1200" dirty="0" smtClean="0">
                  <a:cs typeface="Times New Roman" pitchFamily="18" charset="0"/>
                </a:rPr>
                <a:t>trình </a:t>
              </a:r>
              <a:r>
                <a:rPr lang="vi-VN" sz="1200" dirty="0">
                  <a:cs typeface="Times New Roman" pitchFamily="18" charset="0"/>
                </a:rPr>
                <a:t>hướng </a:t>
              </a:r>
              <a:r>
                <a:rPr lang="vi-VN" sz="1200" dirty="0" smtClean="0">
                  <a:cs typeface="Times New Roman" pitchFamily="18" charset="0"/>
                </a:rPr>
                <a:t>đối </a:t>
              </a:r>
              <a:r>
                <a:rPr lang="vi-VN" sz="1200" dirty="0">
                  <a:cs typeface="Times New Roman" pitchFamily="18" charset="0"/>
                </a:rPr>
                <a:t>tượng.</a:t>
              </a:r>
              <a:endParaRPr lang="en-US" sz="1200" dirty="0">
                <a:cs typeface="Times New Roman" pitchFamily="18" charset="0"/>
              </a:endParaRPr>
            </a:p>
            <a:p>
              <a:pPr algn="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vi-VN" sz="1200" b="1" dirty="0">
                  <a:cs typeface="Times New Roman" pitchFamily="18" charset="0"/>
                </a:rPr>
                <a:t>Tính đa hình (Polymorphism)</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0" y="1785851"/>
            <a:ext cx="3057539" cy="863358"/>
            <a:chOff x="803639" y="3362835"/>
            <a:chExt cx="2479828" cy="863358"/>
          </a:xfrm>
        </p:grpSpPr>
        <p:sp>
          <p:nvSpPr>
            <p:cNvPr id="39" name="TextBox 38"/>
            <p:cNvSpPr txBox="1"/>
            <p:nvPr/>
          </p:nvSpPr>
          <p:spPr>
            <a:xfrm>
              <a:off x="803639" y="3579862"/>
              <a:ext cx="2479828" cy="646331"/>
            </a:xfrm>
            <a:prstGeom prst="rect">
              <a:avLst/>
            </a:prstGeom>
            <a:noFill/>
          </p:spPr>
          <p:txBody>
            <a:bodyPr wrap="square" rtlCol="0">
              <a:spAutoFit/>
            </a:bodyPr>
            <a:lstStyle/>
            <a:p>
              <a:r>
                <a:rPr lang="vi-VN" sz="1200" dirty="0">
                  <a:cs typeface="Times New Roman" pitchFamily="18" charset="0"/>
                </a:rPr>
                <a:t>Đây là tính chất được sử </a:t>
              </a:r>
              <a:r>
                <a:rPr lang="vi-VN" sz="1200" dirty="0" smtClean="0">
                  <a:cs typeface="Times New Roman" pitchFamily="18" charset="0"/>
                </a:rPr>
                <a:t>dụng</a:t>
              </a:r>
              <a:r>
                <a:rPr lang="en-US" sz="1200" dirty="0" smtClean="0">
                  <a:cs typeface="Times New Roman" pitchFamily="18" charset="0"/>
                </a:rPr>
                <a:t> </a:t>
              </a:r>
              <a:r>
                <a:rPr lang="vi-VN" sz="1200" dirty="0" smtClean="0">
                  <a:cs typeface="Times New Roman" pitchFamily="18" charset="0"/>
                </a:rPr>
                <a:t>rất </a:t>
              </a:r>
              <a:r>
                <a:rPr lang="vi-VN" sz="1200" dirty="0">
                  <a:cs typeface="Times New Roman" pitchFamily="18" charset="0"/>
                </a:rPr>
                <a:t>nhiều,</a:t>
              </a:r>
              <a:r>
                <a:rPr lang="en-US" sz="1200" dirty="0">
                  <a:cs typeface="Times New Roman" pitchFamily="18" charset="0"/>
                </a:rPr>
                <a:t> </a:t>
              </a:r>
              <a:r>
                <a:rPr lang="en-US" sz="1200" dirty="0" smtClean="0">
                  <a:cs typeface="Times New Roman" pitchFamily="18" charset="0"/>
                </a:rPr>
                <a:t> </a:t>
              </a:r>
              <a:r>
                <a:rPr lang="vi-VN" sz="1200" dirty="0" smtClean="0">
                  <a:cs typeface="Times New Roman" pitchFamily="18" charset="0"/>
                </a:rPr>
                <a:t>nó </a:t>
              </a:r>
              <a:r>
                <a:rPr lang="vi-VN" sz="1200" dirty="0">
                  <a:cs typeface="Times New Roman" pitchFamily="18" charset="0"/>
                </a:rPr>
                <a:t>cho phép xây dựng một lớp mới </a:t>
              </a:r>
              <a:r>
                <a:rPr lang="vi-VN" sz="1200" dirty="0" smtClean="0">
                  <a:cs typeface="Times New Roman" pitchFamily="18" charset="0"/>
                </a:rPr>
                <a:t>dựa</a:t>
              </a:r>
              <a:r>
                <a:rPr lang="en-US" sz="1200" dirty="0" smtClean="0">
                  <a:cs typeface="Times New Roman" pitchFamily="18" charset="0"/>
                </a:rPr>
                <a:t>   </a:t>
              </a:r>
              <a:r>
                <a:rPr lang="vi-VN" sz="1200" dirty="0" smtClean="0">
                  <a:cs typeface="Times New Roman" pitchFamily="18" charset="0"/>
                </a:rPr>
                <a:t> </a:t>
              </a:r>
              <a:r>
                <a:rPr lang="vi-VN" sz="1200" dirty="0">
                  <a:cs typeface="Times New Roman" pitchFamily="18" charset="0"/>
                </a:rPr>
                <a:t>trên các định nghĩa của lớp đã có</a:t>
              </a:r>
              <a:r>
                <a:rPr lang="vi-VN" sz="1200" dirty="0" smtClean="0">
                  <a:cs typeface="Times New Roman" pitchFamily="18" charset="0"/>
                </a:rPr>
                <a:t>.</a:t>
              </a:r>
              <a:endParaRPr lang="en-US" sz="1200" dirty="0">
                <a:cs typeface="Times New Roman" pitchFamily="18"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sz="1200" b="1" dirty="0" err="1">
                  <a:cs typeface="Times New Roman" pitchFamily="18" charset="0"/>
                </a:rPr>
                <a:t>Tính</a:t>
              </a:r>
              <a:r>
                <a:rPr lang="en-US" sz="1200" b="1" dirty="0">
                  <a:cs typeface="Times New Roman" pitchFamily="18" charset="0"/>
                </a:rPr>
                <a:t> </a:t>
              </a:r>
              <a:r>
                <a:rPr lang="en-US" sz="1200" b="1" dirty="0" err="1">
                  <a:cs typeface="Times New Roman" pitchFamily="18" charset="0"/>
                </a:rPr>
                <a:t>kế</a:t>
              </a:r>
              <a:r>
                <a:rPr lang="en-US" sz="1200" b="1" dirty="0">
                  <a:cs typeface="Times New Roman" pitchFamily="18" charset="0"/>
                </a:rPr>
                <a:t> </a:t>
              </a:r>
              <a:r>
                <a:rPr lang="en-US" sz="1200" b="1" dirty="0" err="1">
                  <a:cs typeface="Times New Roman" pitchFamily="18" charset="0"/>
                </a:rPr>
                <a:t>thừa</a:t>
              </a:r>
              <a:r>
                <a:rPr lang="en-US" sz="1200" b="1" dirty="0">
                  <a:cs typeface="Times New Roman" pitchFamily="18" charset="0"/>
                </a:rPr>
                <a:t> (Inheritance</a:t>
              </a:r>
              <a:r>
                <a:rPr lang="en-US" sz="1200" b="1" dirty="0" smtClean="0">
                  <a:cs typeface="Times New Roman" pitchFamily="18" charset="0"/>
                </a:rPr>
                <a:t>)</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2539483"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vi-VN" sz="1200" dirty="0">
                  <a:cs typeface="Times New Roman" pitchFamily="18" charset="0"/>
                </a:rPr>
                <a:t>Đây là khả năng </a:t>
              </a:r>
              <a:r>
                <a:rPr lang="vi-VN" sz="1200" dirty="0" smtClean="0">
                  <a:cs typeface="Times New Roman" pitchFamily="18" charset="0"/>
                </a:rPr>
                <a:t>của</a:t>
              </a:r>
              <a:r>
                <a:rPr lang="en-US" sz="1200" dirty="0" smtClean="0">
                  <a:cs typeface="Times New Roman" pitchFamily="18" charset="0"/>
                </a:rPr>
                <a:t> </a:t>
              </a:r>
              <a:r>
                <a:rPr lang="vi-VN" sz="1200" dirty="0" smtClean="0">
                  <a:cs typeface="Times New Roman" pitchFamily="18" charset="0"/>
                </a:rPr>
                <a:t>chương </a:t>
              </a:r>
              <a:r>
                <a:rPr lang="vi-VN" sz="1200" dirty="0">
                  <a:cs typeface="Times New Roman" pitchFamily="18" charset="0"/>
                </a:rPr>
                <a:t>trình bỏ qua hay không chú ý đến một </a:t>
              </a:r>
              <a:r>
                <a:rPr lang="en-US" sz="1200" dirty="0" smtClean="0">
                  <a:cs typeface="Times New Roman" pitchFamily="18" charset="0"/>
                </a:rPr>
                <a:t> </a:t>
              </a:r>
              <a:r>
                <a:rPr lang="vi-VN" sz="1200" dirty="0" smtClean="0">
                  <a:cs typeface="Times New Roman" pitchFamily="18" charset="0"/>
                </a:rPr>
                <a:t>số </a:t>
              </a:r>
              <a:r>
                <a:rPr lang="vi-VN" sz="1200" dirty="0">
                  <a:cs typeface="Times New Roman" pitchFamily="18" charset="0"/>
                </a:rPr>
                <a:t>khía cạnh của thông tin mà nó đang trực tiếp làm việc lên.</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sz="1200" b="1" dirty="0" err="1">
                  <a:cs typeface="Times New Roman" pitchFamily="18" charset="0"/>
                </a:rPr>
                <a:t>Tính</a:t>
              </a:r>
              <a:r>
                <a:rPr lang="en-US" sz="1200" b="1" dirty="0">
                  <a:cs typeface="Times New Roman" pitchFamily="18" charset="0"/>
                </a:rPr>
                <a:t> </a:t>
              </a:r>
              <a:r>
                <a:rPr lang="en-US" sz="1200" b="1" dirty="0" err="1">
                  <a:cs typeface="Times New Roman" pitchFamily="18" charset="0"/>
                </a:rPr>
                <a:t>trừu</a:t>
              </a:r>
              <a:r>
                <a:rPr lang="en-US" sz="1200" b="1" dirty="0">
                  <a:cs typeface="Times New Roman" pitchFamily="18" charset="0"/>
                </a:rPr>
                <a:t> t</a:t>
              </a:r>
              <a:r>
                <a:rPr lang="vi-VN" sz="1200" b="1" dirty="0">
                  <a:cs typeface="Times New Roman" pitchFamily="18" charset="0"/>
                </a:rPr>
                <a:t>ượng (Abstraction)</a:t>
              </a:r>
              <a:endParaRPr lang="ko-KR" altLang="en-US" sz="1200" b="1" dirty="0">
                <a:solidFill>
                  <a:schemeClr val="tx1">
                    <a:lumMod val="75000"/>
                    <a:lumOff val="25000"/>
                  </a:schemeClr>
                </a:solidFill>
                <a:cs typeface="Arial" pitchFamily="34" charset="0"/>
              </a:endParaRPr>
            </a:p>
          </p:txBody>
        </p:sp>
      </p:grpSp>
      <p:sp>
        <p:nvSpPr>
          <p:cNvPr id="45" name="Oval 21">
            <a:extLst>
              <a:ext uri="{FF2B5EF4-FFF2-40B4-BE49-F238E27FC236}">
                <a16:creationId xmlns:a16="http://schemas.microsoft.com/office/drawing/2014/main" xmlns="" id="{61296AFB-1DAC-47D8-8813-D4631A0EC257}"/>
              </a:ext>
            </a:extLst>
          </p:cNvPr>
          <p:cNvSpPr>
            <a:spLocks noChangeAspect="1"/>
          </p:cNvSpPr>
          <p:nvPr/>
        </p:nvSpPr>
        <p:spPr>
          <a:xfrm>
            <a:off x="3894205" y="1329077"/>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Block Arc 41">
            <a:extLst>
              <a:ext uri="{FF2B5EF4-FFF2-40B4-BE49-F238E27FC236}">
                <a16:creationId xmlns:a16="http://schemas.microsoft.com/office/drawing/2014/main" xmlns="" id="{47562D35-6697-4291-8FE2-DB89C837DD7B}"/>
              </a:ext>
            </a:extLst>
          </p:cNvPr>
          <p:cNvSpPr/>
          <p:nvPr/>
        </p:nvSpPr>
        <p:spPr>
          <a:xfrm>
            <a:off x="4944332" y="198539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Round Same Side Corner Rectangle 19">
            <a:extLst>
              <a:ext uri="{FF2B5EF4-FFF2-40B4-BE49-F238E27FC236}">
                <a16:creationId xmlns:a16="http://schemas.microsoft.com/office/drawing/2014/main" xmlns="" id="{11AC5446-2D7D-481D-8EDC-D296D86E61C3}"/>
              </a:ext>
            </a:extLst>
          </p:cNvPr>
          <p:cNvSpPr/>
          <p:nvPr/>
        </p:nvSpPr>
        <p:spPr>
          <a:xfrm>
            <a:off x="3776658" y="2362897"/>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8110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err="1"/>
              <a:t>Phạm</a:t>
            </a:r>
            <a:r>
              <a:rPr lang="en-US" b="1" dirty="0"/>
              <a:t> </a:t>
            </a:r>
            <a:r>
              <a:rPr lang="en-US" b="1" dirty="0" smtClean="0"/>
              <a:t>Vi </a:t>
            </a:r>
            <a:r>
              <a:rPr lang="en-US" b="1" dirty="0" err="1"/>
              <a:t>T</a:t>
            </a:r>
            <a:r>
              <a:rPr lang="en-US" b="1" dirty="0" err="1" smtClean="0"/>
              <a:t>ruy</a:t>
            </a:r>
            <a:r>
              <a:rPr lang="en-US" b="1" dirty="0" smtClean="0"/>
              <a:t> </a:t>
            </a:r>
            <a:r>
              <a:rPr lang="en-US" b="1" dirty="0" err="1"/>
              <a:t>C</a:t>
            </a:r>
            <a:r>
              <a:rPr lang="en-US" b="1" dirty="0" err="1" smtClean="0"/>
              <a:t>ập</a:t>
            </a:r>
            <a:r>
              <a:rPr lang="en-US" b="1" dirty="0" smtClean="0"/>
              <a:t> </a:t>
            </a:r>
            <a:endParaRPr lang="ko-KR" altLang="en-US" dirty="0"/>
          </a:p>
        </p:txBody>
      </p:sp>
      <p:grpSp>
        <p:nvGrpSpPr>
          <p:cNvPr id="85" name="Group 84"/>
          <p:cNvGrpSpPr/>
          <p:nvPr/>
        </p:nvGrpSpPr>
        <p:grpSpPr>
          <a:xfrm>
            <a:off x="3854258" y="1770622"/>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1" name="Rectangle 90"/>
          <p:cNvSpPr/>
          <p:nvPr/>
        </p:nvSpPr>
        <p:spPr>
          <a:xfrm>
            <a:off x="685906" y="1203598"/>
            <a:ext cx="374860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312625"/>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5" name="TextBox 94"/>
          <p:cNvSpPr txBox="1"/>
          <p:nvPr/>
        </p:nvSpPr>
        <p:spPr>
          <a:xfrm>
            <a:off x="1415349" y="1481177"/>
            <a:ext cx="2878588" cy="369332"/>
          </a:xfrm>
          <a:prstGeom prst="rect">
            <a:avLst/>
          </a:prstGeom>
          <a:noFill/>
        </p:spPr>
        <p:txBody>
          <a:bodyPr wrap="square" rtlCol="0">
            <a:spAutoFit/>
          </a:bodyPr>
          <a:lstStyle/>
          <a:p>
            <a:r>
              <a:rPr lang="en-US" altLang="ko-KR" b="1" dirty="0" err="1" smtClean="0">
                <a:solidFill>
                  <a:schemeClr val="tx1">
                    <a:lumMod val="75000"/>
                    <a:lumOff val="25000"/>
                  </a:schemeClr>
                </a:solidFill>
                <a:cs typeface="Arial" pitchFamily="34" charset="0"/>
              </a:rPr>
              <a:t>Công</a:t>
            </a:r>
            <a:r>
              <a:rPr lang="en-US" altLang="ko-KR" b="1" dirty="0" smtClean="0">
                <a:solidFill>
                  <a:schemeClr val="tx1">
                    <a:lumMod val="75000"/>
                    <a:lumOff val="25000"/>
                  </a:schemeClr>
                </a:solidFill>
                <a:cs typeface="Arial" pitchFamily="34" charset="0"/>
              </a:rPr>
              <a:t> </a:t>
            </a:r>
            <a:r>
              <a:rPr lang="en-US" altLang="ko-KR" b="1" dirty="0" err="1" smtClean="0">
                <a:solidFill>
                  <a:schemeClr val="tx1">
                    <a:lumMod val="75000"/>
                    <a:lumOff val="25000"/>
                  </a:schemeClr>
                </a:solidFill>
                <a:cs typeface="Arial" pitchFamily="34" charset="0"/>
              </a:rPr>
              <a:t>khai</a:t>
            </a:r>
            <a:r>
              <a:rPr lang="en-US" altLang="ko-KR" b="1" dirty="0" smtClean="0">
                <a:solidFill>
                  <a:schemeClr val="tx1">
                    <a:lumMod val="75000"/>
                    <a:lumOff val="25000"/>
                  </a:schemeClr>
                </a:solidFill>
                <a:cs typeface="Arial" pitchFamily="34" charset="0"/>
              </a:rPr>
              <a:t> (public)</a:t>
            </a:r>
            <a:endParaRPr lang="ko-KR" altLang="en-US" b="1" dirty="0">
              <a:solidFill>
                <a:schemeClr val="tx1">
                  <a:lumMod val="75000"/>
                  <a:lumOff val="25000"/>
                </a:schemeClr>
              </a:solidFill>
              <a:cs typeface="Arial" pitchFamily="34" charset="0"/>
            </a:endParaRPr>
          </a:p>
        </p:txBody>
      </p:sp>
      <p:sp>
        <p:nvSpPr>
          <p:cNvPr id="96" name="TextBox 95"/>
          <p:cNvSpPr txBox="1"/>
          <p:nvPr/>
        </p:nvSpPr>
        <p:spPr>
          <a:xfrm>
            <a:off x="829373" y="14515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101744"/>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248729"/>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1" name="TextBox 100"/>
          <p:cNvSpPr txBox="1"/>
          <p:nvPr/>
        </p:nvSpPr>
        <p:spPr>
          <a:xfrm>
            <a:off x="1415349" y="2414540"/>
            <a:ext cx="2878588" cy="369332"/>
          </a:xfrm>
          <a:prstGeom prst="rect">
            <a:avLst/>
          </a:prstGeom>
          <a:noFill/>
        </p:spPr>
        <p:txBody>
          <a:bodyPr wrap="square" rtlCol="0">
            <a:spAutoFit/>
          </a:bodyPr>
          <a:lstStyle/>
          <a:p>
            <a:r>
              <a:rPr lang="en-US" altLang="ko-KR" b="1" dirty="0" err="1" smtClean="0">
                <a:solidFill>
                  <a:schemeClr val="tx1">
                    <a:lumMod val="75000"/>
                    <a:lumOff val="25000"/>
                  </a:schemeClr>
                </a:solidFill>
                <a:cs typeface="Arial" pitchFamily="34" charset="0"/>
              </a:rPr>
              <a:t>Riêng</a:t>
            </a:r>
            <a:r>
              <a:rPr lang="en-US" altLang="ko-KR" b="1" dirty="0" smtClean="0">
                <a:solidFill>
                  <a:schemeClr val="tx1">
                    <a:lumMod val="75000"/>
                    <a:lumOff val="25000"/>
                  </a:schemeClr>
                </a:solidFill>
                <a:cs typeface="Arial" pitchFamily="34" charset="0"/>
              </a:rPr>
              <a:t> </a:t>
            </a:r>
            <a:r>
              <a:rPr lang="en-US" altLang="ko-KR" b="1" dirty="0" err="1" smtClean="0">
                <a:solidFill>
                  <a:schemeClr val="tx1">
                    <a:lumMod val="75000"/>
                    <a:lumOff val="25000"/>
                  </a:schemeClr>
                </a:solidFill>
                <a:cs typeface="Arial" pitchFamily="34" charset="0"/>
              </a:rPr>
              <a:t>tư</a:t>
            </a:r>
            <a:r>
              <a:rPr lang="en-US" altLang="ko-KR" b="1" dirty="0" smtClean="0">
                <a:solidFill>
                  <a:schemeClr val="tx1">
                    <a:lumMod val="75000"/>
                    <a:lumOff val="25000"/>
                  </a:schemeClr>
                </a:solidFill>
                <a:cs typeface="Arial" pitchFamily="34" charset="0"/>
              </a:rPr>
              <a:t> (private)</a:t>
            </a:r>
            <a:endParaRPr lang="ko-KR" altLang="en-US" b="1" dirty="0">
              <a:solidFill>
                <a:schemeClr val="tx1">
                  <a:lumMod val="75000"/>
                  <a:lumOff val="25000"/>
                </a:schemeClr>
              </a:solidFill>
              <a:cs typeface="Arial" pitchFamily="34" charset="0"/>
            </a:endParaRPr>
          </a:p>
        </p:txBody>
      </p:sp>
      <p:sp>
        <p:nvSpPr>
          <p:cNvPr id="102" name="TextBox 101"/>
          <p:cNvSpPr txBox="1"/>
          <p:nvPr/>
        </p:nvSpPr>
        <p:spPr>
          <a:xfrm>
            <a:off x="837757" y="2390674"/>
            <a:ext cx="470000"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02</a:t>
            </a:r>
            <a:endParaRPr lang="ko-KR" altLang="en-US" sz="2000" b="1">
              <a:solidFill>
                <a:schemeClr val="bg1"/>
              </a:solidFill>
              <a:latin typeface="Arial" pitchFamily="34" charset="0"/>
              <a:cs typeface="Arial" pitchFamily="34" charset="0"/>
            </a:endParaRPr>
          </a:p>
        </p:txBody>
      </p:sp>
      <p:sp>
        <p:nvSpPr>
          <p:cNvPr id="103" name="Rectangle 102"/>
          <p:cNvSpPr/>
          <p:nvPr/>
        </p:nvSpPr>
        <p:spPr>
          <a:xfrm>
            <a:off x="685906" y="3003798"/>
            <a:ext cx="374441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5" y="311282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7" name="TextBox 106"/>
          <p:cNvSpPr txBox="1"/>
          <p:nvPr/>
        </p:nvSpPr>
        <p:spPr>
          <a:xfrm>
            <a:off x="1444700" y="3258421"/>
            <a:ext cx="2878588" cy="369332"/>
          </a:xfrm>
          <a:prstGeom prst="rect">
            <a:avLst/>
          </a:prstGeom>
          <a:noFill/>
        </p:spPr>
        <p:txBody>
          <a:bodyPr wrap="square" rtlCol="0">
            <a:spAutoFit/>
          </a:bodyPr>
          <a:lstStyle/>
          <a:p>
            <a:r>
              <a:rPr lang="en-US" altLang="ko-KR" b="1" dirty="0" err="1" smtClean="0">
                <a:solidFill>
                  <a:schemeClr val="tx1">
                    <a:lumMod val="75000"/>
                    <a:lumOff val="25000"/>
                  </a:schemeClr>
                </a:solidFill>
                <a:cs typeface="Arial" pitchFamily="34" charset="0"/>
              </a:rPr>
              <a:t>Bảo</a:t>
            </a:r>
            <a:r>
              <a:rPr lang="en-US" altLang="ko-KR" b="1" dirty="0" smtClean="0">
                <a:solidFill>
                  <a:schemeClr val="tx1">
                    <a:lumMod val="75000"/>
                    <a:lumOff val="25000"/>
                  </a:schemeClr>
                </a:solidFill>
                <a:cs typeface="Arial" pitchFamily="34" charset="0"/>
              </a:rPr>
              <a:t> </a:t>
            </a:r>
            <a:r>
              <a:rPr lang="en-US" altLang="ko-KR" b="1" dirty="0" err="1" smtClean="0">
                <a:solidFill>
                  <a:schemeClr val="tx1">
                    <a:lumMod val="75000"/>
                    <a:lumOff val="25000"/>
                  </a:schemeClr>
                </a:solidFill>
                <a:cs typeface="Arial" pitchFamily="34" charset="0"/>
              </a:rPr>
              <a:t>vệ</a:t>
            </a:r>
            <a:r>
              <a:rPr lang="en-US" altLang="ko-KR" b="1" dirty="0" smtClean="0">
                <a:solidFill>
                  <a:schemeClr val="tx1">
                    <a:lumMod val="75000"/>
                    <a:lumOff val="25000"/>
                  </a:schemeClr>
                </a:solidFill>
                <a:cs typeface="Arial" pitchFamily="34" charset="0"/>
              </a:rPr>
              <a:t> (protected)</a:t>
            </a:r>
            <a:endParaRPr lang="ko-KR" altLang="en-US" b="1" dirty="0">
              <a:solidFill>
                <a:schemeClr val="tx1">
                  <a:lumMod val="75000"/>
                  <a:lumOff val="25000"/>
                </a:schemeClr>
              </a:solidFill>
              <a:cs typeface="Arial" pitchFamily="34" charset="0"/>
            </a:endParaRPr>
          </a:p>
        </p:txBody>
      </p:sp>
      <p:sp>
        <p:nvSpPr>
          <p:cNvPr id="108" name="TextBox 107"/>
          <p:cNvSpPr txBox="1"/>
          <p:nvPr/>
        </p:nvSpPr>
        <p:spPr>
          <a:xfrm>
            <a:off x="846141" y="325477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b="1" dirty="0"/>
              <a:t>Access Modifier</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4" name="Picture 43" descr="Access Modifier trong Java - học Java cơ bản đến nâng cao - VietTuts"/>
          <p:cNvPicPr/>
          <p:nvPr/>
        </p:nvPicPr>
        <p:blipFill>
          <a:blip r:embed="rId3">
            <a:extLst>
              <a:ext uri="{28A0092B-C50C-407E-A947-70E740481C1C}">
                <a14:useLocalDpi xmlns:a14="http://schemas.microsoft.com/office/drawing/2010/main" val="0"/>
              </a:ext>
            </a:extLst>
          </a:blip>
          <a:srcRect/>
          <a:stretch>
            <a:fillRect/>
          </a:stretch>
        </p:blipFill>
        <p:spPr bwMode="auto">
          <a:xfrm>
            <a:off x="5114619" y="1031873"/>
            <a:ext cx="3928441" cy="2833011"/>
          </a:xfrm>
          <a:prstGeom prst="rect">
            <a:avLst/>
          </a:prstGeom>
          <a:noFill/>
          <a:ln>
            <a:noFill/>
          </a:ln>
        </p:spPr>
      </p:pic>
      <p:sp>
        <p:nvSpPr>
          <p:cNvPr id="46" name="Rectangle 45"/>
          <p:cNvSpPr/>
          <p:nvPr/>
        </p:nvSpPr>
        <p:spPr>
          <a:xfrm>
            <a:off x="685906" y="3867894"/>
            <a:ext cx="374860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ectangle 46"/>
          <p:cNvSpPr/>
          <p:nvPr/>
        </p:nvSpPr>
        <p:spPr>
          <a:xfrm>
            <a:off x="804603" y="3976921"/>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TextBox 49"/>
          <p:cNvSpPr txBox="1"/>
          <p:nvPr/>
        </p:nvSpPr>
        <p:spPr>
          <a:xfrm>
            <a:off x="1427932" y="4170066"/>
            <a:ext cx="2878588" cy="369332"/>
          </a:xfrm>
          <a:prstGeom prst="rect">
            <a:avLst/>
          </a:prstGeom>
          <a:noFill/>
        </p:spPr>
        <p:txBody>
          <a:bodyPr wrap="square" rtlCol="0">
            <a:spAutoFit/>
          </a:bodyPr>
          <a:lstStyle/>
          <a:p>
            <a:r>
              <a:rPr lang="en-US" altLang="ko-KR" b="1" dirty="0" err="1" smtClean="0">
                <a:solidFill>
                  <a:schemeClr val="tx1">
                    <a:lumMod val="75000"/>
                    <a:lumOff val="25000"/>
                  </a:schemeClr>
                </a:solidFill>
                <a:cs typeface="Arial" pitchFamily="34" charset="0"/>
              </a:rPr>
              <a:t>Mặc</a:t>
            </a:r>
            <a:r>
              <a:rPr lang="en-US" altLang="ko-KR" b="1" dirty="0" smtClean="0">
                <a:solidFill>
                  <a:schemeClr val="tx1">
                    <a:lumMod val="75000"/>
                    <a:lumOff val="25000"/>
                  </a:schemeClr>
                </a:solidFill>
                <a:cs typeface="Arial" pitchFamily="34" charset="0"/>
              </a:rPr>
              <a:t> </a:t>
            </a:r>
            <a:r>
              <a:rPr lang="en-US" altLang="ko-KR" b="1" dirty="0" err="1" smtClean="0">
                <a:solidFill>
                  <a:schemeClr val="tx1">
                    <a:lumMod val="75000"/>
                    <a:lumOff val="25000"/>
                  </a:schemeClr>
                </a:solidFill>
                <a:cs typeface="Arial" pitchFamily="34" charset="0"/>
              </a:rPr>
              <a:t>định</a:t>
            </a:r>
            <a:r>
              <a:rPr lang="en-US" altLang="ko-KR" b="1" dirty="0" smtClean="0">
                <a:solidFill>
                  <a:schemeClr val="tx1">
                    <a:lumMod val="75000"/>
                    <a:lumOff val="25000"/>
                  </a:schemeClr>
                </a:solidFill>
                <a:cs typeface="Arial" pitchFamily="34" charset="0"/>
              </a:rPr>
              <a:t> (default)</a:t>
            </a:r>
            <a:endParaRPr lang="ko-KR" altLang="en-US" b="1" dirty="0">
              <a:solidFill>
                <a:schemeClr val="tx1">
                  <a:lumMod val="75000"/>
                  <a:lumOff val="25000"/>
                </a:schemeClr>
              </a:solidFill>
              <a:cs typeface="Arial" pitchFamily="34" charset="0"/>
            </a:endParaRPr>
          </a:p>
        </p:txBody>
      </p:sp>
      <p:sp>
        <p:nvSpPr>
          <p:cNvPr id="51" name="TextBox 50"/>
          <p:cNvSpPr txBox="1"/>
          <p:nvPr/>
        </p:nvSpPr>
        <p:spPr>
          <a:xfrm>
            <a:off x="841949" y="4118866"/>
            <a:ext cx="470000" cy="400110"/>
          </a:xfrm>
          <a:prstGeom prst="rect">
            <a:avLst/>
          </a:prstGeom>
          <a:noFill/>
        </p:spPr>
        <p:txBody>
          <a:bodyPr wrap="none" rtlCol="0">
            <a:spAutoFit/>
          </a:bodyPr>
          <a:lstStyle/>
          <a:p>
            <a:pPr algn="r"/>
            <a:r>
              <a:rPr lang="en-US" altLang="ko-KR" sz="2000" b="1" dirty="0" smtClean="0">
                <a:solidFill>
                  <a:schemeClr val="bg1"/>
                </a:solidFill>
                <a:latin typeface="Arial" pitchFamily="34" charset="0"/>
                <a:cs typeface="Arial" pitchFamily="34" charset="0"/>
              </a:rPr>
              <a:t>04</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1152128"/>
          </a:xfrm>
          <a:prstGeom prst="rect">
            <a:avLst/>
          </a:prstGeom>
        </p:spPr>
        <p:txBody>
          <a:bodyPr/>
          <a:lstStyle/>
          <a:p>
            <a:pPr algn="l"/>
            <a:r>
              <a:rPr lang="en-US" altLang="ko-KR" sz="3200" b="1" dirty="0" err="1" smtClean="0">
                <a:solidFill>
                  <a:schemeClr val="tx1">
                    <a:lumMod val="65000"/>
                    <a:lumOff val="35000"/>
                  </a:schemeClr>
                </a:solidFill>
                <a:cs typeface="Times New Roman" pitchFamily="18" charset="0"/>
              </a:rPr>
              <a:t>II.Mục</a:t>
            </a:r>
            <a:r>
              <a:rPr lang="en-US" altLang="ko-KR" sz="3200" b="1" dirty="0" smtClean="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tiêu</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và</a:t>
            </a:r>
            <a:r>
              <a:rPr lang="en-US" altLang="ko-KR" sz="3200" b="1" dirty="0">
                <a:solidFill>
                  <a:schemeClr val="tx1">
                    <a:lumMod val="65000"/>
                    <a:lumOff val="35000"/>
                  </a:schemeClr>
                </a:solidFill>
                <a:cs typeface="Times New Roman" pitchFamily="18" charset="0"/>
              </a:rPr>
              <a:t> </a:t>
            </a:r>
            <a:r>
              <a:rPr lang="en-US" altLang="ko-KR" sz="3200" b="1" dirty="0" err="1" smtClean="0">
                <a:solidFill>
                  <a:schemeClr val="tx1">
                    <a:lumMod val="65000"/>
                    <a:lumOff val="35000"/>
                  </a:schemeClr>
                </a:solidFill>
                <a:cs typeface="Times New Roman" pitchFamily="18" charset="0"/>
              </a:rPr>
              <a:t>các</a:t>
            </a:r>
            <a:r>
              <a:rPr lang="en-US" altLang="ko-KR" sz="3200" b="1" dirty="0" smtClean="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bước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thực</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hiện</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dự</a:t>
            </a:r>
            <a:r>
              <a:rPr lang="en-US" altLang="ko-KR" sz="3200" b="1" dirty="0">
                <a:solidFill>
                  <a:schemeClr val="tx1">
                    <a:lumMod val="65000"/>
                    <a:lumOff val="35000"/>
                  </a:schemeClr>
                </a:solidFill>
                <a:cs typeface="Times New Roman" pitchFamily="18" charset="0"/>
              </a:rPr>
              <a:t> </a:t>
            </a:r>
            <a:r>
              <a:rPr lang="en-US" altLang="ko-KR" sz="3200" b="1" dirty="0" err="1">
                <a:solidFill>
                  <a:schemeClr val="tx1">
                    <a:lumMod val="65000"/>
                    <a:lumOff val="35000"/>
                  </a:schemeClr>
                </a:solidFill>
                <a:cs typeface="Times New Roman" pitchFamily="18" charset="0"/>
              </a:rPr>
              <a:t>án</a:t>
            </a:r>
            <a:endParaRPr lang="en-US" altLang="ko-KR" sz="3200" b="1" dirty="0">
              <a:solidFill>
                <a:schemeClr val="tx1">
                  <a:lumMod val="65000"/>
                  <a:lumOff val="35000"/>
                </a:schemeClr>
              </a:solidFill>
              <a:cs typeface="Times New Roman" pitchFamily="18" charset="0"/>
            </a:endParaRPr>
          </a:p>
          <a:p>
            <a:pPr algn="l"/>
            <a:endParaRPr lang="ko-KR" altLang="en-US" sz="3200" b="1" dirty="0"/>
          </a:p>
        </p:txBody>
      </p:sp>
      <p:sp>
        <p:nvSpPr>
          <p:cNvPr id="3" name="Text Placeholder 2"/>
          <p:cNvSpPr>
            <a:spLocks noGrp="1"/>
          </p:cNvSpPr>
          <p:nvPr>
            <p:ph type="body" sz="quarter" idx="11"/>
          </p:nvPr>
        </p:nvSpPr>
        <p:spPr>
          <a:xfrm>
            <a:off x="0" y="843558"/>
            <a:ext cx="9144000" cy="3240360"/>
          </a:xfrm>
          <a:prstGeom prst="rect">
            <a:avLst/>
          </a:prstGeom>
        </p:spPr>
        <p:txBody>
          <a:bodyPr/>
          <a:lstStyle/>
          <a:p>
            <a:pPr algn="l"/>
            <a:r>
              <a:rPr lang="en-US" b="1" dirty="0"/>
              <a:t>1. </a:t>
            </a:r>
            <a:r>
              <a:rPr lang="en-US" b="1" dirty="0" err="1"/>
              <a:t>Mục</a:t>
            </a:r>
            <a:r>
              <a:rPr lang="en-US" b="1" dirty="0"/>
              <a:t> </a:t>
            </a:r>
            <a:r>
              <a:rPr lang="en-US" b="1" dirty="0" err="1"/>
              <a:t>tiêu</a:t>
            </a:r>
            <a:endParaRPr lang="en-US" b="1" dirty="0"/>
          </a:p>
          <a:p>
            <a:pPr marL="285750" indent="-285750" algn="l">
              <a:buFontTx/>
              <a:buChar char="-"/>
            </a:pPr>
            <a:r>
              <a:rPr lang="en-US" dirty="0" err="1" smtClean="0"/>
              <a:t>Tìm</a:t>
            </a:r>
            <a:r>
              <a:rPr lang="en-US" dirty="0" smtClean="0"/>
              <a:t> </a:t>
            </a:r>
            <a:r>
              <a:rPr lang="en-US" dirty="0" err="1"/>
              <a:t>hiểu</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chạy</a:t>
            </a:r>
            <a:r>
              <a:rPr lang="en-US" dirty="0"/>
              <a:t> </a:t>
            </a:r>
            <a:r>
              <a:rPr lang="en-US" dirty="0" err="1"/>
              <a:t>một</a:t>
            </a:r>
            <a:r>
              <a:rPr lang="en-US" dirty="0"/>
              <a:t> </a:t>
            </a:r>
            <a:r>
              <a:rPr lang="en-US" dirty="0" err="1"/>
              <a:t>ch</a:t>
            </a:r>
            <a:r>
              <a:rPr lang="vi-VN" dirty="0"/>
              <a:t>ương trình quản lý nhân viên đơn giản sử dụng phương pháp lập trình hướng đối tượng </a:t>
            </a:r>
            <a:r>
              <a:rPr lang="vi-VN" dirty="0" smtClean="0"/>
              <a:t>OOP.</a:t>
            </a:r>
            <a:endParaRPr lang="en-US" dirty="0" smtClean="0"/>
          </a:p>
          <a:p>
            <a:pPr marL="285750" indent="-285750" algn="l">
              <a:buFontTx/>
              <a:buChar char="-"/>
            </a:pPr>
            <a:r>
              <a:rPr lang="en-US" dirty="0" err="1" smtClean="0"/>
              <a:t>Rèn</a:t>
            </a:r>
            <a:r>
              <a:rPr lang="en-US" dirty="0" smtClean="0"/>
              <a:t> </a:t>
            </a:r>
            <a:r>
              <a:rPr lang="en-US" dirty="0" err="1" smtClean="0"/>
              <a:t>luyện</a:t>
            </a:r>
            <a:r>
              <a:rPr lang="en-US" dirty="0" smtClean="0"/>
              <a:t> </a:t>
            </a:r>
            <a:r>
              <a:rPr lang="en-US" dirty="0" err="1" smtClean="0"/>
              <a:t>kỹ</a:t>
            </a:r>
            <a:r>
              <a:rPr lang="en-US" dirty="0" smtClean="0"/>
              <a:t> </a:t>
            </a:r>
            <a:r>
              <a:rPr lang="en-US" dirty="0" err="1" smtClean="0"/>
              <a:t>năng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thông</a:t>
            </a:r>
            <a:r>
              <a:rPr lang="en-US" dirty="0" smtClean="0"/>
              <a:t> qua </a:t>
            </a:r>
            <a:r>
              <a:rPr lang="en-US" dirty="0" err="1" smtClean="0"/>
              <a:t>sử</a:t>
            </a:r>
            <a:r>
              <a:rPr lang="en-US" dirty="0" smtClean="0"/>
              <a:t> </a:t>
            </a:r>
            <a:r>
              <a:rPr lang="en-US" dirty="0" err="1"/>
              <a:t>dụng</a:t>
            </a:r>
            <a:r>
              <a:rPr lang="en-US" dirty="0"/>
              <a:t> </a:t>
            </a:r>
            <a:r>
              <a:rPr lang="en-US" dirty="0" err="1"/>
              <a:t>ngôn</a:t>
            </a:r>
            <a:r>
              <a:rPr lang="en-US" dirty="0"/>
              <a:t> </a:t>
            </a:r>
            <a:r>
              <a:rPr lang="en-US" dirty="0" err="1"/>
              <a:t>ngữ</a:t>
            </a:r>
            <a:r>
              <a:rPr lang="en-US" dirty="0"/>
              <a:t> Java, </a:t>
            </a:r>
            <a:r>
              <a:rPr lang="en-US" dirty="0" err="1"/>
              <a:t>chạy</a:t>
            </a:r>
            <a:r>
              <a:rPr lang="en-US" dirty="0"/>
              <a:t> </a:t>
            </a:r>
            <a:r>
              <a:rPr lang="en-US" dirty="0" err="1"/>
              <a:t>và</a:t>
            </a:r>
            <a:r>
              <a:rPr lang="en-US" dirty="0"/>
              <a:t> </a:t>
            </a:r>
            <a:r>
              <a:rPr lang="en-US" dirty="0" err="1"/>
              <a:t>lập</a:t>
            </a:r>
            <a:r>
              <a:rPr lang="en-US" dirty="0"/>
              <a:t> </a:t>
            </a:r>
            <a:r>
              <a:rPr lang="en-US" dirty="0" err="1"/>
              <a:t>trình</a:t>
            </a:r>
            <a:r>
              <a:rPr lang="en-US" dirty="0"/>
              <a:t> </a:t>
            </a:r>
            <a:r>
              <a:rPr lang="en-US" dirty="0" err="1"/>
              <a:t>trên</a:t>
            </a:r>
            <a:r>
              <a:rPr lang="en-US" dirty="0"/>
              <a:t> </a:t>
            </a:r>
            <a:r>
              <a:rPr lang="en-US" dirty="0" err="1"/>
              <a:t>IntelliJ</a:t>
            </a:r>
            <a:r>
              <a:rPr lang="en-US" dirty="0"/>
              <a:t> IDEA. L</a:t>
            </a:r>
            <a:r>
              <a:rPr lang="vi-VN" dirty="0"/>
              <a:t>ưu </a:t>
            </a:r>
            <a:r>
              <a:rPr lang="en-US" dirty="0"/>
              <a:t>ý, ta </a:t>
            </a:r>
            <a:r>
              <a:rPr lang="en-US" dirty="0" err="1"/>
              <a:t>cũng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ngôn</a:t>
            </a:r>
            <a:r>
              <a:rPr lang="en-US" dirty="0"/>
              <a:t> </a:t>
            </a:r>
            <a:r>
              <a:rPr lang="en-US" dirty="0" err="1" smtClean="0"/>
              <a:t>ngữ</a:t>
            </a:r>
            <a:r>
              <a:rPr lang="en-US" dirty="0" smtClean="0"/>
              <a:t> </a:t>
            </a:r>
            <a:r>
              <a:rPr lang="en-US" dirty="0" err="1"/>
              <a:t>hộ</a:t>
            </a:r>
            <a:r>
              <a:rPr lang="en-US" dirty="0"/>
              <a:t> </a:t>
            </a:r>
            <a:r>
              <a:rPr lang="en-US" dirty="0" err="1" smtClean="0"/>
              <a:t>trợ</a:t>
            </a:r>
            <a:r>
              <a:rPr lang="en-US" dirty="0" smtClean="0"/>
              <a:t> </a:t>
            </a:r>
            <a:r>
              <a:rPr lang="en-US" dirty="0"/>
              <a:t>OOP </a:t>
            </a:r>
            <a:r>
              <a:rPr lang="en-US" dirty="0" err="1"/>
              <a:t>khác</a:t>
            </a:r>
            <a:r>
              <a:rPr lang="en-US" dirty="0" smtClean="0"/>
              <a:t>.</a:t>
            </a:r>
          </a:p>
          <a:p>
            <a:pPr algn="l"/>
            <a:r>
              <a:rPr lang="en-US" b="1" dirty="0"/>
              <a:t>2. </a:t>
            </a:r>
            <a:r>
              <a:rPr lang="en-US" b="1" dirty="0" err="1"/>
              <a:t>Nền</a:t>
            </a:r>
            <a:r>
              <a:rPr lang="en-US" b="1" dirty="0"/>
              <a:t> </a:t>
            </a:r>
            <a:r>
              <a:rPr lang="en-US" b="1" dirty="0" err="1"/>
              <a:t>tảng</a:t>
            </a:r>
            <a:endParaRPr lang="en-US" b="1" dirty="0"/>
          </a:p>
          <a:p>
            <a:pPr marL="285750" indent="-285750" algn="l">
              <a:buFontTx/>
              <a:buChar char="-"/>
            </a:pPr>
            <a:r>
              <a:rPr lang="vi-VN" dirty="0" smtClean="0"/>
              <a:t>Hệ </a:t>
            </a:r>
            <a:r>
              <a:rPr lang="vi-VN" dirty="0"/>
              <a:t>điều hành: Windows / MAC / </a:t>
            </a:r>
            <a:r>
              <a:rPr lang="vi-VN" dirty="0" smtClean="0"/>
              <a:t>Linux</a:t>
            </a:r>
            <a:endParaRPr lang="en-US" dirty="0" smtClean="0"/>
          </a:p>
          <a:p>
            <a:pPr marL="285750" indent="-285750" algn="l">
              <a:buFontTx/>
              <a:buChar char="-"/>
            </a:pPr>
            <a:r>
              <a:rPr lang="en-US" dirty="0" smtClean="0"/>
              <a:t>Java 7.x</a:t>
            </a:r>
          </a:p>
          <a:p>
            <a:pPr marL="285750" indent="-285750" algn="l">
              <a:buFontTx/>
              <a:buChar char="-"/>
            </a:pPr>
            <a:r>
              <a:rPr lang="en-US" dirty="0" err="1" smtClean="0"/>
              <a:t>IntelliJ</a:t>
            </a:r>
            <a:r>
              <a:rPr lang="en-US" dirty="0" smtClean="0"/>
              <a:t> </a:t>
            </a:r>
            <a:r>
              <a:rPr lang="en-US" dirty="0"/>
              <a:t>IDEA </a:t>
            </a:r>
            <a:r>
              <a:rPr lang="en-US" dirty="0" err="1"/>
              <a:t>phiên</a:t>
            </a:r>
            <a:r>
              <a:rPr lang="en-US" dirty="0"/>
              <a:t> </a:t>
            </a:r>
            <a:r>
              <a:rPr lang="en-US" dirty="0" err="1"/>
              <a:t>bản</a:t>
            </a:r>
            <a:r>
              <a:rPr lang="en-US" dirty="0"/>
              <a:t> </a:t>
            </a:r>
            <a:r>
              <a:rPr lang="en-US" dirty="0" err="1"/>
              <a:t>mới</a:t>
            </a:r>
            <a:r>
              <a:rPr lang="en-US" dirty="0"/>
              <a:t> </a:t>
            </a:r>
            <a:r>
              <a:rPr lang="en-US" dirty="0" err="1" smtClean="0"/>
              <a:t>nhất</a:t>
            </a:r>
            <a:endParaRPr lang="en-US" dirty="0" smtClean="0"/>
          </a:p>
          <a:p>
            <a:pPr marL="285750" indent="-285750" algn="l">
              <a:buFontTx/>
              <a:buChar char="-"/>
            </a:pPr>
            <a:r>
              <a:rPr lang="en-US" dirty="0" smtClean="0"/>
              <a:t>SQL </a:t>
            </a:r>
            <a:r>
              <a:rPr lang="en-US" dirty="0"/>
              <a:t>Server Express </a:t>
            </a:r>
            <a:r>
              <a:rPr lang="en-US" dirty="0" err="1"/>
              <a:t>hoặc</a:t>
            </a:r>
            <a:r>
              <a:rPr lang="en-US" dirty="0"/>
              <a:t> </a:t>
            </a:r>
            <a:r>
              <a:rPr lang="en-US" dirty="0" err="1"/>
              <a:t>các</a:t>
            </a:r>
            <a:r>
              <a:rPr lang="en-US" dirty="0"/>
              <a:t> </a:t>
            </a:r>
            <a:r>
              <a:rPr lang="en-US" dirty="0" err="1"/>
              <a:t>hệ</a:t>
            </a:r>
            <a:r>
              <a:rPr lang="en-US" dirty="0"/>
              <a:t> </a:t>
            </a:r>
            <a:r>
              <a:rPr lang="en-US" dirty="0" err="1"/>
              <a:t>quản</a:t>
            </a:r>
            <a:r>
              <a:rPr lang="en-US" dirty="0"/>
              <a:t> </a:t>
            </a:r>
            <a:r>
              <a:rPr lang="en-US" dirty="0" err="1"/>
              <a:t>trị</a:t>
            </a:r>
            <a:r>
              <a:rPr lang="en-US" dirty="0"/>
              <a:t> c</a:t>
            </a:r>
            <a:r>
              <a:rPr lang="vi-VN" dirty="0"/>
              <a:t>ơ sở dữ liệu </a:t>
            </a:r>
            <a:r>
              <a:rPr lang="vi-VN" dirty="0" smtClean="0"/>
              <a:t>khác.</a:t>
            </a:r>
            <a:endParaRPr lang="en-US" dirty="0" smtClean="0"/>
          </a:p>
          <a:p>
            <a:pPr marL="285750" indent="-285750" algn="l">
              <a:buFontTx/>
              <a:buChar char="-"/>
            </a:pPr>
            <a:r>
              <a:rPr lang="en-US" dirty="0" smtClean="0"/>
              <a:t>JDBC </a:t>
            </a:r>
            <a:r>
              <a:rPr lang="en-US" dirty="0"/>
              <a:t>Driver for SQL Server </a:t>
            </a:r>
            <a:r>
              <a:rPr lang="en-US" dirty="0" err="1"/>
              <a:t>bản</a:t>
            </a:r>
            <a:r>
              <a:rPr lang="en-US" dirty="0"/>
              <a:t> </a:t>
            </a:r>
            <a:r>
              <a:rPr lang="en-US" dirty="0" err="1"/>
              <a:t>mới</a:t>
            </a:r>
            <a:r>
              <a:rPr lang="en-US" dirty="0"/>
              <a:t> </a:t>
            </a:r>
            <a:r>
              <a:rPr lang="en-US" dirty="0" err="1"/>
              <a:t>nhất</a:t>
            </a:r>
            <a:endParaRPr lang="en-US" dirty="0"/>
          </a:p>
          <a:p>
            <a:pPr algn="l"/>
            <a:endParaRPr lang="en-US" dirty="0"/>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51471"/>
            <a:ext cx="9144000" cy="648618"/>
          </a:xfrm>
          <a:prstGeom prst="rect">
            <a:avLst/>
          </a:prstGeom>
        </p:spPr>
        <p:txBody>
          <a:bodyPr/>
          <a:lstStyle/>
          <a:p>
            <a:pPr marL="0" indent="0">
              <a:buNone/>
            </a:pPr>
            <a:r>
              <a:rPr lang="en-US" altLang="ko-KR" b="1" dirty="0" err="1" smtClean="0">
                <a:solidFill>
                  <a:schemeClr val="tx1">
                    <a:lumMod val="65000"/>
                    <a:lumOff val="35000"/>
                  </a:schemeClr>
                </a:solidFill>
                <a:latin typeface="+mj-lt"/>
                <a:cs typeface="Times New Roman" pitchFamily="18" charset="0"/>
              </a:rPr>
              <a:t>II.Mục</a:t>
            </a:r>
            <a:r>
              <a:rPr lang="en-US" altLang="ko-KR" b="1" dirty="0" smtClean="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tiêu</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và</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các</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bước</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thực</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hiện</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dự</a:t>
            </a:r>
            <a:r>
              <a:rPr lang="en-US" altLang="ko-KR" b="1" dirty="0">
                <a:solidFill>
                  <a:schemeClr val="tx1">
                    <a:lumMod val="65000"/>
                    <a:lumOff val="35000"/>
                  </a:schemeClr>
                </a:solidFill>
                <a:latin typeface="+mj-lt"/>
                <a:cs typeface="Times New Roman" pitchFamily="18" charset="0"/>
              </a:rPr>
              <a:t> </a:t>
            </a:r>
            <a:r>
              <a:rPr lang="en-US" altLang="ko-KR" b="1" dirty="0" err="1">
                <a:solidFill>
                  <a:schemeClr val="tx1">
                    <a:lumMod val="65000"/>
                    <a:lumOff val="35000"/>
                  </a:schemeClr>
                </a:solidFill>
                <a:latin typeface="+mj-lt"/>
                <a:cs typeface="Times New Roman" pitchFamily="18" charset="0"/>
              </a:rPr>
              <a:t>án</a:t>
            </a:r>
            <a:endParaRPr lang="en-US" altLang="ko-KR" b="1" dirty="0">
              <a:solidFill>
                <a:schemeClr val="tx1">
                  <a:lumMod val="65000"/>
                  <a:lumOff val="35000"/>
                </a:schemeClr>
              </a:solidFill>
              <a:latin typeface="+mj-lt"/>
              <a:cs typeface="Times New Roman" pitchFamily="18" charset="0"/>
            </a:endParaRPr>
          </a:p>
        </p:txBody>
      </p:sp>
      <p:sp>
        <p:nvSpPr>
          <p:cNvPr id="3" name="Text Placeholder 2"/>
          <p:cNvSpPr>
            <a:spLocks noGrp="1"/>
          </p:cNvSpPr>
          <p:nvPr>
            <p:ph type="body" sz="quarter" idx="4294967295"/>
          </p:nvPr>
        </p:nvSpPr>
        <p:spPr>
          <a:xfrm>
            <a:off x="0" y="699542"/>
            <a:ext cx="8963472" cy="3744416"/>
          </a:xfrm>
          <a:prstGeom prst="rect">
            <a:avLst/>
          </a:prstGeom>
        </p:spPr>
        <p:txBody>
          <a:bodyPr/>
          <a:lstStyle/>
          <a:p>
            <a:pPr marL="0" indent="0">
              <a:buNone/>
            </a:pPr>
            <a:r>
              <a:rPr lang="en-US" sz="1600" dirty="0" smtClean="0">
                <a:cs typeface="Times New Roman" pitchFamily="18" charset="0"/>
              </a:rPr>
              <a:t>3.Các </a:t>
            </a:r>
            <a:r>
              <a:rPr lang="en-US" sz="1600" dirty="0" err="1" smtClean="0">
                <a:cs typeface="Times New Roman" pitchFamily="18" charset="0"/>
              </a:rPr>
              <a:t>bước</a:t>
            </a:r>
            <a:r>
              <a:rPr lang="en-US" sz="1600" dirty="0" smtClean="0">
                <a:cs typeface="Times New Roman" pitchFamily="18" charset="0"/>
              </a:rPr>
              <a:t> </a:t>
            </a:r>
            <a:r>
              <a:rPr lang="en-US" sz="1600" dirty="0" err="1" smtClean="0">
                <a:cs typeface="Times New Roman" pitchFamily="18" charset="0"/>
              </a:rPr>
              <a:t>thực</a:t>
            </a:r>
            <a:r>
              <a:rPr lang="en-US" sz="1600" dirty="0" smtClean="0">
                <a:cs typeface="Times New Roman" pitchFamily="18" charset="0"/>
              </a:rPr>
              <a:t> </a:t>
            </a:r>
            <a:r>
              <a:rPr lang="en-US" sz="1600" dirty="0" err="1" smtClean="0">
                <a:cs typeface="Times New Roman" pitchFamily="18" charset="0"/>
              </a:rPr>
              <a:t>hiện</a:t>
            </a:r>
            <a:endParaRPr lang="en-US" sz="1600" dirty="0" smtClean="0">
              <a:cs typeface="Times New Roman" pitchFamily="18" charset="0"/>
            </a:endParaRPr>
          </a:p>
          <a:p>
            <a:r>
              <a:rPr lang="en-US" sz="1600" dirty="0" err="1" smtClean="0">
                <a:cs typeface="Times New Roman" pitchFamily="18" charset="0"/>
              </a:rPr>
              <a:t>Tạo</a:t>
            </a:r>
            <a:r>
              <a:rPr lang="en-US" sz="1600" dirty="0" smtClean="0">
                <a:cs typeface="Times New Roman" pitchFamily="18" charset="0"/>
              </a:rPr>
              <a:t> </a:t>
            </a:r>
            <a:r>
              <a:rPr lang="en-US" sz="1600" dirty="0" err="1">
                <a:cs typeface="Times New Roman" pitchFamily="18" charset="0"/>
              </a:rPr>
              <a:t>một</a:t>
            </a:r>
            <a:r>
              <a:rPr lang="en-US" sz="1600" dirty="0">
                <a:cs typeface="Times New Roman" pitchFamily="18" charset="0"/>
              </a:rPr>
              <a:t> project Java </a:t>
            </a:r>
            <a:r>
              <a:rPr lang="en-US" sz="1600" dirty="0" err="1">
                <a:cs typeface="Times New Roman" pitchFamily="18" charset="0"/>
              </a:rPr>
              <a:t>mới</a:t>
            </a:r>
            <a:r>
              <a:rPr lang="en-US" sz="1600" dirty="0">
                <a:cs typeface="Times New Roman" pitchFamily="18" charset="0"/>
              </a:rPr>
              <a:t> </a:t>
            </a:r>
            <a:r>
              <a:rPr lang="en-US" sz="1600" dirty="0" err="1">
                <a:cs typeface="Times New Roman" pitchFamily="18" charset="0"/>
              </a:rPr>
              <a:t>kèm</a:t>
            </a:r>
            <a:r>
              <a:rPr lang="en-US" sz="1600" dirty="0">
                <a:cs typeface="Times New Roman" pitchFamily="18" charset="0"/>
              </a:rPr>
              <a:t> </a:t>
            </a:r>
            <a:r>
              <a:rPr lang="en-US" sz="1600" dirty="0" err="1">
                <a:cs typeface="Times New Roman" pitchFamily="18" charset="0"/>
              </a:rPr>
              <a:t>phiên</a:t>
            </a:r>
            <a:r>
              <a:rPr lang="en-US" sz="1600" dirty="0">
                <a:cs typeface="Times New Roman" pitchFamily="18" charset="0"/>
              </a:rPr>
              <a:t> </a:t>
            </a:r>
            <a:r>
              <a:rPr lang="en-US" sz="1600" dirty="0" err="1">
                <a:cs typeface="Times New Roman" pitchFamily="18" charset="0"/>
              </a:rPr>
              <a:t>bản</a:t>
            </a:r>
            <a:r>
              <a:rPr lang="en-US" sz="1600" dirty="0">
                <a:cs typeface="Times New Roman" pitchFamily="18" charset="0"/>
              </a:rPr>
              <a:t> JDK </a:t>
            </a:r>
            <a:r>
              <a:rPr lang="en-US" sz="1600" dirty="0" err="1">
                <a:cs typeface="Times New Roman" pitchFamily="18" charset="0"/>
              </a:rPr>
              <a:t>phù</a:t>
            </a:r>
            <a:r>
              <a:rPr lang="en-US" sz="1600" dirty="0">
                <a:cs typeface="Times New Roman" pitchFamily="18" charset="0"/>
              </a:rPr>
              <a:t> </a:t>
            </a:r>
            <a:r>
              <a:rPr lang="en-US" sz="1600" dirty="0" err="1" smtClean="0">
                <a:cs typeface="Times New Roman" pitchFamily="18" charset="0"/>
              </a:rPr>
              <a:t>hợp</a:t>
            </a:r>
            <a:r>
              <a:rPr lang="en-US" sz="1600" dirty="0" smtClean="0">
                <a:cs typeface="Times New Roman" pitchFamily="18" charset="0"/>
              </a:rPr>
              <a:t>.</a:t>
            </a:r>
            <a:endParaRPr lang="en-US" sz="1600" dirty="0">
              <a:cs typeface="Times New Roman" pitchFamily="18" charset="0"/>
            </a:endParaRPr>
          </a:p>
          <a:p>
            <a:r>
              <a:rPr lang="en-US" sz="1600" dirty="0" err="1" smtClean="0">
                <a:cs typeface="Times New Roman" pitchFamily="18" charset="0"/>
              </a:rPr>
              <a:t>Thêm</a:t>
            </a:r>
            <a:r>
              <a:rPr lang="en-US" sz="1600" dirty="0" smtClean="0">
                <a:cs typeface="Times New Roman" pitchFamily="18" charset="0"/>
              </a:rPr>
              <a:t> </a:t>
            </a:r>
            <a:r>
              <a:rPr lang="en-US" sz="1600" dirty="0" err="1">
                <a:cs typeface="Times New Roman" pitchFamily="18" charset="0"/>
              </a:rPr>
              <a:t>tệp</a:t>
            </a:r>
            <a:r>
              <a:rPr lang="en-US" sz="1600" dirty="0">
                <a:cs typeface="Times New Roman" pitchFamily="18" charset="0"/>
              </a:rPr>
              <a:t> JAR mssql-jdbc-9.2.1.jre15.jar </a:t>
            </a:r>
            <a:r>
              <a:rPr lang="en-US" sz="1600" dirty="0" err="1">
                <a:cs typeface="Times New Roman" pitchFamily="18" charset="0"/>
              </a:rPr>
              <a:t>vào</a:t>
            </a:r>
            <a:r>
              <a:rPr lang="en-US" sz="1600" dirty="0">
                <a:cs typeface="Times New Roman" pitchFamily="18" charset="0"/>
              </a:rPr>
              <a:t> project (</a:t>
            </a:r>
            <a:r>
              <a:rPr lang="en-US" sz="1600" dirty="0" err="1">
                <a:cs typeface="Times New Roman" pitchFamily="18" charset="0"/>
              </a:rPr>
              <a:t>nằm</a:t>
            </a:r>
            <a:r>
              <a:rPr lang="en-US" sz="1600" dirty="0">
                <a:cs typeface="Times New Roman" pitchFamily="18" charset="0"/>
              </a:rPr>
              <a:t> </a:t>
            </a:r>
            <a:r>
              <a:rPr lang="en-US" sz="1600" dirty="0" err="1">
                <a:cs typeface="Times New Roman" pitchFamily="18" charset="0"/>
              </a:rPr>
              <a:t>trong</a:t>
            </a:r>
            <a:r>
              <a:rPr lang="en-US" sz="1600" dirty="0">
                <a:cs typeface="Times New Roman" pitchFamily="18" charset="0"/>
              </a:rPr>
              <a:t> folder </a:t>
            </a:r>
            <a:r>
              <a:rPr lang="en-US" sz="1600" dirty="0" err="1">
                <a:cs typeface="Times New Roman" pitchFamily="18" charset="0"/>
              </a:rPr>
              <a:t>enu</a:t>
            </a:r>
            <a:r>
              <a:rPr lang="en-US" sz="1600" dirty="0">
                <a:cs typeface="Times New Roman" pitchFamily="18" charset="0"/>
              </a:rPr>
              <a:t> </a:t>
            </a:r>
            <a:r>
              <a:rPr lang="en-US" sz="1600" dirty="0" err="1">
                <a:cs typeface="Times New Roman" pitchFamily="18" charset="0"/>
              </a:rPr>
              <a:t>của</a:t>
            </a:r>
            <a:r>
              <a:rPr lang="en-US" sz="1600" dirty="0">
                <a:cs typeface="Times New Roman" pitchFamily="18" charset="0"/>
              </a:rPr>
              <a:t> </a:t>
            </a:r>
            <a:r>
              <a:rPr lang="en-US" sz="1600" dirty="0" err="1">
                <a:cs typeface="Times New Roman" pitchFamily="18" charset="0"/>
              </a:rPr>
              <a:t>sqljdbc</a:t>
            </a:r>
            <a:r>
              <a:rPr lang="en-US" sz="1600" dirty="0">
                <a:cs typeface="Times New Roman" pitchFamily="18" charset="0"/>
              </a:rPr>
              <a:t>), l</a:t>
            </a:r>
            <a:r>
              <a:rPr lang="vi-VN" sz="1600" dirty="0">
                <a:cs typeface="Times New Roman" pitchFamily="18" charset="0"/>
              </a:rPr>
              <a:t>ưu </a:t>
            </a:r>
            <a:r>
              <a:rPr lang="en-US" sz="1600" dirty="0">
                <a:cs typeface="Times New Roman" pitchFamily="18" charset="0"/>
              </a:rPr>
              <a:t>ý </a:t>
            </a:r>
            <a:r>
              <a:rPr lang="en-US" sz="1600" dirty="0" smtClean="0">
                <a:cs typeface="Times New Roman" pitchFamily="18" charset="0"/>
              </a:rPr>
              <a:t>  </a:t>
            </a:r>
            <a:r>
              <a:rPr lang="en-US" sz="1600" dirty="0" err="1" smtClean="0">
                <a:cs typeface="Times New Roman" pitchFamily="18" charset="0"/>
              </a:rPr>
              <a:t>chọn</a:t>
            </a:r>
            <a:r>
              <a:rPr lang="en-US" sz="1600" dirty="0" smtClean="0">
                <a:cs typeface="Times New Roman" pitchFamily="18" charset="0"/>
              </a:rPr>
              <a:t> </a:t>
            </a:r>
            <a:r>
              <a:rPr lang="en-US" sz="1600" dirty="0" err="1">
                <a:cs typeface="Times New Roman" pitchFamily="18" charset="0"/>
              </a:rPr>
              <a:t>phiên</a:t>
            </a:r>
            <a:r>
              <a:rPr lang="en-US" sz="1600" dirty="0">
                <a:cs typeface="Times New Roman" pitchFamily="18" charset="0"/>
              </a:rPr>
              <a:t> </a:t>
            </a:r>
            <a:r>
              <a:rPr lang="en-US" sz="1600" dirty="0" err="1">
                <a:cs typeface="Times New Roman" pitchFamily="18" charset="0"/>
              </a:rPr>
              <a:t>bản</a:t>
            </a:r>
            <a:r>
              <a:rPr lang="en-US" sz="1600" dirty="0">
                <a:cs typeface="Times New Roman" pitchFamily="18" charset="0"/>
              </a:rPr>
              <a:t> </a:t>
            </a:r>
            <a:r>
              <a:rPr lang="en-US" sz="1600" dirty="0" err="1">
                <a:cs typeface="Times New Roman" pitchFamily="18" charset="0"/>
              </a:rPr>
              <a:t>phù</a:t>
            </a:r>
            <a:r>
              <a:rPr lang="en-US" sz="1600" dirty="0">
                <a:cs typeface="Times New Roman" pitchFamily="18" charset="0"/>
              </a:rPr>
              <a:t> </a:t>
            </a:r>
            <a:r>
              <a:rPr lang="en-US" sz="1600" dirty="0" err="1">
                <a:cs typeface="Times New Roman" pitchFamily="18" charset="0"/>
              </a:rPr>
              <a:t>hợp</a:t>
            </a:r>
            <a:r>
              <a:rPr lang="en-US" sz="1600" dirty="0">
                <a:cs typeface="Times New Roman" pitchFamily="18" charset="0"/>
              </a:rPr>
              <a:t> </a:t>
            </a:r>
            <a:r>
              <a:rPr lang="en-US" sz="1600" dirty="0" err="1">
                <a:cs typeface="Times New Roman" pitchFamily="18" charset="0"/>
              </a:rPr>
              <a:t>với</a:t>
            </a:r>
            <a:r>
              <a:rPr lang="en-US" sz="1600" dirty="0">
                <a:cs typeface="Times New Roman" pitchFamily="18" charset="0"/>
              </a:rPr>
              <a:t> </a:t>
            </a:r>
            <a:r>
              <a:rPr lang="en-US" sz="1600" dirty="0" err="1">
                <a:cs typeface="Times New Roman" pitchFamily="18" charset="0"/>
              </a:rPr>
              <a:t>phiên</a:t>
            </a:r>
            <a:r>
              <a:rPr lang="en-US" sz="1600" dirty="0">
                <a:cs typeface="Times New Roman" pitchFamily="18" charset="0"/>
              </a:rPr>
              <a:t> </a:t>
            </a:r>
            <a:r>
              <a:rPr lang="en-US" sz="1600" dirty="0" err="1">
                <a:cs typeface="Times New Roman" pitchFamily="18" charset="0"/>
              </a:rPr>
              <a:t>bản</a:t>
            </a:r>
            <a:r>
              <a:rPr lang="en-US" sz="1600" dirty="0">
                <a:cs typeface="Times New Roman" pitchFamily="18" charset="0"/>
              </a:rPr>
              <a:t> </a:t>
            </a:r>
            <a:r>
              <a:rPr lang="en-US" sz="1600" dirty="0" err="1">
                <a:cs typeface="Times New Roman" pitchFamily="18" charset="0"/>
              </a:rPr>
              <a:t>hiện</a:t>
            </a:r>
            <a:r>
              <a:rPr lang="en-US" sz="1600" dirty="0">
                <a:cs typeface="Times New Roman" pitchFamily="18" charset="0"/>
              </a:rPr>
              <a:t> </a:t>
            </a:r>
            <a:r>
              <a:rPr lang="en-US" sz="1600" dirty="0" err="1">
                <a:cs typeface="Times New Roman" pitchFamily="18" charset="0"/>
              </a:rPr>
              <a:t>tại</a:t>
            </a:r>
            <a:r>
              <a:rPr lang="en-US" sz="1600" dirty="0">
                <a:cs typeface="Times New Roman" pitchFamily="18" charset="0"/>
              </a:rPr>
              <a:t> </a:t>
            </a:r>
            <a:r>
              <a:rPr lang="en-US" sz="1600" dirty="0" err="1">
                <a:cs typeface="Times New Roman" pitchFamily="18" charset="0"/>
              </a:rPr>
              <a:t>của</a:t>
            </a:r>
            <a:r>
              <a:rPr lang="en-US" sz="1600" dirty="0">
                <a:cs typeface="Times New Roman" pitchFamily="18" charset="0"/>
              </a:rPr>
              <a:t> JDK </a:t>
            </a:r>
            <a:r>
              <a:rPr lang="en-US" sz="1600" dirty="0" smtClean="0">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283718"/>
            <a:ext cx="3756025"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814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TotalTime>
  <Words>979</Words>
  <Application>Microsoft Office PowerPoint</Application>
  <PresentationFormat>On-screen Show (16:9)</PresentationFormat>
  <Paragraphs>144</Paragraphs>
  <Slides>15</Slides>
  <Notes>1</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User</cp:lastModifiedBy>
  <cp:revision>131</cp:revision>
  <dcterms:created xsi:type="dcterms:W3CDTF">2016-12-05T23:26:54Z</dcterms:created>
  <dcterms:modified xsi:type="dcterms:W3CDTF">2021-07-15T10:12:57Z</dcterms:modified>
</cp:coreProperties>
</file>