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 id="2147483659" r:id="rId2"/>
    <p:sldMasterId id="2147483664" r:id="rId3"/>
  </p:sldMasterIdLst>
  <p:notesMasterIdLst>
    <p:notesMasterId r:id="rId13"/>
  </p:notesMasterIdLst>
  <p:handoutMasterIdLst>
    <p:handoutMasterId r:id="rId14"/>
  </p:handoutMasterIdLst>
  <p:sldIdLst>
    <p:sldId id="256" r:id="rId4"/>
    <p:sldId id="257" r:id="rId5"/>
    <p:sldId id="290" r:id="rId6"/>
    <p:sldId id="268" r:id="rId7"/>
    <p:sldId id="265" r:id="rId8"/>
    <p:sldId id="294" r:id="rId9"/>
    <p:sldId id="258" r:id="rId10"/>
    <p:sldId id="292" r:id="rId11"/>
    <p:sldId id="296"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47">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48" autoAdjust="0"/>
    <p:restoredTop sz="94660"/>
  </p:normalViewPr>
  <p:slideViewPr>
    <p:cSldViewPr showGuides="1">
      <p:cViewPr>
        <p:scale>
          <a:sx n="122" d="100"/>
          <a:sy n="122" d="100"/>
        </p:scale>
        <p:origin x="-374" y="-62"/>
      </p:cViewPr>
      <p:guideLst>
        <p:guide orient="horz" pos="1847"/>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E1E857-FA80-42FD-B162-41B2A2E1E1C0}" type="datetimeFigureOut">
              <a:rPr lang="ko-KR" altLang="en-US" smtClean="0"/>
              <a:t>2021-07-25</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5F6BE-D3C4-49DD-B713-542D433C8B00}" type="slidenum">
              <a:rPr lang="ko-KR" altLang="en-US" smtClean="0"/>
              <a:t>‹#›</a:t>
            </a:fld>
            <a:endParaRPr lang="ko-KR" altLang="en-US"/>
          </a:p>
        </p:txBody>
      </p:sp>
    </p:spTree>
    <p:extLst>
      <p:ext uri="{BB962C8B-B14F-4D97-AF65-F5344CB8AC3E}">
        <p14:creationId xmlns:p14="http://schemas.microsoft.com/office/powerpoint/2010/main" val="3625008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3F161-EA16-4540-AD6C-54BDB9687A6A}" type="datetimeFigureOut">
              <a:rPr lang="ko-KR" altLang="en-US" smtClean="0"/>
              <a:t>2021-07-25</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AAE9C2-5881-4A10-94B1-2302DB8795F8}" type="slidenum">
              <a:rPr lang="ko-KR" altLang="en-US" smtClean="0"/>
              <a:t>‹#›</a:t>
            </a:fld>
            <a:endParaRPr lang="ko-KR" altLang="en-US"/>
          </a:p>
        </p:txBody>
      </p:sp>
    </p:spTree>
    <p:extLst>
      <p:ext uri="{BB962C8B-B14F-4D97-AF65-F5344CB8AC3E}">
        <p14:creationId xmlns:p14="http://schemas.microsoft.com/office/powerpoint/2010/main" val="50335972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2BAAE9C2-5881-4A10-94B1-2302DB8795F8}" type="slidenum">
              <a:rPr lang="ko-KR" altLang="en-US" smtClean="0"/>
              <a:t>1</a:t>
            </a:fld>
            <a:endParaRPr lang="ko-KR" altLang="en-US"/>
          </a:p>
        </p:txBody>
      </p:sp>
    </p:spTree>
    <p:extLst>
      <p:ext uri="{BB962C8B-B14F-4D97-AF65-F5344CB8AC3E}">
        <p14:creationId xmlns:p14="http://schemas.microsoft.com/office/powerpoint/2010/main" val="3053962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noProof="1"/>
          </a:p>
        </p:txBody>
      </p:sp>
      <p:sp>
        <p:nvSpPr>
          <p:cNvPr id="4" name="Slide Number Placeholder 3"/>
          <p:cNvSpPr>
            <a:spLocks noGrp="1"/>
          </p:cNvSpPr>
          <p:nvPr>
            <p:ph type="sldNum" sz="quarter" idx="10"/>
          </p:nvPr>
        </p:nvSpPr>
        <p:spPr/>
        <p:txBody>
          <a:bodyPr/>
          <a:lstStyle/>
          <a:p>
            <a:fld id="{2BAAE9C2-5881-4A10-94B1-2302DB8795F8}" type="slidenum">
              <a:rPr lang="ko-KR" altLang="en-US" smtClean="0"/>
              <a:t>3</a:t>
            </a:fld>
            <a:endParaRPr lang="ko-KR" altLang="en-US"/>
          </a:p>
        </p:txBody>
      </p:sp>
    </p:spTree>
    <p:extLst>
      <p:ext uri="{BB962C8B-B14F-4D97-AF65-F5344CB8AC3E}">
        <p14:creationId xmlns:p14="http://schemas.microsoft.com/office/powerpoint/2010/main" val="3291801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8" name="Picture 2" descr="D:\KBM-정애\014-Fullppt\PNG이미지\paper-bul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27981" y="543613"/>
            <a:ext cx="1740110" cy="2592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a:extLst>
              <a:ext uri="{FF2B5EF4-FFF2-40B4-BE49-F238E27FC236}">
                <a16:creationId xmlns:a16="http://schemas.microsoft.com/office/drawing/2014/main" xmlns="" id="{AC64DFBE-D021-44BF-84ED-0689DA97925D}"/>
              </a:ext>
            </a:extLst>
          </p:cNvPr>
          <p:cNvSpPr>
            <a:spLocks noGrp="1"/>
          </p:cNvSpPr>
          <p:nvPr>
            <p:ph type="body" sz="quarter" idx="11" hasCustomPrompt="1"/>
          </p:nvPr>
        </p:nvSpPr>
        <p:spPr>
          <a:xfrm>
            <a:off x="0" y="3969062"/>
            <a:ext cx="9143999" cy="432000"/>
          </a:xfrm>
          <a:prstGeom prst="rect">
            <a:avLst/>
          </a:prstGeom>
        </p:spPr>
        <p:txBody>
          <a:bodyPr lIns="108000" anchor="ctr"/>
          <a:lstStyle>
            <a:lvl1pPr marL="0" indent="0" algn="ctr">
              <a:buNone/>
              <a:defRPr sz="1200" b="1" baseline="0">
                <a:solidFill>
                  <a:schemeClr val="tx1">
                    <a:lumMod val="75000"/>
                    <a:lumOff val="25000"/>
                  </a:schemeClr>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
        <p:nvSpPr>
          <p:cNvPr id="9" name="제목 1">
            <a:extLst>
              <a:ext uri="{FF2B5EF4-FFF2-40B4-BE49-F238E27FC236}">
                <a16:creationId xmlns:a16="http://schemas.microsoft.com/office/drawing/2014/main" xmlns="" id="{68088BE3-25C4-4317-8E12-7D1A9D0903F6}"/>
              </a:ext>
            </a:extLst>
          </p:cNvPr>
          <p:cNvSpPr>
            <a:spLocks noGrp="1"/>
          </p:cNvSpPr>
          <p:nvPr>
            <p:ph type="title" hasCustomPrompt="1"/>
          </p:nvPr>
        </p:nvSpPr>
        <p:spPr>
          <a:xfrm>
            <a:off x="0" y="3417417"/>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93764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2555776" y="1263998"/>
            <a:ext cx="2772000" cy="34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733752" y="1263998"/>
            <a:ext cx="1835776" cy="1728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733752" y="2991806"/>
            <a:ext cx="1835776" cy="17281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10"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3"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815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Picture with Caption">
    <p:spTree>
      <p:nvGrpSpPr>
        <p:cNvPr id="1" name=""/>
        <p:cNvGrpSpPr/>
        <p:nvPr/>
      </p:nvGrpSpPr>
      <p:grpSpPr>
        <a:xfrm>
          <a:off x="0" y="0"/>
          <a:ext cx="0" cy="0"/>
          <a:chOff x="0" y="0"/>
          <a:chExt cx="0" cy="0"/>
        </a:xfrm>
      </p:grpSpPr>
      <p:sp>
        <p:nvSpPr>
          <p:cNvPr id="8" name="Rectangle 7"/>
          <p:cNvSpPr/>
          <p:nvPr userDrawn="1"/>
        </p:nvSpPr>
        <p:spPr>
          <a:xfrm>
            <a:off x="2411760" y="3939902"/>
            <a:ext cx="2160240" cy="12035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4572000" y="0"/>
            <a:ext cx="2160240" cy="12035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icture Placeholder 2"/>
          <p:cNvSpPr>
            <a:spLocks noGrp="1"/>
          </p:cNvSpPr>
          <p:nvPr>
            <p:ph type="pic" idx="1" hasCustomPrompt="1"/>
          </p:nvPr>
        </p:nvSpPr>
        <p:spPr>
          <a:xfrm>
            <a:off x="2411760" y="0"/>
            <a:ext cx="2160000" cy="39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4572240" y="1183500"/>
            <a:ext cx="2160000" cy="39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42871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Picture with Caption">
    <p:spTree>
      <p:nvGrpSpPr>
        <p:cNvPr id="1" name=""/>
        <p:cNvGrpSpPr/>
        <p:nvPr/>
      </p:nvGrpSpPr>
      <p:grpSpPr>
        <a:xfrm>
          <a:off x="0" y="0"/>
          <a:ext cx="0" cy="0"/>
          <a:chOff x="0" y="0"/>
          <a:chExt cx="0" cy="0"/>
        </a:xfrm>
      </p:grpSpPr>
      <p:sp>
        <p:nvSpPr>
          <p:cNvPr id="11" name="Rectangle 10"/>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026"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552" y="1311484"/>
            <a:ext cx="3394308" cy="3384376"/>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675616" y="1443924"/>
            <a:ext cx="3104295" cy="2135938"/>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7" name="Picture 2" descr="D:\KBM-정애\014-Fullppt\PNG이미지\paper-bul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780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Picture with Caption">
    <p:spTree>
      <p:nvGrpSpPr>
        <p:cNvPr id="1" name=""/>
        <p:cNvGrpSpPr/>
        <p:nvPr/>
      </p:nvGrpSpPr>
      <p:grpSpPr>
        <a:xfrm>
          <a:off x="0" y="0"/>
          <a:ext cx="0" cy="0"/>
          <a:chOff x="0" y="0"/>
          <a:chExt cx="0" cy="0"/>
        </a:xfrm>
      </p:grpSpPr>
      <p:sp>
        <p:nvSpPr>
          <p:cNvPr id="40" name="Rectangle 39"/>
          <p:cNvSpPr/>
          <p:nvPr userDrawn="1"/>
        </p:nvSpPr>
        <p:spPr>
          <a:xfrm>
            <a:off x="0" y="2890433"/>
            <a:ext cx="9144000" cy="2253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Group 14"/>
          <p:cNvGrpSpPr/>
          <p:nvPr userDrawn="1"/>
        </p:nvGrpSpPr>
        <p:grpSpPr>
          <a:xfrm>
            <a:off x="920696" y="1552933"/>
            <a:ext cx="1298551" cy="2242953"/>
            <a:chOff x="2627784" y="1825002"/>
            <a:chExt cx="1198166" cy="2069560"/>
          </a:xfrm>
        </p:grpSpPr>
        <p:sp>
          <p:nvSpPr>
            <p:cNvPr id="9" name="Rounded Rectangle 8"/>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3168829" y="3704452"/>
              <a:ext cx="116076" cy="127684"/>
              <a:chOff x="2453209" y="5151638"/>
              <a:chExt cx="191820" cy="211002"/>
            </a:xfrm>
          </p:grpSpPr>
          <p:sp>
            <p:nvSpPr>
              <p:cNvPr id="13" name="Oval 12"/>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ounded Rectangle 13"/>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7" name="Picture Placeholder 2"/>
          <p:cNvSpPr>
            <a:spLocks noGrp="1"/>
          </p:cNvSpPr>
          <p:nvPr userDrawn="1">
            <p:ph type="pic" idx="1" hasCustomPrompt="1"/>
          </p:nvPr>
        </p:nvSpPr>
        <p:spPr>
          <a:xfrm>
            <a:off x="994588" y="1742834"/>
            <a:ext cx="1143174" cy="18025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16" name="Group 15"/>
          <p:cNvGrpSpPr/>
          <p:nvPr userDrawn="1"/>
        </p:nvGrpSpPr>
        <p:grpSpPr>
          <a:xfrm>
            <a:off x="2910527" y="2088604"/>
            <a:ext cx="1298551" cy="2242953"/>
            <a:chOff x="2627784" y="1825002"/>
            <a:chExt cx="1198166" cy="2069560"/>
          </a:xfrm>
        </p:grpSpPr>
        <p:sp>
          <p:nvSpPr>
            <p:cNvPr id="17" name="Rounded Rectangle 1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18"/>
            <p:cNvGrpSpPr/>
            <p:nvPr/>
          </p:nvGrpSpPr>
          <p:grpSpPr>
            <a:xfrm>
              <a:off x="3168829" y="3704452"/>
              <a:ext cx="116076" cy="127684"/>
              <a:chOff x="2453209" y="5151638"/>
              <a:chExt cx="191820" cy="211002"/>
            </a:xfrm>
          </p:grpSpPr>
          <p:sp>
            <p:nvSpPr>
              <p:cNvPr id="20" name="Oval 19"/>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ed Rectangle 20"/>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2" name="Picture Placeholder 2"/>
          <p:cNvSpPr>
            <a:spLocks noGrp="1"/>
          </p:cNvSpPr>
          <p:nvPr>
            <p:ph type="pic" idx="10" hasCustomPrompt="1"/>
          </p:nvPr>
        </p:nvSpPr>
        <p:spPr>
          <a:xfrm>
            <a:off x="2984419" y="2291784"/>
            <a:ext cx="1143174" cy="18025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23" name="Group 22"/>
          <p:cNvGrpSpPr/>
          <p:nvPr userDrawn="1"/>
        </p:nvGrpSpPr>
        <p:grpSpPr>
          <a:xfrm>
            <a:off x="4900358" y="1383368"/>
            <a:ext cx="1298551" cy="2242953"/>
            <a:chOff x="2627784" y="1825002"/>
            <a:chExt cx="1198166" cy="2069560"/>
          </a:xfrm>
        </p:grpSpPr>
        <p:sp>
          <p:nvSpPr>
            <p:cNvPr id="24" name="Rounded Rectangle 23"/>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Group 25"/>
            <p:cNvGrpSpPr/>
            <p:nvPr/>
          </p:nvGrpSpPr>
          <p:grpSpPr>
            <a:xfrm>
              <a:off x="3168829" y="3704452"/>
              <a:ext cx="116076" cy="127684"/>
              <a:chOff x="2453209" y="5151638"/>
              <a:chExt cx="191820" cy="211002"/>
            </a:xfrm>
          </p:grpSpPr>
          <p:sp>
            <p:nvSpPr>
              <p:cNvPr id="27" name="Oval 26"/>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ounded Rectangle 27"/>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9" name="Picture Placeholder 2"/>
          <p:cNvSpPr>
            <a:spLocks noGrp="1"/>
          </p:cNvSpPr>
          <p:nvPr>
            <p:ph type="pic" idx="11" hasCustomPrompt="1"/>
          </p:nvPr>
        </p:nvSpPr>
        <p:spPr>
          <a:xfrm>
            <a:off x="4974250" y="1586548"/>
            <a:ext cx="1143174" cy="18025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grpSp>
        <p:nvGrpSpPr>
          <p:cNvPr id="30" name="Group 29"/>
          <p:cNvGrpSpPr/>
          <p:nvPr userDrawn="1"/>
        </p:nvGrpSpPr>
        <p:grpSpPr>
          <a:xfrm>
            <a:off x="6890188" y="2345021"/>
            <a:ext cx="1298551" cy="2242953"/>
            <a:chOff x="2627784" y="1825002"/>
            <a:chExt cx="1198166" cy="2069560"/>
          </a:xfrm>
        </p:grpSpPr>
        <p:sp>
          <p:nvSpPr>
            <p:cNvPr id="31" name="Rounded Rectangle 30"/>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ectangle 31"/>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Group 32"/>
            <p:cNvGrpSpPr/>
            <p:nvPr/>
          </p:nvGrpSpPr>
          <p:grpSpPr>
            <a:xfrm>
              <a:off x="3168829" y="3704452"/>
              <a:ext cx="116076" cy="127684"/>
              <a:chOff x="2453209" y="5151638"/>
              <a:chExt cx="191820" cy="211002"/>
            </a:xfrm>
          </p:grpSpPr>
          <p:sp>
            <p:nvSpPr>
              <p:cNvPr id="34" name="Oval 33"/>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ounded Rectangle 34"/>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6" name="Picture Placeholder 2"/>
          <p:cNvSpPr>
            <a:spLocks noGrp="1"/>
          </p:cNvSpPr>
          <p:nvPr>
            <p:ph type="pic" idx="12" hasCustomPrompt="1"/>
          </p:nvPr>
        </p:nvSpPr>
        <p:spPr>
          <a:xfrm>
            <a:off x="6964080" y="2548201"/>
            <a:ext cx="1143174" cy="18025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7" name="Rectangle 36"/>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38"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41"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119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520292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2699792" y="1851670"/>
            <a:ext cx="6444208" cy="1440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Rectangle 5"/>
          <p:cNvSpPr/>
          <p:nvPr userDrawn="1"/>
        </p:nvSpPr>
        <p:spPr>
          <a:xfrm>
            <a:off x="0" y="0"/>
            <a:ext cx="1619671" cy="5143500"/>
          </a:xfrm>
          <a:prstGeom prst="rect">
            <a:avLst/>
          </a:prstGeom>
          <a:gradFill>
            <a:gsLst>
              <a:gs pos="42000">
                <a:srgbClr val="F6F6F6">
                  <a:lumMod val="97000"/>
                </a:srgbClr>
              </a:gs>
              <a:gs pos="0">
                <a:schemeClr val="bg1">
                  <a:lumMod val="92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 name="Straight Arrow Connector 8"/>
          <p:cNvCxnSpPr>
            <a:stCxn id="7" idx="2"/>
          </p:cNvCxnSpPr>
          <p:nvPr userDrawn="1"/>
        </p:nvCxnSpPr>
        <p:spPr>
          <a:xfrm>
            <a:off x="711746" y="4952174"/>
            <a:ext cx="8432254" cy="0"/>
          </a:xfrm>
          <a:prstGeom prst="straightConnector1">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hasCustomPrompt="1"/>
          </p:nvPr>
        </p:nvSpPr>
        <p:spPr>
          <a:xfrm>
            <a:off x="3131840" y="2233427"/>
            <a:ext cx="5472608" cy="399981"/>
          </a:xfrm>
          <a:prstGeom prst="rect">
            <a:avLst/>
          </a:prstGeom>
        </p:spPr>
        <p:txBody>
          <a:bodyPr anchor="ctr">
            <a:noAutofit/>
          </a:bodyPr>
          <a:lstStyle>
            <a:lvl1pPr algn="l">
              <a:defRPr sz="3600" b="1" baseline="0">
                <a:solidFill>
                  <a:schemeClr val="bg1"/>
                </a:solidFill>
                <a:effectLst/>
                <a:latin typeface="+mj-lt"/>
                <a:cs typeface="Arial" pitchFamily="34" charset="0"/>
              </a:defRPr>
            </a:lvl1pPr>
          </a:lstStyle>
          <a:p>
            <a:r>
              <a:rPr lang="en-US" altLang="ko-KR" dirty="0"/>
              <a:t>SECTION BREAK</a:t>
            </a:r>
            <a:endParaRPr lang="ko-KR" altLang="en-US" dirty="0"/>
          </a:p>
        </p:txBody>
      </p:sp>
      <p:sp>
        <p:nvSpPr>
          <p:cNvPr id="3" name="Text Placeholder 9"/>
          <p:cNvSpPr>
            <a:spLocks noGrp="1"/>
          </p:cNvSpPr>
          <p:nvPr>
            <p:ph type="body" sz="quarter" idx="10" hasCustomPrompt="1"/>
          </p:nvPr>
        </p:nvSpPr>
        <p:spPr>
          <a:xfrm>
            <a:off x="3131840" y="2683835"/>
            <a:ext cx="5472608" cy="197606"/>
          </a:xfrm>
          <a:prstGeom prst="rect">
            <a:avLst/>
          </a:prstGeom>
        </p:spPr>
        <p:txBody>
          <a:bodyPr lIns="108000" anchor="ctr"/>
          <a:lstStyle>
            <a:lvl1pPr marL="0" indent="0" algn="l">
              <a:buNone/>
              <a:defRPr sz="1200" baseline="0">
                <a:solidFill>
                  <a:schemeClr val="bg1"/>
                </a:solidFill>
                <a:effectLst/>
                <a:latin typeface="+mn-lt"/>
                <a:cs typeface="Arial" pitchFamily="34" charset="0"/>
              </a:defRPr>
            </a:lvl1pPr>
          </a:lstStyle>
          <a:p>
            <a:pPr lvl="0"/>
            <a:r>
              <a:rPr lang="en-US" altLang="ko-KR" dirty="0"/>
              <a:t>Add text</a:t>
            </a:r>
            <a:endParaRPr lang="ko-KR" altLang="en-US" dirty="0"/>
          </a:p>
        </p:txBody>
      </p:sp>
      <p:pic>
        <p:nvPicPr>
          <p:cNvPr id="7"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8020" y="3332174"/>
            <a:ext cx="1087451" cy="16200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userDrawn="1"/>
        </p:nvCxnSpPr>
        <p:spPr>
          <a:xfrm>
            <a:off x="0" y="195486"/>
            <a:ext cx="9143999" cy="0"/>
          </a:xfrm>
          <a:prstGeom prst="straightConnector1">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72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Rectangle 3"/>
          <p:cNvSpPr/>
          <p:nvPr userDrawn="1"/>
        </p:nvSpPr>
        <p:spPr>
          <a:xfrm>
            <a:off x="-1" y="3003550"/>
            <a:ext cx="9144001" cy="2139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 hasCustomPrompt="1"/>
          </p:nvPr>
        </p:nvSpPr>
        <p:spPr>
          <a:xfrm>
            <a:off x="755576" y="2157550"/>
            <a:ext cx="1692000" cy="1692000"/>
          </a:xfrm>
          <a:prstGeom prst="ellipse">
            <a:avLst/>
          </a:prstGeom>
          <a:solidFill>
            <a:schemeClr val="bg1">
              <a:lumMod val="95000"/>
            </a:schemeClr>
          </a:solidFill>
          <a:ln w="50800">
            <a:solidFill>
              <a:schemeClr val="accent1"/>
            </a:solid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itle 1"/>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6" name="Text Placeholder 9">
            <a:extLst>
              <a:ext uri="{FF2B5EF4-FFF2-40B4-BE49-F238E27FC236}">
                <a16:creationId xmlns:a16="http://schemas.microsoft.com/office/drawing/2014/main" xmlns="" id="{AAFCF31D-C6CE-4C4C-AE5A-2A4429FEF277}"/>
              </a:ext>
            </a:extLst>
          </p:cNvPr>
          <p:cNvSpPr>
            <a:spLocks noGrp="1"/>
          </p:cNvSpPr>
          <p:nvPr>
            <p:ph type="body" sz="quarter" idx="12"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itchFamily="34" charset="0"/>
              </a:defRPr>
            </a:lvl1pPr>
          </a:lstStyle>
          <a:p>
            <a:pPr lvl="0"/>
            <a:r>
              <a:rPr lang="en-US" altLang="ko-KR" dirty="0"/>
              <a:t>This text con be replaced with your own text</a:t>
            </a:r>
            <a:endParaRPr lang="ko-KR" altLang="en-US" dirty="0"/>
          </a:p>
        </p:txBody>
      </p:sp>
    </p:spTree>
    <p:extLst>
      <p:ext uri="{BB962C8B-B14F-4D97-AF65-F5344CB8AC3E}">
        <p14:creationId xmlns:p14="http://schemas.microsoft.com/office/powerpoint/2010/main" val="181125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1046842" y="807554"/>
            <a:ext cx="7050317" cy="3528392"/>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1403648" y="1131590"/>
            <a:ext cx="6336704" cy="288032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75000"/>
                  <a:lumOff val="25000"/>
                </a:schemeClr>
              </a:solidFill>
            </a:endParaRPr>
          </a:p>
        </p:txBody>
      </p:sp>
      <p:sp>
        <p:nvSpPr>
          <p:cNvPr id="7" name="제목 1"/>
          <p:cNvSpPr>
            <a:spLocks noGrp="1"/>
          </p:cNvSpPr>
          <p:nvPr>
            <p:ph type="title" hasCustomPrompt="1"/>
          </p:nvPr>
        </p:nvSpPr>
        <p:spPr>
          <a:xfrm>
            <a:off x="1043608" y="2924944"/>
            <a:ext cx="7056784" cy="533308"/>
          </a:xfrm>
          <a:prstGeom prst="rect">
            <a:avLst/>
          </a:prstGeom>
        </p:spPr>
        <p:txBody>
          <a:bodyPr anchor="ctr">
            <a:noAutofit/>
          </a:bodyPr>
          <a:lstStyle>
            <a:lvl1pPr algn="ctr">
              <a:defRPr sz="3600" b="1" baseline="0">
                <a:solidFill>
                  <a:schemeClr val="tx1">
                    <a:lumMod val="75000"/>
                    <a:lumOff val="25000"/>
                  </a:schemeClr>
                </a:solidFill>
                <a:effectLst/>
                <a:latin typeface="Arial" pitchFamily="34" charset="0"/>
                <a:cs typeface="Arial" pitchFamily="34" charset="0"/>
              </a:defRPr>
            </a:lvl1pPr>
          </a:lstStyle>
          <a:p>
            <a:r>
              <a:rPr lang="en-US" altLang="ko-KR" dirty="0"/>
              <a:t>Thank you</a:t>
            </a:r>
            <a:endParaRPr lang="ko-KR" altLang="en-US" dirty="0"/>
          </a:p>
        </p:txBody>
      </p:sp>
      <p:sp>
        <p:nvSpPr>
          <p:cNvPr id="8" name="Text Placeholder 9"/>
          <p:cNvSpPr>
            <a:spLocks noGrp="1"/>
          </p:cNvSpPr>
          <p:nvPr>
            <p:ph type="body" sz="quarter" idx="11" hasCustomPrompt="1"/>
          </p:nvPr>
        </p:nvSpPr>
        <p:spPr>
          <a:xfrm>
            <a:off x="1043608" y="3513851"/>
            <a:ext cx="7056784" cy="263475"/>
          </a:xfrm>
          <a:prstGeom prst="rect">
            <a:avLst/>
          </a:prstGeom>
        </p:spPr>
        <p:txBody>
          <a:bodyPr lIns="108000" anchor="ctr"/>
          <a:lstStyle>
            <a:lvl1pPr marL="0" indent="0" algn="ctr">
              <a:buNone/>
              <a:defRPr sz="1400" baseline="0">
                <a:solidFill>
                  <a:schemeClr val="tx1">
                    <a:lumMod val="75000"/>
                    <a:lumOff val="25000"/>
                  </a:schemeClr>
                </a:solidFill>
                <a:effectLst/>
                <a:latin typeface="Arial" pitchFamily="34" charset="0"/>
                <a:cs typeface="Arial" pitchFamily="34" charset="0"/>
              </a:defRPr>
            </a:lvl1pPr>
          </a:lstStyle>
          <a:p>
            <a:pPr lvl="0"/>
            <a:r>
              <a:rPr lang="en-US" altLang="ko-KR" dirty="0"/>
              <a:t>This text can be replaced with your own text</a:t>
            </a:r>
            <a:endParaRPr lang="ko-KR" altLang="en-US" dirty="0"/>
          </a:p>
        </p:txBody>
      </p:sp>
      <p:pic>
        <p:nvPicPr>
          <p:cNvPr id="3"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56915" y="1318423"/>
            <a:ext cx="985234" cy="1467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13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10"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69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4"/>
          <p:cNvSpPr/>
          <p:nvPr userDrawn="1"/>
        </p:nvSpPr>
        <p:spPr>
          <a:xfrm>
            <a:off x="0" y="0"/>
            <a:ext cx="1619671" cy="5143500"/>
          </a:xfrm>
          <a:prstGeom prst="rect">
            <a:avLst/>
          </a:prstGeom>
          <a:gradFill>
            <a:gsLst>
              <a:gs pos="42000">
                <a:srgbClr val="F6F6F6">
                  <a:lumMod val="97000"/>
                </a:srgbClr>
              </a:gs>
              <a:gs pos="0">
                <a:schemeClr val="bg1">
                  <a:lumMod val="92000"/>
                </a:schemeClr>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itle 1"/>
          <p:cNvSpPr>
            <a:spLocks noGrp="1"/>
          </p:cNvSpPr>
          <p:nvPr>
            <p:ph type="title" hasCustomPrompt="1"/>
          </p:nvPr>
        </p:nvSpPr>
        <p:spPr>
          <a:xfrm>
            <a:off x="1584000" y="25735"/>
            <a:ext cx="7560000" cy="776530"/>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pic>
        <p:nvPicPr>
          <p:cNvPr id="8"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8020" y="3332174"/>
            <a:ext cx="1087451" cy="16200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userDrawn="1"/>
        </p:nvCxnSpPr>
        <p:spPr>
          <a:xfrm>
            <a:off x="711746" y="4952174"/>
            <a:ext cx="8432254" cy="0"/>
          </a:xfrm>
          <a:prstGeom prst="straightConnector1">
            <a:avLst/>
          </a:prstGeom>
          <a:ln w="12700">
            <a:solidFill>
              <a:schemeClr val="accent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14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776326" y="1262118"/>
            <a:ext cx="1584176" cy="1980000"/>
          </a:xfrm>
          <a:prstGeom prst="rect">
            <a:avLst/>
          </a:prstGeom>
          <a:solidFill>
            <a:schemeClr val="bg1">
              <a:lumMod val="95000"/>
            </a:schemeClr>
          </a:solidFill>
          <a:ln w="508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1" y="0"/>
            <a:ext cx="9108504" cy="828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solidFill>
                <a:schemeClr val="tx1">
                  <a:lumMod val="75000"/>
                  <a:lumOff val="25000"/>
                </a:schemeClr>
              </a:solidFill>
              <a:latin typeface="+mj-lt"/>
              <a:cs typeface="Arial" pitchFamily="34" charset="0"/>
            </a:endParaRPr>
          </a:p>
        </p:txBody>
      </p:sp>
      <p:sp>
        <p:nvSpPr>
          <p:cNvPr id="7"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9" name="Picture Placeholder 2"/>
          <p:cNvSpPr>
            <a:spLocks noGrp="1"/>
          </p:cNvSpPr>
          <p:nvPr>
            <p:ph type="pic" idx="10" hasCustomPrompt="1"/>
          </p:nvPr>
        </p:nvSpPr>
        <p:spPr>
          <a:xfrm>
            <a:off x="2179884" y="1352118"/>
            <a:ext cx="1440160" cy="1800000"/>
          </a:xfrm>
          <a:prstGeom prst="rect">
            <a:avLst/>
          </a:prstGeom>
          <a:solidFill>
            <a:schemeClr val="bg1">
              <a:lumMod val="95000"/>
            </a:schemeClr>
          </a:solidFill>
          <a:ln w="508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1" hasCustomPrompt="1"/>
          </p:nvPr>
        </p:nvSpPr>
        <p:spPr>
          <a:xfrm>
            <a:off x="723433" y="1437715"/>
            <a:ext cx="1296144" cy="1619999"/>
          </a:xfrm>
          <a:prstGeom prst="rect">
            <a:avLst/>
          </a:prstGeom>
          <a:solidFill>
            <a:schemeClr val="bg1">
              <a:lumMod val="95000"/>
            </a:schemeClr>
          </a:solidFill>
          <a:ln w="508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2" hasCustomPrompt="1"/>
          </p:nvPr>
        </p:nvSpPr>
        <p:spPr>
          <a:xfrm>
            <a:off x="5516784" y="1352118"/>
            <a:ext cx="1440160" cy="1800000"/>
          </a:xfrm>
          <a:prstGeom prst="rect">
            <a:avLst/>
          </a:prstGeom>
          <a:solidFill>
            <a:schemeClr val="bg1">
              <a:lumMod val="95000"/>
            </a:schemeClr>
          </a:solidFill>
          <a:ln w="508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3" hasCustomPrompt="1"/>
          </p:nvPr>
        </p:nvSpPr>
        <p:spPr>
          <a:xfrm>
            <a:off x="7113226" y="1442119"/>
            <a:ext cx="1296144" cy="1619999"/>
          </a:xfrm>
          <a:prstGeom prst="rect">
            <a:avLst/>
          </a:prstGeom>
          <a:solidFill>
            <a:schemeClr val="bg1">
              <a:lumMod val="95000"/>
            </a:schemeClr>
          </a:solidFill>
          <a:ln w="508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pic>
        <p:nvPicPr>
          <p:cNvPr id="12" name="Picture 2" descr="D:\KBM-정애\014-Fullppt\PNG이미지\paper-bul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67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180000" y="179550"/>
            <a:ext cx="8784000" cy="4784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3844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7" name="Rectangle 6"/>
          <p:cNvSpPr/>
          <p:nvPr userDrawn="1"/>
        </p:nvSpPr>
        <p:spPr>
          <a:xfrm>
            <a:off x="720000" y="442505"/>
            <a:ext cx="7704000" cy="42813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Picture Placeholder 2"/>
          <p:cNvSpPr>
            <a:spLocks noGrp="1"/>
          </p:cNvSpPr>
          <p:nvPr>
            <p:ph type="pic" idx="1" hasCustomPrompt="1"/>
          </p:nvPr>
        </p:nvSpPr>
        <p:spPr>
          <a:xfrm>
            <a:off x="3275856" y="0"/>
            <a:ext cx="259228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4230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7"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0" y="1635646"/>
            <a:ext cx="4217146" cy="2310733"/>
          </a:xfrm>
          <a:prstGeom prst="rect">
            <a:avLst/>
          </a:prstGeom>
        </p:spPr>
      </p:pic>
      <p:sp>
        <p:nvSpPr>
          <p:cNvPr id="9" name="Picture Placeholder 2"/>
          <p:cNvSpPr>
            <a:spLocks noGrp="1"/>
          </p:cNvSpPr>
          <p:nvPr>
            <p:ph type="pic" idx="1" hasCustomPrompt="1"/>
          </p:nvPr>
        </p:nvSpPr>
        <p:spPr>
          <a:xfrm>
            <a:off x="1357764" y="1731146"/>
            <a:ext cx="2952328" cy="190573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Rectangle 9"/>
          <p:cNvSpPr/>
          <p:nvPr userDrawn="1"/>
        </p:nvSpPr>
        <p:spPr>
          <a:xfrm>
            <a:off x="1" y="0"/>
            <a:ext cx="9108504" cy="864000"/>
          </a:xfrm>
          <a:prstGeom prst="rect">
            <a:avLst/>
          </a:prstGeom>
          <a:gradFill flip="none" rotWithShape="1">
            <a:gsLst>
              <a:gs pos="0">
                <a:schemeClr val="bg1">
                  <a:lumMod val="94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b="1" dirty="0">
              <a:latin typeface="Arial" pitchFamily="34" charset="0"/>
              <a:cs typeface="Arial" pitchFamily="34" charset="0"/>
            </a:endParaRPr>
          </a:p>
        </p:txBody>
      </p:sp>
      <p:sp>
        <p:nvSpPr>
          <p:cNvPr id="11" name="Title 1"/>
          <p:cNvSpPr>
            <a:spLocks noGrp="1"/>
          </p:cNvSpPr>
          <p:nvPr>
            <p:ph type="title" hasCustomPrompt="1"/>
          </p:nvPr>
        </p:nvSpPr>
        <p:spPr>
          <a:xfrm>
            <a:off x="0" y="25735"/>
            <a:ext cx="9144000"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8" name="Picture 2" descr="D:\KBM-정애\014-Fullppt\PNG이미지\paper-bulb.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22681" y="105782"/>
            <a:ext cx="477240" cy="71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7249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358372"/>
      </p:ext>
    </p:extLst>
  </p:cSld>
  <p:clrMap bg1="lt1" tx1="dk1" bg2="lt2" tx2="dk2" accent1="accent1" accent2="accent2" accent3="accent3" accent4="accent4" accent5="accent5" accent6="accent6" hlink="hlink" folHlink="folHlink"/>
  <p:sldLayoutIdLst>
    <p:sldLayoutId id="2147483679" r:id="rId1"/>
    <p:sldLayoutId id="2147483668" r:id="rId2"/>
    <p:sldLayoutId id="2147483680"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137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70" r:id="rId4"/>
    <p:sldLayoutId id="2147483674" r:id="rId5"/>
    <p:sldLayoutId id="2147483673" r:id="rId6"/>
    <p:sldLayoutId id="2147483672" r:id="rId7"/>
    <p:sldLayoutId id="2147483675" r:id="rId8"/>
    <p:sldLayoutId id="2147483677" r:id="rId9"/>
    <p:sldLayoutId id="2147483676" r:id="rId10"/>
    <p:sldLayoutId id="2147483682"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786486"/>
      </p:ext>
    </p:extLst>
  </p:cSld>
  <p:clrMap bg1="lt1" tx1="dk1" bg2="lt2" tx2="dk2" accent1="accent1" accent2="accent2" accent3="accent3" accent4="accent4" accent5="accent5" accent6="accent6" hlink="hlink" folHlink="folHlink"/>
  <p:sldLayoutIdLst>
    <p:sldLayoutId id="2147483665"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1840" y="339502"/>
            <a:ext cx="2880320" cy="2952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p:cNvSpPr>
            <a:spLocks noGrp="1"/>
          </p:cNvSpPr>
          <p:nvPr>
            <p:ph type="body" sz="quarter" idx="11"/>
          </p:nvPr>
        </p:nvSpPr>
        <p:spPr>
          <a:xfrm>
            <a:off x="0" y="3579862"/>
            <a:ext cx="9143999" cy="432000"/>
          </a:xfrm>
          <a:prstGeom prst="rect">
            <a:avLst/>
          </a:prstGeom>
        </p:spPr>
        <p:txBody>
          <a:bodyPr/>
          <a:lstStyle/>
          <a:p>
            <a:pPr algn="ctr" fontAlgn="auto">
              <a:spcBef>
                <a:spcPts val="0"/>
              </a:spcBef>
              <a:spcAft>
                <a:spcPts val="0"/>
              </a:spcAft>
              <a:defRPr/>
            </a:pPr>
            <a:r>
              <a:rPr lang="en-US" altLang="ko-KR" sz="1600" dirty="0" smtClean="0"/>
              <a:t>CHỦ ĐỀ:</a:t>
            </a:r>
            <a:r>
              <a:rPr lang="en-US" altLang="ko-KR" sz="1600" dirty="0" smtClean="0"/>
              <a:t> </a:t>
            </a:r>
            <a:r>
              <a:rPr lang="en-US" altLang="ko-KR" sz="1600" b="1" dirty="0" smtClean="0"/>
              <a:t>XÂY DỰNG CHƯƠNG TRÌNH TRÒ CHƠI GHÉP TRANH</a:t>
            </a:r>
            <a:endParaRPr lang="en-US" altLang="ko-KR" sz="1600" b="1" dirty="0"/>
          </a:p>
        </p:txBody>
      </p:sp>
      <p:sp>
        <p:nvSpPr>
          <p:cNvPr id="8" name="Title 7"/>
          <p:cNvSpPr>
            <a:spLocks noGrp="1"/>
          </p:cNvSpPr>
          <p:nvPr>
            <p:ph type="title"/>
          </p:nvPr>
        </p:nvSpPr>
        <p:spPr>
          <a:xfrm>
            <a:off x="0" y="3003798"/>
            <a:ext cx="9143998" cy="540000"/>
          </a:xfrm>
          <a:prstGeom prst="rect">
            <a:avLst/>
          </a:prstGeom>
        </p:spPr>
        <p:txBody>
          <a:bodyPr/>
          <a:lstStyle/>
          <a:p>
            <a:r>
              <a:rPr lang="en-US" altLang="ko-KR" sz="3200" dirty="0" smtClean="0"/>
              <a:t>BÀI TẬP LỚN HỌC PHẦN CÔNG NGHỆ .NET</a:t>
            </a:r>
            <a:endParaRPr lang="ko-KR" altLang="en-US" sz="3200" dirty="0"/>
          </a:p>
        </p:txBody>
      </p:sp>
      <p:pic>
        <p:nvPicPr>
          <p:cNvPr id="1026" name="Picture 2" descr="Microsoft-dotNET-logo - The Knights of 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892" y="798869"/>
            <a:ext cx="5926724" cy="17878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77169" y="4731989"/>
            <a:ext cx="6980694" cy="276999"/>
          </a:xfrm>
          <a:prstGeom prst="rect">
            <a:avLst/>
          </a:prstGeom>
          <a:noFill/>
        </p:spPr>
        <p:txBody>
          <a:bodyPr wrap="none" rtlCol="0">
            <a:spAutoFit/>
          </a:bodyPr>
          <a:lstStyle/>
          <a:p>
            <a:r>
              <a:rPr lang="en-US" sz="1200" noProof="1" smtClean="0"/>
              <a:t>Nguyễn </a:t>
            </a:r>
            <a:r>
              <a:rPr lang="en-US" sz="1200" noProof="1" smtClean="0"/>
              <a:t>Trung </a:t>
            </a:r>
            <a:r>
              <a:rPr lang="en-US" sz="1200" noProof="1" smtClean="0"/>
              <a:t>Kiên	</a:t>
            </a:r>
            <a:r>
              <a:rPr lang="en-US" sz="1200" noProof="1" smtClean="0"/>
              <a:t>	</a:t>
            </a:r>
            <a:r>
              <a:rPr lang="en-US" sz="1200" noProof="1" smtClean="0"/>
              <a:t> Đỗ </a:t>
            </a:r>
            <a:r>
              <a:rPr lang="en-US" sz="1200" noProof="1" smtClean="0"/>
              <a:t>Minh Vượng</a:t>
            </a:r>
            <a:r>
              <a:rPr lang="en-US" sz="1200" noProof="1" smtClean="0"/>
              <a:t>	</a:t>
            </a:r>
            <a:r>
              <a:rPr lang="en-US" sz="1200" noProof="1" smtClean="0"/>
              <a:t>	Nguyễn </a:t>
            </a:r>
            <a:r>
              <a:rPr lang="en-US" sz="1200" noProof="1" smtClean="0"/>
              <a:t>Thị Thanh</a:t>
            </a:r>
            <a:endParaRPr lang="en-US" sz="1200" noProof="1"/>
          </a:p>
        </p:txBody>
      </p:sp>
      <p:sp>
        <p:nvSpPr>
          <p:cNvPr id="4" name="TextBox 3"/>
          <p:cNvSpPr txBox="1"/>
          <p:nvPr/>
        </p:nvSpPr>
        <p:spPr>
          <a:xfrm>
            <a:off x="2153036" y="4011910"/>
            <a:ext cx="3927422" cy="307777"/>
          </a:xfrm>
          <a:prstGeom prst="rect">
            <a:avLst/>
          </a:prstGeom>
          <a:noFill/>
        </p:spPr>
        <p:txBody>
          <a:bodyPr wrap="none" rtlCol="0">
            <a:spAutoFit/>
          </a:bodyPr>
          <a:lstStyle/>
          <a:p>
            <a:r>
              <a:rPr lang="en-US" sz="1400" noProof="1" smtClean="0"/>
              <a:t>Người hướng dẫn: </a:t>
            </a:r>
            <a:r>
              <a:rPr lang="en-US" sz="1400" b="1" noProof="1" smtClean="0"/>
              <a:t>Ths. Nguyễn Thành Trung</a:t>
            </a:r>
            <a:endParaRPr lang="en-US" sz="1400" b="1" noProof="1"/>
          </a:p>
        </p:txBody>
      </p:sp>
    </p:spTree>
    <p:extLst>
      <p:ext uri="{BB962C8B-B14F-4D97-AF65-F5344CB8AC3E}">
        <p14:creationId xmlns:p14="http://schemas.microsoft.com/office/powerpoint/2010/main" val="280287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dirty="0" smtClean="0">
                <a:solidFill>
                  <a:schemeClr val="accent1"/>
                </a:solidFill>
              </a:rPr>
              <a:t>Slideshow </a:t>
            </a:r>
            <a:r>
              <a:rPr lang="en-US" altLang="ko-KR" dirty="0" smtClean="0"/>
              <a:t>Timeline</a:t>
            </a:r>
            <a:endParaRPr lang="ko-KR" altLang="en-US" dirty="0"/>
          </a:p>
        </p:txBody>
      </p:sp>
      <p:grpSp>
        <p:nvGrpSpPr>
          <p:cNvPr id="79" name="Group 78"/>
          <p:cNvGrpSpPr/>
          <p:nvPr/>
        </p:nvGrpSpPr>
        <p:grpSpPr>
          <a:xfrm>
            <a:off x="4298598" y="1277259"/>
            <a:ext cx="538036" cy="538036"/>
            <a:chOff x="4298598" y="1406129"/>
            <a:chExt cx="538036" cy="538036"/>
          </a:xfrm>
        </p:grpSpPr>
        <p:sp>
          <p:nvSpPr>
            <p:cNvPr id="63" name="Oval 62"/>
            <p:cNvSpPr/>
            <p:nvPr/>
          </p:nvSpPr>
          <p:spPr>
            <a:xfrm>
              <a:off x="4298598" y="1406129"/>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74" name="TextBox 73"/>
            <p:cNvSpPr txBox="1"/>
            <p:nvPr/>
          </p:nvSpPr>
          <p:spPr>
            <a:xfrm>
              <a:off x="4387596" y="1490481"/>
              <a:ext cx="360040" cy="369332"/>
            </a:xfrm>
            <a:prstGeom prst="rect">
              <a:avLst/>
            </a:prstGeom>
            <a:noFill/>
          </p:spPr>
          <p:txBody>
            <a:bodyPr wrap="square" rtlCol="0" anchor="ctr">
              <a:spAutoFit/>
            </a:bodyPr>
            <a:lstStyle/>
            <a:p>
              <a:pPr algn="ctr"/>
              <a:r>
                <a:rPr lang="en-US" altLang="ko-KR" b="1" dirty="0">
                  <a:latin typeface="Arial" pitchFamily="34" charset="0"/>
                  <a:cs typeface="Arial" pitchFamily="34" charset="0"/>
                </a:rPr>
                <a:t>1</a:t>
              </a:r>
              <a:endParaRPr lang="ko-KR" altLang="en-US" b="1" dirty="0">
                <a:latin typeface="Arial" pitchFamily="34" charset="0"/>
                <a:cs typeface="Arial" pitchFamily="34" charset="0"/>
              </a:endParaRPr>
            </a:p>
          </p:txBody>
        </p:sp>
      </p:grpSp>
      <p:grpSp>
        <p:nvGrpSpPr>
          <p:cNvPr id="80" name="Group 79"/>
          <p:cNvGrpSpPr/>
          <p:nvPr/>
        </p:nvGrpSpPr>
        <p:grpSpPr>
          <a:xfrm>
            <a:off x="4298598" y="2186236"/>
            <a:ext cx="538036" cy="538036"/>
            <a:chOff x="4298598" y="2241725"/>
            <a:chExt cx="538036" cy="538036"/>
          </a:xfrm>
        </p:grpSpPr>
        <p:sp>
          <p:nvSpPr>
            <p:cNvPr id="71" name="Oval 70"/>
            <p:cNvSpPr/>
            <p:nvPr/>
          </p:nvSpPr>
          <p:spPr>
            <a:xfrm>
              <a:off x="4298598" y="2241725"/>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75" name="TextBox 74"/>
            <p:cNvSpPr txBox="1"/>
            <p:nvPr/>
          </p:nvSpPr>
          <p:spPr>
            <a:xfrm>
              <a:off x="4387596" y="2326077"/>
              <a:ext cx="360040" cy="369332"/>
            </a:xfrm>
            <a:prstGeom prst="rect">
              <a:avLst/>
            </a:prstGeom>
            <a:noFill/>
          </p:spPr>
          <p:txBody>
            <a:bodyPr wrap="square" rtlCol="0" anchor="ctr">
              <a:spAutoFit/>
            </a:bodyPr>
            <a:lstStyle/>
            <a:p>
              <a:pPr algn="ctr"/>
              <a:r>
                <a:rPr lang="en-US" altLang="ko-KR" b="1" dirty="0">
                  <a:latin typeface="Arial" pitchFamily="34" charset="0"/>
                  <a:cs typeface="Arial" pitchFamily="34" charset="0"/>
                </a:rPr>
                <a:t>2</a:t>
              </a:r>
              <a:endParaRPr lang="ko-KR" altLang="en-US" b="1" dirty="0">
                <a:latin typeface="Arial" pitchFamily="34" charset="0"/>
                <a:cs typeface="Arial" pitchFamily="34" charset="0"/>
              </a:endParaRPr>
            </a:p>
          </p:txBody>
        </p:sp>
      </p:grpSp>
      <p:grpSp>
        <p:nvGrpSpPr>
          <p:cNvPr id="81" name="Group 80"/>
          <p:cNvGrpSpPr/>
          <p:nvPr/>
        </p:nvGrpSpPr>
        <p:grpSpPr>
          <a:xfrm>
            <a:off x="4298598" y="3095213"/>
            <a:ext cx="538036" cy="538036"/>
            <a:chOff x="4298598" y="3049560"/>
            <a:chExt cx="538036" cy="538036"/>
          </a:xfrm>
        </p:grpSpPr>
        <p:sp>
          <p:nvSpPr>
            <p:cNvPr id="72" name="Oval 71"/>
            <p:cNvSpPr/>
            <p:nvPr/>
          </p:nvSpPr>
          <p:spPr>
            <a:xfrm>
              <a:off x="4298598" y="3049560"/>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76" name="TextBox 75"/>
            <p:cNvSpPr txBox="1"/>
            <p:nvPr/>
          </p:nvSpPr>
          <p:spPr>
            <a:xfrm>
              <a:off x="4387596" y="3133912"/>
              <a:ext cx="360040" cy="369332"/>
            </a:xfrm>
            <a:prstGeom prst="rect">
              <a:avLst/>
            </a:prstGeom>
            <a:noFill/>
          </p:spPr>
          <p:txBody>
            <a:bodyPr wrap="square" rtlCol="0" anchor="ctr">
              <a:spAutoFit/>
            </a:bodyPr>
            <a:lstStyle/>
            <a:p>
              <a:pPr algn="ctr"/>
              <a:r>
                <a:rPr lang="en-US" altLang="ko-KR" b="1" dirty="0">
                  <a:latin typeface="Arial" pitchFamily="34" charset="0"/>
                  <a:cs typeface="Arial" pitchFamily="34" charset="0"/>
                </a:rPr>
                <a:t>3</a:t>
              </a:r>
              <a:endParaRPr lang="ko-KR" altLang="en-US" b="1" dirty="0">
                <a:latin typeface="Arial" pitchFamily="34" charset="0"/>
                <a:cs typeface="Arial" pitchFamily="34" charset="0"/>
              </a:endParaRPr>
            </a:p>
          </p:txBody>
        </p:sp>
      </p:grpSp>
      <p:grpSp>
        <p:nvGrpSpPr>
          <p:cNvPr id="82" name="Group 81"/>
          <p:cNvGrpSpPr/>
          <p:nvPr/>
        </p:nvGrpSpPr>
        <p:grpSpPr>
          <a:xfrm>
            <a:off x="4298598" y="4004190"/>
            <a:ext cx="538036" cy="538036"/>
            <a:chOff x="4298598" y="3857396"/>
            <a:chExt cx="538036" cy="538036"/>
          </a:xfrm>
        </p:grpSpPr>
        <p:sp>
          <p:nvSpPr>
            <p:cNvPr id="73" name="Oval 72"/>
            <p:cNvSpPr/>
            <p:nvPr/>
          </p:nvSpPr>
          <p:spPr>
            <a:xfrm>
              <a:off x="4298598" y="3857396"/>
              <a:ext cx="538036" cy="538036"/>
            </a:xfrm>
            <a:prstGeom prst="ellipse">
              <a:avLst/>
            </a:prstGeom>
            <a:gradFill flip="none" rotWithShape="1">
              <a:gsLst>
                <a:gs pos="0">
                  <a:schemeClr val="bg1">
                    <a:lumMod val="87000"/>
                  </a:schemeClr>
                </a:gs>
                <a:gs pos="100000">
                  <a:schemeClr val="bg1"/>
                </a:gs>
              </a:gsLst>
              <a:lin ang="0" scaled="1"/>
              <a:tileRect/>
            </a:gra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77" name="TextBox 76"/>
            <p:cNvSpPr txBox="1"/>
            <p:nvPr/>
          </p:nvSpPr>
          <p:spPr>
            <a:xfrm>
              <a:off x="4387596" y="3941748"/>
              <a:ext cx="360040" cy="369332"/>
            </a:xfrm>
            <a:prstGeom prst="rect">
              <a:avLst/>
            </a:prstGeom>
            <a:noFill/>
          </p:spPr>
          <p:txBody>
            <a:bodyPr wrap="square" rtlCol="0" anchor="ctr">
              <a:spAutoFit/>
            </a:bodyPr>
            <a:lstStyle/>
            <a:p>
              <a:pPr algn="ctr"/>
              <a:r>
                <a:rPr lang="en-US" altLang="ko-KR" b="1" dirty="0">
                  <a:latin typeface="Arial" pitchFamily="34" charset="0"/>
                  <a:cs typeface="Arial" pitchFamily="34" charset="0"/>
                </a:rPr>
                <a:t>4</a:t>
              </a:r>
              <a:endParaRPr lang="ko-KR" altLang="en-US" b="1" dirty="0">
                <a:latin typeface="Arial" pitchFamily="34" charset="0"/>
                <a:cs typeface="Arial" pitchFamily="34" charset="0"/>
              </a:endParaRPr>
            </a:p>
          </p:txBody>
        </p:sp>
      </p:grpSp>
      <p:sp>
        <p:nvSpPr>
          <p:cNvPr id="78" name="TextBox 77"/>
          <p:cNvSpPr txBox="1"/>
          <p:nvPr/>
        </p:nvSpPr>
        <p:spPr>
          <a:xfrm>
            <a:off x="4924242" y="1315444"/>
            <a:ext cx="3499758" cy="461665"/>
          </a:xfrm>
          <a:prstGeom prst="rect">
            <a:avLst/>
          </a:prstGeom>
          <a:noFill/>
        </p:spPr>
        <p:txBody>
          <a:bodyPr wrap="square" rtlCol="0">
            <a:spAutoFit/>
          </a:bodyPr>
          <a:lstStyle/>
          <a:p>
            <a:r>
              <a:rPr lang="en-US" altLang="ko-KR" sz="1200" b="1" noProof="1" smtClean="0">
                <a:solidFill>
                  <a:schemeClr val="tx1">
                    <a:lumMod val="75000"/>
                    <a:lumOff val="25000"/>
                  </a:schemeClr>
                </a:solidFill>
                <a:latin typeface="Arial" pitchFamily="34" charset="0"/>
                <a:cs typeface="Arial" pitchFamily="34" charset="0"/>
              </a:rPr>
              <a:t>Tổng quan lý thuyết</a:t>
            </a:r>
          </a:p>
          <a:p>
            <a:r>
              <a:rPr lang="en-US" altLang="ko-KR" sz="1200" noProof="1" smtClean="0">
                <a:solidFill>
                  <a:schemeClr val="tx1">
                    <a:lumMod val="75000"/>
                    <a:lumOff val="25000"/>
                  </a:schemeClr>
                </a:solidFill>
                <a:latin typeface="Arial" pitchFamily="34" charset="0"/>
                <a:cs typeface="Arial" pitchFamily="34" charset="0"/>
              </a:rPr>
              <a:t>Lý thuyết về công nghệ .NET và WPF. </a:t>
            </a:r>
            <a:endParaRPr lang="ko-KR" altLang="en-US" sz="1200" noProof="1">
              <a:solidFill>
                <a:schemeClr val="tx1">
                  <a:lumMod val="75000"/>
                  <a:lumOff val="25000"/>
                </a:schemeClr>
              </a:solidFill>
              <a:latin typeface="Arial" pitchFamily="34" charset="0"/>
              <a:cs typeface="Arial" pitchFamily="34" charset="0"/>
            </a:endParaRPr>
          </a:p>
        </p:txBody>
      </p:sp>
      <p:sp>
        <p:nvSpPr>
          <p:cNvPr id="83" name="TextBox 82"/>
          <p:cNvSpPr txBox="1"/>
          <p:nvPr/>
        </p:nvSpPr>
        <p:spPr>
          <a:xfrm>
            <a:off x="4924242" y="2224421"/>
            <a:ext cx="3499758" cy="461665"/>
          </a:xfrm>
          <a:prstGeom prst="rect">
            <a:avLst/>
          </a:prstGeom>
          <a:noFill/>
        </p:spPr>
        <p:txBody>
          <a:bodyPr wrap="square" rtlCol="0">
            <a:spAutoFit/>
          </a:bodyPr>
          <a:lstStyle/>
          <a:p>
            <a:r>
              <a:rPr lang="en-US" altLang="ko-KR" sz="1200" b="1" noProof="1" smtClean="0">
                <a:solidFill>
                  <a:schemeClr val="tx1">
                    <a:lumMod val="75000"/>
                    <a:lumOff val="25000"/>
                  </a:schemeClr>
                </a:solidFill>
                <a:latin typeface="Arial" pitchFamily="34" charset="0"/>
                <a:cs typeface="Arial" pitchFamily="34" charset="0"/>
              </a:rPr>
              <a:t>Nền tảng &amp; Chuẩn bị</a:t>
            </a:r>
          </a:p>
          <a:p>
            <a:r>
              <a:rPr lang="en-US" altLang="ko-KR" sz="1200" noProof="1" smtClean="0">
                <a:solidFill>
                  <a:schemeClr val="tx1">
                    <a:lumMod val="75000"/>
                    <a:lumOff val="25000"/>
                  </a:schemeClr>
                </a:solidFill>
                <a:latin typeface="Arial" pitchFamily="34" charset="0"/>
                <a:cs typeface="Arial" pitchFamily="34" charset="0"/>
              </a:rPr>
              <a:t>Chuẩn bị trước khi xây dựng </a:t>
            </a:r>
            <a:r>
              <a:rPr lang="en-US" altLang="ko-KR" sz="1200" noProof="1" smtClean="0">
                <a:solidFill>
                  <a:schemeClr val="tx1">
                    <a:lumMod val="75000"/>
                    <a:lumOff val="25000"/>
                  </a:schemeClr>
                </a:solidFill>
                <a:latin typeface="Arial" pitchFamily="34" charset="0"/>
                <a:cs typeface="Arial" pitchFamily="34" charset="0"/>
              </a:rPr>
              <a:t>chương </a:t>
            </a:r>
            <a:r>
              <a:rPr lang="en-US" altLang="ko-KR" sz="1200" noProof="1" smtClean="0">
                <a:solidFill>
                  <a:schemeClr val="tx1">
                    <a:lumMod val="75000"/>
                    <a:lumOff val="25000"/>
                  </a:schemeClr>
                </a:solidFill>
                <a:latin typeface="Arial" pitchFamily="34" charset="0"/>
                <a:cs typeface="Arial" pitchFamily="34" charset="0"/>
              </a:rPr>
              <a:t>trình.</a:t>
            </a:r>
            <a:endParaRPr lang="en-US" altLang="ko-KR" sz="1200" noProof="1">
              <a:solidFill>
                <a:schemeClr val="tx1">
                  <a:lumMod val="75000"/>
                  <a:lumOff val="25000"/>
                </a:schemeClr>
              </a:solidFill>
              <a:latin typeface="Arial" pitchFamily="34" charset="0"/>
              <a:cs typeface="Arial" pitchFamily="34" charset="0"/>
            </a:endParaRPr>
          </a:p>
        </p:txBody>
      </p:sp>
      <p:sp>
        <p:nvSpPr>
          <p:cNvPr id="84" name="TextBox 83"/>
          <p:cNvSpPr txBox="1"/>
          <p:nvPr/>
        </p:nvSpPr>
        <p:spPr>
          <a:xfrm>
            <a:off x="4901772" y="3133398"/>
            <a:ext cx="3499758" cy="461665"/>
          </a:xfrm>
          <a:prstGeom prst="rect">
            <a:avLst/>
          </a:prstGeom>
          <a:noFill/>
        </p:spPr>
        <p:txBody>
          <a:bodyPr wrap="square" rtlCol="0">
            <a:spAutoFit/>
          </a:bodyPr>
          <a:lstStyle/>
          <a:p>
            <a:r>
              <a:rPr lang="en-US" altLang="ko-KR" sz="1200" b="1" noProof="1" smtClean="0">
                <a:solidFill>
                  <a:schemeClr val="tx1">
                    <a:lumMod val="75000"/>
                    <a:lumOff val="25000"/>
                  </a:schemeClr>
                </a:solidFill>
                <a:latin typeface="Arial" pitchFamily="34" charset="0"/>
                <a:cs typeface="Arial" pitchFamily="34" charset="0"/>
              </a:rPr>
              <a:t>Chương trình trò chơi Ghép tranh</a:t>
            </a:r>
          </a:p>
          <a:p>
            <a:r>
              <a:rPr lang="en-US" altLang="ko-KR" sz="1200" noProof="1" smtClean="0">
                <a:solidFill>
                  <a:schemeClr val="tx1">
                    <a:lumMod val="75000"/>
                    <a:lumOff val="25000"/>
                  </a:schemeClr>
                </a:solidFill>
                <a:latin typeface="Arial" pitchFamily="34" charset="0"/>
                <a:cs typeface="Arial" pitchFamily="34" charset="0"/>
              </a:rPr>
              <a:t>Xây dựng </a:t>
            </a:r>
            <a:r>
              <a:rPr lang="en-US" altLang="ko-KR" sz="1200" noProof="1" smtClean="0">
                <a:solidFill>
                  <a:schemeClr val="tx1">
                    <a:lumMod val="75000"/>
                    <a:lumOff val="25000"/>
                  </a:schemeClr>
                </a:solidFill>
                <a:latin typeface="Arial" pitchFamily="34" charset="0"/>
                <a:cs typeface="Arial" pitchFamily="34" charset="0"/>
              </a:rPr>
              <a:t>phần </a:t>
            </a:r>
            <a:r>
              <a:rPr lang="en-US" altLang="ko-KR" sz="1200" noProof="1" smtClean="0">
                <a:solidFill>
                  <a:schemeClr val="tx1">
                    <a:lumMod val="75000"/>
                    <a:lumOff val="25000"/>
                  </a:schemeClr>
                </a:solidFill>
                <a:latin typeface="Arial" pitchFamily="34" charset="0"/>
                <a:cs typeface="Arial" pitchFamily="34" charset="0"/>
              </a:rPr>
              <a:t>mềm.</a:t>
            </a:r>
            <a:endParaRPr lang="en-US" altLang="ko-KR" sz="1200" noProof="1">
              <a:solidFill>
                <a:schemeClr val="tx1">
                  <a:lumMod val="75000"/>
                  <a:lumOff val="25000"/>
                </a:schemeClr>
              </a:solidFill>
              <a:latin typeface="Arial" pitchFamily="34" charset="0"/>
              <a:cs typeface="Arial" pitchFamily="34" charset="0"/>
            </a:endParaRPr>
          </a:p>
        </p:txBody>
      </p:sp>
      <p:sp>
        <p:nvSpPr>
          <p:cNvPr id="85" name="TextBox 84"/>
          <p:cNvSpPr txBox="1"/>
          <p:nvPr/>
        </p:nvSpPr>
        <p:spPr>
          <a:xfrm>
            <a:off x="4924242" y="4042375"/>
            <a:ext cx="3499758" cy="461665"/>
          </a:xfrm>
          <a:prstGeom prst="rect">
            <a:avLst/>
          </a:prstGeom>
          <a:noFill/>
        </p:spPr>
        <p:txBody>
          <a:bodyPr wrap="square" rtlCol="0">
            <a:spAutoFit/>
          </a:bodyPr>
          <a:lstStyle/>
          <a:p>
            <a:r>
              <a:rPr lang="en-US" altLang="ko-KR" sz="1200" b="1" noProof="1" smtClean="0">
                <a:solidFill>
                  <a:schemeClr val="tx1">
                    <a:lumMod val="75000"/>
                    <a:lumOff val="25000"/>
                  </a:schemeClr>
                </a:solidFill>
                <a:latin typeface="Arial" pitchFamily="34" charset="0"/>
                <a:cs typeface="Arial" pitchFamily="34" charset="0"/>
              </a:rPr>
              <a:t>Kết luận</a:t>
            </a:r>
          </a:p>
          <a:p>
            <a:r>
              <a:rPr lang="en-US" altLang="ko-KR" sz="1200" noProof="1" smtClean="0">
                <a:solidFill>
                  <a:schemeClr val="tx1">
                    <a:lumMod val="75000"/>
                    <a:lumOff val="25000"/>
                  </a:schemeClr>
                </a:solidFill>
                <a:latin typeface="Arial" pitchFamily="34" charset="0"/>
                <a:cs typeface="Arial" pitchFamily="34" charset="0"/>
              </a:rPr>
              <a:t>Tổng kết bài </a:t>
            </a:r>
            <a:r>
              <a:rPr lang="en-US" altLang="ko-KR" sz="1200" noProof="1" smtClean="0">
                <a:solidFill>
                  <a:schemeClr val="tx1">
                    <a:lumMod val="75000"/>
                    <a:lumOff val="25000"/>
                  </a:schemeClr>
                </a:solidFill>
                <a:latin typeface="Arial" pitchFamily="34" charset="0"/>
                <a:cs typeface="Arial" pitchFamily="34" charset="0"/>
              </a:rPr>
              <a:t>tập </a:t>
            </a:r>
            <a:r>
              <a:rPr lang="en-US" altLang="ko-KR" sz="1200" noProof="1" smtClean="0">
                <a:solidFill>
                  <a:schemeClr val="tx1">
                    <a:lumMod val="75000"/>
                    <a:lumOff val="25000"/>
                  </a:schemeClr>
                </a:solidFill>
                <a:latin typeface="Arial" pitchFamily="34" charset="0"/>
                <a:cs typeface="Arial" pitchFamily="34" charset="0"/>
              </a:rPr>
              <a:t>lớn.</a:t>
            </a:r>
            <a:endParaRPr lang="en-US" altLang="ko-KR" sz="1200" noProof="1">
              <a:solidFill>
                <a:schemeClr val="tx1">
                  <a:lumMod val="75000"/>
                  <a:lumOff val="25000"/>
                </a:schemeClr>
              </a:solidFill>
              <a:latin typeface="Arial" pitchFamily="34" charset="0"/>
              <a:cs typeface="Arial" pitchFamily="34" charset="0"/>
            </a:endParaRPr>
          </a:p>
        </p:txBody>
      </p:sp>
      <p:pic>
        <p:nvPicPr>
          <p:cNvPr id="2050" name="Picture 2" descr="Download .NET Framework 4.5.1 Offline Installer — File.Wik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777109"/>
            <a:ext cx="2678308" cy="191016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27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3200620" y="2607537"/>
            <a:ext cx="792025" cy="792025"/>
          </a:xfrm>
          <a:prstGeom prst="ellipse">
            <a:avLst/>
          </a:prstGeom>
          <a:solidFill>
            <a:schemeClr val="accent2"/>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p:nvSpPr>
        <p:spPr>
          <a:xfrm>
            <a:off x="4577820" y="2607537"/>
            <a:ext cx="792025" cy="792025"/>
          </a:xfrm>
          <a:prstGeom prst="ellipse">
            <a:avLst/>
          </a:prstGeom>
          <a:solidFill>
            <a:schemeClr val="accent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5955020" y="2607537"/>
            <a:ext cx="792025" cy="792025"/>
          </a:xfrm>
          <a:prstGeom prst="ellipse">
            <a:avLst/>
          </a:prstGeom>
          <a:solidFill>
            <a:schemeClr val="accent2"/>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7332220" y="2607537"/>
            <a:ext cx="792025" cy="792025"/>
          </a:xfrm>
          <a:prstGeom prst="ellipse">
            <a:avLst/>
          </a:prstGeom>
          <a:solidFill>
            <a:schemeClr val="accent4"/>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21"/>
          <p:cNvSpPr>
            <a:spLocks noChangeAspect="1"/>
          </p:cNvSpPr>
          <p:nvPr/>
        </p:nvSpPr>
        <p:spPr>
          <a:xfrm>
            <a:off x="3385188" y="2790339"/>
            <a:ext cx="422887" cy="42641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23"/>
          <p:cNvSpPr/>
          <p:nvPr/>
        </p:nvSpPr>
        <p:spPr>
          <a:xfrm>
            <a:off x="7506339" y="2873026"/>
            <a:ext cx="443787" cy="261047"/>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6"/>
          <p:cNvSpPr/>
          <p:nvPr/>
        </p:nvSpPr>
        <p:spPr>
          <a:xfrm rot="2700000">
            <a:off x="6200063" y="2732889"/>
            <a:ext cx="301939" cy="54132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9"/>
          <p:cNvSpPr/>
          <p:nvPr/>
        </p:nvSpPr>
        <p:spPr>
          <a:xfrm>
            <a:off x="4783825" y="2825686"/>
            <a:ext cx="380015" cy="35572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3186269" y="1532680"/>
            <a:ext cx="5418179" cy="830997"/>
          </a:xfrm>
          <a:prstGeom prst="rect">
            <a:avLst/>
          </a:prstGeom>
          <a:noFill/>
        </p:spPr>
        <p:txBody>
          <a:bodyPr wrap="square" rtlCol="0">
            <a:spAutoFit/>
          </a:bodyPr>
          <a:lstStyle/>
          <a:p>
            <a:r>
              <a:rPr lang="en-US" sz="1200" b="1" noProof="1" smtClean="0"/>
              <a:t>Công nghệ .NET </a:t>
            </a:r>
            <a:r>
              <a:rPr lang="en-US" sz="1200" noProof="1" smtClean="0"/>
              <a:t>(dot NET) là tên gọi chung của một loạt các công nghệ phát triển ứng dụng của Microsoft hiện đang được sử dụng vô cùng rộng rãi </a:t>
            </a:r>
            <a:r>
              <a:rPr lang="en-US" sz="1200" noProof="1" smtClean="0"/>
              <a:t>trên </a:t>
            </a:r>
            <a:r>
              <a:rPr lang="en-US" sz="1200" noProof="1" smtClean="0"/>
              <a:t>  thế </a:t>
            </a:r>
            <a:r>
              <a:rPr lang="en-US" sz="1200" noProof="1" smtClean="0"/>
              <a:t>giới. Nó được dùng để xây dựng các ứng dụng cho desktop, web, cloud, các ứng dụng điện thoại, video game, IoT và các chương trình AI. </a:t>
            </a:r>
            <a:endParaRPr lang="en-US" sz="1200" noProof="1"/>
          </a:p>
        </p:txBody>
      </p:sp>
      <p:sp>
        <p:nvSpPr>
          <p:cNvPr id="21" name="TextBox 20"/>
          <p:cNvSpPr txBox="1"/>
          <p:nvPr/>
        </p:nvSpPr>
        <p:spPr>
          <a:xfrm>
            <a:off x="523780" y="1523568"/>
            <a:ext cx="2160240" cy="400110"/>
          </a:xfrm>
          <a:prstGeom prst="rect">
            <a:avLst/>
          </a:prstGeom>
          <a:noFill/>
        </p:spPr>
        <p:txBody>
          <a:bodyPr wrap="square" rtlCol="0">
            <a:spAutoFit/>
          </a:bodyPr>
          <a:lstStyle/>
          <a:p>
            <a:r>
              <a:rPr lang="en-US" altLang="ko-KR" sz="2000" b="1" dirty="0" smtClean="0">
                <a:solidFill>
                  <a:schemeClr val="tx1">
                    <a:lumMod val="75000"/>
                    <a:lumOff val="25000"/>
                  </a:schemeClr>
                </a:solidFill>
                <a:cs typeface="Arial" pitchFamily="34" charset="0"/>
              </a:rPr>
              <a:t>Microsoft .NET</a:t>
            </a:r>
            <a:endParaRPr lang="ko-KR" altLang="en-US" sz="2000" b="1" dirty="0">
              <a:solidFill>
                <a:schemeClr val="tx1">
                  <a:lumMod val="75000"/>
                  <a:lumOff val="25000"/>
                </a:schemeClr>
              </a:solidFill>
              <a:cs typeface="Arial" pitchFamily="34" charset="0"/>
            </a:endParaRPr>
          </a:p>
        </p:txBody>
      </p:sp>
      <p:sp>
        <p:nvSpPr>
          <p:cNvPr id="27" name="TextBox 26"/>
          <p:cNvSpPr txBox="1"/>
          <p:nvPr/>
        </p:nvSpPr>
        <p:spPr>
          <a:xfrm>
            <a:off x="2992977" y="3579862"/>
            <a:ext cx="1207310" cy="461665"/>
          </a:xfrm>
          <a:prstGeom prst="rect">
            <a:avLst/>
          </a:prstGeom>
          <a:noFill/>
        </p:spPr>
        <p:txBody>
          <a:bodyPr wrap="square" rtlCol="0">
            <a:spAutoFit/>
          </a:bodyPr>
          <a:lstStyle/>
          <a:p>
            <a:pPr algn="ctr"/>
            <a:r>
              <a:rPr lang="en-US" altLang="ko-KR" sz="1200" b="1" noProof="1" smtClean="0">
                <a:solidFill>
                  <a:schemeClr val="bg1"/>
                </a:solidFill>
                <a:cs typeface="Arial" pitchFamily="34" charset="0"/>
              </a:rPr>
              <a:t>Năng suất làm việc cao</a:t>
            </a:r>
            <a:endParaRPr lang="en-US" altLang="ko-KR" sz="1200" b="1" noProof="1">
              <a:solidFill>
                <a:schemeClr val="bg1"/>
              </a:solidFill>
              <a:cs typeface="Arial" pitchFamily="34" charset="0"/>
            </a:endParaRPr>
          </a:p>
        </p:txBody>
      </p:sp>
      <p:sp>
        <p:nvSpPr>
          <p:cNvPr id="33" name="TextBox 32"/>
          <p:cNvSpPr txBox="1"/>
          <p:nvPr/>
        </p:nvSpPr>
        <p:spPr>
          <a:xfrm>
            <a:off x="4370177" y="3579862"/>
            <a:ext cx="1207310" cy="461665"/>
          </a:xfrm>
          <a:prstGeom prst="rect">
            <a:avLst/>
          </a:prstGeom>
          <a:noFill/>
        </p:spPr>
        <p:txBody>
          <a:bodyPr wrap="square" rtlCol="0">
            <a:spAutoFit/>
          </a:bodyPr>
          <a:lstStyle/>
          <a:p>
            <a:pPr algn="ctr"/>
            <a:r>
              <a:rPr lang="en-US" altLang="ko-KR" sz="1200" b="1" noProof="1">
                <a:solidFill>
                  <a:schemeClr val="bg1"/>
                </a:solidFill>
                <a:cs typeface="Arial" pitchFamily="34" charset="0"/>
              </a:rPr>
              <a:t>Thư viện lập trình lớn</a:t>
            </a:r>
            <a:endParaRPr lang="en-US" altLang="ko-KR" sz="1200" b="1" noProof="1">
              <a:solidFill>
                <a:schemeClr val="bg1"/>
              </a:solidFill>
              <a:cs typeface="Arial" pitchFamily="34" charset="0"/>
            </a:endParaRPr>
          </a:p>
        </p:txBody>
      </p:sp>
      <p:sp>
        <p:nvSpPr>
          <p:cNvPr id="39" name="TextBox 38"/>
          <p:cNvSpPr txBox="1"/>
          <p:nvPr/>
        </p:nvSpPr>
        <p:spPr>
          <a:xfrm>
            <a:off x="5747377" y="3579862"/>
            <a:ext cx="1207310" cy="461665"/>
          </a:xfrm>
          <a:prstGeom prst="rect">
            <a:avLst/>
          </a:prstGeom>
          <a:noFill/>
        </p:spPr>
        <p:txBody>
          <a:bodyPr wrap="square" rtlCol="0">
            <a:spAutoFit/>
          </a:bodyPr>
          <a:lstStyle/>
          <a:p>
            <a:pPr algn="ctr"/>
            <a:r>
              <a:rPr lang="en-US" altLang="ko-KR" sz="1200" b="1" noProof="1" smtClean="0">
                <a:solidFill>
                  <a:schemeClr val="bg1"/>
                </a:solidFill>
                <a:cs typeface="Arial" pitchFamily="34" charset="0"/>
              </a:rPr>
              <a:t>Hỗ trợ đa </a:t>
            </a:r>
            <a:r>
              <a:rPr lang="en-US" altLang="ko-KR" sz="1200" b="1" noProof="1" smtClean="0">
                <a:solidFill>
                  <a:schemeClr val="bg1"/>
                </a:solidFill>
                <a:cs typeface="Arial" pitchFamily="34" charset="0"/>
              </a:rPr>
              <a:t>ngôn ngữ</a:t>
            </a:r>
            <a:endParaRPr lang="en-US" altLang="ko-KR" sz="1200" b="1" noProof="1">
              <a:solidFill>
                <a:schemeClr val="bg1"/>
              </a:solidFill>
              <a:cs typeface="Arial" pitchFamily="34" charset="0"/>
            </a:endParaRPr>
          </a:p>
        </p:txBody>
      </p:sp>
      <p:sp>
        <p:nvSpPr>
          <p:cNvPr id="42" name="TextBox 41"/>
          <p:cNvSpPr txBox="1"/>
          <p:nvPr/>
        </p:nvSpPr>
        <p:spPr>
          <a:xfrm>
            <a:off x="7124577" y="3579862"/>
            <a:ext cx="1207310" cy="461665"/>
          </a:xfrm>
          <a:prstGeom prst="rect">
            <a:avLst/>
          </a:prstGeom>
          <a:noFill/>
        </p:spPr>
        <p:txBody>
          <a:bodyPr wrap="square" rtlCol="0">
            <a:spAutoFit/>
          </a:bodyPr>
          <a:lstStyle/>
          <a:p>
            <a:pPr algn="ctr"/>
            <a:r>
              <a:rPr lang="en-US" altLang="ko-KR" sz="1200" b="1" noProof="1" smtClean="0">
                <a:solidFill>
                  <a:schemeClr val="bg1"/>
                </a:solidFill>
                <a:cs typeface="Arial" pitchFamily="34" charset="0"/>
              </a:rPr>
              <a:t>Tính bảo mật cao</a:t>
            </a:r>
            <a:endParaRPr lang="en-US" altLang="ko-KR" sz="1200" b="1" noProof="1">
              <a:solidFill>
                <a:schemeClr val="bg1"/>
              </a:solidFill>
              <a:cs typeface="Arial" pitchFamily="34" charset="0"/>
            </a:endParaRPr>
          </a:p>
        </p:txBody>
      </p:sp>
      <p:sp>
        <p:nvSpPr>
          <p:cNvPr id="3" name="Title 2"/>
          <p:cNvSpPr>
            <a:spLocks noGrp="1"/>
          </p:cNvSpPr>
          <p:nvPr>
            <p:ph type="title"/>
          </p:nvPr>
        </p:nvSpPr>
        <p:spPr/>
        <p:txBody>
          <a:bodyPr/>
          <a:lstStyle/>
          <a:p>
            <a:pPr algn="ctr"/>
            <a:r>
              <a:rPr lang="en-US" altLang="ko-KR" noProof="1" smtClean="0">
                <a:solidFill>
                  <a:schemeClr val="accent1"/>
                </a:solidFill>
              </a:rPr>
              <a:t>Lý thuyết</a:t>
            </a:r>
            <a:endParaRPr lang="en-US" altLang="ko-KR" noProof="1">
              <a:solidFill>
                <a:schemeClr val="accent1"/>
              </a:solidFill>
            </a:endParaRPr>
          </a:p>
        </p:txBody>
      </p:sp>
      <p:sp>
        <p:nvSpPr>
          <p:cNvPr id="4" name="Text Placeholder 3"/>
          <p:cNvSpPr>
            <a:spLocks noGrp="1"/>
          </p:cNvSpPr>
          <p:nvPr>
            <p:ph type="body" sz="quarter" idx="12"/>
          </p:nvPr>
        </p:nvSpPr>
        <p:spPr>
          <a:prstGeom prst="rect">
            <a:avLst/>
          </a:prstGeom>
        </p:spPr>
        <p:txBody>
          <a:bodyPr/>
          <a:lstStyle/>
          <a:p>
            <a:r>
              <a:rPr lang="en-US" altLang="ko-KR" noProof="1" smtClean="0"/>
              <a:t>Tổng quan lý thuyết</a:t>
            </a:r>
            <a:endParaRPr lang="en-US" altLang="ko-KR" noProof="1"/>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1087" b="1087"/>
          <a:stretch>
            <a:fillRect/>
          </a:stretch>
        </p:blipFill>
        <p:spPr>
          <a:xfrm>
            <a:off x="791768" y="2175894"/>
            <a:ext cx="1692000" cy="1692000"/>
          </a:xfrm>
        </p:spPr>
      </p:pic>
    </p:spTree>
    <p:extLst>
      <p:ext uri="{BB962C8B-B14F-4D97-AF65-F5344CB8AC3E}">
        <p14:creationId xmlns:p14="http://schemas.microsoft.com/office/powerpoint/2010/main" val="676736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ko-KR" dirty="0">
                <a:solidFill>
                  <a:schemeClr val="accent1"/>
                </a:solidFill>
              </a:rPr>
              <a:t> </a:t>
            </a:r>
            <a:r>
              <a:rPr lang="en-US" altLang="ko-KR" noProof="1">
                <a:solidFill>
                  <a:schemeClr val="accent1"/>
                </a:solidFill>
              </a:rPr>
              <a:t>Lý thuyết</a:t>
            </a:r>
            <a:endParaRPr lang="ko-KR" altLang="en-US" dirty="0">
              <a:solidFill>
                <a:schemeClr val="accent1"/>
              </a:solidFill>
            </a:endParaRPr>
          </a:p>
        </p:txBody>
      </p:sp>
      <p:sp>
        <p:nvSpPr>
          <p:cNvPr id="17" name="Oval 16"/>
          <p:cNvSpPr/>
          <p:nvPr/>
        </p:nvSpPr>
        <p:spPr>
          <a:xfrm>
            <a:off x="4449688" y="2443031"/>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6084168" y="2443031"/>
            <a:ext cx="914400" cy="9144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7690048" y="2443031"/>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2" name="Group 21"/>
          <p:cNvGrpSpPr/>
          <p:nvPr/>
        </p:nvGrpSpPr>
        <p:grpSpPr>
          <a:xfrm>
            <a:off x="4320398" y="957481"/>
            <a:ext cx="4103602" cy="966197"/>
            <a:chOff x="4320398" y="1245513"/>
            <a:chExt cx="4103602" cy="966197"/>
          </a:xfrm>
        </p:grpSpPr>
        <p:sp>
          <p:nvSpPr>
            <p:cNvPr id="20" name="TextBox 19"/>
            <p:cNvSpPr txBox="1"/>
            <p:nvPr/>
          </p:nvSpPr>
          <p:spPr>
            <a:xfrm>
              <a:off x="4320399" y="1565379"/>
              <a:ext cx="4103601" cy="646331"/>
            </a:xfrm>
            <a:prstGeom prst="rect">
              <a:avLst/>
            </a:prstGeom>
            <a:noFill/>
          </p:spPr>
          <p:txBody>
            <a:bodyPr wrap="square" rtlCol="0">
              <a:spAutoFit/>
            </a:bodyPr>
            <a:lstStyle/>
            <a:p>
              <a:r>
                <a:rPr lang="vi-VN" altLang="ko-KR" sz="1200" dirty="0" smtClean="0">
                  <a:solidFill>
                    <a:schemeClr val="tx1">
                      <a:lumMod val="75000"/>
                      <a:lumOff val="25000"/>
                    </a:schemeClr>
                  </a:solidFill>
                  <a:cs typeface="Arial" pitchFamily="34" charset="0"/>
                </a:rPr>
                <a:t>à </a:t>
              </a:r>
              <a:r>
                <a:rPr lang="vi-VN" altLang="ko-KR" sz="1200" dirty="0">
                  <a:solidFill>
                    <a:schemeClr val="tx1">
                      <a:lumMod val="75000"/>
                      <a:lumOff val="25000"/>
                    </a:schemeClr>
                  </a:solidFill>
                  <a:cs typeface="Arial" pitchFamily="34" charset="0"/>
                </a:rPr>
                <a:t>một framework mới và rất hiện đại dành cho phát triển ứng dụng desktop cho Windows trên .NET Framework. Nó được ưa chuộng và sử dụng rất rộng rãi ngày nay</a:t>
              </a:r>
              <a:r>
                <a:rPr lang="vi-VN" altLang="ko-KR" sz="1200" dirty="0" smtClean="0">
                  <a:solidFill>
                    <a:schemeClr val="tx1">
                      <a:lumMod val="75000"/>
                      <a:lumOff val="25000"/>
                    </a:schemeClr>
                  </a:solidFill>
                  <a:cs typeface="Arial" pitchFamily="34" charset="0"/>
                </a:rPr>
                <a:t>.</a:t>
              </a:r>
              <a:endParaRPr lang="en-US" altLang="ko-KR" sz="1200" dirty="0">
                <a:solidFill>
                  <a:schemeClr val="tx1">
                    <a:lumMod val="75000"/>
                    <a:lumOff val="25000"/>
                  </a:schemeClr>
                </a:solidFill>
                <a:cs typeface="Arial" pitchFamily="34" charset="0"/>
              </a:endParaRPr>
            </a:p>
          </p:txBody>
        </p:sp>
        <p:sp>
          <p:nvSpPr>
            <p:cNvPr id="21" name="TextBox 20"/>
            <p:cNvSpPr txBox="1"/>
            <p:nvPr/>
          </p:nvSpPr>
          <p:spPr>
            <a:xfrm>
              <a:off x="4320398" y="1245513"/>
              <a:ext cx="4103601" cy="276999"/>
            </a:xfrm>
            <a:prstGeom prst="rect">
              <a:avLst/>
            </a:prstGeom>
            <a:noFill/>
          </p:spPr>
          <p:txBody>
            <a:bodyPr wrap="square" rtlCol="0">
              <a:spAutoFit/>
            </a:bodyPr>
            <a:lstStyle/>
            <a:p>
              <a:r>
                <a:rPr lang="en-US" altLang="ko-KR" sz="1200" b="1" dirty="0" smtClean="0">
                  <a:cs typeface="Arial" pitchFamily="34" charset="0"/>
                </a:rPr>
                <a:t>Windows Presentation Foundation (WPF)</a:t>
              </a:r>
              <a:endParaRPr lang="ko-KR" altLang="en-US" sz="1200" b="1" dirty="0">
                <a:cs typeface="Arial" pitchFamily="34" charset="0"/>
              </a:endParaRPr>
            </a:p>
          </p:txBody>
        </p:sp>
      </p:grpSp>
      <p:sp>
        <p:nvSpPr>
          <p:cNvPr id="23" name="Trapezoid 13"/>
          <p:cNvSpPr/>
          <p:nvPr/>
        </p:nvSpPr>
        <p:spPr>
          <a:xfrm>
            <a:off x="6306306" y="2701472"/>
            <a:ext cx="470125" cy="397518"/>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ounded Rectangle 7"/>
          <p:cNvSpPr/>
          <p:nvPr/>
        </p:nvSpPr>
        <p:spPr>
          <a:xfrm>
            <a:off x="8009407" y="2661686"/>
            <a:ext cx="275683" cy="477091"/>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ounded Rectangle 25"/>
          <p:cNvSpPr/>
          <p:nvPr/>
        </p:nvSpPr>
        <p:spPr>
          <a:xfrm>
            <a:off x="4737237" y="2661686"/>
            <a:ext cx="339302" cy="477091"/>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TextBox 27"/>
          <p:cNvSpPr txBox="1"/>
          <p:nvPr/>
        </p:nvSpPr>
        <p:spPr>
          <a:xfrm>
            <a:off x="4058066" y="3507854"/>
            <a:ext cx="1697644" cy="830997"/>
          </a:xfrm>
          <a:prstGeom prst="rect">
            <a:avLst/>
          </a:prstGeom>
          <a:noFill/>
        </p:spPr>
        <p:txBody>
          <a:bodyPr wrap="square" rtlCol="0">
            <a:spAutoFit/>
          </a:bodyPr>
          <a:lstStyle/>
          <a:p>
            <a:pPr algn="ctr"/>
            <a:r>
              <a:rPr lang="vi-VN" altLang="ko-KR" sz="1200" b="1" dirty="0">
                <a:solidFill>
                  <a:schemeClr val="tx1">
                    <a:lumMod val="75000"/>
                    <a:lumOff val="25000"/>
                  </a:schemeClr>
                </a:solidFill>
                <a:cs typeface="Arial" pitchFamily="34" charset="0"/>
              </a:rPr>
              <a:t>Cung cấp một nền tảng thống nhất để xây dựng giao diện người dùng</a:t>
            </a:r>
            <a:endParaRPr lang="ko-KR" altLang="en-US" sz="1200" b="1" dirty="0">
              <a:solidFill>
                <a:schemeClr val="tx1">
                  <a:lumMod val="75000"/>
                  <a:lumOff val="25000"/>
                </a:schemeClr>
              </a:solidFill>
              <a:cs typeface="Arial" pitchFamily="34" charset="0"/>
            </a:endParaRPr>
          </a:p>
        </p:txBody>
      </p:sp>
      <p:sp>
        <p:nvSpPr>
          <p:cNvPr id="34" name="TextBox 33"/>
          <p:cNvSpPr txBox="1"/>
          <p:nvPr/>
        </p:nvSpPr>
        <p:spPr>
          <a:xfrm>
            <a:off x="5796136" y="3507854"/>
            <a:ext cx="1532124" cy="1200329"/>
          </a:xfrm>
          <a:prstGeom prst="rect">
            <a:avLst/>
          </a:prstGeom>
          <a:noFill/>
        </p:spPr>
        <p:txBody>
          <a:bodyPr wrap="square" rtlCol="0">
            <a:spAutoFit/>
          </a:bodyPr>
          <a:lstStyle/>
          <a:p>
            <a:pPr algn="ctr"/>
            <a:r>
              <a:rPr lang="vi-VN" altLang="ko-KR" sz="1200" b="1" dirty="0">
                <a:solidFill>
                  <a:schemeClr val="tx1">
                    <a:lumMod val="75000"/>
                    <a:lumOff val="25000"/>
                  </a:schemeClr>
                </a:solidFill>
                <a:cs typeface="Arial" pitchFamily="34" charset="0"/>
              </a:rPr>
              <a:t>Cho phép người lập trình và người thiết kế giao diện làm việc cùng nhau một cách dễ dàng</a:t>
            </a:r>
            <a:endParaRPr lang="ko-KR" altLang="en-US" sz="1200" b="1" dirty="0">
              <a:solidFill>
                <a:schemeClr val="tx1">
                  <a:lumMod val="75000"/>
                  <a:lumOff val="25000"/>
                </a:schemeClr>
              </a:solidFill>
              <a:cs typeface="Arial" pitchFamily="34" charset="0"/>
            </a:endParaRPr>
          </a:p>
        </p:txBody>
      </p:sp>
      <p:sp>
        <p:nvSpPr>
          <p:cNvPr id="37" name="TextBox 36"/>
          <p:cNvSpPr txBox="1"/>
          <p:nvPr/>
        </p:nvSpPr>
        <p:spPr>
          <a:xfrm>
            <a:off x="7382427" y="3507854"/>
            <a:ext cx="1579946" cy="1200329"/>
          </a:xfrm>
          <a:prstGeom prst="rect">
            <a:avLst/>
          </a:prstGeom>
          <a:noFill/>
        </p:spPr>
        <p:txBody>
          <a:bodyPr wrap="square" rtlCol="0">
            <a:spAutoFit/>
          </a:bodyPr>
          <a:lstStyle/>
          <a:p>
            <a:pPr algn="ctr"/>
            <a:r>
              <a:rPr lang="vi-VN" altLang="ko-KR" sz="1200" b="1" dirty="0">
                <a:solidFill>
                  <a:schemeClr val="tx1">
                    <a:lumMod val="75000"/>
                    <a:lumOff val="25000"/>
                  </a:schemeClr>
                </a:solidFill>
                <a:cs typeface="Arial" pitchFamily="34" charset="0"/>
              </a:rPr>
              <a:t>Cung cấp một công nghệ chung để xây dựng giao diện người dùng trên cả Windows và trình duyệt Web</a:t>
            </a:r>
            <a:endParaRPr lang="ko-KR" altLang="en-US" sz="1200" b="1" dirty="0">
              <a:solidFill>
                <a:schemeClr val="tx1">
                  <a:lumMod val="75000"/>
                  <a:lumOff val="25000"/>
                </a:schemeClr>
              </a:solidFill>
              <a:cs typeface="Arial" pitchFamily="34" charset="0"/>
            </a:endParaRP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5719" r="15719"/>
          <a:stretch>
            <a:fillRect/>
          </a:stretch>
        </p:blipFill>
        <p:spPr/>
      </p:pic>
    </p:spTree>
    <p:extLst>
      <p:ext uri="{BB962C8B-B14F-4D97-AF65-F5344CB8AC3E}">
        <p14:creationId xmlns:p14="http://schemas.microsoft.com/office/powerpoint/2010/main" val="191244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noProof="1" smtClean="0"/>
              <a:t> </a:t>
            </a:r>
            <a:r>
              <a:rPr lang="en-US" altLang="ko-KR" noProof="1" smtClean="0">
                <a:solidFill>
                  <a:srgbClr val="0DD2D9"/>
                </a:solidFill>
              </a:rPr>
              <a:t> </a:t>
            </a:r>
            <a:r>
              <a:rPr lang="en-US" altLang="ko-KR" noProof="1" smtClean="0">
                <a:solidFill>
                  <a:schemeClr val="accent1"/>
                </a:solidFill>
              </a:rPr>
              <a:t>Nền tảng &amp; </a:t>
            </a:r>
            <a:r>
              <a:rPr lang="en-US" altLang="ko-KR" noProof="1" smtClean="0"/>
              <a:t>Chuẩn bị</a:t>
            </a:r>
            <a:endParaRPr lang="en-US" altLang="ko-KR" noProof="1"/>
          </a:p>
        </p:txBody>
      </p:sp>
      <p:sp>
        <p:nvSpPr>
          <p:cNvPr id="9" name="Oval 8"/>
          <p:cNvSpPr/>
          <p:nvPr/>
        </p:nvSpPr>
        <p:spPr>
          <a:xfrm>
            <a:off x="683568" y="1246298"/>
            <a:ext cx="609223" cy="609223"/>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p:cNvSpPr/>
          <p:nvPr/>
        </p:nvSpPr>
        <p:spPr>
          <a:xfrm>
            <a:off x="683568" y="2188538"/>
            <a:ext cx="609223" cy="609223"/>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10"/>
          <p:cNvSpPr/>
          <p:nvPr/>
        </p:nvSpPr>
        <p:spPr>
          <a:xfrm>
            <a:off x="683568" y="3130778"/>
            <a:ext cx="609223" cy="609223"/>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683568" y="4073016"/>
            <a:ext cx="609223" cy="609223"/>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21"/>
          <p:cNvSpPr>
            <a:spLocks noChangeAspect="1"/>
          </p:cNvSpPr>
          <p:nvPr/>
        </p:nvSpPr>
        <p:spPr>
          <a:xfrm>
            <a:off x="825538" y="1386909"/>
            <a:ext cx="325283" cy="32800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23"/>
          <p:cNvSpPr/>
          <p:nvPr/>
        </p:nvSpPr>
        <p:spPr>
          <a:xfrm>
            <a:off x="817500" y="4277230"/>
            <a:ext cx="341359" cy="20079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6"/>
          <p:cNvSpPr/>
          <p:nvPr/>
        </p:nvSpPr>
        <p:spPr>
          <a:xfrm rot="2700000">
            <a:off x="872054" y="3227199"/>
            <a:ext cx="232250" cy="41638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9"/>
          <p:cNvSpPr/>
          <p:nvPr/>
        </p:nvSpPr>
        <p:spPr>
          <a:xfrm>
            <a:off x="842026" y="2356337"/>
            <a:ext cx="292306" cy="27362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447164" y="1412409"/>
            <a:ext cx="2830257"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OS: Windows/MAC</a:t>
            </a:r>
            <a:endParaRPr lang="ko-KR" altLang="en-US" sz="1400" b="1" dirty="0">
              <a:solidFill>
                <a:schemeClr val="tx1">
                  <a:lumMod val="75000"/>
                  <a:lumOff val="25000"/>
                </a:schemeClr>
              </a:solidFill>
              <a:cs typeface="Arial" pitchFamily="34" charset="0"/>
            </a:endParaRPr>
          </a:p>
        </p:txBody>
      </p:sp>
      <p:sp>
        <p:nvSpPr>
          <p:cNvPr id="22" name="TextBox 21"/>
          <p:cNvSpPr txBox="1"/>
          <p:nvPr/>
        </p:nvSpPr>
        <p:spPr>
          <a:xfrm>
            <a:off x="1444549" y="2356337"/>
            <a:ext cx="2830257"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.NET Framework 4.7</a:t>
            </a:r>
            <a:endParaRPr lang="ko-KR" altLang="en-US" sz="1400" b="1" dirty="0">
              <a:solidFill>
                <a:schemeClr val="tx1">
                  <a:lumMod val="75000"/>
                  <a:lumOff val="25000"/>
                </a:schemeClr>
              </a:solidFill>
              <a:cs typeface="Arial" pitchFamily="34" charset="0"/>
            </a:endParaRPr>
          </a:p>
        </p:txBody>
      </p:sp>
      <p:sp>
        <p:nvSpPr>
          <p:cNvPr id="25" name="TextBox 24"/>
          <p:cNvSpPr txBox="1"/>
          <p:nvPr/>
        </p:nvSpPr>
        <p:spPr>
          <a:xfrm>
            <a:off x="1435504" y="3296889"/>
            <a:ext cx="2830257" cy="523220"/>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Microsoft Visual Studio 2017 - 2019</a:t>
            </a:r>
            <a:endParaRPr lang="ko-KR" altLang="en-US" sz="1400" b="1" dirty="0">
              <a:solidFill>
                <a:schemeClr val="tx1">
                  <a:lumMod val="75000"/>
                  <a:lumOff val="25000"/>
                </a:schemeClr>
              </a:solidFill>
              <a:cs typeface="Arial" pitchFamily="34" charset="0"/>
            </a:endParaRPr>
          </a:p>
        </p:txBody>
      </p:sp>
      <p:sp>
        <p:nvSpPr>
          <p:cNvPr id="28" name="TextBox 27"/>
          <p:cNvSpPr txBox="1"/>
          <p:nvPr/>
        </p:nvSpPr>
        <p:spPr>
          <a:xfrm>
            <a:off x="1435503" y="4239127"/>
            <a:ext cx="2830257"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SQLite or another RDBMF</a:t>
            </a:r>
            <a:endParaRPr lang="ko-KR" altLang="en-US" sz="1400" b="1" dirty="0">
              <a:solidFill>
                <a:schemeClr val="tx1">
                  <a:lumMod val="75000"/>
                  <a:lumOff val="25000"/>
                </a:schemeClr>
              </a:solidFill>
              <a:cs typeface="Arial" pitchFamily="34" charset="0"/>
            </a:endParaRPr>
          </a:p>
        </p:txBody>
      </p:sp>
      <p:pic>
        <p:nvPicPr>
          <p:cNvPr id="4098" name="Picture 2" descr="case studies and projects | mobile apps | enterprise solutions | business  intelligence | design | offsitet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114098"/>
            <a:ext cx="2085975" cy="303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40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noProof="1" smtClean="0">
                <a:solidFill>
                  <a:schemeClr val="bg1"/>
                </a:solidFill>
                <a:latin typeface="Arial" pitchFamily="34" charset="0"/>
                <a:cs typeface="Arial" pitchFamily="34" charset="0"/>
              </a:rPr>
              <a:t>Trò chơi Ghép Tranh</a:t>
            </a:r>
            <a:endParaRPr lang="en-US" altLang="ko-KR" noProof="1">
              <a:solidFill>
                <a:schemeClr val="bg1"/>
              </a:solidFill>
              <a:latin typeface="Arial" pitchFamily="34" charset="0"/>
              <a:cs typeface="Arial" pitchFamily="34" charset="0"/>
            </a:endParaRPr>
          </a:p>
        </p:txBody>
      </p:sp>
      <p:sp>
        <p:nvSpPr>
          <p:cNvPr id="24" name="Text Placeholder 4"/>
          <p:cNvSpPr txBox="1">
            <a:spLocks noGrp="1"/>
          </p:cNvSpPr>
          <p:nvPr>
            <p:ph type="body" sz="quarter" idx="10"/>
          </p:nvPr>
        </p:nvSpPr>
        <p:spPr>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noProof="1" smtClean="0">
                <a:solidFill>
                  <a:schemeClr val="bg1"/>
                </a:solidFill>
                <a:latin typeface="Arial" pitchFamily="34" charset="0"/>
                <a:cs typeface="Arial" pitchFamily="34" charset="0"/>
              </a:rPr>
              <a:t>Xây dựng chương trình</a:t>
            </a:r>
            <a:endParaRPr lang="en-US" altLang="ko-KR" sz="1200" noProof="1">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3136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USOM Admission Requirements | Windsor University School of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400" y="2217798"/>
            <a:ext cx="6179896" cy="28973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2"/>
          <p:cNvSpPr>
            <a:spLocks noGrp="1"/>
          </p:cNvSpPr>
          <p:nvPr>
            <p:ph type="title"/>
          </p:nvPr>
        </p:nvSpPr>
        <p:spPr>
          <a:prstGeom prst="rect">
            <a:avLst/>
          </a:prstGeom>
        </p:spPr>
        <p:txBody>
          <a:bodyPr/>
          <a:lstStyle/>
          <a:p>
            <a:r>
              <a:rPr lang="en-US" altLang="ko-KR" dirty="0"/>
              <a:t> </a:t>
            </a:r>
            <a:r>
              <a:rPr lang="en-US" altLang="ko-KR" dirty="0" smtClean="0"/>
              <a:t>Requirements</a:t>
            </a:r>
            <a:endParaRPr lang="ko-KR" altLang="en-US" dirty="0">
              <a:solidFill>
                <a:schemeClr val="accent1"/>
              </a:solidFill>
            </a:endParaRPr>
          </a:p>
        </p:txBody>
      </p:sp>
      <p:sp>
        <p:nvSpPr>
          <p:cNvPr id="8" name="Oval 7"/>
          <p:cNvSpPr/>
          <p:nvPr/>
        </p:nvSpPr>
        <p:spPr>
          <a:xfrm>
            <a:off x="794425" y="1275558"/>
            <a:ext cx="609223" cy="609223"/>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794425" y="2217798"/>
            <a:ext cx="609223" cy="609223"/>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21"/>
          <p:cNvSpPr>
            <a:spLocks noChangeAspect="1"/>
          </p:cNvSpPr>
          <p:nvPr/>
        </p:nvSpPr>
        <p:spPr>
          <a:xfrm>
            <a:off x="936395" y="1416169"/>
            <a:ext cx="325283" cy="32800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23"/>
          <p:cNvSpPr/>
          <p:nvPr/>
        </p:nvSpPr>
        <p:spPr>
          <a:xfrm>
            <a:off x="928357" y="2411753"/>
            <a:ext cx="341359" cy="20079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p:nvSpPr>
        <p:spPr>
          <a:xfrm>
            <a:off x="4864933" y="1275558"/>
            <a:ext cx="609223" cy="609223"/>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16"/>
          <p:cNvSpPr/>
          <p:nvPr/>
        </p:nvSpPr>
        <p:spPr>
          <a:xfrm>
            <a:off x="4864933" y="2217798"/>
            <a:ext cx="609223" cy="609223"/>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Donut 24"/>
          <p:cNvSpPr/>
          <p:nvPr/>
        </p:nvSpPr>
        <p:spPr>
          <a:xfrm>
            <a:off x="4997870" y="1407097"/>
            <a:ext cx="343349" cy="34614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Rounded Rectangle 27"/>
          <p:cNvSpPr/>
          <p:nvPr/>
        </p:nvSpPr>
        <p:spPr>
          <a:xfrm>
            <a:off x="5006929" y="2386502"/>
            <a:ext cx="325230" cy="24982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41" name="Group 40"/>
          <p:cNvGrpSpPr/>
          <p:nvPr/>
        </p:nvGrpSpPr>
        <p:grpSpPr>
          <a:xfrm>
            <a:off x="1558022" y="1220114"/>
            <a:ext cx="2830257" cy="720109"/>
            <a:chOff x="1472558" y="998559"/>
            <a:chExt cx="2765965" cy="720109"/>
          </a:xfrm>
        </p:grpSpPr>
        <p:sp>
          <p:nvSpPr>
            <p:cNvPr id="28" name="TextBox 27"/>
            <p:cNvSpPr txBox="1"/>
            <p:nvPr/>
          </p:nvSpPr>
          <p:spPr>
            <a:xfrm>
              <a:off x="1472558" y="1257003"/>
              <a:ext cx="2765965" cy="461665"/>
            </a:xfrm>
            <a:prstGeom prst="rect">
              <a:avLst/>
            </a:prstGeom>
            <a:noFill/>
          </p:spPr>
          <p:txBody>
            <a:bodyPr wrap="square" rtlCol="0">
              <a:spAutoFit/>
            </a:bodyPr>
            <a:lstStyle/>
            <a:p>
              <a:r>
                <a:rPr lang="vi-VN" altLang="ko-KR" sz="1200" dirty="0">
                  <a:solidFill>
                    <a:schemeClr val="tx1">
                      <a:lumMod val="75000"/>
                      <a:lumOff val="25000"/>
                    </a:schemeClr>
                  </a:solidFill>
                  <a:latin typeface="Arial" pitchFamily="34" charset="0"/>
                  <a:cs typeface="Arial" pitchFamily="34" charset="0"/>
                </a:rPr>
                <a:t>Chương trình xây dựng dựa trên tính chất, đặc trưng của OOP.</a:t>
              </a:r>
              <a:endParaRPr lang="ko-KR" altLang="en-US" sz="1200" dirty="0">
                <a:solidFill>
                  <a:schemeClr val="tx1">
                    <a:lumMod val="75000"/>
                    <a:lumOff val="25000"/>
                  </a:schemeClr>
                </a:solidFill>
                <a:latin typeface="Arial" pitchFamily="34" charset="0"/>
                <a:cs typeface="Arial" pitchFamily="34" charset="0"/>
              </a:endParaRPr>
            </a:p>
          </p:txBody>
        </p:sp>
        <p:sp>
          <p:nvSpPr>
            <p:cNvPr id="40" name="TextBox 39"/>
            <p:cNvSpPr txBox="1"/>
            <p:nvPr/>
          </p:nvSpPr>
          <p:spPr>
            <a:xfrm>
              <a:off x="1472558" y="998559"/>
              <a:ext cx="2765965" cy="276999"/>
            </a:xfrm>
            <a:prstGeom prst="rect">
              <a:avLst/>
            </a:prstGeom>
            <a:noFill/>
          </p:spPr>
          <p:txBody>
            <a:bodyPr wrap="square" rtlCol="0">
              <a:spAutoFit/>
            </a:bodyPr>
            <a:lstStyle/>
            <a:p>
              <a:r>
                <a:rPr lang="en-US" altLang="ko-KR" sz="1200" b="1" dirty="0" smtClean="0">
                  <a:solidFill>
                    <a:schemeClr val="tx1">
                      <a:lumMod val="75000"/>
                      <a:lumOff val="25000"/>
                    </a:schemeClr>
                  </a:solidFill>
                  <a:latin typeface="Arial" pitchFamily="34" charset="0"/>
                  <a:cs typeface="Arial" pitchFamily="34" charset="0"/>
                </a:rPr>
                <a:t>OOP</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54" name="Group 53"/>
          <p:cNvGrpSpPr/>
          <p:nvPr/>
        </p:nvGrpSpPr>
        <p:grpSpPr>
          <a:xfrm>
            <a:off x="1558022" y="2162354"/>
            <a:ext cx="2830257" cy="720109"/>
            <a:chOff x="1472558" y="998559"/>
            <a:chExt cx="2765965" cy="720109"/>
          </a:xfrm>
        </p:grpSpPr>
        <p:sp>
          <p:nvSpPr>
            <p:cNvPr id="55" name="TextBox 54"/>
            <p:cNvSpPr txBox="1"/>
            <p:nvPr/>
          </p:nvSpPr>
          <p:spPr>
            <a:xfrm>
              <a:off x="1472558" y="1257003"/>
              <a:ext cx="2765965" cy="461665"/>
            </a:xfrm>
            <a:prstGeom prst="rect">
              <a:avLst/>
            </a:prstGeom>
            <a:noFill/>
          </p:spPr>
          <p:txBody>
            <a:bodyPr wrap="square" rtlCol="0">
              <a:spAutoFit/>
            </a:bodyPr>
            <a:lstStyle/>
            <a:p>
              <a:r>
                <a:rPr lang="en-US" altLang="ko-KR" sz="1200" noProof="1" smtClean="0">
                  <a:solidFill>
                    <a:schemeClr val="tx1">
                      <a:lumMod val="75000"/>
                      <a:lumOff val="25000"/>
                    </a:schemeClr>
                  </a:solidFill>
                  <a:latin typeface="Arial" pitchFamily="34" charset="0"/>
                  <a:cs typeface="Arial" pitchFamily="34" charset="0"/>
                </a:rPr>
                <a:t>Tổ chức cấu trúc dữ liệu phù hợp với nhu cầu sử dụng bằng SQLite.</a:t>
              </a:r>
              <a:endParaRPr lang="en-US" altLang="ko-KR" sz="1200" noProof="1">
                <a:solidFill>
                  <a:schemeClr val="tx1">
                    <a:lumMod val="75000"/>
                    <a:lumOff val="25000"/>
                  </a:schemeClr>
                </a:solidFill>
                <a:latin typeface="Arial" pitchFamily="34" charset="0"/>
                <a:cs typeface="Arial" pitchFamily="34" charset="0"/>
              </a:endParaRPr>
            </a:p>
          </p:txBody>
        </p:sp>
        <p:sp>
          <p:nvSpPr>
            <p:cNvPr id="56" name="TextBox 55"/>
            <p:cNvSpPr txBox="1"/>
            <p:nvPr/>
          </p:nvSpPr>
          <p:spPr>
            <a:xfrm>
              <a:off x="1472558" y="998559"/>
              <a:ext cx="2765965" cy="276999"/>
            </a:xfrm>
            <a:prstGeom prst="rect">
              <a:avLst/>
            </a:prstGeom>
            <a:noFill/>
          </p:spPr>
          <p:txBody>
            <a:bodyPr wrap="square" rtlCol="0">
              <a:spAutoFit/>
            </a:bodyPr>
            <a:lstStyle/>
            <a:p>
              <a:r>
                <a:rPr lang="en-US" altLang="ko-KR" sz="1200" b="1" dirty="0" smtClean="0">
                  <a:solidFill>
                    <a:schemeClr val="tx1">
                      <a:lumMod val="75000"/>
                      <a:lumOff val="25000"/>
                    </a:schemeClr>
                  </a:solidFill>
                  <a:latin typeface="Arial" pitchFamily="34" charset="0"/>
                  <a:cs typeface="Arial" pitchFamily="34" charset="0"/>
                </a:rPr>
                <a:t>SQLite</a:t>
              </a:r>
            </a:p>
          </p:txBody>
        </p:sp>
      </p:grpSp>
      <p:grpSp>
        <p:nvGrpSpPr>
          <p:cNvPr id="63" name="Group 62"/>
          <p:cNvGrpSpPr/>
          <p:nvPr/>
        </p:nvGrpSpPr>
        <p:grpSpPr>
          <a:xfrm>
            <a:off x="5630175" y="1220114"/>
            <a:ext cx="2830257" cy="904775"/>
            <a:chOff x="1472558" y="998559"/>
            <a:chExt cx="2765965" cy="904775"/>
          </a:xfrm>
        </p:grpSpPr>
        <p:sp>
          <p:nvSpPr>
            <p:cNvPr id="64" name="TextBox 63"/>
            <p:cNvSpPr txBox="1"/>
            <p:nvPr/>
          </p:nvSpPr>
          <p:spPr>
            <a:xfrm>
              <a:off x="1472558" y="1257003"/>
              <a:ext cx="2765965" cy="646331"/>
            </a:xfrm>
            <a:prstGeom prst="rect">
              <a:avLst/>
            </a:prstGeom>
            <a:noFill/>
          </p:spPr>
          <p:txBody>
            <a:bodyPr wrap="square" rtlCol="0">
              <a:spAutoFit/>
            </a:bodyPr>
            <a:lstStyle/>
            <a:p>
              <a:r>
                <a:rPr lang="vi-VN" altLang="ko-KR" sz="1200" dirty="0">
                  <a:solidFill>
                    <a:schemeClr val="tx1">
                      <a:lumMod val="75000"/>
                      <a:lumOff val="25000"/>
                    </a:schemeClr>
                  </a:solidFill>
                  <a:latin typeface="Arial" pitchFamily="34" charset="0"/>
                  <a:cs typeface="Arial" pitchFamily="34" charset="0"/>
                </a:rPr>
                <a:t>Cho phép thực hiện các thao tác: tạo màn chơi </a:t>
              </a:r>
              <a:r>
                <a:rPr lang="vi-VN" altLang="ko-KR" sz="1200" dirty="0" smtClean="0">
                  <a:solidFill>
                    <a:schemeClr val="tx1">
                      <a:lumMod val="75000"/>
                      <a:lumOff val="25000"/>
                    </a:schemeClr>
                  </a:solidFill>
                  <a:latin typeface="Arial" pitchFamily="34" charset="0"/>
                  <a:cs typeface="Arial" pitchFamily="34" charset="0"/>
                </a:rPr>
                <a:t>mới, </a:t>
              </a:r>
              <a:r>
                <a:rPr lang="vi-VN" altLang="ko-KR" sz="1200" dirty="0">
                  <a:solidFill>
                    <a:schemeClr val="tx1">
                      <a:lumMod val="75000"/>
                      <a:lumOff val="25000"/>
                    </a:schemeClr>
                  </a:solidFill>
                  <a:latin typeface="Arial" pitchFamily="34" charset="0"/>
                  <a:cs typeface="Arial" pitchFamily="34" charset="0"/>
                </a:rPr>
                <a:t>chọn </a:t>
              </a:r>
              <a:r>
                <a:rPr lang="vi-VN" altLang="ko-KR" sz="1200" dirty="0" smtClean="0">
                  <a:solidFill>
                    <a:schemeClr val="tx1">
                      <a:lumMod val="75000"/>
                      <a:lumOff val="25000"/>
                    </a:schemeClr>
                  </a:solidFill>
                  <a:latin typeface="Arial" pitchFamily="34" charset="0"/>
                  <a:cs typeface="Arial" pitchFamily="34" charset="0"/>
                </a:rPr>
                <a:t>lựa</a:t>
              </a:r>
              <a:r>
                <a:rPr lang="en-US" altLang="ko-KR" sz="1200" dirty="0" smtClean="0">
                  <a:solidFill>
                    <a:schemeClr val="tx1">
                      <a:lumMod val="75000"/>
                      <a:lumOff val="25000"/>
                    </a:schemeClr>
                  </a:solidFill>
                  <a:latin typeface="Arial" pitchFamily="34" charset="0"/>
                  <a:cs typeface="Arial" pitchFamily="34" charset="0"/>
                </a:rPr>
                <a:t> </a:t>
              </a:r>
              <a:r>
                <a:rPr lang="vi-VN" altLang="ko-KR" sz="1200" dirty="0" smtClean="0">
                  <a:solidFill>
                    <a:schemeClr val="tx1">
                      <a:lumMod val="75000"/>
                      <a:lumOff val="25000"/>
                    </a:schemeClr>
                  </a:solidFill>
                  <a:latin typeface="Arial" pitchFamily="34" charset="0"/>
                  <a:cs typeface="Arial" pitchFamily="34" charset="0"/>
                </a:rPr>
                <a:t>chế </a:t>
              </a:r>
              <a:r>
                <a:rPr lang="vi-VN" altLang="ko-KR" sz="1200" dirty="0">
                  <a:solidFill>
                    <a:schemeClr val="tx1">
                      <a:lumMod val="75000"/>
                      <a:lumOff val="25000"/>
                    </a:schemeClr>
                  </a:solidFill>
                  <a:latin typeface="Arial" pitchFamily="34" charset="0"/>
                  <a:cs typeface="Arial" pitchFamily="34" charset="0"/>
                </a:rPr>
                <a:t>độ chơi (beginner, advance, expert).</a:t>
              </a:r>
              <a:endParaRPr lang="ko-KR" altLang="en-US" sz="1200" dirty="0">
                <a:solidFill>
                  <a:schemeClr val="tx1">
                    <a:lumMod val="75000"/>
                    <a:lumOff val="25000"/>
                  </a:schemeClr>
                </a:solidFill>
                <a:latin typeface="Arial" pitchFamily="34" charset="0"/>
                <a:cs typeface="Arial" pitchFamily="34" charset="0"/>
              </a:endParaRPr>
            </a:p>
          </p:txBody>
        </p:sp>
        <p:sp>
          <p:nvSpPr>
            <p:cNvPr id="65" name="TextBox 64"/>
            <p:cNvSpPr txBox="1"/>
            <p:nvPr/>
          </p:nvSpPr>
          <p:spPr>
            <a:xfrm>
              <a:off x="1472558" y="998559"/>
              <a:ext cx="2765965" cy="276999"/>
            </a:xfrm>
            <a:prstGeom prst="rect">
              <a:avLst/>
            </a:prstGeom>
            <a:noFill/>
          </p:spPr>
          <p:txBody>
            <a:bodyPr wrap="square" rtlCol="0">
              <a:spAutoFit/>
            </a:bodyPr>
            <a:lstStyle/>
            <a:p>
              <a:r>
                <a:rPr lang="en-US" altLang="ko-KR" sz="1200" b="1" dirty="0" smtClean="0">
                  <a:solidFill>
                    <a:schemeClr val="tx1">
                      <a:lumMod val="75000"/>
                      <a:lumOff val="25000"/>
                    </a:schemeClr>
                  </a:solidFill>
                  <a:latin typeface="Arial" pitchFamily="34" charset="0"/>
                  <a:cs typeface="Arial" pitchFamily="34" charset="0"/>
                </a:rPr>
                <a:t>Difficulties</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66" name="Group 65"/>
          <p:cNvGrpSpPr/>
          <p:nvPr/>
        </p:nvGrpSpPr>
        <p:grpSpPr>
          <a:xfrm>
            <a:off x="5630175" y="2162354"/>
            <a:ext cx="2830257" cy="720109"/>
            <a:chOff x="1472558" y="998559"/>
            <a:chExt cx="2765965" cy="720109"/>
          </a:xfrm>
        </p:grpSpPr>
        <p:sp>
          <p:nvSpPr>
            <p:cNvPr id="67" name="TextBox 66"/>
            <p:cNvSpPr txBox="1"/>
            <p:nvPr/>
          </p:nvSpPr>
          <p:spPr>
            <a:xfrm>
              <a:off x="1472558" y="1257003"/>
              <a:ext cx="2765965" cy="461665"/>
            </a:xfrm>
            <a:prstGeom prst="rect">
              <a:avLst/>
            </a:prstGeom>
            <a:noFill/>
          </p:spPr>
          <p:txBody>
            <a:bodyPr wrap="square" rtlCol="0">
              <a:spAutoFit/>
            </a:bodyPr>
            <a:lstStyle/>
            <a:p>
              <a:r>
                <a:rPr lang="en-US" altLang="ko-KR" sz="1200" noProof="1" smtClean="0">
                  <a:solidFill>
                    <a:schemeClr val="tx1">
                      <a:lumMod val="75000"/>
                      <a:lumOff val="25000"/>
                    </a:schemeClr>
                  </a:solidFill>
                  <a:latin typeface="Arial" pitchFamily="34" charset="0"/>
                  <a:cs typeface="Arial" pitchFamily="34" charset="0"/>
                </a:rPr>
                <a:t>Trình bày giao diện Windows thân thiện, khoa học, thẩm mỹ và tiện dụng.</a:t>
              </a:r>
              <a:endParaRPr lang="en-US" altLang="ko-KR" sz="1200" noProof="1">
                <a:solidFill>
                  <a:schemeClr val="tx1">
                    <a:lumMod val="75000"/>
                    <a:lumOff val="25000"/>
                  </a:schemeClr>
                </a:solidFill>
                <a:latin typeface="Arial" pitchFamily="34" charset="0"/>
                <a:cs typeface="Arial" pitchFamily="34" charset="0"/>
              </a:endParaRPr>
            </a:p>
          </p:txBody>
        </p:sp>
        <p:sp>
          <p:nvSpPr>
            <p:cNvPr id="68" name="TextBox 67"/>
            <p:cNvSpPr txBox="1"/>
            <p:nvPr/>
          </p:nvSpPr>
          <p:spPr>
            <a:xfrm>
              <a:off x="1472558" y="998559"/>
              <a:ext cx="2765965" cy="276999"/>
            </a:xfrm>
            <a:prstGeom prst="rect">
              <a:avLst/>
            </a:prstGeom>
            <a:noFill/>
          </p:spPr>
          <p:txBody>
            <a:bodyPr wrap="square" rtlCol="0">
              <a:spAutoFit/>
            </a:bodyPr>
            <a:lstStyle/>
            <a:p>
              <a:r>
                <a:rPr lang="en-US" altLang="ko-KR" sz="1200" b="1" dirty="0" smtClean="0">
                  <a:solidFill>
                    <a:schemeClr val="tx1">
                      <a:lumMod val="75000"/>
                      <a:lumOff val="25000"/>
                    </a:schemeClr>
                  </a:solidFill>
                  <a:latin typeface="Arial" pitchFamily="34" charset="0"/>
                  <a:cs typeface="Arial" pitchFamily="34" charset="0"/>
                </a:rPr>
                <a:t>UI/UX</a:t>
              </a:r>
              <a:endParaRPr lang="ko-KR" altLang="en-US" sz="1200" b="1" dirty="0">
                <a:solidFill>
                  <a:schemeClr val="tx1">
                    <a:lumMod val="75000"/>
                    <a:lumOff val="25000"/>
                  </a:schemeClr>
                </a:solidFill>
                <a:latin typeface="Arial" pitchFamily="34" charset="0"/>
                <a:cs typeface="Arial" pitchFamily="34" charset="0"/>
              </a:endParaRPr>
            </a:p>
          </p:txBody>
        </p:sp>
      </p:grpSp>
    </p:spTree>
    <p:extLst>
      <p:ext uri="{BB962C8B-B14F-4D97-AF65-F5344CB8AC3E}">
        <p14:creationId xmlns:p14="http://schemas.microsoft.com/office/powerpoint/2010/main" val="186542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nvPr>
        </p:nvSpPr>
        <p:spPr>
          <a:prstGeom prst="rect">
            <a:avLst/>
          </a:prstGeom>
        </p:spPr>
        <p:txBody>
          <a:bodyPr/>
          <a:lstStyle/>
          <a:p>
            <a:r>
              <a:rPr lang="en-US" altLang="ko-KR" dirty="0"/>
              <a:t> </a:t>
            </a:r>
            <a:r>
              <a:rPr lang="en-US" altLang="ko-KR" dirty="0" smtClean="0"/>
              <a:t>Programing</a:t>
            </a:r>
            <a:endParaRPr lang="ko-KR" altLang="en-US" dirty="0"/>
          </a:p>
        </p:txBody>
      </p:sp>
      <p:cxnSp>
        <p:nvCxnSpPr>
          <p:cNvPr id="3" name="Straight Connector 2"/>
          <p:cNvCxnSpPr>
            <a:stCxn id="9" idx="6"/>
          </p:cNvCxnSpPr>
          <p:nvPr/>
        </p:nvCxnSpPr>
        <p:spPr>
          <a:xfrm>
            <a:off x="1670688" y="3006407"/>
            <a:ext cx="5984077" cy="8296"/>
          </a:xfrm>
          <a:prstGeom prst="line">
            <a:avLst/>
          </a:prstGeom>
          <a:ln w="25400">
            <a:solidFill>
              <a:schemeClr val="tx1">
                <a:lumMod val="75000"/>
                <a:lumOff val="25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7092278" y="2517710"/>
            <a:ext cx="971680" cy="971680"/>
            <a:chOff x="7092280" y="2517710"/>
            <a:chExt cx="971680" cy="971680"/>
          </a:xfrm>
        </p:grpSpPr>
        <p:sp>
          <p:nvSpPr>
            <p:cNvPr id="5" name="Oval 4"/>
            <p:cNvSpPr/>
            <p:nvPr/>
          </p:nvSpPr>
          <p:spPr>
            <a:xfrm>
              <a:off x="7092280" y="2517710"/>
              <a:ext cx="971680" cy="971680"/>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6" name="Oval 5"/>
            <p:cNvSpPr/>
            <p:nvPr/>
          </p:nvSpPr>
          <p:spPr>
            <a:xfrm>
              <a:off x="7201684" y="2627114"/>
              <a:ext cx="752872" cy="7528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Group 6"/>
          <p:cNvGrpSpPr/>
          <p:nvPr/>
        </p:nvGrpSpPr>
        <p:grpSpPr>
          <a:xfrm>
            <a:off x="1454664" y="2862391"/>
            <a:ext cx="288032" cy="288032"/>
            <a:chOff x="611560" y="2851238"/>
            <a:chExt cx="288032" cy="288032"/>
          </a:xfrm>
        </p:grpSpPr>
        <p:sp>
          <p:nvSpPr>
            <p:cNvPr id="8" name="Oval 7"/>
            <p:cNvSpPr/>
            <p:nvPr/>
          </p:nvSpPr>
          <p:spPr>
            <a:xfrm>
              <a:off x="611560" y="2851238"/>
              <a:ext cx="288032" cy="288032"/>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Group 9"/>
          <p:cNvGrpSpPr/>
          <p:nvPr/>
        </p:nvGrpSpPr>
        <p:grpSpPr>
          <a:xfrm>
            <a:off x="2864067" y="2851238"/>
            <a:ext cx="288032" cy="288032"/>
            <a:chOff x="611560" y="2851238"/>
            <a:chExt cx="288032" cy="288032"/>
          </a:xfrm>
        </p:grpSpPr>
        <p:sp>
          <p:nvSpPr>
            <p:cNvPr id="11" name="Oval 10"/>
            <p:cNvSpPr/>
            <p:nvPr/>
          </p:nvSpPr>
          <p:spPr>
            <a:xfrm>
              <a:off x="611560" y="2851238"/>
              <a:ext cx="288032" cy="288032"/>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Group 12"/>
          <p:cNvGrpSpPr/>
          <p:nvPr/>
        </p:nvGrpSpPr>
        <p:grpSpPr>
          <a:xfrm>
            <a:off x="4273470" y="2851238"/>
            <a:ext cx="288032" cy="288032"/>
            <a:chOff x="611560" y="2851238"/>
            <a:chExt cx="288032" cy="288032"/>
          </a:xfrm>
        </p:grpSpPr>
        <p:sp>
          <p:nvSpPr>
            <p:cNvPr id="14" name="Oval 13"/>
            <p:cNvSpPr/>
            <p:nvPr/>
          </p:nvSpPr>
          <p:spPr>
            <a:xfrm>
              <a:off x="611560" y="2851238"/>
              <a:ext cx="288032" cy="288032"/>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Oval 14"/>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Group 15"/>
          <p:cNvGrpSpPr/>
          <p:nvPr/>
        </p:nvGrpSpPr>
        <p:grpSpPr>
          <a:xfrm>
            <a:off x="5682873" y="2851238"/>
            <a:ext cx="288032" cy="288032"/>
            <a:chOff x="611560" y="2851238"/>
            <a:chExt cx="288032" cy="288032"/>
          </a:xfrm>
        </p:grpSpPr>
        <p:sp>
          <p:nvSpPr>
            <p:cNvPr id="17" name="Oval 16"/>
            <p:cNvSpPr/>
            <p:nvPr/>
          </p:nvSpPr>
          <p:spPr>
            <a:xfrm>
              <a:off x="611560" y="2851238"/>
              <a:ext cx="288032" cy="288032"/>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Text Placeholder 17"/>
          <p:cNvSpPr txBox="1">
            <a:spLocks/>
          </p:cNvSpPr>
          <p:nvPr/>
        </p:nvSpPr>
        <p:spPr>
          <a:xfrm>
            <a:off x="5304622" y="2281436"/>
            <a:ext cx="1024939" cy="434330"/>
          </a:xfrm>
          <a:prstGeom prst="rect">
            <a:avLst/>
          </a:prstGeom>
          <a:ln w="25400">
            <a:solidFill>
              <a:schemeClr val="accent2"/>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smtClean="0">
                <a:solidFill>
                  <a:schemeClr val="tx1">
                    <a:lumMod val="75000"/>
                    <a:lumOff val="25000"/>
                  </a:schemeClr>
                </a:solidFill>
                <a:cs typeface="Arial" pitchFamily="34" charset="0"/>
              </a:rPr>
              <a:t>SQLite</a:t>
            </a:r>
            <a:endParaRPr lang="en-US" sz="1400" b="1" dirty="0">
              <a:solidFill>
                <a:schemeClr val="tx1">
                  <a:lumMod val="75000"/>
                  <a:lumOff val="25000"/>
                </a:schemeClr>
              </a:solidFill>
              <a:cs typeface="Arial" pitchFamily="34" charset="0"/>
            </a:endParaRPr>
          </a:p>
        </p:txBody>
      </p:sp>
      <p:sp>
        <p:nvSpPr>
          <p:cNvPr id="20" name="Text Placeholder 17"/>
          <p:cNvSpPr txBox="1">
            <a:spLocks/>
          </p:cNvSpPr>
          <p:nvPr/>
        </p:nvSpPr>
        <p:spPr>
          <a:xfrm>
            <a:off x="3898485" y="3301074"/>
            <a:ext cx="1024939" cy="422804"/>
          </a:xfrm>
          <a:prstGeom prst="rect">
            <a:avLst/>
          </a:prstGeom>
          <a:ln w="25400">
            <a:solidFill>
              <a:schemeClr val="accent3"/>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noProof="1">
                <a:solidFill>
                  <a:schemeClr val="tx1">
                    <a:lumMod val="75000"/>
                    <a:lumOff val="25000"/>
                  </a:schemeClr>
                </a:solidFill>
                <a:cs typeface="Arial" pitchFamily="34" charset="0"/>
              </a:rPr>
              <a:t>P</a:t>
            </a:r>
            <a:r>
              <a:rPr lang="en-US" sz="1400" b="1" noProof="1" smtClean="0">
                <a:solidFill>
                  <a:schemeClr val="tx1">
                    <a:lumMod val="75000"/>
                    <a:lumOff val="25000"/>
                  </a:schemeClr>
                </a:solidFill>
                <a:cs typeface="Arial" pitchFamily="34" charset="0"/>
              </a:rPr>
              <a:t>hương  </a:t>
            </a:r>
            <a:r>
              <a:rPr lang="en-US" sz="1400" b="1" noProof="1" smtClean="0">
                <a:solidFill>
                  <a:schemeClr val="tx1">
                    <a:lumMod val="75000"/>
                    <a:lumOff val="25000"/>
                  </a:schemeClr>
                </a:solidFill>
                <a:cs typeface="Arial" pitchFamily="34" charset="0"/>
              </a:rPr>
              <a:t>thức</a:t>
            </a:r>
            <a:endParaRPr lang="en-US" sz="1400" b="1" noProof="1">
              <a:solidFill>
                <a:schemeClr val="tx1">
                  <a:lumMod val="75000"/>
                  <a:lumOff val="25000"/>
                </a:schemeClr>
              </a:solidFill>
              <a:cs typeface="Arial" pitchFamily="34" charset="0"/>
            </a:endParaRPr>
          </a:p>
        </p:txBody>
      </p:sp>
      <p:sp>
        <p:nvSpPr>
          <p:cNvPr id="21" name="Text Placeholder 17"/>
          <p:cNvSpPr txBox="1">
            <a:spLocks/>
          </p:cNvSpPr>
          <p:nvPr/>
        </p:nvSpPr>
        <p:spPr>
          <a:xfrm>
            <a:off x="2492348" y="2283718"/>
            <a:ext cx="1024939" cy="432048"/>
          </a:xfrm>
          <a:prstGeom prst="rect">
            <a:avLst/>
          </a:prstGeom>
          <a:ln w="25400">
            <a:solidFill>
              <a:schemeClr val="accent4"/>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noProof="1" smtClean="0">
                <a:solidFill>
                  <a:schemeClr val="tx1">
                    <a:lumMod val="75000"/>
                    <a:lumOff val="25000"/>
                  </a:schemeClr>
                </a:solidFill>
                <a:cs typeface="Arial" pitchFamily="34" charset="0"/>
              </a:rPr>
              <a:t>Giao Diện</a:t>
            </a:r>
            <a:endParaRPr lang="en-US" sz="1400" b="1" noProof="1">
              <a:solidFill>
                <a:schemeClr val="tx1">
                  <a:lumMod val="75000"/>
                  <a:lumOff val="25000"/>
                </a:schemeClr>
              </a:solidFill>
              <a:cs typeface="Arial" pitchFamily="34" charset="0"/>
            </a:endParaRPr>
          </a:p>
        </p:txBody>
      </p:sp>
      <p:sp>
        <p:nvSpPr>
          <p:cNvPr id="22" name="Text Placeholder 17"/>
          <p:cNvSpPr txBox="1">
            <a:spLocks/>
          </p:cNvSpPr>
          <p:nvPr/>
        </p:nvSpPr>
        <p:spPr>
          <a:xfrm>
            <a:off x="1086211" y="3301034"/>
            <a:ext cx="1024939" cy="422844"/>
          </a:xfrm>
          <a:prstGeom prst="rect">
            <a:avLst/>
          </a:prstGeom>
          <a:ln w="25400">
            <a:solidFill>
              <a:schemeClr val="accent5"/>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noProof="1" smtClean="0">
                <a:solidFill>
                  <a:schemeClr val="tx1">
                    <a:lumMod val="75000"/>
                    <a:lumOff val="25000"/>
                  </a:schemeClr>
                </a:solidFill>
                <a:cs typeface="Arial" pitchFamily="34" charset="0"/>
              </a:rPr>
              <a:t>Các </a:t>
            </a:r>
            <a:r>
              <a:rPr lang="en-US" sz="1200" b="1" noProof="1" smtClean="0">
                <a:solidFill>
                  <a:schemeClr val="tx1">
                    <a:lumMod val="75000"/>
                    <a:lumOff val="25000"/>
                  </a:schemeClr>
                </a:solidFill>
                <a:cs typeface="Arial" pitchFamily="34" charset="0"/>
              </a:rPr>
              <a:t>đối      tượng</a:t>
            </a:r>
            <a:endParaRPr lang="en-US" sz="1200" b="1" noProof="1">
              <a:solidFill>
                <a:schemeClr val="tx1">
                  <a:lumMod val="75000"/>
                  <a:lumOff val="25000"/>
                </a:schemeClr>
              </a:solidFill>
              <a:cs typeface="Arial" pitchFamily="34" charset="0"/>
            </a:endParaRPr>
          </a:p>
        </p:txBody>
      </p:sp>
      <p:sp>
        <p:nvSpPr>
          <p:cNvPr id="23" name="TextBox 22"/>
          <p:cNvSpPr txBox="1"/>
          <p:nvPr/>
        </p:nvSpPr>
        <p:spPr>
          <a:xfrm>
            <a:off x="568852" y="3775284"/>
            <a:ext cx="2059657" cy="646331"/>
          </a:xfrm>
          <a:prstGeom prst="rect">
            <a:avLst/>
          </a:prstGeom>
          <a:noFill/>
        </p:spPr>
        <p:txBody>
          <a:bodyPr wrap="square" rtlCol="0">
            <a:spAutoFit/>
          </a:bodyPr>
          <a:lstStyle/>
          <a:p>
            <a:pPr algn="ctr"/>
            <a:r>
              <a:rPr lang="en-US" altLang="ko-KR" sz="1200" noProof="1" smtClean="0">
                <a:solidFill>
                  <a:schemeClr val="tx1">
                    <a:lumMod val="75000"/>
                    <a:lumOff val="25000"/>
                  </a:schemeClr>
                </a:solidFill>
                <a:cs typeface="Arial" pitchFamily="34" charset="0"/>
              </a:rPr>
              <a:t>Xây dựng các </a:t>
            </a:r>
            <a:r>
              <a:rPr lang="en-US" altLang="ko-KR" sz="1200" noProof="1" smtClean="0">
                <a:solidFill>
                  <a:schemeClr val="tx1">
                    <a:lumMod val="75000"/>
                    <a:lumOff val="25000"/>
                  </a:schemeClr>
                </a:solidFill>
                <a:cs typeface="Arial" pitchFamily="34" charset="0"/>
              </a:rPr>
              <a:t>đối tượng biểu diễn các khái niệm PicturePiece, Puzzle...</a:t>
            </a:r>
            <a:endParaRPr lang="en-US" altLang="ko-KR" sz="1200" noProof="1">
              <a:solidFill>
                <a:schemeClr val="tx1">
                  <a:lumMod val="75000"/>
                  <a:lumOff val="25000"/>
                </a:schemeClr>
              </a:solidFill>
              <a:cs typeface="Arial" pitchFamily="34" charset="0"/>
            </a:endParaRPr>
          </a:p>
        </p:txBody>
      </p:sp>
      <p:sp>
        <p:nvSpPr>
          <p:cNvPr id="24" name="TextBox 23"/>
          <p:cNvSpPr txBox="1"/>
          <p:nvPr/>
        </p:nvSpPr>
        <p:spPr>
          <a:xfrm>
            <a:off x="3381126" y="3775324"/>
            <a:ext cx="2059657" cy="830997"/>
          </a:xfrm>
          <a:prstGeom prst="rect">
            <a:avLst/>
          </a:prstGeom>
          <a:noFill/>
        </p:spPr>
        <p:txBody>
          <a:bodyPr wrap="square" rtlCol="0">
            <a:spAutoFit/>
          </a:bodyPr>
          <a:lstStyle/>
          <a:p>
            <a:pPr algn="ctr"/>
            <a:r>
              <a:rPr lang="en-US" altLang="ko-KR" sz="1200" noProof="1" smtClean="0">
                <a:solidFill>
                  <a:schemeClr val="tx1">
                    <a:lumMod val="75000"/>
                    <a:lumOff val="25000"/>
                  </a:schemeClr>
                </a:solidFill>
                <a:cs typeface="Arial" pitchFamily="34" charset="0"/>
              </a:rPr>
              <a:t>Tạo các phương thức cho chương trình (kiểm tra màn chơi, kéo thả</a:t>
            </a:r>
            <a:r>
              <a:rPr lang="en-US" altLang="ko-KR" sz="1200" noProof="1" smtClean="0">
                <a:solidFill>
                  <a:schemeClr val="tx1">
                    <a:lumMod val="75000"/>
                    <a:lumOff val="25000"/>
                  </a:schemeClr>
                </a:solidFill>
                <a:cs typeface="Arial" pitchFamily="34" charset="0"/>
              </a:rPr>
              <a:t>, cắt trộn </a:t>
            </a:r>
            <a:r>
              <a:rPr lang="en-US" altLang="ko-KR" sz="1200" noProof="1" smtClean="0">
                <a:solidFill>
                  <a:schemeClr val="tx1">
                    <a:lumMod val="75000"/>
                    <a:lumOff val="25000"/>
                  </a:schemeClr>
                </a:solidFill>
                <a:cs typeface="Arial" pitchFamily="34" charset="0"/>
              </a:rPr>
              <a:t>ảnh</a:t>
            </a:r>
            <a:r>
              <a:rPr lang="en-US" altLang="ko-KR" sz="1200" noProof="1" smtClean="0">
                <a:solidFill>
                  <a:schemeClr val="tx1">
                    <a:lumMod val="75000"/>
                    <a:lumOff val="25000"/>
                  </a:schemeClr>
                </a:solidFill>
                <a:cs typeface="Arial" pitchFamily="34" charset="0"/>
              </a:rPr>
              <a:t>,…).</a:t>
            </a:r>
            <a:endParaRPr lang="en-US" altLang="ko-KR" sz="1200" noProof="1">
              <a:solidFill>
                <a:schemeClr val="tx1">
                  <a:lumMod val="75000"/>
                  <a:lumOff val="25000"/>
                </a:schemeClr>
              </a:solidFill>
              <a:cs typeface="Arial" pitchFamily="34" charset="0"/>
            </a:endParaRPr>
          </a:p>
        </p:txBody>
      </p:sp>
      <p:sp>
        <p:nvSpPr>
          <p:cNvPr id="25" name="TextBox 24"/>
          <p:cNvSpPr txBox="1"/>
          <p:nvPr/>
        </p:nvSpPr>
        <p:spPr>
          <a:xfrm>
            <a:off x="4787262" y="1345332"/>
            <a:ext cx="2059657" cy="830997"/>
          </a:xfrm>
          <a:prstGeom prst="rect">
            <a:avLst/>
          </a:prstGeom>
          <a:noFill/>
        </p:spPr>
        <p:txBody>
          <a:bodyPr wrap="square" rtlCol="0">
            <a:spAutoFit/>
          </a:bodyPr>
          <a:lstStyle/>
          <a:p>
            <a:pPr algn="ctr"/>
            <a:r>
              <a:rPr lang="en-US" altLang="ko-KR" sz="1200" noProof="1" smtClean="0">
                <a:solidFill>
                  <a:schemeClr val="tx1">
                    <a:lumMod val="75000"/>
                    <a:lumOff val="25000"/>
                  </a:schemeClr>
                </a:solidFill>
                <a:cs typeface="Arial" pitchFamily="34" charset="0"/>
              </a:rPr>
              <a:t>Kết nối và lưu thông tin người chơi (tên, điểm số) vào database, xây dựng hệ thống bảng </a:t>
            </a:r>
            <a:r>
              <a:rPr lang="en-US" altLang="ko-KR" sz="1200" noProof="1" smtClean="0">
                <a:solidFill>
                  <a:schemeClr val="tx1">
                    <a:lumMod val="75000"/>
                    <a:lumOff val="25000"/>
                  </a:schemeClr>
                </a:solidFill>
                <a:cs typeface="Arial" pitchFamily="34" charset="0"/>
              </a:rPr>
              <a:t>xếp </a:t>
            </a:r>
            <a:r>
              <a:rPr lang="en-US" altLang="ko-KR" sz="1200" noProof="1" smtClean="0">
                <a:solidFill>
                  <a:schemeClr val="tx1">
                    <a:lumMod val="75000"/>
                    <a:lumOff val="25000"/>
                  </a:schemeClr>
                </a:solidFill>
                <a:cs typeface="Arial" pitchFamily="34" charset="0"/>
              </a:rPr>
              <a:t>hạng.</a:t>
            </a:r>
            <a:endParaRPr lang="en-US" altLang="ko-KR" sz="1200" noProof="1">
              <a:solidFill>
                <a:schemeClr val="tx1">
                  <a:lumMod val="75000"/>
                  <a:lumOff val="25000"/>
                </a:schemeClr>
              </a:solidFill>
              <a:cs typeface="Arial" pitchFamily="34" charset="0"/>
            </a:endParaRPr>
          </a:p>
        </p:txBody>
      </p:sp>
      <p:sp>
        <p:nvSpPr>
          <p:cNvPr id="26" name="TextBox 25"/>
          <p:cNvSpPr txBox="1"/>
          <p:nvPr/>
        </p:nvSpPr>
        <p:spPr>
          <a:xfrm>
            <a:off x="1974989" y="1347614"/>
            <a:ext cx="2059657" cy="830997"/>
          </a:xfrm>
          <a:prstGeom prst="rect">
            <a:avLst/>
          </a:prstGeom>
          <a:noFill/>
        </p:spPr>
        <p:txBody>
          <a:bodyPr wrap="square" rtlCol="0">
            <a:spAutoFit/>
          </a:bodyPr>
          <a:lstStyle/>
          <a:p>
            <a:pPr algn="ctr"/>
            <a:r>
              <a:rPr lang="en-US" altLang="ko-KR" sz="1200" noProof="1" smtClean="0">
                <a:solidFill>
                  <a:schemeClr val="tx1">
                    <a:lumMod val="75000"/>
                    <a:lumOff val="25000"/>
                  </a:schemeClr>
                </a:solidFill>
                <a:cs typeface="Arial" pitchFamily="34" charset="0"/>
              </a:rPr>
              <a:t>Tạo các cửa sổ cho từng tính năng của trò chơi (màn hính chính, chọn độ khó, cài </a:t>
            </a:r>
            <a:r>
              <a:rPr lang="en-US" altLang="ko-KR" sz="1200" noProof="1" smtClean="0">
                <a:solidFill>
                  <a:schemeClr val="tx1">
                    <a:lumMod val="75000"/>
                    <a:lumOff val="25000"/>
                  </a:schemeClr>
                </a:solidFill>
                <a:cs typeface="Arial" pitchFamily="34" charset="0"/>
              </a:rPr>
              <a:t>đặt</a:t>
            </a:r>
            <a:r>
              <a:rPr lang="en-US" altLang="ko-KR" sz="1200" noProof="1" smtClean="0">
                <a:solidFill>
                  <a:schemeClr val="tx1">
                    <a:lumMod val="75000"/>
                    <a:lumOff val="25000"/>
                  </a:schemeClr>
                </a:solidFill>
                <a:cs typeface="Arial" pitchFamily="34" charset="0"/>
              </a:rPr>
              <a:t>,…).</a:t>
            </a:r>
            <a:endParaRPr lang="en-US" altLang="ko-KR" sz="1200" noProof="1">
              <a:solidFill>
                <a:schemeClr val="tx1">
                  <a:lumMod val="75000"/>
                  <a:lumOff val="25000"/>
                </a:schemeClr>
              </a:solidFill>
              <a:cs typeface="Arial" pitchFamily="34" charset="0"/>
            </a:endParaRPr>
          </a:p>
        </p:txBody>
      </p:sp>
      <p:sp>
        <p:nvSpPr>
          <p:cNvPr id="27" name="Text Placeholder 17"/>
          <p:cNvSpPr txBox="1">
            <a:spLocks/>
          </p:cNvSpPr>
          <p:nvPr/>
        </p:nvSpPr>
        <p:spPr>
          <a:xfrm>
            <a:off x="7065649" y="1923678"/>
            <a:ext cx="1024939" cy="455567"/>
          </a:xfrm>
          <a:prstGeom prst="rect">
            <a:avLst/>
          </a:prstGeom>
          <a:ln w="25400">
            <a:solidFill>
              <a:schemeClr val="accent1"/>
            </a:solid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noProof="1" smtClean="0">
                <a:solidFill>
                  <a:schemeClr val="tx1">
                    <a:lumMod val="75000"/>
                    <a:lumOff val="25000"/>
                  </a:schemeClr>
                </a:solidFill>
                <a:cs typeface="Arial" pitchFamily="34" charset="0"/>
              </a:rPr>
              <a:t>Đóng gói</a:t>
            </a:r>
            <a:endParaRPr lang="en-US" sz="1400" b="1" noProof="1">
              <a:solidFill>
                <a:schemeClr val="tx1">
                  <a:lumMod val="75000"/>
                  <a:lumOff val="25000"/>
                </a:schemeClr>
              </a:solidFill>
              <a:cs typeface="Arial" pitchFamily="34" charset="0"/>
            </a:endParaRPr>
          </a:p>
        </p:txBody>
      </p:sp>
      <p:sp>
        <p:nvSpPr>
          <p:cNvPr id="28" name="TextBox 27"/>
          <p:cNvSpPr txBox="1"/>
          <p:nvPr/>
        </p:nvSpPr>
        <p:spPr>
          <a:xfrm>
            <a:off x="6548290" y="3579862"/>
            <a:ext cx="2059657" cy="461665"/>
          </a:xfrm>
          <a:prstGeom prst="rect">
            <a:avLst/>
          </a:prstGeom>
          <a:noFill/>
        </p:spPr>
        <p:txBody>
          <a:bodyPr wrap="square" rtlCol="0">
            <a:spAutoFit/>
          </a:bodyPr>
          <a:lstStyle/>
          <a:p>
            <a:pPr algn="ctr"/>
            <a:r>
              <a:rPr lang="en-US" altLang="ko-KR" sz="1200" noProof="1" smtClean="0">
                <a:solidFill>
                  <a:schemeClr val="tx1">
                    <a:lumMod val="75000"/>
                    <a:lumOff val="25000"/>
                  </a:schemeClr>
                </a:solidFill>
                <a:cs typeface="Arial" pitchFamily="34" charset="0"/>
              </a:rPr>
              <a:t>Đóng gói sản phẩm và thử nghiệm.</a:t>
            </a:r>
            <a:endParaRPr lang="en-US" altLang="ko-KR" sz="1200" noProof="1">
              <a:solidFill>
                <a:schemeClr val="tx1">
                  <a:lumMod val="75000"/>
                  <a:lumOff val="25000"/>
                </a:schemeClr>
              </a:solidFill>
              <a:cs typeface="Arial" pitchFamily="34" charset="0"/>
            </a:endParaRPr>
          </a:p>
        </p:txBody>
      </p:sp>
      <p:sp>
        <p:nvSpPr>
          <p:cNvPr id="30" name="Block Arc 14"/>
          <p:cNvSpPr/>
          <p:nvPr/>
        </p:nvSpPr>
        <p:spPr>
          <a:xfrm rot="16200000">
            <a:off x="7363828" y="2780823"/>
            <a:ext cx="428579" cy="42886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36279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a:lstStyle/>
          <a:p>
            <a:r>
              <a:rPr lang="en-US" altLang="ko-KR" dirty="0">
                <a:latin typeface="+mj-lt"/>
              </a:rPr>
              <a:t>Thank </a:t>
            </a:r>
            <a:r>
              <a:rPr lang="en-US" altLang="ko-KR" dirty="0" smtClean="0">
                <a:latin typeface="+mj-lt"/>
              </a:rPr>
              <a:t>you!</a:t>
            </a:r>
            <a:endParaRPr lang="ko-KR" altLang="en-US" dirty="0">
              <a:latin typeface="+mj-lt"/>
            </a:endParaRPr>
          </a:p>
        </p:txBody>
      </p:sp>
      <p:sp>
        <p:nvSpPr>
          <p:cNvPr id="5" name="Text Placeholder 4"/>
          <p:cNvSpPr>
            <a:spLocks noGrp="1"/>
          </p:cNvSpPr>
          <p:nvPr>
            <p:ph type="body" sz="quarter" idx="11"/>
          </p:nvPr>
        </p:nvSpPr>
        <p:spPr/>
        <p:txBody>
          <a:bodyPr/>
          <a:lstStyle/>
          <a:p>
            <a:pPr lvl="0"/>
            <a:r>
              <a:rPr lang="en-US" altLang="ko-KR" dirty="0" smtClean="0">
                <a:latin typeface="+mn-lt"/>
              </a:rPr>
              <a:t>Thank you for your attention</a:t>
            </a:r>
            <a:endParaRPr lang="ko-KR" altLang="en-US" dirty="0">
              <a:latin typeface="+mn-lt"/>
            </a:endParaRPr>
          </a:p>
        </p:txBody>
      </p:sp>
    </p:spTree>
    <p:extLst>
      <p:ext uri="{BB962C8B-B14F-4D97-AF65-F5344CB8AC3E}">
        <p14:creationId xmlns:p14="http://schemas.microsoft.com/office/powerpoint/2010/main" val="2875437331"/>
      </p:ext>
    </p:extLst>
  </p:cSld>
  <p:clrMapOvr>
    <a:masterClrMapping/>
  </p:clrMapOvr>
</p:sld>
</file>

<file path=ppt/theme/theme1.xml><?xml version="1.0" encoding="utf-8"?>
<a:theme xmlns:a="http://schemas.openxmlformats.org/drawingml/2006/main" name="Cover and End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DD2D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DD2D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3120</TotalTime>
  <Words>500</Words>
  <Application>Microsoft Office PowerPoint</Application>
  <PresentationFormat>On-screen Show (16:9)</PresentationFormat>
  <Paragraphs>62</Paragraphs>
  <Slides>9</Slides>
  <Notes>2</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Cover and End Slide Master</vt:lpstr>
      <vt:lpstr>Contents Slide Master</vt:lpstr>
      <vt:lpstr>Section Break Slide Master</vt:lpstr>
      <vt:lpstr>BÀI TẬP LỚN HỌC PHẦN CÔNG NGHỆ .NET</vt:lpstr>
      <vt:lpstr>Slideshow Timeline</vt:lpstr>
      <vt:lpstr>Lý thuyết</vt:lpstr>
      <vt:lpstr> Lý thuyết</vt:lpstr>
      <vt:lpstr>  Nền tảng &amp; Chuẩn bị</vt:lpstr>
      <vt:lpstr>Trò chơi Ghép Tranh</vt:lpstr>
      <vt:lpstr> Requirements</vt:lpstr>
      <vt:lpstr> Programing</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Windows User</cp:lastModifiedBy>
  <cp:revision>127</cp:revision>
  <dcterms:created xsi:type="dcterms:W3CDTF">2016-11-07T07:00:36Z</dcterms:created>
  <dcterms:modified xsi:type="dcterms:W3CDTF">2021-07-24T20:04:25Z</dcterms:modified>
</cp:coreProperties>
</file>