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82" r:id="rId6"/>
    <p:sldId id="261" r:id="rId7"/>
    <p:sldId id="262" r:id="rId8"/>
    <p:sldId id="265" r:id="rId9"/>
    <p:sldId id="266" r:id="rId10"/>
    <p:sldId id="267" r:id="rId11"/>
    <p:sldId id="269" r:id="rId12"/>
    <p:sldId id="271" r:id="rId13"/>
    <p:sldId id="278" r:id="rId14"/>
    <p:sldId id="270" r:id="rId15"/>
    <p:sldId id="279" r:id="rId16"/>
    <p:sldId id="263" r:id="rId17"/>
    <p:sldId id="272" r:id="rId18"/>
    <p:sldId id="273" r:id="rId19"/>
    <p:sldId id="275" r:id="rId20"/>
    <p:sldId id="276"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DC62C-85AF-4B13-8885-93CA73E988EC}"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D6F29-B576-4F6F-BE12-3649AC1F1388}" type="slidenum">
              <a:rPr lang="en-US" smtClean="0"/>
              <a:t>‹#›</a:t>
            </a:fld>
            <a:endParaRPr lang="en-US"/>
          </a:p>
        </p:txBody>
      </p:sp>
    </p:spTree>
    <p:extLst>
      <p:ext uri="{BB962C8B-B14F-4D97-AF65-F5344CB8AC3E}">
        <p14:creationId xmlns:p14="http://schemas.microsoft.com/office/powerpoint/2010/main" val="19481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DC62C-85AF-4B13-8885-93CA73E988EC}"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D6F29-B576-4F6F-BE12-3649AC1F1388}" type="slidenum">
              <a:rPr lang="en-US" smtClean="0"/>
              <a:t>‹#›</a:t>
            </a:fld>
            <a:endParaRPr lang="en-US"/>
          </a:p>
        </p:txBody>
      </p:sp>
    </p:spTree>
    <p:extLst>
      <p:ext uri="{BB962C8B-B14F-4D97-AF65-F5344CB8AC3E}">
        <p14:creationId xmlns:p14="http://schemas.microsoft.com/office/powerpoint/2010/main" val="344735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DC62C-85AF-4B13-8885-93CA73E988EC}"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D6F29-B576-4F6F-BE12-3649AC1F1388}" type="slidenum">
              <a:rPr lang="en-US" smtClean="0"/>
              <a:t>‹#›</a:t>
            </a:fld>
            <a:endParaRPr lang="en-US"/>
          </a:p>
        </p:txBody>
      </p:sp>
    </p:spTree>
    <p:extLst>
      <p:ext uri="{BB962C8B-B14F-4D97-AF65-F5344CB8AC3E}">
        <p14:creationId xmlns:p14="http://schemas.microsoft.com/office/powerpoint/2010/main" val="164980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DC62C-85AF-4B13-8885-93CA73E988EC}"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D6F29-B576-4F6F-BE12-3649AC1F1388}" type="slidenum">
              <a:rPr lang="en-US" smtClean="0"/>
              <a:t>‹#›</a:t>
            </a:fld>
            <a:endParaRPr lang="en-US"/>
          </a:p>
        </p:txBody>
      </p:sp>
    </p:spTree>
    <p:extLst>
      <p:ext uri="{BB962C8B-B14F-4D97-AF65-F5344CB8AC3E}">
        <p14:creationId xmlns:p14="http://schemas.microsoft.com/office/powerpoint/2010/main" val="155915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DC62C-85AF-4B13-8885-93CA73E988EC}"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D6F29-B576-4F6F-BE12-3649AC1F1388}" type="slidenum">
              <a:rPr lang="en-US" smtClean="0"/>
              <a:t>‹#›</a:t>
            </a:fld>
            <a:endParaRPr lang="en-US"/>
          </a:p>
        </p:txBody>
      </p:sp>
    </p:spTree>
    <p:extLst>
      <p:ext uri="{BB962C8B-B14F-4D97-AF65-F5344CB8AC3E}">
        <p14:creationId xmlns:p14="http://schemas.microsoft.com/office/powerpoint/2010/main" val="167724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EDC62C-85AF-4B13-8885-93CA73E988EC}"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D6F29-B576-4F6F-BE12-3649AC1F1388}" type="slidenum">
              <a:rPr lang="en-US" smtClean="0"/>
              <a:t>‹#›</a:t>
            </a:fld>
            <a:endParaRPr lang="en-US"/>
          </a:p>
        </p:txBody>
      </p:sp>
    </p:spTree>
    <p:extLst>
      <p:ext uri="{BB962C8B-B14F-4D97-AF65-F5344CB8AC3E}">
        <p14:creationId xmlns:p14="http://schemas.microsoft.com/office/powerpoint/2010/main" val="49256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EDC62C-85AF-4B13-8885-93CA73E988EC}" type="datetimeFigureOut">
              <a:rPr lang="en-US" smtClean="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FD6F29-B576-4F6F-BE12-3649AC1F1388}" type="slidenum">
              <a:rPr lang="en-US" smtClean="0"/>
              <a:t>‹#›</a:t>
            </a:fld>
            <a:endParaRPr lang="en-US"/>
          </a:p>
        </p:txBody>
      </p:sp>
    </p:spTree>
    <p:extLst>
      <p:ext uri="{BB962C8B-B14F-4D97-AF65-F5344CB8AC3E}">
        <p14:creationId xmlns:p14="http://schemas.microsoft.com/office/powerpoint/2010/main" val="162312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EDC62C-85AF-4B13-8885-93CA73E988EC}" type="datetimeFigureOut">
              <a:rPr lang="en-US" smtClean="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FD6F29-B576-4F6F-BE12-3649AC1F1388}" type="slidenum">
              <a:rPr lang="en-US" smtClean="0"/>
              <a:t>‹#›</a:t>
            </a:fld>
            <a:endParaRPr lang="en-US"/>
          </a:p>
        </p:txBody>
      </p:sp>
    </p:spTree>
    <p:extLst>
      <p:ext uri="{BB962C8B-B14F-4D97-AF65-F5344CB8AC3E}">
        <p14:creationId xmlns:p14="http://schemas.microsoft.com/office/powerpoint/2010/main" val="380408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DC62C-85AF-4B13-8885-93CA73E988EC}" type="datetimeFigureOut">
              <a:rPr lang="en-US" smtClean="0"/>
              <a:t>10/22/2023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FD6F29-B576-4F6F-BE12-3649AC1F1388}" type="slidenum">
              <a:rPr lang="en-US" smtClean="0"/>
              <a:t>‹#›</a:t>
            </a:fld>
            <a:endParaRPr lang="en-US"/>
          </a:p>
        </p:txBody>
      </p:sp>
    </p:spTree>
    <p:extLst>
      <p:ext uri="{BB962C8B-B14F-4D97-AF65-F5344CB8AC3E}">
        <p14:creationId xmlns:p14="http://schemas.microsoft.com/office/powerpoint/2010/main" val="123811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DC62C-85AF-4B13-8885-93CA73E988EC}"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D6F29-B576-4F6F-BE12-3649AC1F1388}" type="slidenum">
              <a:rPr lang="en-US" smtClean="0"/>
              <a:t>‹#›</a:t>
            </a:fld>
            <a:endParaRPr lang="en-US"/>
          </a:p>
        </p:txBody>
      </p:sp>
    </p:spTree>
    <p:extLst>
      <p:ext uri="{BB962C8B-B14F-4D97-AF65-F5344CB8AC3E}">
        <p14:creationId xmlns:p14="http://schemas.microsoft.com/office/powerpoint/2010/main" val="368528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DC62C-85AF-4B13-8885-93CA73E988EC}"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D6F29-B576-4F6F-BE12-3649AC1F1388}" type="slidenum">
              <a:rPr lang="en-US" smtClean="0"/>
              <a:t>‹#›</a:t>
            </a:fld>
            <a:endParaRPr lang="en-US"/>
          </a:p>
        </p:txBody>
      </p:sp>
    </p:spTree>
    <p:extLst>
      <p:ext uri="{BB962C8B-B14F-4D97-AF65-F5344CB8AC3E}">
        <p14:creationId xmlns:p14="http://schemas.microsoft.com/office/powerpoint/2010/main" val="518730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DC62C-85AF-4B13-8885-93CA73E988EC}" type="datetimeFigureOut">
              <a:rPr lang="en-US" smtClean="0"/>
              <a:t>10/22/2023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D6F29-B576-4F6F-BE12-3649AC1F1388}" type="slidenum">
              <a:rPr lang="en-US" smtClean="0"/>
              <a:t>‹#›</a:t>
            </a:fld>
            <a:endParaRPr lang="en-US"/>
          </a:p>
        </p:txBody>
      </p:sp>
    </p:spTree>
    <p:extLst>
      <p:ext uri="{BB962C8B-B14F-4D97-AF65-F5344CB8AC3E}">
        <p14:creationId xmlns:p14="http://schemas.microsoft.com/office/powerpoint/2010/main" val="3983502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portswigger.net/web-security/sql-injection/blind/lab-time-delays-info-retrieva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xmlns="" id="{7DA11E3A-8DA2-5475-D654-E03B343DD8A0}"/>
              </a:ext>
            </a:extLst>
          </p:cNvPr>
          <p:cNvSpPr txBox="1"/>
          <p:nvPr/>
        </p:nvSpPr>
        <p:spPr>
          <a:xfrm>
            <a:off x="4824270" y="1013722"/>
            <a:ext cx="2845985" cy="769441"/>
          </a:xfrm>
          <a:prstGeom prst="rect">
            <a:avLst/>
          </a:prstGeom>
          <a:noFill/>
        </p:spPr>
        <p:txBody>
          <a:bodyPr wrap="square" rtlCol="0">
            <a:spAutoFit/>
          </a:bodyPr>
          <a:lstStyle/>
          <a:p>
            <a:r>
              <a:rPr lang="en-US" sz="4400" b="1">
                <a:latin typeface="Cambria" panose="02040503050406030204" pitchFamily="18" charset="0"/>
                <a:ea typeface="Cambria" panose="02040503050406030204" pitchFamily="18" charset="0"/>
              </a:rPr>
              <a:t>NHÓM 5</a:t>
            </a:r>
            <a:endParaRPr lang="vi-VN" sz="4400" b="1" dirty="0">
              <a:latin typeface="Cambria" panose="02040503050406030204" pitchFamily="18" charset="0"/>
              <a:ea typeface="Cambria" panose="02040503050406030204" pitchFamily="18" charset="0"/>
            </a:endParaRPr>
          </a:p>
        </p:txBody>
      </p:sp>
      <p:sp>
        <p:nvSpPr>
          <p:cNvPr id="5" name="Hộp Văn bản 4">
            <a:extLst>
              <a:ext uri="{FF2B5EF4-FFF2-40B4-BE49-F238E27FC236}">
                <a16:creationId xmlns:a16="http://schemas.microsoft.com/office/drawing/2014/main" xmlns="" id="{F78CE5C2-E07B-000A-EC79-714B8FB434BE}"/>
              </a:ext>
            </a:extLst>
          </p:cNvPr>
          <p:cNvSpPr txBox="1"/>
          <p:nvPr/>
        </p:nvSpPr>
        <p:spPr>
          <a:xfrm>
            <a:off x="3742046" y="2530122"/>
            <a:ext cx="4719566" cy="584775"/>
          </a:xfrm>
          <a:prstGeom prst="rect">
            <a:avLst/>
          </a:prstGeom>
          <a:noFill/>
        </p:spPr>
        <p:txBody>
          <a:bodyPr wrap="square" rtlCol="0">
            <a:spAutoFit/>
          </a:bodyPr>
          <a:lstStyle/>
          <a:p>
            <a:r>
              <a:rPr lang="en-US" sz="3200" b="1" dirty="0" err="1">
                <a:latin typeface="Cambria" panose="02040503050406030204" pitchFamily="18" charset="0"/>
                <a:ea typeface="Cambria" panose="02040503050406030204" pitchFamily="18" charset="0"/>
              </a:rPr>
              <a:t>Thành</a:t>
            </a:r>
            <a:r>
              <a:rPr lang="en-US" sz="3200" b="1" dirty="0">
                <a:latin typeface="Cambria" panose="02040503050406030204" pitchFamily="18" charset="0"/>
                <a:ea typeface="Cambria" panose="02040503050406030204" pitchFamily="18" charset="0"/>
              </a:rPr>
              <a:t> </a:t>
            </a:r>
            <a:r>
              <a:rPr lang="en-US" sz="3200" b="1" dirty="0" err="1">
                <a:latin typeface="Cambria" panose="02040503050406030204" pitchFamily="18" charset="0"/>
                <a:ea typeface="Cambria" panose="02040503050406030204" pitchFamily="18" charset="0"/>
              </a:rPr>
              <a:t>viên</a:t>
            </a:r>
            <a:r>
              <a:rPr lang="en-US" sz="3200" b="1" dirty="0">
                <a:latin typeface="Cambria" panose="02040503050406030204" pitchFamily="18" charset="0"/>
                <a:ea typeface="Cambria" panose="02040503050406030204" pitchFamily="18" charset="0"/>
              </a:rPr>
              <a:t> </a:t>
            </a:r>
            <a:r>
              <a:rPr lang="en-US" sz="3200" b="1" dirty="0" err="1">
                <a:latin typeface="Cambria" panose="02040503050406030204" pitchFamily="18" charset="0"/>
                <a:ea typeface="Cambria" panose="02040503050406030204" pitchFamily="18" charset="0"/>
              </a:rPr>
              <a:t>trong</a:t>
            </a:r>
            <a:r>
              <a:rPr lang="en-US" sz="3200" b="1" dirty="0">
                <a:latin typeface="Cambria" panose="02040503050406030204" pitchFamily="18" charset="0"/>
                <a:ea typeface="Cambria" panose="02040503050406030204" pitchFamily="18" charset="0"/>
              </a:rPr>
              <a:t> </a:t>
            </a:r>
            <a:r>
              <a:rPr lang="en-US" sz="3200" b="1" dirty="0" err="1">
                <a:latin typeface="Cambria" panose="02040503050406030204" pitchFamily="18" charset="0"/>
                <a:ea typeface="Cambria" panose="02040503050406030204" pitchFamily="18" charset="0"/>
              </a:rPr>
              <a:t>nhóm</a:t>
            </a:r>
            <a:endParaRPr lang="vi-VN" sz="3200" b="1" dirty="0">
              <a:latin typeface="Cambria" panose="02040503050406030204" pitchFamily="18" charset="0"/>
              <a:ea typeface="Cambria" panose="02040503050406030204" pitchFamily="18" charset="0"/>
            </a:endParaRPr>
          </a:p>
        </p:txBody>
      </p:sp>
      <p:sp>
        <p:nvSpPr>
          <p:cNvPr id="6" name="Hộp Văn bản 5">
            <a:extLst>
              <a:ext uri="{FF2B5EF4-FFF2-40B4-BE49-F238E27FC236}">
                <a16:creationId xmlns:a16="http://schemas.microsoft.com/office/drawing/2014/main" xmlns="" id="{BF2DA2B5-FB4C-02F0-23B1-B7527A21E3F7}"/>
              </a:ext>
            </a:extLst>
          </p:cNvPr>
          <p:cNvSpPr txBox="1"/>
          <p:nvPr/>
        </p:nvSpPr>
        <p:spPr>
          <a:xfrm>
            <a:off x="3227696" y="3839375"/>
            <a:ext cx="5410200" cy="584775"/>
          </a:xfrm>
          <a:prstGeom prst="rect">
            <a:avLst/>
          </a:prstGeom>
          <a:noFill/>
        </p:spPr>
        <p:txBody>
          <a:bodyPr wrap="square" rtlCol="0">
            <a:spAutoFit/>
          </a:bodyPr>
          <a:lstStyle/>
          <a:p>
            <a:r>
              <a:rPr lang="en-US" sz="3200" dirty="0" err="1">
                <a:latin typeface="Cambria" panose="02040503050406030204" pitchFamily="18" charset="0"/>
                <a:ea typeface="Cambria" panose="02040503050406030204" pitchFamily="18" charset="0"/>
              </a:rPr>
              <a:t>Vương</a:t>
            </a:r>
            <a:r>
              <a:rPr lang="en-US" sz="3200" dirty="0">
                <a:latin typeface="Cambria" panose="02040503050406030204" pitchFamily="18" charset="0"/>
                <a:ea typeface="Cambria" panose="02040503050406030204" pitchFamily="18" charset="0"/>
              </a:rPr>
              <a:t> </a:t>
            </a:r>
            <a:r>
              <a:rPr lang="en-US" sz="3200" dirty="0" err="1">
                <a:latin typeface="Cambria" panose="02040503050406030204" pitchFamily="18" charset="0"/>
                <a:ea typeface="Cambria" panose="02040503050406030204" pitchFamily="18" charset="0"/>
              </a:rPr>
              <a:t>Đình</a:t>
            </a:r>
            <a:r>
              <a:rPr lang="en-US" sz="3200" dirty="0">
                <a:latin typeface="Cambria" panose="02040503050406030204" pitchFamily="18" charset="0"/>
                <a:ea typeface="Cambria" panose="02040503050406030204" pitchFamily="18" charset="0"/>
              </a:rPr>
              <a:t> </a:t>
            </a:r>
            <a:r>
              <a:rPr lang="en-US" sz="3200" dirty="0" err="1">
                <a:latin typeface="Cambria" panose="02040503050406030204" pitchFamily="18" charset="0"/>
                <a:ea typeface="Cambria" panose="02040503050406030204" pitchFamily="18" charset="0"/>
              </a:rPr>
              <a:t>Hiếu</a:t>
            </a:r>
            <a:r>
              <a:rPr lang="en-US" sz="3200" dirty="0">
                <a:latin typeface="Cambria" panose="02040503050406030204" pitchFamily="18" charset="0"/>
                <a:ea typeface="Cambria" panose="02040503050406030204" pitchFamily="18" charset="0"/>
              </a:rPr>
              <a:t> - 21110181</a:t>
            </a:r>
            <a:endParaRPr lang="vi-VN" sz="3200" dirty="0">
              <a:latin typeface="Cambria" panose="02040503050406030204" pitchFamily="18" charset="0"/>
              <a:ea typeface="Cambria" panose="02040503050406030204" pitchFamily="18" charset="0"/>
            </a:endParaRPr>
          </a:p>
        </p:txBody>
      </p:sp>
      <p:sp>
        <p:nvSpPr>
          <p:cNvPr id="7" name="Hộp Văn bản 6">
            <a:extLst>
              <a:ext uri="{FF2B5EF4-FFF2-40B4-BE49-F238E27FC236}">
                <a16:creationId xmlns:a16="http://schemas.microsoft.com/office/drawing/2014/main" xmlns="" id="{0E428878-FF25-C428-B8E3-A084D7339FEB}"/>
              </a:ext>
            </a:extLst>
          </p:cNvPr>
          <p:cNvSpPr txBox="1"/>
          <p:nvPr/>
        </p:nvSpPr>
        <p:spPr>
          <a:xfrm>
            <a:off x="3227696" y="5148628"/>
            <a:ext cx="6421271" cy="584775"/>
          </a:xfrm>
          <a:prstGeom prst="rect">
            <a:avLst/>
          </a:prstGeom>
          <a:noFill/>
        </p:spPr>
        <p:txBody>
          <a:bodyPr wrap="square" rtlCol="0">
            <a:spAutoFit/>
          </a:bodyPr>
          <a:lstStyle/>
          <a:p>
            <a:r>
              <a:rPr lang="en-US" sz="3200">
                <a:latin typeface="Cambria" panose="02040503050406030204" pitchFamily="18" charset="0"/>
                <a:ea typeface="Cambria" panose="02040503050406030204" pitchFamily="18" charset="0"/>
              </a:rPr>
              <a:t>Trần Nguyễn Trí Đạt - 21110162</a:t>
            </a:r>
            <a:endParaRPr lang="vi-VN"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92309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9558" y="1392072"/>
            <a:ext cx="1818447" cy="369332"/>
          </a:xfrm>
          <a:prstGeom prst="rect">
            <a:avLst/>
          </a:prstGeom>
          <a:noFill/>
        </p:spPr>
        <p:txBody>
          <a:bodyPr wrap="none" rtlCol="0">
            <a:spAutoFit/>
          </a:bodyPr>
          <a:lstStyle/>
          <a:p>
            <a:r>
              <a:rPr lang="en-US" b="1"/>
              <a:t>Statement-based</a:t>
            </a:r>
          </a:p>
        </p:txBody>
      </p:sp>
      <p:pic>
        <p:nvPicPr>
          <p:cNvPr id="2" name="Picture 1"/>
          <p:cNvPicPr>
            <a:picLocks noChangeAspect="1"/>
          </p:cNvPicPr>
          <p:nvPr/>
        </p:nvPicPr>
        <p:blipFill>
          <a:blip r:embed="rId2"/>
          <a:stretch>
            <a:fillRect/>
          </a:stretch>
        </p:blipFill>
        <p:spPr>
          <a:xfrm>
            <a:off x="356336" y="1761404"/>
            <a:ext cx="3369503" cy="2147212"/>
          </a:xfrm>
          <a:prstGeom prst="rect">
            <a:avLst/>
          </a:prstGeom>
        </p:spPr>
      </p:pic>
      <p:sp>
        <p:nvSpPr>
          <p:cNvPr id="3" name="TextBox 2"/>
          <p:cNvSpPr txBox="1"/>
          <p:nvPr/>
        </p:nvSpPr>
        <p:spPr>
          <a:xfrm>
            <a:off x="709684" y="4256851"/>
            <a:ext cx="2291140" cy="369332"/>
          </a:xfrm>
          <a:prstGeom prst="rect">
            <a:avLst/>
          </a:prstGeom>
          <a:noFill/>
        </p:spPr>
        <p:txBody>
          <a:bodyPr wrap="none" rtlCol="0">
            <a:spAutoFit/>
          </a:bodyPr>
          <a:lstStyle/>
          <a:p>
            <a:r>
              <a:rPr lang="en-US"/>
              <a:t>Bypass bằng comment</a:t>
            </a:r>
          </a:p>
        </p:txBody>
      </p:sp>
      <p:pic>
        <p:nvPicPr>
          <p:cNvPr id="14" name="Picture 13"/>
          <p:cNvPicPr>
            <a:picLocks noChangeAspect="1"/>
          </p:cNvPicPr>
          <p:nvPr/>
        </p:nvPicPr>
        <p:blipFill>
          <a:blip r:embed="rId3"/>
          <a:stretch>
            <a:fillRect/>
          </a:stretch>
        </p:blipFill>
        <p:spPr>
          <a:xfrm>
            <a:off x="5474386" y="1532070"/>
            <a:ext cx="4600575" cy="2819400"/>
          </a:xfrm>
          <a:prstGeom prst="rect">
            <a:avLst/>
          </a:prstGeom>
        </p:spPr>
      </p:pic>
      <p:sp>
        <p:nvSpPr>
          <p:cNvPr id="15" name="TextBox 14"/>
          <p:cNvSpPr txBox="1"/>
          <p:nvPr/>
        </p:nvSpPr>
        <p:spPr>
          <a:xfrm>
            <a:off x="5654337" y="4626183"/>
            <a:ext cx="4669227" cy="369332"/>
          </a:xfrm>
          <a:prstGeom prst="rect">
            <a:avLst/>
          </a:prstGeom>
          <a:noFill/>
        </p:spPr>
        <p:txBody>
          <a:bodyPr wrap="none" rtlCol="0">
            <a:spAutoFit/>
          </a:bodyPr>
          <a:lstStyle/>
          <a:p>
            <a:r>
              <a:rPr lang="en-US"/>
              <a:t>Thêm các câu lệnh để sửa đổi lương người khác</a:t>
            </a:r>
          </a:p>
        </p:txBody>
      </p:sp>
      <p:sp>
        <p:nvSpPr>
          <p:cNvPr id="8" name="TextBox 7"/>
          <p:cNvSpPr txBox="1"/>
          <p:nvPr/>
        </p:nvSpPr>
        <p:spPr>
          <a:xfrm>
            <a:off x="3725839" y="641445"/>
            <a:ext cx="6252930" cy="369332"/>
          </a:xfrm>
          <a:prstGeom prst="rect">
            <a:avLst/>
          </a:prstGeom>
          <a:noFill/>
        </p:spPr>
        <p:txBody>
          <a:bodyPr wrap="none" rtlCol="0">
            <a:spAutoFit/>
          </a:bodyPr>
          <a:lstStyle/>
          <a:p>
            <a:r>
              <a:rPr lang="en-US" b="1">
                <a:latin typeface="Cambria" panose="02040503050406030204" pitchFamily="18" charset="0"/>
                <a:ea typeface="Cambria" panose="02040503050406030204" pitchFamily="18" charset="0"/>
              </a:rPr>
              <a:t>D</a:t>
            </a:r>
            <a:r>
              <a:rPr lang="en-US" b="1" smtClean="0">
                <a:latin typeface="Cambria" panose="02040503050406030204" pitchFamily="18" charset="0"/>
                <a:ea typeface="Cambria" panose="02040503050406030204" pitchFamily="18" charset="0"/>
              </a:rPr>
              <a:t>emo </a:t>
            </a:r>
            <a:r>
              <a:rPr lang="en-US" b="1">
                <a:latin typeface="Cambria" panose="02040503050406030204" pitchFamily="18" charset="0"/>
                <a:ea typeface="Cambria" panose="02040503050406030204" pitchFamily="18" charset="0"/>
              </a:rPr>
              <a:t>từng loại tấn công sử dụng seed lab và portswigger:</a:t>
            </a:r>
          </a:p>
        </p:txBody>
      </p:sp>
    </p:spTree>
    <p:extLst>
      <p:ext uri="{BB962C8B-B14F-4D97-AF65-F5344CB8AC3E}">
        <p14:creationId xmlns:p14="http://schemas.microsoft.com/office/powerpoint/2010/main" val="2418890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0546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943" y="137235"/>
            <a:ext cx="6398526" cy="830997"/>
          </a:xfrm>
          <a:prstGeom prst="rect">
            <a:avLst/>
          </a:prstGeom>
          <a:noFill/>
        </p:spPr>
        <p:txBody>
          <a:bodyPr wrap="square" rtlCol="0">
            <a:spAutoFit/>
          </a:bodyPr>
          <a:lstStyle/>
          <a:p>
            <a:r>
              <a:rPr lang="en-US" sz="4800" b="1">
                <a:solidFill>
                  <a:schemeClr val="bg1"/>
                </a:solidFill>
                <a:latin typeface="Arial" panose="020B0604020202020204" pitchFamily="34" charset="0"/>
                <a:cs typeface="Arial" panose="020B0604020202020204" pitchFamily="34" charset="0"/>
              </a:rPr>
              <a:t>2.2. INFERENTIAL</a:t>
            </a:r>
            <a:endParaRPr lang="en-US" sz="4800" b="1"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532263" y="1665027"/>
            <a:ext cx="11659737" cy="707886"/>
          </a:xfrm>
          <a:prstGeom prst="rect">
            <a:avLst/>
          </a:prstGeom>
          <a:noFill/>
        </p:spPr>
        <p:txBody>
          <a:bodyPr wrap="square" rtlCol="0">
            <a:spAutoFit/>
          </a:bodyPr>
          <a:lstStyle/>
          <a:p>
            <a:r>
              <a:rPr lang="en-US" sz="2000" b="1">
                <a:latin typeface="Cambria" panose="02040503050406030204" pitchFamily="18" charset="0"/>
                <a:ea typeface="Cambria" panose="02040503050406030204" pitchFamily="18" charset="0"/>
              </a:rPr>
              <a:t>Kiểu tấn công này phát sinh khi một ứng dụng dễ bị tấn công bằng SQLi nhưng lại có bảo mật cao hơn một chút khi không trả về các kết quả truy vấn SQL mà được nhập vào input như kiểu in-band</a:t>
            </a:r>
          </a:p>
        </p:txBody>
      </p:sp>
      <p:sp>
        <p:nvSpPr>
          <p:cNvPr id="9" name="TextBox 8"/>
          <p:cNvSpPr txBox="1"/>
          <p:nvPr/>
        </p:nvSpPr>
        <p:spPr>
          <a:xfrm>
            <a:off x="512420" y="2697568"/>
            <a:ext cx="11213969" cy="707886"/>
          </a:xfrm>
          <a:prstGeom prst="rect">
            <a:avLst/>
          </a:prstGeom>
          <a:noFill/>
        </p:spPr>
        <p:txBody>
          <a:bodyPr wrap="square" rtlCol="0">
            <a:spAutoFit/>
          </a:bodyPr>
          <a:lstStyle/>
          <a:p>
            <a:r>
              <a:rPr lang="en-US" sz="2000" b="1">
                <a:latin typeface="Cambria" panose="02040503050406030204" pitchFamily="18" charset="0"/>
                <a:ea typeface="Cambria" panose="02040503050406030204" pitchFamily="18" charset="0"/>
              </a:rPr>
              <a:t>Inferential SQLi diễn ra chậm do còn phải phân tích và quan sát dựa vào phản hồi của máy chủ. Độ thiệt hại tương tự In-band</a:t>
            </a:r>
          </a:p>
        </p:txBody>
      </p:sp>
      <p:sp>
        <p:nvSpPr>
          <p:cNvPr id="10" name="TextBox 9"/>
          <p:cNvSpPr txBox="1"/>
          <p:nvPr/>
        </p:nvSpPr>
        <p:spPr>
          <a:xfrm>
            <a:off x="532263" y="3909115"/>
            <a:ext cx="8522013" cy="369332"/>
          </a:xfrm>
          <a:prstGeom prst="rect">
            <a:avLst/>
          </a:prstGeom>
          <a:noFill/>
        </p:spPr>
        <p:txBody>
          <a:bodyPr wrap="none" rtlCol="0">
            <a:spAutoFit/>
          </a:bodyPr>
          <a:lstStyle/>
          <a:p>
            <a:r>
              <a:rPr lang="en-US" b="1">
                <a:solidFill>
                  <a:srgbClr val="FF0000"/>
                </a:solidFill>
                <a:latin typeface="Cambria" panose="02040503050406030204" pitchFamily="18" charset="0"/>
                <a:ea typeface="Cambria" panose="02040503050406030204" pitchFamily="18" charset="0"/>
              </a:rPr>
              <a:t>Boolean-based</a:t>
            </a:r>
            <a:r>
              <a:rPr lang="en-US">
                <a:latin typeface="Cambria" panose="02040503050406030204" pitchFamily="18" charset="0"/>
                <a:ea typeface="Cambria" panose="02040503050406030204" pitchFamily="18" charset="0"/>
              </a:rPr>
              <a:t>: Tấn công dựa vào việc đánh giá phản hồi dạng true-false từ web app</a:t>
            </a:r>
          </a:p>
        </p:txBody>
      </p:sp>
      <p:sp>
        <p:nvSpPr>
          <p:cNvPr id="11" name="TextBox 10"/>
          <p:cNvSpPr txBox="1"/>
          <p:nvPr/>
        </p:nvSpPr>
        <p:spPr>
          <a:xfrm>
            <a:off x="532263" y="4782108"/>
            <a:ext cx="6211572" cy="369332"/>
          </a:xfrm>
          <a:prstGeom prst="rect">
            <a:avLst/>
          </a:prstGeom>
          <a:noFill/>
        </p:spPr>
        <p:txBody>
          <a:bodyPr wrap="none" rtlCol="0">
            <a:spAutoFit/>
          </a:bodyPr>
          <a:lstStyle/>
          <a:p>
            <a:r>
              <a:rPr lang="en-US" b="1">
                <a:solidFill>
                  <a:srgbClr val="FF0000"/>
                </a:solidFill>
                <a:latin typeface="Cambria" panose="02040503050406030204" pitchFamily="18" charset="0"/>
                <a:ea typeface="Cambria" panose="02040503050406030204" pitchFamily="18" charset="0"/>
              </a:rPr>
              <a:t>Time-based</a:t>
            </a:r>
            <a:r>
              <a:rPr lang="en-US">
                <a:latin typeface="Cambria" panose="02040503050406030204" pitchFamily="18" charset="0"/>
                <a:ea typeface="Cambria" panose="02040503050406030204" pitchFamily="18" charset="0"/>
              </a:rPr>
              <a:t>: Tấn công dựa vào thời gian phản hồi từ webapp</a:t>
            </a:r>
          </a:p>
        </p:txBody>
      </p:sp>
    </p:spTree>
    <p:extLst>
      <p:ext uri="{BB962C8B-B14F-4D97-AF65-F5344CB8AC3E}">
        <p14:creationId xmlns:p14="http://schemas.microsoft.com/office/powerpoint/2010/main" val="2318172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5589" y="655092"/>
            <a:ext cx="5396157" cy="369332"/>
          </a:xfrm>
          <a:prstGeom prst="rect">
            <a:avLst/>
          </a:prstGeom>
          <a:noFill/>
        </p:spPr>
        <p:txBody>
          <a:bodyPr wrap="none" rtlCol="0">
            <a:spAutoFit/>
          </a:bodyPr>
          <a:lstStyle/>
          <a:p>
            <a:r>
              <a:rPr lang="en-US" b="1" smtClean="0">
                <a:latin typeface="Cambria" panose="02040503050406030204" pitchFamily="18" charset="0"/>
                <a:ea typeface="Cambria" panose="02040503050406030204" pitchFamily="18" charset="0"/>
              </a:rPr>
              <a:t>Demo Boolean </a:t>
            </a:r>
            <a:r>
              <a:rPr lang="en-US" b="1">
                <a:latin typeface="Cambria" panose="02040503050406030204" pitchFamily="18" charset="0"/>
                <a:ea typeface="Cambria" panose="02040503050406030204" pitchFamily="18" charset="0"/>
              </a:rPr>
              <a:t>và time bằng lab trên portswigger </a:t>
            </a:r>
          </a:p>
        </p:txBody>
      </p:sp>
      <p:sp>
        <p:nvSpPr>
          <p:cNvPr id="5" name="TextBox 4"/>
          <p:cNvSpPr txBox="1"/>
          <p:nvPr/>
        </p:nvSpPr>
        <p:spPr>
          <a:xfrm>
            <a:off x="300251" y="1473958"/>
            <a:ext cx="1608133" cy="369332"/>
          </a:xfrm>
          <a:prstGeom prst="rect">
            <a:avLst/>
          </a:prstGeom>
          <a:noFill/>
        </p:spPr>
        <p:txBody>
          <a:bodyPr wrap="none" rtlCol="0">
            <a:spAutoFit/>
          </a:bodyPr>
          <a:lstStyle/>
          <a:p>
            <a:r>
              <a:rPr lang="en-US" b="1"/>
              <a:t>Boolean-based</a:t>
            </a:r>
          </a:p>
        </p:txBody>
      </p:sp>
      <p:sp>
        <p:nvSpPr>
          <p:cNvPr id="6" name="Rectangle 5"/>
          <p:cNvSpPr/>
          <p:nvPr/>
        </p:nvSpPr>
        <p:spPr>
          <a:xfrm>
            <a:off x="300251" y="1843290"/>
            <a:ext cx="6096000" cy="646331"/>
          </a:xfrm>
          <a:prstGeom prst="rect">
            <a:avLst/>
          </a:prstGeom>
        </p:spPr>
        <p:txBody>
          <a:bodyPr>
            <a:spAutoFit/>
          </a:bodyPr>
          <a:lstStyle/>
          <a:p>
            <a:r>
              <a:rPr lang="en-US"/>
              <a:t>https://portswigger.net/web-security/sql-injection/blind/lab-conditional-responses</a:t>
            </a:r>
          </a:p>
        </p:txBody>
      </p:sp>
      <p:pic>
        <p:nvPicPr>
          <p:cNvPr id="7" name="Picture 6"/>
          <p:cNvPicPr>
            <a:picLocks noChangeAspect="1"/>
          </p:cNvPicPr>
          <p:nvPr/>
        </p:nvPicPr>
        <p:blipFill>
          <a:blip r:embed="rId2"/>
          <a:stretch>
            <a:fillRect/>
          </a:stretch>
        </p:blipFill>
        <p:spPr>
          <a:xfrm>
            <a:off x="6396251" y="1262164"/>
            <a:ext cx="5368792" cy="3543268"/>
          </a:xfrm>
          <a:prstGeom prst="rect">
            <a:avLst/>
          </a:prstGeom>
        </p:spPr>
      </p:pic>
      <p:sp>
        <p:nvSpPr>
          <p:cNvPr id="8" name="TextBox 7"/>
          <p:cNvSpPr txBox="1"/>
          <p:nvPr/>
        </p:nvSpPr>
        <p:spPr>
          <a:xfrm>
            <a:off x="300251" y="2662156"/>
            <a:ext cx="5986817" cy="1754326"/>
          </a:xfrm>
          <a:prstGeom prst="rect">
            <a:avLst/>
          </a:prstGeom>
          <a:noFill/>
        </p:spPr>
        <p:txBody>
          <a:bodyPr wrap="square" rtlCol="0">
            <a:spAutoFit/>
          </a:bodyPr>
          <a:lstStyle/>
          <a:p>
            <a:r>
              <a:rPr lang="en-US"/>
              <a:t>Trong bài lab này, em sẽ sử dụng burp suite để gửi request. Bài lab đề cập đến việc sử dụng tracking cookie và nó được biểu diễn bằng sql query với mẫu như sau: select tracking-id from tracking-table where TrackingID = … Với lỗ hổng đó, em sẽ thêm các câu lệnh truy vấn boolean (ví dụ: 1=1) để có thể dò mật khẩu của administrator</a:t>
            </a:r>
          </a:p>
        </p:txBody>
      </p:sp>
    </p:spTree>
    <p:extLst>
      <p:ext uri="{BB962C8B-B14F-4D97-AF65-F5344CB8AC3E}">
        <p14:creationId xmlns:p14="http://schemas.microsoft.com/office/powerpoint/2010/main" val="2559003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0251" y="1473958"/>
            <a:ext cx="1357103" cy="369332"/>
          </a:xfrm>
          <a:prstGeom prst="rect">
            <a:avLst/>
          </a:prstGeom>
          <a:noFill/>
        </p:spPr>
        <p:txBody>
          <a:bodyPr wrap="none" rtlCol="0">
            <a:spAutoFit/>
          </a:bodyPr>
          <a:lstStyle/>
          <a:p>
            <a:r>
              <a:rPr lang="vi-VN" b="1" dirty="0"/>
              <a:t>Time</a:t>
            </a:r>
            <a:r>
              <a:rPr lang="en-US" b="1" dirty="0"/>
              <a:t>-based</a:t>
            </a:r>
          </a:p>
        </p:txBody>
      </p:sp>
      <p:sp>
        <p:nvSpPr>
          <p:cNvPr id="6" name="Rectangle 5"/>
          <p:cNvSpPr/>
          <p:nvPr/>
        </p:nvSpPr>
        <p:spPr>
          <a:xfrm>
            <a:off x="300251" y="1843290"/>
            <a:ext cx="6096000" cy="646331"/>
          </a:xfrm>
          <a:prstGeom prst="rect">
            <a:avLst/>
          </a:prstGeom>
        </p:spPr>
        <p:txBody>
          <a:bodyPr>
            <a:spAutoFit/>
          </a:bodyPr>
          <a:lstStyle/>
          <a:p>
            <a:r>
              <a:rPr lang="en-US" dirty="0">
                <a:hlinkClick r:id="rId2"/>
              </a:rPr>
              <a:t>https://portswigger.net/web-security/sql-injection/blind/lab-time-delays-info-retrieval</a:t>
            </a:r>
            <a:endParaRPr lang="en-US" dirty="0"/>
          </a:p>
        </p:txBody>
      </p:sp>
      <p:sp>
        <p:nvSpPr>
          <p:cNvPr id="8" name="TextBox 7"/>
          <p:cNvSpPr txBox="1"/>
          <p:nvPr/>
        </p:nvSpPr>
        <p:spPr>
          <a:xfrm>
            <a:off x="300251" y="2662156"/>
            <a:ext cx="5986817" cy="1477328"/>
          </a:xfrm>
          <a:prstGeom prst="rect">
            <a:avLst/>
          </a:prstGeom>
          <a:noFill/>
        </p:spPr>
        <p:txBody>
          <a:bodyPr wrap="square" rtlCol="0">
            <a:spAutoFit/>
          </a:bodyPr>
          <a:lstStyle/>
          <a:p>
            <a:r>
              <a:rPr lang="en-US" dirty="0"/>
              <a:t>Trong </a:t>
            </a:r>
            <a:r>
              <a:rPr lang="en-US" dirty="0" err="1"/>
              <a:t>bài</a:t>
            </a:r>
            <a:r>
              <a:rPr lang="en-US" dirty="0"/>
              <a:t> lab </a:t>
            </a:r>
            <a:r>
              <a:rPr lang="en-US" dirty="0" err="1"/>
              <a:t>này</a:t>
            </a:r>
            <a:r>
              <a:rPr lang="en-US" dirty="0"/>
              <a:t>, </a:t>
            </a:r>
            <a:r>
              <a:rPr lang="en-US" dirty="0" err="1"/>
              <a:t>em</a:t>
            </a:r>
            <a:r>
              <a:rPr lang="en-US" dirty="0"/>
              <a:t> </a:t>
            </a:r>
            <a:r>
              <a:rPr lang="en-US" dirty="0" err="1"/>
              <a:t>sẽ</a:t>
            </a:r>
            <a:r>
              <a:rPr lang="en-US" dirty="0"/>
              <a:t> </a:t>
            </a:r>
            <a:r>
              <a:rPr lang="en-US" dirty="0" err="1"/>
              <a:t>sử</a:t>
            </a:r>
            <a:r>
              <a:rPr lang="en-US" dirty="0"/>
              <a:t> </a:t>
            </a:r>
            <a:r>
              <a:rPr lang="en-US" dirty="0" err="1"/>
              <a:t>dụng</a:t>
            </a:r>
            <a:r>
              <a:rPr lang="en-US" dirty="0"/>
              <a:t> burp suite </a:t>
            </a:r>
            <a:r>
              <a:rPr lang="en-US" dirty="0" err="1"/>
              <a:t>để</a:t>
            </a:r>
            <a:r>
              <a:rPr lang="en-US" dirty="0"/>
              <a:t> </a:t>
            </a:r>
            <a:r>
              <a:rPr lang="en-US" dirty="0" err="1"/>
              <a:t>gửi</a:t>
            </a:r>
            <a:r>
              <a:rPr lang="en-US" dirty="0"/>
              <a:t> request. </a:t>
            </a:r>
            <a:r>
              <a:rPr lang="en-US" dirty="0" err="1"/>
              <a:t>Bài</a:t>
            </a:r>
            <a:r>
              <a:rPr lang="en-US" dirty="0"/>
              <a:t> lab </a:t>
            </a:r>
            <a:r>
              <a:rPr lang="en-US" dirty="0" err="1"/>
              <a:t>đề</a:t>
            </a:r>
            <a:r>
              <a:rPr lang="en-US" dirty="0"/>
              <a:t> </a:t>
            </a:r>
            <a:r>
              <a:rPr lang="en-US" dirty="0" err="1"/>
              <a:t>cập</a:t>
            </a:r>
            <a:r>
              <a:rPr lang="en-US" dirty="0"/>
              <a:t> </a:t>
            </a:r>
            <a:r>
              <a:rPr lang="en-US" dirty="0" err="1"/>
              <a:t>đến</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a:t>tracking </a:t>
            </a:r>
            <a:r>
              <a:rPr lang="en-US" smtClean="0"/>
              <a:t>cookie tương tự lab Boolean based nhưng khác ở chỗ ta sẽ sử dụng thời gian phản hồi của trang web để biết được ta có đang đi đúng hướng hay không</a:t>
            </a:r>
            <a:endParaRPr lang="en-US" dirty="0"/>
          </a:p>
        </p:txBody>
      </p:sp>
      <p:pic>
        <p:nvPicPr>
          <p:cNvPr id="12" name="Picture 11">
            <a:extLst>
              <a:ext uri="{FF2B5EF4-FFF2-40B4-BE49-F238E27FC236}">
                <a16:creationId xmlns:a16="http://schemas.microsoft.com/office/drawing/2014/main" xmlns="" id="{719A62CA-56ED-802C-C0BA-2D5EC40237E0}"/>
              </a:ext>
            </a:extLst>
          </p:cNvPr>
          <p:cNvPicPr>
            <a:picLocks noChangeAspect="1"/>
          </p:cNvPicPr>
          <p:nvPr/>
        </p:nvPicPr>
        <p:blipFill>
          <a:blip r:embed="rId3"/>
          <a:stretch>
            <a:fillRect/>
          </a:stretch>
        </p:blipFill>
        <p:spPr>
          <a:xfrm>
            <a:off x="6396251" y="1228506"/>
            <a:ext cx="5455803" cy="4033502"/>
          </a:xfrm>
          <a:prstGeom prst="rect">
            <a:avLst/>
          </a:prstGeom>
        </p:spPr>
      </p:pic>
      <p:sp>
        <p:nvSpPr>
          <p:cNvPr id="7" name="TextBox 6"/>
          <p:cNvSpPr txBox="1"/>
          <p:nvPr/>
        </p:nvSpPr>
        <p:spPr>
          <a:xfrm>
            <a:off x="3425589" y="655092"/>
            <a:ext cx="5396157" cy="369332"/>
          </a:xfrm>
          <a:prstGeom prst="rect">
            <a:avLst/>
          </a:prstGeom>
          <a:noFill/>
        </p:spPr>
        <p:txBody>
          <a:bodyPr wrap="none" rtlCol="0">
            <a:spAutoFit/>
          </a:bodyPr>
          <a:lstStyle/>
          <a:p>
            <a:r>
              <a:rPr lang="en-US" b="1" smtClean="0">
                <a:latin typeface="Cambria" panose="02040503050406030204" pitchFamily="18" charset="0"/>
                <a:ea typeface="Cambria" panose="02040503050406030204" pitchFamily="18" charset="0"/>
              </a:rPr>
              <a:t>Demo Boolean </a:t>
            </a:r>
            <a:r>
              <a:rPr lang="en-US" b="1">
                <a:latin typeface="Cambria" panose="02040503050406030204" pitchFamily="18" charset="0"/>
                <a:ea typeface="Cambria" panose="02040503050406030204" pitchFamily="18" charset="0"/>
              </a:rPr>
              <a:t>và time bằng lab trên portswigger </a:t>
            </a:r>
          </a:p>
        </p:txBody>
      </p:sp>
    </p:spTree>
    <p:extLst>
      <p:ext uri="{BB962C8B-B14F-4D97-AF65-F5344CB8AC3E}">
        <p14:creationId xmlns:p14="http://schemas.microsoft.com/office/powerpoint/2010/main" val="852694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0546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18680" y="138753"/>
            <a:ext cx="6398526" cy="830997"/>
          </a:xfrm>
          <a:prstGeom prst="rect">
            <a:avLst/>
          </a:prstGeom>
          <a:noFill/>
        </p:spPr>
        <p:txBody>
          <a:bodyPr wrap="square" rtlCol="0">
            <a:spAutoFit/>
          </a:bodyPr>
          <a:lstStyle/>
          <a:p>
            <a:r>
              <a:rPr lang="en-US" sz="4800" b="1">
                <a:solidFill>
                  <a:schemeClr val="bg1"/>
                </a:solidFill>
                <a:latin typeface="Arial" panose="020B0604020202020204" pitchFamily="34" charset="0"/>
                <a:cs typeface="Arial" panose="020B0604020202020204" pitchFamily="34" charset="0"/>
              </a:rPr>
              <a:t>2.3. OUT-OF-BAND</a:t>
            </a:r>
            <a:endParaRPr lang="en-US" sz="4800" b="1"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532263" y="1665027"/>
            <a:ext cx="11659737" cy="830997"/>
          </a:xfrm>
          <a:prstGeom prst="rect">
            <a:avLst/>
          </a:prstGeom>
          <a:noFill/>
        </p:spPr>
        <p:txBody>
          <a:bodyPr wrap="square" rtlCol="0">
            <a:spAutoFit/>
          </a:bodyPr>
          <a:lstStyle/>
          <a:p>
            <a:r>
              <a:rPr lang="en-US" sz="2400" b="1">
                <a:latin typeface="Cambria" panose="02040503050406030204" pitchFamily="18" charset="0"/>
                <a:ea typeface="Cambria" panose="02040503050406030204" pitchFamily="18" charset="0"/>
              </a:rPr>
              <a:t>Cách này thường ít được dùng do nó cần sử dụng các tính năng mà phải được cho phép ở server và được dùng bởi web app</a:t>
            </a:r>
          </a:p>
        </p:txBody>
      </p:sp>
      <p:sp>
        <p:nvSpPr>
          <p:cNvPr id="9" name="TextBox 8"/>
          <p:cNvSpPr txBox="1"/>
          <p:nvPr/>
        </p:nvSpPr>
        <p:spPr>
          <a:xfrm>
            <a:off x="532263" y="3541567"/>
            <a:ext cx="11213969" cy="830997"/>
          </a:xfrm>
          <a:prstGeom prst="rect">
            <a:avLst/>
          </a:prstGeom>
          <a:noFill/>
        </p:spPr>
        <p:txBody>
          <a:bodyPr wrap="square" rtlCol="0">
            <a:spAutoFit/>
          </a:bodyPr>
          <a:lstStyle/>
          <a:p>
            <a:r>
              <a:rPr lang="en-US" sz="2400" b="1">
                <a:latin typeface="Cambria" panose="02040503050406030204" pitchFamily="18" charset="0"/>
                <a:ea typeface="Cambria" panose="02040503050406030204" pitchFamily="18" charset="0"/>
              </a:rPr>
              <a:t>Cách tấn công này không thể nhập đầu vào và thu về kết quả trên cùng một kênh như In-band</a:t>
            </a:r>
          </a:p>
        </p:txBody>
      </p:sp>
      <p:sp>
        <p:nvSpPr>
          <p:cNvPr id="8" name="TextBox 7"/>
          <p:cNvSpPr txBox="1"/>
          <p:nvPr/>
        </p:nvSpPr>
        <p:spPr>
          <a:xfrm>
            <a:off x="512420" y="5510441"/>
            <a:ext cx="11213969" cy="830997"/>
          </a:xfrm>
          <a:prstGeom prst="rect">
            <a:avLst/>
          </a:prstGeom>
          <a:noFill/>
        </p:spPr>
        <p:txBody>
          <a:bodyPr wrap="square" rtlCol="0">
            <a:spAutoFit/>
          </a:bodyPr>
          <a:lstStyle/>
          <a:p>
            <a:r>
              <a:rPr lang="en-US" sz="2400" b="1">
                <a:latin typeface="Cambria" panose="02040503050406030204" pitchFamily="18" charset="0"/>
                <a:ea typeface="Cambria" panose="02040503050406030204" pitchFamily="18" charset="0"/>
              </a:rPr>
              <a:t>Out-of-band sẽ khiến webapp gửi kết quả truy vấn về một kênh khác mà tin tặc kiểm soát</a:t>
            </a:r>
          </a:p>
        </p:txBody>
      </p:sp>
    </p:spTree>
    <p:extLst>
      <p:ext uri="{BB962C8B-B14F-4D97-AF65-F5344CB8AC3E}">
        <p14:creationId xmlns:p14="http://schemas.microsoft.com/office/powerpoint/2010/main" val="712169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4238" y="88333"/>
            <a:ext cx="1932456" cy="369332"/>
          </a:xfrm>
          <a:prstGeom prst="rect">
            <a:avLst/>
          </a:prstGeom>
          <a:noFill/>
        </p:spPr>
        <p:txBody>
          <a:bodyPr wrap="square" rtlCol="0">
            <a:spAutoFit/>
          </a:bodyPr>
          <a:lstStyle/>
          <a:p>
            <a:r>
              <a:rPr lang="vi-VN" b="1" dirty="0">
                <a:latin typeface="Cambria" panose="02040503050406030204" pitchFamily="18" charset="0"/>
                <a:ea typeface="Cambria" panose="02040503050406030204" pitchFamily="18" charset="0"/>
              </a:rPr>
              <a:t>Out-of-band</a:t>
            </a:r>
            <a:endParaRPr lang="en-US" b="1" dirty="0">
              <a:latin typeface="Cambria" panose="02040503050406030204" pitchFamily="18" charset="0"/>
              <a:ea typeface="Cambria" panose="02040503050406030204" pitchFamily="18" charset="0"/>
            </a:endParaRPr>
          </a:p>
        </p:txBody>
      </p:sp>
      <p:sp>
        <p:nvSpPr>
          <p:cNvPr id="6" name="Rectangle 5"/>
          <p:cNvSpPr/>
          <p:nvPr/>
        </p:nvSpPr>
        <p:spPr>
          <a:xfrm>
            <a:off x="174238" y="457665"/>
            <a:ext cx="11700681" cy="646331"/>
          </a:xfrm>
          <a:prstGeom prst="rect">
            <a:avLst/>
          </a:prstGeom>
        </p:spPr>
        <p:txBody>
          <a:bodyPr wrap="square">
            <a:spAutoFit/>
          </a:bodyPr>
          <a:lstStyle/>
          <a:p>
            <a:pPr algn="just"/>
            <a:r>
              <a:rPr lang="vi-VN" altLang="ja-JP" b="0" i="0" dirty="0">
                <a:solidFill>
                  <a:srgbClr val="1B1B1B"/>
                </a:solidFill>
                <a:effectLst/>
                <a:latin typeface="Cambria" panose="02040503050406030204" pitchFamily="18" charset="0"/>
                <a:ea typeface="Cambria" panose="02040503050406030204" pitchFamily="18" charset="0"/>
              </a:rPr>
              <a:t>Chẳng hạn với hệ cơ sở dữ liệu </a:t>
            </a:r>
            <a:r>
              <a:rPr lang="vi-VN" altLang="ja-JP" b="1" i="0" dirty="0">
                <a:solidFill>
                  <a:srgbClr val="1B1B1B"/>
                </a:solidFill>
                <a:effectLst/>
                <a:latin typeface="Cambria" panose="02040503050406030204" pitchFamily="18" charset="0"/>
                <a:ea typeface="Cambria" panose="02040503050406030204" pitchFamily="18" charset="0"/>
              </a:rPr>
              <a:t>Microsoft SQL Server</a:t>
            </a:r>
            <a:r>
              <a:rPr lang="vi-VN" altLang="ja-JP" b="0" i="0" dirty="0">
                <a:solidFill>
                  <a:srgbClr val="1B1B1B"/>
                </a:solidFill>
                <a:effectLst/>
                <a:latin typeface="Cambria" panose="02040503050406030204" pitchFamily="18" charset="0"/>
                <a:ea typeface="Cambria" panose="02040503050406030204" pitchFamily="18" charset="0"/>
              </a:rPr>
              <a:t>, có thể thực hiện một quá trình DNS lookup nhằm xác định lỗ hổng </a:t>
            </a:r>
            <a:r>
              <a:rPr lang="vi-VN" altLang="ja-JP" b="1" i="0" dirty="0">
                <a:solidFill>
                  <a:srgbClr val="1B1B1B"/>
                </a:solidFill>
                <a:effectLst/>
                <a:latin typeface="Cambria" panose="02040503050406030204" pitchFamily="18" charset="0"/>
                <a:ea typeface="Cambria" panose="02040503050406030204" pitchFamily="18" charset="0"/>
              </a:rPr>
              <a:t>Blind SQL injection</a:t>
            </a:r>
            <a:r>
              <a:rPr lang="vi-VN" altLang="ja-JP" b="0" i="0" dirty="0">
                <a:solidFill>
                  <a:srgbClr val="1B1B1B"/>
                </a:solidFill>
                <a:effectLst/>
                <a:latin typeface="Cambria" panose="02040503050406030204" pitchFamily="18" charset="0"/>
                <a:ea typeface="Cambria" panose="02040503050406030204" pitchFamily="18" charset="0"/>
              </a:rPr>
              <a:t> bằng payload sau:</a:t>
            </a:r>
            <a:endParaRPr lang="en-US" dirty="0">
              <a:latin typeface="Cambria" panose="02040503050406030204" pitchFamily="18" charset="0"/>
              <a:ea typeface="Cambria" panose="02040503050406030204" pitchFamily="18" charset="0"/>
            </a:endParaRPr>
          </a:p>
        </p:txBody>
      </p:sp>
      <p:sp>
        <p:nvSpPr>
          <p:cNvPr id="8" name="TextBox 7"/>
          <p:cNvSpPr txBox="1"/>
          <p:nvPr/>
        </p:nvSpPr>
        <p:spPr>
          <a:xfrm>
            <a:off x="127281" y="1957890"/>
            <a:ext cx="11747638" cy="923330"/>
          </a:xfrm>
          <a:prstGeom prst="rect">
            <a:avLst/>
          </a:prstGeom>
          <a:noFill/>
        </p:spPr>
        <p:txBody>
          <a:bodyPr wrap="square" rtlCol="0">
            <a:spAutoFit/>
          </a:bodyPr>
          <a:lstStyle/>
          <a:p>
            <a:r>
              <a:rPr lang="en-GB" altLang="ja-JP" b="0" i="0" dirty="0">
                <a:solidFill>
                  <a:srgbClr val="1B1B1B"/>
                </a:solidFill>
                <a:effectLst/>
                <a:latin typeface="Cambria" panose="02040503050406030204" pitchFamily="18" charset="0"/>
                <a:ea typeface="Cambria" panose="02040503050406030204" pitchFamily="18" charset="0"/>
              </a:rPr>
              <a:t>Khi </a:t>
            </a:r>
            <a:r>
              <a:rPr lang="en-GB" altLang="ja-JP" b="0" i="0" dirty="0" err="1">
                <a:solidFill>
                  <a:srgbClr val="1B1B1B"/>
                </a:solidFill>
                <a:effectLst/>
                <a:latin typeface="Cambria" panose="02040503050406030204" pitchFamily="18" charset="0"/>
                <a:ea typeface="Cambria" panose="02040503050406030204" pitchFamily="18" charset="0"/>
              </a:rPr>
              <a:t>trang</a:t>
            </a:r>
            <a:r>
              <a:rPr lang="en-GB" altLang="ja-JP" b="0" i="0" dirty="0">
                <a:solidFill>
                  <a:srgbClr val="1B1B1B"/>
                </a:solidFill>
                <a:effectLst/>
                <a:latin typeface="Cambria" panose="02040503050406030204" pitchFamily="18" charset="0"/>
                <a:ea typeface="Cambria" panose="02040503050406030204" pitchFamily="18" charset="0"/>
              </a:rPr>
              <a:t> web </a:t>
            </a:r>
            <a:r>
              <a:rPr lang="en-GB" altLang="ja-JP" b="0" i="0" dirty="0" err="1">
                <a:solidFill>
                  <a:srgbClr val="1B1B1B"/>
                </a:solidFill>
                <a:effectLst/>
                <a:latin typeface="Cambria" panose="02040503050406030204" pitchFamily="18" charset="0"/>
                <a:ea typeface="Cambria" panose="02040503050406030204" pitchFamily="18" charset="0"/>
              </a:rPr>
              <a:t>thực</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thi</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câu</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truy</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vấn</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có</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chứa</a:t>
            </a:r>
            <a:r>
              <a:rPr lang="en-GB" altLang="ja-JP" b="0" i="0" dirty="0">
                <a:solidFill>
                  <a:srgbClr val="1B1B1B"/>
                </a:solidFill>
                <a:effectLst/>
                <a:latin typeface="Cambria" panose="02040503050406030204" pitchFamily="18" charset="0"/>
                <a:ea typeface="Cambria" panose="02040503050406030204" pitchFamily="18" charset="0"/>
              </a:rPr>
              <a:t> script </a:t>
            </a:r>
            <a:r>
              <a:rPr lang="en-GB" altLang="ja-JP" b="0" i="0" dirty="0" err="1">
                <a:solidFill>
                  <a:srgbClr val="1B1B1B"/>
                </a:solidFill>
                <a:effectLst/>
                <a:latin typeface="Cambria" panose="02040503050406030204" pitchFamily="18" charset="0"/>
                <a:ea typeface="Cambria" panose="02040503050406030204" pitchFamily="18" charset="0"/>
              </a:rPr>
              <a:t>của</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chúng</a:t>
            </a:r>
            <a:r>
              <a:rPr lang="en-GB" altLang="ja-JP" b="0" i="0" dirty="0">
                <a:solidFill>
                  <a:srgbClr val="1B1B1B"/>
                </a:solidFill>
                <a:effectLst/>
                <a:latin typeface="Cambria" panose="02040503050406030204" pitchFamily="18" charset="0"/>
                <a:ea typeface="Cambria" panose="02040503050406030204" pitchFamily="18" charset="0"/>
              </a:rPr>
              <a:t> ta </a:t>
            </a:r>
            <a:r>
              <a:rPr lang="en-GB" altLang="ja-JP" b="0" i="0" dirty="0" err="1">
                <a:solidFill>
                  <a:srgbClr val="1B1B1B"/>
                </a:solidFill>
                <a:effectLst/>
                <a:latin typeface="Cambria" panose="02040503050406030204" pitchFamily="18" charset="0"/>
                <a:ea typeface="Cambria" panose="02040503050406030204" pitchFamily="18" charset="0"/>
              </a:rPr>
              <a:t>sẽ</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thực</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hiện</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một</a:t>
            </a:r>
            <a:r>
              <a:rPr lang="en-GB" altLang="ja-JP" b="0" i="0" dirty="0">
                <a:solidFill>
                  <a:srgbClr val="1B1B1B"/>
                </a:solidFill>
                <a:effectLst/>
                <a:latin typeface="Cambria" panose="02040503050406030204" pitchFamily="18" charset="0"/>
                <a:ea typeface="Cambria" panose="02040503050406030204" pitchFamily="18" charset="0"/>
              </a:rPr>
              <a:t> request </a:t>
            </a:r>
            <a:r>
              <a:rPr lang="en-GB" altLang="ja-JP" b="0" i="0" dirty="0" err="1">
                <a:solidFill>
                  <a:srgbClr val="1B1B1B"/>
                </a:solidFill>
                <a:effectLst/>
                <a:latin typeface="Cambria" panose="02040503050406030204" pitchFamily="18" charset="0"/>
                <a:ea typeface="Cambria" panose="02040503050406030204" pitchFamily="18" charset="0"/>
              </a:rPr>
              <a:t>truy</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cập</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tới</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dịch</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vụ</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phân</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giải</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tên</a:t>
            </a:r>
            <a:r>
              <a:rPr lang="en-GB" altLang="ja-JP" b="0" i="0" dirty="0">
                <a:solidFill>
                  <a:srgbClr val="1B1B1B"/>
                </a:solidFill>
                <a:effectLst/>
                <a:latin typeface="Cambria" panose="02040503050406030204" pitchFamily="18" charset="0"/>
                <a:ea typeface="Cambria" panose="02040503050406030204" pitchFamily="18" charset="0"/>
              </a:rPr>
              <a:t> </a:t>
            </a:r>
            <a:r>
              <a:rPr lang="en-GB" altLang="ja-JP" b="0" i="0" dirty="0" err="1">
                <a:solidFill>
                  <a:srgbClr val="1B1B1B"/>
                </a:solidFill>
                <a:effectLst/>
                <a:latin typeface="Cambria" panose="02040503050406030204" pitchFamily="18" charset="0"/>
                <a:ea typeface="Cambria" panose="02040503050406030204" pitchFamily="18" charset="0"/>
              </a:rPr>
              <a:t>miền</a:t>
            </a:r>
            <a:r>
              <a:rPr lang="vi-VN" altLang="ja-JP" b="0" i="0" dirty="0">
                <a:solidFill>
                  <a:srgbClr val="1B1B1B"/>
                </a:solidFill>
                <a:effectLst/>
                <a:latin typeface="Cambria" panose="02040503050406030204" pitchFamily="18" charset="0"/>
                <a:ea typeface="Cambria" panose="02040503050406030204" pitchFamily="18" charset="0"/>
              </a:rPr>
              <a:t> </a:t>
            </a:r>
            <a:r>
              <a:rPr lang="vi-VN" altLang="ja-JP" b="1" i="0" dirty="0">
                <a:solidFill>
                  <a:srgbClr val="1B1B1B"/>
                </a:solidFill>
                <a:effectLst/>
                <a:latin typeface="Cambria" panose="02040503050406030204" pitchFamily="18" charset="0"/>
                <a:ea typeface="Cambria" panose="02040503050406030204" pitchFamily="18" charset="0"/>
              </a:rPr>
              <a:t>b8k3x9r3ws891m1ceppwxj0ksby2mr.oastify.com </a:t>
            </a:r>
            <a:r>
              <a:rPr lang="vi-VN" altLang="ja-JP" b="0" i="0" dirty="0">
                <a:solidFill>
                  <a:srgbClr val="1B1B1B"/>
                </a:solidFill>
                <a:effectLst/>
                <a:latin typeface="Cambria" panose="02040503050406030204" pitchFamily="18" charset="0"/>
                <a:ea typeface="Cambria" panose="02040503050406030204" pitchFamily="18" charset="0"/>
              </a:rPr>
              <a:t>và chúng ta cũng sẽ nhận được một request gửi từ database trang web.</a:t>
            </a:r>
            <a:endParaRPr lang="en-US"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xmlns="" id="{C2D6BCA5-5575-4C28-A26C-6B8F00BE2741}"/>
              </a:ext>
            </a:extLst>
          </p:cNvPr>
          <p:cNvPicPr>
            <a:picLocks noChangeAspect="1"/>
          </p:cNvPicPr>
          <p:nvPr/>
        </p:nvPicPr>
        <p:blipFill>
          <a:blip r:embed="rId2"/>
          <a:stretch>
            <a:fillRect/>
          </a:stretch>
        </p:blipFill>
        <p:spPr>
          <a:xfrm>
            <a:off x="997736" y="1311559"/>
            <a:ext cx="9470445" cy="646331"/>
          </a:xfrm>
          <a:prstGeom prst="rect">
            <a:avLst/>
          </a:prstGeom>
        </p:spPr>
      </p:pic>
      <p:sp>
        <p:nvSpPr>
          <p:cNvPr id="17" name="TextBox 16">
            <a:extLst>
              <a:ext uri="{FF2B5EF4-FFF2-40B4-BE49-F238E27FC236}">
                <a16:creationId xmlns:a16="http://schemas.microsoft.com/office/drawing/2014/main" xmlns="" id="{852C2FEF-BA50-4873-A411-5230DBB72917}"/>
              </a:ext>
            </a:extLst>
          </p:cNvPr>
          <p:cNvSpPr txBox="1"/>
          <p:nvPr/>
        </p:nvSpPr>
        <p:spPr>
          <a:xfrm>
            <a:off x="127281" y="2866385"/>
            <a:ext cx="11747638" cy="923330"/>
          </a:xfrm>
          <a:prstGeom prst="rect">
            <a:avLst/>
          </a:prstGeom>
          <a:noFill/>
        </p:spPr>
        <p:txBody>
          <a:bodyPr wrap="square" rtlCol="0">
            <a:spAutoFit/>
          </a:bodyPr>
          <a:lstStyle/>
          <a:p>
            <a:pPr algn="just"/>
            <a:r>
              <a:rPr lang="vi-VN" altLang="ja-JP" b="0" i="0" dirty="0">
                <a:solidFill>
                  <a:srgbClr val="1B1B1B"/>
                </a:solidFill>
                <a:effectLst/>
                <a:latin typeface="Cambria" panose="02040503050406030204" pitchFamily="18" charset="0"/>
                <a:ea typeface="Cambria" panose="02040503050406030204" pitchFamily="18" charset="0"/>
              </a:rPr>
              <a:t>Sau khi xác định vị trí xảy ra lỗ hổng </a:t>
            </a:r>
            <a:r>
              <a:rPr lang="vi-VN" altLang="ja-JP" b="1" i="0" dirty="0">
                <a:solidFill>
                  <a:srgbClr val="1B1B1B"/>
                </a:solidFill>
                <a:effectLst/>
                <a:latin typeface="Cambria" panose="02040503050406030204" pitchFamily="18" charset="0"/>
                <a:ea typeface="Cambria" panose="02040503050406030204" pitchFamily="18" charset="0"/>
              </a:rPr>
              <a:t>Blind SQL injection</a:t>
            </a:r>
            <a:r>
              <a:rPr lang="vi-VN" altLang="ja-JP" b="0" i="0" dirty="0">
                <a:solidFill>
                  <a:srgbClr val="1B1B1B"/>
                </a:solidFill>
                <a:effectLst/>
                <a:latin typeface="Cambria" panose="02040503050406030204" pitchFamily="18" charset="0"/>
                <a:ea typeface="Cambria" panose="02040503050406030204" pitchFamily="18" charset="0"/>
              </a:rPr>
              <a:t> và có thể khai thác bằng kỹ thuật Out-of-band, tiếp theo có thể thực hiện truy xuất dữ liệu. Chẳng hạn chúng ta cần khai thác mật khẩu của người dùng </a:t>
            </a:r>
            <a:r>
              <a:rPr lang="vi-VN" altLang="ja-JP" b="1" i="0" dirty="0">
                <a:solidFill>
                  <a:srgbClr val="1B1B1B"/>
                </a:solidFill>
                <a:effectLst/>
                <a:latin typeface="Cambria" panose="02040503050406030204" pitchFamily="18" charset="0"/>
                <a:ea typeface="Cambria" panose="02040503050406030204" pitchFamily="18" charset="0"/>
              </a:rPr>
              <a:t>administrator</a:t>
            </a:r>
            <a:r>
              <a:rPr lang="vi-VN" altLang="ja-JP" b="0" i="0" dirty="0">
                <a:solidFill>
                  <a:srgbClr val="1B1B1B"/>
                </a:solidFill>
                <a:effectLst/>
                <a:latin typeface="Cambria" panose="02040503050406030204" pitchFamily="18" charset="0"/>
                <a:ea typeface="Cambria" panose="02040503050406030204" pitchFamily="18" charset="0"/>
              </a:rPr>
              <a:t> trong cột </a:t>
            </a:r>
            <a:r>
              <a:rPr lang="vi-VN" altLang="ja-JP" b="1" i="0" dirty="0">
                <a:solidFill>
                  <a:srgbClr val="1B1B1B"/>
                </a:solidFill>
                <a:effectLst/>
                <a:latin typeface="Cambria" panose="02040503050406030204" pitchFamily="18" charset="0"/>
                <a:ea typeface="Cambria" panose="02040503050406030204" pitchFamily="18" charset="0"/>
              </a:rPr>
              <a:t>password</a:t>
            </a:r>
            <a:r>
              <a:rPr lang="vi-VN" altLang="ja-JP" b="0" i="0" dirty="0">
                <a:solidFill>
                  <a:srgbClr val="1B1B1B"/>
                </a:solidFill>
                <a:effectLst/>
                <a:latin typeface="Cambria" panose="02040503050406030204" pitchFamily="18" charset="0"/>
                <a:ea typeface="Cambria" panose="02040503050406030204" pitchFamily="18" charset="0"/>
              </a:rPr>
              <a:t>, bảng </a:t>
            </a:r>
            <a:r>
              <a:rPr lang="vi-VN" altLang="ja-JP" b="1" i="0" dirty="0">
                <a:solidFill>
                  <a:srgbClr val="1B1B1B"/>
                </a:solidFill>
                <a:effectLst/>
                <a:latin typeface="Cambria" panose="02040503050406030204" pitchFamily="18" charset="0"/>
                <a:ea typeface="Cambria" panose="02040503050406030204" pitchFamily="18" charset="0"/>
              </a:rPr>
              <a:t>users</a:t>
            </a:r>
            <a:r>
              <a:rPr lang="vi-VN" altLang="ja-JP" b="0" i="0" dirty="0">
                <a:solidFill>
                  <a:srgbClr val="1B1B1B"/>
                </a:solidFill>
                <a:effectLst/>
                <a:latin typeface="Cambria" panose="02040503050406030204" pitchFamily="18" charset="0"/>
                <a:ea typeface="Cambria" panose="02040503050406030204" pitchFamily="18" charset="0"/>
              </a:rPr>
              <a:t>, xây dựng payload như sau:</a:t>
            </a:r>
            <a:endParaRPr lang="en-US" dirty="0">
              <a:latin typeface="Cambria" panose="02040503050406030204" pitchFamily="18" charset="0"/>
              <a:ea typeface="Cambria" panose="02040503050406030204" pitchFamily="18" charset="0"/>
            </a:endParaRPr>
          </a:p>
        </p:txBody>
      </p:sp>
      <p:pic>
        <p:nvPicPr>
          <p:cNvPr id="20" name="Picture 19">
            <a:extLst>
              <a:ext uri="{FF2B5EF4-FFF2-40B4-BE49-F238E27FC236}">
                <a16:creationId xmlns:a16="http://schemas.microsoft.com/office/drawing/2014/main" xmlns="" id="{E06BB64E-B685-7BA6-F928-BD8706DF6889}"/>
              </a:ext>
            </a:extLst>
          </p:cNvPr>
          <p:cNvPicPr>
            <a:picLocks noChangeAspect="1"/>
          </p:cNvPicPr>
          <p:nvPr/>
        </p:nvPicPr>
        <p:blipFill>
          <a:blip r:embed="rId3"/>
          <a:stretch>
            <a:fillRect/>
          </a:stretch>
        </p:blipFill>
        <p:spPr>
          <a:xfrm>
            <a:off x="997736" y="3895114"/>
            <a:ext cx="6460954" cy="1020977"/>
          </a:xfrm>
          <a:prstGeom prst="rect">
            <a:avLst/>
          </a:prstGeom>
        </p:spPr>
      </p:pic>
      <p:sp>
        <p:nvSpPr>
          <p:cNvPr id="21" name="TextBox 20">
            <a:extLst>
              <a:ext uri="{FF2B5EF4-FFF2-40B4-BE49-F238E27FC236}">
                <a16:creationId xmlns:a16="http://schemas.microsoft.com/office/drawing/2014/main" xmlns="" id="{EEE4ADC1-BA9E-A9C2-A367-6A341FB16A82}"/>
              </a:ext>
            </a:extLst>
          </p:cNvPr>
          <p:cNvSpPr txBox="1"/>
          <p:nvPr/>
        </p:nvSpPr>
        <p:spPr>
          <a:xfrm>
            <a:off x="300251" y="5021490"/>
            <a:ext cx="11574668" cy="1200329"/>
          </a:xfrm>
          <a:prstGeom prst="rect">
            <a:avLst/>
          </a:prstGeom>
          <a:noFill/>
        </p:spPr>
        <p:txBody>
          <a:bodyPr wrap="square" rtlCol="0">
            <a:spAutoFit/>
          </a:bodyPr>
          <a:lstStyle/>
          <a:p>
            <a:pPr algn="just"/>
            <a:r>
              <a:rPr lang="vi-VN" altLang="ja-JP" b="0" i="0" dirty="0">
                <a:solidFill>
                  <a:srgbClr val="1B1B1B"/>
                </a:solidFill>
                <a:effectLst/>
                <a:latin typeface="Cambria" panose="02040503050406030204" pitchFamily="18" charset="0"/>
                <a:ea typeface="Cambria" panose="02040503050406030204" pitchFamily="18" charset="0"/>
              </a:rPr>
              <a:t>Khi thực thi câu truy vấn, trong cơ sở dữ liệu sẽ khai báo một biến </a:t>
            </a:r>
            <a:r>
              <a:rPr lang="vi-VN" altLang="ja-JP" b="1" i="0" dirty="0">
                <a:solidFill>
                  <a:srgbClr val="1B1B1B"/>
                </a:solidFill>
                <a:effectLst/>
                <a:latin typeface="Cambria" panose="02040503050406030204" pitchFamily="18" charset="0"/>
                <a:ea typeface="Cambria" panose="02040503050406030204" pitchFamily="18" charset="0"/>
              </a:rPr>
              <a:t>@t</a:t>
            </a:r>
            <a:r>
              <a:rPr lang="vi-VN" altLang="ja-JP" b="0" i="0" dirty="0">
                <a:solidFill>
                  <a:srgbClr val="1B1B1B"/>
                </a:solidFill>
                <a:effectLst/>
                <a:latin typeface="Cambria" panose="02040503050406030204" pitchFamily="18" charset="0"/>
                <a:ea typeface="Cambria" panose="02040503050406030204" pitchFamily="18" charset="0"/>
              </a:rPr>
              <a:t> có kiểu varchar, kích thước 1024, gán giá trị cho nó bằng kết quả câu truy vấn </a:t>
            </a:r>
            <a:r>
              <a:rPr lang="vi-VN" altLang="ja-JP" b="1" i="0" dirty="0">
                <a:solidFill>
                  <a:srgbClr val="1B1B1B"/>
                </a:solidFill>
                <a:effectLst/>
                <a:latin typeface="Cambria" panose="02040503050406030204" pitchFamily="18" charset="0"/>
                <a:ea typeface="Cambria" panose="02040503050406030204" pitchFamily="18" charset="0"/>
              </a:rPr>
              <a:t>SELECT password FROM users WHERE username='administrator'</a:t>
            </a:r>
            <a:r>
              <a:rPr lang="vi-VN" altLang="ja-JP" b="0" i="0" dirty="0">
                <a:solidFill>
                  <a:srgbClr val="1B1B1B"/>
                </a:solidFill>
                <a:effectLst/>
                <a:latin typeface="Cambria" panose="02040503050406030204" pitchFamily="18" charset="0"/>
                <a:ea typeface="Cambria" panose="02040503050406030204" pitchFamily="18" charset="0"/>
              </a:rPr>
              <a:t>, và "đính kèm" biến này vào tên miền được phân giải trong dịch vụ phân giải DNS. Về phía nhận sẽ thu được request cùng với biến </a:t>
            </a:r>
            <a:r>
              <a:rPr lang="vi-VN" altLang="ja-JP" b="1" i="0" dirty="0">
                <a:solidFill>
                  <a:srgbClr val="1B1B1B"/>
                </a:solidFill>
                <a:effectLst/>
                <a:latin typeface="Cambria" panose="02040503050406030204" pitchFamily="18" charset="0"/>
                <a:ea typeface="Cambria" panose="02040503050406030204" pitchFamily="18" charset="0"/>
              </a:rPr>
              <a:t>@t</a:t>
            </a:r>
            <a:r>
              <a:rPr lang="vi-VN" altLang="ja-JP" b="0" i="0" dirty="0">
                <a:solidFill>
                  <a:srgbClr val="1B1B1B"/>
                </a:solidFill>
                <a:effectLst/>
                <a:latin typeface="Cambria" panose="02040503050406030204" pitchFamily="18" charset="0"/>
                <a:ea typeface="Cambria" panose="02040503050406030204" pitchFamily="18" charset="0"/>
              </a:rPr>
              <a:t> - chính là mật khẩu người dùng administrator chúng ta cần tìm kiếm:</a:t>
            </a:r>
            <a:endParaRPr lang="en-US" dirty="0">
              <a:latin typeface="Cambria" panose="02040503050406030204" pitchFamily="18" charset="0"/>
              <a:ea typeface="Cambria" panose="02040503050406030204" pitchFamily="18" charset="0"/>
            </a:endParaRPr>
          </a:p>
        </p:txBody>
      </p:sp>
      <p:pic>
        <p:nvPicPr>
          <p:cNvPr id="24" name="Picture 23">
            <a:extLst>
              <a:ext uri="{FF2B5EF4-FFF2-40B4-BE49-F238E27FC236}">
                <a16:creationId xmlns:a16="http://schemas.microsoft.com/office/drawing/2014/main" xmlns="" id="{56460FB4-145B-BC09-8B33-74990FE215BD}"/>
              </a:ext>
            </a:extLst>
          </p:cNvPr>
          <p:cNvPicPr>
            <a:picLocks noChangeAspect="1"/>
          </p:cNvPicPr>
          <p:nvPr/>
        </p:nvPicPr>
        <p:blipFill>
          <a:blip r:embed="rId4"/>
          <a:stretch>
            <a:fillRect/>
          </a:stretch>
        </p:blipFill>
        <p:spPr>
          <a:xfrm>
            <a:off x="997736" y="6221819"/>
            <a:ext cx="8558729" cy="550308"/>
          </a:xfrm>
          <a:prstGeom prst="rect">
            <a:avLst/>
          </a:prstGeom>
        </p:spPr>
      </p:pic>
    </p:spTree>
    <p:extLst>
      <p:ext uri="{BB962C8B-B14F-4D97-AF65-F5344CB8AC3E}">
        <p14:creationId xmlns:p14="http://schemas.microsoft.com/office/powerpoint/2010/main" val="3062998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0546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0376" y="168013"/>
            <a:ext cx="12192000" cy="769441"/>
          </a:xfrm>
          <a:prstGeom prst="rect">
            <a:avLst/>
          </a:prstGeom>
          <a:noFill/>
        </p:spPr>
        <p:txBody>
          <a:bodyPr wrap="square" rtlCol="0">
            <a:spAutoFit/>
          </a:bodyPr>
          <a:lstStyle/>
          <a:p>
            <a:r>
              <a:rPr lang="en-US" sz="4400" b="1">
                <a:solidFill>
                  <a:schemeClr val="bg1"/>
                </a:solidFill>
                <a:latin typeface="Arial" panose="020B0604020202020204" pitchFamily="34" charset="0"/>
                <a:cs typeface="Arial" panose="020B0604020202020204" pitchFamily="34" charset="0"/>
              </a:rPr>
              <a:t>3. CÁCH PHÒNG CHỐNG SQL INJECTION</a:t>
            </a:r>
            <a:endParaRPr lang="en-US" sz="4400" b="1"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313899" y="1434725"/>
            <a:ext cx="4699043" cy="523220"/>
          </a:xfrm>
          <a:prstGeom prst="rect">
            <a:avLst/>
          </a:prstGeom>
          <a:noFill/>
        </p:spPr>
        <p:txBody>
          <a:bodyPr wrap="none" rtlCol="0">
            <a:spAutoFit/>
          </a:bodyPr>
          <a:lstStyle/>
          <a:p>
            <a:r>
              <a:rPr lang="en-US" sz="2800" b="1">
                <a:latin typeface="Cambria" panose="02040503050406030204" pitchFamily="18" charset="0"/>
                <a:ea typeface="Cambria" panose="02040503050406030204" pitchFamily="18" charset="0"/>
              </a:rPr>
              <a:t>1. Làm sạch dữ liệu đầu vào</a:t>
            </a:r>
          </a:p>
        </p:txBody>
      </p:sp>
      <p:sp>
        <p:nvSpPr>
          <p:cNvPr id="3" name="TextBox 2"/>
          <p:cNvSpPr txBox="1"/>
          <p:nvPr/>
        </p:nvSpPr>
        <p:spPr>
          <a:xfrm>
            <a:off x="545910" y="2052387"/>
            <a:ext cx="11646090" cy="1384995"/>
          </a:xfrm>
          <a:prstGeom prst="rect">
            <a:avLst/>
          </a:prstGeom>
          <a:noFill/>
        </p:spPr>
        <p:txBody>
          <a:bodyPr wrap="square" rtlCol="0">
            <a:spAutoFit/>
          </a:bodyPr>
          <a:lstStyle/>
          <a:p>
            <a:r>
              <a:rPr lang="en-US" sz="2800">
                <a:latin typeface="Cambria" panose="02040503050406030204" pitchFamily="18" charset="0"/>
                <a:ea typeface="Cambria" panose="02040503050406030204" pitchFamily="18" charset="0"/>
              </a:rPr>
              <a:t>Website an toàn cần có một bộ lọc để lọc toàn bộ input người dùng (ví dụ: ô nhập email thì chỉ cho phép @, số, chữ, dấu chấm còn các ký tự đặc biệt khác thì không cho phép</a:t>
            </a:r>
          </a:p>
        </p:txBody>
      </p:sp>
      <p:sp>
        <p:nvSpPr>
          <p:cNvPr id="6" name="TextBox 5"/>
          <p:cNvSpPr txBox="1"/>
          <p:nvPr/>
        </p:nvSpPr>
        <p:spPr>
          <a:xfrm>
            <a:off x="313899" y="3574027"/>
            <a:ext cx="6184450" cy="523220"/>
          </a:xfrm>
          <a:prstGeom prst="rect">
            <a:avLst/>
          </a:prstGeom>
          <a:noFill/>
        </p:spPr>
        <p:txBody>
          <a:bodyPr wrap="none" rtlCol="0">
            <a:spAutoFit/>
          </a:bodyPr>
          <a:lstStyle/>
          <a:p>
            <a:r>
              <a:rPr lang="en-US" sz="2800" b="1">
                <a:latin typeface="Cambria" panose="02040503050406030204" pitchFamily="18" charset="0"/>
                <a:ea typeface="Cambria" panose="02040503050406030204" pitchFamily="18" charset="0"/>
              </a:rPr>
              <a:t>2. Sử dụng tường lửa cho web (WAF)</a:t>
            </a:r>
          </a:p>
        </p:txBody>
      </p:sp>
      <p:sp>
        <p:nvSpPr>
          <p:cNvPr id="7" name="TextBox 6"/>
          <p:cNvSpPr txBox="1"/>
          <p:nvPr/>
        </p:nvSpPr>
        <p:spPr>
          <a:xfrm>
            <a:off x="545910" y="4209069"/>
            <a:ext cx="11524170" cy="954107"/>
          </a:xfrm>
          <a:prstGeom prst="rect">
            <a:avLst/>
          </a:prstGeom>
          <a:noFill/>
        </p:spPr>
        <p:txBody>
          <a:bodyPr wrap="square" rtlCol="0">
            <a:spAutoFit/>
          </a:bodyPr>
          <a:lstStyle/>
          <a:p>
            <a:r>
              <a:rPr lang="en-US" sz="2800">
                <a:latin typeface="Cambria" panose="02040503050406030204" pitchFamily="18" charset="0"/>
                <a:ea typeface="Cambria" panose="02040503050406030204" pitchFamily="18" charset="0"/>
              </a:rPr>
              <a:t>Các tường lửa bên thứ 3 có bộ lọc phức tạp và thường xuyên được update để chống lại các input bất thường từ kẻ </a:t>
            </a:r>
            <a:r>
              <a:rPr lang="en-US" sz="2800" smtClean="0">
                <a:latin typeface="Cambria" panose="02040503050406030204" pitchFamily="18" charset="0"/>
                <a:ea typeface="Cambria" panose="02040503050406030204" pitchFamily="18" charset="0"/>
              </a:rPr>
              <a:t>tấn </a:t>
            </a:r>
            <a:r>
              <a:rPr lang="en-US" sz="2800">
                <a:latin typeface="Cambria" panose="02040503050406030204" pitchFamily="18" charset="0"/>
                <a:ea typeface="Cambria" panose="02040503050406030204" pitchFamily="18" charset="0"/>
              </a:rPr>
              <a:t>công</a:t>
            </a:r>
          </a:p>
        </p:txBody>
      </p:sp>
      <p:sp>
        <p:nvSpPr>
          <p:cNvPr id="8" name="TextBox 7"/>
          <p:cNvSpPr txBox="1"/>
          <p:nvPr/>
        </p:nvSpPr>
        <p:spPr>
          <a:xfrm>
            <a:off x="545910" y="5705886"/>
            <a:ext cx="11524170" cy="954107"/>
          </a:xfrm>
          <a:prstGeom prst="rect">
            <a:avLst/>
          </a:prstGeom>
          <a:noFill/>
        </p:spPr>
        <p:txBody>
          <a:bodyPr wrap="square" rtlCol="0">
            <a:spAutoFit/>
          </a:bodyPr>
          <a:lstStyle/>
          <a:p>
            <a:r>
              <a:rPr lang="en-US" sz="2800">
                <a:latin typeface="Cambria" panose="02040503050406030204" pitchFamily="18" charset="0"/>
                <a:ea typeface="Cambria" panose="02040503050406030204" pitchFamily="18" charset="0"/>
              </a:rPr>
              <a:t>Một số tường lửa phổ biến: ModSecurity, AppTrana, Managed Web Application Firewall</a:t>
            </a:r>
          </a:p>
        </p:txBody>
      </p:sp>
    </p:spTree>
    <p:extLst>
      <p:ext uri="{BB962C8B-B14F-4D97-AF65-F5344CB8AC3E}">
        <p14:creationId xmlns:p14="http://schemas.microsoft.com/office/powerpoint/2010/main" val="1022514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0546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0376" y="168013"/>
            <a:ext cx="12192000" cy="769441"/>
          </a:xfrm>
          <a:prstGeom prst="rect">
            <a:avLst/>
          </a:prstGeom>
          <a:noFill/>
        </p:spPr>
        <p:txBody>
          <a:bodyPr wrap="square" rtlCol="0">
            <a:spAutoFit/>
          </a:bodyPr>
          <a:lstStyle/>
          <a:p>
            <a:r>
              <a:rPr lang="en-US" sz="4400" b="1">
                <a:solidFill>
                  <a:schemeClr val="bg1"/>
                </a:solidFill>
                <a:latin typeface="Arial" panose="020B0604020202020204" pitchFamily="34" charset="0"/>
                <a:cs typeface="Arial" panose="020B0604020202020204" pitchFamily="34" charset="0"/>
              </a:rPr>
              <a:t>3. CÁCH PHÒNG CHỐNG SQL INJECTION</a:t>
            </a:r>
            <a:endParaRPr lang="en-US" sz="4400" b="1"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313899" y="1434725"/>
            <a:ext cx="7229480" cy="523220"/>
          </a:xfrm>
          <a:prstGeom prst="rect">
            <a:avLst/>
          </a:prstGeom>
          <a:noFill/>
        </p:spPr>
        <p:txBody>
          <a:bodyPr wrap="none" rtlCol="0">
            <a:spAutoFit/>
          </a:bodyPr>
          <a:lstStyle/>
          <a:p>
            <a:r>
              <a:rPr lang="en-US" sz="2800" b="1">
                <a:latin typeface="Cambria" panose="02040503050406030204" pitchFamily="18" charset="0"/>
                <a:ea typeface="Cambria" panose="02040503050406030204" pitchFamily="18" charset="0"/>
              </a:rPr>
              <a:t>3. Tối thiểu hóa đặc quyền (least privilege)</a:t>
            </a:r>
          </a:p>
        </p:txBody>
      </p:sp>
      <p:sp>
        <p:nvSpPr>
          <p:cNvPr id="3" name="TextBox 2"/>
          <p:cNvSpPr txBox="1"/>
          <p:nvPr/>
        </p:nvSpPr>
        <p:spPr>
          <a:xfrm>
            <a:off x="545910" y="2052387"/>
            <a:ext cx="11646090" cy="954107"/>
          </a:xfrm>
          <a:prstGeom prst="rect">
            <a:avLst/>
          </a:prstGeom>
          <a:noFill/>
        </p:spPr>
        <p:txBody>
          <a:bodyPr wrap="square" rtlCol="0">
            <a:spAutoFit/>
          </a:bodyPr>
          <a:lstStyle/>
          <a:p>
            <a:r>
              <a:rPr lang="en-US" sz="2800">
                <a:latin typeface="Cambria" panose="02040503050406030204" pitchFamily="18" charset="0"/>
                <a:ea typeface="Cambria" panose="02040503050406030204" pitchFamily="18" charset="0"/>
              </a:rPr>
              <a:t>Tối thiểu hóa đặc quyền giúp giảm thiểu đáng kể bề mặt tấn công của tin tặc đồng thời giảm thiệt hại khi bị tấn công </a:t>
            </a:r>
          </a:p>
        </p:txBody>
      </p:sp>
      <p:sp>
        <p:nvSpPr>
          <p:cNvPr id="6" name="TextBox 5"/>
          <p:cNvSpPr txBox="1"/>
          <p:nvPr/>
        </p:nvSpPr>
        <p:spPr>
          <a:xfrm>
            <a:off x="313899" y="3628618"/>
            <a:ext cx="2679580" cy="523220"/>
          </a:xfrm>
          <a:prstGeom prst="rect">
            <a:avLst/>
          </a:prstGeom>
          <a:noFill/>
        </p:spPr>
        <p:txBody>
          <a:bodyPr wrap="none" rtlCol="0">
            <a:spAutoFit/>
          </a:bodyPr>
          <a:lstStyle/>
          <a:p>
            <a:r>
              <a:rPr lang="en-US" sz="2800" b="1">
                <a:latin typeface="Cambria" panose="02040503050406030204" pitchFamily="18" charset="0"/>
                <a:ea typeface="Cambria" panose="02040503050406030204" pitchFamily="18" charset="0"/>
              </a:rPr>
              <a:t>4. Code an toàn</a:t>
            </a:r>
          </a:p>
        </p:txBody>
      </p:sp>
      <p:sp>
        <p:nvSpPr>
          <p:cNvPr id="7" name="TextBox 6"/>
          <p:cNvSpPr txBox="1"/>
          <p:nvPr/>
        </p:nvSpPr>
        <p:spPr>
          <a:xfrm>
            <a:off x="545910" y="4263660"/>
            <a:ext cx="11524170" cy="954107"/>
          </a:xfrm>
          <a:prstGeom prst="rect">
            <a:avLst/>
          </a:prstGeom>
          <a:noFill/>
        </p:spPr>
        <p:txBody>
          <a:bodyPr wrap="square" rtlCol="0">
            <a:spAutoFit/>
          </a:bodyPr>
          <a:lstStyle/>
          <a:p>
            <a:r>
              <a:rPr lang="en-US" sz="2800">
                <a:latin typeface="Cambria" panose="02040503050406030204" pitchFamily="18" charset="0"/>
                <a:ea typeface="Cambria" panose="02040503050406030204" pitchFamily="18" charset="0"/>
              </a:rPr>
              <a:t>Sử dụng </a:t>
            </a:r>
            <a:r>
              <a:rPr lang="en-US" sz="2800">
                <a:solidFill>
                  <a:srgbClr val="FF0000"/>
                </a:solidFill>
                <a:latin typeface="Cambria" panose="02040503050406030204" pitchFamily="18" charset="0"/>
                <a:ea typeface="Cambria" panose="02040503050406030204" pitchFamily="18" charset="0"/>
              </a:rPr>
              <a:t>Parameterized Statements </a:t>
            </a:r>
            <a:r>
              <a:rPr lang="en-US" sz="2800">
                <a:latin typeface="Cambria" panose="02040503050406030204" pitchFamily="18" charset="0"/>
                <a:ea typeface="Cambria" panose="02040503050406030204" pitchFamily="18" charset="0"/>
              </a:rPr>
              <a:t>như: Prepared Statement, stored procedure để tách biệt code và data</a:t>
            </a:r>
          </a:p>
        </p:txBody>
      </p:sp>
    </p:spTree>
    <p:extLst>
      <p:ext uri="{BB962C8B-B14F-4D97-AF65-F5344CB8AC3E}">
        <p14:creationId xmlns:p14="http://schemas.microsoft.com/office/powerpoint/2010/main" val="679422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0546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0376" y="168013"/>
            <a:ext cx="12192000" cy="769441"/>
          </a:xfrm>
          <a:prstGeom prst="rect">
            <a:avLst/>
          </a:prstGeom>
          <a:noFill/>
        </p:spPr>
        <p:txBody>
          <a:bodyPr wrap="square" rtlCol="0">
            <a:spAutoFit/>
          </a:bodyPr>
          <a:lstStyle/>
          <a:p>
            <a:r>
              <a:rPr lang="en-US" sz="4400" b="1">
                <a:solidFill>
                  <a:schemeClr val="bg1"/>
                </a:solidFill>
                <a:latin typeface="Arial" panose="020B0604020202020204" pitchFamily="34" charset="0"/>
                <a:cs typeface="Arial" panose="020B0604020202020204" pitchFamily="34" charset="0"/>
              </a:rPr>
              <a:t>3. CÁCH PHÒNG CHỐNG SQL INJECTION</a:t>
            </a:r>
            <a:endParaRPr lang="en-US" sz="4400" b="1" dirty="0">
              <a:solidFill>
                <a:schemeClr val="bg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727798" y="2179459"/>
            <a:ext cx="6361611" cy="4678541"/>
          </a:xfrm>
          <a:prstGeom prst="rect">
            <a:avLst/>
          </a:prstGeom>
        </p:spPr>
      </p:pic>
      <p:sp>
        <p:nvSpPr>
          <p:cNvPr id="9" name="TextBox 8"/>
          <p:cNvSpPr txBox="1"/>
          <p:nvPr/>
        </p:nvSpPr>
        <p:spPr>
          <a:xfrm>
            <a:off x="5056356" y="1426669"/>
            <a:ext cx="1039644" cy="584775"/>
          </a:xfrm>
          <a:prstGeom prst="rect">
            <a:avLst/>
          </a:prstGeom>
          <a:noFill/>
        </p:spPr>
        <p:txBody>
          <a:bodyPr wrap="none" rtlCol="0">
            <a:spAutoFit/>
          </a:bodyPr>
          <a:lstStyle/>
          <a:p>
            <a:r>
              <a:rPr lang="en-US" sz="3200" b="1">
                <a:latin typeface="Cambria" panose="02040503050406030204" pitchFamily="18" charset="0"/>
                <a:ea typeface="Cambria" panose="02040503050406030204" pitchFamily="18" charset="0"/>
              </a:rPr>
              <a:t>JAVA</a:t>
            </a:r>
          </a:p>
        </p:txBody>
      </p:sp>
    </p:spTree>
    <p:extLst>
      <p:ext uri="{BB962C8B-B14F-4D97-AF65-F5344CB8AC3E}">
        <p14:creationId xmlns:p14="http://schemas.microsoft.com/office/powerpoint/2010/main" val="126332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0546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0376" y="168013"/>
            <a:ext cx="12192000" cy="769441"/>
          </a:xfrm>
          <a:prstGeom prst="rect">
            <a:avLst/>
          </a:prstGeom>
          <a:noFill/>
        </p:spPr>
        <p:txBody>
          <a:bodyPr wrap="square" rtlCol="0">
            <a:spAutoFit/>
          </a:bodyPr>
          <a:lstStyle/>
          <a:p>
            <a:r>
              <a:rPr lang="en-US" sz="4400" b="1">
                <a:solidFill>
                  <a:schemeClr val="bg1"/>
                </a:solidFill>
                <a:latin typeface="Arial" panose="020B0604020202020204" pitchFamily="34" charset="0"/>
                <a:cs typeface="Arial" panose="020B0604020202020204" pitchFamily="34" charset="0"/>
              </a:rPr>
              <a:t>3. CÁCH PHÒNG CHỐNG SQL INJECTION</a:t>
            </a:r>
            <a:endParaRPr lang="en-US" sz="4400" b="1"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5295507" y="1890902"/>
            <a:ext cx="984565" cy="584775"/>
          </a:xfrm>
          <a:prstGeom prst="rect">
            <a:avLst/>
          </a:prstGeom>
          <a:noFill/>
        </p:spPr>
        <p:txBody>
          <a:bodyPr wrap="none" rtlCol="0">
            <a:spAutoFit/>
          </a:bodyPr>
          <a:lstStyle/>
          <a:p>
            <a:r>
              <a:rPr lang="en-US" sz="3200" b="1">
                <a:latin typeface="Cambria" panose="02040503050406030204" pitchFamily="18" charset="0"/>
                <a:ea typeface="Cambria" panose="02040503050406030204" pitchFamily="18" charset="0"/>
              </a:rPr>
              <a:t>PHP</a:t>
            </a:r>
          </a:p>
        </p:txBody>
      </p:sp>
      <p:pic>
        <p:nvPicPr>
          <p:cNvPr id="2" name="Picture 1"/>
          <p:cNvPicPr>
            <a:picLocks noChangeAspect="1"/>
          </p:cNvPicPr>
          <p:nvPr/>
        </p:nvPicPr>
        <p:blipFill>
          <a:blip r:embed="rId3"/>
          <a:stretch>
            <a:fillRect/>
          </a:stretch>
        </p:blipFill>
        <p:spPr>
          <a:xfrm>
            <a:off x="97956" y="2890964"/>
            <a:ext cx="11939296" cy="2204178"/>
          </a:xfrm>
          <a:prstGeom prst="rect">
            <a:avLst/>
          </a:prstGeom>
        </p:spPr>
      </p:pic>
    </p:spTree>
    <p:extLst>
      <p:ext uri="{BB962C8B-B14F-4D97-AF65-F5344CB8AC3E}">
        <p14:creationId xmlns:p14="http://schemas.microsoft.com/office/powerpoint/2010/main" val="1300719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xmlns="" id="{AE6B60E6-9995-34F1-08C4-00FC5600AA2B}"/>
              </a:ext>
            </a:extLst>
          </p:cNvPr>
          <p:cNvSpPr txBox="1"/>
          <p:nvPr/>
        </p:nvSpPr>
        <p:spPr>
          <a:xfrm>
            <a:off x="5011466" y="390841"/>
            <a:ext cx="2276475" cy="769441"/>
          </a:xfrm>
          <a:prstGeom prst="rect">
            <a:avLst/>
          </a:prstGeom>
          <a:noFill/>
        </p:spPr>
        <p:txBody>
          <a:bodyPr wrap="square" rtlCol="0">
            <a:spAutoFit/>
          </a:bodyPr>
          <a:lstStyle/>
          <a:p>
            <a:r>
              <a:rPr lang="en-US" sz="4400" b="1" dirty="0" err="1">
                <a:latin typeface="Cambria" panose="02040503050406030204" pitchFamily="18" charset="0"/>
                <a:ea typeface="Cambria" panose="02040503050406030204" pitchFamily="18" charset="0"/>
              </a:rPr>
              <a:t>Chủ</a:t>
            </a:r>
            <a:r>
              <a:rPr lang="en-US" sz="4400" b="1" dirty="0">
                <a:latin typeface="Cambria" panose="02040503050406030204" pitchFamily="18" charset="0"/>
                <a:ea typeface="Cambria" panose="02040503050406030204" pitchFamily="18" charset="0"/>
              </a:rPr>
              <a:t> </a:t>
            </a:r>
            <a:r>
              <a:rPr lang="en-US" sz="4400" b="1" dirty="0" err="1">
                <a:latin typeface="Cambria" panose="02040503050406030204" pitchFamily="18" charset="0"/>
                <a:ea typeface="Cambria" panose="02040503050406030204" pitchFamily="18" charset="0"/>
              </a:rPr>
              <a:t>đề</a:t>
            </a:r>
            <a:endParaRPr lang="vi-VN" sz="4400" b="1" dirty="0">
              <a:latin typeface="Cambria" panose="02040503050406030204" pitchFamily="18" charset="0"/>
              <a:ea typeface="Cambria" panose="02040503050406030204" pitchFamily="18" charset="0"/>
            </a:endParaRPr>
          </a:p>
        </p:txBody>
      </p:sp>
      <p:sp>
        <p:nvSpPr>
          <p:cNvPr id="5" name="Hộp Văn bản 4">
            <a:extLst>
              <a:ext uri="{FF2B5EF4-FFF2-40B4-BE49-F238E27FC236}">
                <a16:creationId xmlns:a16="http://schemas.microsoft.com/office/drawing/2014/main" xmlns="" id="{BE622E54-AD7E-2E3B-574F-4D10166BF067}"/>
              </a:ext>
            </a:extLst>
          </p:cNvPr>
          <p:cNvSpPr txBox="1"/>
          <p:nvPr/>
        </p:nvSpPr>
        <p:spPr>
          <a:xfrm>
            <a:off x="-303483" y="1646659"/>
            <a:ext cx="12906375" cy="769441"/>
          </a:xfrm>
          <a:prstGeom prst="rect">
            <a:avLst/>
          </a:prstGeom>
          <a:noFill/>
        </p:spPr>
        <p:txBody>
          <a:bodyPr wrap="square" rtlCol="0">
            <a:spAutoFit/>
          </a:bodyPr>
          <a:lstStyle/>
          <a:p>
            <a:pPr algn="ctr"/>
            <a:r>
              <a:rPr lang="en-US" sz="4400" b="1">
                <a:latin typeface="Cambria" panose="02040503050406030204" pitchFamily="18" charset="0"/>
                <a:ea typeface="Cambria" panose="02040503050406030204" pitchFamily="18" charset="0"/>
              </a:rPr>
              <a:t>Tấn công SQL Injection và cách phòng chống</a:t>
            </a:r>
            <a:endParaRPr lang="vi-VN" sz="4400" b="1" dirty="0">
              <a:latin typeface="Cambria" panose="02040503050406030204" pitchFamily="18" charset="0"/>
              <a:ea typeface="Cambria" panose="02040503050406030204" pitchFamily="18" charset="0"/>
            </a:endParaRPr>
          </a:p>
        </p:txBody>
      </p:sp>
      <p:pic>
        <p:nvPicPr>
          <p:cNvPr id="1032" name="Picture 8" descr="Quick Track: Beginner's Guide to Azure SQL – Deepthi Goguri's SQL Server  Bl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4007" y="4385069"/>
            <a:ext cx="1514973" cy="15894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ge 26 | Injection Cartoon Images - Free Download on Freepi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flipV="1">
            <a:off x="5319134" y="3725223"/>
            <a:ext cx="1319691" cy="13196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alicious Icons - Free SVG &amp; PNG Malicious Images - Nou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0659" y="3287940"/>
            <a:ext cx="874564" cy="87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48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0546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0376" y="168013"/>
            <a:ext cx="12192000" cy="769441"/>
          </a:xfrm>
          <a:prstGeom prst="rect">
            <a:avLst/>
          </a:prstGeom>
          <a:noFill/>
        </p:spPr>
        <p:txBody>
          <a:bodyPr wrap="square" rtlCol="0">
            <a:spAutoFit/>
          </a:bodyPr>
          <a:lstStyle/>
          <a:p>
            <a:r>
              <a:rPr lang="en-US" sz="4400" b="1">
                <a:solidFill>
                  <a:schemeClr val="bg1"/>
                </a:solidFill>
                <a:latin typeface="Arial" panose="020B0604020202020204" pitchFamily="34" charset="0"/>
                <a:cs typeface="Arial" panose="020B0604020202020204" pitchFamily="34" charset="0"/>
              </a:rPr>
              <a:t>3. CÁCH PHÒNG CHỐNG SQL INJECTION</a:t>
            </a:r>
            <a:endParaRPr lang="en-US" sz="4400" b="1"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5240916" y="1554965"/>
            <a:ext cx="673582" cy="584775"/>
          </a:xfrm>
          <a:prstGeom prst="rect">
            <a:avLst/>
          </a:prstGeom>
          <a:noFill/>
        </p:spPr>
        <p:txBody>
          <a:bodyPr wrap="none" rtlCol="0">
            <a:spAutoFit/>
          </a:bodyPr>
          <a:lstStyle/>
          <a:p>
            <a:r>
              <a:rPr lang="en-US" sz="3200" b="1">
                <a:latin typeface="Cambria" panose="02040503050406030204" pitchFamily="18" charset="0"/>
                <a:ea typeface="Cambria" panose="02040503050406030204" pitchFamily="18" charset="0"/>
              </a:rPr>
              <a:t>C#</a:t>
            </a:r>
          </a:p>
        </p:txBody>
      </p:sp>
      <p:pic>
        <p:nvPicPr>
          <p:cNvPr id="3" name="Picture 2"/>
          <p:cNvPicPr>
            <a:picLocks noChangeAspect="1"/>
          </p:cNvPicPr>
          <p:nvPr/>
        </p:nvPicPr>
        <p:blipFill>
          <a:blip r:embed="rId3"/>
          <a:stretch>
            <a:fillRect/>
          </a:stretch>
        </p:blipFill>
        <p:spPr>
          <a:xfrm>
            <a:off x="1928598" y="2589237"/>
            <a:ext cx="8211687" cy="4145577"/>
          </a:xfrm>
          <a:prstGeom prst="rect">
            <a:avLst/>
          </a:prstGeom>
        </p:spPr>
      </p:pic>
    </p:spTree>
    <p:extLst>
      <p:ext uri="{BB962C8B-B14F-4D97-AF65-F5344CB8AC3E}">
        <p14:creationId xmlns:p14="http://schemas.microsoft.com/office/powerpoint/2010/main" val="19198784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0546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0376" y="168013"/>
            <a:ext cx="12192000" cy="769441"/>
          </a:xfrm>
          <a:prstGeom prst="rect">
            <a:avLst/>
          </a:prstGeom>
          <a:noFill/>
        </p:spPr>
        <p:txBody>
          <a:bodyPr wrap="square" rtlCol="0">
            <a:spAutoFit/>
          </a:bodyPr>
          <a:lstStyle/>
          <a:p>
            <a:r>
              <a:rPr lang="en-US" sz="4400" b="1">
                <a:solidFill>
                  <a:schemeClr val="bg1"/>
                </a:solidFill>
                <a:latin typeface="Arial" panose="020B0604020202020204" pitchFamily="34" charset="0"/>
                <a:cs typeface="Arial" panose="020B0604020202020204" pitchFamily="34" charset="0"/>
              </a:rPr>
              <a:t>3. CÁCH PHÒNG CHỐNG SQL INJECTION</a:t>
            </a:r>
            <a:endParaRPr lang="en-US" sz="4400" b="1" dirty="0">
              <a:solidFill>
                <a:schemeClr val="bg1"/>
              </a:solidFill>
              <a:latin typeface="Arial" panose="020B0604020202020204" pitchFamily="34" charset="0"/>
              <a:cs typeface="Arial" panose="020B0604020202020204" pitchFamily="34" charset="0"/>
            </a:endParaRPr>
          </a:p>
        </p:txBody>
      </p:sp>
      <p:pic>
        <p:nvPicPr>
          <p:cNvPr id="3" name="Picture 2" descr="https://i.stack.imgur.com/wiRZ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91" y="1828379"/>
            <a:ext cx="11491415" cy="50296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674214" y="1357910"/>
            <a:ext cx="4843570" cy="400110"/>
          </a:xfrm>
          <a:prstGeom prst="rect">
            <a:avLst/>
          </a:prstGeom>
          <a:noFill/>
        </p:spPr>
        <p:txBody>
          <a:bodyPr wrap="none" rtlCol="0">
            <a:spAutoFit/>
          </a:bodyPr>
          <a:lstStyle/>
          <a:p>
            <a:r>
              <a:rPr lang="en-US" sz="2000" b="1">
                <a:latin typeface="Cambria" panose="02040503050406030204" pitchFamily="18" charset="0"/>
                <a:ea typeface="Cambria" panose="02040503050406030204" pitchFamily="18" charset="0"/>
              </a:rPr>
              <a:t>Tại sao lại là parameterized statement ?</a:t>
            </a:r>
          </a:p>
        </p:txBody>
      </p:sp>
      <p:sp>
        <p:nvSpPr>
          <p:cNvPr id="9" name="Rectangle 8"/>
          <p:cNvSpPr/>
          <p:nvPr/>
        </p:nvSpPr>
        <p:spPr>
          <a:xfrm>
            <a:off x="350291" y="5775885"/>
            <a:ext cx="6600967" cy="369332"/>
          </a:xfrm>
          <a:prstGeom prst="rect">
            <a:avLst/>
          </a:prstGeom>
        </p:spPr>
        <p:txBody>
          <a:bodyPr wrap="square">
            <a:spAutoFit/>
          </a:bodyPr>
          <a:lstStyle/>
          <a:p>
            <a:r>
              <a:rPr lang="en-US">
                <a:solidFill>
                  <a:srgbClr val="3B4045"/>
                </a:solidFill>
                <a:latin typeface="-apple-system"/>
              </a:rPr>
              <a:t>UPDATE user set username=? and password=? WHERE id=?</a:t>
            </a:r>
            <a:endParaRPr lang="en-US"/>
          </a:p>
        </p:txBody>
      </p:sp>
    </p:spTree>
    <p:extLst>
      <p:ext uri="{BB962C8B-B14F-4D97-AF65-F5344CB8AC3E}">
        <p14:creationId xmlns:p14="http://schemas.microsoft.com/office/powerpoint/2010/main" val="1479850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10546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0376" y="168013"/>
            <a:ext cx="12192000" cy="769441"/>
          </a:xfrm>
          <a:prstGeom prst="rect">
            <a:avLst/>
          </a:prstGeom>
          <a:noFill/>
        </p:spPr>
        <p:txBody>
          <a:bodyPr wrap="square" rtlCol="0">
            <a:spAutoFit/>
          </a:bodyPr>
          <a:lstStyle/>
          <a:p>
            <a:r>
              <a:rPr lang="en-US" sz="4400" b="1">
                <a:solidFill>
                  <a:schemeClr val="bg1"/>
                </a:solidFill>
                <a:latin typeface="Arial" panose="020B0604020202020204" pitchFamily="34" charset="0"/>
                <a:cs typeface="Arial" panose="020B0604020202020204" pitchFamily="34" charset="0"/>
              </a:rPr>
              <a:t>3. CÁCH PHÒNG CHỐNG SQL INJECTION</a:t>
            </a:r>
            <a:endParaRPr lang="en-US" sz="4400" b="1" dirty="0">
              <a:solidFill>
                <a:schemeClr val="bg1"/>
              </a:solidFill>
              <a:latin typeface="Arial" panose="020B0604020202020204" pitchFamily="34" charset="0"/>
              <a:cs typeface="Arial" panose="020B0604020202020204" pitchFamily="34" charset="0"/>
            </a:endParaRPr>
          </a:p>
        </p:txBody>
      </p:sp>
      <p:pic>
        <p:nvPicPr>
          <p:cNvPr id="2052" name="Picture 4" descr="https://i.stack.imgur.com/kWn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74" y="1877709"/>
            <a:ext cx="11567851" cy="386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82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34162" y="1111103"/>
            <a:ext cx="3020379" cy="584775"/>
          </a:xfrm>
          <a:prstGeom prst="rect">
            <a:avLst/>
          </a:prstGeom>
          <a:noFill/>
        </p:spPr>
        <p:txBody>
          <a:bodyPr wrap="none" rtlCol="0">
            <a:spAutoFit/>
          </a:bodyPr>
          <a:lstStyle/>
          <a:p>
            <a:pPr algn="ctr"/>
            <a:r>
              <a:rPr lang="en-US" sz="3200" b="1">
                <a:latin typeface="Cambria" panose="02040503050406030204" pitchFamily="18" charset="0"/>
                <a:ea typeface="Cambria" panose="02040503050406030204" pitchFamily="18" charset="0"/>
              </a:rPr>
              <a:t>Nội dung chính</a:t>
            </a:r>
          </a:p>
        </p:txBody>
      </p:sp>
      <p:sp>
        <p:nvSpPr>
          <p:cNvPr id="5" name="TextBox 4"/>
          <p:cNvSpPr txBox="1"/>
          <p:nvPr/>
        </p:nvSpPr>
        <p:spPr>
          <a:xfrm>
            <a:off x="4211079" y="2391508"/>
            <a:ext cx="4185185" cy="523220"/>
          </a:xfrm>
          <a:prstGeom prst="rect">
            <a:avLst/>
          </a:prstGeom>
          <a:noFill/>
        </p:spPr>
        <p:txBody>
          <a:bodyPr wrap="none" rtlCol="0">
            <a:spAutoFit/>
          </a:bodyPr>
          <a:lstStyle/>
          <a:p>
            <a:pPr algn="ctr"/>
            <a:r>
              <a:rPr lang="en-US" sz="2800">
                <a:latin typeface="Cambria" panose="02040503050406030204" pitchFamily="18" charset="0"/>
                <a:ea typeface="Cambria" panose="02040503050406030204" pitchFamily="18" charset="0"/>
              </a:rPr>
              <a:t>Khái quát về SQL injection</a:t>
            </a:r>
          </a:p>
        </p:txBody>
      </p:sp>
      <p:sp>
        <p:nvSpPr>
          <p:cNvPr id="6" name="TextBox 5"/>
          <p:cNvSpPr txBox="1"/>
          <p:nvPr/>
        </p:nvSpPr>
        <p:spPr>
          <a:xfrm>
            <a:off x="4175525" y="3610358"/>
            <a:ext cx="3706464" cy="523220"/>
          </a:xfrm>
          <a:prstGeom prst="rect">
            <a:avLst/>
          </a:prstGeom>
          <a:noFill/>
        </p:spPr>
        <p:txBody>
          <a:bodyPr wrap="none" rtlCol="0">
            <a:spAutoFit/>
          </a:bodyPr>
          <a:lstStyle/>
          <a:p>
            <a:pPr algn="ctr"/>
            <a:r>
              <a:rPr lang="en-US" sz="2800">
                <a:latin typeface="Cambria" panose="02040503050406030204" pitchFamily="18" charset="0"/>
                <a:ea typeface="Cambria" panose="02040503050406030204" pitchFamily="18" charset="0"/>
              </a:rPr>
              <a:t>Phân loại SQL injection</a:t>
            </a:r>
          </a:p>
        </p:txBody>
      </p:sp>
      <p:sp>
        <p:nvSpPr>
          <p:cNvPr id="7" name="TextBox 6"/>
          <p:cNvSpPr txBox="1"/>
          <p:nvPr/>
        </p:nvSpPr>
        <p:spPr>
          <a:xfrm>
            <a:off x="4171518" y="4806112"/>
            <a:ext cx="4264309" cy="523220"/>
          </a:xfrm>
          <a:prstGeom prst="rect">
            <a:avLst/>
          </a:prstGeom>
          <a:noFill/>
        </p:spPr>
        <p:txBody>
          <a:bodyPr wrap="none" rtlCol="0">
            <a:spAutoFit/>
          </a:bodyPr>
          <a:lstStyle/>
          <a:p>
            <a:pPr algn="ctr"/>
            <a:r>
              <a:rPr lang="en-US" sz="2800">
                <a:latin typeface="Cambria" panose="02040503050406030204" pitchFamily="18" charset="0"/>
                <a:ea typeface="Cambria" panose="02040503050406030204" pitchFamily="18" charset="0"/>
              </a:rPr>
              <a:t>Phòng chống SQL injection</a:t>
            </a:r>
          </a:p>
        </p:txBody>
      </p:sp>
      <p:pic>
        <p:nvPicPr>
          <p:cNvPr id="2050" name="Picture 2" descr="Definition - Free education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2669" y="2363372"/>
            <a:ext cx="632217" cy="6322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lassification Icons - Free SVG &amp; PNG Classification Images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772" y="3394827"/>
            <a:ext cx="898009" cy="89800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edical Safety Icons - Free SVG &amp; PNG Medical Safety Images - Noun Projec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8956" y="4692074"/>
            <a:ext cx="758825" cy="75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360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0546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946696" y="108691"/>
            <a:ext cx="8616671" cy="830997"/>
          </a:xfrm>
          <a:prstGeom prst="rect">
            <a:avLst/>
          </a:prstGeom>
          <a:noFill/>
        </p:spPr>
        <p:txBody>
          <a:bodyPr wrap="square" rtlCol="0">
            <a:spAutoFit/>
          </a:bodyPr>
          <a:lstStyle/>
          <a:p>
            <a:r>
              <a:rPr lang="en-US" sz="4800" b="1">
                <a:solidFill>
                  <a:schemeClr val="bg1"/>
                </a:solidFill>
                <a:latin typeface="Arial" panose="020B0604020202020204" pitchFamily="34" charset="0"/>
                <a:cs typeface="Arial" panose="020B0604020202020204" pitchFamily="34" charset="0"/>
              </a:rPr>
              <a:t>1.1. SQL INJECTION LÀ GÌ ?</a:t>
            </a:r>
            <a:endParaRPr lang="en-US" sz="4800" b="1"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272955" y="1494430"/>
            <a:ext cx="11919045" cy="2246769"/>
          </a:xfrm>
          <a:prstGeom prst="rect">
            <a:avLst/>
          </a:prstGeom>
          <a:noFill/>
        </p:spPr>
        <p:txBody>
          <a:bodyPr wrap="square" rtlCol="0">
            <a:spAutoFit/>
          </a:bodyPr>
          <a:lstStyle/>
          <a:p>
            <a:r>
              <a:rPr lang="en-US" sz="2800">
                <a:solidFill>
                  <a:srgbClr val="FF0000"/>
                </a:solidFill>
                <a:latin typeface="Cambria" panose="02040503050406030204" pitchFamily="18" charset="0"/>
                <a:ea typeface="Cambria" panose="02040503050406030204" pitchFamily="18" charset="0"/>
              </a:rPr>
              <a:t>SQL Injection</a:t>
            </a:r>
            <a:r>
              <a:rPr lang="en-US" sz="2800">
                <a:latin typeface="Cambria" panose="02040503050406030204" pitchFamily="18" charset="0"/>
                <a:ea typeface="Cambria" panose="02040503050406030204" pitchFamily="18" charset="0"/>
              </a:rPr>
              <a:t> là hình thức tấn công bằng cách chèn thêm các đoạn mã truy vấn độc hại trong chuỗi dữ liệu được nhập vào từ người dùng, sau đó nó được gửi tới SQL server để thực thi</a:t>
            </a:r>
          </a:p>
          <a:p>
            <a:r>
              <a:rPr lang="en-US" sz="2800">
                <a:latin typeface="Cambria" panose="02040503050406030204" pitchFamily="18" charset="0"/>
                <a:ea typeface="Cambria" panose="02040503050406030204" pitchFamily="18" charset="0"/>
              </a:rPr>
              <a:t>Điều này gây ra tác hại to lớn do tin tặc có thể có toàn quyền sử dụng và thay đổi toàn bộ hệ quản trị cơ sở dữ liệu </a:t>
            </a:r>
          </a:p>
        </p:txBody>
      </p:sp>
      <p:pic>
        <p:nvPicPr>
          <p:cNvPr id="3" name="Picture 2"/>
          <p:cNvPicPr>
            <a:picLocks noChangeAspect="1"/>
          </p:cNvPicPr>
          <p:nvPr/>
        </p:nvPicPr>
        <p:blipFill>
          <a:blip r:embed="rId3"/>
          <a:stretch>
            <a:fillRect/>
          </a:stretch>
        </p:blipFill>
        <p:spPr>
          <a:xfrm>
            <a:off x="272955" y="3959564"/>
            <a:ext cx="11737075" cy="2318406"/>
          </a:xfrm>
          <a:prstGeom prst="rect">
            <a:avLst/>
          </a:prstGeom>
        </p:spPr>
      </p:pic>
      <p:sp>
        <p:nvSpPr>
          <p:cNvPr id="6" name="Rectangle 5"/>
          <p:cNvSpPr/>
          <p:nvPr/>
        </p:nvSpPr>
        <p:spPr>
          <a:xfrm>
            <a:off x="272955" y="5486400"/>
            <a:ext cx="6823881" cy="45037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544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0546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946696" y="108691"/>
            <a:ext cx="8616671" cy="830997"/>
          </a:xfrm>
          <a:prstGeom prst="rect">
            <a:avLst/>
          </a:prstGeom>
          <a:noFill/>
        </p:spPr>
        <p:txBody>
          <a:bodyPr wrap="square" rtlCol="0">
            <a:spAutoFit/>
          </a:bodyPr>
          <a:lstStyle/>
          <a:p>
            <a:r>
              <a:rPr lang="en-US" sz="4800" b="1">
                <a:solidFill>
                  <a:schemeClr val="bg1"/>
                </a:solidFill>
                <a:latin typeface="Arial" panose="020B0604020202020204" pitchFamily="34" charset="0"/>
                <a:cs typeface="Arial" panose="020B0604020202020204" pitchFamily="34" charset="0"/>
              </a:rPr>
              <a:t>1.1. SQL INJECTION LÀ GÌ ?</a:t>
            </a:r>
            <a:endParaRPr lang="en-US" sz="4800" b="1" dirty="0">
              <a:solidFill>
                <a:schemeClr val="bg1"/>
              </a:solidFill>
              <a:latin typeface="Arial" panose="020B0604020202020204" pitchFamily="34" charset="0"/>
              <a:cs typeface="Arial" panose="020B0604020202020204" pitchFamily="34" charset="0"/>
            </a:endParaRPr>
          </a:p>
        </p:txBody>
      </p:sp>
      <p:pic>
        <p:nvPicPr>
          <p:cNvPr id="7" name="Picture 6" descr="https://i.stack.imgur.com/wiRZ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64" y="1514480"/>
            <a:ext cx="11832609" cy="502962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9635319" y="3371418"/>
            <a:ext cx="313899" cy="873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56143" y="4217158"/>
            <a:ext cx="4531057" cy="22518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3511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0546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946696" y="108691"/>
            <a:ext cx="8616671" cy="830997"/>
          </a:xfrm>
          <a:prstGeom prst="rect">
            <a:avLst/>
          </a:prstGeom>
          <a:noFill/>
        </p:spPr>
        <p:txBody>
          <a:bodyPr wrap="square" rtlCol="0">
            <a:spAutoFit/>
          </a:bodyPr>
          <a:lstStyle/>
          <a:p>
            <a:r>
              <a:rPr lang="en-US" sz="4800" b="1">
                <a:solidFill>
                  <a:schemeClr val="bg1"/>
                </a:solidFill>
                <a:latin typeface="Arial" panose="020B0604020202020204" pitchFamily="34" charset="0"/>
                <a:cs typeface="Arial" panose="020B0604020202020204" pitchFamily="34" charset="0"/>
              </a:rPr>
              <a:t>1.2. MỤC ĐÍCH TẤN CÔNG</a:t>
            </a:r>
            <a:endParaRPr lang="en-US" sz="4800" b="1"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1946696" y="1597753"/>
            <a:ext cx="5442452" cy="584775"/>
          </a:xfrm>
          <a:prstGeom prst="rect">
            <a:avLst/>
          </a:prstGeom>
          <a:noFill/>
        </p:spPr>
        <p:txBody>
          <a:bodyPr wrap="none" rtlCol="0">
            <a:spAutoFit/>
          </a:bodyPr>
          <a:lstStyle/>
          <a:p>
            <a:r>
              <a:rPr lang="en-US" sz="3200">
                <a:latin typeface="Cambria" panose="02040503050406030204" pitchFamily="18" charset="0"/>
                <a:ea typeface="Cambria" panose="02040503050406030204" pitchFamily="18" charset="0"/>
              </a:rPr>
              <a:t>Xác định lược đồ cơ sở dữ liệu</a:t>
            </a:r>
          </a:p>
        </p:txBody>
      </p:sp>
      <p:sp>
        <p:nvSpPr>
          <p:cNvPr id="3" name="TextBox 2"/>
          <p:cNvSpPr txBox="1"/>
          <p:nvPr/>
        </p:nvSpPr>
        <p:spPr>
          <a:xfrm>
            <a:off x="1946696" y="2654080"/>
            <a:ext cx="3269613" cy="584775"/>
          </a:xfrm>
          <a:prstGeom prst="rect">
            <a:avLst/>
          </a:prstGeom>
          <a:noFill/>
        </p:spPr>
        <p:txBody>
          <a:bodyPr wrap="none" rtlCol="0">
            <a:spAutoFit/>
          </a:bodyPr>
          <a:lstStyle/>
          <a:p>
            <a:r>
              <a:rPr lang="en-US" sz="3200">
                <a:latin typeface="Cambria" panose="02040503050406030204" pitchFamily="18" charset="0"/>
                <a:ea typeface="Cambria" panose="02040503050406030204" pitchFamily="18" charset="0"/>
              </a:rPr>
              <a:t>Trích xuất dữ liệu</a:t>
            </a:r>
          </a:p>
        </p:txBody>
      </p:sp>
      <p:sp>
        <p:nvSpPr>
          <p:cNvPr id="6" name="TextBox 5"/>
          <p:cNvSpPr txBox="1"/>
          <p:nvPr/>
        </p:nvSpPr>
        <p:spPr>
          <a:xfrm>
            <a:off x="1946696" y="3587552"/>
            <a:ext cx="4102983" cy="584775"/>
          </a:xfrm>
          <a:prstGeom prst="rect">
            <a:avLst/>
          </a:prstGeom>
          <a:noFill/>
        </p:spPr>
        <p:txBody>
          <a:bodyPr wrap="none" rtlCol="0">
            <a:spAutoFit/>
          </a:bodyPr>
          <a:lstStyle/>
          <a:p>
            <a:r>
              <a:rPr lang="en-US" sz="3200">
                <a:latin typeface="Cambria" panose="02040503050406030204" pitchFamily="18" charset="0"/>
                <a:ea typeface="Cambria" panose="02040503050406030204" pitchFamily="18" charset="0"/>
              </a:rPr>
              <a:t>Thêm, sửa, xóa dữ liệu</a:t>
            </a:r>
          </a:p>
        </p:txBody>
      </p:sp>
      <p:sp>
        <p:nvSpPr>
          <p:cNvPr id="7" name="TextBox 6"/>
          <p:cNvSpPr txBox="1"/>
          <p:nvPr/>
        </p:nvSpPr>
        <p:spPr>
          <a:xfrm>
            <a:off x="1946696" y="4590798"/>
            <a:ext cx="2948179" cy="584775"/>
          </a:xfrm>
          <a:prstGeom prst="rect">
            <a:avLst/>
          </a:prstGeom>
          <a:noFill/>
        </p:spPr>
        <p:txBody>
          <a:bodyPr wrap="none" rtlCol="0">
            <a:spAutoFit/>
          </a:bodyPr>
          <a:lstStyle/>
          <a:p>
            <a:r>
              <a:rPr lang="en-US" sz="3200">
                <a:latin typeface="Cambria" panose="02040503050406030204" pitchFamily="18" charset="0"/>
                <a:ea typeface="Cambria" panose="02040503050406030204" pitchFamily="18" charset="0"/>
              </a:rPr>
              <a:t>Bỏ qua xác thực</a:t>
            </a:r>
          </a:p>
        </p:txBody>
      </p:sp>
      <p:sp>
        <p:nvSpPr>
          <p:cNvPr id="8" name="TextBox 7"/>
          <p:cNvSpPr txBox="1"/>
          <p:nvPr/>
        </p:nvSpPr>
        <p:spPr>
          <a:xfrm>
            <a:off x="1913675" y="5557490"/>
            <a:ext cx="4136004" cy="584775"/>
          </a:xfrm>
          <a:prstGeom prst="rect">
            <a:avLst/>
          </a:prstGeom>
          <a:noFill/>
        </p:spPr>
        <p:txBody>
          <a:bodyPr wrap="none" rtlCol="0">
            <a:spAutoFit/>
          </a:bodyPr>
          <a:lstStyle/>
          <a:p>
            <a:r>
              <a:rPr lang="en-US" sz="3200">
                <a:latin typeface="Cambria" panose="02040503050406030204" pitchFamily="18" charset="0"/>
                <a:ea typeface="Cambria" panose="02040503050406030204" pitchFamily="18" charset="0"/>
              </a:rPr>
              <a:t>Thực thi các lệnh từ xa</a:t>
            </a:r>
          </a:p>
        </p:txBody>
      </p:sp>
      <p:pic>
        <p:nvPicPr>
          <p:cNvPr id="2050" name="Picture 2" descr="Database Design Icons - Free SVG &amp; PNG Database Design Image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0813" y="1610075"/>
            <a:ext cx="572453" cy="5724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 Extraction Icons - Free SVG &amp; PNG Data Extraction Images - Noun Projec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0813" y="2654080"/>
            <a:ext cx="608700" cy="608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rud Icons - Free SVG &amp; PNG Crud Image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0813" y="3587552"/>
            <a:ext cx="651328" cy="65132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roken padlock - Free security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30737" y="4563652"/>
            <a:ext cx="581404" cy="58140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mote control icon - Free download on Iconfind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91716" y="5469828"/>
            <a:ext cx="675016" cy="675016"/>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Crime, cyber, injection, sql icon - Download on Iconfind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1826" y="2947916"/>
            <a:ext cx="2542381" cy="2542382"/>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Target - Free business ico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163260" y="2958430"/>
            <a:ext cx="791808" cy="791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723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0546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69743" y="137235"/>
            <a:ext cx="9307773" cy="830997"/>
          </a:xfrm>
          <a:prstGeom prst="rect">
            <a:avLst/>
          </a:prstGeom>
          <a:noFill/>
        </p:spPr>
        <p:txBody>
          <a:bodyPr wrap="square" rtlCol="0">
            <a:spAutoFit/>
          </a:bodyPr>
          <a:lstStyle/>
          <a:p>
            <a:r>
              <a:rPr lang="en-US" sz="4800" b="1">
                <a:solidFill>
                  <a:schemeClr val="bg1"/>
                </a:solidFill>
                <a:latin typeface="Arial" panose="020B0604020202020204" pitchFamily="34" charset="0"/>
                <a:cs typeface="Arial" panose="020B0604020202020204" pitchFamily="34" charset="0"/>
              </a:rPr>
              <a:t>2. CÁC KIỂU SQL INJECTION</a:t>
            </a:r>
            <a:endParaRPr lang="en-US" sz="4800" b="1" dirty="0">
              <a:solidFill>
                <a:schemeClr val="bg1"/>
              </a:solidFill>
              <a:latin typeface="Arial" panose="020B0604020202020204" pitchFamily="34" charset="0"/>
              <a:cs typeface="Arial" panose="020B0604020202020204" pitchFamily="34" charset="0"/>
            </a:endParaRPr>
          </a:p>
        </p:txBody>
      </p:sp>
      <p:pic>
        <p:nvPicPr>
          <p:cNvPr id="1026" name="Picture 2" descr="The Ultimate Guide to SQL Injection | PurpleBox Secur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59" y="137235"/>
            <a:ext cx="11653481" cy="7512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760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0546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943" y="137235"/>
            <a:ext cx="4490114" cy="830997"/>
          </a:xfrm>
          <a:prstGeom prst="rect">
            <a:avLst/>
          </a:prstGeom>
          <a:noFill/>
        </p:spPr>
        <p:txBody>
          <a:bodyPr wrap="square" rtlCol="0">
            <a:spAutoFit/>
          </a:bodyPr>
          <a:lstStyle/>
          <a:p>
            <a:r>
              <a:rPr lang="en-US" sz="4800" b="1">
                <a:solidFill>
                  <a:schemeClr val="bg1"/>
                </a:solidFill>
                <a:latin typeface="Arial" panose="020B0604020202020204" pitchFamily="34" charset="0"/>
                <a:cs typeface="Arial" panose="020B0604020202020204" pitchFamily="34" charset="0"/>
              </a:rPr>
              <a:t>2.1. IN-BAND</a:t>
            </a:r>
            <a:endParaRPr lang="en-US" sz="4800" b="1"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532263" y="1360789"/>
            <a:ext cx="11576439" cy="707886"/>
          </a:xfrm>
          <a:prstGeom prst="rect">
            <a:avLst/>
          </a:prstGeom>
          <a:noFill/>
        </p:spPr>
        <p:txBody>
          <a:bodyPr wrap="none" rtlCol="0">
            <a:spAutoFit/>
          </a:bodyPr>
          <a:lstStyle/>
          <a:p>
            <a:r>
              <a:rPr lang="en-US" sz="2000" b="1">
                <a:latin typeface="Cambria" panose="02040503050406030204" pitchFamily="18" charset="0"/>
                <a:ea typeface="Cambria" panose="02040503050406030204" pitchFamily="18" charset="0"/>
              </a:rPr>
              <a:t>In-band SQLi là khi kẻ tấn công thực hiện chèn mã độc và trực tiếp nhận về kết quả trên cùng một </a:t>
            </a:r>
          </a:p>
          <a:p>
            <a:pPr algn="ctr"/>
            <a:r>
              <a:rPr lang="en-US" sz="2000" b="1">
                <a:latin typeface="Cambria" panose="02040503050406030204" pitchFamily="18" charset="0"/>
                <a:ea typeface="Cambria" panose="02040503050406030204" pitchFamily="18" charset="0"/>
              </a:rPr>
              <a:t>kênh truyền</a:t>
            </a:r>
          </a:p>
        </p:txBody>
      </p:sp>
      <p:sp>
        <p:nvSpPr>
          <p:cNvPr id="6" name="TextBox 5"/>
          <p:cNvSpPr txBox="1"/>
          <p:nvPr/>
        </p:nvSpPr>
        <p:spPr>
          <a:xfrm>
            <a:off x="532263" y="2506808"/>
            <a:ext cx="11393312" cy="646331"/>
          </a:xfrm>
          <a:prstGeom prst="rect">
            <a:avLst/>
          </a:prstGeom>
          <a:noFill/>
        </p:spPr>
        <p:txBody>
          <a:bodyPr wrap="none" rtlCol="0">
            <a:spAutoFit/>
          </a:bodyPr>
          <a:lstStyle/>
          <a:p>
            <a:r>
              <a:rPr lang="en-US" b="1">
                <a:solidFill>
                  <a:srgbClr val="FF0000"/>
                </a:solidFill>
                <a:latin typeface="Cambria" panose="02040503050406030204" pitchFamily="18" charset="0"/>
                <a:ea typeface="Cambria" panose="02040503050406030204" pitchFamily="18" charset="0"/>
              </a:rPr>
              <a:t>Error-based</a:t>
            </a:r>
            <a:r>
              <a:rPr lang="en-US">
                <a:latin typeface="Cambria" panose="02040503050406030204" pitchFamily="18" charset="0"/>
                <a:ea typeface="Cambria" panose="02040503050406030204" pitchFamily="18" charset="0"/>
              </a:rPr>
              <a:t>: Kẻ tấn công sẽ cố tình tạo ra lỗi trong quá trình truy vấn (ký tự đặc biệt, câu lệnh,…), khi đó, hệ thống </a:t>
            </a:r>
          </a:p>
          <a:p>
            <a:r>
              <a:rPr lang="en-US">
                <a:latin typeface="Cambria" panose="02040503050406030204" pitchFamily="18" charset="0"/>
                <a:ea typeface="Cambria" panose="02040503050406030204" pitchFamily="18" charset="0"/>
              </a:rPr>
              <a:t>sẽ trả về thông báo lỗi, dựa vào đó kẻ tấn công sẽ biết được cấu trúc của cơ sở dữ liệu </a:t>
            </a:r>
          </a:p>
        </p:txBody>
      </p:sp>
      <p:sp>
        <p:nvSpPr>
          <p:cNvPr id="7" name="TextBox 6"/>
          <p:cNvSpPr txBox="1"/>
          <p:nvPr/>
        </p:nvSpPr>
        <p:spPr>
          <a:xfrm>
            <a:off x="532263" y="3770909"/>
            <a:ext cx="11753282" cy="646331"/>
          </a:xfrm>
          <a:prstGeom prst="rect">
            <a:avLst/>
          </a:prstGeom>
          <a:noFill/>
        </p:spPr>
        <p:txBody>
          <a:bodyPr wrap="none" rtlCol="0">
            <a:spAutoFit/>
          </a:bodyPr>
          <a:lstStyle/>
          <a:p>
            <a:r>
              <a:rPr lang="en-US" b="1">
                <a:solidFill>
                  <a:srgbClr val="FF0000"/>
                </a:solidFill>
                <a:latin typeface="Cambria" panose="02040503050406030204" pitchFamily="18" charset="0"/>
                <a:ea typeface="Cambria" panose="02040503050406030204" pitchFamily="18" charset="0"/>
              </a:rPr>
              <a:t>UNION-based</a:t>
            </a:r>
            <a:r>
              <a:rPr lang="en-US">
                <a:latin typeface="Cambria" panose="02040503050406030204" pitchFamily="18" charset="0"/>
                <a:ea typeface="Cambria" panose="02040503050406030204" pitchFamily="18" charset="0"/>
              </a:rPr>
              <a:t>: Sử dụng toán tử truy vấn UNION trong sql để “tiêm”. UNION có thể kết hợp các kết quả từ hai hay nhiều </a:t>
            </a:r>
          </a:p>
          <a:p>
            <a:r>
              <a:rPr lang="en-US">
                <a:latin typeface="Cambria" panose="02040503050406030204" pitchFamily="18" charset="0"/>
                <a:ea typeface="Cambria" panose="02040503050406030204" pitchFamily="18" charset="0"/>
              </a:rPr>
              <a:t>câu truy vấn SELECT khác nhau, bằng cách này kẻ tấn công hoàn toàn có thể lấy được dữ liệu từ các bảng khác </a:t>
            </a:r>
          </a:p>
        </p:txBody>
      </p:sp>
      <p:sp>
        <p:nvSpPr>
          <p:cNvPr id="8" name="TextBox 7"/>
          <p:cNvSpPr txBox="1"/>
          <p:nvPr/>
        </p:nvSpPr>
        <p:spPr>
          <a:xfrm>
            <a:off x="532263" y="5194518"/>
            <a:ext cx="11451148" cy="646331"/>
          </a:xfrm>
          <a:prstGeom prst="rect">
            <a:avLst/>
          </a:prstGeom>
          <a:noFill/>
        </p:spPr>
        <p:txBody>
          <a:bodyPr wrap="none" rtlCol="0">
            <a:spAutoFit/>
          </a:bodyPr>
          <a:lstStyle/>
          <a:p>
            <a:r>
              <a:rPr lang="en-US" b="1">
                <a:solidFill>
                  <a:srgbClr val="FF0000"/>
                </a:solidFill>
                <a:latin typeface="Cambria" panose="02040503050406030204" pitchFamily="18" charset="0"/>
                <a:ea typeface="Cambria" panose="02040503050406030204" pitchFamily="18" charset="0"/>
              </a:rPr>
              <a:t>Statement-based</a:t>
            </a:r>
            <a:r>
              <a:rPr lang="en-US">
                <a:latin typeface="Cambria" panose="02040503050406030204" pitchFamily="18" charset="0"/>
                <a:ea typeface="Cambria" panose="02040503050406030204" pitchFamily="18" charset="0"/>
              </a:rPr>
              <a:t>: Chèn các câu lệnh như UPDATE, SELECT, dấu comment… để sửa đổi hoặc thậm chí là đăng nhập </a:t>
            </a:r>
          </a:p>
          <a:p>
            <a:r>
              <a:rPr lang="en-US">
                <a:latin typeface="Cambria" panose="02040503050406030204" pitchFamily="18" charset="0"/>
                <a:ea typeface="Cambria" panose="02040503050406030204" pitchFamily="18" charset="0"/>
              </a:rPr>
              <a:t>không cần mật khẩu </a:t>
            </a:r>
          </a:p>
        </p:txBody>
      </p:sp>
    </p:spTree>
    <p:extLst>
      <p:ext uri="{BB962C8B-B14F-4D97-AF65-F5344CB8AC3E}">
        <p14:creationId xmlns:p14="http://schemas.microsoft.com/office/powerpoint/2010/main" val="3834039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25839" y="641445"/>
            <a:ext cx="6252930" cy="369332"/>
          </a:xfrm>
          <a:prstGeom prst="rect">
            <a:avLst/>
          </a:prstGeom>
          <a:noFill/>
        </p:spPr>
        <p:txBody>
          <a:bodyPr wrap="none" rtlCol="0">
            <a:spAutoFit/>
          </a:bodyPr>
          <a:lstStyle/>
          <a:p>
            <a:r>
              <a:rPr lang="en-US" b="1">
                <a:latin typeface="Cambria" panose="02040503050406030204" pitchFamily="18" charset="0"/>
                <a:ea typeface="Cambria" panose="02040503050406030204" pitchFamily="18" charset="0"/>
              </a:rPr>
              <a:t>D</a:t>
            </a:r>
            <a:r>
              <a:rPr lang="en-US" b="1" smtClean="0">
                <a:latin typeface="Cambria" panose="02040503050406030204" pitchFamily="18" charset="0"/>
                <a:ea typeface="Cambria" panose="02040503050406030204" pitchFamily="18" charset="0"/>
              </a:rPr>
              <a:t>emo </a:t>
            </a:r>
            <a:r>
              <a:rPr lang="en-US" b="1">
                <a:latin typeface="Cambria" panose="02040503050406030204" pitchFamily="18" charset="0"/>
                <a:ea typeface="Cambria" panose="02040503050406030204" pitchFamily="18" charset="0"/>
              </a:rPr>
              <a:t>từng loại tấn công sử dụng seed lab và portswigger:</a:t>
            </a:r>
          </a:p>
        </p:txBody>
      </p:sp>
      <p:sp>
        <p:nvSpPr>
          <p:cNvPr id="5" name="TextBox 4"/>
          <p:cNvSpPr txBox="1"/>
          <p:nvPr/>
        </p:nvSpPr>
        <p:spPr>
          <a:xfrm>
            <a:off x="559558" y="1392072"/>
            <a:ext cx="1300741" cy="369332"/>
          </a:xfrm>
          <a:prstGeom prst="rect">
            <a:avLst/>
          </a:prstGeom>
          <a:noFill/>
        </p:spPr>
        <p:txBody>
          <a:bodyPr wrap="none" rtlCol="0">
            <a:spAutoFit/>
          </a:bodyPr>
          <a:lstStyle/>
          <a:p>
            <a:r>
              <a:rPr lang="en-US" b="1"/>
              <a:t>Error-based</a:t>
            </a:r>
          </a:p>
        </p:txBody>
      </p:sp>
      <p:pic>
        <p:nvPicPr>
          <p:cNvPr id="6" name="Picture 5"/>
          <p:cNvPicPr>
            <a:picLocks noChangeAspect="1"/>
          </p:cNvPicPr>
          <p:nvPr/>
        </p:nvPicPr>
        <p:blipFill>
          <a:blip r:embed="rId2"/>
          <a:stretch>
            <a:fillRect/>
          </a:stretch>
        </p:blipFill>
        <p:spPr>
          <a:xfrm>
            <a:off x="176142" y="1761404"/>
            <a:ext cx="10974079" cy="1924050"/>
          </a:xfrm>
          <a:prstGeom prst="rect">
            <a:avLst/>
          </a:prstGeom>
        </p:spPr>
      </p:pic>
      <p:sp>
        <p:nvSpPr>
          <p:cNvPr id="7" name="TextBox 6"/>
          <p:cNvSpPr txBox="1"/>
          <p:nvPr/>
        </p:nvSpPr>
        <p:spPr>
          <a:xfrm>
            <a:off x="559558" y="4066749"/>
            <a:ext cx="1399742" cy="369332"/>
          </a:xfrm>
          <a:prstGeom prst="rect">
            <a:avLst/>
          </a:prstGeom>
          <a:noFill/>
        </p:spPr>
        <p:txBody>
          <a:bodyPr wrap="none" rtlCol="0">
            <a:spAutoFit/>
          </a:bodyPr>
          <a:lstStyle/>
          <a:p>
            <a:r>
              <a:rPr lang="en-US" b="1"/>
              <a:t>Union-based</a:t>
            </a:r>
          </a:p>
        </p:txBody>
      </p:sp>
      <p:pic>
        <p:nvPicPr>
          <p:cNvPr id="8" name="Picture 7"/>
          <p:cNvPicPr>
            <a:picLocks noChangeAspect="1"/>
          </p:cNvPicPr>
          <p:nvPr/>
        </p:nvPicPr>
        <p:blipFill>
          <a:blip r:embed="rId3"/>
          <a:stretch>
            <a:fillRect/>
          </a:stretch>
        </p:blipFill>
        <p:spPr>
          <a:xfrm>
            <a:off x="2111919" y="3760517"/>
            <a:ext cx="3000375" cy="3097483"/>
          </a:xfrm>
          <a:prstGeom prst="rect">
            <a:avLst/>
          </a:prstGeom>
        </p:spPr>
      </p:pic>
      <p:sp>
        <p:nvSpPr>
          <p:cNvPr id="9" name="Rectangle 8"/>
          <p:cNvSpPr/>
          <p:nvPr/>
        </p:nvSpPr>
        <p:spPr>
          <a:xfrm>
            <a:off x="2333767" y="3760517"/>
            <a:ext cx="1719618" cy="4908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333767" y="6246684"/>
            <a:ext cx="1719618" cy="6113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4275233" y="3760517"/>
            <a:ext cx="7916767" cy="466725"/>
          </a:xfrm>
          <a:prstGeom prst="rect">
            <a:avLst/>
          </a:prstGeom>
        </p:spPr>
      </p:pic>
      <p:sp>
        <p:nvSpPr>
          <p:cNvPr id="12" name="Rectangle 11"/>
          <p:cNvSpPr/>
          <p:nvPr/>
        </p:nvSpPr>
        <p:spPr>
          <a:xfrm>
            <a:off x="9212239" y="3818235"/>
            <a:ext cx="2979761" cy="3062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291618" y="4735773"/>
            <a:ext cx="5725670" cy="646331"/>
          </a:xfrm>
          <a:prstGeom prst="rect">
            <a:avLst/>
          </a:prstGeom>
          <a:noFill/>
        </p:spPr>
        <p:txBody>
          <a:bodyPr wrap="none" rtlCol="0">
            <a:spAutoFit/>
          </a:bodyPr>
          <a:lstStyle/>
          <a:p>
            <a:r>
              <a:rPr lang="en-US"/>
              <a:t>Lấy thông tin username, password từ bảng users bằng cách</a:t>
            </a:r>
          </a:p>
          <a:p>
            <a:r>
              <a:rPr lang="en-US"/>
              <a:t>sử dụng UNION</a:t>
            </a:r>
          </a:p>
        </p:txBody>
      </p:sp>
    </p:spTree>
    <p:extLst>
      <p:ext uri="{BB962C8B-B14F-4D97-AF65-F5344CB8AC3E}">
        <p14:creationId xmlns:p14="http://schemas.microsoft.com/office/powerpoint/2010/main" val="1475918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1096</Words>
  <Application>Microsoft Office PowerPoint</Application>
  <PresentationFormat>Widescreen</PresentationFormat>
  <Paragraphs>82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Calibri</vt:lpstr>
      <vt:lpstr>Calibri Light</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44</cp:revision>
  <dcterms:created xsi:type="dcterms:W3CDTF">2023-09-26T14:19:35Z</dcterms:created>
  <dcterms:modified xsi:type="dcterms:W3CDTF">2023-10-22T08:20:32Z</dcterms:modified>
</cp:coreProperties>
</file>