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6" r:id="rId4"/>
    <p:sldId id="260" r:id="rId5"/>
    <p:sldId id="262" r:id="rId6"/>
    <p:sldId id="261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8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8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E351CED-465B-40B5-ADCE-957C918F227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cpedia.org/highway-signs/r/real-estat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, sky, outdoor, sign&#10;&#10;Description automatically generated"/>
          <p:cNvPicPr>
            <a:picLocks noChangeAspect="1"/>
          </p:cNvPicPr>
          <p:nvPr/>
        </p:nvPicPr>
        <p:blipFill rotWithShape="1">
          <a:blip r:embed="rId2"/>
          <a:srcRect t="10862" b="4552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0" name="Freeform: Shap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540000" flipV="1">
            <a:off x="-135396" y="-148911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4070" y="490855"/>
            <a:ext cx="5027930" cy="1302385"/>
          </a:xfrm>
          <a:ln w="12700" cmpd="sng">
            <a:solidFill>
              <a:srgbClr val="42ECEE"/>
            </a:solidFill>
            <a:prstDash val="solid"/>
          </a:ln>
          <a:effectLst>
            <a:reflection stA="45000" endPos="70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 Light" panose="020F0302020204030204"/>
              </a:rPr>
              <a:t>PHÂN TÍCH NHÓM KHÁCH HÀNG KPMG</a:t>
            </a:r>
          </a:p>
        </p:txBody>
      </p:sp>
      <p:sp>
        <p:nvSpPr>
          <p:cNvPr id="112" name="Freeform: Shape 1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25885" y="6870700"/>
            <a:ext cx="266611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/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47071" y="6870700"/>
            <a:ext cx="266611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/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660" y="151130"/>
            <a:ext cx="7534275" cy="1286510"/>
          </a:xfrm>
        </p:spPr>
        <p:txBody>
          <a:bodyPr/>
          <a:lstStyle/>
          <a:p>
            <a:r>
              <a:rPr lang="en-US" sz="2900" dirty="0">
                <a:latin typeface="Times New Roman" panose="02020603050405020304"/>
                <a:cs typeface="Times New Roman" panose="02020603050405020304"/>
              </a:rPr>
              <a:t>NHÓM KHÁCH HÀNG MUA BĐS ĐỂ ĐẦU TƯ (43%)</a:t>
            </a:r>
            <a:endParaRPr lang="en-US" sz="2900" dirty="0"/>
          </a:p>
        </p:txBody>
      </p:sp>
      <p:pic>
        <p:nvPicPr>
          <p:cNvPr id="5" name="Picture 5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14" y="2018455"/>
            <a:ext cx="5538176" cy="367860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5622" y="2187331"/>
            <a:ext cx="4623531" cy="2482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Nhóm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khách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nữ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dưới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35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tuổi chiếm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2%</a:t>
            </a:r>
          </a:p>
          <a:p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Nhóm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khách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này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 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chỉ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 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đầu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tư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  BĐS ở HN 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5" y="0"/>
            <a:ext cx="8595360" cy="1257300"/>
          </a:xfrm>
        </p:spPr>
        <p:txBody>
          <a:bodyPr/>
          <a:lstStyle/>
          <a:p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</a:rPr>
              <a:t>NHÓM KHÁCH HÀNG MUA BĐS ĐỂ Ở (50%)</a:t>
            </a:r>
          </a:p>
        </p:txBody>
      </p:sp>
      <p:pic>
        <p:nvPicPr>
          <p:cNvPr id="5" name="Picture 5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616" y="1745649"/>
            <a:ext cx="5643684" cy="40200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1802765"/>
            <a:ext cx="4457700" cy="2466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nam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chiếm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24%</a:t>
            </a:r>
          </a:p>
          <a:p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này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phân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bổ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đều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cả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ở SG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và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HN</a:t>
            </a:r>
          </a:p>
          <a:p>
            <a:endParaRPr lang="en-US" sz="2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015" y="445135"/>
            <a:ext cx="8951595" cy="768350"/>
          </a:xfrm>
        </p:spPr>
        <p:txBody>
          <a:bodyPr/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NHÓM KHÁCH HÀNG MUA BĐS ĐỂ Ở (50%)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2438400"/>
            <a:ext cx="5278071" cy="3313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nữ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chiếm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khoảng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20%</a:t>
            </a:r>
          </a:p>
          <a:p>
            <a:endParaRPr lang="en-US" sz="2000" b="1" dirty="0">
              <a:latin typeface="Times New Roman" panose="02020603050405020304"/>
              <a:cs typeface="Times New Roman" panose="02020603050405020304"/>
            </a:endParaRPr>
          </a:p>
          <a:p>
            <a:endParaRPr lang="en-US" sz="2000" b="1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Trong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nam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trải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đều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cả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HN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và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SG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thì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nữ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ở HN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nhiều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hơn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endParaRPr lang="en-US" sz="2000" b="1" dirty="0">
              <a:latin typeface="Times New Roman" panose="02020603050405020304"/>
              <a:cs typeface="Times New Roman" panose="02020603050405020304"/>
            </a:endParaRPr>
          </a:p>
          <a:p>
            <a:endParaRPr lang="en-US" sz="2000" b="1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Picture 8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669" y="2329434"/>
            <a:ext cx="5010150" cy="330566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70626"/>
            <a:ext cx="7231917" cy="1286774"/>
          </a:xfrm>
        </p:spPr>
        <p:txBody>
          <a:bodyPr/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NHÓM KHÁCH HÀNG MUA BĐS ĐỂ Ở (50%)</a:t>
            </a:r>
            <a:endParaRPr lang="en-US" dirty="0"/>
          </a:p>
        </p:txBody>
      </p:sp>
      <p:pic>
        <p:nvPicPr>
          <p:cNvPr id="5" name="Picture 5" descr="Chart, waterfall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341" y="2368022"/>
            <a:ext cx="4600575" cy="28670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2399323"/>
            <a:ext cx="4711455" cy="2873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nam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dưới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chiếm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khoảng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4%</a:t>
            </a:r>
          </a:p>
          <a:p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này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chỉ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BĐS ở HCM</a:t>
            </a:r>
          </a:p>
          <a:p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>
                <a:latin typeface="Times New Roman" panose="02020603050405020304"/>
                <a:cs typeface="Times New Roman" panose="02020603050405020304"/>
                <a:sym typeface="+mn-ea"/>
              </a:rPr>
              <a:t>NHÓM KHÁCH HÀNG MUA BĐS ĐỂ Ở (50%)</a:t>
            </a:r>
            <a:r>
              <a:rPr lang="en-US" sz="2900" dirty="0">
                <a:latin typeface="Times New Roman" panose="02020603050405020304"/>
                <a:cs typeface="Times New Roman" panose="02020603050405020304"/>
              </a:rPr>
              <a:t/>
            </a:r>
            <a:br>
              <a:rPr lang="en-US" sz="2900" dirty="0">
                <a:latin typeface="Times New Roman" panose="02020603050405020304"/>
                <a:cs typeface="Times New Roman" panose="02020603050405020304"/>
              </a:rPr>
            </a:br>
            <a:endParaRPr lang="en-US" sz="290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45225" y="2079625"/>
            <a:ext cx="5471160" cy="3462020"/>
          </a:xfrm>
        </p:spPr>
        <p:txBody>
          <a:bodyPr/>
          <a:lstStyle/>
          <a:p>
            <a:pPr indent="-228600"/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Nhóm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khách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hàng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nữ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dưới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35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tuổi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chiếm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  <a:sym typeface="+mn-ea"/>
              </a:rPr>
              <a:t>1%</a:t>
            </a:r>
            <a:endParaRPr lang="en-US" sz="2800" b="1" dirty="0">
              <a:latin typeface="Times New Roman" panose="02020603050405020304"/>
              <a:cs typeface="Times New Roman" panose="02020603050405020304"/>
            </a:endParaRPr>
          </a:p>
          <a:p>
            <a:pPr indent="-228600"/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indent="-228600"/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Trong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khi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nhóm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 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khách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hàng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nam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dưới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35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tuổi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chỉ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mua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 BĐS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để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ở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ở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HCM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thì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nhóm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nữ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dưới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35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chỉ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mua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ở HN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  <a:sym typeface="+mn-ea"/>
              </a:rPr>
              <a:t>để</a:t>
            </a:r>
            <a:r>
              <a:rPr lang="en-US" sz="2800" dirty="0">
                <a:latin typeface="Times New Roman" panose="02020603050405020304"/>
                <a:cs typeface="Times New Roman" panose="02020603050405020304"/>
                <a:sym typeface="+mn-ea"/>
              </a:rPr>
              <a:t> ở.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800"/>
          </a:p>
        </p:txBody>
      </p:sp>
      <p:pic>
        <p:nvPicPr>
          <p:cNvPr id="9" name="Picture 5" descr="Chart, bar chart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245" y="1711325"/>
            <a:ext cx="5062220" cy="3575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825" y="729615"/>
            <a:ext cx="3425825" cy="9728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 </a:t>
            </a:r>
            <a:r>
              <a:rPr 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luận </a:t>
            </a: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810" y="2058670"/>
            <a:ext cx="6588125" cy="32645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Có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4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chính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phân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theo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giới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tính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độ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mục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đích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như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:</a:t>
            </a:r>
          </a:p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nam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ở (24%)</a:t>
            </a:r>
          </a:p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nữ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đầu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tư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( 20%)</a:t>
            </a:r>
          </a:p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nam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đầu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tư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(16%)</a:t>
            </a:r>
          </a:p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nữ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ở (20%)</a:t>
            </a:r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Arrow: Right 16"/>
          <p:cNvSpPr/>
          <p:nvPr/>
        </p:nvSpPr>
        <p:spPr>
          <a:xfrm>
            <a:off x="2608385" y="976924"/>
            <a:ext cx="1191845" cy="478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0160" y="95885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015" y="1236345"/>
            <a:ext cx="5513705" cy="8921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  <a:normAutofit/>
          </a:bodyPr>
          <a:lstStyle/>
          <a:p>
            <a:r>
              <a:rPr lang="en-US" sz="4800">
                <a:ln/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ĐÁNH 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493" y="2750127"/>
            <a:ext cx="5761449" cy="2964873"/>
          </a:xfrm>
        </p:spPr>
        <p:txBody>
          <a:bodyPr vert="horz" lIns="91440" tIns="45720" rIns="91440" bIns="45720" rtlCol="0">
            <a:normAutofit fontScale="60000"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Trong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tập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dự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án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BĐS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của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KPMG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thì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chủ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yếu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BĐS ở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HN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đầu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tư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trong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khi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đó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BĐS ở HCM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và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1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số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tỉnh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khác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ở. </a:t>
            </a:r>
          </a:p>
          <a:p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chủ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yếu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BĐS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ở,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trong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khi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đó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dưới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thì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đầu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tư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là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chính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. </a:t>
            </a:r>
          </a:p>
          <a:p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nam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chủ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yếu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BĐS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 ở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trong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khi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đó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nữ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đầu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</a:rPr>
              <a:t>tư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210685" y="2826385"/>
            <a:ext cx="274320" cy="24765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210685" y="3776345"/>
            <a:ext cx="274320" cy="2965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10685" y="4601210"/>
            <a:ext cx="274320" cy="39687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350" y="413385"/>
            <a:ext cx="5883910" cy="55963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890" dirty="0" err="1">
                <a:latin typeface="Times New Roman" panose="02020603050405020304" charset="0"/>
                <a:cs typeface="Times New Roman" panose="02020603050405020304" charset="0"/>
              </a:rPr>
              <a:t>Tổng</a:t>
            </a:r>
            <a:r>
              <a:rPr lang="en-US" sz="489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890" dirty="0" err="1">
                <a:latin typeface="Times New Roman" panose="02020603050405020304" charset="0"/>
                <a:cs typeface="Times New Roman" panose="02020603050405020304" charset="0"/>
              </a:rPr>
              <a:t>quan</a:t>
            </a:r>
            <a:endParaRPr lang="en-US" sz="489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189786" y="2508738"/>
            <a:ext cx="5724720" cy="3446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Phần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lớn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trong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dự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án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đến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từ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2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thành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phố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lớn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là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Hà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Nội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và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 HCM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chiếm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 75,75%,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số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còn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lại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đến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từ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một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số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 Tp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lớn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khác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như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Bình Dương,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Vũng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Tàu,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Đà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Nẵng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,…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chiếm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24,25%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850900" y="1237566"/>
            <a:ext cx="10453370" cy="90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Dựa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tập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 100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trong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dự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án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BĐS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cùa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tập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đoàn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KPMG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chúng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ta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sẽ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cùng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phân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tích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theo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các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tiêu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chí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độ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giới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tính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địa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lý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Chart, pie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63" y="2428488"/>
            <a:ext cx="5117122" cy="3320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/>
                <a:cs typeface="Times New Roman" panose="02020603050405020304"/>
                <a:sym typeface="+mn-ea"/>
              </a:rPr>
              <a:t>Nhóm</a:t>
            </a: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  <a:sym typeface="+mn-ea"/>
              </a:rPr>
              <a:t>khách</a:t>
            </a: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  <a:sym typeface="+mn-ea"/>
              </a:rPr>
              <a:t>hàng</a:t>
            </a: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  <a:sym typeface="+mn-ea"/>
              </a:rPr>
              <a:t>theo</a:t>
            </a: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  <a:sym typeface="+mn-ea"/>
              </a:rPr>
              <a:t>độ</a:t>
            </a: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dirty="0" err="1">
                <a:latin typeface="Times New Roman" panose="02020603050405020304"/>
                <a:cs typeface="Times New Roman" panose="02020603050405020304"/>
                <a:sym typeface="+mn-ea"/>
              </a:rPr>
              <a:t>tuổi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/>
            </a:r>
            <a:br>
              <a:rPr lang="en-US" dirty="0">
                <a:latin typeface="Times New Roman" panose="02020603050405020304"/>
                <a:cs typeface="Times New Roman" panose="02020603050405020304"/>
              </a:rPr>
            </a:br>
            <a:endParaRPr lang="en-US"/>
          </a:p>
        </p:txBody>
      </p:sp>
      <p:pic>
        <p:nvPicPr>
          <p:cNvPr id="5" name="Picture 5" descr="Chart, pie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355" y="1714500"/>
            <a:ext cx="5204460" cy="3705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925310" y="2037080"/>
            <a:ext cx="43688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-228600"/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Phần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lớn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nhóm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khách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hàng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mua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BĐS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rơi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vào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độ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tuổi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 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trên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35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tuổi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chiếm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khoảng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86%</a:t>
            </a:r>
          </a:p>
          <a:p>
            <a:pPr indent="-228600"/>
            <a:endParaRPr lang="en-US" sz="240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indent="-228600"/>
            <a:endParaRPr lang="en-US" sz="240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indent="-228600"/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Còn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lại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là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độ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tuổi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dưới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35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  <a:sym typeface="+mn-ea"/>
              </a:rPr>
              <a:t>chiếm</a:t>
            </a:r>
            <a:r>
              <a:rPr lang="en-US" sz="2400" dirty="0">
                <a:latin typeface="Times New Roman" panose="02020603050405020304"/>
                <a:cs typeface="Times New Roman" panose="02020603050405020304"/>
                <a:sym typeface="+mn-ea"/>
              </a:rPr>
              <a:t> 14</a:t>
            </a:r>
            <a:r>
              <a:rPr lang="en-US" sz="2400" dirty="0">
                <a:sym typeface="+mn-ea"/>
              </a:rPr>
              <a:t>%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409575"/>
            <a:ext cx="5461000" cy="873760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 err="1">
                <a:latin typeface="Times New Roman" panose="02020603050405020304"/>
                <a:cs typeface="Times New Roman" panose="02020603050405020304"/>
              </a:rPr>
              <a:t>theo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 err="1">
                <a:latin typeface="Times New Roman" panose="02020603050405020304"/>
                <a:cs typeface="Times New Roman" panose="02020603050405020304"/>
              </a:rPr>
              <a:t>mục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 err="1">
                <a:latin typeface="Times New Roman" panose="02020603050405020304"/>
                <a:cs typeface="Times New Roman" panose="02020603050405020304"/>
              </a:rPr>
              <a:t>đích</a:t>
            </a:r>
            <a:endParaRPr lang="en-US"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Picture 5" descr="Chart, pie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00" y="1846076"/>
            <a:ext cx="5340594" cy="42476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3246" y="2026039"/>
            <a:ext cx="4603994" cy="28053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Phần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lớn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khách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mua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 BĐS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ở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đầu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tư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chiếm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92%</a:t>
            </a:r>
          </a:p>
          <a:p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Còn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lại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8%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mua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vào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những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mục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đích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khác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714" y="1887693"/>
            <a:ext cx="5772150" cy="358970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5620" y="1993265"/>
            <a:ext cx="4738370" cy="2915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Hầu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hết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lượng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khách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Nam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mua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 BĐS 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ở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chiếm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đa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số</a:t>
            </a:r>
          </a:p>
          <a:p>
            <a:endParaRPr 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Trong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khi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đó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 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khách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là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nữ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thì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mua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đầu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 err="1">
                <a:latin typeface="Times New Roman" panose="02020603050405020304" charset="0"/>
                <a:cs typeface="Times New Roman" panose="02020603050405020304" charset="0"/>
              </a:rPr>
              <a:t>tư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. 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711325" y="590550"/>
            <a:ext cx="6862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Nhóm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khách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hàng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theo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mục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đích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giới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tính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newsflash/>
      </p:transition>
    </mc:Choice>
    <mc:Fallback xmlns="">
      <p:transition spd="med">
        <p:newsfla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435" y="320675"/>
            <a:ext cx="7410450" cy="84455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Phân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theo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mục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đích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và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địa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lý</a:t>
            </a:r>
            <a:endParaRPr lang="en-US" sz="2400" b="1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Picture 5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8175" y="1798955"/>
            <a:ext cx="5848350" cy="40608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Nhìn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vào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biểu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đồ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ta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thể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thấy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ở HN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thì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tỉ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lệ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mua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ở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đầu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nhau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 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Trong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khi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 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khách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ở HCM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thì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mua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ở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nhiều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840" y="386080"/>
            <a:ext cx="9451340" cy="1042670"/>
          </a:xfrm>
        </p:spPr>
        <p:txBody>
          <a:bodyPr/>
          <a:lstStyle/>
          <a:p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NHÓM KHÁCH HÀNG MUA BĐS ĐỂ ĐẦU TƯ (43%)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877" y="2360247"/>
            <a:ext cx="4994762" cy="26881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Nam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chủ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yếu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mua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BĐS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để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đầu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tư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chiếm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16%</a:t>
            </a:r>
          </a:p>
          <a:p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này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chủ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yếu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đầu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tư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ở HN</a:t>
            </a: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Picture 5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632" y="2297723"/>
            <a:ext cx="5830275" cy="36400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010" y="387350"/>
            <a:ext cx="9562465" cy="971550"/>
          </a:xfrm>
        </p:spPr>
        <p:txBody>
          <a:bodyPr/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NHÓM KHÁCH HÀNG MUA BĐS ĐỂ ĐẦU TƯ (43%)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569" y="2057400"/>
            <a:ext cx="5111994" cy="3020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Nữ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: </a:t>
            </a:r>
            <a:endParaRPr lang="en-US"/>
          </a:p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chiếm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20,2 %</a:t>
            </a:r>
            <a:endParaRPr lang="en-US"/>
          </a:p>
          <a:p>
            <a:endParaRPr lang="en-US" sz="2000" b="1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Trong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Nam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chủ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yếu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đầu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tư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ở HN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thì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nữ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trên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lại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đầu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tư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ở HCM </a:t>
            </a:r>
          </a:p>
        </p:txBody>
      </p:sp>
      <p:pic>
        <p:nvPicPr>
          <p:cNvPr id="9" name="Picture 9" descr="Chart, ba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0535" y="1884323"/>
            <a:ext cx="4989878" cy="306265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5585"/>
            <a:ext cx="7069455" cy="89090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/>
            </a:r>
            <a:br>
              <a:rPr lang="en-US" dirty="0">
                <a:latin typeface="Times New Roman" panose="02020603050405020304"/>
                <a:cs typeface="Times New Roman" panose="02020603050405020304"/>
              </a:rPr>
            </a:br>
            <a:r>
              <a:rPr lang="en-US" dirty="0">
                <a:latin typeface="Times New Roman" panose="02020603050405020304"/>
                <a:cs typeface="Times New Roman" panose="02020603050405020304"/>
              </a:rPr>
              <a:t>   NHÓM KHÁCH HÀNG MUA BĐS ĐỂ ĐẦU TƯ (43%)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2360246"/>
            <a:ext cx="4418378" cy="1828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nam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dưới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35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tuổi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4%</a:t>
            </a:r>
          </a:p>
          <a:p>
            <a:endParaRPr lang="en-US" sz="2000" b="1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Nhóm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khách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này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đầu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tư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cả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ở HN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và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HCM </a:t>
            </a:r>
          </a:p>
        </p:txBody>
      </p:sp>
      <p:pic>
        <p:nvPicPr>
          <p:cNvPr id="6" name="Picture 6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31" y="1523475"/>
            <a:ext cx="5351583" cy="4192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1_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330</Words>
  <Application>Microsoft Office PowerPoint</Application>
  <PresentationFormat>Custom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1_Business Cooperate</vt:lpstr>
      <vt:lpstr>PHÂN TÍCH NHÓM KHÁCH HÀNG KPMG</vt:lpstr>
      <vt:lpstr>Tổng quan</vt:lpstr>
      <vt:lpstr>Nhóm khách hàng theo độ tuổi </vt:lpstr>
      <vt:lpstr>Nhóm khách hàng theo mục đích</vt:lpstr>
      <vt:lpstr>PowerPoint Presentation</vt:lpstr>
      <vt:lpstr>Phân nhóm khách hàng theo mục đích và địa lý</vt:lpstr>
      <vt:lpstr>NHÓM KHÁCH HÀNG MUA BĐS ĐỂ ĐẦU TƯ (43%)</vt:lpstr>
      <vt:lpstr>NHÓM KHÁCH HÀNG MUA BĐS ĐỂ ĐẦU TƯ (43%)</vt:lpstr>
      <vt:lpstr>    NHÓM KHÁCH HÀNG MUA BĐS ĐỂ ĐẦU TƯ (43%)</vt:lpstr>
      <vt:lpstr>NHÓM KHÁCH HÀNG MUA BĐS ĐỂ ĐẦU TƯ (43%)</vt:lpstr>
      <vt:lpstr>NHÓM KHÁCH HÀNG MUA BĐS ĐỂ Ở (50%)</vt:lpstr>
      <vt:lpstr>NHÓM KHÁCH HÀNG MUA BĐS ĐỂ Ở (50%)</vt:lpstr>
      <vt:lpstr>NHÓM KHÁCH HÀNG MUA BĐS ĐỂ Ở (50%)</vt:lpstr>
      <vt:lpstr>NHÓM KHÁCH HÀNG MUA BĐS ĐỂ Ở (50%) </vt:lpstr>
      <vt:lpstr>Kết luận </vt:lpstr>
      <vt:lpstr>ĐÁNH GIÁ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608</cp:revision>
  <dcterms:created xsi:type="dcterms:W3CDTF">2023-04-02T04:19:00Z</dcterms:created>
  <dcterms:modified xsi:type="dcterms:W3CDTF">2023-05-06T08:34:02Z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19ABD60DE8994100BB35AEF44F1389D9</vt:lpwstr>
  </property>
  <property fmtid="{D5CDD505-2E9C-101B-9397-08002B2CF9AE}" pid="3" name="KSOProductBuildVer">
    <vt:lpwstr>1033-11.2.0.11513</vt:lpwstr>
  </property>
</Properties>
</file>