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embeddedFontLst>
    <p:embeddedFont>
      <p:font typeface="Quattrocento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jOSYsyaOT/pbePF7WaCivCcTkJ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EC3AB4B-19D3-4395-BFBA-5574BB5131AF}">
  <a:tblStyle styleId="{9EC3AB4B-19D3-4395-BFBA-5574BB5131A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attrocento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QuattrocentoSans-italic.fntdata"/><Relationship Id="rId30" Type="http://schemas.openxmlformats.org/officeDocument/2006/relationships/font" Target="fonts/QuattrocentoSans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Quattrocento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4/18/21</a:t>
            </a:r>
            <a:endParaRPr/>
          </a:p>
        </p:txBody>
      </p:sp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Clustering, which finds the natural groups in a dataset by an unsupervised manner, is a vital research topic in data analysis and machine learning. (structured training labels are difficult to acquired)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With the  increasingly  of image and text  data and deep learning methods, </a:t>
            </a:r>
            <a:endParaRPr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-342900" lvl="0" marL="342900" rtl="0" algn="just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Clustering is a vital research topic in data analysis and machine learning.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Deep multimodal clustering: is challenging since it needs to learn the appropriate features and find the correct clusters by using the consistency among modalities.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To combine the features from different modalities, the optimization of one does not guarantee the optimization of the other.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 In the multimodal clustering tasks, the input pair can contain the contained noise: one modality may contain the non-information or even misleading information.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/>
              <a:t>🡪 Negative information transfer can be occurred and effect to the performance.</a:t>
            </a:r>
            <a:endParaRPr/>
          </a:p>
          <a:p>
            <a:pPr indent="7620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7620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Sự phát triển của data nhiều modal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Tại sao cần thiết phải clustering vì data này chưa dễ để gắn nhãn đầy đủ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 vấn đề của clustering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High dimensional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Two-stage clustering problem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Combinations of modalities of conventional methods.</a:t>
            </a:r>
            <a:endParaRPr/>
          </a:p>
          <a:p>
            <a:pPr indent="-2667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-Nhưng mà những phương pháp conventional thì dẫn đến nhựng việc như thế nào.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 là gì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Giới thiệu deep clustering là j và có ý nghĩa j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Giới thiệu về multimodal data và việc hiệu qủa của ứng dụng multimodal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Nhưng mà những phương pháp conventional thì dẫn đến nhựng việc như thế nào.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End to end có chỉ đơn giản là feed nó vào neural network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New ideas for attention: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Cause: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In many text and vision task, the input pair can be contained noise.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One modality may contain non-information or even misleading information.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🡪 negative information transfer can be occurred.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🡪 affect to the performance.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Motivation: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- Reduce the affect of one modality over another by using attention to focus on important and ignore the misleading information.</a:t>
            </a:r>
            <a:endParaRPr/>
          </a:p>
        </p:txBody>
      </p:sp>
      <p:sp>
        <p:nvSpPr>
          <p:cNvPr id="196" name="Google Shape;196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Clustering, which finds the natural groups in a dataset by an unsupervised manner, is a vital research topic in data analysis and machine learning. (structured training labels are difficult to acquired)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With the  increasingly  of image and text  data and deep learning methods, </a:t>
            </a:r>
            <a:endParaRPr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-342900" lvl="0" marL="342900" rtl="0" algn="just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Clustering is a vital research topic in data analysis and machine learning.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Deep multimodal clustering: is challenging since it needs to learn the appropriate features and find the correct clusters by using the consistency among modalities.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To combine the features from different modalities, the optimization of one does not guarantee the optimization of the other.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 In the multimodal clustering tasks, the input pair can contain the contained noise: one modality may contain the non-information or even misleading information.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/>
              <a:t>🡪 Negative information transfer can be occurred and effect to the performance.</a:t>
            </a:r>
            <a:endParaRPr/>
          </a:p>
          <a:p>
            <a:pPr indent="7620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7620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Sự phát triển của data nhiều modal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Tại sao cần thiết phải clustering vì data này chưa dễ để gắn nhãn đầy đủ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 vấn đề của clustering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High dimensional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Two-stage clustering problem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Combinations of modalities of conventional methods.</a:t>
            </a:r>
            <a:endParaRPr/>
          </a:p>
          <a:p>
            <a:pPr indent="-2667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-Nhưng mà những phương pháp conventional thì dẫn đến nhựng việc như thế nào.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 là gì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Giới thiệu deep clustering là j và có ý nghĩa j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Giới thiệu về multimodal data và việc hiệu qủa của ứng dụng multimodal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Nhưng mà những phương pháp conventional thì dẫn đến nhựng việc như thế nào.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End to end có chỉ đơn giản là feed nó vào neural network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New ideas for attention: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Cause: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In many text and vision task, the input pair can be contained noise.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One modality may contain non-information or even misleading information.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🡪 negative information transfer can be occurred.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🡪 affect to the performance.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Motivation: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- Reduce the affect of one modality over another by using attention to focus on important and ignore the misleading information.</a:t>
            </a:r>
            <a:endParaRPr/>
          </a:p>
        </p:txBody>
      </p:sp>
      <p:sp>
        <p:nvSpPr>
          <p:cNvPr id="208" name="Google Shape;208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Clustering, which finds the natural groups in a dataset by an unsupervised manner, is a vital research topic in data analysis and machine learning. (structured training labels are difficult to acquired)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With the  increasingly  of image and text  data and deep learning methods, </a:t>
            </a:r>
            <a:endParaRPr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-342900" lvl="0" marL="342900" rtl="0" algn="just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Clustering is a vital research topic in data analysis and machine learning.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Deep multimodal clustering: is challenging since it needs to learn the appropriate features and find the correct clusters by using the consistency among modalities.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To combine the features from different modalities, the optimization of one does not guarantee the optimization of the other.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 In the multimodal clustering tasks, the input pair can contain the contained noise: one modality may contain the non-information or even misleading information.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/>
              <a:t>🡪 Negative information transfer can be occurred and effect to the performance.</a:t>
            </a:r>
            <a:endParaRPr/>
          </a:p>
          <a:p>
            <a:pPr indent="7620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7620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Sự phát triển của data nhiều modal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Tại sao cần thiết phải clustering vì data này chưa dễ để gắn nhãn đầy đủ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 vấn đề của clustering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High dimensional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Two-stage clustering problem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Combinations of modalities of conventional methods.</a:t>
            </a:r>
            <a:endParaRPr/>
          </a:p>
          <a:p>
            <a:pPr indent="-2667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-Nhưng mà những phương pháp conventional thì dẫn đến nhựng việc như thế nào.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 là gì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Giới thiệu deep clustering là j và có ý nghĩa j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Giới thiệu về multimodal data và việc hiệu qủa của ứng dụng multimodal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Nhưng mà những phương pháp conventional thì dẫn đến nhựng việc như thế nào.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End to end có chỉ đơn giản là feed nó vào neural network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New ideas for attention: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Cause: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In many text and vision task, the input pair can be contained noise.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One modality may contain non-information or even misleading information.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🡪 negative information transfer can be occurred.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🡪 affect to the performance.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Motivation: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- Reduce the affect of one modality over another by using attention to focus on important and ignore the misleading information.</a:t>
            </a:r>
            <a:endParaRPr/>
          </a:p>
        </p:txBody>
      </p:sp>
      <p:sp>
        <p:nvSpPr>
          <p:cNvPr id="215" name="Google Shape;215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Clustering, which finds the natural groups in a dataset by an unsupervised manner, is a vital research topic in data analysis and machine learning. (structured training labels are difficult to acquired)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With the  increasingly  of image and text  data and deep learning methods, </a:t>
            </a:r>
            <a:endParaRPr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-342900" lvl="0" marL="342900" rtl="0" algn="just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Clustering is a vital research topic in data analysis and machine learning.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Deep multimodal clustering: is challenging since it needs to learn the appropriate features and find the correct clusters by using the consistency among modalities.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To combine the features from different modalities, the optimization of one does not guarantee the optimization of the other.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 In the multimodal clustering tasks, the input pair can contain the contained noise: one modality may contain the non-information or even misleading information.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/>
              <a:t>🡪 Negative information transfer can be occurred and effect to the performance.</a:t>
            </a:r>
            <a:endParaRPr/>
          </a:p>
          <a:p>
            <a:pPr indent="7620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7620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Sự phát triển của data nhiều modal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Tại sao cần thiết phải clustering vì data này chưa dễ để gắn nhãn đầy đủ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 vấn đề của clustering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High dimensional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Two-stage clustering problem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Combinations of modalities of conventional methods.</a:t>
            </a:r>
            <a:endParaRPr/>
          </a:p>
          <a:p>
            <a:pPr indent="-2667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-Nhưng mà những phương pháp conventional thì dẫn đến nhựng việc như thế nào.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 là gì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Giới thiệu deep clustering là j và có ý nghĩa j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Giới thiệu về multimodal data và việc hiệu qủa của ứng dụng multimodal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Nhưng mà những phương pháp conventional thì dẫn đến nhựng việc như thế nào.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End to end có chỉ đơn giản là feed nó vào neural network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New ideas for attention: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Cause: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In many text and vision task, the input pair can be contained noise.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One modality may contain non-information or even misleading information.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🡪 negative information transfer can be occurred.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🡪 affect to the performance.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Motivation: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- Reduce the affect of one modality over another by using attention to focus on important and ignore the misleading information.</a:t>
            </a:r>
            <a:endParaRPr/>
          </a:p>
        </p:txBody>
      </p:sp>
      <p:sp>
        <p:nvSpPr>
          <p:cNvPr id="229" name="Google Shape;229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Clustering, which finds the natural groups in a dataset by an unsupervised manner, is a vital research topic in data analysis and machine learning. (structured training labels are difficult to acquired)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With the  increasingly  of image and text  data and deep learning methods, </a:t>
            </a:r>
            <a:endParaRPr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-342900" lvl="0" marL="342900" rtl="0" algn="just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Clustering is a vital research topic in data analysis and machine learning.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Deep multimodal clustering: is challenging since it needs to learn the appropriate features and find the correct clusters by using the consistency among modalities.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To combine the features from different modalities, the optimization of one does not guarantee the optimization of the other.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 In the multimodal clustering tasks, the input pair can contain the contained noise: one modality may contain the non-information or even misleading information.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/>
              <a:t>🡪 Negative information transfer can be occurred and effect to the performance.</a:t>
            </a:r>
            <a:endParaRPr/>
          </a:p>
          <a:p>
            <a:pPr indent="7620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7620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Sự phát triển của data nhiều modal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Tại sao cần thiết phải clustering vì data này chưa dễ để gắn nhãn đầy đủ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 vấn đề của clustering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High dimensional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Two-stage clustering problem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Combinations of modalities of conventional methods.</a:t>
            </a:r>
            <a:endParaRPr/>
          </a:p>
          <a:p>
            <a:pPr indent="-2667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-Nhưng mà những phương pháp conventional thì dẫn đến nhựng việc như thế nào.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 là gì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Giới thiệu deep clustering là j và có ý nghĩa j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Giới thiệu về multimodal data và việc hiệu qủa của ứng dụng multimodal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Nhưng mà những phương pháp conventional thì dẫn đến nhựng việc như thế nào.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End to end có chỉ đơn giản là feed nó vào neural network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New ideas for attention: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Cause: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In many text and vision task, the input pair can be contained noise.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One modality may contain non-information or even misleading information.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🡪 negative information transfer can be occurred.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🡪 affect to the performance.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Motivation: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- Reduce the affect of one modality over another by using attention to focus on important and ignore the misleading information.</a:t>
            </a:r>
            <a:endParaRPr/>
          </a:p>
        </p:txBody>
      </p:sp>
      <p:sp>
        <p:nvSpPr>
          <p:cNvPr id="238" name="Google Shape;238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Clustering, which finds the natural groups in a dataset by an unsupervised manner, is a vital research topic in data analysis and machine learning. (structured training labels are difficult to acquired)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With the  increasingly  of image and text  data and deep learning methods, </a:t>
            </a:r>
            <a:endParaRPr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-342900" lvl="0" marL="342900" rtl="0" algn="just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Clustering is a vital research topic in data analysis and machine learning.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Deep multimodal clustering: is challenging since it needs to learn the appropriate features and find the correct clusters by using the consistency among modalities.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To combine the features from different modalities, the optimization of one does not guarantee the optimization of the other.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 In the multimodal clustering tasks, the input pair can contain the contained noise: one modality may contain the non-information or even misleading information.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/>
              <a:t>🡪 Negative information transfer can be occurred and effect to the performance.</a:t>
            </a:r>
            <a:endParaRPr/>
          </a:p>
          <a:p>
            <a:pPr indent="7620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7620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Sự phát triển của data nhiều modal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Tại sao cần thiết phải clustering vì data này chưa dễ để gắn nhãn đầy đủ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 vấn đề của clustering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High dimensional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Two-stage clustering problem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Combinations of modalities of conventional methods.</a:t>
            </a:r>
            <a:endParaRPr/>
          </a:p>
          <a:p>
            <a:pPr indent="-2667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-Nhưng mà những phương pháp conventional thì dẫn đến nhựng việc như thế nào.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 là gì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Giới thiệu deep clustering là j và có ý nghĩa j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Giới thiệu về multimodal data và việc hiệu qủa của ứng dụng multimodal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Nhưng mà những phương pháp conventional thì dẫn đến nhựng việc như thế nào.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End to end có chỉ đơn giản là feed nó vào neural network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New ideas for attention: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Cause: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In many text and vision task, the input pair can be contained noise.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One modality may contain non-information or even misleading information.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🡪 negative information transfer can be occurred.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🡪 affect to the performance.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Motivation: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- Reduce the affect of one modality over another by using attention to focus on important and ignore the misleading information.</a:t>
            </a:r>
            <a:endParaRPr/>
          </a:p>
        </p:txBody>
      </p:sp>
      <p:sp>
        <p:nvSpPr>
          <p:cNvPr id="246" name="Google Shape;246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Clustering, which finds the natural groups in a dataset by an unsupervised manner, is a vital research topic in data analysis and machine learning. (structured training labels are difficult to acquired)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With the  increasingly  of image and text  data and deep learning methods, </a:t>
            </a:r>
            <a:endParaRPr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-342900" lvl="0" marL="342900" rtl="0" algn="just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Clustering is a vital research topic in data analysis and machine learning.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Deep multimodal clustering: is challenging since it needs to learn the appropriate features and find the correct clusters by using the consistency among modalities.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To combine the features from different modalities, the optimization of one does not guarantee the optimization of the other.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 In the multimodal clustering tasks, the input pair can contain the contained noise: one modality may contain the non-information or even misleading information.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/>
              <a:t>🡪 Negative information transfer can be occurred and effect to the performance.</a:t>
            </a:r>
            <a:endParaRPr/>
          </a:p>
          <a:p>
            <a:pPr indent="7620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7620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Sự phát triển của data nhiều modal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Tại sao cần thiết phải clustering vì data này chưa dễ để gắn nhãn đầy đủ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 vấn đề của clustering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High dimensional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Two-stage clustering problem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Combinations of modalities of conventional methods.</a:t>
            </a:r>
            <a:endParaRPr/>
          </a:p>
          <a:p>
            <a:pPr indent="-2667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-Nhưng mà những phương pháp conventional thì dẫn đến nhựng việc như thế nào.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 là gì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Giới thiệu deep clustering là j và có ý nghĩa j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Giới thiệu về multimodal data và việc hiệu qủa của ứng dụng multimodal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Nhưng mà những phương pháp conventional thì dẫn đến nhựng việc như thế nào.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End to end có chỉ đơn giản là feed nó vào neural network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New ideas for attention: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Cause: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In many text and vision task, the input pair can be contained noise.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One modality may contain non-information or even misleading information.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🡪 negative information transfer can be occurred.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🡪 affect to the performance.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Motivation: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- Reduce the affect of one modality over another by using attention to focus on important and ignore the misleading information.</a:t>
            </a:r>
            <a:endParaRPr/>
          </a:p>
        </p:txBody>
      </p:sp>
      <p:sp>
        <p:nvSpPr>
          <p:cNvPr id="253" name="Google Shape;253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Clustering, which finds the natural groups in a dataset by an unsupervised manner, is a vital research topic in data analysis and machine learning. (structured training labels are difficult to acquired)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With the  increasingly  of image and text  data and deep learning methods, </a:t>
            </a:r>
            <a:endParaRPr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-342900" lvl="0" marL="342900" rtl="0" algn="just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Clustering is a vital research topic in data analysis and machine learning.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Deep multimodal clustering: is challenging since it needs to learn the appropriate features and find the correct clusters by using the consistency among modalities.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To combine the features from different modalities, the optimization of one does not guarantee the optimization of the other.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 In the multimodal clustering tasks, the input pair can contain the contained noise: one modality may contain the non-information or even misleading information.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/>
              <a:t>🡪 Negative information transfer can be occurred and effect to the performance.</a:t>
            </a:r>
            <a:endParaRPr/>
          </a:p>
          <a:p>
            <a:pPr indent="7620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7620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Sự phát triển của data nhiều modal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Tại sao cần thiết phải clustering vì data này chưa dễ để gắn nhãn đầy đủ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 vấn đề của clustering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High dimensional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Two-stage clustering problem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Combinations of modalities of conventional methods.</a:t>
            </a:r>
            <a:endParaRPr/>
          </a:p>
          <a:p>
            <a:pPr indent="-2667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-Nhưng mà những phương pháp conventional thì dẫn đến nhựng việc như thế nào.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 là gì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Giới thiệu deep clustering là j và có ý nghĩa j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Giới thiệu về multimodal data và việc hiệu qủa của ứng dụng multimodal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Nhưng mà những phương pháp conventional thì dẫn đến nhựng việc như thế nào.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End to end có chỉ đơn giản là feed nó vào neural network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New ideas for attention: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Cause: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In many text and vision task, the input pair can be contained noise.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One modality may contain non-information or even misleading information.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🡪 negative information transfer can be occurred.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🡪 affect to the performance.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Motivation: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- Reduce the affect of one modality over another by using attention to focus on important and ignore the misleading information.</a:t>
            </a:r>
            <a:endParaRPr/>
          </a:p>
        </p:txBody>
      </p:sp>
      <p:sp>
        <p:nvSpPr>
          <p:cNvPr id="264" name="Google Shape;264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Clustering, which finds the natural groups in a dataset by an unsupervised manner, is a vital research topic in data analysis and machine learning. (structured training labels are difficult to acquired)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With the  increasingly  of image and text  data and deep learning methods, </a:t>
            </a:r>
            <a:endParaRPr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-342900" lvl="0" marL="342900" rtl="0" algn="just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Clustering is a vital research topic in data analysis and machine learning.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Deep multimodal clustering: is challenging since it needs to learn the appropriate features and find the correct clusters by using the consistency among modalities.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To combine the features from different modalities, the optimization of one does not guarantee the optimization of the other.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 In the multimodal clustering tasks, the input pair can contain the contained noise: one modality may contain the non-information or even misleading information.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/>
              <a:t>🡪 Negative information transfer can be occurred and effect to the performance.</a:t>
            </a:r>
            <a:endParaRPr/>
          </a:p>
          <a:p>
            <a:pPr indent="7620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7620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Sự phát triển của data nhiều modal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Tại sao cần thiết phải clustering vì data này chưa dễ để gắn nhãn đầy đủ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 vấn đề của clustering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High dimensional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Two-stage clustering problem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Combinations of modalities of conventional methods.</a:t>
            </a:r>
            <a:endParaRPr/>
          </a:p>
          <a:p>
            <a:pPr indent="-2667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-Nhưng mà những phương pháp conventional thì dẫn đến nhựng việc như thế nào.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 là gì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Giới thiệu deep clustering là j và có ý nghĩa j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Giới thiệu về multimodal data và việc hiệu qủa của ứng dụng multimodal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Nhưng mà những phương pháp conventional thì dẫn đến nhựng việc như thế nào.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End to end có chỉ đơn giản là feed nó vào neural network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New ideas for attention: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Cause: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In many text and vision task, the input pair can be contained noise.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One modality may contain non-information or even misleading information.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🡪 negative information transfer can be occurred.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🡪 affect to the performance.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Motivation: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- Reduce the affect of one modality over another by using attention to focus on important and ignore the misleading information.</a:t>
            </a:r>
            <a:endParaRPr/>
          </a:p>
        </p:txBody>
      </p:sp>
      <p:sp>
        <p:nvSpPr>
          <p:cNvPr id="272" name="Google Shape;272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1 to 5</a:t>
            </a:r>
            <a:endParaRPr/>
          </a:p>
        </p:txBody>
      </p:sp>
      <p:sp>
        <p:nvSpPr>
          <p:cNvPr id="104" name="Google Shape;104;p2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4/18/21</a:t>
            </a:r>
            <a:endParaRPr/>
          </a:p>
        </p:txBody>
      </p:sp>
      <p:sp>
        <p:nvSpPr>
          <p:cNvPr id="105" name="Google Shape;105;p2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Clustering, which finds the natural groups in a dataset by an unsupervised manner, is a vital research topic in data analysis and machine learning. (structured training labels are difficult to acquired)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With the  increasingly  of image and text  data and deep learning methods, </a:t>
            </a:r>
            <a:endParaRPr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-342900" lvl="0" marL="342900" rtl="0" algn="just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Clustering is a vital research topic in data analysis and machine learning.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Deep multimodal clustering: is challenging since it needs to learn the appropriate features and find the correct clusters by using the consistency among modalities.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To combine the features from different modalities, the optimization of one does not guarantee the optimization of the other.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 In the multimodal clustering tasks, the input pair can contain the contained noise: one modality may contain the non-information or even misleading information.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/>
              <a:t>🡪 Negative information transfer can be occurred and effect to the performance.</a:t>
            </a:r>
            <a:endParaRPr/>
          </a:p>
          <a:p>
            <a:pPr indent="7620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7620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Sự phát triển của data nhiều modal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Tại sao cần thiết phải clustering vì data này chưa dễ để gắn nhãn đầy đủ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 vấn đề của clustering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High dimensional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Two-stage clustering problem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Combinations of modalities of conventional methods.</a:t>
            </a:r>
            <a:endParaRPr/>
          </a:p>
          <a:p>
            <a:pPr indent="-2667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-Nhưng mà những phương pháp conventional thì dẫn đến nhựng việc như thế nào.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 là gì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Giới thiệu deep clustering là j và có ý nghĩa j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Giới thiệu về multimodal data và việc hiệu qủa của ứng dụng multimodal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Nhưng mà những phương pháp conventional thì dẫn đến nhựng việc như thế nào.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End to end có chỉ đơn giản là feed nó vào neural network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New ideas for attention: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Cause: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In many text and vision task, the input pair can be contained noise.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One modality may contain non-information or even misleading information.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🡪 negative information transfer can be occurred.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🡪 affect to the performance.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Motivation: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- Reduce the affect of one modality over another by using attention to focus on important and ignore the misleading information.</a:t>
            </a:r>
            <a:endParaRPr/>
          </a:p>
        </p:txBody>
      </p:sp>
      <p:sp>
        <p:nvSpPr>
          <p:cNvPr id="300" name="Google Shape;300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Clustering, which finds the natural groups in a dataset by an unsupervised manner, is a vital research topic in data analysis and machine learning. (structured training labels are difficult to acquired)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With the  increasingly  of image and text  data and deep learning methods, </a:t>
            </a:r>
            <a:endParaRPr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-342900" lvl="0" marL="342900" rtl="0" algn="just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Clustering is a vital research topic in data analysis and machine learning.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Deep multimodal clustering: is challenging since it needs to learn the appropriate features and find the correct clusters by using the consistency among modalities.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To combine the features from different modalities, the optimization of one does not guarantee the optimization of the other.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 In the multimodal clustering tasks, the input pair can contain the contained noise: one modality may contain the non-information or even misleading information.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/>
              <a:t>🡪 Negative information transfer can be occurred and effect to the performance.</a:t>
            </a:r>
            <a:endParaRPr/>
          </a:p>
          <a:p>
            <a:pPr indent="7620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7620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Sự phát triển của data nhiều modal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Tại sao cần thiết phải clustering vì data này chưa dễ để gắn nhãn đầy đủ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 vấn đề của clustering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High dimensional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Two-stage clustering problem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Combinations of modalities of conventional methods.</a:t>
            </a:r>
            <a:endParaRPr/>
          </a:p>
          <a:p>
            <a:pPr indent="-2667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-Nhưng mà những phương pháp conventional thì dẫn đến nhựng việc như thế nào.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 là gì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Giới thiệu deep clustering là j và có ý nghĩa j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Giới thiệu về multimodal data và việc hiệu qủa của ứng dụng multimodal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Nhưng mà những phương pháp conventional thì dẫn đến nhựng việc như thế nào.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End to end có chỉ đơn giản là feed nó vào neural network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New ideas for attention: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Cause: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In many text and vision task, the input pair can be contained noise.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One modality may contain non-information or even misleading information.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🡪 negative information transfer can be occurred.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🡪 affect to the performance.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Motivation: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- Reduce the affect of one modality over another by using attention to focus on important and ignore the misleading information.</a:t>
            </a:r>
            <a:endParaRPr/>
          </a:p>
        </p:txBody>
      </p:sp>
      <p:sp>
        <p:nvSpPr>
          <p:cNvPr id="313" name="Google Shape;313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Clustering, which finds the natural groups in a dataset by an unsupervised manner, is a vital research topic in data analysis and machine learning. (structured training labels are difficult to acquired)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With the  increasingly  of image and text  data and deep learning methods, </a:t>
            </a:r>
            <a:endParaRPr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-342900" lvl="0" marL="342900" rtl="0" algn="just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Clustering is a vital research topic in data analysis and machine learning.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Deep multimodal clustering: is challenging since it needs to learn the appropriate features and find the correct clusters by using the consistency among modalities.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To combine the features from different modalities, the optimization of one does not guarantee the optimization of the other.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 In the multimodal clustering tasks, the input pair can contain the contained noise: one modality may contain the non-information or even misleading information.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/>
              <a:t>🡪 Negative information transfer can be occurred and effect to the performance.</a:t>
            </a:r>
            <a:endParaRPr/>
          </a:p>
          <a:p>
            <a:pPr indent="7620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7620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Sự phát triển của data nhiều modal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Tại sao cần thiết phải clustering vì data này chưa dễ để gắn nhãn đầy đủ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 vấn đề của clustering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High dimensional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Two-stage clustering problem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Combinations of modalities of conventional methods.</a:t>
            </a:r>
            <a:endParaRPr/>
          </a:p>
          <a:p>
            <a:pPr indent="-2667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-Nhưng mà những phương pháp conventional thì dẫn đến nhựng việc như thế nào.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 là gì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Giới thiệu deep clustering là j và có ý nghĩa j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Giới thiệu về multimodal data và việc hiệu qủa của ứng dụng multimodal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Nhưng mà những phương pháp conventional thì dẫn đến nhựng việc như thế nào.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End to end có chỉ đơn giản là feed nó vào neural network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New ideas for attention: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Cause: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In many text and vision task, the input pair can be contained noise.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One modality may contain non-information or even misleading information.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🡪 negative information transfer can be occurred.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🡪 affect to the performance.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Motivation: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- Reduce the affect of one modality over another by using attention to focus on important and ignore the misleading information.</a:t>
            </a:r>
            <a:endParaRPr/>
          </a:p>
        </p:txBody>
      </p:sp>
      <p:sp>
        <p:nvSpPr>
          <p:cNvPr id="134" name="Google Shape;13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Clustering, which finds the natural groups in a dataset by an unsupervised manner, is a vital research topic in data analysis and machine learning. (structured training labels are difficult to acquired)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With the  increasingly  of image and text  data and deep learning methods, </a:t>
            </a:r>
            <a:endParaRPr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-342900" lvl="0" marL="342900" rtl="0" algn="just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Clustering is a vital research topic in data analysis and machine learning.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Deep multimodal clustering: is challenging since it needs to learn the appropriate features and find the correct clusters by using the consistency among modalities.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To combine the features from different modalities, the optimization of one does not guarantee the optimization of the other.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 In the multimodal clustering tasks, the input pair can contain the contained noise: one modality may contain the non-information or even misleading information.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/>
              <a:t>🡪 Negative information transfer can be occurred and effect to the performance.</a:t>
            </a:r>
            <a:endParaRPr/>
          </a:p>
          <a:p>
            <a:pPr indent="7620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7620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Sự phát triển của data nhiều modal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Tại sao cần thiết phải clustering vì data này chưa dễ để gắn nhãn đầy đủ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 vấn đề của clustering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High dimensional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Two-stage clustering problem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Combinations of modalities of conventional methods.</a:t>
            </a:r>
            <a:endParaRPr/>
          </a:p>
          <a:p>
            <a:pPr indent="-2667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-Nhưng mà những phương pháp conventional thì dẫn đến nhựng việc như thế nào.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 là gì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Giới thiệu deep clustering là j và có ý nghĩa j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Giới thiệu về multimodal data và việc hiệu qủa của ứng dụng multimodal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Nhưng mà những phương pháp conventional thì dẫn đến nhựng việc như thế nào.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End to end có chỉ đơn giản là feed nó vào neural network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New ideas for attention: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Cause: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In many text and vision task, the input pair can be contained noise.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One modality may contain non-information or even misleading information.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🡪 negative information transfer can be occurred.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🡪 affect to the performance.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Motivation: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- Reduce the affect of one modality over another by using attention to focus on important and ignore the misleading information.</a:t>
            </a:r>
            <a:endParaRPr/>
          </a:p>
        </p:txBody>
      </p:sp>
      <p:sp>
        <p:nvSpPr>
          <p:cNvPr id="141" name="Google Shape;14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Clustering, which finds the natural groups in a dataset by an unsupervised manner, is a vital research topic in data analysis and machine learning. (structured training labels are difficult to acquired)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With the  increasingly  of image and text  data and deep learning methods, </a:t>
            </a:r>
            <a:endParaRPr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-342900" lvl="0" marL="342900" rtl="0" algn="just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Clustering is a vital research topic in data analysis and machine learning.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Deep multimodal clustering: is challenging since it needs to learn the appropriate features and find the correct clusters by using the consistency among modalities.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To combine the features from different modalities, the optimization of one does not guarantee the optimization of the other.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 In the multimodal clustering tasks, the input pair can contain the contained noise: one modality may contain the non-information or even misleading information.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/>
              <a:t>🡪 Negative information transfer can be occurred and effect to the performance.</a:t>
            </a:r>
            <a:endParaRPr/>
          </a:p>
          <a:p>
            <a:pPr indent="7620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7620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Sự phát triển của data nhiều modal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Tại sao cần thiết phải clustering vì data này chưa dễ để gắn nhãn đầy đủ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 vấn đề của clustering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High dimensional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Two-stage clustering problem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Combinations of modalities of conventional methods.</a:t>
            </a:r>
            <a:endParaRPr/>
          </a:p>
          <a:p>
            <a:pPr indent="-2667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-Nhưng mà những phương pháp conventional thì dẫn đến nhựng việc như thế nào.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 là gì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Giới thiệu deep clustering là j và có ý nghĩa j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Giới thiệu về multimodal data và việc hiệu qủa của ứng dụng multimodal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Nhưng mà những phương pháp conventional thì dẫn đến nhựng việc như thế nào.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End to end có chỉ đơn giản là feed nó vào neural network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New ideas for attention: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Cause: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In many text and vision task, the input pair can be contained noise.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One modality may contain non-information or even misleading information.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🡪 negative information transfer can be occurred.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🡪 affect to the performance.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Motivation: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- Reduce the affect of one modality over another by using attention to focus on important and ignore the misleading information.</a:t>
            </a:r>
            <a:endParaRPr/>
          </a:p>
        </p:txBody>
      </p:sp>
      <p:sp>
        <p:nvSpPr>
          <p:cNvPr id="162" name="Google Shape;162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Clustering, which finds the natural groups in a dataset by an unsupervised manner, is a vital research topic in data analysis and machine learning. (structured training labels are difficult to acquired)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With the  increasingly  of image and text  data and deep learning methods, </a:t>
            </a:r>
            <a:endParaRPr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-342900" lvl="0" marL="342900" rtl="0" algn="just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Clustering is a vital research topic in data analysis and machine learning.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Deep multimodal clustering: is challenging since it needs to learn the appropriate features and find the correct clusters by using the consistency among modalities.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To combine the features from different modalities, the optimization of one does not guarantee the optimization of the other.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 In the multimodal clustering tasks, the input pair can contain the contained noise: one modality may contain the non-information or even misleading information.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/>
              <a:t>🡪 Negative information transfer can be occurred and effect to the performance.</a:t>
            </a:r>
            <a:endParaRPr/>
          </a:p>
          <a:p>
            <a:pPr indent="7620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7620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Sự phát triển của data nhiều modal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Tại sao cần thiết phải clustering vì data này chưa dễ để gắn nhãn đầy đủ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 vấn đề của clustering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High dimensional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Two-stage clustering problem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Combinations of modalities of conventional methods.</a:t>
            </a:r>
            <a:endParaRPr/>
          </a:p>
          <a:p>
            <a:pPr indent="-2667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-Nhưng mà những phương pháp conventional thì dẫn đến nhựng việc như thế nào.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 là gì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Giới thiệu deep clustering là j và có ý nghĩa j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Giới thiệu về multimodal data và việc hiệu qủa của ứng dụng multimodal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Nhưng mà những phương pháp conventional thì dẫn đến nhựng việc như thế nào.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End to end có chỉ đơn giản là feed nó vào neural network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New ideas for attention: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Cause: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In many text and vision task, the input pair can be contained noise.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One modality may contain non-information or even misleading information.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🡪 negative information transfer can be occurred.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🡪 affect to the performance.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Motivation: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- Reduce the affect of one modality over another by using attention to focus on important and ignore the misleading information.</a:t>
            </a:r>
            <a:endParaRPr/>
          </a:p>
        </p:txBody>
      </p:sp>
      <p:sp>
        <p:nvSpPr>
          <p:cNvPr id="180" name="Google Shape;18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Clustering, which finds the natural groups in a dataset by an unsupervised manner, is a vital research topic in data analysis and machine learning. (structured training labels are difficult to acquired)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With the  increasingly  of image and text  data and deep learning methods, </a:t>
            </a:r>
            <a:endParaRPr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-342900" lvl="0" marL="342900" rtl="0" algn="just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Clustering is a vital research topic in data analysis and machine learning.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Deep multimodal clustering: is challenging since it needs to learn the appropriate features and find the correct clusters by using the consistency among modalities.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To combine the features from different modalities, the optimization of one does not guarantee the optimization of the other.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 In the multimodal clustering tasks, the input pair can contain the contained noise: one modality may contain the non-information or even misleading information.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/>
              <a:t>🡪 Negative information transfer can be occurred and effect to the performance.</a:t>
            </a:r>
            <a:endParaRPr/>
          </a:p>
          <a:p>
            <a:pPr indent="7620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76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7620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Sự phát triển của data nhiều modal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Tại sao cần thiết phải clustering vì data này chưa dễ để gắn nhãn đầy đủ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 vấn đề của clustering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High dimensional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Two-stage clustering problem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Combinations of modalities of conventional methods.</a:t>
            </a:r>
            <a:endParaRPr/>
          </a:p>
          <a:p>
            <a:pPr indent="-2667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-Nhưng mà những phương pháp conventional thì dẫn đến nhựng việc như thế nào.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 là gì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Giới thiệu deep clustering là j và có ý nghĩa j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Giới thiệu về multimodal data và việc hiệu qủa của ứng dụng multimodal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Nhưng mà những phương pháp conventional thì dẫn đến nhựng việc như thế nào.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End to end có chỉ đơn giản là feed nó vào neural network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New ideas for attention: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Cause: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In many text and vision task, the input pair can be contained noise.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One modality may contain non-information or even misleading information.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🡪 negative information transfer can be occurred.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🡪 affect to the performance.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Motivation: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- Reduce the affect of one modality over another by using attention to focus on important and ignore the misleading information.</a:t>
            </a:r>
            <a:endParaRPr/>
          </a:p>
        </p:txBody>
      </p:sp>
      <p:sp>
        <p:nvSpPr>
          <p:cNvPr id="187" name="Google Shape;187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3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3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3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arxiv.org/pdf/2006.13846.pdf" TargetMode="External"/><Relationship Id="rId4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rive.google.com/file/d/1vIl5cgvAsbUnBVZcjzZDWX2LAaznzfvE/view?usp=sharing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" y="-45191"/>
            <a:ext cx="12192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"/>
          <p:cNvCxnSpPr/>
          <p:nvPr/>
        </p:nvCxnSpPr>
        <p:spPr>
          <a:xfrm>
            <a:off x="487428" y="899131"/>
            <a:ext cx="10932079" cy="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1"/>
          <p:cNvSpPr/>
          <p:nvPr/>
        </p:nvSpPr>
        <p:spPr>
          <a:xfrm>
            <a:off x="1494159" y="2597105"/>
            <a:ext cx="9203672" cy="1281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MRI Image Synthesis System</a:t>
            </a:r>
            <a:endParaRPr b="0" i="0" sz="4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using Artificial Intelligence</a:t>
            </a:r>
            <a:endParaRPr/>
          </a:p>
        </p:txBody>
      </p:sp>
      <p:sp>
        <p:nvSpPr>
          <p:cNvPr id="97" name="Google Shape;97;p1"/>
          <p:cNvSpPr/>
          <p:nvPr/>
        </p:nvSpPr>
        <p:spPr>
          <a:xfrm>
            <a:off x="7636882" y="4804593"/>
            <a:ext cx="14195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4AM Team: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4049280" y="1591245"/>
            <a:ext cx="4093439" cy="504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proposal</a:t>
            </a:r>
            <a:endParaRPr/>
          </a:p>
        </p:txBody>
      </p:sp>
      <p:pic>
        <p:nvPicPr>
          <p:cNvPr id="99" name="Google Shape;9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4159" y="-45191"/>
            <a:ext cx="2786298" cy="105586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/>
          <p:nvPr/>
        </p:nvSpPr>
        <p:spPr>
          <a:xfrm>
            <a:off x="9056452" y="4804593"/>
            <a:ext cx="224163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 Quoc Khoi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Hoang Van Tuyen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 Thuc Khanh Huyen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Vuong Tuan Khanh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/>
          <p:cNvSpPr txBox="1"/>
          <p:nvPr/>
        </p:nvSpPr>
        <p:spPr>
          <a:xfrm>
            <a:off x="11225781" y="6306559"/>
            <a:ext cx="7700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0"/>
          <p:cNvSpPr/>
          <p:nvPr/>
        </p:nvSpPr>
        <p:spPr>
          <a:xfrm>
            <a:off x="4961775" y="429423"/>
            <a:ext cx="226844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7CAAC"/>
                </a:solidFill>
                <a:latin typeface="Calibri"/>
                <a:ea typeface="Calibri"/>
                <a:cs typeface="Calibri"/>
                <a:sym typeface="Calibri"/>
              </a:rPr>
              <a:t>Pix2Pix</a:t>
            </a:r>
            <a:endParaRPr b="1" sz="4000" cap="none">
              <a:solidFill>
                <a:srgbClr val="F7CAA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0"/>
          <p:cNvSpPr/>
          <p:nvPr/>
        </p:nvSpPr>
        <p:spPr>
          <a:xfrm>
            <a:off x="5469622" y="3252830"/>
            <a:ext cx="1250100" cy="5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532" y="1172421"/>
            <a:ext cx="4548266" cy="4548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62542" y="1172421"/>
            <a:ext cx="4548266" cy="45482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0"/>
          <p:cNvSpPr txBox="1"/>
          <p:nvPr/>
        </p:nvSpPr>
        <p:spPr>
          <a:xfrm>
            <a:off x="1670758" y="5755799"/>
            <a:ext cx="21498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T1 images</a:t>
            </a:r>
            <a:endParaRPr/>
          </a:p>
        </p:txBody>
      </p:sp>
      <p:sp>
        <p:nvSpPr>
          <p:cNvPr id="204" name="Google Shape;204;p10"/>
          <p:cNvSpPr txBox="1"/>
          <p:nvPr/>
        </p:nvSpPr>
        <p:spPr>
          <a:xfrm>
            <a:off x="8710341" y="5755799"/>
            <a:ext cx="21498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T2 images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"/>
          <p:cNvSpPr txBox="1"/>
          <p:nvPr/>
        </p:nvSpPr>
        <p:spPr>
          <a:xfrm>
            <a:off x="11225781" y="6306559"/>
            <a:ext cx="7700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1"/>
          <p:cNvSpPr/>
          <p:nvPr/>
        </p:nvSpPr>
        <p:spPr>
          <a:xfrm>
            <a:off x="3435047" y="2253073"/>
            <a:ext cx="532190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 cap="none">
                <a:solidFill>
                  <a:srgbClr val="F7CAAC"/>
                </a:solidFill>
                <a:latin typeface="Calibri"/>
                <a:ea typeface="Calibri"/>
                <a:cs typeface="Calibri"/>
                <a:sym typeface="Calibri"/>
              </a:rPr>
              <a:t>03.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 cap="none">
                <a:solidFill>
                  <a:srgbClr val="F7CAAC"/>
                </a:solidFill>
                <a:latin typeface="Calibri"/>
                <a:ea typeface="Calibri"/>
                <a:cs typeface="Calibri"/>
                <a:sym typeface="Calibri"/>
              </a:rPr>
              <a:t>Proposed method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/>
          <p:nvPr/>
        </p:nvSpPr>
        <p:spPr>
          <a:xfrm>
            <a:off x="11225781" y="6306559"/>
            <a:ext cx="7700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12"/>
          <p:cNvPicPr preferRelativeResize="0"/>
          <p:nvPr/>
        </p:nvPicPr>
        <p:blipFill rotWithShape="1">
          <a:blip r:embed="rId3">
            <a:alphaModFix/>
          </a:blip>
          <a:srcRect b="50000" l="21239" r="47994" t="20931"/>
          <a:stretch/>
        </p:blipFill>
        <p:spPr>
          <a:xfrm>
            <a:off x="4762140" y="2927731"/>
            <a:ext cx="2821955" cy="100253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2"/>
          <p:cNvSpPr/>
          <p:nvPr/>
        </p:nvSpPr>
        <p:spPr>
          <a:xfrm>
            <a:off x="3908703" y="3197645"/>
            <a:ext cx="793214" cy="46270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2"/>
          <p:cNvSpPr/>
          <p:nvPr/>
        </p:nvSpPr>
        <p:spPr>
          <a:xfrm>
            <a:off x="7644317" y="3200398"/>
            <a:ext cx="793214" cy="46270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2"/>
          <p:cNvSpPr/>
          <p:nvPr/>
        </p:nvSpPr>
        <p:spPr>
          <a:xfrm>
            <a:off x="314705" y="102252"/>
            <a:ext cx="403328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 cap="none">
                <a:solidFill>
                  <a:srgbClr val="F7CAAC"/>
                </a:solidFill>
                <a:latin typeface="Calibri"/>
                <a:ea typeface="Calibri"/>
                <a:cs typeface="Calibri"/>
                <a:sym typeface="Calibri"/>
              </a:rPr>
              <a:t>Proposed</a:t>
            </a:r>
            <a:r>
              <a:rPr b="1" lang="en-US" sz="5400" cap="none">
                <a:solidFill>
                  <a:srgbClr val="F7CAA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4000" cap="none">
                <a:solidFill>
                  <a:srgbClr val="F7CAAC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endParaRPr/>
          </a:p>
        </p:txBody>
      </p:sp>
      <p:sp>
        <p:nvSpPr>
          <p:cNvPr id="222" name="Google Shape;222;p12"/>
          <p:cNvSpPr txBox="1"/>
          <p:nvPr/>
        </p:nvSpPr>
        <p:spPr>
          <a:xfrm>
            <a:off x="1512008" y="5360490"/>
            <a:ext cx="16386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T1 image</a:t>
            </a:r>
            <a:endParaRPr/>
          </a:p>
        </p:txBody>
      </p:sp>
      <p:sp>
        <p:nvSpPr>
          <p:cNvPr id="223" name="Google Shape;223;p12"/>
          <p:cNvSpPr txBox="1"/>
          <p:nvPr/>
        </p:nvSpPr>
        <p:spPr>
          <a:xfrm>
            <a:off x="9806040" y="5360490"/>
            <a:ext cx="16386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T2 image</a:t>
            </a:r>
            <a:endParaRPr/>
          </a:p>
        </p:txBody>
      </p:sp>
      <p:pic>
        <p:nvPicPr>
          <p:cNvPr id="224" name="Google Shape;22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3926" y="1704913"/>
            <a:ext cx="3368354" cy="3368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27482" y="1704913"/>
            <a:ext cx="3368354" cy="3368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"/>
          <p:cNvSpPr txBox="1"/>
          <p:nvPr/>
        </p:nvSpPr>
        <p:spPr>
          <a:xfrm>
            <a:off x="11225781" y="6306559"/>
            <a:ext cx="7700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3"/>
          <p:cNvSpPr/>
          <p:nvPr/>
        </p:nvSpPr>
        <p:spPr>
          <a:xfrm>
            <a:off x="475970" y="102252"/>
            <a:ext cx="37107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 cap="none">
                <a:solidFill>
                  <a:srgbClr val="F7CAAC"/>
                </a:solidFill>
                <a:latin typeface="Calibri"/>
                <a:ea typeface="Calibri"/>
                <a:cs typeface="Calibri"/>
                <a:sym typeface="Calibri"/>
              </a:rPr>
              <a:t>AI Model Details</a:t>
            </a:r>
            <a:endParaRPr/>
          </a:p>
        </p:txBody>
      </p:sp>
      <p:pic>
        <p:nvPicPr>
          <p:cNvPr descr="Tạo và đào tạo mô hình U-Net với PyTorch để phân đoạn ngữ nghĩa 2D &amp; 3D:  Xây dựng mô hình [2/4]" id="233" name="Google Shape;23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964" y="1468984"/>
            <a:ext cx="5875990" cy="392003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3"/>
          <p:cNvSpPr txBox="1"/>
          <p:nvPr/>
        </p:nvSpPr>
        <p:spPr>
          <a:xfrm>
            <a:off x="6611814" y="2539211"/>
            <a:ext cx="4932485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unet-256 as backbone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from scratch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L1 as loss function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Adam optimizers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Cosine learning rate scheduler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and output is images of shape 256x256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"/>
          <p:cNvSpPr txBox="1"/>
          <p:nvPr/>
        </p:nvSpPr>
        <p:spPr>
          <a:xfrm>
            <a:off x="11225781" y="6306559"/>
            <a:ext cx="7700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4"/>
          <p:cNvSpPr/>
          <p:nvPr/>
        </p:nvSpPr>
        <p:spPr>
          <a:xfrm>
            <a:off x="314705" y="102252"/>
            <a:ext cx="403328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 cap="none">
                <a:solidFill>
                  <a:srgbClr val="F7CAAC"/>
                </a:solidFill>
                <a:latin typeface="Calibri"/>
                <a:ea typeface="Calibri"/>
                <a:cs typeface="Calibri"/>
                <a:sym typeface="Calibri"/>
              </a:rPr>
              <a:t>Proposed</a:t>
            </a:r>
            <a:r>
              <a:rPr b="1" lang="en-US" sz="5400" cap="none">
                <a:solidFill>
                  <a:srgbClr val="F7CAA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4000" cap="none">
                <a:solidFill>
                  <a:srgbClr val="F7CAAC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endParaRPr/>
          </a:p>
        </p:txBody>
      </p:sp>
      <p:pic>
        <p:nvPicPr>
          <p:cNvPr id="242" name="Google Shape;24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0950" y="1543812"/>
            <a:ext cx="4610100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"/>
          <p:cNvSpPr txBox="1"/>
          <p:nvPr/>
        </p:nvSpPr>
        <p:spPr>
          <a:xfrm>
            <a:off x="11225781" y="6306559"/>
            <a:ext cx="7700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5"/>
          <p:cNvSpPr/>
          <p:nvPr/>
        </p:nvSpPr>
        <p:spPr>
          <a:xfrm>
            <a:off x="3196053" y="2551837"/>
            <a:ext cx="579992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 cap="none">
                <a:solidFill>
                  <a:srgbClr val="F7CAAC"/>
                </a:solidFill>
                <a:latin typeface="Calibri"/>
                <a:ea typeface="Calibri"/>
                <a:cs typeface="Calibri"/>
                <a:sym typeface="Calibri"/>
              </a:rPr>
              <a:t>04.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 cap="none">
                <a:solidFill>
                  <a:srgbClr val="F7CAAC"/>
                </a:solidFill>
                <a:latin typeface="Calibri"/>
                <a:ea typeface="Calibri"/>
                <a:cs typeface="Calibri"/>
                <a:sym typeface="Calibri"/>
              </a:rPr>
              <a:t>Experimental result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 txBox="1"/>
          <p:nvPr/>
        </p:nvSpPr>
        <p:spPr>
          <a:xfrm>
            <a:off x="11225781" y="6306559"/>
            <a:ext cx="7700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6"/>
          <p:cNvSpPr/>
          <p:nvPr/>
        </p:nvSpPr>
        <p:spPr>
          <a:xfrm>
            <a:off x="333185" y="357961"/>
            <a:ext cx="235679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 cap="none">
                <a:solidFill>
                  <a:srgbClr val="F7CAAC"/>
                </a:solidFill>
                <a:latin typeface="Calibri"/>
                <a:ea typeface="Calibri"/>
                <a:cs typeface="Calibri"/>
                <a:sym typeface="Calibri"/>
              </a:rPr>
              <a:t>Metrics</a:t>
            </a:r>
            <a:endParaRPr/>
          </a:p>
        </p:txBody>
      </p:sp>
      <p:sp>
        <p:nvSpPr>
          <p:cNvPr descr="{\displaystyle {\hbox{SSIM}}(x,y)={\frac {(2\mu _{x}\mu _{y}+c_{1})(2\sigma _{xy}+c_{2})}{(\mu _{x}^{2}+\mu _{y}^{2}+c_{1})(\sigma _{x}^{2}+\sigma _{y}^{2}+c_{2})}}}" id="257" name="Google Shape;257;p16"/>
          <p:cNvSpPr/>
          <p:nvPr/>
        </p:nvSpPr>
        <p:spPr>
          <a:xfrm>
            <a:off x="3447875" y="3276599"/>
            <a:ext cx="2800525" cy="280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6"/>
          <p:cNvSpPr/>
          <p:nvPr/>
        </p:nvSpPr>
        <p:spPr>
          <a:xfrm>
            <a:off x="5281514" y="255385"/>
            <a:ext cx="162897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 cap="none">
                <a:solidFill>
                  <a:srgbClr val="F7CAAC"/>
                </a:solidFill>
                <a:latin typeface="Calibri"/>
                <a:ea typeface="Calibri"/>
                <a:cs typeface="Calibri"/>
                <a:sym typeface="Calibri"/>
              </a:rPr>
              <a:t>SSIM</a:t>
            </a:r>
            <a:endParaRPr/>
          </a:p>
        </p:txBody>
      </p:sp>
      <p:sp>
        <p:nvSpPr>
          <p:cNvPr id="259" name="Google Shape;259;p16"/>
          <p:cNvSpPr txBox="1"/>
          <p:nvPr/>
        </p:nvSpPr>
        <p:spPr>
          <a:xfrm>
            <a:off x="4299625" y="5930186"/>
            <a:ext cx="62743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https://arxiv.org/pdf/2006.13846.pdf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06046" y="2473861"/>
            <a:ext cx="8179908" cy="1910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"/>
          <p:cNvSpPr txBox="1"/>
          <p:nvPr/>
        </p:nvSpPr>
        <p:spPr>
          <a:xfrm>
            <a:off x="11225781" y="6306559"/>
            <a:ext cx="7700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7"/>
          <p:cNvSpPr/>
          <p:nvPr/>
        </p:nvSpPr>
        <p:spPr>
          <a:xfrm>
            <a:off x="333185" y="357961"/>
            <a:ext cx="235679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 cap="none">
                <a:solidFill>
                  <a:srgbClr val="F7CAAC"/>
                </a:solidFill>
                <a:latin typeface="Calibri"/>
                <a:ea typeface="Calibri"/>
                <a:cs typeface="Calibri"/>
                <a:sym typeface="Calibri"/>
              </a:rPr>
              <a:t>Metrics</a:t>
            </a:r>
            <a:endParaRPr/>
          </a:p>
        </p:txBody>
      </p:sp>
      <p:pic>
        <p:nvPicPr>
          <p:cNvPr descr="Ảnh có chứa văn bản&#10;&#10;Mô tả được tạo tự động" id="268" name="Google Shape;26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4475" y="2162175"/>
            <a:ext cx="916305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/>
          <p:nvPr/>
        </p:nvSpPr>
        <p:spPr>
          <a:xfrm>
            <a:off x="11225781" y="6306559"/>
            <a:ext cx="7700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5" name="Google Shape;275;p18"/>
          <p:cNvGraphicFramePr/>
          <p:nvPr/>
        </p:nvGraphicFramePr>
        <p:xfrm>
          <a:off x="1472967" y="15889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{9EC3AB4B-19D3-4395-BFBA-5574BB5131AF}</a:tableStyleId>
              </a:tblPr>
              <a:tblGrid>
                <a:gridCol w="1513850"/>
                <a:gridCol w="2577400"/>
                <a:gridCol w="2577400"/>
                <a:gridCol w="2577400"/>
              </a:tblGrid>
              <a:tr h="1478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Average SSIM Similarity (%)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Min SSIM Similarity (%)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Max SSIM Similarity (%)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1478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Validation data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90.8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85.5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93.6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478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Test data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88.7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83.7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90.5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76" name="Google Shape;276;p18"/>
          <p:cNvSpPr/>
          <p:nvPr/>
        </p:nvSpPr>
        <p:spPr>
          <a:xfrm>
            <a:off x="423646" y="282460"/>
            <a:ext cx="579992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 cap="none">
                <a:solidFill>
                  <a:srgbClr val="F7CAAC"/>
                </a:solidFill>
                <a:latin typeface="Calibri"/>
                <a:ea typeface="Calibri"/>
                <a:cs typeface="Calibri"/>
                <a:sym typeface="Calibri"/>
              </a:rPr>
              <a:t>Experimental result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"/>
          <p:cNvSpPr/>
          <p:nvPr/>
        </p:nvSpPr>
        <p:spPr>
          <a:xfrm>
            <a:off x="251898" y="349572"/>
            <a:ext cx="374416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 cap="none">
                <a:solidFill>
                  <a:srgbClr val="F7CAAC"/>
                </a:solidFill>
                <a:latin typeface="Calibri"/>
                <a:ea typeface="Calibri"/>
                <a:cs typeface="Calibri"/>
                <a:sym typeface="Calibri"/>
              </a:rPr>
              <a:t>Image result</a:t>
            </a:r>
            <a:endParaRPr/>
          </a:p>
        </p:txBody>
      </p:sp>
      <p:sp>
        <p:nvSpPr>
          <p:cNvPr id="282" name="Google Shape;282;p19"/>
          <p:cNvSpPr txBox="1"/>
          <p:nvPr/>
        </p:nvSpPr>
        <p:spPr>
          <a:xfrm>
            <a:off x="1196997" y="4924338"/>
            <a:ext cx="18539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image (T1)</a:t>
            </a:r>
            <a:endParaRPr/>
          </a:p>
        </p:txBody>
      </p:sp>
      <p:sp>
        <p:nvSpPr>
          <p:cNvPr id="283" name="Google Shape;283;p19"/>
          <p:cNvSpPr txBox="1"/>
          <p:nvPr/>
        </p:nvSpPr>
        <p:spPr>
          <a:xfrm>
            <a:off x="5169016" y="4924338"/>
            <a:ext cx="18539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Generated image</a:t>
            </a:r>
            <a:endParaRPr/>
          </a:p>
        </p:txBody>
      </p:sp>
      <p:sp>
        <p:nvSpPr>
          <p:cNvPr id="284" name="Google Shape;284;p19"/>
          <p:cNvSpPr txBox="1"/>
          <p:nvPr/>
        </p:nvSpPr>
        <p:spPr>
          <a:xfrm>
            <a:off x="9141035" y="4924338"/>
            <a:ext cx="18539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Ground truth (T2)</a:t>
            </a:r>
            <a:endParaRPr/>
          </a:p>
        </p:txBody>
      </p:sp>
      <p:pic>
        <p:nvPicPr>
          <p:cNvPr id="285" name="Google Shape;28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4781" y="22098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6800" y="22098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48819" y="220980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/>
        </p:nvSpPr>
        <p:spPr>
          <a:xfrm>
            <a:off x="477981" y="1122365"/>
            <a:ext cx="4023360" cy="3204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/>
          </a:p>
        </p:txBody>
      </p:sp>
      <p:grpSp>
        <p:nvGrpSpPr>
          <p:cNvPr id="109" name="Google Shape;109;p2"/>
          <p:cNvGrpSpPr/>
          <p:nvPr/>
        </p:nvGrpSpPr>
        <p:grpSpPr>
          <a:xfrm>
            <a:off x="4598439" y="1041649"/>
            <a:ext cx="7012371" cy="4701772"/>
            <a:chOff x="0" y="3679"/>
            <a:chExt cx="7012371" cy="4701772"/>
          </a:xfrm>
        </p:grpSpPr>
        <p:sp>
          <p:nvSpPr>
            <p:cNvPr id="110" name="Google Shape;110;p2"/>
            <p:cNvSpPr/>
            <p:nvPr/>
          </p:nvSpPr>
          <p:spPr>
            <a:xfrm>
              <a:off x="0" y="3679"/>
              <a:ext cx="7012371" cy="783628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37047" y="179995"/>
              <a:ext cx="430995" cy="43099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905091" y="3679"/>
              <a:ext cx="6107279" cy="783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 txBox="1"/>
            <p:nvPr/>
          </p:nvSpPr>
          <p:spPr>
            <a:xfrm>
              <a:off x="905091" y="3679"/>
              <a:ext cx="6107279" cy="783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 What’s going on</a:t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0" y="983215"/>
              <a:ext cx="7012371" cy="783628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37047" y="1159531"/>
              <a:ext cx="430995" cy="43099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905091" y="983215"/>
              <a:ext cx="6107279" cy="783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 txBox="1"/>
            <p:nvPr/>
          </p:nvSpPr>
          <p:spPr>
            <a:xfrm>
              <a:off x="905091" y="983215"/>
              <a:ext cx="6107279" cy="783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 Related Works</a:t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0" y="1962751"/>
              <a:ext cx="7012371" cy="783628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37047" y="2139067"/>
              <a:ext cx="430995" cy="43099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905091" y="1962751"/>
              <a:ext cx="6107279" cy="783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 txBox="1"/>
            <p:nvPr/>
          </p:nvSpPr>
          <p:spPr>
            <a:xfrm>
              <a:off x="905091" y="1962751"/>
              <a:ext cx="6107279" cy="783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3. Proposed Method</a:t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0" y="2942287"/>
              <a:ext cx="7012371" cy="783628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37047" y="3118603"/>
              <a:ext cx="430995" cy="43099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905091" y="2942287"/>
              <a:ext cx="6107279" cy="783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 txBox="1"/>
            <p:nvPr/>
          </p:nvSpPr>
          <p:spPr>
            <a:xfrm>
              <a:off x="905091" y="2942287"/>
              <a:ext cx="6107279" cy="783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4. Experimental Results</a:t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0" y="3921823"/>
              <a:ext cx="7012371" cy="783628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37047" y="4098139"/>
              <a:ext cx="430995" cy="430995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905091" y="3921823"/>
              <a:ext cx="6107279" cy="783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 txBox="1"/>
            <p:nvPr/>
          </p:nvSpPr>
          <p:spPr>
            <a:xfrm>
              <a:off x="905091" y="3921823"/>
              <a:ext cx="6107279" cy="783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5. Demo &amp; Challange</a:t>
              </a:r>
              <a:endParaRPr/>
            </a:p>
          </p:txBody>
        </p:sp>
      </p:grpSp>
      <p:sp>
        <p:nvSpPr>
          <p:cNvPr id="130" name="Google Shape;130;p2"/>
          <p:cNvSpPr txBox="1"/>
          <p:nvPr/>
        </p:nvSpPr>
        <p:spPr>
          <a:xfrm>
            <a:off x="11225781" y="6306559"/>
            <a:ext cx="7700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0"/>
          <p:cNvSpPr/>
          <p:nvPr/>
        </p:nvSpPr>
        <p:spPr>
          <a:xfrm>
            <a:off x="463248" y="374739"/>
            <a:ext cx="365702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 cap="none">
                <a:solidFill>
                  <a:srgbClr val="F7CAAC"/>
                </a:solidFill>
                <a:latin typeface="Calibri"/>
                <a:ea typeface="Calibri"/>
                <a:cs typeface="Calibri"/>
                <a:sym typeface="Calibri"/>
              </a:rPr>
              <a:t>Video result</a:t>
            </a:r>
            <a:endParaRPr/>
          </a:p>
        </p:txBody>
      </p:sp>
      <p:sp>
        <p:nvSpPr>
          <p:cNvPr id="293" name="Google Shape;293;p20"/>
          <p:cNvSpPr txBox="1"/>
          <p:nvPr/>
        </p:nvSpPr>
        <p:spPr>
          <a:xfrm>
            <a:off x="2120275" y="4924338"/>
            <a:ext cx="18539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image (T1)</a:t>
            </a:r>
            <a:endParaRPr/>
          </a:p>
        </p:txBody>
      </p:sp>
      <p:sp>
        <p:nvSpPr>
          <p:cNvPr id="294" name="Google Shape;294;p20"/>
          <p:cNvSpPr txBox="1"/>
          <p:nvPr/>
        </p:nvSpPr>
        <p:spPr>
          <a:xfrm>
            <a:off x="5169016" y="4924338"/>
            <a:ext cx="18539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Generated image</a:t>
            </a:r>
            <a:endParaRPr/>
          </a:p>
        </p:txBody>
      </p:sp>
      <p:sp>
        <p:nvSpPr>
          <p:cNvPr id="295" name="Google Shape;295;p20"/>
          <p:cNvSpPr txBox="1"/>
          <p:nvPr/>
        </p:nvSpPr>
        <p:spPr>
          <a:xfrm>
            <a:off x="8714906" y="4924338"/>
            <a:ext cx="18539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Ground truth (T2)</a:t>
            </a:r>
            <a:endParaRPr/>
          </a:p>
        </p:txBody>
      </p:sp>
      <p:pic>
        <p:nvPicPr>
          <p:cNvPr id="296" name="Google Shape;29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1875" y="1810512"/>
            <a:ext cx="8675250" cy="289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1"/>
          <p:cNvSpPr txBox="1"/>
          <p:nvPr/>
        </p:nvSpPr>
        <p:spPr>
          <a:xfrm>
            <a:off x="11225781" y="6306559"/>
            <a:ext cx="7700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1"/>
          <p:cNvSpPr/>
          <p:nvPr/>
        </p:nvSpPr>
        <p:spPr>
          <a:xfrm>
            <a:off x="2397897" y="2280350"/>
            <a:ext cx="74691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 cap="none">
                <a:solidFill>
                  <a:srgbClr val="F7CAAC"/>
                </a:solidFill>
                <a:latin typeface="Calibri"/>
                <a:ea typeface="Calibri"/>
                <a:cs typeface="Calibri"/>
                <a:sym typeface="Calibri"/>
              </a:rPr>
              <a:t>05.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 cap="none">
                <a:solidFill>
                  <a:srgbClr val="F7CAAC"/>
                </a:solidFill>
                <a:latin typeface="Calibri"/>
                <a:ea typeface="Calibri"/>
                <a:cs typeface="Calibri"/>
                <a:sym typeface="Calibri"/>
              </a:rPr>
              <a:t>Demo &amp; Challange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"/>
          <p:cNvSpPr txBox="1"/>
          <p:nvPr/>
        </p:nvSpPr>
        <p:spPr>
          <a:xfrm>
            <a:off x="2620750" y="6457800"/>
            <a:ext cx="685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https://drive.google.com/file/d/1vIl5cgvAsbUnBVZcjzZDWX2LAaznzfvE/view?usp=sharing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2"/>
          <p:cNvSpPr/>
          <p:nvPr/>
        </p:nvSpPr>
        <p:spPr>
          <a:xfrm>
            <a:off x="1068015" y="172825"/>
            <a:ext cx="10055959" cy="628497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"/>
          <p:cNvSpPr txBox="1"/>
          <p:nvPr/>
        </p:nvSpPr>
        <p:spPr>
          <a:xfrm>
            <a:off x="11225781" y="6306559"/>
            <a:ext cx="7700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3"/>
          <p:cNvSpPr/>
          <p:nvPr/>
        </p:nvSpPr>
        <p:spPr>
          <a:xfrm>
            <a:off x="3202611" y="558445"/>
            <a:ext cx="578677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 cap="none">
                <a:solidFill>
                  <a:srgbClr val="F7CAAC"/>
                </a:solidFill>
                <a:latin typeface="Calibri"/>
                <a:ea typeface="Calibri"/>
                <a:cs typeface="Calibri"/>
                <a:sym typeface="Calibri"/>
              </a:rPr>
              <a:t>Thanks for listening</a:t>
            </a:r>
            <a:endParaRPr/>
          </a:p>
        </p:txBody>
      </p:sp>
      <p:sp>
        <p:nvSpPr>
          <p:cNvPr id="317" name="Google Shape;317;p23"/>
          <p:cNvSpPr/>
          <p:nvPr/>
        </p:nvSpPr>
        <p:spPr>
          <a:xfrm>
            <a:off x="830645" y="1843950"/>
            <a:ext cx="5271508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914400" lvl="0" marL="914400" marR="0" rtl="0" algn="l">
              <a:spcBef>
                <a:spcPts val="0"/>
              </a:spcBef>
              <a:spcAft>
                <a:spcPts val="0"/>
              </a:spcAft>
              <a:buClr>
                <a:srgbClr val="F7CAAC"/>
              </a:buClr>
              <a:buSzPts val="4000"/>
              <a:buFont typeface="Calibri"/>
              <a:buAutoNum type="arabicPeriod"/>
            </a:pPr>
            <a:r>
              <a:rPr b="1" lang="en-US" sz="4000" cap="none">
                <a:solidFill>
                  <a:srgbClr val="F7CAAC"/>
                </a:solidFill>
                <a:latin typeface="Calibri"/>
                <a:ea typeface="Calibri"/>
                <a:cs typeface="Calibri"/>
                <a:sym typeface="Calibri"/>
              </a:rPr>
              <a:t>What’s going on</a:t>
            </a:r>
            <a:endParaRPr/>
          </a:p>
          <a:p>
            <a:pPr indent="-914400" lvl="0" marL="914400" marR="0" rtl="0" algn="l">
              <a:spcBef>
                <a:spcPts val="0"/>
              </a:spcBef>
              <a:spcAft>
                <a:spcPts val="0"/>
              </a:spcAft>
              <a:buClr>
                <a:srgbClr val="F7CAAC"/>
              </a:buClr>
              <a:buSzPts val="4000"/>
              <a:buFont typeface="Calibri"/>
              <a:buAutoNum type="arabicPeriod"/>
            </a:pPr>
            <a:r>
              <a:rPr b="1" lang="en-US" sz="4000">
                <a:solidFill>
                  <a:srgbClr val="F7CAAC"/>
                </a:solidFill>
                <a:latin typeface="Calibri"/>
                <a:ea typeface="Calibri"/>
                <a:cs typeface="Calibri"/>
                <a:sym typeface="Calibri"/>
              </a:rPr>
              <a:t>Related works</a:t>
            </a:r>
            <a:endParaRPr/>
          </a:p>
          <a:p>
            <a:pPr indent="-914400" lvl="0" marL="914400" marR="0" rtl="0" algn="l">
              <a:spcBef>
                <a:spcPts val="0"/>
              </a:spcBef>
              <a:spcAft>
                <a:spcPts val="0"/>
              </a:spcAft>
              <a:buClr>
                <a:srgbClr val="F7CAAC"/>
              </a:buClr>
              <a:buSzPts val="4000"/>
              <a:buFont typeface="Calibri"/>
              <a:buAutoNum type="arabicPeriod"/>
            </a:pPr>
            <a:r>
              <a:rPr b="1" lang="en-US" sz="4000">
                <a:solidFill>
                  <a:srgbClr val="F7CAAC"/>
                </a:solidFill>
                <a:latin typeface="Calibri"/>
                <a:ea typeface="Calibri"/>
                <a:cs typeface="Calibri"/>
                <a:sym typeface="Calibri"/>
              </a:rPr>
              <a:t>Proposed method</a:t>
            </a:r>
            <a:endParaRPr/>
          </a:p>
          <a:p>
            <a:pPr indent="-914400" lvl="0" marL="914400" marR="0" rtl="0" algn="l">
              <a:spcBef>
                <a:spcPts val="0"/>
              </a:spcBef>
              <a:spcAft>
                <a:spcPts val="0"/>
              </a:spcAft>
              <a:buClr>
                <a:srgbClr val="F7CAAC"/>
              </a:buClr>
              <a:buSzPts val="4000"/>
              <a:buFont typeface="Calibri"/>
              <a:buAutoNum type="arabicPeriod"/>
            </a:pPr>
            <a:r>
              <a:rPr b="1" lang="en-US" sz="4000" cap="none">
                <a:solidFill>
                  <a:srgbClr val="F7CAAC"/>
                </a:solidFill>
                <a:latin typeface="Calibri"/>
                <a:ea typeface="Calibri"/>
                <a:cs typeface="Calibri"/>
                <a:sym typeface="Calibri"/>
              </a:rPr>
              <a:t>Experimental result</a:t>
            </a:r>
            <a:endParaRPr/>
          </a:p>
          <a:p>
            <a:pPr indent="-914400" lvl="0" marL="914400" marR="0" rtl="0" algn="l">
              <a:spcBef>
                <a:spcPts val="0"/>
              </a:spcBef>
              <a:spcAft>
                <a:spcPts val="0"/>
              </a:spcAft>
              <a:buClr>
                <a:srgbClr val="F7CAAC"/>
              </a:buClr>
              <a:buSzPts val="4000"/>
              <a:buFont typeface="Calibri"/>
              <a:buAutoNum type="arabicPeriod"/>
            </a:pPr>
            <a:r>
              <a:rPr b="1" lang="en-US" sz="4000">
                <a:solidFill>
                  <a:srgbClr val="F7CAAC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b="1" sz="4000" cap="none">
              <a:solidFill>
                <a:srgbClr val="F7CAA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"/>
          <p:cNvSpPr txBox="1"/>
          <p:nvPr/>
        </p:nvSpPr>
        <p:spPr>
          <a:xfrm>
            <a:off x="11225781" y="6306559"/>
            <a:ext cx="7700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3688001" y="2262126"/>
            <a:ext cx="481599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 cap="none">
                <a:solidFill>
                  <a:srgbClr val="F7CAAC"/>
                </a:solidFill>
                <a:latin typeface="Calibri"/>
                <a:ea typeface="Calibri"/>
                <a:cs typeface="Calibri"/>
                <a:sym typeface="Calibri"/>
              </a:rPr>
              <a:t>01.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 cap="none">
                <a:solidFill>
                  <a:srgbClr val="F7CAAC"/>
                </a:solidFill>
                <a:latin typeface="Calibri"/>
                <a:ea typeface="Calibri"/>
                <a:cs typeface="Calibri"/>
                <a:sym typeface="Calibri"/>
              </a:rPr>
              <a:t>What’s going 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 txBox="1"/>
          <p:nvPr/>
        </p:nvSpPr>
        <p:spPr>
          <a:xfrm>
            <a:off x="11225781" y="6306559"/>
            <a:ext cx="7700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1513078" y="220117"/>
            <a:ext cx="916584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 cap="none">
                <a:solidFill>
                  <a:srgbClr val="F7CAAC"/>
                </a:solidFill>
                <a:latin typeface="Calibri"/>
                <a:ea typeface="Calibri"/>
                <a:cs typeface="Calibri"/>
                <a:sym typeface="Calibri"/>
              </a:rPr>
              <a:t>MRI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 cap="none">
                <a:solidFill>
                  <a:srgbClr val="F7CAAC"/>
                </a:solidFill>
                <a:latin typeface="Calibri"/>
                <a:ea typeface="Calibri"/>
                <a:cs typeface="Calibri"/>
                <a:sym typeface="Calibri"/>
              </a:rPr>
              <a:t>(Magnetic Resonance Imaging) </a:t>
            </a:r>
            <a:endParaRPr/>
          </a:p>
        </p:txBody>
      </p:sp>
      <p:pic>
        <p:nvPicPr>
          <p:cNvPr id="145" name="Google Shape;14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6329" y="1974443"/>
            <a:ext cx="5989320" cy="4607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/>
          <p:nvPr/>
        </p:nvSpPr>
        <p:spPr>
          <a:xfrm>
            <a:off x="4105215" y="172595"/>
            <a:ext cx="349473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cap="none">
                <a:solidFill>
                  <a:srgbClr val="F7CAAC"/>
                </a:solidFill>
                <a:latin typeface="Calibri"/>
                <a:ea typeface="Calibri"/>
                <a:cs typeface="Calibri"/>
                <a:sym typeface="Calibri"/>
              </a:rPr>
              <a:t>Scanning MRI</a:t>
            </a:r>
            <a:endParaRPr/>
          </a:p>
        </p:txBody>
      </p:sp>
      <p:sp>
        <p:nvSpPr>
          <p:cNvPr id="151" name="Google Shape;151;p5"/>
          <p:cNvSpPr txBox="1"/>
          <p:nvPr/>
        </p:nvSpPr>
        <p:spPr>
          <a:xfrm>
            <a:off x="4446166" y="1996580"/>
            <a:ext cx="55367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T1</a:t>
            </a:r>
            <a:endParaRPr/>
          </a:p>
        </p:txBody>
      </p:sp>
      <p:sp>
        <p:nvSpPr>
          <p:cNvPr id="152" name="Google Shape;152;p5"/>
          <p:cNvSpPr txBox="1"/>
          <p:nvPr/>
        </p:nvSpPr>
        <p:spPr>
          <a:xfrm>
            <a:off x="4446166" y="4935933"/>
            <a:ext cx="55367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T2</a:t>
            </a:r>
            <a:endParaRPr/>
          </a:p>
        </p:txBody>
      </p:sp>
      <p:sp>
        <p:nvSpPr>
          <p:cNvPr id="153" name="Google Shape;153;p5"/>
          <p:cNvSpPr txBox="1"/>
          <p:nvPr/>
        </p:nvSpPr>
        <p:spPr>
          <a:xfrm>
            <a:off x="5662569" y="1996580"/>
            <a:ext cx="208326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T1 - contrast</a:t>
            </a:r>
            <a:endParaRPr/>
          </a:p>
        </p:txBody>
      </p:sp>
      <p:sp>
        <p:nvSpPr>
          <p:cNvPr id="154" name="Google Shape;154;p5"/>
          <p:cNvSpPr txBox="1"/>
          <p:nvPr/>
        </p:nvSpPr>
        <p:spPr>
          <a:xfrm>
            <a:off x="6627303" y="4935933"/>
            <a:ext cx="111853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FLAIR</a:t>
            </a:r>
            <a:endParaRPr/>
          </a:p>
        </p:txBody>
      </p:sp>
      <p:pic>
        <p:nvPicPr>
          <p:cNvPr id="155" name="Google Shape;15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097" y="1136009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47174" y="1136009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00097" y="3978343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42761" y="3978343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/>
          <p:nvPr/>
        </p:nvSpPr>
        <p:spPr>
          <a:xfrm>
            <a:off x="11225781" y="6306559"/>
            <a:ext cx="7700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536" y="2513061"/>
            <a:ext cx="3435096" cy="3435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6"/>
          <p:cNvPicPr preferRelativeResize="0"/>
          <p:nvPr/>
        </p:nvPicPr>
        <p:blipFill rotWithShape="1">
          <a:blip r:embed="rId4">
            <a:alphaModFix/>
          </a:blip>
          <a:srcRect b="0" l="41703" r="11496" t="0"/>
          <a:stretch/>
        </p:blipFill>
        <p:spPr>
          <a:xfrm>
            <a:off x="4153341" y="1179740"/>
            <a:ext cx="3293570" cy="4393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6620" y="2546157"/>
            <a:ext cx="3402000" cy="340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6"/>
          <p:cNvSpPr/>
          <p:nvPr/>
        </p:nvSpPr>
        <p:spPr>
          <a:xfrm>
            <a:off x="1147460" y="1489530"/>
            <a:ext cx="2097247" cy="629926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 consuming</a:t>
            </a:r>
            <a:endParaRPr/>
          </a:p>
        </p:txBody>
      </p:sp>
      <p:sp>
        <p:nvSpPr>
          <p:cNvPr id="169" name="Google Shape;169;p6"/>
          <p:cNvSpPr/>
          <p:nvPr/>
        </p:nvSpPr>
        <p:spPr>
          <a:xfrm>
            <a:off x="4803959" y="5833956"/>
            <a:ext cx="2097247" cy="629926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Discomfort</a:t>
            </a:r>
            <a:endParaRPr/>
          </a:p>
        </p:txBody>
      </p:sp>
      <p:sp>
        <p:nvSpPr>
          <p:cNvPr id="170" name="Google Shape;170;p6"/>
          <p:cNvSpPr/>
          <p:nvPr/>
        </p:nvSpPr>
        <p:spPr>
          <a:xfrm>
            <a:off x="8546438" y="1489530"/>
            <a:ext cx="2097247" cy="629926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Expensive</a:t>
            </a:r>
            <a:endParaRPr/>
          </a:p>
        </p:txBody>
      </p:sp>
      <p:sp>
        <p:nvSpPr>
          <p:cNvPr id="171" name="Google Shape;171;p6"/>
          <p:cNvSpPr/>
          <p:nvPr/>
        </p:nvSpPr>
        <p:spPr>
          <a:xfrm>
            <a:off x="3335451" y="172595"/>
            <a:ext cx="503426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cap="none">
                <a:solidFill>
                  <a:srgbClr val="F7CAAC"/>
                </a:solidFill>
                <a:latin typeface="Calibri"/>
                <a:ea typeface="Calibri"/>
                <a:cs typeface="Calibri"/>
                <a:sym typeface="Calibri"/>
              </a:rPr>
              <a:t>Disadvantage of MRI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/>
          <p:nvPr/>
        </p:nvSpPr>
        <p:spPr>
          <a:xfrm>
            <a:off x="1438364" y="2705725"/>
            <a:ext cx="9315271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Something that helps patients to reduce the number of times scanning?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 txBox="1"/>
          <p:nvPr/>
        </p:nvSpPr>
        <p:spPr>
          <a:xfrm>
            <a:off x="11225781" y="6306559"/>
            <a:ext cx="7700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8"/>
          <p:cNvSpPr/>
          <p:nvPr/>
        </p:nvSpPr>
        <p:spPr>
          <a:xfrm>
            <a:off x="3967693" y="2307393"/>
            <a:ext cx="425661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 cap="none">
                <a:solidFill>
                  <a:srgbClr val="F7CAAC"/>
                </a:solidFill>
                <a:latin typeface="Calibri"/>
                <a:ea typeface="Calibri"/>
                <a:cs typeface="Calibri"/>
                <a:sym typeface="Calibri"/>
              </a:rPr>
              <a:t>02.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 cap="none">
                <a:solidFill>
                  <a:srgbClr val="F7CAAC"/>
                </a:solidFill>
                <a:latin typeface="Calibri"/>
                <a:ea typeface="Calibri"/>
                <a:cs typeface="Calibri"/>
                <a:sym typeface="Calibri"/>
              </a:rPr>
              <a:t>Related works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/>
          <p:nvPr/>
        </p:nvSpPr>
        <p:spPr>
          <a:xfrm>
            <a:off x="11225781" y="6306559"/>
            <a:ext cx="7700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9"/>
          <p:cNvSpPr/>
          <p:nvPr/>
        </p:nvSpPr>
        <p:spPr>
          <a:xfrm>
            <a:off x="771078" y="712151"/>
            <a:ext cx="451726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F7CAAC"/>
                </a:solidFill>
                <a:latin typeface="Calibri"/>
                <a:ea typeface="Calibri"/>
                <a:cs typeface="Calibri"/>
                <a:sym typeface="Calibri"/>
              </a:rPr>
              <a:t>About the data</a:t>
            </a:r>
            <a:endParaRPr b="1" sz="5400" cap="none">
              <a:solidFill>
                <a:srgbClr val="F7CAA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513416"/>
            <a:ext cx="5080000" cy="1320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2" name="Google Shape;192;p9"/>
          <p:cNvGraphicFramePr/>
          <p:nvPr/>
        </p:nvGraphicFramePr>
        <p:xfrm>
          <a:off x="1810158" y="20398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{9EC3AB4B-19D3-4395-BFBA-5574BB5131AF}</a:tableStyleId>
              </a:tblPr>
              <a:tblGrid>
                <a:gridCol w="2632275"/>
                <a:gridCol w="5939400"/>
              </a:tblGrid>
              <a:tr h="47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Entity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Detail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912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Data count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~500 MRI images set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150 images each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06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Modality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Including T1-pre-contrast, T1-post-contrast, T2, FLAIR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28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Data size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240x240 images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28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Training capability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~77k images for training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28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Augumentations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Flipping, image patching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28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Data splitting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15% for val, 15% for test, the rest is for training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