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9" r:id="rId4"/>
    <p:sldId id="258" r:id="rId5"/>
    <p:sldId id="259" r:id="rId6"/>
    <p:sldId id="280" r:id="rId7"/>
    <p:sldId id="281" r:id="rId8"/>
    <p:sldId id="261" r:id="rId9"/>
    <p:sldId id="282" r:id="rId10"/>
    <p:sldId id="262" r:id="rId11"/>
    <p:sldId id="263" r:id="rId12"/>
    <p:sldId id="283" r:id="rId13"/>
    <p:sldId id="264" r:id="rId14"/>
    <p:sldId id="265" r:id="rId15"/>
    <p:sldId id="284" r:id="rId16"/>
    <p:sldId id="266" r:id="rId17"/>
    <p:sldId id="267" r:id="rId18"/>
    <p:sldId id="285" r:id="rId19"/>
    <p:sldId id="268" r:id="rId20"/>
    <p:sldId id="269" r:id="rId21"/>
    <p:sldId id="286" r:id="rId22"/>
    <p:sldId id="270" r:id="rId23"/>
    <p:sldId id="271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5" r:id="rId3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53F70C-B764-44A5-A5A8-81B563C066EA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3E46DFD-B49A-4EB1-A23B-0C51ABBF079F}">
      <dgm:prSet phldrT="[Text]"/>
      <dgm:spPr/>
      <dgm:t>
        <a:bodyPr/>
        <a:lstStyle/>
        <a:p>
          <a:r>
            <a:rPr lang="ru-RU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Шифровка</a:t>
          </a:r>
          <a:endParaRPr lang="en-US" dirty="0">
            <a:solidFill>
              <a:schemeClr val="accent3">
                <a:lumMod val="75000"/>
              </a:schemeClr>
            </a:solidFill>
          </a:endParaRPr>
        </a:p>
      </dgm:t>
    </dgm:pt>
    <dgm:pt modelId="{688C56BD-011B-4D5E-BDCB-BDAF5374E059}" type="parTrans" cxnId="{24938EDD-7571-491D-9D1F-CB4CBCAB8785}">
      <dgm:prSet/>
      <dgm:spPr/>
      <dgm:t>
        <a:bodyPr/>
        <a:lstStyle/>
        <a:p>
          <a:endParaRPr lang="en-US"/>
        </a:p>
      </dgm:t>
    </dgm:pt>
    <dgm:pt modelId="{9FD9B979-A1D1-4F5D-A3D4-7FE7BB7CFB18}" type="sibTrans" cxnId="{24938EDD-7571-491D-9D1F-CB4CBCAB8785}">
      <dgm:prSet/>
      <dgm:spPr/>
      <dgm:t>
        <a:bodyPr/>
        <a:lstStyle/>
        <a:p>
          <a:endParaRPr lang="en-US"/>
        </a:p>
      </dgm:t>
    </dgm:pt>
    <dgm:pt modelId="{32662DEF-89DA-4958-A83F-80AFABD9CDE8}" type="pres">
      <dgm:prSet presAssocID="{8153F70C-B764-44A5-A5A8-81B563C066EA}" presName="Name0" presStyleCnt="0">
        <dgm:presLayoutVars>
          <dgm:dir/>
          <dgm:animLvl val="lvl"/>
          <dgm:resizeHandles val="exact"/>
        </dgm:presLayoutVars>
      </dgm:prSet>
      <dgm:spPr/>
    </dgm:pt>
    <dgm:pt modelId="{8B587C80-E9FF-454C-A911-653DC951C0BA}" type="pres">
      <dgm:prSet presAssocID="{8153F70C-B764-44A5-A5A8-81B563C066EA}" presName="dummy" presStyleCnt="0"/>
      <dgm:spPr/>
    </dgm:pt>
    <dgm:pt modelId="{953A70D0-B786-43DC-8410-79FA4EBDCF10}" type="pres">
      <dgm:prSet presAssocID="{8153F70C-B764-44A5-A5A8-81B563C066EA}" presName="linH" presStyleCnt="0"/>
      <dgm:spPr/>
    </dgm:pt>
    <dgm:pt modelId="{F0D8CAB3-6483-4893-8065-4796941B024E}" type="pres">
      <dgm:prSet presAssocID="{8153F70C-B764-44A5-A5A8-81B563C066EA}" presName="padding1" presStyleCnt="0"/>
      <dgm:spPr/>
    </dgm:pt>
    <dgm:pt modelId="{0AE96B1B-A3F0-44AB-A2D0-F4C9BE1114FB}" type="pres">
      <dgm:prSet presAssocID="{93E46DFD-B49A-4EB1-A23B-0C51ABBF079F}" presName="linV" presStyleCnt="0"/>
      <dgm:spPr/>
    </dgm:pt>
    <dgm:pt modelId="{B485792E-7FF6-4A22-8271-C6DF3C269B9B}" type="pres">
      <dgm:prSet presAssocID="{93E46DFD-B49A-4EB1-A23B-0C51ABBF079F}" presName="spVertical1" presStyleCnt="0"/>
      <dgm:spPr/>
    </dgm:pt>
    <dgm:pt modelId="{E8DD23C6-82DD-4E86-9231-29C5C0BEFE5C}" type="pres">
      <dgm:prSet presAssocID="{93E46DFD-B49A-4EB1-A23B-0C51ABBF079F}" presName="parTx" presStyleLbl="revTx" presStyleIdx="0" presStyleCnt="1" custScaleY="83647">
        <dgm:presLayoutVars>
          <dgm:chMax val="0"/>
          <dgm:chPref val="0"/>
          <dgm:bulletEnabled val="1"/>
        </dgm:presLayoutVars>
      </dgm:prSet>
      <dgm:spPr/>
    </dgm:pt>
    <dgm:pt modelId="{B4418876-C9D1-46D8-B522-28413A308BBE}" type="pres">
      <dgm:prSet presAssocID="{93E46DFD-B49A-4EB1-A23B-0C51ABBF079F}" presName="spVertical2" presStyleCnt="0"/>
      <dgm:spPr/>
    </dgm:pt>
    <dgm:pt modelId="{8FE3DB7E-42FE-4129-96E8-A9A527F0F489}" type="pres">
      <dgm:prSet presAssocID="{93E46DFD-B49A-4EB1-A23B-0C51ABBF079F}" presName="spVertical3" presStyleCnt="0"/>
      <dgm:spPr/>
    </dgm:pt>
    <dgm:pt modelId="{87AF9367-7C4D-4C4B-AA32-61558055D0FC}" type="pres">
      <dgm:prSet presAssocID="{8153F70C-B764-44A5-A5A8-81B563C066EA}" presName="padding2" presStyleCnt="0"/>
      <dgm:spPr/>
    </dgm:pt>
    <dgm:pt modelId="{D02391F6-A51B-4F95-82E7-3298ED1F6ED2}" type="pres">
      <dgm:prSet presAssocID="{8153F70C-B764-44A5-A5A8-81B563C066EA}" presName="negArrow" presStyleCnt="0"/>
      <dgm:spPr/>
    </dgm:pt>
    <dgm:pt modelId="{26B2A4DC-348A-4C40-83CE-679F3FCF27B1}" type="pres">
      <dgm:prSet presAssocID="{8153F70C-B764-44A5-A5A8-81B563C066EA}" presName="backgroundArrow" presStyleLbl="node1" presStyleIdx="0" presStyleCnt="1" custScaleY="55768" custLinFactNeighborY="20179"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</dgm:pt>
  </dgm:ptLst>
  <dgm:cxnLst>
    <dgm:cxn modelId="{125CEA78-D6C3-49D0-ACA0-32B81EAD705D}" type="presOf" srcId="{8153F70C-B764-44A5-A5A8-81B563C066EA}" destId="{32662DEF-89DA-4958-A83F-80AFABD9CDE8}" srcOrd="0" destOrd="0" presId="urn:microsoft.com/office/officeart/2005/8/layout/hProcess3"/>
    <dgm:cxn modelId="{24938EDD-7571-491D-9D1F-CB4CBCAB8785}" srcId="{8153F70C-B764-44A5-A5A8-81B563C066EA}" destId="{93E46DFD-B49A-4EB1-A23B-0C51ABBF079F}" srcOrd="0" destOrd="0" parTransId="{688C56BD-011B-4D5E-BDCB-BDAF5374E059}" sibTransId="{9FD9B979-A1D1-4F5D-A3D4-7FE7BB7CFB18}"/>
    <dgm:cxn modelId="{60F9CCF2-06C4-4CAC-AFE1-2EAF37490F15}" type="presOf" srcId="{93E46DFD-B49A-4EB1-A23B-0C51ABBF079F}" destId="{E8DD23C6-82DD-4E86-9231-29C5C0BEFE5C}" srcOrd="0" destOrd="0" presId="urn:microsoft.com/office/officeart/2005/8/layout/hProcess3"/>
    <dgm:cxn modelId="{66064ADC-8499-46A9-8E52-114D5BE0D703}" type="presParOf" srcId="{32662DEF-89DA-4958-A83F-80AFABD9CDE8}" destId="{8B587C80-E9FF-454C-A911-653DC951C0BA}" srcOrd="0" destOrd="0" presId="urn:microsoft.com/office/officeart/2005/8/layout/hProcess3"/>
    <dgm:cxn modelId="{99D046BE-6925-4F75-A995-F89AAE27C42A}" type="presParOf" srcId="{32662DEF-89DA-4958-A83F-80AFABD9CDE8}" destId="{953A70D0-B786-43DC-8410-79FA4EBDCF10}" srcOrd="1" destOrd="0" presId="urn:microsoft.com/office/officeart/2005/8/layout/hProcess3"/>
    <dgm:cxn modelId="{AE68C9F7-CA4B-486C-88DE-C3B4AD7E4CB4}" type="presParOf" srcId="{953A70D0-B786-43DC-8410-79FA4EBDCF10}" destId="{F0D8CAB3-6483-4893-8065-4796941B024E}" srcOrd="0" destOrd="0" presId="urn:microsoft.com/office/officeart/2005/8/layout/hProcess3"/>
    <dgm:cxn modelId="{6AE109F9-BD00-4A4E-B8EA-5B61D6380483}" type="presParOf" srcId="{953A70D0-B786-43DC-8410-79FA4EBDCF10}" destId="{0AE96B1B-A3F0-44AB-A2D0-F4C9BE1114FB}" srcOrd="1" destOrd="0" presId="urn:microsoft.com/office/officeart/2005/8/layout/hProcess3"/>
    <dgm:cxn modelId="{AB509FE5-FBE3-4E57-97CA-248F5BBF0E47}" type="presParOf" srcId="{0AE96B1B-A3F0-44AB-A2D0-F4C9BE1114FB}" destId="{B485792E-7FF6-4A22-8271-C6DF3C269B9B}" srcOrd="0" destOrd="0" presId="urn:microsoft.com/office/officeart/2005/8/layout/hProcess3"/>
    <dgm:cxn modelId="{41E3BA1F-6EBD-4CB5-A3F0-66A4ED312E90}" type="presParOf" srcId="{0AE96B1B-A3F0-44AB-A2D0-F4C9BE1114FB}" destId="{E8DD23C6-82DD-4E86-9231-29C5C0BEFE5C}" srcOrd="1" destOrd="0" presId="urn:microsoft.com/office/officeart/2005/8/layout/hProcess3"/>
    <dgm:cxn modelId="{13E4916F-63D7-46D5-BC15-162E8B41B17F}" type="presParOf" srcId="{0AE96B1B-A3F0-44AB-A2D0-F4C9BE1114FB}" destId="{B4418876-C9D1-46D8-B522-28413A308BBE}" srcOrd="2" destOrd="0" presId="urn:microsoft.com/office/officeart/2005/8/layout/hProcess3"/>
    <dgm:cxn modelId="{6A8A0AC8-8317-4F21-BD39-540AF6D8CEA5}" type="presParOf" srcId="{0AE96B1B-A3F0-44AB-A2D0-F4C9BE1114FB}" destId="{8FE3DB7E-42FE-4129-96E8-A9A527F0F489}" srcOrd="3" destOrd="0" presId="urn:microsoft.com/office/officeart/2005/8/layout/hProcess3"/>
    <dgm:cxn modelId="{1A3534F0-6AAD-4588-BE28-61DE8A6A54C6}" type="presParOf" srcId="{953A70D0-B786-43DC-8410-79FA4EBDCF10}" destId="{87AF9367-7C4D-4C4B-AA32-61558055D0FC}" srcOrd="2" destOrd="0" presId="urn:microsoft.com/office/officeart/2005/8/layout/hProcess3"/>
    <dgm:cxn modelId="{28236D17-4290-4FEF-B0B3-72388A292F64}" type="presParOf" srcId="{953A70D0-B786-43DC-8410-79FA4EBDCF10}" destId="{D02391F6-A51B-4F95-82E7-3298ED1F6ED2}" srcOrd="3" destOrd="0" presId="urn:microsoft.com/office/officeart/2005/8/layout/hProcess3"/>
    <dgm:cxn modelId="{3EBB7F8F-EFF8-42B0-97BE-02AF4B48393D}" type="presParOf" srcId="{953A70D0-B786-43DC-8410-79FA4EBDCF10}" destId="{26B2A4DC-348A-4C40-83CE-679F3FCF27B1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53F70C-B764-44A5-A5A8-81B563C066EA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3E46DFD-B49A-4EB1-A23B-0C51ABBF079F}">
      <dgm:prSet phldrT="[Text]"/>
      <dgm:spPr/>
      <dgm:t>
        <a:bodyPr/>
        <a:lstStyle/>
        <a:p>
          <a:r>
            <a:rPr lang="ru-RU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Шифровка</a:t>
          </a:r>
          <a:endParaRPr lang="en-US" dirty="0">
            <a:solidFill>
              <a:schemeClr val="accent3">
                <a:lumMod val="75000"/>
              </a:schemeClr>
            </a:solidFill>
          </a:endParaRPr>
        </a:p>
      </dgm:t>
    </dgm:pt>
    <dgm:pt modelId="{688C56BD-011B-4D5E-BDCB-BDAF5374E059}" type="parTrans" cxnId="{24938EDD-7571-491D-9D1F-CB4CBCAB8785}">
      <dgm:prSet/>
      <dgm:spPr/>
      <dgm:t>
        <a:bodyPr/>
        <a:lstStyle/>
        <a:p>
          <a:endParaRPr lang="en-US"/>
        </a:p>
      </dgm:t>
    </dgm:pt>
    <dgm:pt modelId="{9FD9B979-A1D1-4F5D-A3D4-7FE7BB7CFB18}" type="sibTrans" cxnId="{24938EDD-7571-491D-9D1F-CB4CBCAB8785}">
      <dgm:prSet/>
      <dgm:spPr/>
      <dgm:t>
        <a:bodyPr/>
        <a:lstStyle/>
        <a:p>
          <a:endParaRPr lang="en-US"/>
        </a:p>
      </dgm:t>
    </dgm:pt>
    <dgm:pt modelId="{32662DEF-89DA-4958-A83F-80AFABD9CDE8}" type="pres">
      <dgm:prSet presAssocID="{8153F70C-B764-44A5-A5A8-81B563C066EA}" presName="Name0" presStyleCnt="0">
        <dgm:presLayoutVars>
          <dgm:dir/>
          <dgm:animLvl val="lvl"/>
          <dgm:resizeHandles val="exact"/>
        </dgm:presLayoutVars>
      </dgm:prSet>
      <dgm:spPr/>
    </dgm:pt>
    <dgm:pt modelId="{8B587C80-E9FF-454C-A911-653DC951C0BA}" type="pres">
      <dgm:prSet presAssocID="{8153F70C-B764-44A5-A5A8-81B563C066EA}" presName="dummy" presStyleCnt="0"/>
      <dgm:spPr/>
    </dgm:pt>
    <dgm:pt modelId="{953A70D0-B786-43DC-8410-79FA4EBDCF10}" type="pres">
      <dgm:prSet presAssocID="{8153F70C-B764-44A5-A5A8-81B563C066EA}" presName="linH" presStyleCnt="0"/>
      <dgm:spPr/>
    </dgm:pt>
    <dgm:pt modelId="{F0D8CAB3-6483-4893-8065-4796941B024E}" type="pres">
      <dgm:prSet presAssocID="{8153F70C-B764-44A5-A5A8-81B563C066EA}" presName="padding1" presStyleCnt="0"/>
      <dgm:spPr/>
    </dgm:pt>
    <dgm:pt modelId="{0AE96B1B-A3F0-44AB-A2D0-F4C9BE1114FB}" type="pres">
      <dgm:prSet presAssocID="{93E46DFD-B49A-4EB1-A23B-0C51ABBF079F}" presName="linV" presStyleCnt="0"/>
      <dgm:spPr/>
    </dgm:pt>
    <dgm:pt modelId="{B485792E-7FF6-4A22-8271-C6DF3C269B9B}" type="pres">
      <dgm:prSet presAssocID="{93E46DFD-B49A-4EB1-A23B-0C51ABBF079F}" presName="spVertical1" presStyleCnt="0"/>
      <dgm:spPr/>
    </dgm:pt>
    <dgm:pt modelId="{E8DD23C6-82DD-4E86-9231-29C5C0BEFE5C}" type="pres">
      <dgm:prSet presAssocID="{93E46DFD-B49A-4EB1-A23B-0C51ABBF079F}" presName="parTx" presStyleLbl="revTx" presStyleIdx="0" presStyleCnt="1" custScaleY="83647">
        <dgm:presLayoutVars>
          <dgm:chMax val="0"/>
          <dgm:chPref val="0"/>
          <dgm:bulletEnabled val="1"/>
        </dgm:presLayoutVars>
      </dgm:prSet>
      <dgm:spPr/>
    </dgm:pt>
    <dgm:pt modelId="{B4418876-C9D1-46D8-B522-28413A308BBE}" type="pres">
      <dgm:prSet presAssocID="{93E46DFD-B49A-4EB1-A23B-0C51ABBF079F}" presName="spVertical2" presStyleCnt="0"/>
      <dgm:spPr/>
    </dgm:pt>
    <dgm:pt modelId="{8FE3DB7E-42FE-4129-96E8-A9A527F0F489}" type="pres">
      <dgm:prSet presAssocID="{93E46DFD-B49A-4EB1-A23B-0C51ABBF079F}" presName="spVertical3" presStyleCnt="0"/>
      <dgm:spPr/>
    </dgm:pt>
    <dgm:pt modelId="{87AF9367-7C4D-4C4B-AA32-61558055D0FC}" type="pres">
      <dgm:prSet presAssocID="{8153F70C-B764-44A5-A5A8-81B563C066EA}" presName="padding2" presStyleCnt="0"/>
      <dgm:spPr/>
    </dgm:pt>
    <dgm:pt modelId="{D02391F6-A51B-4F95-82E7-3298ED1F6ED2}" type="pres">
      <dgm:prSet presAssocID="{8153F70C-B764-44A5-A5A8-81B563C066EA}" presName="negArrow" presStyleCnt="0"/>
      <dgm:spPr/>
    </dgm:pt>
    <dgm:pt modelId="{26B2A4DC-348A-4C40-83CE-679F3FCF27B1}" type="pres">
      <dgm:prSet presAssocID="{8153F70C-B764-44A5-A5A8-81B563C066EA}" presName="backgroundArrow" presStyleLbl="node1" presStyleIdx="0" presStyleCnt="1" custScaleY="55768" custLinFactNeighborY="20179"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</dgm:pt>
  </dgm:ptLst>
  <dgm:cxnLst>
    <dgm:cxn modelId="{125CEA78-D6C3-49D0-ACA0-32B81EAD705D}" type="presOf" srcId="{8153F70C-B764-44A5-A5A8-81B563C066EA}" destId="{32662DEF-89DA-4958-A83F-80AFABD9CDE8}" srcOrd="0" destOrd="0" presId="urn:microsoft.com/office/officeart/2005/8/layout/hProcess3"/>
    <dgm:cxn modelId="{24938EDD-7571-491D-9D1F-CB4CBCAB8785}" srcId="{8153F70C-B764-44A5-A5A8-81B563C066EA}" destId="{93E46DFD-B49A-4EB1-A23B-0C51ABBF079F}" srcOrd="0" destOrd="0" parTransId="{688C56BD-011B-4D5E-BDCB-BDAF5374E059}" sibTransId="{9FD9B979-A1D1-4F5D-A3D4-7FE7BB7CFB18}"/>
    <dgm:cxn modelId="{60F9CCF2-06C4-4CAC-AFE1-2EAF37490F15}" type="presOf" srcId="{93E46DFD-B49A-4EB1-A23B-0C51ABBF079F}" destId="{E8DD23C6-82DD-4E86-9231-29C5C0BEFE5C}" srcOrd="0" destOrd="0" presId="urn:microsoft.com/office/officeart/2005/8/layout/hProcess3"/>
    <dgm:cxn modelId="{66064ADC-8499-46A9-8E52-114D5BE0D703}" type="presParOf" srcId="{32662DEF-89DA-4958-A83F-80AFABD9CDE8}" destId="{8B587C80-E9FF-454C-A911-653DC951C0BA}" srcOrd="0" destOrd="0" presId="urn:microsoft.com/office/officeart/2005/8/layout/hProcess3"/>
    <dgm:cxn modelId="{99D046BE-6925-4F75-A995-F89AAE27C42A}" type="presParOf" srcId="{32662DEF-89DA-4958-A83F-80AFABD9CDE8}" destId="{953A70D0-B786-43DC-8410-79FA4EBDCF10}" srcOrd="1" destOrd="0" presId="urn:microsoft.com/office/officeart/2005/8/layout/hProcess3"/>
    <dgm:cxn modelId="{AE68C9F7-CA4B-486C-88DE-C3B4AD7E4CB4}" type="presParOf" srcId="{953A70D0-B786-43DC-8410-79FA4EBDCF10}" destId="{F0D8CAB3-6483-4893-8065-4796941B024E}" srcOrd="0" destOrd="0" presId="urn:microsoft.com/office/officeart/2005/8/layout/hProcess3"/>
    <dgm:cxn modelId="{6AE109F9-BD00-4A4E-B8EA-5B61D6380483}" type="presParOf" srcId="{953A70D0-B786-43DC-8410-79FA4EBDCF10}" destId="{0AE96B1B-A3F0-44AB-A2D0-F4C9BE1114FB}" srcOrd="1" destOrd="0" presId="urn:microsoft.com/office/officeart/2005/8/layout/hProcess3"/>
    <dgm:cxn modelId="{AB509FE5-FBE3-4E57-97CA-248F5BBF0E47}" type="presParOf" srcId="{0AE96B1B-A3F0-44AB-A2D0-F4C9BE1114FB}" destId="{B485792E-7FF6-4A22-8271-C6DF3C269B9B}" srcOrd="0" destOrd="0" presId="urn:microsoft.com/office/officeart/2005/8/layout/hProcess3"/>
    <dgm:cxn modelId="{41E3BA1F-6EBD-4CB5-A3F0-66A4ED312E90}" type="presParOf" srcId="{0AE96B1B-A3F0-44AB-A2D0-F4C9BE1114FB}" destId="{E8DD23C6-82DD-4E86-9231-29C5C0BEFE5C}" srcOrd="1" destOrd="0" presId="urn:microsoft.com/office/officeart/2005/8/layout/hProcess3"/>
    <dgm:cxn modelId="{13E4916F-63D7-46D5-BC15-162E8B41B17F}" type="presParOf" srcId="{0AE96B1B-A3F0-44AB-A2D0-F4C9BE1114FB}" destId="{B4418876-C9D1-46D8-B522-28413A308BBE}" srcOrd="2" destOrd="0" presId="urn:microsoft.com/office/officeart/2005/8/layout/hProcess3"/>
    <dgm:cxn modelId="{6A8A0AC8-8317-4F21-BD39-540AF6D8CEA5}" type="presParOf" srcId="{0AE96B1B-A3F0-44AB-A2D0-F4C9BE1114FB}" destId="{8FE3DB7E-42FE-4129-96E8-A9A527F0F489}" srcOrd="3" destOrd="0" presId="urn:microsoft.com/office/officeart/2005/8/layout/hProcess3"/>
    <dgm:cxn modelId="{1A3534F0-6AAD-4588-BE28-61DE8A6A54C6}" type="presParOf" srcId="{953A70D0-B786-43DC-8410-79FA4EBDCF10}" destId="{87AF9367-7C4D-4C4B-AA32-61558055D0FC}" srcOrd="2" destOrd="0" presId="urn:microsoft.com/office/officeart/2005/8/layout/hProcess3"/>
    <dgm:cxn modelId="{28236D17-4290-4FEF-B0B3-72388A292F64}" type="presParOf" srcId="{953A70D0-B786-43DC-8410-79FA4EBDCF10}" destId="{D02391F6-A51B-4F95-82E7-3298ED1F6ED2}" srcOrd="3" destOrd="0" presId="urn:microsoft.com/office/officeart/2005/8/layout/hProcess3"/>
    <dgm:cxn modelId="{3EBB7F8F-EFF8-42B0-97BE-02AF4B48393D}" type="presParOf" srcId="{953A70D0-B786-43DC-8410-79FA4EBDCF10}" destId="{26B2A4DC-348A-4C40-83CE-679F3FCF27B1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53F70C-B764-44A5-A5A8-81B563C066EA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32662DEF-89DA-4958-A83F-80AFABD9CDE8}" type="pres">
      <dgm:prSet presAssocID="{8153F70C-B764-44A5-A5A8-81B563C066EA}" presName="Name0" presStyleCnt="0">
        <dgm:presLayoutVars>
          <dgm:dir/>
          <dgm:animLvl val="lvl"/>
          <dgm:resizeHandles val="exact"/>
        </dgm:presLayoutVars>
      </dgm:prSet>
      <dgm:spPr/>
    </dgm:pt>
    <dgm:pt modelId="{8B587C80-E9FF-454C-A911-653DC951C0BA}" type="pres">
      <dgm:prSet presAssocID="{8153F70C-B764-44A5-A5A8-81B563C066EA}" presName="dummy" presStyleCnt="0"/>
      <dgm:spPr/>
    </dgm:pt>
    <dgm:pt modelId="{953A70D0-B786-43DC-8410-79FA4EBDCF10}" type="pres">
      <dgm:prSet presAssocID="{8153F70C-B764-44A5-A5A8-81B563C066EA}" presName="linH" presStyleCnt="0"/>
      <dgm:spPr/>
    </dgm:pt>
    <dgm:pt modelId="{F0D8CAB3-6483-4893-8065-4796941B024E}" type="pres">
      <dgm:prSet presAssocID="{8153F70C-B764-44A5-A5A8-81B563C066EA}" presName="padding1" presStyleCnt="0"/>
      <dgm:spPr/>
    </dgm:pt>
    <dgm:pt modelId="{87AF9367-7C4D-4C4B-AA32-61558055D0FC}" type="pres">
      <dgm:prSet presAssocID="{8153F70C-B764-44A5-A5A8-81B563C066EA}" presName="padding2" presStyleCnt="0"/>
      <dgm:spPr/>
    </dgm:pt>
    <dgm:pt modelId="{D02391F6-A51B-4F95-82E7-3298ED1F6ED2}" type="pres">
      <dgm:prSet presAssocID="{8153F70C-B764-44A5-A5A8-81B563C066EA}" presName="negArrow" presStyleCnt="0"/>
      <dgm:spPr/>
    </dgm:pt>
    <dgm:pt modelId="{26B2A4DC-348A-4C40-83CE-679F3FCF27B1}" type="pres">
      <dgm:prSet presAssocID="{8153F70C-B764-44A5-A5A8-81B563C066EA}" presName="backgroundArrow" presStyleLbl="node1" presStyleIdx="0" presStyleCnt="1" custScaleY="55768" custLinFactNeighborX="2564" custLinFactNeighborY="6137"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</dgm:pt>
  </dgm:ptLst>
  <dgm:cxnLst>
    <dgm:cxn modelId="{125CEA78-D6C3-49D0-ACA0-32B81EAD705D}" type="presOf" srcId="{8153F70C-B764-44A5-A5A8-81B563C066EA}" destId="{32662DEF-89DA-4958-A83F-80AFABD9CDE8}" srcOrd="0" destOrd="0" presId="urn:microsoft.com/office/officeart/2005/8/layout/hProcess3"/>
    <dgm:cxn modelId="{66064ADC-8499-46A9-8E52-114D5BE0D703}" type="presParOf" srcId="{32662DEF-89DA-4958-A83F-80AFABD9CDE8}" destId="{8B587C80-E9FF-454C-A911-653DC951C0BA}" srcOrd="0" destOrd="0" presId="urn:microsoft.com/office/officeart/2005/8/layout/hProcess3"/>
    <dgm:cxn modelId="{99D046BE-6925-4F75-A995-F89AAE27C42A}" type="presParOf" srcId="{32662DEF-89DA-4958-A83F-80AFABD9CDE8}" destId="{953A70D0-B786-43DC-8410-79FA4EBDCF10}" srcOrd="1" destOrd="0" presId="urn:microsoft.com/office/officeart/2005/8/layout/hProcess3"/>
    <dgm:cxn modelId="{AE68C9F7-CA4B-486C-88DE-C3B4AD7E4CB4}" type="presParOf" srcId="{953A70D0-B786-43DC-8410-79FA4EBDCF10}" destId="{F0D8CAB3-6483-4893-8065-4796941B024E}" srcOrd="0" destOrd="0" presId="urn:microsoft.com/office/officeart/2005/8/layout/hProcess3"/>
    <dgm:cxn modelId="{1A3534F0-6AAD-4588-BE28-61DE8A6A54C6}" type="presParOf" srcId="{953A70D0-B786-43DC-8410-79FA4EBDCF10}" destId="{87AF9367-7C4D-4C4B-AA32-61558055D0FC}" srcOrd="1" destOrd="0" presId="urn:microsoft.com/office/officeart/2005/8/layout/hProcess3"/>
    <dgm:cxn modelId="{28236D17-4290-4FEF-B0B3-72388A292F64}" type="presParOf" srcId="{953A70D0-B786-43DC-8410-79FA4EBDCF10}" destId="{D02391F6-A51B-4F95-82E7-3298ED1F6ED2}" srcOrd="2" destOrd="0" presId="urn:microsoft.com/office/officeart/2005/8/layout/hProcess3"/>
    <dgm:cxn modelId="{3EBB7F8F-EFF8-42B0-97BE-02AF4B48393D}" type="presParOf" srcId="{953A70D0-B786-43DC-8410-79FA4EBDCF10}" destId="{26B2A4DC-348A-4C40-83CE-679F3FCF27B1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2A4DC-348A-4C40-83CE-679F3FCF27B1}">
      <dsp:nvSpPr>
        <dsp:cNvPr id="0" name=""/>
        <dsp:cNvSpPr/>
      </dsp:nvSpPr>
      <dsp:spPr>
        <a:xfrm>
          <a:off x="0" y="850718"/>
          <a:ext cx="1884217" cy="963671"/>
        </a:xfrm>
        <a:prstGeom prst="rightArrow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D23C6-82DD-4E86-9231-29C5C0BEFE5C}">
      <dsp:nvSpPr>
        <dsp:cNvPr id="0" name=""/>
        <dsp:cNvSpPr/>
      </dsp:nvSpPr>
      <dsp:spPr>
        <a:xfrm>
          <a:off x="151988" y="934024"/>
          <a:ext cx="1543806" cy="722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13360" rIns="0" bIns="21336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1" kern="1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Шифровка</a:t>
          </a:r>
          <a:endParaRPr lang="en-US" sz="2100" kern="1200" dirty="0">
            <a:solidFill>
              <a:schemeClr val="accent3">
                <a:lumMod val="75000"/>
              </a:schemeClr>
            </a:solidFill>
          </a:endParaRPr>
        </a:p>
      </dsp:txBody>
      <dsp:txXfrm>
        <a:off x="151988" y="934024"/>
        <a:ext cx="1543806" cy="722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2A4DC-348A-4C40-83CE-679F3FCF27B1}">
      <dsp:nvSpPr>
        <dsp:cNvPr id="0" name=""/>
        <dsp:cNvSpPr/>
      </dsp:nvSpPr>
      <dsp:spPr>
        <a:xfrm>
          <a:off x="0" y="302513"/>
          <a:ext cx="1052305" cy="521988"/>
        </a:xfrm>
        <a:prstGeom prst="rightArrow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D23C6-82DD-4E86-9231-29C5C0BEFE5C}">
      <dsp:nvSpPr>
        <dsp:cNvPr id="0" name=""/>
        <dsp:cNvSpPr/>
      </dsp:nvSpPr>
      <dsp:spPr>
        <a:xfrm>
          <a:off x="84883" y="347638"/>
          <a:ext cx="862191" cy="39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1760" rIns="0" bIns="11176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b="1" kern="1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Шифровка</a:t>
          </a:r>
          <a:endParaRPr lang="en-US" sz="1100" kern="1200" dirty="0">
            <a:solidFill>
              <a:schemeClr val="accent3">
                <a:lumMod val="75000"/>
              </a:schemeClr>
            </a:solidFill>
          </a:endParaRPr>
        </a:p>
      </dsp:txBody>
      <dsp:txXfrm>
        <a:off x="84883" y="347638"/>
        <a:ext cx="862191" cy="3914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2A4DC-348A-4C40-83CE-679F3FCF27B1}">
      <dsp:nvSpPr>
        <dsp:cNvPr id="0" name=""/>
        <dsp:cNvSpPr/>
      </dsp:nvSpPr>
      <dsp:spPr>
        <a:xfrm>
          <a:off x="0" y="387518"/>
          <a:ext cx="990600" cy="764913"/>
        </a:xfrm>
        <a:prstGeom prst="rightArrow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25-Feb-25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25-Feb-25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25-Feb-25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25-Feb-25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25-Feb-25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7394" y="418846"/>
            <a:ext cx="10097211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8839" y="1166240"/>
            <a:ext cx="10434320" cy="4497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25-Feb-25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5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6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7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8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9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105" y="498703"/>
            <a:ext cx="89871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9580" marR="5080" indent="-2977515">
              <a:lnSpc>
                <a:spcPct val="150000"/>
              </a:lnSpc>
              <a:spcBef>
                <a:spcPts val="100"/>
              </a:spcBef>
            </a:pPr>
            <a:r>
              <a:rPr sz="2000" spc="-20" dirty="0"/>
              <a:t>Санкт-</a:t>
            </a:r>
            <a:r>
              <a:rPr sz="2000" spc="-10" dirty="0"/>
              <a:t>Петербургский</a:t>
            </a:r>
            <a:r>
              <a:rPr sz="2000" spc="5" dirty="0"/>
              <a:t> </a:t>
            </a:r>
            <a:r>
              <a:rPr sz="2000" spc="-20" dirty="0"/>
              <a:t>государственный</a:t>
            </a:r>
            <a:r>
              <a:rPr sz="2000" spc="-5" dirty="0"/>
              <a:t> </a:t>
            </a:r>
            <a:r>
              <a:rPr sz="2000" spc="-10" dirty="0"/>
              <a:t>электротехнический</a:t>
            </a:r>
            <a:r>
              <a:rPr sz="2000" spc="-5" dirty="0"/>
              <a:t> </a:t>
            </a:r>
            <a:r>
              <a:rPr sz="2000" dirty="0"/>
              <a:t>университет</a:t>
            </a:r>
            <a:r>
              <a:rPr sz="2000" spc="15" dirty="0"/>
              <a:t> </a:t>
            </a:r>
            <a:r>
              <a:rPr sz="2000" spc="-10" dirty="0"/>
              <a:t>«ЛЭТИ» </a:t>
            </a:r>
            <a:r>
              <a:rPr sz="2000" dirty="0"/>
              <a:t>им.</a:t>
            </a:r>
            <a:r>
              <a:rPr sz="2000" spc="-40" dirty="0"/>
              <a:t> </a:t>
            </a:r>
            <a:r>
              <a:rPr sz="2000" dirty="0"/>
              <a:t>В.И.</a:t>
            </a:r>
            <a:r>
              <a:rPr sz="2000" spc="-40" dirty="0"/>
              <a:t> </a:t>
            </a:r>
            <a:r>
              <a:rPr sz="2000" spc="-35" dirty="0"/>
              <a:t>Ульянова </a:t>
            </a:r>
            <a:r>
              <a:rPr sz="2000" spc="-10" dirty="0"/>
              <a:t>(Ленина)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751326" y="1870684"/>
            <a:ext cx="468757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Times New Roman"/>
                <a:cs typeface="Times New Roman"/>
              </a:rPr>
              <a:t>Лабораторная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работа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№1+2+3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ИЗУЧЕНИЕ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КЛАССИЧЕСКИХ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ШИФРОВ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66513" y="5812028"/>
            <a:ext cx="24625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 err="1">
                <a:latin typeface="Times New Roman"/>
                <a:cs typeface="Times New Roman"/>
              </a:rPr>
              <a:t>Санкт-</a:t>
            </a:r>
            <a:r>
              <a:rPr sz="2000" dirty="0" err="1">
                <a:latin typeface="Times New Roman"/>
                <a:cs typeface="Times New Roman"/>
              </a:rPr>
              <a:t>Петербург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202</a:t>
            </a:r>
            <a:r>
              <a:rPr lang="ru-RU" sz="2000" spc="-20" dirty="0">
                <a:latin typeface="Times New Roman"/>
                <a:cs typeface="Times New Roman"/>
              </a:rPr>
              <a:t>5</a:t>
            </a:r>
            <a:endParaRPr sz="2000" dirty="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845288"/>
              </p:ext>
            </p:extLst>
          </p:nvPr>
        </p:nvGraphicFramePr>
        <p:xfrm>
          <a:off x="1836927" y="3953518"/>
          <a:ext cx="8332470" cy="830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0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marL="31750">
                        <a:lnSpc>
                          <a:spcPts val="219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Студент: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2190"/>
                        </a:lnSpc>
                        <a:tabLst>
                          <a:tab pos="1842135" algn="l"/>
                        </a:tabLst>
                      </a:pPr>
                      <a:r>
                        <a:rPr sz="20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ts val="2190"/>
                        </a:lnSpc>
                      </a:pPr>
                      <a:r>
                        <a:rPr lang="ru-RU" sz="2000" spc="-25" dirty="0">
                          <a:latin typeface="Times New Roman"/>
                          <a:cs typeface="Times New Roman"/>
                        </a:rPr>
                        <a:t>Выонг В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lang="ru-RU" sz="2000" dirty="0">
                          <a:latin typeface="Times New Roman"/>
                          <a:cs typeface="Times New Roman"/>
                        </a:rPr>
                        <a:t>З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 err="1">
                          <a:latin typeface="Times New Roman"/>
                          <a:cs typeface="Times New Roman"/>
                        </a:rPr>
                        <a:t>группа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ru-RU" sz="2000" spc="-20" dirty="0">
                          <a:latin typeface="Times New Roman"/>
                          <a:cs typeface="Times New Roman"/>
                        </a:rPr>
                        <a:t>1362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marL="31750">
                        <a:lnSpc>
                          <a:spcPts val="2335"/>
                        </a:lnSpc>
                        <a:spcBef>
                          <a:spcPts val="83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Руководитель: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2335"/>
                        </a:lnSpc>
                        <a:spcBef>
                          <a:spcPts val="835"/>
                        </a:spcBef>
                        <a:tabLst>
                          <a:tab pos="1842770" algn="l"/>
                        </a:tabLst>
                      </a:pPr>
                      <a:r>
                        <a:rPr sz="20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ts val="2335"/>
                        </a:lnSpc>
                        <a:spcBef>
                          <a:spcPts val="835"/>
                        </a:spcBef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Племянников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А.К.,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доцент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каф.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ИБ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8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D0E8362F-BE7C-1786-5927-965029CA20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7394" y="418846"/>
            <a:ext cx="1053500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Схему  инструмента CrypTool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исследования протокола  зашифрования  и расшифрования сообщения</a:t>
            </a:r>
            <a:endParaRPr sz="2700" dirty="0"/>
          </a:p>
        </p:txBody>
      </p:sp>
      <p:pic>
        <p:nvPicPr>
          <p:cNvPr id="5" name="Picture 4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499044CE-775C-F206-D7E8-D59EDAD867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D9BD63-75C4-B8AC-CC9A-5ADE1DC26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183" y="1570910"/>
            <a:ext cx="9825634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999" y="418846"/>
            <a:ext cx="944880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>
              <a:lnSpc>
                <a:spcPct val="100000"/>
              </a:lnSpc>
              <a:spcBef>
                <a:spcPts val="100"/>
              </a:spcBef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Блок-схему алгоритма  расшифрования  сообщения</a:t>
            </a:r>
            <a:endParaRPr spc="-10" dirty="0"/>
          </a:p>
        </p:txBody>
      </p:sp>
      <p:pic>
        <p:nvPicPr>
          <p:cNvPr id="5" name="Picture 4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EF874425-B27D-4BDB-C35E-98A217EED9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12" name="Picture 11" descr="A diagram of a computer algorithm&#10;&#10;AI-generated content may be incorrect.">
            <a:extLst>
              <a:ext uri="{FF2B5EF4-FFF2-40B4-BE49-F238E27FC236}">
                <a16:creationId xmlns:a16="http://schemas.microsoft.com/office/drawing/2014/main" id="{1DA274E8-B2BC-F242-D83B-1C88A8187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1190879"/>
            <a:ext cx="4457700" cy="5248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ABEFDE-B510-7BCF-2CE8-79267DCE4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932D-B0F1-6277-2B9B-74132AE7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18847"/>
            <a:ext cx="11658600" cy="954107"/>
          </a:xfrm>
        </p:spPr>
        <p:txBody>
          <a:bodyPr/>
          <a:lstStyle/>
          <a:p>
            <a:pPr algn="ctr"/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  алгоритма зашифрования</a:t>
            </a:r>
            <a:r>
              <a:rPr lang="vi-V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20" dirty="0">
                <a:latin typeface="Times New Roman"/>
                <a:cs typeface="Times New Roman"/>
              </a:rPr>
              <a:t>Substitution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инфографике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DDBCF41D-0434-68AD-024A-3E6C97B8B2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55D92D-9FEF-3F80-A741-98AB13B62B19}"/>
              </a:ext>
            </a:extLst>
          </p:cNvPr>
          <p:cNvSpPr txBox="1"/>
          <p:nvPr/>
        </p:nvSpPr>
        <p:spPr>
          <a:xfrm>
            <a:off x="802639" y="5257800"/>
            <a:ext cx="1058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Шифровка: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JkecU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ykq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1727DCC-0E36-A02A-039F-9AE6017EFB98}"/>
              </a:ext>
            </a:extLst>
          </p:cNvPr>
          <p:cNvSpPr txBox="1">
            <a:spLocks/>
          </p:cNvSpPr>
          <p:nvPr/>
        </p:nvSpPr>
        <p:spPr>
          <a:xfrm>
            <a:off x="802639" y="1093973"/>
            <a:ext cx="10586721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ru-RU" b="1" dirty="0"/>
              <a:t>Открытый текст</a:t>
            </a:r>
            <a:r>
              <a:rPr lang="ru-RU" dirty="0"/>
              <a:t>: </a:t>
            </a:r>
            <a:r>
              <a:rPr lang="en-US" dirty="0"/>
              <a:t>Vuong Van Duy</a:t>
            </a:r>
            <a:endParaRPr lang="vi-VN" b="1" dirty="0"/>
          </a:p>
          <a:p>
            <a:pPr>
              <a:spcAft>
                <a:spcPts val="1200"/>
              </a:spcAft>
            </a:pPr>
            <a:r>
              <a:rPr lang="ru-RU" b="1" dirty="0"/>
              <a:t>Алфавит</a:t>
            </a:r>
            <a:r>
              <a:rPr lang="ru-RU" dirty="0"/>
              <a:t>: </a:t>
            </a:r>
            <a:r>
              <a:rPr lang="en-US" dirty="0" err="1"/>
              <a:t>ABCDEFGHIJKLMNOPQRSTUVWXYZabcdefghijklmnopqrstuvwxyz</a:t>
            </a:r>
            <a:endParaRPr lang="vi-VN" dirty="0"/>
          </a:p>
          <a:p>
            <a:pPr>
              <a:spcAft>
                <a:spcPts val="1200"/>
              </a:spcAft>
            </a:pPr>
            <a:r>
              <a:rPr lang="vi-VN" dirty="0"/>
              <a:t> </a:t>
            </a:r>
            <a:r>
              <a:rPr lang="ru-RU" b="1" dirty="0"/>
              <a:t>Кодовое слово</a:t>
            </a:r>
            <a:r>
              <a:rPr lang="vi-VN" b="1" dirty="0"/>
              <a:t>: </a:t>
            </a:r>
            <a:r>
              <a:rPr lang="vi-VN" dirty="0"/>
              <a:t>password</a:t>
            </a:r>
          </a:p>
          <a:p>
            <a:pPr>
              <a:spcAft>
                <a:spcPts val="1200"/>
              </a:spcAft>
            </a:pPr>
            <a:r>
              <a:rPr lang="ru-RU" b="1" dirty="0"/>
              <a:t>Смещение</a:t>
            </a:r>
            <a:r>
              <a:rPr lang="vi-VN" b="1" dirty="0"/>
              <a:t>:</a:t>
            </a:r>
            <a:r>
              <a:rPr lang="vi-VN" dirty="0"/>
              <a:t> 5</a:t>
            </a:r>
          </a:p>
          <a:p>
            <a:pPr>
              <a:spcAft>
                <a:spcPts val="1200"/>
              </a:spcAft>
            </a:pPr>
            <a:r>
              <a:rPr lang="ru-RU" b="1" dirty="0"/>
              <a:t>Шифр алфавита</a:t>
            </a:r>
            <a:r>
              <a:rPr lang="vi-VN" b="1" dirty="0"/>
              <a:t>: </a:t>
            </a:r>
            <a:r>
              <a:rPr lang="vi-VN" dirty="0"/>
              <a:t>uvxyzpaswordABCDEFGHIJKLMNOPQRSTUVWXYZbcefghijklmnqt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A4245E4-2A01-F66D-3F10-CFB19B3CC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372000"/>
              </p:ext>
            </p:extLst>
          </p:nvPr>
        </p:nvGraphicFramePr>
        <p:xfrm>
          <a:off x="879475" y="3733800"/>
          <a:ext cx="10586712" cy="11430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41113">
                  <a:extLst>
                    <a:ext uri="{9D8B030D-6E8A-4147-A177-3AD203B41FA5}">
                      <a16:colId xmlns:a16="http://schemas.microsoft.com/office/drawing/2014/main" val="1630375479"/>
                    </a:ext>
                  </a:extLst>
                </a:gridCol>
                <a:gridCol w="441113">
                  <a:extLst>
                    <a:ext uri="{9D8B030D-6E8A-4147-A177-3AD203B41FA5}">
                      <a16:colId xmlns:a16="http://schemas.microsoft.com/office/drawing/2014/main" val="296359098"/>
                    </a:ext>
                  </a:extLst>
                </a:gridCol>
                <a:gridCol w="441113">
                  <a:extLst>
                    <a:ext uri="{9D8B030D-6E8A-4147-A177-3AD203B41FA5}">
                      <a16:colId xmlns:a16="http://schemas.microsoft.com/office/drawing/2014/main" val="1162251200"/>
                    </a:ext>
                  </a:extLst>
                </a:gridCol>
                <a:gridCol w="441113">
                  <a:extLst>
                    <a:ext uri="{9D8B030D-6E8A-4147-A177-3AD203B41FA5}">
                      <a16:colId xmlns:a16="http://schemas.microsoft.com/office/drawing/2014/main" val="3638488084"/>
                    </a:ext>
                  </a:extLst>
                </a:gridCol>
                <a:gridCol w="441113">
                  <a:extLst>
                    <a:ext uri="{9D8B030D-6E8A-4147-A177-3AD203B41FA5}">
                      <a16:colId xmlns:a16="http://schemas.microsoft.com/office/drawing/2014/main" val="839105876"/>
                    </a:ext>
                  </a:extLst>
                </a:gridCol>
                <a:gridCol w="441113">
                  <a:extLst>
                    <a:ext uri="{9D8B030D-6E8A-4147-A177-3AD203B41FA5}">
                      <a16:colId xmlns:a16="http://schemas.microsoft.com/office/drawing/2014/main" val="480606621"/>
                    </a:ext>
                  </a:extLst>
                </a:gridCol>
                <a:gridCol w="441113">
                  <a:extLst>
                    <a:ext uri="{9D8B030D-6E8A-4147-A177-3AD203B41FA5}">
                      <a16:colId xmlns:a16="http://schemas.microsoft.com/office/drawing/2014/main" val="668704953"/>
                    </a:ext>
                  </a:extLst>
                </a:gridCol>
                <a:gridCol w="441113">
                  <a:extLst>
                    <a:ext uri="{9D8B030D-6E8A-4147-A177-3AD203B41FA5}">
                      <a16:colId xmlns:a16="http://schemas.microsoft.com/office/drawing/2014/main" val="983049907"/>
                    </a:ext>
                  </a:extLst>
                </a:gridCol>
                <a:gridCol w="441113">
                  <a:extLst>
                    <a:ext uri="{9D8B030D-6E8A-4147-A177-3AD203B41FA5}">
                      <a16:colId xmlns:a16="http://schemas.microsoft.com/office/drawing/2014/main" val="91056977"/>
                    </a:ext>
                  </a:extLst>
                </a:gridCol>
                <a:gridCol w="441113">
                  <a:extLst>
                    <a:ext uri="{9D8B030D-6E8A-4147-A177-3AD203B41FA5}">
                      <a16:colId xmlns:a16="http://schemas.microsoft.com/office/drawing/2014/main" val="191003868"/>
                    </a:ext>
                  </a:extLst>
                </a:gridCol>
                <a:gridCol w="441113">
                  <a:extLst>
                    <a:ext uri="{9D8B030D-6E8A-4147-A177-3AD203B41FA5}">
                      <a16:colId xmlns:a16="http://schemas.microsoft.com/office/drawing/2014/main" val="994925263"/>
                    </a:ext>
                  </a:extLst>
                </a:gridCol>
                <a:gridCol w="441113">
                  <a:extLst>
                    <a:ext uri="{9D8B030D-6E8A-4147-A177-3AD203B41FA5}">
                      <a16:colId xmlns:a16="http://schemas.microsoft.com/office/drawing/2014/main" val="1817016576"/>
                    </a:ext>
                  </a:extLst>
                </a:gridCol>
                <a:gridCol w="441113">
                  <a:extLst>
                    <a:ext uri="{9D8B030D-6E8A-4147-A177-3AD203B41FA5}">
                      <a16:colId xmlns:a16="http://schemas.microsoft.com/office/drawing/2014/main" val="3757911529"/>
                    </a:ext>
                  </a:extLst>
                </a:gridCol>
                <a:gridCol w="441113">
                  <a:extLst>
                    <a:ext uri="{9D8B030D-6E8A-4147-A177-3AD203B41FA5}">
                      <a16:colId xmlns:a16="http://schemas.microsoft.com/office/drawing/2014/main" val="310174289"/>
                    </a:ext>
                  </a:extLst>
                </a:gridCol>
                <a:gridCol w="441113">
                  <a:extLst>
                    <a:ext uri="{9D8B030D-6E8A-4147-A177-3AD203B41FA5}">
                      <a16:colId xmlns:a16="http://schemas.microsoft.com/office/drawing/2014/main" val="2794389099"/>
                    </a:ext>
                  </a:extLst>
                </a:gridCol>
                <a:gridCol w="441113">
                  <a:extLst>
                    <a:ext uri="{9D8B030D-6E8A-4147-A177-3AD203B41FA5}">
                      <a16:colId xmlns:a16="http://schemas.microsoft.com/office/drawing/2014/main" val="2898001452"/>
                    </a:ext>
                  </a:extLst>
                </a:gridCol>
                <a:gridCol w="441113">
                  <a:extLst>
                    <a:ext uri="{9D8B030D-6E8A-4147-A177-3AD203B41FA5}">
                      <a16:colId xmlns:a16="http://schemas.microsoft.com/office/drawing/2014/main" val="3941341398"/>
                    </a:ext>
                  </a:extLst>
                </a:gridCol>
                <a:gridCol w="441113">
                  <a:extLst>
                    <a:ext uri="{9D8B030D-6E8A-4147-A177-3AD203B41FA5}">
                      <a16:colId xmlns:a16="http://schemas.microsoft.com/office/drawing/2014/main" val="3413365626"/>
                    </a:ext>
                  </a:extLst>
                </a:gridCol>
                <a:gridCol w="441113">
                  <a:extLst>
                    <a:ext uri="{9D8B030D-6E8A-4147-A177-3AD203B41FA5}">
                      <a16:colId xmlns:a16="http://schemas.microsoft.com/office/drawing/2014/main" val="2619287818"/>
                    </a:ext>
                  </a:extLst>
                </a:gridCol>
                <a:gridCol w="441113">
                  <a:extLst>
                    <a:ext uri="{9D8B030D-6E8A-4147-A177-3AD203B41FA5}">
                      <a16:colId xmlns:a16="http://schemas.microsoft.com/office/drawing/2014/main" val="2742913300"/>
                    </a:ext>
                  </a:extLst>
                </a:gridCol>
                <a:gridCol w="441113">
                  <a:extLst>
                    <a:ext uri="{9D8B030D-6E8A-4147-A177-3AD203B41FA5}">
                      <a16:colId xmlns:a16="http://schemas.microsoft.com/office/drawing/2014/main" val="1764571569"/>
                    </a:ext>
                  </a:extLst>
                </a:gridCol>
                <a:gridCol w="441113">
                  <a:extLst>
                    <a:ext uri="{9D8B030D-6E8A-4147-A177-3AD203B41FA5}">
                      <a16:colId xmlns:a16="http://schemas.microsoft.com/office/drawing/2014/main" val="2371052342"/>
                    </a:ext>
                  </a:extLst>
                </a:gridCol>
                <a:gridCol w="441113">
                  <a:extLst>
                    <a:ext uri="{9D8B030D-6E8A-4147-A177-3AD203B41FA5}">
                      <a16:colId xmlns:a16="http://schemas.microsoft.com/office/drawing/2014/main" val="1937049392"/>
                    </a:ext>
                  </a:extLst>
                </a:gridCol>
                <a:gridCol w="441113">
                  <a:extLst>
                    <a:ext uri="{9D8B030D-6E8A-4147-A177-3AD203B41FA5}">
                      <a16:colId xmlns:a16="http://schemas.microsoft.com/office/drawing/2014/main" val="200363824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/>
                </a:tc>
                <a:extLst>
                  <a:ext uri="{0D108BD9-81ED-4DB2-BD59-A6C34878D82A}">
                    <a16:rowId xmlns:a16="http://schemas.microsoft.com/office/drawing/2014/main" val="96463973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2" marR="6792" marT="6792" marB="0" anchor="b"/>
                </a:tc>
                <a:extLst>
                  <a:ext uri="{0D108BD9-81ED-4DB2-BD59-A6C34878D82A}">
                    <a16:rowId xmlns:a16="http://schemas.microsoft.com/office/drawing/2014/main" val="4224505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0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7394" y="418846"/>
            <a:ext cx="10097211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 algn="ctr">
              <a:lnSpc>
                <a:spcPct val="100000"/>
              </a:lnSpc>
              <a:spcBef>
                <a:spcPts val="100"/>
              </a:spcBef>
            </a:pP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Схему  инструмента CrypTool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исследования протокола  зашифрования  и расшифрования сообщения</a:t>
            </a:r>
            <a:endParaRPr spc="-10" dirty="0"/>
          </a:p>
        </p:txBody>
      </p:sp>
      <p:pic>
        <p:nvPicPr>
          <p:cNvPr id="5" name="Picture 4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FFC00406-21F7-A7AE-073F-D2D9602053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FC1156-A865-C7CC-6AE8-C45E19633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52599"/>
            <a:ext cx="10302240" cy="39624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1" y="418846"/>
            <a:ext cx="1007363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Блок-схему алгоритма  расшифрования  сообщения</a:t>
            </a:r>
            <a:endParaRPr spc="-10" dirty="0"/>
          </a:p>
        </p:txBody>
      </p:sp>
      <p:pic>
        <p:nvPicPr>
          <p:cNvPr id="5" name="Picture 4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30ADBCCE-DA8A-5689-5EDD-FC669A760D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6" name="Picture 5" descr="A diagram of a program&#10;&#10;AI-generated content may be incorrect.">
            <a:extLst>
              <a:ext uri="{FF2B5EF4-FFF2-40B4-BE49-F238E27FC236}">
                <a16:creationId xmlns:a16="http://schemas.microsoft.com/office/drawing/2014/main" id="{7F515637-3BFB-1CC4-359C-E6247519B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81354"/>
            <a:ext cx="6158128" cy="5257800"/>
          </a:xfrm>
          <a:prstGeom prst="rect">
            <a:avLst/>
          </a:prstGeom>
          <a:noFill/>
          <a:effectLst>
            <a:innerShdw blurRad="63500" dist="50800" dir="16200000">
              <a:schemeClr val="bg1">
                <a:alpha val="50000"/>
              </a:schemeClr>
            </a:inn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EA6C4E-11BE-E196-191E-037268E3B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69E5EF5B-2600-3546-ACB6-08B932F117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5D74D432-34BA-3B70-CEEF-2406F5CA97A8}"/>
              </a:ext>
            </a:extLst>
          </p:cNvPr>
          <p:cNvSpPr txBox="1">
            <a:spLocks/>
          </p:cNvSpPr>
          <p:nvPr/>
        </p:nvSpPr>
        <p:spPr>
          <a:xfrm>
            <a:off x="408708" y="318230"/>
            <a:ext cx="11430000" cy="9541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  алгоритма зашифрования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20" dirty="0"/>
              <a:t>Permutation/Transposition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инфографике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1032ABA-FF22-45D8-A12C-810F49A92413}"/>
              </a:ext>
            </a:extLst>
          </p:cNvPr>
          <p:cNvSpPr txBox="1">
            <a:spLocks/>
          </p:cNvSpPr>
          <p:nvPr/>
        </p:nvSpPr>
        <p:spPr>
          <a:xfrm>
            <a:off x="756458" y="1858311"/>
            <a:ext cx="10586721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ru-RU" b="1" dirty="0"/>
              <a:t>Открытый текст</a:t>
            </a:r>
            <a:r>
              <a:rPr lang="ru-RU" dirty="0"/>
              <a:t>: </a:t>
            </a:r>
            <a:r>
              <a:rPr lang="en-US" dirty="0"/>
              <a:t>My name is Vuong Van Duy from group 1362</a:t>
            </a:r>
          </a:p>
          <a:p>
            <a:pPr>
              <a:spcAft>
                <a:spcPts val="1200"/>
              </a:spcAft>
            </a:pPr>
            <a:r>
              <a:rPr lang="ru-RU" b="1" dirty="0"/>
              <a:t>Кодовое слово</a:t>
            </a:r>
            <a:r>
              <a:rPr lang="vi-VN" b="1" dirty="0"/>
              <a:t>: </a:t>
            </a:r>
            <a:r>
              <a:rPr lang="vi-VN" dirty="0"/>
              <a:t>secret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F2F2580-30C9-CF90-AA18-8814F296B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574714"/>
              </p:ext>
            </p:extLst>
          </p:nvPr>
        </p:nvGraphicFramePr>
        <p:xfrm>
          <a:off x="1066798" y="2776557"/>
          <a:ext cx="4170222" cy="290512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95037">
                  <a:extLst>
                    <a:ext uri="{9D8B030D-6E8A-4147-A177-3AD203B41FA5}">
                      <a16:colId xmlns:a16="http://schemas.microsoft.com/office/drawing/2014/main" val="1482953233"/>
                    </a:ext>
                  </a:extLst>
                </a:gridCol>
                <a:gridCol w="695037">
                  <a:extLst>
                    <a:ext uri="{9D8B030D-6E8A-4147-A177-3AD203B41FA5}">
                      <a16:colId xmlns:a16="http://schemas.microsoft.com/office/drawing/2014/main" val="1855521792"/>
                    </a:ext>
                  </a:extLst>
                </a:gridCol>
                <a:gridCol w="695037">
                  <a:extLst>
                    <a:ext uri="{9D8B030D-6E8A-4147-A177-3AD203B41FA5}">
                      <a16:colId xmlns:a16="http://schemas.microsoft.com/office/drawing/2014/main" val="680775741"/>
                    </a:ext>
                  </a:extLst>
                </a:gridCol>
                <a:gridCol w="695037">
                  <a:extLst>
                    <a:ext uri="{9D8B030D-6E8A-4147-A177-3AD203B41FA5}">
                      <a16:colId xmlns:a16="http://schemas.microsoft.com/office/drawing/2014/main" val="2900812327"/>
                    </a:ext>
                  </a:extLst>
                </a:gridCol>
                <a:gridCol w="695037">
                  <a:extLst>
                    <a:ext uri="{9D8B030D-6E8A-4147-A177-3AD203B41FA5}">
                      <a16:colId xmlns:a16="http://schemas.microsoft.com/office/drawing/2014/main" val="863556376"/>
                    </a:ext>
                  </a:extLst>
                </a:gridCol>
                <a:gridCol w="695037">
                  <a:extLst>
                    <a:ext uri="{9D8B030D-6E8A-4147-A177-3AD203B41FA5}">
                      <a16:colId xmlns:a16="http://schemas.microsoft.com/office/drawing/2014/main" val="1342749626"/>
                    </a:ext>
                  </a:extLst>
                </a:gridCol>
              </a:tblGrid>
              <a:tr h="322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778782"/>
                  </a:ext>
                </a:extLst>
              </a:tr>
              <a:tr h="322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338418"/>
                  </a:ext>
                </a:extLst>
              </a:tr>
              <a:tr h="322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08545364"/>
                  </a:ext>
                </a:extLst>
              </a:tr>
              <a:tr h="322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3976695"/>
                  </a:ext>
                </a:extLst>
              </a:tr>
              <a:tr h="322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3936787"/>
                  </a:ext>
                </a:extLst>
              </a:tr>
              <a:tr h="322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5306003"/>
                  </a:ext>
                </a:extLst>
              </a:tr>
              <a:tr h="322792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1858328"/>
                  </a:ext>
                </a:extLst>
              </a:tr>
              <a:tr h="322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0922958"/>
                  </a:ext>
                </a:extLst>
              </a:tr>
              <a:tr h="322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164871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D122A2D-B5C6-DCA5-B80A-59208AE1962D}"/>
              </a:ext>
            </a:extLst>
          </p:cNvPr>
          <p:cNvSpPr txBox="1"/>
          <p:nvPr/>
        </p:nvSpPr>
        <p:spPr>
          <a:xfrm>
            <a:off x="921327" y="5793545"/>
            <a:ext cx="834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Шифровка: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ro6y onfr3a  umpnsgDou2Meua g1mVVy 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0AF9678-857B-E06D-529D-7B3BB0F4B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64320"/>
              </p:ext>
            </p:extLst>
          </p:nvPr>
        </p:nvGraphicFramePr>
        <p:xfrm>
          <a:off x="7619999" y="2809869"/>
          <a:ext cx="3723180" cy="293688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09601">
                  <a:extLst>
                    <a:ext uri="{9D8B030D-6E8A-4147-A177-3AD203B41FA5}">
                      <a16:colId xmlns:a16="http://schemas.microsoft.com/office/drawing/2014/main" val="11665565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253292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637917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233935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3265335"/>
                    </a:ext>
                  </a:extLst>
                </a:gridCol>
                <a:gridCol w="598979">
                  <a:extLst>
                    <a:ext uri="{9D8B030D-6E8A-4147-A177-3AD203B41FA5}">
                      <a16:colId xmlns:a16="http://schemas.microsoft.com/office/drawing/2014/main" val="3036591721"/>
                    </a:ext>
                  </a:extLst>
                </a:gridCol>
              </a:tblGrid>
              <a:tr h="322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989624"/>
                  </a:ext>
                </a:extLst>
              </a:tr>
              <a:tr h="322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56588"/>
                  </a:ext>
                </a:extLst>
              </a:tr>
              <a:tr h="35454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9525" cap="flat" cmpd="sng" algn="ctr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2147061"/>
                  </a:ext>
                </a:extLst>
              </a:tr>
              <a:tr h="322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7680786"/>
                  </a:ext>
                </a:extLst>
              </a:tr>
              <a:tr h="322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9172308"/>
                  </a:ext>
                </a:extLst>
              </a:tr>
              <a:tr h="322792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3284345"/>
                  </a:ext>
                </a:extLst>
              </a:tr>
              <a:tr h="322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8185471"/>
                  </a:ext>
                </a:extLst>
              </a:tr>
              <a:tr h="322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3419496"/>
                  </a:ext>
                </a:extLst>
              </a:tr>
              <a:tr h="322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2108965"/>
                  </a:ext>
                </a:extLst>
              </a:tr>
            </a:tbl>
          </a:graphicData>
        </a:graphic>
      </p:graphicFrame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B87DE9E2-7AD3-BA09-B604-B12F39E6D4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5731784"/>
              </p:ext>
            </p:extLst>
          </p:nvPr>
        </p:nvGraphicFramePr>
        <p:xfrm>
          <a:off x="5486400" y="2915268"/>
          <a:ext cx="1884217" cy="2590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433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7394" y="418846"/>
            <a:ext cx="10097211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7280">
              <a:lnSpc>
                <a:spcPct val="100000"/>
              </a:lnSpc>
              <a:spcBef>
                <a:spcPts val="100"/>
              </a:spcBef>
            </a:pP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Схему  инструмента CrypTool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исследования протокола  зашифрования  и расшифрования сообщения</a:t>
            </a:r>
            <a:endParaRPr spc="-10" dirty="0"/>
          </a:p>
        </p:txBody>
      </p:sp>
      <p:pic>
        <p:nvPicPr>
          <p:cNvPr id="5" name="Picture 4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BBC60D5F-7D43-B175-7249-40546CBECF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E602B1-B2C8-1CC6-514C-63FC6607A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47800"/>
            <a:ext cx="991340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7394" y="418846"/>
            <a:ext cx="1030640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>
              <a:lnSpc>
                <a:spcPct val="100000"/>
              </a:lnSpc>
              <a:spcBef>
                <a:spcPts val="100"/>
              </a:spcBef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Блок-схему алгоритма  расшифрования  сообщения</a:t>
            </a:r>
            <a:endParaRPr spc="-10" dirty="0"/>
          </a:p>
        </p:txBody>
      </p:sp>
      <p:pic>
        <p:nvPicPr>
          <p:cNvPr id="5" name="Picture 4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7D9858B6-551B-92AE-A3D1-91E23F73B9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4" name="Picture 3" descr="A diagram of a system&#10;&#10;AI-generated content may be incorrect.">
            <a:extLst>
              <a:ext uri="{FF2B5EF4-FFF2-40B4-BE49-F238E27FC236}">
                <a16:creationId xmlns:a16="http://schemas.microsoft.com/office/drawing/2014/main" id="{9439228D-5D09-7B36-6A86-028F4E695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31" y="1143000"/>
            <a:ext cx="2643069" cy="5410200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9EA16A-EC43-F789-71D9-A3213855E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E3B2012A-D06D-8F5B-4D89-5DF8DB31DD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210E5DD7-1026-AF70-91AE-69E098BFD203}"/>
              </a:ext>
            </a:extLst>
          </p:cNvPr>
          <p:cNvSpPr txBox="1">
            <a:spLocks/>
          </p:cNvSpPr>
          <p:nvPr/>
        </p:nvSpPr>
        <p:spPr>
          <a:xfrm>
            <a:off x="408708" y="318230"/>
            <a:ext cx="114300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  алгоритма зашифрования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20" dirty="0" err="1"/>
              <a:t>Vigenere</a:t>
            </a:r>
            <a:r>
              <a:rPr lang="en-US" sz="3200" spc="-20" dirty="0"/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инфографике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0420FC0-C0D2-AC42-9C25-5110F8BBEDDB}"/>
              </a:ext>
            </a:extLst>
          </p:cNvPr>
          <p:cNvSpPr txBox="1">
            <a:spLocks/>
          </p:cNvSpPr>
          <p:nvPr/>
        </p:nvSpPr>
        <p:spPr>
          <a:xfrm>
            <a:off x="756458" y="1110374"/>
            <a:ext cx="10586721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ru-RU" b="1" dirty="0"/>
              <a:t>Открытый текст</a:t>
            </a:r>
            <a:r>
              <a:rPr lang="ru-RU" dirty="0"/>
              <a:t>: </a:t>
            </a:r>
            <a:r>
              <a:rPr lang="en-US" dirty="0"/>
              <a:t>My name is Vuong Van Duy from group 1362</a:t>
            </a:r>
          </a:p>
          <a:p>
            <a:pPr>
              <a:spcAft>
                <a:spcPts val="1200"/>
              </a:spcAft>
            </a:pPr>
            <a:r>
              <a:rPr lang="ru-RU" b="1" dirty="0"/>
              <a:t>Кодовое слово</a:t>
            </a:r>
            <a:r>
              <a:rPr lang="vi-VN" b="1" dirty="0"/>
              <a:t>: </a:t>
            </a:r>
            <a:r>
              <a:rPr lang="vi-VN" dirty="0"/>
              <a:t>secret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ru-RU" b="1" dirty="0"/>
              <a:t>Таблица замен</a:t>
            </a:r>
            <a:r>
              <a:rPr lang="en-US" b="1" dirty="0"/>
              <a:t>:</a:t>
            </a:r>
            <a:endParaRPr lang="vi-VN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C654A4-B3CC-C217-7A1F-C94C617367F0}"/>
              </a:ext>
            </a:extLst>
          </p:cNvPr>
          <p:cNvSpPr txBox="1"/>
          <p:nvPr/>
        </p:nvSpPr>
        <p:spPr>
          <a:xfrm>
            <a:off x="921327" y="5793545"/>
            <a:ext cx="834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Шифровка: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prqx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Xlsgy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Hnq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jtfq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zjswg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1362</a:t>
            </a:r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14BC5405-FBD4-DE89-6497-D36BB085FF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3437964"/>
              </p:ext>
            </p:extLst>
          </p:nvPr>
        </p:nvGraphicFramePr>
        <p:xfrm>
          <a:off x="5523665" y="4689643"/>
          <a:ext cx="1052305" cy="1086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EE51C4-1BC7-2553-4C42-15516399B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27994"/>
              </p:ext>
            </p:extLst>
          </p:nvPr>
        </p:nvGraphicFramePr>
        <p:xfrm>
          <a:off x="879474" y="2514600"/>
          <a:ext cx="10586732" cy="200192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07182">
                  <a:extLst>
                    <a:ext uri="{9D8B030D-6E8A-4147-A177-3AD203B41FA5}">
                      <a16:colId xmlns:a16="http://schemas.microsoft.com/office/drawing/2014/main" val="1211275762"/>
                    </a:ext>
                  </a:extLst>
                </a:gridCol>
                <a:gridCol w="407182">
                  <a:extLst>
                    <a:ext uri="{9D8B030D-6E8A-4147-A177-3AD203B41FA5}">
                      <a16:colId xmlns:a16="http://schemas.microsoft.com/office/drawing/2014/main" val="2560344964"/>
                    </a:ext>
                  </a:extLst>
                </a:gridCol>
                <a:gridCol w="407182">
                  <a:extLst>
                    <a:ext uri="{9D8B030D-6E8A-4147-A177-3AD203B41FA5}">
                      <a16:colId xmlns:a16="http://schemas.microsoft.com/office/drawing/2014/main" val="322881856"/>
                    </a:ext>
                  </a:extLst>
                </a:gridCol>
                <a:gridCol w="407182">
                  <a:extLst>
                    <a:ext uri="{9D8B030D-6E8A-4147-A177-3AD203B41FA5}">
                      <a16:colId xmlns:a16="http://schemas.microsoft.com/office/drawing/2014/main" val="2074313159"/>
                    </a:ext>
                  </a:extLst>
                </a:gridCol>
                <a:gridCol w="407182">
                  <a:extLst>
                    <a:ext uri="{9D8B030D-6E8A-4147-A177-3AD203B41FA5}">
                      <a16:colId xmlns:a16="http://schemas.microsoft.com/office/drawing/2014/main" val="2308097225"/>
                    </a:ext>
                  </a:extLst>
                </a:gridCol>
                <a:gridCol w="407182">
                  <a:extLst>
                    <a:ext uri="{9D8B030D-6E8A-4147-A177-3AD203B41FA5}">
                      <a16:colId xmlns:a16="http://schemas.microsoft.com/office/drawing/2014/main" val="3263721033"/>
                    </a:ext>
                  </a:extLst>
                </a:gridCol>
                <a:gridCol w="407182">
                  <a:extLst>
                    <a:ext uri="{9D8B030D-6E8A-4147-A177-3AD203B41FA5}">
                      <a16:colId xmlns:a16="http://schemas.microsoft.com/office/drawing/2014/main" val="3812768670"/>
                    </a:ext>
                  </a:extLst>
                </a:gridCol>
                <a:gridCol w="407182">
                  <a:extLst>
                    <a:ext uri="{9D8B030D-6E8A-4147-A177-3AD203B41FA5}">
                      <a16:colId xmlns:a16="http://schemas.microsoft.com/office/drawing/2014/main" val="4056324260"/>
                    </a:ext>
                  </a:extLst>
                </a:gridCol>
                <a:gridCol w="407182">
                  <a:extLst>
                    <a:ext uri="{9D8B030D-6E8A-4147-A177-3AD203B41FA5}">
                      <a16:colId xmlns:a16="http://schemas.microsoft.com/office/drawing/2014/main" val="2299832829"/>
                    </a:ext>
                  </a:extLst>
                </a:gridCol>
                <a:gridCol w="407182">
                  <a:extLst>
                    <a:ext uri="{9D8B030D-6E8A-4147-A177-3AD203B41FA5}">
                      <a16:colId xmlns:a16="http://schemas.microsoft.com/office/drawing/2014/main" val="3574039210"/>
                    </a:ext>
                  </a:extLst>
                </a:gridCol>
                <a:gridCol w="407182">
                  <a:extLst>
                    <a:ext uri="{9D8B030D-6E8A-4147-A177-3AD203B41FA5}">
                      <a16:colId xmlns:a16="http://schemas.microsoft.com/office/drawing/2014/main" val="3476951733"/>
                    </a:ext>
                  </a:extLst>
                </a:gridCol>
                <a:gridCol w="407182">
                  <a:extLst>
                    <a:ext uri="{9D8B030D-6E8A-4147-A177-3AD203B41FA5}">
                      <a16:colId xmlns:a16="http://schemas.microsoft.com/office/drawing/2014/main" val="4190902485"/>
                    </a:ext>
                  </a:extLst>
                </a:gridCol>
                <a:gridCol w="407182">
                  <a:extLst>
                    <a:ext uri="{9D8B030D-6E8A-4147-A177-3AD203B41FA5}">
                      <a16:colId xmlns:a16="http://schemas.microsoft.com/office/drawing/2014/main" val="945167709"/>
                    </a:ext>
                  </a:extLst>
                </a:gridCol>
                <a:gridCol w="407182">
                  <a:extLst>
                    <a:ext uri="{9D8B030D-6E8A-4147-A177-3AD203B41FA5}">
                      <a16:colId xmlns:a16="http://schemas.microsoft.com/office/drawing/2014/main" val="4189776331"/>
                    </a:ext>
                  </a:extLst>
                </a:gridCol>
                <a:gridCol w="407182">
                  <a:extLst>
                    <a:ext uri="{9D8B030D-6E8A-4147-A177-3AD203B41FA5}">
                      <a16:colId xmlns:a16="http://schemas.microsoft.com/office/drawing/2014/main" val="94397275"/>
                    </a:ext>
                  </a:extLst>
                </a:gridCol>
                <a:gridCol w="407182">
                  <a:extLst>
                    <a:ext uri="{9D8B030D-6E8A-4147-A177-3AD203B41FA5}">
                      <a16:colId xmlns:a16="http://schemas.microsoft.com/office/drawing/2014/main" val="507665197"/>
                    </a:ext>
                  </a:extLst>
                </a:gridCol>
                <a:gridCol w="407182">
                  <a:extLst>
                    <a:ext uri="{9D8B030D-6E8A-4147-A177-3AD203B41FA5}">
                      <a16:colId xmlns:a16="http://schemas.microsoft.com/office/drawing/2014/main" val="2463660475"/>
                    </a:ext>
                  </a:extLst>
                </a:gridCol>
                <a:gridCol w="407182">
                  <a:extLst>
                    <a:ext uri="{9D8B030D-6E8A-4147-A177-3AD203B41FA5}">
                      <a16:colId xmlns:a16="http://schemas.microsoft.com/office/drawing/2014/main" val="1581125697"/>
                    </a:ext>
                  </a:extLst>
                </a:gridCol>
                <a:gridCol w="407182">
                  <a:extLst>
                    <a:ext uri="{9D8B030D-6E8A-4147-A177-3AD203B41FA5}">
                      <a16:colId xmlns:a16="http://schemas.microsoft.com/office/drawing/2014/main" val="1712595176"/>
                    </a:ext>
                  </a:extLst>
                </a:gridCol>
                <a:gridCol w="407182">
                  <a:extLst>
                    <a:ext uri="{9D8B030D-6E8A-4147-A177-3AD203B41FA5}">
                      <a16:colId xmlns:a16="http://schemas.microsoft.com/office/drawing/2014/main" val="2326692777"/>
                    </a:ext>
                  </a:extLst>
                </a:gridCol>
                <a:gridCol w="407182">
                  <a:extLst>
                    <a:ext uri="{9D8B030D-6E8A-4147-A177-3AD203B41FA5}">
                      <a16:colId xmlns:a16="http://schemas.microsoft.com/office/drawing/2014/main" val="2011429723"/>
                    </a:ext>
                  </a:extLst>
                </a:gridCol>
                <a:gridCol w="407182">
                  <a:extLst>
                    <a:ext uri="{9D8B030D-6E8A-4147-A177-3AD203B41FA5}">
                      <a16:colId xmlns:a16="http://schemas.microsoft.com/office/drawing/2014/main" val="340321096"/>
                    </a:ext>
                  </a:extLst>
                </a:gridCol>
                <a:gridCol w="407182">
                  <a:extLst>
                    <a:ext uri="{9D8B030D-6E8A-4147-A177-3AD203B41FA5}">
                      <a16:colId xmlns:a16="http://schemas.microsoft.com/office/drawing/2014/main" val="3135513683"/>
                    </a:ext>
                  </a:extLst>
                </a:gridCol>
                <a:gridCol w="407182">
                  <a:extLst>
                    <a:ext uri="{9D8B030D-6E8A-4147-A177-3AD203B41FA5}">
                      <a16:colId xmlns:a16="http://schemas.microsoft.com/office/drawing/2014/main" val="983179908"/>
                    </a:ext>
                  </a:extLst>
                </a:gridCol>
                <a:gridCol w="407182">
                  <a:extLst>
                    <a:ext uri="{9D8B030D-6E8A-4147-A177-3AD203B41FA5}">
                      <a16:colId xmlns:a16="http://schemas.microsoft.com/office/drawing/2014/main" val="4019688682"/>
                    </a:ext>
                  </a:extLst>
                </a:gridCol>
                <a:gridCol w="407182">
                  <a:extLst>
                    <a:ext uri="{9D8B030D-6E8A-4147-A177-3AD203B41FA5}">
                      <a16:colId xmlns:a16="http://schemas.microsoft.com/office/drawing/2014/main" val="3479459732"/>
                    </a:ext>
                  </a:extLst>
                </a:gridCol>
              </a:tblGrid>
              <a:tr h="285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extLst>
                  <a:ext uri="{0D108BD9-81ED-4DB2-BD59-A6C34878D82A}">
                    <a16:rowId xmlns:a16="http://schemas.microsoft.com/office/drawing/2014/main" val="793966463"/>
                  </a:ext>
                </a:extLst>
              </a:tr>
              <a:tr h="285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extLst>
                  <a:ext uri="{0D108BD9-81ED-4DB2-BD59-A6C34878D82A}">
                    <a16:rowId xmlns:a16="http://schemas.microsoft.com/office/drawing/2014/main" val="2781987616"/>
                  </a:ext>
                </a:extLst>
              </a:tr>
              <a:tr h="285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extLst>
                  <a:ext uri="{0D108BD9-81ED-4DB2-BD59-A6C34878D82A}">
                    <a16:rowId xmlns:a16="http://schemas.microsoft.com/office/drawing/2014/main" val="1197996390"/>
                  </a:ext>
                </a:extLst>
              </a:tr>
              <a:tr h="285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extLst>
                  <a:ext uri="{0D108BD9-81ED-4DB2-BD59-A6C34878D82A}">
                    <a16:rowId xmlns:a16="http://schemas.microsoft.com/office/drawing/2014/main" val="1964774286"/>
                  </a:ext>
                </a:extLst>
              </a:tr>
              <a:tr h="285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extLst>
                  <a:ext uri="{0D108BD9-81ED-4DB2-BD59-A6C34878D82A}">
                    <a16:rowId xmlns:a16="http://schemas.microsoft.com/office/drawing/2014/main" val="854769159"/>
                  </a:ext>
                </a:extLst>
              </a:tr>
              <a:tr h="285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extLst>
                  <a:ext uri="{0D108BD9-81ED-4DB2-BD59-A6C34878D82A}">
                    <a16:rowId xmlns:a16="http://schemas.microsoft.com/office/drawing/2014/main" val="410471530"/>
                  </a:ext>
                </a:extLst>
              </a:tr>
              <a:tr h="2859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70" marR="6270" marT="6270" marB="0" anchor="ctr"/>
                </a:tc>
                <a:extLst>
                  <a:ext uri="{0D108BD9-81ED-4DB2-BD59-A6C34878D82A}">
                    <a16:rowId xmlns:a16="http://schemas.microsoft.com/office/drawing/2014/main" val="146466153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D47111F-6BDA-CCF0-5A13-D274125C2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499751"/>
              </p:ext>
            </p:extLst>
          </p:nvPr>
        </p:nvGraphicFramePr>
        <p:xfrm>
          <a:off x="879475" y="4956721"/>
          <a:ext cx="437832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5665">
                  <a:extLst>
                    <a:ext uri="{9D8B030D-6E8A-4147-A177-3AD203B41FA5}">
                      <a16:colId xmlns:a16="http://schemas.microsoft.com/office/drawing/2014/main" val="3638559436"/>
                    </a:ext>
                  </a:extLst>
                </a:gridCol>
                <a:gridCol w="875665">
                  <a:extLst>
                    <a:ext uri="{9D8B030D-6E8A-4147-A177-3AD203B41FA5}">
                      <a16:colId xmlns:a16="http://schemas.microsoft.com/office/drawing/2014/main" val="16078688"/>
                    </a:ext>
                  </a:extLst>
                </a:gridCol>
                <a:gridCol w="875665">
                  <a:extLst>
                    <a:ext uri="{9D8B030D-6E8A-4147-A177-3AD203B41FA5}">
                      <a16:colId xmlns:a16="http://schemas.microsoft.com/office/drawing/2014/main" val="1028888027"/>
                    </a:ext>
                  </a:extLst>
                </a:gridCol>
                <a:gridCol w="875665">
                  <a:extLst>
                    <a:ext uri="{9D8B030D-6E8A-4147-A177-3AD203B41FA5}">
                      <a16:colId xmlns:a16="http://schemas.microsoft.com/office/drawing/2014/main" val="3645531293"/>
                    </a:ext>
                  </a:extLst>
                </a:gridCol>
                <a:gridCol w="875665">
                  <a:extLst>
                    <a:ext uri="{9D8B030D-6E8A-4147-A177-3AD203B41FA5}">
                      <a16:colId xmlns:a16="http://schemas.microsoft.com/office/drawing/2014/main" val="44123073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ISVUON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GVANDU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YFROMG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75514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C4CA94E-AF37-1B92-3B71-6D11A1A7C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783433"/>
              </p:ext>
            </p:extLst>
          </p:nvPr>
        </p:nvGraphicFramePr>
        <p:xfrm>
          <a:off x="6841836" y="4956722"/>
          <a:ext cx="4624370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4364">
                  <a:extLst>
                    <a:ext uri="{9D8B030D-6E8A-4147-A177-3AD203B41FA5}">
                      <a16:colId xmlns:a16="http://schemas.microsoft.com/office/drawing/2014/main" val="145950923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66568142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2172391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80259542"/>
                    </a:ext>
                  </a:extLst>
                </a:gridCol>
                <a:gridCol w="874406">
                  <a:extLst>
                    <a:ext uri="{9D8B030D-6E8A-4147-A177-3AD203B41FA5}">
                      <a16:colId xmlns:a16="http://schemas.microsoft.com/office/drawing/2014/main" val="196829469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ECPRQX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AWXLSG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YZCEHN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QJTFQZ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JSWG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426350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3DC408-D9EB-C6CD-B980-47C72F38D06E}"/>
              </a:ext>
            </a:extLst>
          </p:cNvPr>
          <p:cNvCxnSpPr/>
          <p:nvPr/>
        </p:nvCxnSpPr>
        <p:spPr>
          <a:xfrm>
            <a:off x="6096000" y="25908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209432-9BD8-C341-819F-E98A3CF0965E}"/>
              </a:ext>
            </a:extLst>
          </p:cNvPr>
          <p:cNvCxnSpPr/>
          <p:nvPr/>
        </p:nvCxnSpPr>
        <p:spPr>
          <a:xfrm>
            <a:off x="10972800" y="25908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E7210D-A082-4DD2-C3B6-336977774F0F}"/>
              </a:ext>
            </a:extLst>
          </p:cNvPr>
          <p:cNvCxnSpPr/>
          <p:nvPr/>
        </p:nvCxnSpPr>
        <p:spPr>
          <a:xfrm>
            <a:off x="6477000" y="259080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109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18846"/>
            <a:ext cx="111252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Схему  инструмента CrypTool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исследования протокола  зашифрования  и расшифрования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сообщения</a:t>
            </a:r>
            <a:endParaRPr spc="-10" dirty="0"/>
          </a:p>
        </p:txBody>
      </p:sp>
      <p:pic>
        <p:nvPicPr>
          <p:cNvPr id="5" name="Picture 4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45479D63-894D-4E56-2CD9-ED8BCDBB06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37D9AA-49B7-D64A-FC74-C134269F3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68090"/>
            <a:ext cx="100584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1297" y="250393"/>
            <a:ext cx="209168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Цель</a:t>
            </a:r>
            <a:r>
              <a:rPr spc="-15" dirty="0"/>
              <a:t> </a:t>
            </a:r>
            <a:r>
              <a:rPr spc="-10" dirty="0"/>
              <a:t>работы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27509"/>
            <a:ext cx="10358120" cy="201273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 algn="l">
              <a:spcBef>
                <a:spcPts val="1295"/>
              </a:spcBef>
              <a:tabLst>
                <a:tab pos="1507490" algn="l"/>
                <a:tab pos="3108325" algn="l"/>
                <a:tab pos="4118610" algn="l"/>
                <a:tab pos="4886960" algn="l"/>
                <a:tab pos="6003925" algn="l"/>
                <a:tab pos="6773545" algn="l"/>
                <a:tab pos="7737475" algn="l"/>
                <a:tab pos="8505190" algn="l"/>
              </a:tabLst>
            </a:pPr>
            <a:r>
              <a:rPr lang="ru-RU" sz="2000" b="1" dirty="0"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Цель: </a:t>
            </a:r>
            <a:r>
              <a:rPr lang="ru-RU" sz="2000" dirty="0"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Повышение компетенции в области криптографии</a:t>
            </a:r>
            <a:endParaRPr lang="ru-RU" sz="2000" spc="-10" dirty="0">
              <a:latin typeface="Times New Roman"/>
              <a:cs typeface="Times New Roman"/>
            </a:endParaRPr>
          </a:p>
          <a:p>
            <a:pPr marL="12700" algn="l">
              <a:lnSpc>
                <a:spcPct val="100000"/>
              </a:lnSpc>
              <a:spcBef>
                <a:spcPts val="1295"/>
              </a:spcBef>
              <a:tabLst>
                <a:tab pos="1507490" algn="l"/>
                <a:tab pos="3108325" algn="l"/>
                <a:tab pos="4118610" algn="l"/>
                <a:tab pos="4886960" algn="l"/>
                <a:tab pos="6003925" algn="l"/>
                <a:tab pos="6773545" algn="l"/>
                <a:tab pos="7737475" algn="l"/>
                <a:tab pos="8505190" algn="l"/>
              </a:tabLst>
            </a:pPr>
            <a:r>
              <a:rPr lang="ru-RU" sz="2000" b="1" dirty="0"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Задачи: </a:t>
            </a:r>
            <a:r>
              <a:rPr sz="2000" spc="-10" dirty="0" err="1">
                <a:latin typeface="Times New Roman"/>
                <a:cs typeface="Times New Roman"/>
              </a:rPr>
              <a:t>Исследовать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классические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шифры: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lang="en-US" sz="2000" spc="-20" dirty="0">
                <a:latin typeface="Times New Roman"/>
                <a:cs typeface="Times New Roman"/>
              </a:rPr>
              <a:t>Rail Fence, Scytale, Caesar</a:t>
            </a:r>
            <a:r>
              <a:rPr lang="ru-RU" sz="2000" spc="-20" dirty="0">
                <a:latin typeface="Times New Roman"/>
                <a:cs typeface="Times New Roman"/>
              </a:rPr>
              <a:t>, </a:t>
            </a:r>
            <a:r>
              <a:rPr lang="en-US" sz="2000" spc="-20" dirty="0">
                <a:latin typeface="Times New Roman"/>
                <a:cs typeface="Times New Roman"/>
              </a:rPr>
              <a:t>Substitution,</a:t>
            </a:r>
          </a:p>
          <a:p>
            <a:pPr marL="12700" algn="l">
              <a:lnSpc>
                <a:spcPct val="100000"/>
              </a:lnSpc>
              <a:spcBef>
                <a:spcPts val="1295"/>
              </a:spcBef>
              <a:tabLst>
                <a:tab pos="1507490" algn="l"/>
                <a:tab pos="3108325" algn="l"/>
                <a:tab pos="4118610" algn="l"/>
                <a:tab pos="4886960" algn="l"/>
                <a:tab pos="6003925" algn="l"/>
                <a:tab pos="6773545" algn="l"/>
                <a:tab pos="7737475" algn="l"/>
                <a:tab pos="8505190" algn="l"/>
              </a:tabLst>
            </a:pPr>
            <a:r>
              <a:rPr lang="en-US" sz="2000" spc="-20" dirty="0">
                <a:latin typeface="Times New Roman"/>
                <a:cs typeface="Times New Roman"/>
              </a:rPr>
              <a:t>Permutation/transposition, </a:t>
            </a:r>
            <a:r>
              <a:rPr lang="en-US" sz="2000" spc="-20" dirty="0" err="1">
                <a:latin typeface="Times New Roman"/>
                <a:cs typeface="Times New Roman"/>
              </a:rPr>
              <a:t>vigenere</a:t>
            </a:r>
            <a:r>
              <a:rPr lang="ru-RU" sz="2000" spc="-20" dirty="0">
                <a:latin typeface="Times New Roman"/>
                <a:cs typeface="Times New Roman"/>
              </a:rPr>
              <a:t>, </a:t>
            </a:r>
            <a:r>
              <a:rPr lang="en-US" sz="2000" spc="-20" dirty="0">
                <a:latin typeface="Times New Roman"/>
                <a:cs typeface="Times New Roman"/>
              </a:rPr>
              <a:t>Hill, </a:t>
            </a:r>
            <a:r>
              <a:rPr lang="en-US" sz="2000" spc="-20" dirty="0" err="1">
                <a:latin typeface="Times New Roman"/>
                <a:cs typeface="Times New Roman"/>
              </a:rPr>
              <a:t>adfgvx</a:t>
            </a:r>
            <a:r>
              <a:rPr lang="en-US" sz="2000" spc="-20" dirty="0">
                <a:latin typeface="Times New Roman"/>
                <a:cs typeface="Times New Roman"/>
              </a:rPr>
              <a:t>, </a:t>
            </a:r>
            <a:r>
              <a:rPr lang="en-US" sz="2000" spc="-20" dirty="0" err="1">
                <a:latin typeface="Times New Roman"/>
                <a:cs typeface="Times New Roman"/>
              </a:rPr>
              <a:t>playfair</a:t>
            </a:r>
            <a:r>
              <a:rPr lang="ru-RU" sz="2000" spc="-10" dirty="0">
                <a:latin typeface="Times New Roman"/>
                <a:cs typeface="Times New Roman"/>
              </a:rPr>
              <a:t>.</a:t>
            </a:r>
            <a:endParaRPr lang="ru-RU" sz="2000" dirty="0">
              <a:latin typeface="Times New Roman"/>
              <a:cs typeface="Times New Roman"/>
            </a:endParaRPr>
          </a:p>
          <a:p>
            <a:pPr marL="12700" algn="l">
              <a:lnSpc>
                <a:spcPct val="100000"/>
              </a:lnSpc>
              <a:spcBef>
                <a:spcPts val="2195"/>
              </a:spcBef>
            </a:pPr>
            <a:r>
              <a:rPr sz="2000" dirty="0" err="1">
                <a:latin typeface="Times New Roman"/>
                <a:cs typeface="Times New Roman"/>
              </a:rPr>
              <a:t>Получить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общее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представление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работе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шифров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возможных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атаках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на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 err="1">
                <a:latin typeface="Times New Roman"/>
                <a:cs typeface="Times New Roman"/>
              </a:rPr>
              <a:t>них</a:t>
            </a:r>
            <a:r>
              <a:rPr sz="2000" spc="-2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Picture 4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C0CC164F-EA72-E921-FFDF-355AE4C3E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7394" y="418846"/>
            <a:ext cx="1007780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>
              <a:lnSpc>
                <a:spcPct val="100000"/>
              </a:lnSpc>
              <a:spcBef>
                <a:spcPts val="100"/>
              </a:spcBef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Блок-схему алгоритма  расшифрования  сообщения</a:t>
            </a:r>
            <a:endParaRPr spc="-10" dirty="0"/>
          </a:p>
        </p:txBody>
      </p:sp>
      <p:pic>
        <p:nvPicPr>
          <p:cNvPr id="5" name="Picture 4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2C91319F-CF77-9940-0130-7D15DCEBBA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4" name="Picture 3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310F8CDA-764E-23A7-DD3F-E7FE2488A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143000"/>
            <a:ext cx="4648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AA0EB2-A51B-1AE4-FAB8-B2FDCAF13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F3BC492C-C163-3B89-5AFF-55F94072C9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D81BDA44-91DD-9C47-C703-C02E0325326A}"/>
              </a:ext>
            </a:extLst>
          </p:cNvPr>
          <p:cNvSpPr txBox="1">
            <a:spLocks/>
          </p:cNvSpPr>
          <p:nvPr/>
        </p:nvSpPr>
        <p:spPr>
          <a:xfrm>
            <a:off x="408708" y="318230"/>
            <a:ext cx="114300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  алгоритма зашифрования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20" dirty="0"/>
              <a:t>Hill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инфографике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75ABD18-D558-74A1-A5FB-AD5BE08D7924}"/>
              </a:ext>
            </a:extLst>
          </p:cNvPr>
          <p:cNvSpPr txBox="1">
            <a:spLocks/>
          </p:cNvSpPr>
          <p:nvPr/>
        </p:nvSpPr>
        <p:spPr>
          <a:xfrm>
            <a:off x="756459" y="1110374"/>
            <a:ext cx="4806142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ru-RU" b="1" dirty="0"/>
              <a:t>Открытый текст</a:t>
            </a:r>
            <a:r>
              <a:rPr lang="ru-RU" dirty="0"/>
              <a:t>: </a:t>
            </a:r>
            <a:r>
              <a:rPr lang="en-US" dirty="0"/>
              <a:t>VUONGVANDUY</a:t>
            </a:r>
          </a:p>
          <a:p>
            <a:pPr>
              <a:spcAft>
                <a:spcPts val="1200"/>
              </a:spcAft>
            </a:pPr>
            <a:r>
              <a:rPr lang="ru-RU" b="1" dirty="0"/>
              <a:t>Матрица Хилла</a:t>
            </a:r>
            <a:r>
              <a:rPr lang="vi-VN" b="1" dirty="0"/>
              <a:t>:</a:t>
            </a:r>
            <a:r>
              <a:rPr lang="en-US" b="1" dirty="0"/>
              <a:t> </a:t>
            </a:r>
            <a:endParaRPr lang="vi-VN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C1CFC5-2D7C-9258-50ED-AC2D8C11E347}"/>
              </a:ext>
            </a:extLst>
          </p:cNvPr>
          <p:cNvSpPr txBox="1"/>
          <p:nvPr/>
        </p:nvSpPr>
        <p:spPr>
          <a:xfrm>
            <a:off x="914400" y="5747626"/>
            <a:ext cx="8341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Шифровка: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AIBPHGKKWOHB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11FE74-0AFD-460B-1759-2F4FAA0BB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619275"/>
              </p:ext>
            </p:extLst>
          </p:nvPr>
        </p:nvGraphicFramePr>
        <p:xfrm>
          <a:off x="1676400" y="3432174"/>
          <a:ext cx="8762995" cy="17116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7938">
                  <a:extLst>
                    <a:ext uri="{9D8B030D-6E8A-4147-A177-3AD203B41FA5}">
                      <a16:colId xmlns:a16="http://schemas.microsoft.com/office/drawing/2014/main" val="1506514527"/>
                    </a:ext>
                  </a:extLst>
                </a:gridCol>
                <a:gridCol w="620389">
                  <a:extLst>
                    <a:ext uri="{9D8B030D-6E8A-4147-A177-3AD203B41FA5}">
                      <a16:colId xmlns:a16="http://schemas.microsoft.com/office/drawing/2014/main" val="3530923853"/>
                    </a:ext>
                  </a:extLst>
                </a:gridCol>
                <a:gridCol w="620389">
                  <a:extLst>
                    <a:ext uri="{9D8B030D-6E8A-4147-A177-3AD203B41FA5}">
                      <a16:colId xmlns:a16="http://schemas.microsoft.com/office/drawing/2014/main" val="3472422683"/>
                    </a:ext>
                  </a:extLst>
                </a:gridCol>
                <a:gridCol w="620389">
                  <a:extLst>
                    <a:ext uri="{9D8B030D-6E8A-4147-A177-3AD203B41FA5}">
                      <a16:colId xmlns:a16="http://schemas.microsoft.com/office/drawing/2014/main" val="1437859311"/>
                    </a:ext>
                  </a:extLst>
                </a:gridCol>
                <a:gridCol w="620389">
                  <a:extLst>
                    <a:ext uri="{9D8B030D-6E8A-4147-A177-3AD203B41FA5}">
                      <a16:colId xmlns:a16="http://schemas.microsoft.com/office/drawing/2014/main" val="1785115935"/>
                    </a:ext>
                  </a:extLst>
                </a:gridCol>
                <a:gridCol w="620389">
                  <a:extLst>
                    <a:ext uri="{9D8B030D-6E8A-4147-A177-3AD203B41FA5}">
                      <a16:colId xmlns:a16="http://schemas.microsoft.com/office/drawing/2014/main" val="2366342467"/>
                    </a:ext>
                  </a:extLst>
                </a:gridCol>
                <a:gridCol w="620389">
                  <a:extLst>
                    <a:ext uri="{9D8B030D-6E8A-4147-A177-3AD203B41FA5}">
                      <a16:colId xmlns:a16="http://schemas.microsoft.com/office/drawing/2014/main" val="2847437207"/>
                    </a:ext>
                  </a:extLst>
                </a:gridCol>
                <a:gridCol w="620389">
                  <a:extLst>
                    <a:ext uri="{9D8B030D-6E8A-4147-A177-3AD203B41FA5}">
                      <a16:colId xmlns:a16="http://schemas.microsoft.com/office/drawing/2014/main" val="3563390617"/>
                    </a:ext>
                  </a:extLst>
                </a:gridCol>
                <a:gridCol w="620389">
                  <a:extLst>
                    <a:ext uri="{9D8B030D-6E8A-4147-A177-3AD203B41FA5}">
                      <a16:colId xmlns:a16="http://schemas.microsoft.com/office/drawing/2014/main" val="1688498266"/>
                    </a:ext>
                  </a:extLst>
                </a:gridCol>
                <a:gridCol w="620389">
                  <a:extLst>
                    <a:ext uri="{9D8B030D-6E8A-4147-A177-3AD203B41FA5}">
                      <a16:colId xmlns:a16="http://schemas.microsoft.com/office/drawing/2014/main" val="3196013369"/>
                    </a:ext>
                  </a:extLst>
                </a:gridCol>
                <a:gridCol w="620389">
                  <a:extLst>
                    <a:ext uri="{9D8B030D-6E8A-4147-A177-3AD203B41FA5}">
                      <a16:colId xmlns:a16="http://schemas.microsoft.com/office/drawing/2014/main" val="2926310488"/>
                    </a:ext>
                  </a:extLst>
                </a:gridCol>
                <a:gridCol w="620389">
                  <a:extLst>
                    <a:ext uri="{9D8B030D-6E8A-4147-A177-3AD203B41FA5}">
                      <a16:colId xmlns:a16="http://schemas.microsoft.com/office/drawing/2014/main" val="821129214"/>
                    </a:ext>
                  </a:extLst>
                </a:gridCol>
                <a:gridCol w="620389">
                  <a:extLst>
                    <a:ext uri="{9D8B030D-6E8A-4147-A177-3AD203B41FA5}">
                      <a16:colId xmlns:a16="http://schemas.microsoft.com/office/drawing/2014/main" val="294788606"/>
                    </a:ext>
                  </a:extLst>
                </a:gridCol>
                <a:gridCol w="620389">
                  <a:extLst>
                    <a:ext uri="{9D8B030D-6E8A-4147-A177-3AD203B41FA5}">
                      <a16:colId xmlns:a16="http://schemas.microsoft.com/office/drawing/2014/main" val="3791432429"/>
                    </a:ext>
                  </a:extLst>
                </a:gridCol>
              </a:tblGrid>
              <a:tr h="427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755222"/>
                  </a:ext>
                </a:extLst>
              </a:tr>
              <a:tr h="427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542244"/>
                  </a:ext>
                </a:extLst>
              </a:tr>
              <a:tr h="427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097647"/>
                  </a:ext>
                </a:extLst>
              </a:tr>
              <a:tr h="427907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0679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">
                <a:extLst>
                  <a:ext uri="{FF2B5EF4-FFF2-40B4-BE49-F238E27FC236}">
                    <a16:creationId xmlns:a16="http://schemas.microsoft.com/office/drawing/2014/main" id="{9D1B1FE6-00FD-0A04-829A-9895571DF602}"/>
                  </a:ext>
                </a:extLst>
              </p:cNvPr>
              <p:cNvSpPr txBox="1"/>
              <p:nvPr/>
            </p:nvSpPr>
            <p:spPr>
              <a:xfrm rot="10800000" flipH="1" flipV="1">
                <a:off x="4267201" y="3922495"/>
                <a:ext cx="561974" cy="30777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1">
                <a:extLst>
                  <a:ext uri="{FF2B5EF4-FFF2-40B4-BE49-F238E27FC236}">
                    <a16:creationId xmlns:a16="http://schemas.microsoft.com/office/drawing/2014/main" id="{9D1B1FE6-00FD-0A04-829A-9895571DF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4267201" y="3922495"/>
                <a:ext cx="56197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2">
                <a:extLst>
                  <a:ext uri="{FF2B5EF4-FFF2-40B4-BE49-F238E27FC236}">
                    <a16:creationId xmlns:a16="http://schemas.microsoft.com/office/drawing/2014/main" id="{B0D5E61A-14B7-CBE9-1D14-C75074F6346F}"/>
                  </a:ext>
                </a:extLst>
              </p:cNvPr>
              <p:cNvSpPr txBox="1"/>
              <p:nvPr/>
            </p:nvSpPr>
            <p:spPr>
              <a:xfrm>
                <a:off x="7362825" y="3886200"/>
                <a:ext cx="561975" cy="38036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2">
                <a:extLst>
                  <a:ext uri="{FF2B5EF4-FFF2-40B4-BE49-F238E27FC236}">
                    <a16:creationId xmlns:a16="http://schemas.microsoft.com/office/drawing/2014/main" id="{B0D5E61A-14B7-CBE9-1D14-C75074F63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825" y="3886200"/>
                <a:ext cx="561975" cy="3803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58AFE74-C0DE-75E0-58EF-C465C1029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930171"/>
              </p:ext>
            </p:extLst>
          </p:nvPr>
        </p:nvGraphicFramePr>
        <p:xfrm>
          <a:off x="2895600" y="1524001"/>
          <a:ext cx="2590800" cy="13031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23268111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88341978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22360985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800104213"/>
                    </a:ext>
                  </a:extLst>
                </a:gridCol>
              </a:tblGrid>
              <a:tr h="3065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88767"/>
                  </a:ext>
                </a:extLst>
              </a:tr>
              <a:tr h="329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978880"/>
                  </a:ext>
                </a:extLst>
              </a:tr>
              <a:tr h="329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648579"/>
                  </a:ext>
                </a:extLst>
              </a:tr>
              <a:tr h="3296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5371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DEAC953-9255-0B38-BD3F-C89C40641692}"/>
              </a:ext>
            </a:extLst>
          </p:cNvPr>
          <p:cNvSpPr txBox="1"/>
          <p:nvPr/>
        </p:nvSpPr>
        <p:spPr>
          <a:xfrm>
            <a:off x="5600700" y="1515470"/>
            <a:ext cx="27051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открытого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текста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9117BC5-E17C-74B2-C6FF-10A87E7CE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89769"/>
              </p:ext>
            </p:extLst>
          </p:nvPr>
        </p:nvGraphicFramePr>
        <p:xfrm>
          <a:off x="8229600" y="1524001"/>
          <a:ext cx="2819400" cy="13031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8927">
                  <a:extLst>
                    <a:ext uri="{9D8B030D-6E8A-4147-A177-3AD203B41FA5}">
                      <a16:colId xmlns:a16="http://schemas.microsoft.com/office/drawing/2014/main" val="813943830"/>
                    </a:ext>
                  </a:extLst>
                </a:gridCol>
                <a:gridCol w="683491">
                  <a:extLst>
                    <a:ext uri="{9D8B030D-6E8A-4147-A177-3AD203B41FA5}">
                      <a16:colId xmlns:a16="http://schemas.microsoft.com/office/drawing/2014/main" val="254111912"/>
                    </a:ext>
                  </a:extLst>
                </a:gridCol>
                <a:gridCol w="683491">
                  <a:extLst>
                    <a:ext uri="{9D8B030D-6E8A-4147-A177-3AD203B41FA5}">
                      <a16:colId xmlns:a16="http://schemas.microsoft.com/office/drawing/2014/main" val="971396231"/>
                    </a:ext>
                  </a:extLst>
                </a:gridCol>
                <a:gridCol w="683491">
                  <a:extLst>
                    <a:ext uri="{9D8B030D-6E8A-4147-A177-3AD203B41FA5}">
                      <a16:colId xmlns:a16="http://schemas.microsoft.com/office/drawing/2014/main" val="2645199546"/>
                    </a:ext>
                  </a:extLst>
                </a:gridCol>
              </a:tblGrid>
              <a:tr h="434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187079"/>
                  </a:ext>
                </a:extLst>
              </a:tr>
              <a:tr h="434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2009"/>
                  </a:ext>
                </a:extLst>
              </a:tr>
              <a:tr h="434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995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496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7394" y="418846"/>
            <a:ext cx="10097211" cy="905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 algn="ctr">
              <a:lnSpc>
                <a:spcPct val="100000"/>
              </a:lnSpc>
              <a:spcBef>
                <a:spcPts val="100"/>
              </a:spcBef>
            </a:pP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Схему  инструмента CrypTool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исследования протокола  зашифрования  и расшифрования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сообщения</a:t>
            </a:r>
            <a:endParaRPr spc="-10" dirty="0"/>
          </a:p>
        </p:txBody>
      </p:sp>
      <p:pic>
        <p:nvPicPr>
          <p:cNvPr id="5" name="Picture 4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B6906224-C337-A1C2-89FE-5B3A2B24E7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B780BB-1E8E-C291-4956-097EA5F2B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600200"/>
            <a:ext cx="8610600" cy="44390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7394" y="418846"/>
            <a:ext cx="1009721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 algn="ctr">
              <a:lnSpc>
                <a:spcPct val="100000"/>
              </a:lnSpc>
              <a:spcBef>
                <a:spcPts val="100"/>
              </a:spcBef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Блок-схему алгоритма  расшифрования  сообщения</a:t>
            </a:r>
            <a:endParaRPr spc="-10" dirty="0"/>
          </a:p>
        </p:txBody>
      </p:sp>
      <p:pic>
        <p:nvPicPr>
          <p:cNvPr id="5" name="Picture 4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2E9434DF-21B1-C620-48AC-E3F36BFD6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4" name="Picture 3" descr="A diagram of a flowchart&#10;&#10;AI-generated content may be incorrect.">
            <a:extLst>
              <a:ext uri="{FF2B5EF4-FFF2-40B4-BE49-F238E27FC236}">
                <a16:creationId xmlns:a16="http://schemas.microsoft.com/office/drawing/2014/main" id="{53BF589F-418D-3CCF-2CF8-C77D0330D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612" y="1143000"/>
            <a:ext cx="1804988" cy="552926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208E8F-2D92-BE0D-AA09-DCF642365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D352EF4B-AF17-7F7E-356C-98D9AAC76B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9CB7C6CB-85A3-285E-F365-99F5B6CEC519}"/>
              </a:ext>
            </a:extLst>
          </p:cNvPr>
          <p:cNvSpPr txBox="1">
            <a:spLocks/>
          </p:cNvSpPr>
          <p:nvPr/>
        </p:nvSpPr>
        <p:spPr>
          <a:xfrm>
            <a:off x="408708" y="318230"/>
            <a:ext cx="114300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  алгоритма зашифрования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/>
              <a:t>ADFGVX</a:t>
            </a:r>
            <a:r>
              <a:rPr lang="en-US" sz="3200" spc="-20" dirty="0"/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инфографике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96964DD-D2E3-D7D3-6243-6A75BD596A30}"/>
              </a:ext>
            </a:extLst>
          </p:cNvPr>
          <p:cNvSpPr txBox="1">
            <a:spLocks/>
          </p:cNvSpPr>
          <p:nvPr/>
        </p:nvSpPr>
        <p:spPr>
          <a:xfrm>
            <a:off x="756458" y="1110374"/>
            <a:ext cx="11082249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ru-RU" b="1" dirty="0"/>
              <a:t>Открытый текст</a:t>
            </a:r>
            <a:r>
              <a:rPr lang="ru-RU" dirty="0"/>
              <a:t>: </a:t>
            </a:r>
            <a:r>
              <a:rPr lang="en-US" dirty="0"/>
              <a:t>My name is Vuong Van Duy from group 1362</a:t>
            </a:r>
          </a:p>
          <a:p>
            <a:pPr>
              <a:spcAft>
                <a:spcPts val="1200"/>
              </a:spcAft>
            </a:pPr>
            <a:r>
              <a:rPr lang="en-US" b="1" dirty="0"/>
              <a:t>Substitution key: </a:t>
            </a:r>
            <a:r>
              <a:rPr lang="en-US" dirty="0"/>
              <a:t>SUBSTITUTION</a:t>
            </a:r>
          </a:p>
          <a:p>
            <a:pPr>
              <a:spcAft>
                <a:spcPts val="1200"/>
              </a:spcAft>
            </a:pPr>
            <a:r>
              <a:rPr lang="en-US" b="1" dirty="0"/>
              <a:t>Transposition key</a:t>
            </a:r>
            <a:r>
              <a:rPr lang="vi-VN" b="1" dirty="0"/>
              <a:t>:</a:t>
            </a:r>
            <a:r>
              <a:rPr lang="en-US" b="1" dirty="0"/>
              <a:t> </a:t>
            </a:r>
            <a:r>
              <a:rPr lang="en-US" dirty="0"/>
              <a:t>TRANSPOSITION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57FACC-22CC-9405-2C64-B5DB917AAD46}"/>
              </a:ext>
            </a:extLst>
          </p:cNvPr>
          <p:cNvSpPr txBox="1"/>
          <p:nvPr/>
        </p:nvSpPr>
        <p:spPr>
          <a:xfrm>
            <a:off x="756458" y="5747626"/>
            <a:ext cx="10368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Шифровка: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VADFGFXAAXDAVFVAGDAAAADXDDDXVVFAAVAAAFGXAGGDDGDXVDAGFXFVGXAXDDGF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3F844-6D8F-DCE4-4B9E-7921C807B6BD}"/>
              </a:ext>
            </a:extLst>
          </p:cNvPr>
          <p:cNvSpPr txBox="1"/>
          <p:nvPr/>
        </p:nvSpPr>
        <p:spPr>
          <a:xfrm>
            <a:off x="914400" y="2615781"/>
            <a:ext cx="2520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vi-VN" sz="2000" b="1" dirty="0">
                <a:latin typeface="+mj-lt"/>
              </a:rPr>
              <a:t>Substitution matrix</a:t>
            </a:r>
            <a:r>
              <a:rPr lang="en-US" sz="2000" b="1" dirty="0">
                <a:latin typeface="+mj-lt"/>
              </a:rPr>
              <a:t> </a:t>
            </a:r>
            <a:endParaRPr lang="vi-VN" sz="2000" b="1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AE2CA1-AB7E-B126-4DE5-CECEC8166511}"/>
              </a:ext>
            </a:extLst>
          </p:cNvPr>
          <p:cNvSpPr txBox="1"/>
          <p:nvPr/>
        </p:nvSpPr>
        <p:spPr>
          <a:xfrm>
            <a:off x="6479309" y="2641181"/>
            <a:ext cx="3429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Произвести перестановку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3C0AE006-21BB-D87E-660D-B16ADFE2A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521355"/>
              </p:ext>
            </p:extLst>
          </p:nvPr>
        </p:nvGraphicFramePr>
        <p:xfrm>
          <a:off x="4114800" y="3124180"/>
          <a:ext cx="2971800" cy="21336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170799749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41732411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3119472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13711291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31687114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98435126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35720979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93762934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90266621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7754573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90178236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0917644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27759427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537525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P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978652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650138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V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V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361165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V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523501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V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767511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761968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V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V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V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V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6595138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752E9A2-FAA3-0002-3A29-F1EE33F21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844822"/>
              </p:ext>
            </p:extLst>
          </p:nvPr>
        </p:nvGraphicFramePr>
        <p:xfrm>
          <a:off x="914400" y="3124195"/>
          <a:ext cx="2590798" cy="21336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70114">
                  <a:extLst>
                    <a:ext uri="{9D8B030D-6E8A-4147-A177-3AD203B41FA5}">
                      <a16:colId xmlns:a16="http://schemas.microsoft.com/office/drawing/2014/main" val="2079039589"/>
                    </a:ext>
                  </a:extLst>
                </a:gridCol>
                <a:gridCol w="370114">
                  <a:extLst>
                    <a:ext uri="{9D8B030D-6E8A-4147-A177-3AD203B41FA5}">
                      <a16:colId xmlns:a16="http://schemas.microsoft.com/office/drawing/2014/main" val="478882512"/>
                    </a:ext>
                  </a:extLst>
                </a:gridCol>
                <a:gridCol w="370114">
                  <a:extLst>
                    <a:ext uri="{9D8B030D-6E8A-4147-A177-3AD203B41FA5}">
                      <a16:colId xmlns:a16="http://schemas.microsoft.com/office/drawing/2014/main" val="1184847717"/>
                    </a:ext>
                  </a:extLst>
                </a:gridCol>
                <a:gridCol w="370114">
                  <a:extLst>
                    <a:ext uri="{9D8B030D-6E8A-4147-A177-3AD203B41FA5}">
                      <a16:colId xmlns:a16="http://schemas.microsoft.com/office/drawing/2014/main" val="2832581877"/>
                    </a:ext>
                  </a:extLst>
                </a:gridCol>
                <a:gridCol w="370114">
                  <a:extLst>
                    <a:ext uri="{9D8B030D-6E8A-4147-A177-3AD203B41FA5}">
                      <a16:colId xmlns:a16="http://schemas.microsoft.com/office/drawing/2014/main" val="2968337263"/>
                    </a:ext>
                  </a:extLst>
                </a:gridCol>
                <a:gridCol w="370114">
                  <a:extLst>
                    <a:ext uri="{9D8B030D-6E8A-4147-A177-3AD203B41FA5}">
                      <a16:colId xmlns:a16="http://schemas.microsoft.com/office/drawing/2014/main" val="1290892672"/>
                    </a:ext>
                  </a:extLst>
                </a:gridCol>
                <a:gridCol w="370114">
                  <a:extLst>
                    <a:ext uri="{9D8B030D-6E8A-4147-A177-3AD203B41FA5}">
                      <a16:colId xmlns:a16="http://schemas.microsoft.com/office/drawing/2014/main" val="223112715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7493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301813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62745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482522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892238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14230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9297511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A2F25A0-2FFA-EED6-18B6-95C071DAE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585712"/>
              </p:ext>
            </p:extLst>
          </p:nvPr>
        </p:nvGraphicFramePr>
        <p:xfrm>
          <a:off x="8534400" y="3124180"/>
          <a:ext cx="3048006" cy="21336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34462">
                  <a:extLst>
                    <a:ext uri="{9D8B030D-6E8A-4147-A177-3AD203B41FA5}">
                      <a16:colId xmlns:a16="http://schemas.microsoft.com/office/drawing/2014/main" val="2240263294"/>
                    </a:ext>
                  </a:extLst>
                </a:gridCol>
                <a:gridCol w="234462">
                  <a:extLst>
                    <a:ext uri="{9D8B030D-6E8A-4147-A177-3AD203B41FA5}">
                      <a16:colId xmlns:a16="http://schemas.microsoft.com/office/drawing/2014/main" val="2205152613"/>
                    </a:ext>
                  </a:extLst>
                </a:gridCol>
                <a:gridCol w="234462">
                  <a:extLst>
                    <a:ext uri="{9D8B030D-6E8A-4147-A177-3AD203B41FA5}">
                      <a16:colId xmlns:a16="http://schemas.microsoft.com/office/drawing/2014/main" val="3435492688"/>
                    </a:ext>
                  </a:extLst>
                </a:gridCol>
                <a:gridCol w="234462">
                  <a:extLst>
                    <a:ext uri="{9D8B030D-6E8A-4147-A177-3AD203B41FA5}">
                      <a16:colId xmlns:a16="http://schemas.microsoft.com/office/drawing/2014/main" val="3607350879"/>
                    </a:ext>
                  </a:extLst>
                </a:gridCol>
                <a:gridCol w="234462">
                  <a:extLst>
                    <a:ext uri="{9D8B030D-6E8A-4147-A177-3AD203B41FA5}">
                      <a16:colId xmlns:a16="http://schemas.microsoft.com/office/drawing/2014/main" val="914481289"/>
                    </a:ext>
                  </a:extLst>
                </a:gridCol>
                <a:gridCol w="234462">
                  <a:extLst>
                    <a:ext uri="{9D8B030D-6E8A-4147-A177-3AD203B41FA5}">
                      <a16:colId xmlns:a16="http://schemas.microsoft.com/office/drawing/2014/main" val="3356146263"/>
                    </a:ext>
                  </a:extLst>
                </a:gridCol>
                <a:gridCol w="234462">
                  <a:extLst>
                    <a:ext uri="{9D8B030D-6E8A-4147-A177-3AD203B41FA5}">
                      <a16:colId xmlns:a16="http://schemas.microsoft.com/office/drawing/2014/main" val="1162327232"/>
                    </a:ext>
                  </a:extLst>
                </a:gridCol>
                <a:gridCol w="234462">
                  <a:extLst>
                    <a:ext uri="{9D8B030D-6E8A-4147-A177-3AD203B41FA5}">
                      <a16:colId xmlns:a16="http://schemas.microsoft.com/office/drawing/2014/main" val="2097311338"/>
                    </a:ext>
                  </a:extLst>
                </a:gridCol>
                <a:gridCol w="234462">
                  <a:extLst>
                    <a:ext uri="{9D8B030D-6E8A-4147-A177-3AD203B41FA5}">
                      <a16:colId xmlns:a16="http://schemas.microsoft.com/office/drawing/2014/main" val="809138539"/>
                    </a:ext>
                  </a:extLst>
                </a:gridCol>
                <a:gridCol w="234462">
                  <a:extLst>
                    <a:ext uri="{9D8B030D-6E8A-4147-A177-3AD203B41FA5}">
                      <a16:colId xmlns:a16="http://schemas.microsoft.com/office/drawing/2014/main" val="2810156809"/>
                    </a:ext>
                  </a:extLst>
                </a:gridCol>
                <a:gridCol w="234462">
                  <a:extLst>
                    <a:ext uri="{9D8B030D-6E8A-4147-A177-3AD203B41FA5}">
                      <a16:colId xmlns:a16="http://schemas.microsoft.com/office/drawing/2014/main" val="4273515596"/>
                    </a:ext>
                  </a:extLst>
                </a:gridCol>
                <a:gridCol w="234462">
                  <a:extLst>
                    <a:ext uri="{9D8B030D-6E8A-4147-A177-3AD203B41FA5}">
                      <a16:colId xmlns:a16="http://schemas.microsoft.com/office/drawing/2014/main" val="346570475"/>
                    </a:ext>
                  </a:extLst>
                </a:gridCol>
                <a:gridCol w="234462">
                  <a:extLst>
                    <a:ext uri="{9D8B030D-6E8A-4147-A177-3AD203B41FA5}">
                      <a16:colId xmlns:a16="http://schemas.microsoft.com/office/drawing/2014/main" val="1469079175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724314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P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501888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64259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V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V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714331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V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175394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V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600256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55049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V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V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V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V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F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921281"/>
                  </a:ext>
                </a:extLst>
              </a:tr>
            </a:tbl>
          </a:graphicData>
        </a:graphic>
      </p:graphicFrame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120D6A8A-67B2-4521-3CA6-C045F7D10F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5023694"/>
              </p:ext>
            </p:extLst>
          </p:nvPr>
        </p:nvGraphicFramePr>
        <p:xfrm>
          <a:off x="7315200" y="3429000"/>
          <a:ext cx="990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FF8D16-27D6-F273-4A5D-735845FA8EBC}"/>
              </a:ext>
            </a:extLst>
          </p:cNvPr>
          <p:cNvCxnSpPr/>
          <p:nvPr/>
        </p:nvCxnSpPr>
        <p:spPr>
          <a:xfrm flipV="1">
            <a:off x="3434542" y="33528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F6974E9-471C-F7C8-C67E-594797928C89}"/>
              </a:ext>
            </a:extLst>
          </p:cNvPr>
          <p:cNvCxnSpPr/>
          <p:nvPr/>
        </p:nvCxnSpPr>
        <p:spPr>
          <a:xfrm flipH="1">
            <a:off x="1219200" y="4343400"/>
            <a:ext cx="22153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890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655930-0975-2235-19C1-00BC69D96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4377DBE-9AE7-732D-37D0-8AED215416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394" y="418846"/>
            <a:ext cx="10097211" cy="905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 algn="ctr">
              <a:lnSpc>
                <a:spcPct val="100000"/>
              </a:lnSpc>
              <a:spcBef>
                <a:spcPts val="100"/>
              </a:spcBef>
            </a:pP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Схему  инструмента CrypTool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исследования протокола  зашифрования  и расшифрования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сообщения</a:t>
            </a:r>
            <a:endParaRPr spc="-10" dirty="0"/>
          </a:p>
        </p:txBody>
      </p:sp>
      <p:pic>
        <p:nvPicPr>
          <p:cNvPr id="5" name="Picture 4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61E72B7D-A728-51D9-4882-88A9757317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889CBF-9680-42D0-1B3E-D2F5DA58E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49" y="1600200"/>
            <a:ext cx="941069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2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6A974C-9A0C-995D-914D-DC4AB6602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66912D3-DBDA-CE9B-AC38-FEE7C07611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394" y="418846"/>
            <a:ext cx="1009721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 algn="ctr">
              <a:lnSpc>
                <a:spcPct val="100000"/>
              </a:lnSpc>
              <a:spcBef>
                <a:spcPts val="100"/>
              </a:spcBef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Блок-схему алгоритма  расшифрования  сообщения</a:t>
            </a:r>
            <a:endParaRPr spc="-10" dirty="0"/>
          </a:p>
        </p:txBody>
      </p:sp>
      <p:pic>
        <p:nvPicPr>
          <p:cNvPr id="5" name="Picture 4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58EFC491-A307-3844-C1A2-B7FE059158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7" name="Picture 6" descr="A diagram of a flowchart&#10;&#10;AI-generated content may be incorrect.">
            <a:extLst>
              <a:ext uri="{FF2B5EF4-FFF2-40B4-BE49-F238E27FC236}">
                <a16:creationId xmlns:a16="http://schemas.microsoft.com/office/drawing/2014/main" id="{A48A4A79-16A9-0677-CC2C-AA810BBAC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7" y="1219200"/>
            <a:ext cx="713422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67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26837D-8969-B7F4-662A-F74D0B3E4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BA453DEA-64E5-6453-33FA-D88FEFFAA2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E9815D49-A996-58C0-6BAF-0B8F95887D0B}"/>
              </a:ext>
            </a:extLst>
          </p:cNvPr>
          <p:cNvSpPr txBox="1">
            <a:spLocks/>
          </p:cNvSpPr>
          <p:nvPr/>
        </p:nvSpPr>
        <p:spPr>
          <a:xfrm>
            <a:off x="408708" y="318230"/>
            <a:ext cx="114300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  алгоритма зашифрования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/>
              <a:t>Playfair</a:t>
            </a:r>
            <a:r>
              <a:rPr lang="en-US" sz="3200" spc="-20" dirty="0"/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инфографике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CE38779-AA84-8102-666A-32275A6CC918}"/>
              </a:ext>
            </a:extLst>
          </p:cNvPr>
          <p:cNvSpPr txBox="1">
            <a:spLocks/>
          </p:cNvSpPr>
          <p:nvPr/>
        </p:nvSpPr>
        <p:spPr>
          <a:xfrm>
            <a:off x="742597" y="1139279"/>
            <a:ext cx="11082249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ru-RU" b="1" dirty="0"/>
              <a:t>Открытый текст</a:t>
            </a:r>
            <a:r>
              <a:rPr lang="ru-RU" dirty="0"/>
              <a:t>: </a:t>
            </a:r>
            <a:r>
              <a:rPr lang="en-US" dirty="0"/>
              <a:t>Hello Vuong Van Duy</a:t>
            </a:r>
          </a:p>
          <a:p>
            <a:pPr>
              <a:spcAft>
                <a:spcPts val="1200"/>
              </a:spcAft>
            </a:pPr>
            <a:r>
              <a:rPr lang="en-US" b="1" dirty="0"/>
              <a:t>Key word: </a:t>
            </a:r>
            <a:r>
              <a:rPr lang="en-US" dirty="0"/>
              <a:t>SECRET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C10220-9681-C978-AD47-3732C4E5CDB4}"/>
              </a:ext>
            </a:extLst>
          </p:cNvPr>
          <p:cNvSpPr txBox="1"/>
          <p:nvPr/>
        </p:nvSpPr>
        <p:spPr>
          <a:xfrm>
            <a:off x="756458" y="5747626"/>
            <a:ext cx="10368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Шифровка: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ISKYIQZNPOAZHVGPZY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E4D43-83BF-9433-6F7F-259ECC94D7B3}"/>
              </a:ext>
            </a:extLst>
          </p:cNvPr>
          <p:cNvSpPr txBox="1"/>
          <p:nvPr/>
        </p:nvSpPr>
        <p:spPr>
          <a:xfrm>
            <a:off x="914400" y="2615781"/>
            <a:ext cx="2520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vi-VN" sz="2000" b="1" dirty="0">
                <a:latin typeface="+mj-lt"/>
              </a:rPr>
              <a:t>Encryption matrix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7691D1-DF8E-550E-2BC7-E9699452F474}"/>
              </a:ext>
            </a:extLst>
          </p:cNvPr>
          <p:cNvSpPr txBox="1"/>
          <p:nvPr/>
        </p:nvSpPr>
        <p:spPr>
          <a:xfrm>
            <a:off x="6479308" y="2641181"/>
            <a:ext cx="3960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для открытого текста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65CA26-9090-8A6E-D4CB-C305B69C4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51682"/>
              </p:ext>
            </p:extLst>
          </p:nvPr>
        </p:nvGraphicFramePr>
        <p:xfrm>
          <a:off x="4267200" y="3219390"/>
          <a:ext cx="7086608" cy="2986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42913">
                  <a:extLst>
                    <a:ext uri="{9D8B030D-6E8A-4147-A177-3AD203B41FA5}">
                      <a16:colId xmlns:a16="http://schemas.microsoft.com/office/drawing/2014/main" val="2657771688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609200902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3470813792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604862719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4225693442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3454725622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822593074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1045074673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433319261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507697252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160166302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3015572243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293286592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499385186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3890912894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3183441561"/>
                    </a:ext>
                  </a:extLst>
                </a:gridCol>
              </a:tblGrid>
              <a:tr h="2986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5983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D13FCF-1E06-C003-2CC4-B50115B03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02815"/>
              </p:ext>
            </p:extLst>
          </p:nvPr>
        </p:nvGraphicFramePr>
        <p:xfrm>
          <a:off x="4267199" y="4395960"/>
          <a:ext cx="7571502" cy="2986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20639">
                  <a:extLst>
                    <a:ext uri="{9D8B030D-6E8A-4147-A177-3AD203B41FA5}">
                      <a16:colId xmlns:a16="http://schemas.microsoft.com/office/drawing/2014/main" val="692117176"/>
                    </a:ext>
                  </a:extLst>
                </a:gridCol>
                <a:gridCol w="420639">
                  <a:extLst>
                    <a:ext uri="{9D8B030D-6E8A-4147-A177-3AD203B41FA5}">
                      <a16:colId xmlns:a16="http://schemas.microsoft.com/office/drawing/2014/main" val="2290343484"/>
                    </a:ext>
                  </a:extLst>
                </a:gridCol>
                <a:gridCol w="420639">
                  <a:extLst>
                    <a:ext uri="{9D8B030D-6E8A-4147-A177-3AD203B41FA5}">
                      <a16:colId xmlns:a16="http://schemas.microsoft.com/office/drawing/2014/main" val="1145433924"/>
                    </a:ext>
                  </a:extLst>
                </a:gridCol>
                <a:gridCol w="420639">
                  <a:extLst>
                    <a:ext uri="{9D8B030D-6E8A-4147-A177-3AD203B41FA5}">
                      <a16:colId xmlns:a16="http://schemas.microsoft.com/office/drawing/2014/main" val="2814134880"/>
                    </a:ext>
                  </a:extLst>
                </a:gridCol>
                <a:gridCol w="420639">
                  <a:extLst>
                    <a:ext uri="{9D8B030D-6E8A-4147-A177-3AD203B41FA5}">
                      <a16:colId xmlns:a16="http://schemas.microsoft.com/office/drawing/2014/main" val="4211010385"/>
                    </a:ext>
                  </a:extLst>
                </a:gridCol>
                <a:gridCol w="420639">
                  <a:extLst>
                    <a:ext uri="{9D8B030D-6E8A-4147-A177-3AD203B41FA5}">
                      <a16:colId xmlns:a16="http://schemas.microsoft.com/office/drawing/2014/main" val="3959875976"/>
                    </a:ext>
                  </a:extLst>
                </a:gridCol>
                <a:gridCol w="420639">
                  <a:extLst>
                    <a:ext uri="{9D8B030D-6E8A-4147-A177-3AD203B41FA5}">
                      <a16:colId xmlns:a16="http://schemas.microsoft.com/office/drawing/2014/main" val="1997786081"/>
                    </a:ext>
                  </a:extLst>
                </a:gridCol>
                <a:gridCol w="420639">
                  <a:extLst>
                    <a:ext uri="{9D8B030D-6E8A-4147-A177-3AD203B41FA5}">
                      <a16:colId xmlns:a16="http://schemas.microsoft.com/office/drawing/2014/main" val="1189499354"/>
                    </a:ext>
                  </a:extLst>
                </a:gridCol>
                <a:gridCol w="420639">
                  <a:extLst>
                    <a:ext uri="{9D8B030D-6E8A-4147-A177-3AD203B41FA5}">
                      <a16:colId xmlns:a16="http://schemas.microsoft.com/office/drawing/2014/main" val="2108047304"/>
                    </a:ext>
                  </a:extLst>
                </a:gridCol>
                <a:gridCol w="420639">
                  <a:extLst>
                    <a:ext uri="{9D8B030D-6E8A-4147-A177-3AD203B41FA5}">
                      <a16:colId xmlns:a16="http://schemas.microsoft.com/office/drawing/2014/main" val="3012384457"/>
                    </a:ext>
                  </a:extLst>
                </a:gridCol>
                <a:gridCol w="420639">
                  <a:extLst>
                    <a:ext uri="{9D8B030D-6E8A-4147-A177-3AD203B41FA5}">
                      <a16:colId xmlns:a16="http://schemas.microsoft.com/office/drawing/2014/main" val="1153854286"/>
                    </a:ext>
                  </a:extLst>
                </a:gridCol>
                <a:gridCol w="420639">
                  <a:extLst>
                    <a:ext uri="{9D8B030D-6E8A-4147-A177-3AD203B41FA5}">
                      <a16:colId xmlns:a16="http://schemas.microsoft.com/office/drawing/2014/main" val="1697132311"/>
                    </a:ext>
                  </a:extLst>
                </a:gridCol>
                <a:gridCol w="420639">
                  <a:extLst>
                    <a:ext uri="{9D8B030D-6E8A-4147-A177-3AD203B41FA5}">
                      <a16:colId xmlns:a16="http://schemas.microsoft.com/office/drawing/2014/main" val="2181910794"/>
                    </a:ext>
                  </a:extLst>
                </a:gridCol>
                <a:gridCol w="420639">
                  <a:extLst>
                    <a:ext uri="{9D8B030D-6E8A-4147-A177-3AD203B41FA5}">
                      <a16:colId xmlns:a16="http://schemas.microsoft.com/office/drawing/2014/main" val="1792428498"/>
                    </a:ext>
                  </a:extLst>
                </a:gridCol>
                <a:gridCol w="420639">
                  <a:extLst>
                    <a:ext uri="{9D8B030D-6E8A-4147-A177-3AD203B41FA5}">
                      <a16:colId xmlns:a16="http://schemas.microsoft.com/office/drawing/2014/main" val="1203545054"/>
                    </a:ext>
                  </a:extLst>
                </a:gridCol>
                <a:gridCol w="420639">
                  <a:extLst>
                    <a:ext uri="{9D8B030D-6E8A-4147-A177-3AD203B41FA5}">
                      <a16:colId xmlns:a16="http://schemas.microsoft.com/office/drawing/2014/main" val="853966093"/>
                    </a:ext>
                  </a:extLst>
                </a:gridCol>
                <a:gridCol w="420639">
                  <a:extLst>
                    <a:ext uri="{9D8B030D-6E8A-4147-A177-3AD203B41FA5}">
                      <a16:colId xmlns:a16="http://schemas.microsoft.com/office/drawing/2014/main" val="3643388212"/>
                    </a:ext>
                  </a:extLst>
                </a:gridCol>
                <a:gridCol w="420639">
                  <a:extLst>
                    <a:ext uri="{9D8B030D-6E8A-4147-A177-3AD203B41FA5}">
                      <a16:colId xmlns:a16="http://schemas.microsoft.com/office/drawing/2014/main" val="4285313952"/>
                    </a:ext>
                  </a:extLst>
                </a:gridCol>
              </a:tblGrid>
              <a:tr h="2986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6" marR="9056" marT="90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6" marR="9056" marT="90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6" marR="9056" marT="9056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6" marR="9056" marT="9056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6" marR="9056" marT="90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6" marR="9056" marT="90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6" marR="9056" marT="9056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6" marR="9056" marT="9056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6" marR="9056" marT="90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6" marR="9056" marT="90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6" marR="9056" marT="9056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6" marR="9056" marT="9056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6" marR="9056" marT="90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6" marR="9056" marT="90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6" marR="9056" marT="9056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6" marR="9056" marT="9056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6" marR="9056" marT="90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6" marR="9056" marT="9056" marB="0" anchor="ctr"/>
                </a:tc>
                <a:extLst>
                  <a:ext uri="{0D108BD9-81ED-4DB2-BD59-A6C34878D82A}">
                    <a16:rowId xmlns:a16="http://schemas.microsoft.com/office/drawing/2014/main" val="395841403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5A7889D2-C504-21D3-529C-430EA542373A}"/>
              </a:ext>
            </a:extLst>
          </p:cNvPr>
          <p:cNvSpPr/>
          <p:nvPr/>
        </p:nvSpPr>
        <p:spPr>
          <a:xfrm>
            <a:off x="7391400" y="3581400"/>
            <a:ext cx="533400" cy="635419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A3A2092-A774-2A57-8F58-5C7ECE08A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363939"/>
              </p:ext>
            </p:extLst>
          </p:nvPr>
        </p:nvGraphicFramePr>
        <p:xfrm>
          <a:off x="914400" y="3124200"/>
          <a:ext cx="2438400" cy="22098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8136943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286644461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32772545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4618924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239925523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989409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245304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863491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7482419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845230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415B1F-282A-A8FC-5992-041AF6BC5530}"/>
              </a:ext>
            </a:extLst>
          </p:cNvPr>
          <p:cNvCxnSpPr/>
          <p:nvPr/>
        </p:nvCxnSpPr>
        <p:spPr>
          <a:xfrm flipH="1">
            <a:off x="1143000" y="321939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0AA62E-2DAF-B44B-F58F-ED2328FC1EEF}"/>
              </a:ext>
            </a:extLst>
          </p:cNvPr>
          <p:cNvCxnSpPr/>
          <p:nvPr/>
        </p:nvCxnSpPr>
        <p:spPr>
          <a:xfrm>
            <a:off x="1143000" y="439596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271A2D-F081-719F-722B-3177576678B4}"/>
              </a:ext>
            </a:extLst>
          </p:cNvPr>
          <p:cNvCxnSpPr>
            <a:cxnSpLocks/>
          </p:cNvCxnSpPr>
          <p:nvPr/>
        </p:nvCxnSpPr>
        <p:spPr>
          <a:xfrm flipH="1">
            <a:off x="2057400" y="406889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06E090-AFA3-48EE-6A2A-42EB39C4497D}"/>
              </a:ext>
            </a:extLst>
          </p:cNvPr>
          <p:cNvCxnSpPr/>
          <p:nvPr/>
        </p:nvCxnSpPr>
        <p:spPr>
          <a:xfrm>
            <a:off x="2057400" y="524546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D051676-2B3B-2762-8E94-492CD7EE9B9A}"/>
              </a:ext>
            </a:extLst>
          </p:cNvPr>
          <p:cNvCxnSpPr>
            <a:cxnSpLocks/>
          </p:cNvCxnSpPr>
          <p:nvPr/>
        </p:nvCxnSpPr>
        <p:spPr>
          <a:xfrm>
            <a:off x="1752600" y="469462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13C0F0-20C9-6FEE-3E9E-8BD28367FA4F}"/>
              </a:ext>
            </a:extLst>
          </p:cNvPr>
          <p:cNvCxnSpPr>
            <a:cxnSpLocks/>
          </p:cNvCxnSpPr>
          <p:nvPr/>
        </p:nvCxnSpPr>
        <p:spPr>
          <a:xfrm flipV="1">
            <a:off x="1219200" y="4694619"/>
            <a:ext cx="3048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094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8587C9-43C5-175C-9493-2EEB6A543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54DBCCB-4F70-FD2F-34D2-8F164F3325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394" y="418846"/>
            <a:ext cx="10097211" cy="905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 algn="ctr">
              <a:lnSpc>
                <a:spcPct val="100000"/>
              </a:lnSpc>
              <a:spcBef>
                <a:spcPts val="100"/>
              </a:spcBef>
            </a:pP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Схему  инструмента CrypTool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исследования протокола  зашифрования  и расшифрования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сообщения</a:t>
            </a:r>
            <a:endParaRPr spc="-10" dirty="0"/>
          </a:p>
        </p:txBody>
      </p:sp>
      <p:pic>
        <p:nvPicPr>
          <p:cNvPr id="5" name="Picture 4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0F8B2A22-4AE9-037F-82A7-A04AE8E1F0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09A38B-1FA0-39CE-0297-BC31FAC9D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524000"/>
            <a:ext cx="7620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56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5E00D6-2E3D-A2DC-AA23-848435192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46575FF-4548-CC17-AD68-827952B898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7394" y="418846"/>
            <a:ext cx="1009721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 algn="ctr">
              <a:lnSpc>
                <a:spcPct val="100000"/>
              </a:lnSpc>
              <a:spcBef>
                <a:spcPts val="100"/>
              </a:spcBef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Блок-схему алгоритма  расшифрования  сообщения</a:t>
            </a:r>
            <a:endParaRPr spc="-10" dirty="0"/>
          </a:p>
        </p:txBody>
      </p:sp>
      <p:pic>
        <p:nvPicPr>
          <p:cNvPr id="5" name="Picture 4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5E8E234A-4451-6074-728A-AA27150F81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4" name="Picture 3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E7B319DB-E0D9-6AF8-2354-03FDFDEBF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94" y="1143000"/>
            <a:ext cx="6649206" cy="52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8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64F6-2CA4-4A6E-E7DD-15D9380D0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18847"/>
            <a:ext cx="11582400" cy="647953"/>
          </a:xfrm>
        </p:spPr>
        <p:txBody>
          <a:bodyPr/>
          <a:lstStyle/>
          <a:p>
            <a:pPr algn="ctr"/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  алгоритма зашифрования</a:t>
            </a:r>
            <a:r>
              <a:rPr lang="vi-V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20" dirty="0">
                <a:latin typeface="Times New Roman"/>
                <a:cs typeface="Times New Roman"/>
              </a:rPr>
              <a:t>Rail Fence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инфографике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E49E8-B647-C0D1-1FF0-3AC1F2A78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8839" y="1166240"/>
            <a:ext cx="10434320" cy="307777"/>
          </a:xfrm>
        </p:spPr>
        <p:txBody>
          <a:bodyPr/>
          <a:lstStyle/>
          <a:p>
            <a:r>
              <a:rPr lang="ru-RU" b="1" dirty="0"/>
              <a:t>Открытый текст</a:t>
            </a:r>
            <a:r>
              <a:rPr lang="ru-RU" dirty="0"/>
              <a:t>: </a:t>
            </a:r>
            <a:r>
              <a:rPr lang="en-US" dirty="0"/>
              <a:t>Vuong Van Duy</a:t>
            </a:r>
          </a:p>
        </p:txBody>
      </p:sp>
      <p:pic>
        <p:nvPicPr>
          <p:cNvPr id="4" name="Picture 3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806128FE-F659-0B96-8812-F3D1DF8E84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F729DE-FD37-8B4F-E62C-6A7303A280A5}"/>
              </a:ext>
            </a:extLst>
          </p:cNvPr>
          <p:cNvSpPr txBox="1"/>
          <p:nvPr/>
        </p:nvSpPr>
        <p:spPr>
          <a:xfrm>
            <a:off x="878839" y="4969974"/>
            <a:ext cx="1058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Шифровка: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ognDu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auVVy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8449A39-C2D9-04BD-B90F-CD4C47FAFBA1}"/>
              </a:ext>
            </a:extLst>
          </p:cNvPr>
          <p:cNvSpPr txBox="1">
            <a:spLocks/>
          </p:cNvSpPr>
          <p:nvPr/>
        </p:nvSpPr>
        <p:spPr>
          <a:xfrm>
            <a:off x="878839" y="1687971"/>
            <a:ext cx="10586721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ru-RU" b="1" dirty="0"/>
              <a:t>Количество строк</a:t>
            </a:r>
            <a:r>
              <a:rPr lang="ru-RU" dirty="0"/>
              <a:t>: 4</a:t>
            </a:r>
            <a:r>
              <a:rPr lang="vi-VN" dirty="0"/>
              <a:t> </a:t>
            </a:r>
          </a:p>
          <a:p>
            <a:pPr>
              <a:spcAft>
                <a:spcPts val="1200"/>
              </a:spcAft>
            </a:pPr>
            <a:r>
              <a:rPr lang="vi-VN" b="1" dirty="0"/>
              <a:t>Offset:</a:t>
            </a:r>
            <a:r>
              <a:rPr lang="vi-VN" dirty="0"/>
              <a:t> 3</a:t>
            </a:r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05A337F-708A-AA8D-620D-3EB149CC2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556417"/>
              </p:ext>
            </p:extLst>
          </p:nvPr>
        </p:nvGraphicFramePr>
        <p:xfrm>
          <a:off x="1219200" y="2671366"/>
          <a:ext cx="9753600" cy="212923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375579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727172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123636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625504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96383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631441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648761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782188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020647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241591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79530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185918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1311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92333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142254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06975823"/>
                    </a:ext>
                  </a:extLst>
                </a:gridCol>
              </a:tblGrid>
              <a:tr h="532309"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 (Headings)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 (Headings)"/>
                        </a:rPr>
                        <a:t>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 (Headings)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1550721"/>
                  </a:ext>
                </a:extLst>
              </a:tr>
              <a:tr h="532309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 (Headings)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 (Headings)"/>
                        </a:rPr>
                        <a:t>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 (Headings)"/>
                        </a:rPr>
                        <a:t>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 (Headings)"/>
                        </a:rPr>
                        <a:t>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 (Headings)"/>
                        </a:rPr>
                        <a:t>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9577016"/>
                  </a:ext>
                </a:extLst>
              </a:tr>
              <a:tr h="532309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 (Headings)"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 (Headings)"/>
                        </a:rPr>
                        <a:t>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 (Headings)"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 (Headings)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 (Headings)"/>
                        </a:rPr>
                        <a:t>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7478773"/>
                  </a:ext>
                </a:extLst>
              </a:tr>
              <a:tr h="532309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 (Headings)"/>
                        </a:rPr>
                        <a:t>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 (Headings)"/>
                        </a:rPr>
                        <a:t>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 (Headings)"/>
                        </a:rPr>
                        <a:t>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219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606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3B36AC8-37E7-4216-8912-F59E78CB1C19}"/>
              </a:ext>
            </a:extLst>
          </p:cNvPr>
          <p:cNvSpPr txBox="1">
            <a:spLocks/>
          </p:cNvSpPr>
          <p:nvPr/>
        </p:nvSpPr>
        <p:spPr>
          <a:xfrm>
            <a:off x="2125462" y="0"/>
            <a:ext cx="7941076" cy="1136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000" dirty="0"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Заключение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Заголовок 1">
                <a:extLst>
                  <a:ext uri="{FF2B5EF4-FFF2-40B4-BE49-F238E27FC236}">
                    <a16:creationId xmlns:a16="http://schemas.microsoft.com/office/drawing/2014/main" id="{A25B5A6F-060F-42C5-B317-329C17B20F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7784" y="870012"/>
                <a:ext cx="11616432" cy="575938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spcAft>
                    <a:spcPts val="400"/>
                  </a:spcAft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Был</a:t>
                </a:r>
                <a:r>
                  <a:rPr lang="ru-RU" sz="1400" spc="-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исследован шифр </a:t>
                </a:r>
                <a:r>
                  <a:rPr lang="ru-RU" sz="1400" b="1" dirty="0">
                    <a:latin typeface="Times New Roman" panose="02020603050405020304" pitchFamily="18" charset="0"/>
                    <a:ea typeface="Open Sans" pitchFamily="2" charset="0"/>
                    <a:cs typeface="Times New Roman" panose="02020603050405020304" pitchFamily="18" charset="0"/>
                  </a:rPr>
                  <a:t>Rail Fence</a:t>
                </a:r>
                <a:r>
                  <a:rPr lang="ru-RU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ru-RU" sz="1400" spc="-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получены</a:t>
                </a:r>
                <a:r>
                  <a:rPr lang="ru-RU" sz="1400" spc="-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следующие</a:t>
                </a:r>
                <a:r>
                  <a:rPr lang="ru-RU" sz="1400" spc="-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выводы</a:t>
                </a:r>
                <a:r>
                  <a:rPr lang="ru-RU" sz="1400" spc="-5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ru-RU" sz="1400" spc="-3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характеристики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648000" indent="-34290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ru-RU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Ключевые параметры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количество строк и смещение</a:t>
                </a:r>
              </a:p>
              <a:p>
                <a:pPr marL="648000" indent="-34290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ru-RU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Метод шифрования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перестановка символов по определённому узору.</a:t>
                </a:r>
              </a:p>
              <a:p>
                <a:pPr marL="648000" indent="-34290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Этот шифр легко взломать. Сложность атаки грубой силы О(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n)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отсутствии сдвига, О(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присутствует сдвиг, где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–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длина шифротекста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400"/>
                  </a:spcAft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Был</a:t>
                </a:r>
                <a:r>
                  <a:rPr lang="ru-RU" sz="1400" spc="-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исследован шифр </a:t>
                </a:r>
                <a:r>
                  <a:rPr lang="en-US" sz="1400" b="1" dirty="0">
                    <a:latin typeface="Times New Roman" panose="02020603050405020304" pitchFamily="18" charset="0"/>
                    <a:ea typeface="Open Sans" pitchFamily="2" charset="0"/>
                    <a:cs typeface="Times New Roman" panose="02020603050405020304" pitchFamily="18" charset="0"/>
                  </a:rPr>
                  <a:t>Scytale</a:t>
                </a:r>
                <a:r>
                  <a:rPr lang="en-US" sz="1400" dirty="0">
                    <a:latin typeface="Times New Roman" panose="02020603050405020304" pitchFamily="18" charset="0"/>
                    <a:ea typeface="Open Sans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получены</a:t>
                </a:r>
                <a:r>
                  <a:rPr lang="ru-RU" sz="1400" spc="-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следующие</a:t>
                </a:r>
                <a:r>
                  <a:rPr lang="ru-RU" sz="1400" spc="-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выводы</a:t>
                </a:r>
                <a:r>
                  <a:rPr lang="ru-RU" sz="1400" spc="-5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ru-RU" sz="1400" spc="-3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характеристик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648000" indent="-34290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ru-RU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Ключевые параметры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количество граней и смещение</a:t>
                </a:r>
              </a:p>
              <a:p>
                <a:pPr marL="648000" indent="-34290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ru-RU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Метод шифрования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перестановка символов в зависимости от количества граней и смещения.</a:t>
                </a:r>
              </a:p>
              <a:p>
                <a:pPr marL="648000" indent="-34290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Этот шифр легко взломать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Сложность атаки грубой силы О(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n)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отсутствии сдвига, О(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присутствует сдвиг, где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–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длина шифротекста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400"/>
                  </a:spcAft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Был</a:t>
                </a:r>
                <a:r>
                  <a:rPr lang="ru-RU" sz="1400" spc="-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исследован шифр </a:t>
                </a:r>
                <a:r>
                  <a:rPr lang="en-US" sz="1400" b="1" dirty="0">
                    <a:latin typeface="Times New Roman" panose="02020603050405020304" pitchFamily="18" charset="0"/>
                    <a:ea typeface="Open Sans" pitchFamily="2" charset="0"/>
                    <a:cs typeface="Times New Roman" panose="02020603050405020304" pitchFamily="18" charset="0"/>
                  </a:rPr>
                  <a:t>Caesar</a:t>
                </a:r>
                <a:r>
                  <a:rPr lang="en-US" sz="1400" dirty="0">
                    <a:latin typeface="Times New Roman" panose="02020603050405020304" pitchFamily="18" charset="0"/>
                    <a:ea typeface="Open Sans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получены</a:t>
                </a:r>
                <a:r>
                  <a:rPr lang="ru-RU" sz="1400" spc="-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следующие</a:t>
                </a:r>
                <a:r>
                  <a:rPr lang="ru-RU" sz="1400" spc="-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выводы</a:t>
                </a:r>
                <a:r>
                  <a:rPr lang="ru-RU" sz="1400" spc="-5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ru-RU" sz="1400" spc="-3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характеристик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648000" indent="-34290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ru-RU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Ключевые параметры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алфавит и смещение</a:t>
                </a:r>
              </a:p>
              <a:p>
                <a:pPr marL="648000" indent="-34290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ru-RU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Метод шифрования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простой метод подстановки, где каждая буква заменяется на другую в соответствии с заданным сдвигом.</a:t>
                </a:r>
              </a:p>
              <a:p>
                <a:pPr marL="648000" indent="-34290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Этот шифр легко взломать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Сложность атаки грубой силы О(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n)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–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мощность алфавита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400"/>
                  </a:spcAft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Был</a:t>
                </a:r>
                <a:r>
                  <a:rPr lang="ru-RU" sz="1400" spc="-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исследован шифр </a:t>
                </a:r>
                <a:r>
                  <a:rPr lang="en-US" sz="1400" b="1" dirty="0">
                    <a:latin typeface="Times New Roman" panose="02020603050405020304" pitchFamily="18" charset="0"/>
                    <a:ea typeface="Open Sans" pitchFamily="2" charset="0"/>
                    <a:cs typeface="Times New Roman" panose="02020603050405020304" pitchFamily="18" charset="0"/>
                  </a:rPr>
                  <a:t>Substitution</a:t>
                </a:r>
                <a:r>
                  <a:rPr lang="en-US" sz="1400" dirty="0">
                    <a:latin typeface="Times New Roman" panose="02020603050405020304" pitchFamily="18" charset="0"/>
                    <a:ea typeface="Open Sans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получены</a:t>
                </a:r>
                <a:r>
                  <a:rPr lang="ru-RU" sz="1400" spc="-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следующие</a:t>
                </a:r>
                <a:r>
                  <a:rPr lang="ru-RU" sz="1400" spc="-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выводы</a:t>
                </a:r>
                <a:r>
                  <a:rPr lang="ru-RU" sz="1400" spc="-5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ru-RU" sz="1400" spc="-3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характеристик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648000" indent="-34290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ru-RU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Ключевые параметры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алфавит, кодовое слово и смещение</a:t>
                </a:r>
              </a:p>
              <a:p>
                <a:pPr marL="648000" indent="-34290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ru-RU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Метод шифрования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подстановка символов в соответствии с таблицей соответствий.</a:t>
                </a:r>
              </a:p>
              <a:p>
                <a:pPr marL="648000" indent="-34290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Сложность атаки грубой силы О(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–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мощность алфавита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400"/>
                  </a:spcAft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Был</a:t>
                </a:r>
                <a:r>
                  <a:rPr lang="ru-RU" sz="1400" spc="-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исследован шифр </a:t>
                </a:r>
                <a:r>
                  <a:rPr lang="en-US" sz="1400" b="1" dirty="0">
                    <a:latin typeface="Times New Roman" panose="02020603050405020304" pitchFamily="18" charset="0"/>
                    <a:ea typeface="Open Sans" pitchFamily="2" charset="0"/>
                    <a:cs typeface="Times New Roman" panose="02020603050405020304" pitchFamily="18" charset="0"/>
                  </a:rPr>
                  <a:t>Permutation/Transposition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получены</a:t>
                </a:r>
                <a:r>
                  <a:rPr lang="ru-RU" sz="1400" spc="-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следующие</a:t>
                </a:r>
                <a:r>
                  <a:rPr lang="ru-RU" sz="1400" spc="-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выводы</a:t>
                </a:r>
                <a:r>
                  <a:rPr lang="ru-RU" sz="1400" spc="-5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ru-RU" sz="1400" spc="-3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характеристик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648000" indent="-34290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ru-RU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Ключевые параметры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алфавит, пара кодовых слов</a:t>
                </a:r>
              </a:p>
              <a:p>
                <a:pPr marL="648000" indent="-34290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ru-RU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Метод шифрования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перестановка символов в зависимости от заданного ключа.</a:t>
                </a:r>
              </a:p>
              <a:p>
                <a:pPr marL="648000" indent="-34290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Сложность атаки грубой силы О(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*m!)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строк и столбцов соответственно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Заголовок 1">
                <a:extLst>
                  <a:ext uri="{FF2B5EF4-FFF2-40B4-BE49-F238E27FC236}">
                    <a16:creationId xmlns:a16="http://schemas.microsoft.com/office/drawing/2014/main" id="{A25B5A6F-060F-42C5-B317-329C17B20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84" y="870012"/>
                <a:ext cx="11616432" cy="5759388"/>
              </a:xfrm>
              <a:prstGeom prst="rect">
                <a:avLst/>
              </a:prstGeom>
              <a:blipFill>
                <a:blip r:embed="rId2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9D2542E-4EF6-4A72-91CE-F043A8E39A22}"/>
              </a:ext>
            </a:extLst>
          </p:cNvPr>
          <p:cNvSpPr txBox="1">
            <a:spLocks/>
          </p:cNvSpPr>
          <p:nvPr/>
        </p:nvSpPr>
        <p:spPr>
          <a:xfrm>
            <a:off x="287784" y="1848038"/>
            <a:ext cx="11616432" cy="1136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100" dirty="0">
              <a:latin typeface="Times New Roman" panose="02020603050405020304" pitchFamily="18" charset="0"/>
              <a:ea typeface="Open Sans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F3BADAA2-E045-3081-944C-F8A0372CB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64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3B36AC8-37E7-4216-8912-F59E78CB1C19}"/>
              </a:ext>
            </a:extLst>
          </p:cNvPr>
          <p:cNvSpPr txBox="1">
            <a:spLocks/>
          </p:cNvSpPr>
          <p:nvPr/>
        </p:nvSpPr>
        <p:spPr>
          <a:xfrm>
            <a:off x="2125462" y="0"/>
            <a:ext cx="7941076" cy="1136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000" dirty="0"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Заключение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Заголовок 1">
                <a:extLst>
                  <a:ext uri="{FF2B5EF4-FFF2-40B4-BE49-F238E27FC236}">
                    <a16:creationId xmlns:a16="http://schemas.microsoft.com/office/drawing/2014/main" id="{24B3D984-495C-4F7E-80FA-6738F2E77A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7784" y="838200"/>
                <a:ext cx="11616432" cy="5334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spcAft>
                    <a:spcPts val="400"/>
                  </a:spcAft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Был</a:t>
                </a:r>
                <a:r>
                  <a:rPr lang="ru-RU" sz="1400" spc="-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исследован шифр </a:t>
                </a:r>
                <a:r>
                  <a:rPr lang="en-US" sz="1400" b="1" dirty="0" err="1">
                    <a:latin typeface="Times New Roman" panose="02020603050405020304" pitchFamily="18" charset="0"/>
                    <a:ea typeface="Open Sans" pitchFamily="2" charset="0"/>
                    <a:cs typeface="Times New Roman" panose="02020603050405020304" pitchFamily="18" charset="0"/>
                  </a:rPr>
                  <a:t>Vigenere</a:t>
                </a:r>
                <a:r>
                  <a:rPr lang="ru-RU" sz="1400" dirty="0">
                    <a:latin typeface="Times New Roman" panose="02020603050405020304" pitchFamily="18" charset="0"/>
                    <a:ea typeface="Open Sans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получены</a:t>
                </a:r>
                <a:r>
                  <a:rPr lang="ru-RU" sz="1400" spc="-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следующие</a:t>
                </a:r>
                <a:r>
                  <a:rPr lang="ru-RU" sz="1400" spc="-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выводы</a:t>
                </a:r>
                <a:r>
                  <a:rPr lang="ru-RU" sz="1400" spc="-5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ru-RU" sz="1400" spc="-3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характеристик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648000" indent="-34290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ru-RU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Ключевые параметры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алфавит, кодовое слово</a:t>
                </a:r>
              </a:p>
              <a:p>
                <a:pPr marL="648000" indent="-34290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ru-RU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Метод шифрования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 метод замены, в котором каждый символ открытого текста заменяется на другой, в зависимости от соответствующего символа в кодовом слове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48000" indent="-34290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Сложность атаки грубой силы О(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–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мощность алфавита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 –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длина ключа</a:t>
                </a:r>
                <a:endParaRPr lang="ru-RU" sz="1400" dirty="0">
                  <a:latin typeface="Times New Roman" panose="02020603050405020304" pitchFamily="18" charset="0"/>
                  <a:ea typeface="Open Sans" pitchFamily="2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400"/>
                  </a:spcAft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Был</a:t>
                </a:r>
                <a:r>
                  <a:rPr lang="ru-RU" sz="1400" spc="-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исследован шифр </a:t>
                </a:r>
                <a:r>
                  <a:rPr lang="en-US" sz="1400" b="1" dirty="0">
                    <a:latin typeface="Times New Roman" panose="02020603050405020304" pitchFamily="18" charset="0"/>
                    <a:ea typeface="Open Sans" pitchFamily="2" charset="0"/>
                    <a:cs typeface="Times New Roman" panose="02020603050405020304" pitchFamily="18" charset="0"/>
                  </a:rPr>
                  <a:t>Hill</a:t>
                </a:r>
                <a:r>
                  <a:rPr lang="en-US" sz="1400" dirty="0">
                    <a:latin typeface="Times New Roman" panose="02020603050405020304" pitchFamily="18" charset="0"/>
                    <a:ea typeface="Open Sans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получены</a:t>
                </a:r>
                <a:r>
                  <a:rPr lang="ru-RU" sz="1400" spc="-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следующие</a:t>
                </a:r>
                <a:r>
                  <a:rPr lang="ru-RU" sz="1400" spc="-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выводы</a:t>
                </a:r>
                <a:r>
                  <a:rPr lang="ru-RU" sz="1400" spc="-5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ru-RU" sz="1400" spc="-3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характеристик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648000" indent="-34290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ru-RU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Ключевые параметры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алфавит и ключ-матрица</a:t>
                </a:r>
              </a:p>
              <a:p>
                <a:pPr marL="648000" indent="-34290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ru-RU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Вид шифрования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 многобуквенная подстановка, где группы символов заменяются с помощью линейных алгебраических преобразований.</a:t>
                </a:r>
              </a:p>
              <a:p>
                <a:pPr marL="648000" indent="-34290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Сложность атаки грубой силы О(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–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мощность алфавита,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–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размерность ключа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400"/>
                  </a:spcAft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Был</a:t>
                </a:r>
                <a:r>
                  <a:rPr lang="ru-RU" sz="1400" spc="-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исследован шифр </a:t>
                </a:r>
                <a:r>
                  <a:rPr lang="en-US" sz="1400" b="1" dirty="0">
                    <a:latin typeface="Times New Roman" panose="02020603050405020304" pitchFamily="18" charset="0"/>
                    <a:ea typeface="Open Sans" pitchFamily="2" charset="0"/>
                    <a:cs typeface="Times New Roman" panose="02020603050405020304" pitchFamily="18" charset="0"/>
                  </a:rPr>
                  <a:t>ADFGVX</a:t>
                </a:r>
                <a:r>
                  <a:rPr lang="en-US" sz="1400" dirty="0">
                    <a:latin typeface="Times New Roman" panose="02020603050405020304" pitchFamily="18" charset="0"/>
                    <a:ea typeface="Open Sans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получены</a:t>
                </a:r>
                <a:r>
                  <a:rPr lang="ru-RU" sz="1400" spc="-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следующие</a:t>
                </a:r>
                <a:r>
                  <a:rPr lang="ru-RU" sz="1400" spc="-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выводы</a:t>
                </a:r>
                <a:r>
                  <a:rPr lang="ru-RU" sz="1400" spc="-5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ru-RU" sz="1400" spc="-3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характеристик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648000" indent="-34290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ru-RU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Ключевые параметры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ключ</a:t>
                </a:r>
              </a:p>
              <a:p>
                <a:pPr marL="648000" indent="-34290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ru-RU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Вид шифрования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u-RU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 комбинированный метод, объединяющий подстановку и перестановку. Вначале текст шифруется по таблице, затем подвергается перестановке.</a:t>
                </a:r>
              </a:p>
              <a:p>
                <a:pPr marL="648000" indent="-34290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Сложность атаки грубой силы О(36!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n!)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–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длина шифротекста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400"/>
                  </a:spcAft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Был</a:t>
                </a:r>
                <a:r>
                  <a:rPr lang="ru-RU" sz="1400" spc="-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исследован шифр </a:t>
                </a:r>
                <a:r>
                  <a:rPr lang="en-US" sz="1400" b="1" dirty="0">
                    <a:latin typeface="Times New Roman" panose="02020603050405020304" pitchFamily="18" charset="0"/>
                    <a:ea typeface="Open Sans" pitchFamily="2" charset="0"/>
                    <a:cs typeface="Times New Roman" panose="02020603050405020304" pitchFamily="18" charset="0"/>
                  </a:rPr>
                  <a:t>Playfair</a:t>
                </a:r>
                <a:r>
                  <a:rPr lang="en-US" sz="1400" dirty="0">
                    <a:latin typeface="Times New Roman" panose="02020603050405020304" pitchFamily="18" charset="0"/>
                    <a:ea typeface="Open Sans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выявлены получены</a:t>
                </a:r>
                <a:r>
                  <a:rPr lang="ru-RU" sz="1400" spc="-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следующие</a:t>
                </a:r>
                <a:r>
                  <a:rPr lang="ru-RU" sz="1400" spc="-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выводы</a:t>
                </a:r>
                <a:r>
                  <a:rPr lang="ru-RU" sz="1400" spc="-5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ru-RU" sz="1400" spc="-3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характеристик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648000" indent="-34290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ru-RU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Ключевые параметры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алфавит и кодовое слово</a:t>
                </a:r>
              </a:p>
              <a:p>
                <a:pPr marL="648000" indent="-34290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ru-RU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Вид шифрования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парная подстановка, где каждая пара букв заменяется в соответствии с правилами таблицы 5x5, основанной на ключевом слове.</a:t>
                </a:r>
              </a:p>
              <a:p>
                <a:pPr marL="648000" indent="-34290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Сложность атаки грубой силы О(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n!)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–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мощность алфавита</a:t>
                </a:r>
              </a:p>
            </p:txBody>
          </p:sp>
        </mc:Choice>
        <mc:Fallback xmlns="">
          <p:sp>
            <p:nvSpPr>
              <p:cNvPr id="15" name="Заголовок 1">
                <a:extLst>
                  <a:ext uri="{FF2B5EF4-FFF2-40B4-BE49-F238E27FC236}">
                    <a16:creationId xmlns:a16="http://schemas.microsoft.com/office/drawing/2014/main" id="{24B3D984-495C-4F7E-80FA-6738F2E77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84" y="838200"/>
                <a:ext cx="11616432" cy="5334000"/>
              </a:xfrm>
              <a:prstGeom prst="rect">
                <a:avLst/>
              </a:prstGeom>
              <a:blipFill>
                <a:blip r:embed="rId2"/>
                <a:stretch>
                  <a:fillRect l="-157" r="-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60AE8262-5ACC-9210-CF05-B70AAA30BF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9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18846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645" algn="ctr">
              <a:lnSpc>
                <a:spcPct val="100000"/>
              </a:lnSpc>
              <a:spcBef>
                <a:spcPts val="100"/>
              </a:spcBef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Схему  инструмента CrypTool 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исследования протокола  зашифрования  и расшифрования сообщения</a:t>
            </a:r>
            <a:endParaRPr lang="ru-RU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EF8420-336D-4352-7622-3411C17C5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25" y="1680918"/>
            <a:ext cx="8411749" cy="3496163"/>
          </a:xfrm>
          <a:prstGeom prst="rect">
            <a:avLst/>
          </a:prstGeom>
        </p:spPr>
      </p:pic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6245E4FA-ADEE-C090-CD6C-B5359C1CA1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18846"/>
            <a:ext cx="102108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 algn="ctr">
              <a:lnSpc>
                <a:spcPct val="100000"/>
              </a:lnSpc>
              <a:spcBef>
                <a:spcPts val="100"/>
              </a:spcBef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Блок-схему алгоритма  расшифрования  сообщения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7D06AE39-4130-0C18-753B-53C1EC019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4" name="Picture 3" descr="A diagram of a program&#10;&#10;AI-generated content may be incorrect.">
            <a:extLst>
              <a:ext uri="{FF2B5EF4-FFF2-40B4-BE49-F238E27FC236}">
                <a16:creationId xmlns:a16="http://schemas.microsoft.com/office/drawing/2014/main" id="{80DA4BED-094C-F427-3498-8EC8B83EF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582" y="1066800"/>
            <a:ext cx="679083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F875F2-8998-DD05-11CA-A1B4A68EB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29C4-C378-9D8F-B8B2-DCC655C7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8847"/>
            <a:ext cx="11008359" cy="578021"/>
          </a:xfrm>
        </p:spPr>
        <p:txBody>
          <a:bodyPr/>
          <a:lstStyle/>
          <a:p>
            <a:pPr algn="ctr"/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  алгоритма зашифрования</a:t>
            </a:r>
            <a:r>
              <a:rPr lang="vi-V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20" dirty="0">
                <a:latin typeface="Times New Roman"/>
                <a:cs typeface="Times New Roman"/>
              </a:rPr>
              <a:t>Scytale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инфографике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FC5F0-5FD1-4012-791B-2CAC5DDC3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8839" y="1166240"/>
            <a:ext cx="10434320" cy="307777"/>
          </a:xfrm>
        </p:spPr>
        <p:txBody>
          <a:bodyPr/>
          <a:lstStyle/>
          <a:p>
            <a:r>
              <a:rPr lang="ru-RU" b="1" dirty="0"/>
              <a:t>Открытый текст</a:t>
            </a:r>
            <a:r>
              <a:rPr lang="ru-RU" dirty="0"/>
              <a:t>: </a:t>
            </a:r>
            <a:r>
              <a:rPr lang="en-US" dirty="0"/>
              <a:t>Vuong Van Duy</a:t>
            </a:r>
          </a:p>
        </p:txBody>
      </p:sp>
      <p:pic>
        <p:nvPicPr>
          <p:cNvPr id="4" name="Picture 3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0631BBE1-A014-8FA4-C982-95778E8B61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FBCCB7-D1E4-BA43-3904-87E4EF946C02}"/>
              </a:ext>
            </a:extLst>
          </p:cNvPr>
          <p:cNvSpPr txBox="1"/>
          <p:nvPr/>
        </p:nvSpPr>
        <p:spPr>
          <a:xfrm>
            <a:off x="878839" y="4969974"/>
            <a:ext cx="1058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Шифровка: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DuVuoaynng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552A4E-4352-8753-313A-011F12377051}"/>
              </a:ext>
            </a:extLst>
          </p:cNvPr>
          <p:cNvSpPr txBox="1">
            <a:spLocks/>
          </p:cNvSpPr>
          <p:nvPr/>
        </p:nvSpPr>
        <p:spPr>
          <a:xfrm>
            <a:off x="878839" y="1687971"/>
            <a:ext cx="10586721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ru-RU" b="1" dirty="0"/>
              <a:t>Количество ребер</a:t>
            </a:r>
            <a:r>
              <a:rPr lang="ru-RU" dirty="0"/>
              <a:t>: 4</a:t>
            </a:r>
            <a:r>
              <a:rPr lang="vi-VN" dirty="0"/>
              <a:t> </a:t>
            </a:r>
          </a:p>
          <a:p>
            <a:pPr>
              <a:spcAft>
                <a:spcPts val="1200"/>
              </a:spcAft>
            </a:pPr>
            <a:r>
              <a:rPr lang="vi-VN" b="1" dirty="0"/>
              <a:t>Offset:</a:t>
            </a:r>
            <a:r>
              <a:rPr lang="vi-VN" dirty="0"/>
              <a:t> 5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C69812-9E54-55FB-CF50-3546EBC5A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416196"/>
              </p:ext>
            </p:extLst>
          </p:nvPr>
        </p:nvGraphicFramePr>
        <p:xfrm>
          <a:off x="3581400" y="2671366"/>
          <a:ext cx="4419600" cy="190063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883920">
                  <a:extLst>
                    <a:ext uri="{9D8B030D-6E8A-4147-A177-3AD203B41FA5}">
                      <a16:colId xmlns:a16="http://schemas.microsoft.com/office/drawing/2014/main" val="773039179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323866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778112966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3089035142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1184540887"/>
                    </a:ext>
                  </a:extLst>
                </a:gridCol>
              </a:tblGrid>
              <a:tr h="475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607158"/>
                  </a:ext>
                </a:extLst>
              </a:tr>
              <a:tr h="475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071162"/>
                  </a:ext>
                </a:extLst>
              </a:tr>
              <a:tr h="475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968357"/>
                  </a:ext>
                </a:extLst>
              </a:tr>
              <a:tr h="475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548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95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D07D61-3602-15FE-E2DE-E718C2642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221ED1F-F414-D95A-7561-43652AFBDC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418846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645" algn="ctr">
              <a:lnSpc>
                <a:spcPct val="100000"/>
              </a:lnSpc>
              <a:spcBef>
                <a:spcPts val="100"/>
              </a:spcBef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Схему  инструмента CrypTool </a:t>
            </a:r>
            <a:r>
              <a:rPr lang="vi-V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исследования протокола  зашифрования  и расшифрования сообщения</a:t>
            </a:r>
            <a:endParaRPr lang="ru-RU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984C8E4C-1121-67AA-5FE9-21863C0DAC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5927C2-06CD-6DDD-82C5-66D045619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757" y="1576129"/>
            <a:ext cx="8316486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1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7394" y="418846"/>
            <a:ext cx="1038260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 algn="ctr">
              <a:lnSpc>
                <a:spcPct val="100000"/>
              </a:lnSpc>
              <a:spcBef>
                <a:spcPts val="100"/>
              </a:spcBef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Блок-схему алгоритма  расшифрования  сообщения</a:t>
            </a:r>
            <a:endParaRPr spc="-10" dirty="0"/>
          </a:p>
        </p:txBody>
      </p:sp>
      <p:pic>
        <p:nvPicPr>
          <p:cNvPr id="5" name="Picture 4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094B47C1-B462-3B0F-A5E7-12ED939888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6" name="Picture 5" descr="A diagram of a data flow&#10;&#10;AI-generated content may be incorrect.">
            <a:extLst>
              <a:ext uri="{FF2B5EF4-FFF2-40B4-BE49-F238E27FC236}">
                <a16:creationId xmlns:a16="http://schemas.microsoft.com/office/drawing/2014/main" id="{1660E306-86DF-2788-B453-6BC3CFD0D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9" y="990600"/>
            <a:ext cx="5181601" cy="54485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A6E25D-4A0F-D68E-425E-01ECDD1EB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A6CD-F06E-4B42-ED24-AA8C62EF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8847"/>
            <a:ext cx="11008359" cy="492443"/>
          </a:xfrm>
        </p:spPr>
        <p:txBody>
          <a:bodyPr/>
          <a:lstStyle/>
          <a:p>
            <a:pPr algn="ctr"/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  алгоритма зашифрования</a:t>
            </a:r>
            <a:r>
              <a:rPr lang="vi-V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20" dirty="0">
                <a:latin typeface="Times New Roman"/>
                <a:cs typeface="Times New Roman"/>
              </a:rPr>
              <a:t>Caesar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инфографике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4677B-B43D-0EBC-7406-E866A5A71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8839" y="1166240"/>
            <a:ext cx="10434320" cy="307777"/>
          </a:xfrm>
        </p:spPr>
        <p:txBody>
          <a:bodyPr/>
          <a:lstStyle/>
          <a:p>
            <a:r>
              <a:rPr lang="ru-RU" b="1" dirty="0"/>
              <a:t>Открытый текст</a:t>
            </a:r>
            <a:r>
              <a:rPr lang="ru-RU" dirty="0"/>
              <a:t>: </a:t>
            </a:r>
            <a:r>
              <a:rPr lang="en-US" dirty="0"/>
              <a:t>Vuong Van Duy</a:t>
            </a:r>
          </a:p>
        </p:txBody>
      </p:sp>
      <p:pic>
        <p:nvPicPr>
          <p:cNvPr id="4" name="Picture 3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641EAB0F-158F-5903-A24C-FB16D14FC2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1883B5-B5D2-1356-2537-2C777804A76F}"/>
              </a:ext>
            </a:extLst>
          </p:cNvPr>
          <p:cNvSpPr txBox="1"/>
          <p:nvPr/>
        </p:nvSpPr>
        <p:spPr>
          <a:xfrm>
            <a:off x="878839" y="4969974"/>
            <a:ext cx="1058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Шифровка: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Yxrqj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Ydq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Gxb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B868084-81D9-C3D3-8CFE-AF39E59FC884}"/>
              </a:ext>
            </a:extLst>
          </p:cNvPr>
          <p:cNvSpPr txBox="1">
            <a:spLocks/>
          </p:cNvSpPr>
          <p:nvPr/>
        </p:nvSpPr>
        <p:spPr>
          <a:xfrm>
            <a:off x="878839" y="1687971"/>
            <a:ext cx="10586721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ru-RU" b="1" dirty="0"/>
              <a:t>Алфавит</a:t>
            </a:r>
            <a:r>
              <a:rPr lang="ru-RU" dirty="0"/>
              <a:t>: </a:t>
            </a:r>
            <a:r>
              <a:rPr lang="en-US" dirty="0"/>
              <a:t>ABCDEFGHIJKLMNOPQRSTUVWXYZ</a:t>
            </a:r>
            <a:r>
              <a:rPr lang="vi-VN" dirty="0"/>
              <a:t> </a:t>
            </a:r>
          </a:p>
          <a:p>
            <a:pPr>
              <a:spcAft>
                <a:spcPts val="1200"/>
              </a:spcAft>
            </a:pPr>
            <a:r>
              <a:rPr lang="ru-RU" b="1" dirty="0"/>
              <a:t>Сдвиг</a:t>
            </a:r>
            <a:r>
              <a:rPr lang="vi-VN" b="1" dirty="0"/>
              <a:t>:</a:t>
            </a:r>
            <a:r>
              <a:rPr lang="vi-VN" dirty="0"/>
              <a:t> </a:t>
            </a:r>
            <a:r>
              <a:rPr lang="ru-RU" dirty="0"/>
              <a:t>3</a:t>
            </a:r>
            <a:endParaRPr lang="vi-VN" dirty="0"/>
          </a:p>
          <a:p>
            <a:pPr>
              <a:spcAft>
                <a:spcPts val="1200"/>
              </a:spcAft>
            </a:pPr>
            <a:r>
              <a:rPr lang="ru-RU" b="1" dirty="0"/>
              <a:t>Алфавит</a:t>
            </a:r>
            <a:r>
              <a:rPr lang="vi-VN" b="1" dirty="0"/>
              <a:t> </a:t>
            </a:r>
            <a:r>
              <a:rPr lang="ru-RU" b="1" dirty="0"/>
              <a:t>после сдвига: </a:t>
            </a:r>
            <a:r>
              <a:rPr lang="en-US" dirty="0" err="1"/>
              <a:t>defghijklmnopqrstuvwxyzabcDEFGHIJKLMNOPQRSTUVWXYZABC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5B45C2-D812-961C-D9DD-FE9240B09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282057"/>
              </p:ext>
            </p:extLst>
          </p:nvPr>
        </p:nvGraphicFramePr>
        <p:xfrm>
          <a:off x="880099" y="3339135"/>
          <a:ext cx="10433060" cy="11430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74230">
                  <a:extLst>
                    <a:ext uri="{9D8B030D-6E8A-4147-A177-3AD203B41FA5}">
                      <a16:colId xmlns:a16="http://schemas.microsoft.com/office/drawing/2014/main" val="172687170"/>
                    </a:ext>
                  </a:extLst>
                </a:gridCol>
                <a:gridCol w="474230">
                  <a:extLst>
                    <a:ext uri="{9D8B030D-6E8A-4147-A177-3AD203B41FA5}">
                      <a16:colId xmlns:a16="http://schemas.microsoft.com/office/drawing/2014/main" val="3938902484"/>
                    </a:ext>
                  </a:extLst>
                </a:gridCol>
                <a:gridCol w="474230">
                  <a:extLst>
                    <a:ext uri="{9D8B030D-6E8A-4147-A177-3AD203B41FA5}">
                      <a16:colId xmlns:a16="http://schemas.microsoft.com/office/drawing/2014/main" val="3185736703"/>
                    </a:ext>
                  </a:extLst>
                </a:gridCol>
                <a:gridCol w="474230">
                  <a:extLst>
                    <a:ext uri="{9D8B030D-6E8A-4147-A177-3AD203B41FA5}">
                      <a16:colId xmlns:a16="http://schemas.microsoft.com/office/drawing/2014/main" val="3165338375"/>
                    </a:ext>
                  </a:extLst>
                </a:gridCol>
                <a:gridCol w="474230">
                  <a:extLst>
                    <a:ext uri="{9D8B030D-6E8A-4147-A177-3AD203B41FA5}">
                      <a16:colId xmlns:a16="http://schemas.microsoft.com/office/drawing/2014/main" val="3752869755"/>
                    </a:ext>
                  </a:extLst>
                </a:gridCol>
                <a:gridCol w="474230">
                  <a:extLst>
                    <a:ext uri="{9D8B030D-6E8A-4147-A177-3AD203B41FA5}">
                      <a16:colId xmlns:a16="http://schemas.microsoft.com/office/drawing/2014/main" val="1493958993"/>
                    </a:ext>
                  </a:extLst>
                </a:gridCol>
                <a:gridCol w="474230">
                  <a:extLst>
                    <a:ext uri="{9D8B030D-6E8A-4147-A177-3AD203B41FA5}">
                      <a16:colId xmlns:a16="http://schemas.microsoft.com/office/drawing/2014/main" val="715563731"/>
                    </a:ext>
                  </a:extLst>
                </a:gridCol>
                <a:gridCol w="474230">
                  <a:extLst>
                    <a:ext uri="{9D8B030D-6E8A-4147-A177-3AD203B41FA5}">
                      <a16:colId xmlns:a16="http://schemas.microsoft.com/office/drawing/2014/main" val="1985461623"/>
                    </a:ext>
                  </a:extLst>
                </a:gridCol>
                <a:gridCol w="474230">
                  <a:extLst>
                    <a:ext uri="{9D8B030D-6E8A-4147-A177-3AD203B41FA5}">
                      <a16:colId xmlns:a16="http://schemas.microsoft.com/office/drawing/2014/main" val="443624012"/>
                    </a:ext>
                  </a:extLst>
                </a:gridCol>
                <a:gridCol w="474230">
                  <a:extLst>
                    <a:ext uri="{9D8B030D-6E8A-4147-A177-3AD203B41FA5}">
                      <a16:colId xmlns:a16="http://schemas.microsoft.com/office/drawing/2014/main" val="2209015386"/>
                    </a:ext>
                  </a:extLst>
                </a:gridCol>
                <a:gridCol w="474230">
                  <a:extLst>
                    <a:ext uri="{9D8B030D-6E8A-4147-A177-3AD203B41FA5}">
                      <a16:colId xmlns:a16="http://schemas.microsoft.com/office/drawing/2014/main" val="2628042867"/>
                    </a:ext>
                  </a:extLst>
                </a:gridCol>
                <a:gridCol w="474230">
                  <a:extLst>
                    <a:ext uri="{9D8B030D-6E8A-4147-A177-3AD203B41FA5}">
                      <a16:colId xmlns:a16="http://schemas.microsoft.com/office/drawing/2014/main" val="900271"/>
                    </a:ext>
                  </a:extLst>
                </a:gridCol>
                <a:gridCol w="474230">
                  <a:extLst>
                    <a:ext uri="{9D8B030D-6E8A-4147-A177-3AD203B41FA5}">
                      <a16:colId xmlns:a16="http://schemas.microsoft.com/office/drawing/2014/main" val="2960023594"/>
                    </a:ext>
                  </a:extLst>
                </a:gridCol>
                <a:gridCol w="474230">
                  <a:extLst>
                    <a:ext uri="{9D8B030D-6E8A-4147-A177-3AD203B41FA5}">
                      <a16:colId xmlns:a16="http://schemas.microsoft.com/office/drawing/2014/main" val="935844335"/>
                    </a:ext>
                  </a:extLst>
                </a:gridCol>
                <a:gridCol w="474230">
                  <a:extLst>
                    <a:ext uri="{9D8B030D-6E8A-4147-A177-3AD203B41FA5}">
                      <a16:colId xmlns:a16="http://schemas.microsoft.com/office/drawing/2014/main" val="3657494703"/>
                    </a:ext>
                  </a:extLst>
                </a:gridCol>
                <a:gridCol w="474230">
                  <a:extLst>
                    <a:ext uri="{9D8B030D-6E8A-4147-A177-3AD203B41FA5}">
                      <a16:colId xmlns:a16="http://schemas.microsoft.com/office/drawing/2014/main" val="3458772954"/>
                    </a:ext>
                  </a:extLst>
                </a:gridCol>
                <a:gridCol w="474230">
                  <a:extLst>
                    <a:ext uri="{9D8B030D-6E8A-4147-A177-3AD203B41FA5}">
                      <a16:colId xmlns:a16="http://schemas.microsoft.com/office/drawing/2014/main" val="3521476561"/>
                    </a:ext>
                  </a:extLst>
                </a:gridCol>
                <a:gridCol w="474230">
                  <a:extLst>
                    <a:ext uri="{9D8B030D-6E8A-4147-A177-3AD203B41FA5}">
                      <a16:colId xmlns:a16="http://schemas.microsoft.com/office/drawing/2014/main" val="3723973874"/>
                    </a:ext>
                  </a:extLst>
                </a:gridCol>
                <a:gridCol w="474230">
                  <a:extLst>
                    <a:ext uri="{9D8B030D-6E8A-4147-A177-3AD203B41FA5}">
                      <a16:colId xmlns:a16="http://schemas.microsoft.com/office/drawing/2014/main" val="1496390223"/>
                    </a:ext>
                  </a:extLst>
                </a:gridCol>
                <a:gridCol w="474230">
                  <a:extLst>
                    <a:ext uri="{9D8B030D-6E8A-4147-A177-3AD203B41FA5}">
                      <a16:colId xmlns:a16="http://schemas.microsoft.com/office/drawing/2014/main" val="360248142"/>
                    </a:ext>
                  </a:extLst>
                </a:gridCol>
                <a:gridCol w="474230">
                  <a:extLst>
                    <a:ext uri="{9D8B030D-6E8A-4147-A177-3AD203B41FA5}">
                      <a16:colId xmlns:a16="http://schemas.microsoft.com/office/drawing/2014/main" val="3586286871"/>
                    </a:ext>
                  </a:extLst>
                </a:gridCol>
                <a:gridCol w="474230">
                  <a:extLst>
                    <a:ext uri="{9D8B030D-6E8A-4147-A177-3AD203B41FA5}">
                      <a16:colId xmlns:a16="http://schemas.microsoft.com/office/drawing/2014/main" val="399464464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 (Headings)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9C0006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 (Headings)"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 (Headings)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 (Headings)"/>
                        </a:rPr>
                        <a:t>g</a:t>
                      </a:r>
                      <a:endParaRPr lang="en-US" sz="2000" b="0" i="0" u="none" strike="noStrike" dirty="0">
                        <a:solidFill>
                          <a:srgbClr val="9C0006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 (Headings)"/>
                        </a:rPr>
                        <a:t>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 (Headings)"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 (Headings)"/>
                        </a:rPr>
                        <a:t>n</a:t>
                      </a:r>
                      <a:endParaRPr lang="en-US" sz="2000" b="0" i="0" u="none" strike="noStrike" dirty="0">
                        <a:solidFill>
                          <a:srgbClr val="9C0006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 (Headings)"/>
                        </a:rPr>
                        <a:t>o</a:t>
                      </a:r>
                      <a:endParaRPr lang="en-US" sz="2000" b="0" i="0" u="none" strike="noStrike" dirty="0">
                        <a:solidFill>
                          <a:srgbClr val="9C0006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 (Headings)"/>
                        </a:rPr>
                        <a:t>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 (Headings)"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 (Headings)"/>
                        </a:rPr>
                        <a:t>u</a:t>
                      </a:r>
                      <a:endParaRPr lang="en-US" sz="2000" b="0" i="0" u="none" strike="noStrike" dirty="0">
                        <a:solidFill>
                          <a:srgbClr val="9C0006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 (Headings)"/>
                        </a:rPr>
                        <a:t>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 (Headings)"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 (Headings)"/>
                        </a:rPr>
                        <a:t>y</a:t>
                      </a:r>
                      <a:endParaRPr lang="en-US" sz="2000" b="0" i="0" u="none" strike="noStrike" dirty="0">
                        <a:solidFill>
                          <a:srgbClr val="9C0006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 (Headings)"/>
                        </a:rPr>
                        <a:t>z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 (Headings)"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 (Headings)"/>
                        </a:rPr>
                        <a:t>D</a:t>
                      </a:r>
                      <a:endParaRPr lang="en-US" sz="2000" b="0" i="0" u="none" strike="noStrike" dirty="0">
                        <a:solidFill>
                          <a:srgbClr val="9C0006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 (Headings)"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 (Headings)"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 (Headings)"/>
                        </a:rPr>
                        <a:t>V</a:t>
                      </a:r>
                      <a:endParaRPr lang="en-US" sz="2000" b="0" i="0" u="none" strike="noStrike" dirty="0">
                        <a:solidFill>
                          <a:srgbClr val="9C0006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 (Headings)"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 (Headings)"/>
                        </a:rPr>
                        <a:t>Z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/>
                </a:tc>
                <a:extLst>
                  <a:ext uri="{0D108BD9-81ED-4DB2-BD59-A6C34878D82A}">
                    <a16:rowId xmlns:a16="http://schemas.microsoft.com/office/drawing/2014/main" val="184520279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 (Headings)"/>
                        </a:rPr>
                        <a:t>d</a:t>
                      </a:r>
                      <a:endParaRPr lang="en-US" sz="2000" b="0" i="0" u="none" strike="noStrike" dirty="0">
                        <a:solidFill>
                          <a:srgbClr val="9C57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 (Headings)"/>
                        </a:rPr>
                        <a:t>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 (Headings)"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 (Headings)"/>
                        </a:rPr>
                        <a:t>j</a:t>
                      </a:r>
                      <a:endParaRPr lang="en-US" sz="2000" b="0" i="0" u="none" strike="noStrike" dirty="0">
                        <a:solidFill>
                          <a:srgbClr val="9C57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 (Headings)"/>
                        </a:rPr>
                        <a:t>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 (Headings)"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 (Headings)"/>
                        </a:rPr>
                        <a:t>q</a:t>
                      </a:r>
                      <a:endParaRPr lang="en-US" sz="2000" b="0" i="0" u="none" strike="noStrike" dirty="0">
                        <a:solidFill>
                          <a:srgbClr val="9C57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 (Headings)"/>
                        </a:rPr>
                        <a:t>r</a:t>
                      </a:r>
                      <a:endParaRPr lang="en-US" sz="2000" b="0" i="0" u="none" strike="noStrike" dirty="0">
                        <a:solidFill>
                          <a:srgbClr val="9C57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 (Headings)"/>
                        </a:rPr>
                        <a:t>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 (Headings)"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 (Headings)"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9C57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 (Headings)"/>
                        </a:rPr>
                        <a:t>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 (Headings)"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 (Headings)"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9C57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 (Headings)"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 (Headings)"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 (Headings)"/>
                        </a:rPr>
                        <a:t>G</a:t>
                      </a:r>
                      <a:endParaRPr lang="en-US" sz="2000" b="0" i="0" u="none" strike="noStrike" dirty="0">
                        <a:solidFill>
                          <a:srgbClr val="9C57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 (Headings)"/>
                        </a:rPr>
                        <a:t>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 (Headings)"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 (Headings)"/>
                        </a:rPr>
                        <a:t>Y</a:t>
                      </a:r>
                      <a:endParaRPr lang="en-US" sz="2000" b="0" i="0" u="none" strike="noStrike" dirty="0">
                        <a:solidFill>
                          <a:srgbClr val="9C57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 (Headings)"/>
                        </a:rPr>
                        <a:t>…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 (Headings)"/>
                        </a:rPr>
                        <a:t>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marL="7410" marR="7410" marT="7410" marB="0" anchor="b"/>
                </a:tc>
                <a:extLst>
                  <a:ext uri="{0D108BD9-81ED-4DB2-BD59-A6C34878D82A}">
                    <a16:rowId xmlns:a16="http://schemas.microsoft.com/office/drawing/2014/main" val="1143933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34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2928</TotalTime>
  <Words>1788</Words>
  <Application>Microsoft Office PowerPoint</Application>
  <PresentationFormat>Widescreen</PresentationFormat>
  <Paragraphs>919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Cambria Math</vt:lpstr>
      <vt:lpstr>Times New Roman</vt:lpstr>
      <vt:lpstr>Times New Roman (Headings)</vt:lpstr>
      <vt:lpstr>Office Theme</vt:lpstr>
      <vt:lpstr>Санкт-Петербургский государственный электротехнический университет «ЛЭТИ» им. В.И. Ульянова (Ленина)</vt:lpstr>
      <vt:lpstr>Цель работы</vt:lpstr>
      <vt:lpstr>Визуализация  алгоритма зашифрования Rail Fence в инфографике</vt:lpstr>
      <vt:lpstr>Схему  инструмента CrypTool 1 для исследования протокола  зашифрования  и расшифрования сообщения</vt:lpstr>
      <vt:lpstr>Блок-схему алгоритма  расшифрования  сообщения</vt:lpstr>
      <vt:lpstr>Визуализация  алгоритма зашифрования Scytale в инфографике</vt:lpstr>
      <vt:lpstr>Схему  инструмента CrypTool 1 для исследования протокола  зашифрования  и расшифрования сообщения</vt:lpstr>
      <vt:lpstr>Блок-схему алгоритма  расшифрования  сообщения</vt:lpstr>
      <vt:lpstr>Визуализация  алгоритма зашифрования Caesar в инфографике</vt:lpstr>
      <vt:lpstr>Схему  инструмента CrypTool 2 для исследования протокола  зашифрования  и расшифрования сообщения</vt:lpstr>
      <vt:lpstr>Блок-схему алгоритма  расшифрования  сообщения</vt:lpstr>
      <vt:lpstr>Визуализация  алгоритма зашифрования Substitution в инфографике</vt:lpstr>
      <vt:lpstr>Схему  инструмента CrypTool 2 для исследования протокола  зашифрования  и расшифрования сообщения</vt:lpstr>
      <vt:lpstr>Блок-схему алгоритма  расшифрования  сообщения</vt:lpstr>
      <vt:lpstr>PowerPoint Presentation</vt:lpstr>
      <vt:lpstr>Схему  инструмента CrypTool 2 для исследования протокола  зашифрования  и расшифрования сообщения</vt:lpstr>
      <vt:lpstr>Блок-схему алгоритма  расшифрования  сообщения</vt:lpstr>
      <vt:lpstr>PowerPoint Presentation</vt:lpstr>
      <vt:lpstr>Схему  инструмента CrypTool 2 для исследования протокола  зашифрования  и расшифрования сообщения</vt:lpstr>
      <vt:lpstr>Блок-схему алгоритма  расшифрования  сообщения</vt:lpstr>
      <vt:lpstr>PowerPoint Presentation</vt:lpstr>
      <vt:lpstr>Схему  инструмента CrypTool 2 для исследования протокола  зашифрования  и расшифрования сообщения</vt:lpstr>
      <vt:lpstr>Блок-схему алгоритма  расшифрования  сообщения</vt:lpstr>
      <vt:lpstr>PowerPoint Presentation</vt:lpstr>
      <vt:lpstr>Схему  инструмента CrypTool 2 для исследования протокола  зашифрования  и расшифрования сообщения</vt:lpstr>
      <vt:lpstr>Блок-схему алгоритма  расшифрования  сообщения</vt:lpstr>
      <vt:lpstr>PowerPoint Presentation</vt:lpstr>
      <vt:lpstr>Схему  инструмента CrypTool 2 для исследования протокола  зашифрования  и расшифрования сообщения</vt:lpstr>
      <vt:lpstr>Блок-схему алгоритма  расшифрования  сообщения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Санкт-Петербургский государственный электротехнический университет «ЛЭТИ» им. В.И. Ульянова (Ленина)  Лабораторная работа №1+2+3 ИЗУЧЕНИЕ КЛАССИЧЕСКИХ ШИФРОВ</dc:title>
  <dc:creator>Stefano</dc:creator>
  <cp:lastModifiedBy>Duy Vương</cp:lastModifiedBy>
  <cp:revision>24</cp:revision>
  <dcterms:created xsi:type="dcterms:W3CDTF">2025-02-15T12:23:20Z</dcterms:created>
  <dcterms:modified xsi:type="dcterms:W3CDTF">2025-02-24T22:41:56Z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2025-02-15T00:00:00Z</vt:filetime>
  </property>
  <property fmtid="{D5CDD505-2E9C-101B-9397-08002B2CF9AE}" pid="5" name="Producer">
    <vt:lpwstr>3-Heights(TM) PDF Security Shell 4.8.25.2 (http://www.pdf-tools.com)</vt:lpwstr>
  </property>
</Properties>
</file>