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96" r:id="rId5"/>
    <p:sldId id="297" r:id="rId6"/>
    <p:sldId id="298" r:id="rId7"/>
    <p:sldId id="299" r:id="rId8"/>
    <p:sldId id="300" r:id="rId9"/>
    <p:sldId id="258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5" r:id="rId24"/>
    <p:sldId id="316" r:id="rId25"/>
    <p:sldId id="314" r:id="rId26"/>
    <p:sldId id="293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04-Mar-25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04-Mar-25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04-Mar-25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04-Mar-25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04-Mar-25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7394" y="418846"/>
            <a:ext cx="1009721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1166240"/>
            <a:ext cx="10434320" cy="449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04-Mar-25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bmp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105" y="498703"/>
            <a:ext cx="89871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9580" marR="5080" indent="-2977515">
              <a:lnSpc>
                <a:spcPct val="150000"/>
              </a:lnSpc>
              <a:spcBef>
                <a:spcPts val="100"/>
              </a:spcBef>
            </a:pPr>
            <a:r>
              <a:rPr sz="2000" spc="-20" dirty="0"/>
              <a:t>Санкт-</a:t>
            </a:r>
            <a:r>
              <a:rPr sz="2000" spc="-10" dirty="0"/>
              <a:t>Петербургский</a:t>
            </a:r>
            <a:r>
              <a:rPr sz="2000" spc="5" dirty="0"/>
              <a:t> </a:t>
            </a:r>
            <a:r>
              <a:rPr sz="2000" spc="-20" dirty="0"/>
              <a:t>государственный</a:t>
            </a:r>
            <a:r>
              <a:rPr sz="2000" spc="-5" dirty="0"/>
              <a:t> </a:t>
            </a:r>
            <a:r>
              <a:rPr sz="2000" spc="-10" dirty="0"/>
              <a:t>электротехнический</a:t>
            </a:r>
            <a:r>
              <a:rPr sz="2000" spc="-5" dirty="0"/>
              <a:t> </a:t>
            </a:r>
            <a:r>
              <a:rPr sz="2000" dirty="0"/>
              <a:t>университет</a:t>
            </a:r>
            <a:r>
              <a:rPr sz="2000" spc="15" dirty="0"/>
              <a:t> </a:t>
            </a:r>
            <a:r>
              <a:rPr sz="2000" spc="-10" dirty="0"/>
              <a:t>«ЛЭТИ» </a:t>
            </a:r>
            <a:r>
              <a:rPr sz="2000" dirty="0"/>
              <a:t>им.</a:t>
            </a:r>
            <a:r>
              <a:rPr sz="2000" spc="-40" dirty="0"/>
              <a:t> </a:t>
            </a:r>
            <a:r>
              <a:rPr sz="2000" dirty="0"/>
              <a:t>В.И.</a:t>
            </a:r>
            <a:r>
              <a:rPr sz="2000" spc="-40" dirty="0"/>
              <a:t> </a:t>
            </a:r>
            <a:r>
              <a:rPr sz="2000" spc="-35" dirty="0"/>
              <a:t>Ульянова </a:t>
            </a:r>
            <a:r>
              <a:rPr sz="2000" spc="-10" dirty="0"/>
              <a:t>(Ленина)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581400" y="1870684"/>
            <a:ext cx="5410200" cy="93615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Лабораторная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работа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№</a:t>
            </a:r>
            <a:r>
              <a:rPr lang="en-US" sz="2000" spc="-10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ИЗУЧЕНИЕ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lang="ru-RU" sz="2000" spc="-20" dirty="0">
                <a:latin typeface="Times New Roman"/>
                <a:cs typeface="Times New Roman"/>
              </a:rPr>
              <a:t>ШИФРОВ  </a:t>
            </a:r>
            <a:r>
              <a:rPr lang="en-US" sz="2000" spc="-20" dirty="0">
                <a:latin typeface="Times New Roman"/>
                <a:cs typeface="Times New Roman"/>
              </a:rPr>
              <a:t>DES, 3DES </a:t>
            </a:r>
            <a:r>
              <a:rPr lang="ru-RU" sz="2000" spc="-20" dirty="0">
                <a:latin typeface="Times New Roman"/>
                <a:cs typeface="Times New Roman"/>
              </a:rPr>
              <a:t>И МАГМА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6513" y="5812028"/>
            <a:ext cx="2462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 err="1">
                <a:latin typeface="Times New Roman"/>
                <a:cs typeface="Times New Roman"/>
              </a:rPr>
              <a:t>Санкт-</a:t>
            </a:r>
            <a:r>
              <a:rPr sz="2000" dirty="0" err="1">
                <a:latin typeface="Times New Roman"/>
                <a:cs typeface="Times New Roman"/>
              </a:rPr>
              <a:t>Петербург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202</a:t>
            </a:r>
            <a:r>
              <a:rPr lang="ru-RU" sz="2000" spc="-20" dirty="0"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45288"/>
              </p:ext>
            </p:extLst>
          </p:nvPr>
        </p:nvGraphicFramePr>
        <p:xfrm>
          <a:off x="1836927" y="3953518"/>
          <a:ext cx="8332470" cy="83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19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Студент: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190"/>
                        </a:lnSpc>
                        <a:tabLst>
                          <a:tab pos="1842135" algn="l"/>
                        </a:tabLst>
                      </a:pP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2190"/>
                        </a:lnSpc>
                      </a:pPr>
                      <a:r>
                        <a:rPr lang="ru-RU" sz="2000" spc="-25" dirty="0">
                          <a:latin typeface="Times New Roman"/>
                          <a:cs typeface="Times New Roman"/>
                        </a:rPr>
                        <a:t>Выонг В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ru-RU" sz="2000" dirty="0">
                          <a:latin typeface="Times New Roman"/>
                          <a:cs typeface="Times New Roman"/>
                        </a:rPr>
                        <a:t>З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 err="1">
                          <a:latin typeface="Times New Roman"/>
                          <a:cs typeface="Times New Roman"/>
                        </a:rPr>
                        <a:t>группа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2000" spc="-20" dirty="0">
                          <a:latin typeface="Times New Roman"/>
                          <a:cs typeface="Times New Roman"/>
                        </a:rPr>
                        <a:t>1362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83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Руководитель: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335"/>
                        </a:lnSpc>
                        <a:spcBef>
                          <a:spcPts val="835"/>
                        </a:spcBef>
                        <a:tabLst>
                          <a:tab pos="1842770" algn="l"/>
                        </a:tabLst>
                      </a:pP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2335"/>
                        </a:lnSpc>
                        <a:spcBef>
                          <a:spcPts val="83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Племянников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А.К.,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доцент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каф.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ИБ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D0E8362F-BE7C-1786-5927-965029CA20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DEB0B-A6FD-8993-99BF-6F86F5306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3649DE-EE23-671D-E7FE-FD3B114A2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18846"/>
            <a:ext cx="10896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 расшифрования сообщения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CrypTool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B3ABC106-F9EE-6BD3-109D-4B765F0F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99D1A1-EEF7-F5C6-6DFF-C8017DCF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371600"/>
            <a:ext cx="9448800" cy="43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7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51501A-C4D4-7CCB-A8CA-9F306861B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DDEAD4-C232-C875-664F-54F85458A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DES: </a:t>
            </a:r>
            <a:r>
              <a:rPr lang="ru-RU" dirty="0"/>
              <a:t>Схемы режимов ECB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C38FAED3-5312-6840-2598-14BE6C941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9E9445-356D-A467-C2F6-C1960851BA81}"/>
              </a:ext>
            </a:extLst>
          </p:cNvPr>
          <p:cNvSpPr/>
          <p:nvPr/>
        </p:nvSpPr>
        <p:spPr>
          <a:xfrm>
            <a:off x="1070838" y="19812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413E6-C5A9-3071-8D03-3FCA710F0CDC}"/>
              </a:ext>
            </a:extLst>
          </p:cNvPr>
          <p:cNvSpPr/>
          <p:nvPr/>
        </p:nvSpPr>
        <p:spPr>
          <a:xfrm>
            <a:off x="1337538" y="2925717"/>
            <a:ext cx="381000" cy="495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A42465-A5A5-E6D0-DE47-DEAA64F36CC1}"/>
              </a:ext>
            </a:extLst>
          </p:cNvPr>
          <p:cNvSpPr/>
          <p:nvPr/>
        </p:nvSpPr>
        <p:spPr>
          <a:xfrm>
            <a:off x="1070838" y="3849735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CE641E-F4BC-1A38-7E54-49AC1A7919A9}"/>
              </a:ext>
            </a:extLst>
          </p:cNvPr>
          <p:cNvSpPr/>
          <p:nvPr/>
        </p:nvSpPr>
        <p:spPr>
          <a:xfrm>
            <a:off x="2525565" y="19812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71AC2-0B35-14B2-A1BE-46A2548E5F52}"/>
              </a:ext>
            </a:extLst>
          </p:cNvPr>
          <p:cNvSpPr/>
          <p:nvPr/>
        </p:nvSpPr>
        <p:spPr>
          <a:xfrm>
            <a:off x="2792265" y="2925717"/>
            <a:ext cx="381000" cy="495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214DAA-1C29-3C3F-7474-403A873C311C}"/>
              </a:ext>
            </a:extLst>
          </p:cNvPr>
          <p:cNvSpPr/>
          <p:nvPr/>
        </p:nvSpPr>
        <p:spPr>
          <a:xfrm>
            <a:off x="2525565" y="3849735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332583-ED2A-E639-C275-F12BACFB898D}"/>
              </a:ext>
            </a:extLst>
          </p:cNvPr>
          <p:cNvSpPr/>
          <p:nvPr/>
        </p:nvSpPr>
        <p:spPr>
          <a:xfrm>
            <a:off x="4868137" y="19812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B1A2C-63EC-DC0D-B653-CC4DB432EBC6}"/>
              </a:ext>
            </a:extLst>
          </p:cNvPr>
          <p:cNvSpPr/>
          <p:nvPr/>
        </p:nvSpPr>
        <p:spPr>
          <a:xfrm>
            <a:off x="5134837" y="2925717"/>
            <a:ext cx="381000" cy="495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01FF9-A0C7-678B-0DB2-A96CAA165BA5}"/>
              </a:ext>
            </a:extLst>
          </p:cNvPr>
          <p:cNvSpPr/>
          <p:nvPr/>
        </p:nvSpPr>
        <p:spPr>
          <a:xfrm>
            <a:off x="4868137" y="3849735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FF12AF-2102-25C1-2C03-AC06C872A361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528038" y="2455689"/>
            <a:ext cx="0" cy="47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061F27-D7B0-0600-F514-10A888ED68A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528038" y="3421271"/>
            <a:ext cx="0" cy="4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E51243-F2BC-DD53-9F11-BA5EFC3E5F9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2982765" y="2455689"/>
            <a:ext cx="0" cy="47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3DDD89-4A85-E1AD-7012-388CDDE0AC6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2982765" y="3421271"/>
            <a:ext cx="0" cy="4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EE84A2-66C5-D98F-38EB-C7B3B714930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5325337" y="2455689"/>
            <a:ext cx="0" cy="47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A9829A-FB57-C02E-3136-6EA5C61515F3}"/>
              </a:ext>
            </a:extLst>
          </p:cNvPr>
          <p:cNvCxnSpPr>
            <a:endCxn id="22" idx="0"/>
          </p:cNvCxnSpPr>
          <p:nvPr/>
        </p:nvCxnSpPr>
        <p:spPr>
          <a:xfrm>
            <a:off x="5325337" y="3421271"/>
            <a:ext cx="0" cy="4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B96FA5-0D4A-0F67-8200-1095ECBE9BC4}"/>
                  </a:ext>
                </a:extLst>
              </p:cNvPr>
              <p:cNvSpPr txBox="1"/>
              <p:nvPr/>
            </p:nvSpPr>
            <p:spPr>
              <a:xfrm>
                <a:off x="1337538" y="1524000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B96FA5-0D4A-0F67-8200-1095ECBE9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38" y="1524000"/>
                <a:ext cx="49530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810F6F1-B7B7-A67D-8273-84266C63D90E}"/>
                  </a:ext>
                </a:extLst>
              </p:cNvPr>
              <p:cNvSpPr txBox="1"/>
              <p:nvPr/>
            </p:nvSpPr>
            <p:spPr>
              <a:xfrm>
                <a:off x="2735115" y="1524000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810F6F1-B7B7-A67D-8273-84266C63D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15" y="1524000"/>
                <a:ext cx="49530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860E463-85D7-778E-C405-85DB0A5E7C27}"/>
                  </a:ext>
                </a:extLst>
              </p:cNvPr>
              <p:cNvSpPr txBox="1"/>
              <p:nvPr/>
            </p:nvSpPr>
            <p:spPr>
              <a:xfrm>
                <a:off x="5074223" y="1524000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860E463-85D7-778E-C405-85DB0A5E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223" y="1524000"/>
                <a:ext cx="49530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672867-49C1-D2C4-C578-347101C9FF34}"/>
                  </a:ext>
                </a:extLst>
              </p:cNvPr>
              <p:cNvSpPr txBox="1"/>
              <p:nvPr/>
            </p:nvSpPr>
            <p:spPr>
              <a:xfrm>
                <a:off x="1223238" y="4387334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672867-49C1-D2C4-C578-347101C9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38" y="4387334"/>
                <a:ext cx="4953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6C39BEF-5833-B6A1-7BB0-4389B3229C9E}"/>
                  </a:ext>
                </a:extLst>
              </p:cNvPr>
              <p:cNvSpPr txBox="1"/>
              <p:nvPr/>
            </p:nvSpPr>
            <p:spPr>
              <a:xfrm>
                <a:off x="2677964" y="4387334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6C39BEF-5833-B6A1-7BB0-4389B3229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964" y="4387334"/>
                <a:ext cx="4953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0DA3AA-D63A-D242-91F8-8CB751155FA2}"/>
                  </a:ext>
                </a:extLst>
              </p:cNvPr>
              <p:cNvSpPr txBox="1"/>
              <p:nvPr/>
            </p:nvSpPr>
            <p:spPr>
              <a:xfrm>
                <a:off x="5090967" y="4387334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0DA3AA-D63A-D242-91F8-8CB751155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967" y="4387334"/>
                <a:ext cx="495300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3DE72C1B-1575-BFC9-8D9D-F71753FB24DD}"/>
              </a:ext>
            </a:extLst>
          </p:cNvPr>
          <p:cNvSpPr txBox="1"/>
          <p:nvPr/>
        </p:nvSpPr>
        <p:spPr>
          <a:xfrm>
            <a:off x="3846365" y="2879551"/>
            <a:ext cx="4248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8CEF2E-551F-E960-839E-69C2006CD7FC}"/>
              </a:ext>
            </a:extLst>
          </p:cNvPr>
          <p:cNvSpPr txBox="1"/>
          <p:nvPr/>
        </p:nvSpPr>
        <p:spPr>
          <a:xfrm>
            <a:off x="573229" y="29888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1575BA-CAB3-A2CD-D269-02FF5A28C9F6}"/>
              </a:ext>
            </a:extLst>
          </p:cNvPr>
          <p:cNvSpPr txBox="1"/>
          <p:nvPr/>
        </p:nvSpPr>
        <p:spPr>
          <a:xfrm>
            <a:off x="2051624" y="29888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41008A0-A379-4D4D-AF56-4A25C35ECD10}"/>
              </a:ext>
            </a:extLst>
          </p:cNvPr>
          <p:cNvSpPr txBox="1"/>
          <p:nvPr/>
        </p:nvSpPr>
        <p:spPr>
          <a:xfrm>
            <a:off x="4372837" y="29888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D6AA8D0-F081-2075-BF90-3DF984441F69}"/>
              </a:ext>
            </a:extLst>
          </p:cNvPr>
          <p:cNvCxnSpPr>
            <a:stCxn id="106" idx="3"/>
            <a:endCxn id="4" idx="1"/>
          </p:cNvCxnSpPr>
          <p:nvPr/>
        </p:nvCxnSpPr>
        <p:spPr>
          <a:xfrm>
            <a:off x="954229" y="3173494"/>
            <a:ext cx="383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11065E1-0EC7-841E-6B4E-256B70E961EC}"/>
              </a:ext>
            </a:extLst>
          </p:cNvPr>
          <p:cNvCxnSpPr>
            <a:stCxn id="107" idx="3"/>
            <a:endCxn id="18" idx="1"/>
          </p:cNvCxnSpPr>
          <p:nvPr/>
        </p:nvCxnSpPr>
        <p:spPr>
          <a:xfrm>
            <a:off x="2432624" y="3173494"/>
            <a:ext cx="359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DD4C2D2-887A-4286-C3FE-8EF600632D79}"/>
              </a:ext>
            </a:extLst>
          </p:cNvPr>
          <p:cNvCxnSpPr>
            <a:stCxn id="108" idx="3"/>
            <a:endCxn id="21" idx="1"/>
          </p:cNvCxnSpPr>
          <p:nvPr/>
        </p:nvCxnSpPr>
        <p:spPr>
          <a:xfrm>
            <a:off x="4753837" y="3173494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CF787C0-DB80-985A-BB78-E4EB499EF385}"/>
              </a:ext>
            </a:extLst>
          </p:cNvPr>
          <p:cNvSpPr/>
          <p:nvPr/>
        </p:nvSpPr>
        <p:spPr>
          <a:xfrm>
            <a:off x="6886286" y="19812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6433C2F-7FAA-C668-99F7-B0387748EA7C}"/>
              </a:ext>
            </a:extLst>
          </p:cNvPr>
          <p:cNvSpPr/>
          <p:nvPr/>
        </p:nvSpPr>
        <p:spPr>
          <a:xfrm>
            <a:off x="7152986" y="2925717"/>
            <a:ext cx="381000" cy="495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1407797-D793-B014-0C4F-54C3BC8169B2}"/>
              </a:ext>
            </a:extLst>
          </p:cNvPr>
          <p:cNvSpPr/>
          <p:nvPr/>
        </p:nvSpPr>
        <p:spPr>
          <a:xfrm>
            <a:off x="6886286" y="3849735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DBDDB20-3344-AF90-E66D-5CBCC31F0792}"/>
              </a:ext>
            </a:extLst>
          </p:cNvPr>
          <p:cNvSpPr/>
          <p:nvPr/>
        </p:nvSpPr>
        <p:spPr>
          <a:xfrm>
            <a:off x="8341013" y="19812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7F8651-D814-32B5-43FE-A772C0D39B72}"/>
              </a:ext>
            </a:extLst>
          </p:cNvPr>
          <p:cNvSpPr/>
          <p:nvPr/>
        </p:nvSpPr>
        <p:spPr>
          <a:xfrm>
            <a:off x="8607713" y="2925717"/>
            <a:ext cx="381000" cy="495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19A18C-881D-E94F-50D1-062C76E4C844}"/>
              </a:ext>
            </a:extLst>
          </p:cNvPr>
          <p:cNvSpPr/>
          <p:nvPr/>
        </p:nvSpPr>
        <p:spPr>
          <a:xfrm>
            <a:off x="8341013" y="3849735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D3D23BB-C5E4-3F45-0C99-A566FA2D82CC}"/>
              </a:ext>
            </a:extLst>
          </p:cNvPr>
          <p:cNvSpPr/>
          <p:nvPr/>
        </p:nvSpPr>
        <p:spPr>
          <a:xfrm>
            <a:off x="10683585" y="19812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B312886-CFCB-4A48-3706-181DEDB11103}"/>
              </a:ext>
            </a:extLst>
          </p:cNvPr>
          <p:cNvSpPr/>
          <p:nvPr/>
        </p:nvSpPr>
        <p:spPr>
          <a:xfrm>
            <a:off x="10950285" y="2925717"/>
            <a:ext cx="381000" cy="495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34302E0-219A-EE5B-92AC-AB699D4E435F}"/>
              </a:ext>
            </a:extLst>
          </p:cNvPr>
          <p:cNvSpPr/>
          <p:nvPr/>
        </p:nvSpPr>
        <p:spPr>
          <a:xfrm>
            <a:off x="10683585" y="3849735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C0DBAB7-620F-5CFA-717B-1CACC3736806}"/>
              </a:ext>
            </a:extLst>
          </p:cNvPr>
          <p:cNvCxnSpPr>
            <a:stCxn id="146" idx="2"/>
            <a:endCxn id="147" idx="0"/>
          </p:cNvCxnSpPr>
          <p:nvPr/>
        </p:nvCxnSpPr>
        <p:spPr>
          <a:xfrm>
            <a:off x="7343486" y="2455689"/>
            <a:ext cx="0" cy="470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E673ACD-14C5-DD51-9F5C-D881C997EC40}"/>
              </a:ext>
            </a:extLst>
          </p:cNvPr>
          <p:cNvCxnSpPr>
            <a:cxnSpLocks/>
            <a:stCxn id="147" idx="2"/>
            <a:endCxn id="148" idx="0"/>
          </p:cNvCxnSpPr>
          <p:nvPr/>
        </p:nvCxnSpPr>
        <p:spPr>
          <a:xfrm>
            <a:off x="7343486" y="3421271"/>
            <a:ext cx="0" cy="4284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CC330F1-AADB-07F7-6DB8-E33A7122CAF5}"/>
              </a:ext>
            </a:extLst>
          </p:cNvPr>
          <p:cNvCxnSpPr>
            <a:stCxn id="149" idx="2"/>
            <a:endCxn id="150" idx="0"/>
          </p:cNvCxnSpPr>
          <p:nvPr/>
        </p:nvCxnSpPr>
        <p:spPr>
          <a:xfrm>
            <a:off x="8798213" y="2455689"/>
            <a:ext cx="0" cy="470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31FCD98-B0FB-6CF3-ED64-D946415AB532}"/>
              </a:ext>
            </a:extLst>
          </p:cNvPr>
          <p:cNvCxnSpPr>
            <a:stCxn id="150" idx="2"/>
            <a:endCxn id="151" idx="0"/>
          </p:cNvCxnSpPr>
          <p:nvPr/>
        </p:nvCxnSpPr>
        <p:spPr>
          <a:xfrm>
            <a:off x="8798213" y="3421271"/>
            <a:ext cx="0" cy="4284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D3F2869-3AEE-989C-2670-91233FDE6C74}"/>
              </a:ext>
            </a:extLst>
          </p:cNvPr>
          <p:cNvCxnSpPr>
            <a:stCxn id="152" idx="2"/>
            <a:endCxn id="153" idx="0"/>
          </p:cNvCxnSpPr>
          <p:nvPr/>
        </p:nvCxnSpPr>
        <p:spPr>
          <a:xfrm>
            <a:off x="11140785" y="2455689"/>
            <a:ext cx="0" cy="470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09E856F-87D9-BAC7-561B-92CD73B0AB04}"/>
              </a:ext>
            </a:extLst>
          </p:cNvPr>
          <p:cNvCxnSpPr>
            <a:endCxn id="154" idx="0"/>
          </p:cNvCxnSpPr>
          <p:nvPr/>
        </p:nvCxnSpPr>
        <p:spPr>
          <a:xfrm>
            <a:off x="11140785" y="3421271"/>
            <a:ext cx="0" cy="4284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91D9A84-413F-71D6-3C04-8924C9B1199E}"/>
                  </a:ext>
                </a:extLst>
              </p:cNvPr>
              <p:cNvSpPr txBox="1"/>
              <p:nvPr/>
            </p:nvSpPr>
            <p:spPr>
              <a:xfrm>
                <a:off x="7152986" y="1524000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91D9A84-413F-71D6-3C04-8924C9B11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86" y="1524000"/>
                <a:ext cx="49530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B4C8D58-EBC2-3267-32F3-7C02CF059C83}"/>
                  </a:ext>
                </a:extLst>
              </p:cNvPr>
              <p:cNvSpPr txBox="1"/>
              <p:nvPr/>
            </p:nvSpPr>
            <p:spPr>
              <a:xfrm>
                <a:off x="8550563" y="1524000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B4C8D58-EBC2-3267-32F3-7C02CF059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563" y="1524000"/>
                <a:ext cx="495300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4EAB4AB-20E9-F686-3890-08178EA15101}"/>
                  </a:ext>
                </a:extLst>
              </p:cNvPr>
              <p:cNvSpPr txBox="1"/>
              <p:nvPr/>
            </p:nvSpPr>
            <p:spPr>
              <a:xfrm>
                <a:off x="10889671" y="1524000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4EAB4AB-20E9-F686-3890-08178EA15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671" y="1524000"/>
                <a:ext cx="495300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EFAB630-93E4-7561-B81C-37F3C59DBF1E}"/>
                  </a:ext>
                </a:extLst>
              </p:cNvPr>
              <p:cNvSpPr txBox="1"/>
              <p:nvPr/>
            </p:nvSpPr>
            <p:spPr>
              <a:xfrm>
                <a:off x="7038686" y="4387334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EFAB630-93E4-7561-B81C-37F3C59D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686" y="4387334"/>
                <a:ext cx="49530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171694B-9E54-36FD-BF62-69F280B28367}"/>
                  </a:ext>
                </a:extLst>
              </p:cNvPr>
              <p:cNvSpPr txBox="1"/>
              <p:nvPr/>
            </p:nvSpPr>
            <p:spPr>
              <a:xfrm>
                <a:off x="8493412" y="4387334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171694B-9E54-36FD-BF62-69F280B28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12" y="4387334"/>
                <a:ext cx="49530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CE6BAA7-E1AE-DF93-A176-D579ED96C1E1}"/>
                  </a:ext>
                </a:extLst>
              </p:cNvPr>
              <p:cNvSpPr txBox="1"/>
              <p:nvPr/>
            </p:nvSpPr>
            <p:spPr>
              <a:xfrm>
                <a:off x="10906415" y="4387334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CE6BAA7-E1AE-DF93-A176-D579ED96C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415" y="4387334"/>
                <a:ext cx="495300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82F03BAF-AB75-9AF2-32E3-F80ED403A068}"/>
              </a:ext>
            </a:extLst>
          </p:cNvPr>
          <p:cNvSpPr txBox="1"/>
          <p:nvPr/>
        </p:nvSpPr>
        <p:spPr>
          <a:xfrm>
            <a:off x="9661813" y="2879551"/>
            <a:ext cx="4248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CA4B65D-2FEC-C3AF-3EBE-295EE15E93BF}"/>
              </a:ext>
            </a:extLst>
          </p:cNvPr>
          <p:cNvSpPr txBox="1"/>
          <p:nvPr/>
        </p:nvSpPr>
        <p:spPr>
          <a:xfrm>
            <a:off x="6388677" y="29888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AB5B183-BA60-ECC1-F2AC-8094D3E950A5}"/>
              </a:ext>
            </a:extLst>
          </p:cNvPr>
          <p:cNvSpPr txBox="1"/>
          <p:nvPr/>
        </p:nvSpPr>
        <p:spPr>
          <a:xfrm>
            <a:off x="7867072" y="29888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46657EA-A405-A045-7C0E-E809786DC43D}"/>
              </a:ext>
            </a:extLst>
          </p:cNvPr>
          <p:cNvSpPr txBox="1"/>
          <p:nvPr/>
        </p:nvSpPr>
        <p:spPr>
          <a:xfrm>
            <a:off x="10188285" y="29888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8720B4-EB18-FA1E-7BDF-75E668BFBEFB}"/>
              </a:ext>
            </a:extLst>
          </p:cNvPr>
          <p:cNvCxnSpPr>
            <a:stCxn id="168" idx="3"/>
            <a:endCxn id="147" idx="1"/>
          </p:cNvCxnSpPr>
          <p:nvPr/>
        </p:nvCxnSpPr>
        <p:spPr>
          <a:xfrm>
            <a:off x="6769677" y="3173494"/>
            <a:ext cx="383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644194-E75A-AD23-064B-936BD329AC0A}"/>
              </a:ext>
            </a:extLst>
          </p:cNvPr>
          <p:cNvCxnSpPr>
            <a:stCxn id="169" idx="3"/>
            <a:endCxn id="150" idx="1"/>
          </p:cNvCxnSpPr>
          <p:nvPr/>
        </p:nvCxnSpPr>
        <p:spPr>
          <a:xfrm>
            <a:off x="8248072" y="3173494"/>
            <a:ext cx="359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547B439-BA23-8F81-ED55-61E9156720F2}"/>
              </a:ext>
            </a:extLst>
          </p:cNvPr>
          <p:cNvCxnSpPr>
            <a:stCxn id="170" idx="3"/>
            <a:endCxn id="153" idx="1"/>
          </p:cNvCxnSpPr>
          <p:nvPr/>
        </p:nvCxnSpPr>
        <p:spPr>
          <a:xfrm>
            <a:off x="10569285" y="3173494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495C77A-6A47-1501-01AC-22E25E1A78C7}"/>
              </a:ext>
            </a:extLst>
          </p:cNvPr>
          <p:cNvSpPr/>
          <p:nvPr/>
        </p:nvSpPr>
        <p:spPr>
          <a:xfrm>
            <a:off x="461238" y="1371600"/>
            <a:ext cx="5634762" cy="3657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86F0E06-D906-2F05-B305-06B3B774F0B8}"/>
              </a:ext>
            </a:extLst>
          </p:cNvPr>
          <p:cNvSpPr/>
          <p:nvPr/>
        </p:nvSpPr>
        <p:spPr>
          <a:xfrm>
            <a:off x="6294582" y="1371600"/>
            <a:ext cx="5502561" cy="3657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CDAB985-7A62-D9BB-8BBE-80B4F86599E9}"/>
              </a:ext>
            </a:extLst>
          </p:cNvPr>
          <p:cNvSpPr txBox="1"/>
          <p:nvPr/>
        </p:nvSpPr>
        <p:spPr>
          <a:xfrm>
            <a:off x="2612444" y="510713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55CE33D-A142-B53F-E7A1-A2E66589A816}"/>
              </a:ext>
            </a:extLst>
          </p:cNvPr>
          <p:cNvSpPr txBox="1"/>
          <p:nvPr/>
        </p:nvSpPr>
        <p:spPr>
          <a:xfrm>
            <a:off x="7979358" y="5106169"/>
            <a:ext cx="186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Дешифрование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0128DBA-8A6F-864D-5964-D569243DC215}"/>
              </a:ext>
            </a:extLst>
          </p:cNvPr>
          <p:cNvSpPr txBox="1"/>
          <p:nvPr/>
        </p:nvSpPr>
        <p:spPr>
          <a:xfrm>
            <a:off x="559374" y="5564335"/>
            <a:ext cx="316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-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Pᵢ -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 исходного текста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-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Секретный ключ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91F319-1AF3-64DF-D9FD-E9ADD33F8C43}"/>
              </a:ext>
            </a:extLst>
          </p:cNvPr>
          <p:cNvSpPr txBox="1"/>
          <p:nvPr/>
        </p:nvSpPr>
        <p:spPr>
          <a:xfrm>
            <a:off x="6276683" y="5564335"/>
            <a:ext cx="426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 - Дешифрование</a:t>
            </a:r>
          </a:p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Cᵢ - Блок зашифрованного текста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9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F9179-FEA4-CB63-D2B8-EEE13F01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5BDCF72-9CFD-D519-54F0-F9F85B31B0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DES: </a:t>
            </a:r>
            <a:r>
              <a:rPr lang="ru-RU" dirty="0"/>
              <a:t>Схемы режимов CBC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81BEB309-4C48-18F4-B6E1-07EB2D6437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97DEFFA-EAD1-1311-D3A7-86245F01707D}"/>
              </a:ext>
            </a:extLst>
          </p:cNvPr>
          <p:cNvSpPr/>
          <p:nvPr/>
        </p:nvSpPr>
        <p:spPr>
          <a:xfrm>
            <a:off x="6758132" y="17526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1760A4-E830-4904-E87D-3A1CA2001C10}"/>
              </a:ext>
            </a:extLst>
          </p:cNvPr>
          <p:cNvSpPr/>
          <p:nvPr/>
        </p:nvSpPr>
        <p:spPr>
          <a:xfrm>
            <a:off x="7031759" y="3419382"/>
            <a:ext cx="381000" cy="495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0DAC8F-27AD-B1D2-07BC-D8A410262E6A}"/>
              </a:ext>
            </a:extLst>
          </p:cNvPr>
          <p:cNvSpPr/>
          <p:nvPr/>
        </p:nvSpPr>
        <p:spPr>
          <a:xfrm>
            <a:off x="6765059" y="43434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0AE264-7958-A7C4-F554-093E490BCCED}"/>
              </a:ext>
            </a:extLst>
          </p:cNvPr>
          <p:cNvSpPr/>
          <p:nvPr/>
        </p:nvSpPr>
        <p:spPr>
          <a:xfrm>
            <a:off x="8212859" y="17526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EEE275-9BD3-215B-8FC3-02903ABE8A63}"/>
              </a:ext>
            </a:extLst>
          </p:cNvPr>
          <p:cNvSpPr/>
          <p:nvPr/>
        </p:nvSpPr>
        <p:spPr>
          <a:xfrm>
            <a:off x="8486486" y="3419382"/>
            <a:ext cx="381000" cy="495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BFE5DD-1CB5-3086-7525-FC25874320C9}"/>
              </a:ext>
            </a:extLst>
          </p:cNvPr>
          <p:cNvSpPr/>
          <p:nvPr/>
        </p:nvSpPr>
        <p:spPr>
          <a:xfrm>
            <a:off x="8219786" y="43434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DA2699-E640-45FC-25FF-70F8091A1D0B}"/>
              </a:ext>
            </a:extLst>
          </p:cNvPr>
          <p:cNvSpPr/>
          <p:nvPr/>
        </p:nvSpPr>
        <p:spPr>
          <a:xfrm>
            <a:off x="10555431" y="17526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31CA82-0092-F09C-AC79-8A71531C687D}"/>
              </a:ext>
            </a:extLst>
          </p:cNvPr>
          <p:cNvSpPr/>
          <p:nvPr/>
        </p:nvSpPr>
        <p:spPr>
          <a:xfrm>
            <a:off x="10829058" y="3419382"/>
            <a:ext cx="381000" cy="495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DF6FEF-EA26-B0CC-A0FC-F70452CA2464}"/>
              </a:ext>
            </a:extLst>
          </p:cNvPr>
          <p:cNvSpPr/>
          <p:nvPr/>
        </p:nvSpPr>
        <p:spPr>
          <a:xfrm>
            <a:off x="10562358" y="43434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348E24-8E85-964E-998A-EAF96BD7EC48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7222259" y="3914936"/>
            <a:ext cx="0" cy="4284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FB22C64-C052-FBD6-CD52-F3578FB3C387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8676986" y="3914936"/>
            <a:ext cx="0" cy="4284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3FBB09-442D-C52E-7233-0DD43DDCB74F}"/>
              </a:ext>
            </a:extLst>
          </p:cNvPr>
          <p:cNvCxnSpPr>
            <a:endCxn id="52" idx="0"/>
          </p:cNvCxnSpPr>
          <p:nvPr/>
        </p:nvCxnSpPr>
        <p:spPr>
          <a:xfrm>
            <a:off x="11019558" y="3914936"/>
            <a:ext cx="0" cy="4284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Or 58">
            <a:extLst>
              <a:ext uri="{FF2B5EF4-FFF2-40B4-BE49-F238E27FC236}">
                <a16:creationId xmlns:a16="http://schemas.microsoft.com/office/drawing/2014/main" id="{57E1E11D-0A63-CEA0-9802-BA074BCA1C7C}"/>
              </a:ext>
            </a:extLst>
          </p:cNvPr>
          <p:cNvSpPr/>
          <p:nvPr/>
        </p:nvSpPr>
        <p:spPr>
          <a:xfrm>
            <a:off x="7031759" y="2663233"/>
            <a:ext cx="381000" cy="400118"/>
          </a:xfrm>
          <a:prstGeom prst="flowChar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Flowchart: Or 59">
            <a:extLst>
              <a:ext uri="{FF2B5EF4-FFF2-40B4-BE49-F238E27FC236}">
                <a16:creationId xmlns:a16="http://schemas.microsoft.com/office/drawing/2014/main" id="{EFE51113-1874-0D08-2CE4-A60DFD2FC9EC}"/>
              </a:ext>
            </a:extLst>
          </p:cNvPr>
          <p:cNvSpPr/>
          <p:nvPr/>
        </p:nvSpPr>
        <p:spPr>
          <a:xfrm>
            <a:off x="8488795" y="2663233"/>
            <a:ext cx="381000" cy="400118"/>
          </a:xfrm>
          <a:prstGeom prst="flowChar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lowchart: Or 60">
            <a:extLst>
              <a:ext uri="{FF2B5EF4-FFF2-40B4-BE49-F238E27FC236}">
                <a16:creationId xmlns:a16="http://schemas.microsoft.com/office/drawing/2014/main" id="{FF2F32B2-7EC9-F9E4-2ECE-C06B8EFE54D4}"/>
              </a:ext>
            </a:extLst>
          </p:cNvPr>
          <p:cNvSpPr/>
          <p:nvPr/>
        </p:nvSpPr>
        <p:spPr>
          <a:xfrm>
            <a:off x="10829058" y="2663233"/>
            <a:ext cx="381000" cy="400118"/>
          </a:xfrm>
          <a:prstGeom prst="flowChar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7400683-064F-C0FA-8B10-935CFD40BF71}"/>
                  </a:ext>
                </a:extLst>
              </p:cNvPr>
              <p:cNvSpPr txBox="1"/>
              <p:nvPr/>
            </p:nvSpPr>
            <p:spPr>
              <a:xfrm>
                <a:off x="6967682" y="1297709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7400683-064F-C0FA-8B10-935CFD40B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682" y="1297709"/>
                <a:ext cx="4953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61954D-39AF-188C-0CE8-2DDB72B6C037}"/>
                  </a:ext>
                </a:extLst>
              </p:cNvPr>
              <p:cNvSpPr txBox="1"/>
              <p:nvPr/>
            </p:nvSpPr>
            <p:spPr>
              <a:xfrm>
                <a:off x="8429336" y="1309624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61954D-39AF-188C-0CE8-2DDB72B6C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336" y="1309624"/>
                <a:ext cx="49530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278B7FE-68D2-1682-E3A5-C2C1311CD42E}"/>
                  </a:ext>
                </a:extLst>
              </p:cNvPr>
              <p:cNvSpPr txBox="1"/>
              <p:nvPr/>
            </p:nvSpPr>
            <p:spPr>
              <a:xfrm>
                <a:off x="10829058" y="1309624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278B7FE-68D2-1682-E3A5-C2C1311CD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058" y="1309624"/>
                <a:ext cx="49530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989FB07-E0E7-F2A3-53DC-71ABA8B35713}"/>
                  </a:ext>
                </a:extLst>
              </p:cNvPr>
              <p:cNvSpPr txBox="1"/>
              <p:nvPr/>
            </p:nvSpPr>
            <p:spPr>
              <a:xfrm>
                <a:off x="7008668" y="4888566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989FB07-E0E7-F2A3-53DC-71ABA8B35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668" y="4888566"/>
                <a:ext cx="495300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8E6222E-CB56-0AF9-B183-ADAD71406ACE}"/>
                  </a:ext>
                </a:extLst>
              </p:cNvPr>
              <p:cNvSpPr txBox="1"/>
              <p:nvPr/>
            </p:nvSpPr>
            <p:spPr>
              <a:xfrm>
                <a:off x="8429336" y="4888566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8E6222E-CB56-0AF9-B183-ADAD714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336" y="4888566"/>
                <a:ext cx="495300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E94CCBD-2AB5-2A49-41FB-E6D273E3C1E8}"/>
                  </a:ext>
                </a:extLst>
              </p:cNvPr>
              <p:cNvSpPr txBox="1"/>
              <p:nvPr/>
            </p:nvSpPr>
            <p:spPr>
              <a:xfrm>
                <a:off x="10829058" y="4891874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E94CCBD-2AB5-2A49-41FB-E6D273E3C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058" y="4891874"/>
                <a:ext cx="49530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F34344-94BA-62B7-20CF-3A9B06F4168A}"/>
              </a:ext>
            </a:extLst>
          </p:cNvPr>
          <p:cNvCxnSpPr>
            <a:stCxn id="44" idx="2"/>
            <a:endCxn id="59" idx="0"/>
          </p:cNvCxnSpPr>
          <p:nvPr/>
        </p:nvCxnSpPr>
        <p:spPr>
          <a:xfrm>
            <a:off x="7215332" y="2227089"/>
            <a:ext cx="6927" cy="4361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D066E16-49E8-40FF-597B-B9EAF21C8C34}"/>
              </a:ext>
            </a:extLst>
          </p:cNvPr>
          <p:cNvCxnSpPr>
            <a:stCxn id="59" idx="4"/>
            <a:endCxn id="45" idx="0"/>
          </p:cNvCxnSpPr>
          <p:nvPr/>
        </p:nvCxnSpPr>
        <p:spPr>
          <a:xfrm>
            <a:off x="7222259" y="3063351"/>
            <a:ext cx="0" cy="3560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61BAAB5-E888-01E2-CFA1-BD330D660BB5}"/>
              </a:ext>
            </a:extLst>
          </p:cNvPr>
          <p:cNvCxnSpPr>
            <a:stCxn id="47" idx="2"/>
            <a:endCxn id="60" idx="0"/>
          </p:cNvCxnSpPr>
          <p:nvPr/>
        </p:nvCxnSpPr>
        <p:spPr>
          <a:xfrm>
            <a:off x="8670059" y="2227089"/>
            <a:ext cx="9236" cy="4361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D3C5FD-68D2-B4C7-8B16-13ABCC56F6ED}"/>
              </a:ext>
            </a:extLst>
          </p:cNvPr>
          <p:cNvCxnSpPr>
            <a:stCxn id="60" idx="4"/>
            <a:endCxn id="48" idx="0"/>
          </p:cNvCxnSpPr>
          <p:nvPr/>
        </p:nvCxnSpPr>
        <p:spPr>
          <a:xfrm flipH="1">
            <a:off x="8676986" y="3063351"/>
            <a:ext cx="2309" cy="3560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7D7300-2E17-33C0-7D41-B1E289AA6C64}"/>
              </a:ext>
            </a:extLst>
          </p:cNvPr>
          <p:cNvCxnSpPr>
            <a:stCxn id="50" idx="2"/>
            <a:endCxn id="61" idx="0"/>
          </p:cNvCxnSpPr>
          <p:nvPr/>
        </p:nvCxnSpPr>
        <p:spPr>
          <a:xfrm>
            <a:off x="11012631" y="2227089"/>
            <a:ext cx="6927" cy="4361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F833607-251D-77B6-37C0-3639845F3357}"/>
              </a:ext>
            </a:extLst>
          </p:cNvPr>
          <p:cNvCxnSpPr>
            <a:stCxn id="61" idx="4"/>
            <a:endCxn id="51" idx="0"/>
          </p:cNvCxnSpPr>
          <p:nvPr/>
        </p:nvCxnSpPr>
        <p:spPr>
          <a:xfrm>
            <a:off x="11019558" y="3063351"/>
            <a:ext cx="0" cy="3560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8A017FE-23D6-A462-CE5B-77FADB3F2B39}"/>
              </a:ext>
            </a:extLst>
          </p:cNvPr>
          <p:cNvCxnSpPr>
            <a:endCxn id="60" idx="2"/>
          </p:cNvCxnSpPr>
          <p:nvPr/>
        </p:nvCxnSpPr>
        <p:spPr>
          <a:xfrm flipV="1">
            <a:off x="7222259" y="2863292"/>
            <a:ext cx="1266536" cy="1232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052FF92-17FE-FA5A-5C02-8E54DB2E97BA}"/>
              </a:ext>
            </a:extLst>
          </p:cNvPr>
          <p:cNvSpPr txBox="1"/>
          <p:nvPr/>
        </p:nvSpPr>
        <p:spPr>
          <a:xfrm>
            <a:off x="9429172" y="2694766"/>
            <a:ext cx="4248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3E88153-E01F-C4FA-3930-A123074A751C}"/>
              </a:ext>
            </a:extLst>
          </p:cNvPr>
          <p:cNvSpPr txBox="1"/>
          <p:nvPr/>
        </p:nvSpPr>
        <p:spPr>
          <a:xfrm>
            <a:off x="6344227" y="34794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11634FF-CBBD-E82D-C2C0-874595C7014D}"/>
              </a:ext>
            </a:extLst>
          </p:cNvPr>
          <p:cNvSpPr txBox="1"/>
          <p:nvPr/>
        </p:nvSpPr>
        <p:spPr>
          <a:xfrm>
            <a:off x="7808768" y="34794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6A4A861-8613-0A39-5309-508E81576116}"/>
              </a:ext>
            </a:extLst>
          </p:cNvPr>
          <p:cNvSpPr txBox="1"/>
          <p:nvPr/>
        </p:nvSpPr>
        <p:spPr>
          <a:xfrm>
            <a:off x="10005290" y="34794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D99A08-A03E-074E-89DD-FC78F321CB43}"/>
              </a:ext>
            </a:extLst>
          </p:cNvPr>
          <p:cNvCxnSpPr>
            <a:stCxn id="109" idx="3"/>
            <a:endCxn id="45" idx="1"/>
          </p:cNvCxnSpPr>
          <p:nvPr/>
        </p:nvCxnSpPr>
        <p:spPr>
          <a:xfrm>
            <a:off x="6725227" y="3664124"/>
            <a:ext cx="306532" cy="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6C967D1-7FF0-1FA5-861B-ABAEB81D101A}"/>
              </a:ext>
            </a:extLst>
          </p:cNvPr>
          <p:cNvCxnSpPr>
            <a:stCxn id="110" idx="3"/>
            <a:endCxn id="48" idx="1"/>
          </p:cNvCxnSpPr>
          <p:nvPr/>
        </p:nvCxnSpPr>
        <p:spPr>
          <a:xfrm>
            <a:off x="8189768" y="3664124"/>
            <a:ext cx="296718" cy="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7CF8227-2EC6-995D-7BB4-B72D2161BCF2}"/>
              </a:ext>
            </a:extLst>
          </p:cNvPr>
          <p:cNvCxnSpPr>
            <a:stCxn id="111" idx="3"/>
            <a:endCxn id="51" idx="1"/>
          </p:cNvCxnSpPr>
          <p:nvPr/>
        </p:nvCxnSpPr>
        <p:spPr>
          <a:xfrm>
            <a:off x="10386290" y="3664124"/>
            <a:ext cx="442768" cy="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31DB82-9126-0763-B167-60C573222E69}"/>
              </a:ext>
            </a:extLst>
          </p:cNvPr>
          <p:cNvSpPr txBox="1"/>
          <p:nvPr/>
        </p:nvSpPr>
        <p:spPr>
          <a:xfrm>
            <a:off x="6130637" y="2678626"/>
            <a:ext cx="6257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59294B-17DE-D94C-42BF-32CECE1873F5}"/>
              </a:ext>
            </a:extLst>
          </p:cNvPr>
          <p:cNvCxnSpPr>
            <a:stCxn id="5" idx="3"/>
            <a:endCxn id="59" idx="2"/>
          </p:cNvCxnSpPr>
          <p:nvPr/>
        </p:nvCxnSpPr>
        <p:spPr>
          <a:xfrm>
            <a:off x="6756400" y="2863292"/>
            <a:ext cx="275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3B0620-A837-DA66-AF18-57640486C73F}"/>
                  </a:ext>
                </a:extLst>
              </p:cNvPr>
              <p:cNvSpPr txBox="1"/>
              <p:nvPr/>
            </p:nvSpPr>
            <p:spPr>
              <a:xfrm>
                <a:off x="9757640" y="2678626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3B0620-A837-DA66-AF18-57640486C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640" y="2678626"/>
                <a:ext cx="495300" cy="369332"/>
              </a:xfrm>
              <a:prstGeom prst="rect">
                <a:avLst/>
              </a:prstGeom>
              <a:blipFill>
                <a:blip r:embed="rId9"/>
                <a:stretch>
                  <a:fillRect r="-30864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40526B-F484-9AB3-215A-6EB396223009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10386290" y="2863292"/>
            <a:ext cx="44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D5A860-5DB5-6614-0427-DDFEC4B1C1DC}"/>
              </a:ext>
            </a:extLst>
          </p:cNvPr>
          <p:cNvSpPr/>
          <p:nvPr/>
        </p:nvSpPr>
        <p:spPr>
          <a:xfrm>
            <a:off x="1062472" y="17526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871AC9D-57A8-9153-0909-E104FEFD27E9}"/>
              </a:ext>
            </a:extLst>
          </p:cNvPr>
          <p:cNvSpPr/>
          <p:nvPr/>
        </p:nvSpPr>
        <p:spPr>
          <a:xfrm>
            <a:off x="1336099" y="3419382"/>
            <a:ext cx="381000" cy="495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EF9EEE3-DF40-1873-B751-A1276E36552C}"/>
              </a:ext>
            </a:extLst>
          </p:cNvPr>
          <p:cNvSpPr/>
          <p:nvPr/>
        </p:nvSpPr>
        <p:spPr>
          <a:xfrm>
            <a:off x="1069399" y="43434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0C04D10-0EBC-AF90-756D-15614B8DD360}"/>
              </a:ext>
            </a:extLst>
          </p:cNvPr>
          <p:cNvSpPr/>
          <p:nvPr/>
        </p:nvSpPr>
        <p:spPr>
          <a:xfrm>
            <a:off x="2517199" y="17526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048C893-C768-3150-CABF-1CA88490A192}"/>
              </a:ext>
            </a:extLst>
          </p:cNvPr>
          <p:cNvSpPr/>
          <p:nvPr/>
        </p:nvSpPr>
        <p:spPr>
          <a:xfrm>
            <a:off x="2790826" y="3419382"/>
            <a:ext cx="381000" cy="495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634477-22A9-D540-490B-48AAB0909F05}"/>
              </a:ext>
            </a:extLst>
          </p:cNvPr>
          <p:cNvSpPr/>
          <p:nvPr/>
        </p:nvSpPr>
        <p:spPr>
          <a:xfrm>
            <a:off x="2524126" y="43434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3F86CD7-0AE5-5214-D9E5-7239C7437B73}"/>
              </a:ext>
            </a:extLst>
          </p:cNvPr>
          <p:cNvSpPr/>
          <p:nvPr/>
        </p:nvSpPr>
        <p:spPr>
          <a:xfrm>
            <a:off x="4859771" y="17526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F639AFD-7838-7042-70D1-B3174AC3D180}"/>
              </a:ext>
            </a:extLst>
          </p:cNvPr>
          <p:cNvSpPr/>
          <p:nvPr/>
        </p:nvSpPr>
        <p:spPr>
          <a:xfrm>
            <a:off x="5133398" y="3419382"/>
            <a:ext cx="381000" cy="495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2EDC0DC-B35F-18A2-225C-193D5870CBEA}"/>
              </a:ext>
            </a:extLst>
          </p:cNvPr>
          <p:cNvSpPr/>
          <p:nvPr/>
        </p:nvSpPr>
        <p:spPr>
          <a:xfrm>
            <a:off x="4866698" y="4343400"/>
            <a:ext cx="914400" cy="4744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D86C3FC-26F6-ADB5-DE27-79E024D07346}"/>
              </a:ext>
            </a:extLst>
          </p:cNvPr>
          <p:cNvCxnSpPr>
            <a:cxnSpLocks/>
            <a:stCxn id="114" idx="2"/>
            <a:endCxn id="116" idx="0"/>
          </p:cNvCxnSpPr>
          <p:nvPr/>
        </p:nvCxnSpPr>
        <p:spPr>
          <a:xfrm>
            <a:off x="1526599" y="3914936"/>
            <a:ext cx="0" cy="4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87006CD-CE14-7452-976C-8A0259309030}"/>
              </a:ext>
            </a:extLst>
          </p:cNvPr>
          <p:cNvCxnSpPr>
            <a:stCxn id="118" idx="2"/>
            <a:endCxn id="120" idx="0"/>
          </p:cNvCxnSpPr>
          <p:nvPr/>
        </p:nvCxnSpPr>
        <p:spPr>
          <a:xfrm>
            <a:off x="2981326" y="3914936"/>
            <a:ext cx="0" cy="4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70928AE-E2EF-F1C1-B0BC-02791FE6AF4C}"/>
              </a:ext>
            </a:extLst>
          </p:cNvPr>
          <p:cNvCxnSpPr>
            <a:endCxn id="125" idx="0"/>
          </p:cNvCxnSpPr>
          <p:nvPr/>
        </p:nvCxnSpPr>
        <p:spPr>
          <a:xfrm>
            <a:off x="5323898" y="3914936"/>
            <a:ext cx="0" cy="4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Or 130">
            <a:extLst>
              <a:ext uri="{FF2B5EF4-FFF2-40B4-BE49-F238E27FC236}">
                <a16:creationId xmlns:a16="http://schemas.microsoft.com/office/drawing/2014/main" id="{7CC4AD61-176D-528A-4E83-60536AAFA7D1}"/>
              </a:ext>
            </a:extLst>
          </p:cNvPr>
          <p:cNvSpPr/>
          <p:nvPr/>
        </p:nvSpPr>
        <p:spPr>
          <a:xfrm>
            <a:off x="1336099" y="2663233"/>
            <a:ext cx="381000" cy="400118"/>
          </a:xfrm>
          <a:prstGeom prst="flowChar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Flowchart: Or 131">
            <a:extLst>
              <a:ext uri="{FF2B5EF4-FFF2-40B4-BE49-F238E27FC236}">
                <a16:creationId xmlns:a16="http://schemas.microsoft.com/office/drawing/2014/main" id="{79AACBE7-ACDB-869A-CE85-85E37309E003}"/>
              </a:ext>
            </a:extLst>
          </p:cNvPr>
          <p:cNvSpPr/>
          <p:nvPr/>
        </p:nvSpPr>
        <p:spPr>
          <a:xfrm>
            <a:off x="2793135" y="2663233"/>
            <a:ext cx="381000" cy="400118"/>
          </a:xfrm>
          <a:prstGeom prst="flowChar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Flowchart: Or 132">
            <a:extLst>
              <a:ext uri="{FF2B5EF4-FFF2-40B4-BE49-F238E27FC236}">
                <a16:creationId xmlns:a16="http://schemas.microsoft.com/office/drawing/2014/main" id="{FB3F7C1B-BE2C-0CEC-DBFE-197F6406CACB}"/>
              </a:ext>
            </a:extLst>
          </p:cNvPr>
          <p:cNvSpPr/>
          <p:nvPr/>
        </p:nvSpPr>
        <p:spPr>
          <a:xfrm>
            <a:off x="5133398" y="2663233"/>
            <a:ext cx="381000" cy="400118"/>
          </a:xfrm>
          <a:prstGeom prst="flowChar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8AA2E7-730B-5B41-93E6-41E5CC5CE470}"/>
                  </a:ext>
                </a:extLst>
              </p:cNvPr>
              <p:cNvSpPr txBox="1"/>
              <p:nvPr/>
            </p:nvSpPr>
            <p:spPr>
              <a:xfrm>
                <a:off x="1272022" y="1297709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8AA2E7-730B-5B41-93E6-41E5CC5CE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22" y="1297709"/>
                <a:ext cx="49530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526B3CA-0242-BE22-A490-6E8B65B829DB}"/>
                  </a:ext>
                </a:extLst>
              </p:cNvPr>
              <p:cNvSpPr txBox="1"/>
              <p:nvPr/>
            </p:nvSpPr>
            <p:spPr>
              <a:xfrm>
                <a:off x="2733676" y="1309624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526B3CA-0242-BE22-A490-6E8B65B82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76" y="1309624"/>
                <a:ext cx="495300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7BA6678-5552-96CF-1972-F8E2E539B9A3}"/>
                  </a:ext>
                </a:extLst>
              </p:cNvPr>
              <p:cNvSpPr txBox="1"/>
              <p:nvPr/>
            </p:nvSpPr>
            <p:spPr>
              <a:xfrm>
                <a:off x="5133398" y="1309624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7BA6678-5552-96CF-1972-F8E2E539B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98" y="1309624"/>
                <a:ext cx="49530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E857E75-072A-C469-421B-82CD764677C7}"/>
                  </a:ext>
                </a:extLst>
              </p:cNvPr>
              <p:cNvSpPr txBox="1"/>
              <p:nvPr/>
            </p:nvSpPr>
            <p:spPr>
              <a:xfrm>
                <a:off x="1313008" y="4888566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E857E75-072A-C469-421B-82CD76467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008" y="4888566"/>
                <a:ext cx="495300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C72909B-76A7-8570-EB85-6D5A56D45B43}"/>
                  </a:ext>
                </a:extLst>
              </p:cNvPr>
              <p:cNvSpPr txBox="1"/>
              <p:nvPr/>
            </p:nvSpPr>
            <p:spPr>
              <a:xfrm>
                <a:off x="2733676" y="4888566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C72909B-76A7-8570-EB85-6D5A56D45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76" y="4888566"/>
                <a:ext cx="495300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B8FF996-AC7E-F4C0-EED6-9B0AD6B0401E}"/>
                  </a:ext>
                </a:extLst>
              </p:cNvPr>
              <p:cNvSpPr txBox="1"/>
              <p:nvPr/>
            </p:nvSpPr>
            <p:spPr>
              <a:xfrm>
                <a:off x="5133398" y="4891874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B8FF996-AC7E-F4C0-EED6-9B0AD6B04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98" y="4891874"/>
                <a:ext cx="495300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AC7CB1E-F7CF-228B-083D-792F3102B09D}"/>
              </a:ext>
            </a:extLst>
          </p:cNvPr>
          <p:cNvCxnSpPr>
            <a:stCxn id="113" idx="2"/>
            <a:endCxn id="131" idx="0"/>
          </p:cNvCxnSpPr>
          <p:nvPr/>
        </p:nvCxnSpPr>
        <p:spPr>
          <a:xfrm>
            <a:off x="1519672" y="2227089"/>
            <a:ext cx="6927" cy="43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8851D1D-C074-9F16-A99C-257D4EACA13F}"/>
              </a:ext>
            </a:extLst>
          </p:cNvPr>
          <p:cNvCxnSpPr>
            <a:stCxn id="131" idx="4"/>
            <a:endCxn id="114" idx="0"/>
          </p:cNvCxnSpPr>
          <p:nvPr/>
        </p:nvCxnSpPr>
        <p:spPr>
          <a:xfrm>
            <a:off x="1526599" y="3063351"/>
            <a:ext cx="0" cy="3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31E098C-4A5D-641C-5030-03C65DC6B9B0}"/>
              </a:ext>
            </a:extLst>
          </p:cNvPr>
          <p:cNvCxnSpPr>
            <a:stCxn id="117" idx="2"/>
            <a:endCxn id="132" idx="0"/>
          </p:cNvCxnSpPr>
          <p:nvPr/>
        </p:nvCxnSpPr>
        <p:spPr>
          <a:xfrm>
            <a:off x="2974399" y="2227089"/>
            <a:ext cx="9236" cy="43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0658E49-FE8E-E23F-395F-DFA6F1F10EE4}"/>
              </a:ext>
            </a:extLst>
          </p:cNvPr>
          <p:cNvCxnSpPr>
            <a:stCxn id="132" idx="4"/>
            <a:endCxn id="118" idx="0"/>
          </p:cNvCxnSpPr>
          <p:nvPr/>
        </p:nvCxnSpPr>
        <p:spPr>
          <a:xfrm flipH="1">
            <a:off x="2981326" y="3063351"/>
            <a:ext cx="2309" cy="3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AECA7F0-01C8-0130-49FE-F00E2D584846}"/>
              </a:ext>
            </a:extLst>
          </p:cNvPr>
          <p:cNvCxnSpPr>
            <a:stCxn id="121" idx="2"/>
            <a:endCxn id="133" idx="0"/>
          </p:cNvCxnSpPr>
          <p:nvPr/>
        </p:nvCxnSpPr>
        <p:spPr>
          <a:xfrm>
            <a:off x="5316971" y="2227089"/>
            <a:ext cx="6927" cy="43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E96A3B9-BF4E-1B15-43D3-9C1FE7A5791E}"/>
              </a:ext>
            </a:extLst>
          </p:cNvPr>
          <p:cNvCxnSpPr>
            <a:stCxn id="133" idx="4"/>
            <a:endCxn id="123" idx="0"/>
          </p:cNvCxnSpPr>
          <p:nvPr/>
        </p:nvCxnSpPr>
        <p:spPr>
          <a:xfrm>
            <a:off x="5323898" y="3063351"/>
            <a:ext cx="0" cy="3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AC998020-49B8-37DA-40D2-2529EE115E64}"/>
              </a:ext>
            </a:extLst>
          </p:cNvPr>
          <p:cNvCxnSpPr>
            <a:endCxn id="132" idx="2"/>
          </p:cNvCxnSpPr>
          <p:nvPr/>
        </p:nvCxnSpPr>
        <p:spPr>
          <a:xfrm flipV="1">
            <a:off x="1526599" y="2863292"/>
            <a:ext cx="1266536" cy="1232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F066793-FE47-4E9B-9D6C-845BC3288FEB}"/>
              </a:ext>
            </a:extLst>
          </p:cNvPr>
          <p:cNvSpPr txBox="1"/>
          <p:nvPr/>
        </p:nvSpPr>
        <p:spPr>
          <a:xfrm>
            <a:off x="3733512" y="2694766"/>
            <a:ext cx="4248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DC1D29-D274-9CD2-3AE9-9F12CFB9EECF}"/>
              </a:ext>
            </a:extLst>
          </p:cNvPr>
          <p:cNvSpPr txBox="1"/>
          <p:nvPr/>
        </p:nvSpPr>
        <p:spPr>
          <a:xfrm>
            <a:off x="648567" y="34794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C065B64-7C09-FC2A-E9D1-8CD1A8C43F92}"/>
              </a:ext>
            </a:extLst>
          </p:cNvPr>
          <p:cNvSpPr txBox="1"/>
          <p:nvPr/>
        </p:nvSpPr>
        <p:spPr>
          <a:xfrm>
            <a:off x="2113108" y="34794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3E649D0-EF7A-316F-4FBB-75CA173D2607}"/>
              </a:ext>
            </a:extLst>
          </p:cNvPr>
          <p:cNvSpPr txBox="1"/>
          <p:nvPr/>
        </p:nvSpPr>
        <p:spPr>
          <a:xfrm>
            <a:off x="4309630" y="34794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67B4E22-B587-79FB-EC78-D070B5609409}"/>
              </a:ext>
            </a:extLst>
          </p:cNvPr>
          <p:cNvCxnSpPr>
            <a:stCxn id="149" idx="3"/>
            <a:endCxn id="114" idx="1"/>
          </p:cNvCxnSpPr>
          <p:nvPr/>
        </p:nvCxnSpPr>
        <p:spPr>
          <a:xfrm>
            <a:off x="1029567" y="3664124"/>
            <a:ext cx="306532" cy="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5E22D12-16E5-975D-6835-D3E1DD70CB32}"/>
              </a:ext>
            </a:extLst>
          </p:cNvPr>
          <p:cNvCxnSpPr>
            <a:stCxn id="150" idx="3"/>
            <a:endCxn id="118" idx="1"/>
          </p:cNvCxnSpPr>
          <p:nvPr/>
        </p:nvCxnSpPr>
        <p:spPr>
          <a:xfrm>
            <a:off x="2494108" y="3664124"/>
            <a:ext cx="296718" cy="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AAC9868-70DB-72A8-DDB3-A0E23B09D9F7}"/>
              </a:ext>
            </a:extLst>
          </p:cNvPr>
          <p:cNvCxnSpPr>
            <a:stCxn id="151" idx="3"/>
            <a:endCxn id="123" idx="1"/>
          </p:cNvCxnSpPr>
          <p:nvPr/>
        </p:nvCxnSpPr>
        <p:spPr>
          <a:xfrm>
            <a:off x="4690630" y="3664124"/>
            <a:ext cx="442768" cy="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3457105-20DD-3933-4411-7D03E2097272}"/>
              </a:ext>
            </a:extLst>
          </p:cNvPr>
          <p:cNvSpPr txBox="1"/>
          <p:nvPr/>
        </p:nvSpPr>
        <p:spPr>
          <a:xfrm>
            <a:off x="434977" y="2678626"/>
            <a:ext cx="6257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82C63C4-09B5-463D-FD83-7B449E50C4FB}"/>
              </a:ext>
            </a:extLst>
          </p:cNvPr>
          <p:cNvCxnSpPr>
            <a:stCxn id="155" idx="3"/>
            <a:endCxn id="131" idx="2"/>
          </p:cNvCxnSpPr>
          <p:nvPr/>
        </p:nvCxnSpPr>
        <p:spPr>
          <a:xfrm>
            <a:off x="1060740" y="2863292"/>
            <a:ext cx="275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CDF67-A900-0057-1247-110DE647E37F}"/>
                  </a:ext>
                </a:extLst>
              </p:cNvPr>
              <p:cNvSpPr txBox="1"/>
              <p:nvPr/>
            </p:nvSpPr>
            <p:spPr>
              <a:xfrm>
                <a:off x="4061980" y="2678626"/>
                <a:ext cx="4953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CDF67-A900-0057-1247-110DE647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0" y="2678626"/>
                <a:ext cx="495300" cy="369332"/>
              </a:xfrm>
              <a:prstGeom prst="rect">
                <a:avLst/>
              </a:prstGeom>
              <a:blipFill>
                <a:blip r:embed="rId16"/>
                <a:stretch>
                  <a:fillRect r="-29268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4358845-8148-C7C3-7CC9-DDBB44B47359}"/>
              </a:ext>
            </a:extLst>
          </p:cNvPr>
          <p:cNvCxnSpPr>
            <a:cxnSpLocks/>
            <a:endCxn id="133" idx="2"/>
          </p:cNvCxnSpPr>
          <p:nvPr/>
        </p:nvCxnSpPr>
        <p:spPr>
          <a:xfrm>
            <a:off x="4690630" y="2863292"/>
            <a:ext cx="44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64A4215-7D09-D5D6-D1C3-01C8EE5D5FCF}"/>
              </a:ext>
            </a:extLst>
          </p:cNvPr>
          <p:cNvCxnSpPr>
            <a:endCxn id="99" idx="2"/>
          </p:cNvCxnSpPr>
          <p:nvPr/>
        </p:nvCxnSpPr>
        <p:spPr>
          <a:xfrm flipV="1">
            <a:off x="8676986" y="3156431"/>
            <a:ext cx="964623" cy="9364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02DCC58-F8B1-38F5-DF88-D5C5C61AC2FA}"/>
              </a:ext>
            </a:extLst>
          </p:cNvPr>
          <p:cNvCxnSpPr>
            <a:endCxn id="147" idx="2"/>
          </p:cNvCxnSpPr>
          <p:nvPr/>
        </p:nvCxnSpPr>
        <p:spPr>
          <a:xfrm flipV="1">
            <a:off x="2974399" y="3156431"/>
            <a:ext cx="971550" cy="9391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7BFE8DD-5AE0-E1F8-A311-0F69AD332DFC}"/>
              </a:ext>
            </a:extLst>
          </p:cNvPr>
          <p:cNvSpPr/>
          <p:nvPr/>
        </p:nvSpPr>
        <p:spPr>
          <a:xfrm>
            <a:off x="434977" y="1219200"/>
            <a:ext cx="5661023" cy="41767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E6E2507-14D0-632F-AB79-A2AD73277E12}"/>
              </a:ext>
            </a:extLst>
          </p:cNvPr>
          <p:cNvSpPr/>
          <p:nvPr/>
        </p:nvSpPr>
        <p:spPr>
          <a:xfrm>
            <a:off x="6193559" y="1219201"/>
            <a:ext cx="5486396" cy="41767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8DEAD27-E201-65CB-874E-217E85F5B105}"/>
              </a:ext>
            </a:extLst>
          </p:cNvPr>
          <p:cNvSpPr txBox="1"/>
          <p:nvPr/>
        </p:nvSpPr>
        <p:spPr>
          <a:xfrm>
            <a:off x="2371726" y="542106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40D1BDA-A9D6-A58D-BE18-1A3DE537A391}"/>
              </a:ext>
            </a:extLst>
          </p:cNvPr>
          <p:cNvSpPr txBox="1"/>
          <p:nvPr/>
        </p:nvSpPr>
        <p:spPr>
          <a:xfrm>
            <a:off x="7738640" y="5420099"/>
            <a:ext cx="186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Дешифрование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C8EBA2C-F4A2-1DD7-6353-E64A417C7461}"/>
              </a:ext>
            </a:extLst>
          </p:cNvPr>
          <p:cNvSpPr txBox="1"/>
          <p:nvPr/>
        </p:nvSpPr>
        <p:spPr>
          <a:xfrm>
            <a:off x="629514" y="5750270"/>
            <a:ext cx="316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-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Pᵢ -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 исходного текста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-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Секретный ключ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63A959A-DF9B-9491-69F0-B6C20CD6CD3E}"/>
              </a:ext>
            </a:extLst>
          </p:cNvPr>
          <p:cNvSpPr txBox="1"/>
          <p:nvPr/>
        </p:nvSpPr>
        <p:spPr>
          <a:xfrm>
            <a:off x="6346823" y="5750270"/>
            <a:ext cx="426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 - Дешифрование</a:t>
            </a:r>
          </a:p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Cᵢ - Блок зашифрованного текста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3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FAF4E1-9F68-5B75-72A8-FF82165E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3BDB98-FFA3-2B4F-8D2A-D22A3A41D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0" y="418846"/>
            <a:ext cx="9601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Атаки "грубой силы"</a:t>
            </a: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65278472-1834-1A93-5230-07CE196662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3F836F-E306-98BB-FDA6-5B0786F88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91100"/>
              </p:ext>
            </p:extLst>
          </p:nvPr>
        </p:nvGraphicFramePr>
        <p:xfrm>
          <a:off x="533399" y="1524000"/>
          <a:ext cx="533399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символов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Известные байты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Ожидаемое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1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1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23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50 мин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4.3 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1.5 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180 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22000 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8BD977-3761-6675-56A9-036ACF395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88220"/>
              </p:ext>
            </p:extLst>
          </p:nvPr>
        </p:nvGraphicFramePr>
        <p:xfrm>
          <a:off x="6400800" y="1523998"/>
          <a:ext cx="5410200" cy="396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497">
                <a:tc>
                  <a:txBody>
                    <a:bodyPr/>
                    <a:lstStyle/>
                    <a:p>
                      <a:pPr algn="ctr"/>
                      <a:r>
                        <a:rPr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символов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Известные байты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Ожидаемое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1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1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35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1.18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6.9 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2.5 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300 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911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36000 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8C292C-5CE7-3924-6388-EB3071B71735}"/>
              </a:ext>
            </a:extLst>
          </p:cNvPr>
          <p:cNvSpPr txBox="1"/>
          <p:nvPr/>
        </p:nvSpPr>
        <p:spPr>
          <a:xfrm>
            <a:off x="2209800" y="5638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режимов ECB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8AAC9-9E55-26AF-8C45-C96DE91AA40A}"/>
              </a:ext>
            </a:extLst>
          </p:cNvPr>
          <p:cNvSpPr txBox="1"/>
          <p:nvPr/>
        </p:nvSpPr>
        <p:spPr>
          <a:xfrm>
            <a:off x="7734302" y="5638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</a:p>
        </p:txBody>
      </p:sp>
    </p:spTree>
    <p:extLst>
      <p:ext uri="{BB962C8B-B14F-4D97-AF65-F5344CB8AC3E}">
        <p14:creationId xmlns:p14="http://schemas.microsoft.com/office/powerpoint/2010/main" val="325674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AF25BF-E3DD-ECEE-4336-E9D89C9A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FD4AA0C-F072-DA05-1257-DF6BF32DA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18846"/>
            <a:ext cx="10896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3-DES: Разработанная схема</a:t>
            </a:r>
            <a:r>
              <a:rPr lang="en-US" dirty="0"/>
              <a:t> </a:t>
            </a:r>
            <a:r>
              <a:rPr lang="ru-RU" dirty="0"/>
              <a:t>в CrypTool</a:t>
            </a:r>
            <a:r>
              <a:rPr lang="en-US" dirty="0"/>
              <a:t> </a:t>
            </a:r>
            <a:r>
              <a:rPr lang="ru-RU" dirty="0"/>
              <a:t>2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49A9B270-38D6-C678-4552-71CFEDA8E4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026876-D5D0-6589-4D15-F725EAD9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9448800" cy="480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4A83D4-DC30-A697-9DE8-4F2E0734A86F}"/>
              </a:ext>
            </a:extLst>
          </p:cNvPr>
          <p:cNvSpPr txBox="1"/>
          <p:nvPr/>
        </p:nvSpPr>
        <p:spPr>
          <a:xfrm>
            <a:off x="10439400" y="2895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режима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DES-EDE3 </a:t>
            </a:r>
          </a:p>
        </p:txBody>
      </p:sp>
    </p:spTree>
    <p:extLst>
      <p:ext uri="{BB962C8B-B14F-4D97-AF65-F5344CB8AC3E}">
        <p14:creationId xmlns:p14="http://schemas.microsoft.com/office/powerpoint/2010/main" val="253047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203A7-ECE1-C3D0-1E11-68EB861C0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6E2CA6-A764-784F-58B9-136FB9BF7C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18846"/>
            <a:ext cx="10896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3-DES: Разработанная схема</a:t>
            </a:r>
            <a:r>
              <a:rPr lang="en-US" dirty="0"/>
              <a:t> </a:t>
            </a:r>
            <a:r>
              <a:rPr lang="ru-RU" dirty="0"/>
              <a:t>в CrypTool</a:t>
            </a:r>
            <a:r>
              <a:rPr lang="en-US" dirty="0"/>
              <a:t> </a:t>
            </a:r>
            <a:r>
              <a:rPr lang="ru-RU" dirty="0"/>
              <a:t>2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7E6E16C0-5948-5D53-EA26-DA12707648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D2446-01B2-048A-42B3-1B6FEEC07E82}"/>
              </a:ext>
            </a:extLst>
          </p:cNvPr>
          <p:cNvSpPr txBox="1"/>
          <p:nvPr/>
        </p:nvSpPr>
        <p:spPr>
          <a:xfrm>
            <a:off x="10439400" y="2895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режима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DES-EDE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CC26AB-2743-F1B4-263F-270BB8D72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9448800" cy="445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0697B-879B-EEF6-D9BC-A95FF7359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C691F7-5508-BFE2-78D3-61BF263004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18846"/>
            <a:ext cx="10896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3-DES: Разработанная схема</a:t>
            </a:r>
            <a:r>
              <a:rPr lang="en-US" dirty="0"/>
              <a:t> </a:t>
            </a:r>
            <a:r>
              <a:rPr lang="ru-RU" dirty="0"/>
              <a:t>в CrypTool</a:t>
            </a:r>
            <a:r>
              <a:rPr lang="en-US" dirty="0"/>
              <a:t> </a:t>
            </a:r>
            <a:r>
              <a:rPr lang="ru-RU" dirty="0"/>
              <a:t>2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71748002-EEDD-0AD5-145F-17BC0872E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13EF1C-1600-C530-8F12-D7418A62775F}"/>
              </a:ext>
            </a:extLst>
          </p:cNvPr>
          <p:cNvSpPr txBox="1"/>
          <p:nvPr/>
        </p:nvSpPr>
        <p:spPr>
          <a:xfrm>
            <a:off x="10439400" y="2895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режима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DES-E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542E2-86AA-44CD-5671-3B6A36D0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47800"/>
            <a:ext cx="9448800" cy="43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9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E6AF04-7E94-7871-7F64-99993BB3A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F3D26F-BB82-E698-3A55-B682A2539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18846"/>
            <a:ext cx="10896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3-DES: Разработанная схема</a:t>
            </a:r>
            <a:r>
              <a:rPr lang="en-US" dirty="0"/>
              <a:t> </a:t>
            </a:r>
            <a:r>
              <a:rPr lang="ru-RU" dirty="0"/>
              <a:t>в CrypTool</a:t>
            </a:r>
            <a:r>
              <a:rPr lang="en-US" dirty="0"/>
              <a:t> </a:t>
            </a:r>
            <a:r>
              <a:rPr lang="ru-RU" dirty="0"/>
              <a:t>2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E56304FE-C9FC-A309-811D-2CC1DE9B8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BEE6D7-FC6D-4511-EAA7-3A44BE88A64F}"/>
              </a:ext>
            </a:extLst>
          </p:cNvPr>
          <p:cNvSpPr txBox="1"/>
          <p:nvPr/>
        </p:nvSpPr>
        <p:spPr>
          <a:xfrm>
            <a:off x="10439400" y="2895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режима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DES-E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94381-013C-836B-35DD-DA3C702CC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4000"/>
            <a:ext cx="9220200" cy="43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39863B-D057-759C-DE63-86D2BBAF3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A96C7B-BE19-256F-F280-B133148C9C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18846"/>
            <a:ext cx="10896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3-DES: Схема алгоритма шифрования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DES-EDE3, DES-EDE2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E7B15036-39C4-EDCF-9997-6B8F76D736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18C54A-848E-0D51-C27F-2438D8AA0B7A}"/>
              </a:ext>
            </a:extLst>
          </p:cNvPr>
          <p:cNvSpPr/>
          <p:nvPr/>
        </p:nvSpPr>
        <p:spPr>
          <a:xfrm>
            <a:off x="1676400" y="1295400"/>
            <a:ext cx="1752600" cy="725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 данных М 64 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11CCD0-B30D-AE86-F6F2-F6A7DB97DD01}"/>
              </a:ext>
            </a:extLst>
          </p:cNvPr>
          <p:cNvSpPr/>
          <p:nvPr/>
        </p:nvSpPr>
        <p:spPr>
          <a:xfrm>
            <a:off x="1676400" y="2297687"/>
            <a:ext cx="1752600" cy="72505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F6E887-6943-4CC8-CD0A-40EF413E6899}"/>
              </a:ext>
            </a:extLst>
          </p:cNvPr>
          <p:cNvSpPr/>
          <p:nvPr/>
        </p:nvSpPr>
        <p:spPr>
          <a:xfrm>
            <a:off x="1676400" y="3414243"/>
            <a:ext cx="1752600" cy="72505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расшифрование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CE3EDB-BE36-6353-4536-E138C9AE1689}"/>
              </a:ext>
            </a:extLst>
          </p:cNvPr>
          <p:cNvSpPr/>
          <p:nvPr/>
        </p:nvSpPr>
        <p:spPr>
          <a:xfrm>
            <a:off x="1676400" y="4530799"/>
            <a:ext cx="1752600" cy="72505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EDD4D-12A5-F1E8-599D-DD8DAC8E3188}"/>
              </a:ext>
            </a:extLst>
          </p:cNvPr>
          <p:cNvSpPr/>
          <p:nvPr/>
        </p:nvSpPr>
        <p:spPr>
          <a:xfrm>
            <a:off x="1676400" y="5556177"/>
            <a:ext cx="1752600" cy="725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 шифровки </a:t>
            </a:r>
          </a:p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64 бит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3522C1-8F97-B56C-FA98-B6BDB79D0591}"/>
              </a:ext>
            </a:extLst>
          </p:cNvPr>
          <p:cNvSpPr/>
          <p:nvPr/>
        </p:nvSpPr>
        <p:spPr>
          <a:xfrm>
            <a:off x="990600" y="2133600"/>
            <a:ext cx="3064158" cy="3276600"/>
          </a:xfrm>
          <a:prstGeom prst="rect">
            <a:avLst/>
          </a:prstGeom>
          <a:noFill/>
          <a:ln w="158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94F2FC-E5FF-241A-5515-9D230F6CE981}"/>
              </a:ext>
            </a:extLst>
          </p:cNvPr>
          <p:cNvSpPr txBox="1"/>
          <p:nvPr/>
        </p:nvSpPr>
        <p:spPr>
          <a:xfrm>
            <a:off x="4435764" y="24755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758198-C006-BF36-5389-9D6EC79DF0B8}"/>
              </a:ext>
            </a:extLst>
          </p:cNvPr>
          <p:cNvSpPr txBox="1"/>
          <p:nvPr/>
        </p:nvSpPr>
        <p:spPr>
          <a:xfrm>
            <a:off x="4435764" y="35872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7A7E85-7A23-9CDE-6089-1CA652DACA46}"/>
              </a:ext>
            </a:extLst>
          </p:cNvPr>
          <p:cNvSpPr txBox="1"/>
          <p:nvPr/>
        </p:nvSpPr>
        <p:spPr>
          <a:xfrm>
            <a:off x="4419600" y="47086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19D2D2-5871-6063-B763-C56971FE60F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552700" y="2020455"/>
            <a:ext cx="0" cy="277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00947F-8AED-42F1-7B3E-3E270D5D05BD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552700" y="3022742"/>
            <a:ext cx="0" cy="391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524E85-5E5C-A63C-C157-8B65775BF9A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552700" y="4139298"/>
            <a:ext cx="0" cy="391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AAF58-E66C-DAAF-13E0-69F8BDBE04B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552700" y="5255854"/>
            <a:ext cx="0" cy="30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0EABB8-A3C0-013E-FB3F-9347E8DD247B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>
            <a:off x="3429000" y="2660214"/>
            <a:ext cx="10067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445842-9AAA-F54D-4A74-D6BCE38ADC9F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>
            <a:off x="3429000" y="3771900"/>
            <a:ext cx="1006764" cy="4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245CBF-5DD7-B61F-C103-361125BBFF3B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>
            <a:off x="3429000" y="4893326"/>
            <a:ext cx="9906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C6E85B7-BC4A-6267-CC5A-40BD4150B135}"/>
              </a:ext>
            </a:extLst>
          </p:cNvPr>
          <p:cNvSpPr txBox="1"/>
          <p:nvPr/>
        </p:nvSpPr>
        <p:spPr>
          <a:xfrm>
            <a:off x="1943101" y="6439154"/>
            <a:ext cx="137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DES-EDE3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F6F69E-9784-94E3-5459-38FE803254DA}"/>
              </a:ext>
            </a:extLst>
          </p:cNvPr>
          <p:cNvSpPr/>
          <p:nvPr/>
        </p:nvSpPr>
        <p:spPr>
          <a:xfrm>
            <a:off x="6781800" y="1295400"/>
            <a:ext cx="1752600" cy="725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 данных М 64 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779A44-C1D8-6A1B-3CFA-F9108F87E4DC}"/>
              </a:ext>
            </a:extLst>
          </p:cNvPr>
          <p:cNvSpPr/>
          <p:nvPr/>
        </p:nvSpPr>
        <p:spPr>
          <a:xfrm>
            <a:off x="6781799" y="2326660"/>
            <a:ext cx="1752599" cy="72505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053924-8AC5-34B5-804D-9FD909AA4C4B}"/>
              </a:ext>
            </a:extLst>
          </p:cNvPr>
          <p:cNvSpPr/>
          <p:nvPr/>
        </p:nvSpPr>
        <p:spPr>
          <a:xfrm>
            <a:off x="6781800" y="3414243"/>
            <a:ext cx="1752600" cy="72505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расшифрование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1EF072-14A6-8CA3-731A-A11EA7EED9CD}"/>
              </a:ext>
            </a:extLst>
          </p:cNvPr>
          <p:cNvSpPr/>
          <p:nvPr/>
        </p:nvSpPr>
        <p:spPr>
          <a:xfrm>
            <a:off x="6781800" y="4530799"/>
            <a:ext cx="1752600" cy="72505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273904-1CBC-9C5D-209D-ED75BB6972CA}"/>
              </a:ext>
            </a:extLst>
          </p:cNvPr>
          <p:cNvSpPr/>
          <p:nvPr/>
        </p:nvSpPr>
        <p:spPr>
          <a:xfrm>
            <a:off x="6781800" y="5556177"/>
            <a:ext cx="1752600" cy="725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 шифровки </a:t>
            </a:r>
          </a:p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64 бит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D1E699-8AE1-FBFA-B46A-CB960A50F680}"/>
              </a:ext>
            </a:extLst>
          </p:cNvPr>
          <p:cNvSpPr/>
          <p:nvPr/>
        </p:nvSpPr>
        <p:spPr>
          <a:xfrm>
            <a:off x="6188363" y="2133600"/>
            <a:ext cx="2955633" cy="3276600"/>
          </a:xfrm>
          <a:prstGeom prst="rect">
            <a:avLst/>
          </a:prstGeom>
          <a:noFill/>
          <a:ln w="158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2F4781-BB90-1711-4F99-826D8523EDF4}"/>
              </a:ext>
            </a:extLst>
          </p:cNvPr>
          <p:cNvSpPr txBox="1"/>
          <p:nvPr/>
        </p:nvSpPr>
        <p:spPr>
          <a:xfrm>
            <a:off x="9541164" y="25169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B682F2-D1FE-91D1-7A70-15FDD620EBCB}"/>
              </a:ext>
            </a:extLst>
          </p:cNvPr>
          <p:cNvSpPr txBox="1"/>
          <p:nvPr/>
        </p:nvSpPr>
        <p:spPr>
          <a:xfrm>
            <a:off x="9541164" y="35872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BE46CD-CBEB-6F62-A41D-5C7DC4C8A8AA}"/>
              </a:ext>
            </a:extLst>
          </p:cNvPr>
          <p:cNvSpPr txBox="1"/>
          <p:nvPr/>
        </p:nvSpPr>
        <p:spPr>
          <a:xfrm>
            <a:off x="9525000" y="47086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BC31A9-ED12-434D-4D9C-AE4663320D25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7658099" y="2020455"/>
            <a:ext cx="1" cy="306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6BC2A3-76DD-D08F-63E7-D745085B1784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7658099" y="3051715"/>
            <a:ext cx="1" cy="362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B26E2F-459E-983C-0A38-BA5E823CF8EE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7658100" y="4139298"/>
            <a:ext cx="0" cy="391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EB73D7-9EA9-F45E-7ED1-2EC34FEE470D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7658100" y="5255854"/>
            <a:ext cx="0" cy="30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031236F-987E-F153-4420-A2E4FEE7FA53}"/>
              </a:ext>
            </a:extLst>
          </p:cNvPr>
          <p:cNvCxnSpPr>
            <a:cxnSpLocks/>
            <a:stCxn id="51" idx="1"/>
            <a:endCxn id="46" idx="3"/>
          </p:cNvCxnSpPr>
          <p:nvPr/>
        </p:nvCxnSpPr>
        <p:spPr>
          <a:xfrm flipH="1" flipV="1">
            <a:off x="8534398" y="2689188"/>
            <a:ext cx="1006766" cy="1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5A4EC2-06A9-DA05-E051-26B078207FEB}"/>
              </a:ext>
            </a:extLst>
          </p:cNvPr>
          <p:cNvCxnSpPr>
            <a:cxnSpLocks/>
            <a:stCxn id="52" idx="1"/>
            <a:endCxn id="47" idx="3"/>
          </p:cNvCxnSpPr>
          <p:nvPr/>
        </p:nvCxnSpPr>
        <p:spPr>
          <a:xfrm flipH="1">
            <a:off x="8534400" y="3771900"/>
            <a:ext cx="1006764" cy="4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44F511-9573-B1DF-8C5C-C5C77C255243}"/>
              </a:ext>
            </a:extLst>
          </p:cNvPr>
          <p:cNvCxnSpPr>
            <a:cxnSpLocks/>
            <a:stCxn id="53" idx="1"/>
            <a:endCxn id="48" idx="3"/>
          </p:cNvCxnSpPr>
          <p:nvPr/>
        </p:nvCxnSpPr>
        <p:spPr>
          <a:xfrm flipH="1">
            <a:off x="8534400" y="4893326"/>
            <a:ext cx="9906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8B7851-3670-7741-2D5E-018285614E5B}"/>
              </a:ext>
            </a:extLst>
          </p:cNvPr>
          <p:cNvSpPr txBox="1"/>
          <p:nvPr/>
        </p:nvSpPr>
        <p:spPr>
          <a:xfrm>
            <a:off x="7048501" y="6439154"/>
            <a:ext cx="137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DES-EDE2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1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2B2A8C-F10B-3886-E032-02F8C23BC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F9054C9-BFA0-291B-6B04-1486BDEB12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18846"/>
            <a:ext cx="10896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3-DES: Схема алгоритма шифрования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DES-EEE3, DES-EEE2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709F2199-682A-837E-FBF5-84310B8D1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90F1B9-CC85-3C27-F59A-FB2E991A9B5F}"/>
              </a:ext>
            </a:extLst>
          </p:cNvPr>
          <p:cNvSpPr/>
          <p:nvPr/>
        </p:nvSpPr>
        <p:spPr>
          <a:xfrm>
            <a:off x="1828800" y="1295400"/>
            <a:ext cx="1600200" cy="725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 данных М 64 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DB5968-E020-0365-E49A-61AA23BE06A7}"/>
              </a:ext>
            </a:extLst>
          </p:cNvPr>
          <p:cNvSpPr/>
          <p:nvPr/>
        </p:nvSpPr>
        <p:spPr>
          <a:xfrm>
            <a:off x="1828800" y="2297687"/>
            <a:ext cx="1600200" cy="72505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2A48F0-F1BE-DE08-CA3D-3AE40C74F46D}"/>
              </a:ext>
            </a:extLst>
          </p:cNvPr>
          <p:cNvSpPr/>
          <p:nvPr/>
        </p:nvSpPr>
        <p:spPr>
          <a:xfrm>
            <a:off x="1828800" y="3414243"/>
            <a:ext cx="1600200" cy="72505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14AC5-4ADD-88D0-6CF8-7A0EE49EE7CE}"/>
              </a:ext>
            </a:extLst>
          </p:cNvPr>
          <p:cNvSpPr/>
          <p:nvPr/>
        </p:nvSpPr>
        <p:spPr>
          <a:xfrm>
            <a:off x="1828800" y="4530799"/>
            <a:ext cx="1600200" cy="72505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A8808-A506-7C83-490C-64FFA15D24AF}"/>
              </a:ext>
            </a:extLst>
          </p:cNvPr>
          <p:cNvSpPr/>
          <p:nvPr/>
        </p:nvSpPr>
        <p:spPr>
          <a:xfrm>
            <a:off x="1752600" y="5556177"/>
            <a:ext cx="1752600" cy="725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 шифровки </a:t>
            </a:r>
          </a:p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64 бит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277A61-6CCA-7856-6216-8680739E36EC}"/>
              </a:ext>
            </a:extLst>
          </p:cNvPr>
          <p:cNvSpPr/>
          <p:nvPr/>
        </p:nvSpPr>
        <p:spPr>
          <a:xfrm>
            <a:off x="1143000" y="2133600"/>
            <a:ext cx="3048000" cy="3276600"/>
          </a:xfrm>
          <a:prstGeom prst="rect">
            <a:avLst/>
          </a:prstGeom>
          <a:noFill/>
          <a:ln w="158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1423D-E4CC-6728-370E-63C39641B0A2}"/>
              </a:ext>
            </a:extLst>
          </p:cNvPr>
          <p:cNvSpPr txBox="1"/>
          <p:nvPr/>
        </p:nvSpPr>
        <p:spPr>
          <a:xfrm>
            <a:off x="4435764" y="24755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5F8DF9-99CE-4303-104B-7E4AE1951E6F}"/>
              </a:ext>
            </a:extLst>
          </p:cNvPr>
          <p:cNvSpPr txBox="1"/>
          <p:nvPr/>
        </p:nvSpPr>
        <p:spPr>
          <a:xfrm>
            <a:off x="4435764" y="35872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F94DD-2AA3-7EF3-234C-395236251197}"/>
              </a:ext>
            </a:extLst>
          </p:cNvPr>
          <p:cNvSpPr txBox="1"/>
          <p:nvPr/>
        </p:nvSpPr>
        <p:spPr>
          <a:xfrm>
            <a:off x="4419600" y="47086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DDCAB6-79F0-2804-0AC4-B51FEAD2DCB7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628900" y="2020455"/>
            <a:ext cx="0" cy="277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6CEAE4-BEF5-63BD-60EA-BA38A78EE00A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2628900" y="3022742"/>
            <a:ext cx="0" cy="391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D971E3-9015-EDE5-A3CA-20EA50AA257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628900" y="4139298"/>
            <a:ext cx="0" cy="391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A3DCA-63BA-191C-7C25-0966E887FAB5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628900" y="5255854"/>
            <a:ext cx="0" cy="30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25F2D3-CF3F-AF03-3CEB-55A4C5E22929}"/>
              </a:ext>
            </a:extLst>
          </p:cNvPr>
          <p:cNvCxnSpPr>
            <a:stCxn id="19" idx="1"/>
            <a:endCxn id="10" idx="3"/>
          </p:cNvCxnSpPr>
          <p:nvPr/>
        </p:nvCxnSpPr>
        <p:spPr>
          <a:xfrm flipH="1">
            <a:off x="3429000" y="2660214"/>
            <a:ext cx="10067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34EC0A-851D-4560-2BED-7DF88A9606D7}"/>
              </a:ext>
            </a:extLst>
          </p:cNvPr>
          <p:cNvCxnSpPr>
            <a:stCxn id="20" idx="1"/>
            <a:endCxn id="13" idx="3"/>
          </p:cNvCxnSpPr>
          <p:nvPr/>
        </p:nvCxnSpPr>
        <p:spPr>
          <a:xfrm flipH="1">
            <a:off x="3429000" y="3771900"/>
            <a:ext cx="1006764" cy="4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655E0-EC84-6C2B-7973-4C881F4B4A97}"/>
              </a:ext>
            </a:extLst>
          </p:cNvPr>
          <p:cNvCxnSpPr>
            <a:stCxn id="21" idx="1"/>
            <a:endCxn id="14" idx="3"/>
          </p:cNvCxnSpPr>
          <p:nvPr/>
        </p:nvCxnSpPr>
        <p:spPr>
          <a:xfrm flipH="1">
            <a:off x="3429000" y="4893326"/>
            <a:ext cx="9906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D308C6-BEA7-8398-FB0A-594A58666ED1}"/>
              </a:ext>
            </a:extLst>
          </p:cNvPr>
          <p:cNvSpPr txBox="1"/>
          <p:nvPr/>
        </p:nvSpPr>
        <p:spPr>
          <a:xfrm>
            <a:off x="1943101" y="6439154"/>
            <a:ext cx="137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DES-EEE3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41EA40-A577-984B-0FB4-69BF9731FBC2}"/>
              </a:ext>
            </a:extLst>
          </p:cNvPr>
          <p:cNvSpPr/>
          <p:nvPr/>
        </p:nvSpPr>
        <p:spPr>
          <a:xfrm>
            <a:off x="6934200" y="1295400"/>
            <a:ext cx="1600200" cy="725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 данных М 64 бит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1FCF77-8E72-8E0D-BE38-7B24F677A253}"/>
              </a:ext>
            </a:extLst>
          </p:cNvPr>
          <p:cNvSpPr/>
          <p:nvPr/>
        </p:nvSpPr>
        <p:spPr>
          <a:xfrm>
            <a:off x="6934200" y="2297687"/>
            <a:ext cx="1600200" cy="72505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504B50-588A-B926-511A-48884DB065AA}"/>
              </a:ext>
            </a:extLst>
          </p:cNvPr>
          <p:cNvSpPr/>
          <p:nvPr/>
        </p:nvSpPr>
        <p:spPr>
          <a:xfrm>
            <a:off x="6934200" y="3414243"/>
            <a:ext cx="1600200" cy="72505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8EEE46-DDDE-F0D8-FDBC-32F9149BE4C8}"/>
              </a:ext>
            </a:extLst>
          </p:cNvPr>
          <p:cNvSpPr/>
          <p:nvPr/>
        </p:nvSpPr>
        <p:spPr>
          <a:xfrm>
            <a:off x="6934200" y="4530799"/>
            <a:ext cx="1600200" cy="72505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2DAA7B-C0CC-E679-8EC9-4A528D1C03C4}"/>
              </a:ext>
            </a:extLst>
          </p:cNvPr>
          <p:cNvSpPr/>
          <p:nvPr/>
        </p:nvSpPr>
        <p:spPr>
          <a:xfrm>
            <a:off x="6781800" y="5556177"/>
            <a:ext cx="1905000" cy="725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 шифровки </a:t>
            </a:r>
          </a:p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64 бит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CA61B4-F1F0-372A-5333-932315B5857A}"/>
              </a:ext>
            </a:extLst>
          </p:cNvPr>
          <p:cNvSpPr/>
          <p:nvPr/>
        </p:nvSpPr>
        <p:spPr>
          <a:xfrm>
            <a:off x="6248400" y="2133600"/>
            <a:ext cx="3048000" cy="3276600"/>
          </a:xfrm>
          <a:prstGeom prst="rect">
            <a:avLst/>
          </a:prstGeom>
          <a:noFill/>
          <a:ln w="158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D8C37C-9282-5E66-C6C9-9646D9622EB9}"/>
              </a:ext>
            </a:extLst>
          </p:cNvPr>
          <p:cNvSpPr txBox="1"/>
          <p:nvPr/>
        </p:nvSpPr>
        <p:spPr>
          <a:xfrm>
            <a:off x="9541164" y="24755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A21E7F-157C-165E-6935-3EA9D37D736B}"/>
              </a:ext>
            </a:extLst>
          </p:cNvPr>
          <p:cNvSpPr txBox="1"/>
          <p:nvPr/>
        </p:nvSpPr>
        <p:spPr>
          <a:xfrm>
            <a:off x="9541164" y="35872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CB69D1-126C-20B8-DCD0-104807577B58}"/>
              </a:ext>
            </a:extLst>
          </p:cNvPr>
          <p:cNvSpPr txBox="1"/>
          <p:nvPr/>
        </p:nvSpPr>
        <p:spPr>
          <a:xfrm>
            <a:off x="9525000" y="47086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87B2B8-CDD7-1824-44EF-30C966092B41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7734300" y="2020455"/>
            <a:ext cx="0" cy="277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5B14E5-3313-7D50-EFCA-52267ABAFEC8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7734300" y="3022742"/>
            <a:ext cx="0" cy="391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9506A1-1D25-8690-0741-2119AF487B45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7734300" y="4139298"/>
            <a:ext cx="0" cy="391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F7C6B3-2887-C1A7-341F-248694A6FEA9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7734300" y="5255854"/>
            <a:ext cx="0" cy="30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03EE21-BFCC-2960-D0E8-75F8F31E7073}"/>
              </a:ext>
            </a:extLst>
          </p:cNvPr>
          <p:cNvCxnSpPr>
            <a:stCxn id="51" idx="1"/>
            <a:endCxn id="46" idx="3"/>
          </p:cNvCxnSpPr>
          <p:nvPr/>
        </p:nvCxnSpPr>
        <p:spPr>
          <a:xfrm flipH="1">
            <a:off x="8534400" y="2660214"/>
            <a:ext cx="10067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FD6EC4D-5DEE-26FB-1507-4D3274F4FFCD}"/>
              </a:ext>
            </a:extLst>
          </p:cNvPr>
          <p:cNvCxnSpPr>
            <a:stCxn id="52" idx="1"/>
            <a:endCxn id="47" idx="3"/>
          </p:cNvCxnSpPr>
          <p:nvPr/>
        </p:nvCxnSpPr>
        <p:spPr>
          <a:xfrm flipH="1">
            <a:off x="8534400" y="3771900"/>
            <a:ext cx="1006764" cy="4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D86D37-ADE2-4CEB-C0BA-F0863D2303FD}"/>
              </a:ext>
            </a:extLst>
          </p:cNvPr>
          <p:cNvCxnSpPr>
            <a:stCxn id="53" idx="1"/>
            <a:endCxn id="48" idx="3"/>
          </p:cNvCxnSpPr>
          <p:nvPr/>
        </p:nvCxnSpPr>
        <p:spPr>
          <a:xfrm flipH="1">
            <a:off x="8534400" y="4893326"/>
            <a:ext cx="9906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4C2840-1C18-F409-ED74-5A48B5932283}"/>
              </a:ext>
            </a:extLst>
          </p:cNvPr>
          <p:cNvSpPr txBox="1"/>
          <p:nvPr/>
        </p:nvSpPr>
        <p:spPr>
          <a:xfrm>
            <a:off x="7048501" y="6439154"/>
            <a:ext cx="137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DES-EEE2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3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1297" y="250393"/>
            <a:ext cx="209168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Цель</a:t>
            </a:r>
            <a:r>
              <a:rPr spc="-15" dirty="0"/>
              <a:t> </a:t>
            </a:r>
            <a:r>
              <a:rPr spc="-10" dirty="0"/>
              <a:t>работы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27509"/>
            <a:ext cx="1035812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algn="l">
              <a:spcBef>
                <a:spcPts val="1295"/>
              </a:spcBef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b="1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Приобретение навыков работы с шифрами DES</a:t>
            </a:r>
            <a:r>
              <a:rPr lang="vi-VN" sz="2000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, </a:t>
            </a:r>
            <a:r>
              <a:rPr lang="en-US" sz="2000" spc="-20" dirty="0">
                <a:latin typeface="Times New Roman"/>
                <a:cs typeface="Times New Roman"/>
              </a:rPr>
              <a:t>3DES</a:t>
            </a:r>
            <a:r>
              <a:rPr lang="ru-RU" sz="2000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и ГОСТ 28147-89 Магма</a:t>
            </a:r>
            <a:endParaRPr lang="ru-RU" sz="2000" spc="-10" dirty="0">
              <a:latin typeface="Times New Roman"/>
              <a:cs typeface="Times New Roman"/>
            </a:endParaRPr>
          </a:p>
          <a:p>
            <a:pPr marL="12700" algn="l">
              <a:lnSpc>
                <a:spcPct val="100000"/>
              </a:lnSpc>
              <a:spcBef>
                <a:spcPts val="1295"/>
              </a:spcBef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b="1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Задачи:</a:t>
            </a:r>
            <a:endParaRPr lang="en-US" sz="2000" b="1" spc="-20" dirty="0">
              <a:latin typeface="Times New Roman"/>
              <a:ea typeface="Open Sans" pitchFamily="2" charset="0"/>
              <a:cs typeface="Times New Roman"/>
            </a:endParaRP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latin typeface="Times New Roman"/>
                <a:cs typeface="Times New Roman"/>
              </a:rPr>
              <a:t>Изучить преобразования </a:t>
            </a:r>
            <a:r>
              <a:rPr lang="en-US" sz="2000" dirty="0">
                <a:latin typeface="Times New Roman"/>
                <a:cs typeface="Times New Roman"/>
              </a:rPr>
              <a:t>DES </a:t>
            </a:r>
            <a:r>
              <a:rPr lang="ru-RU" sz="2000" dirty="0">
                <a:latin typeface="Times New Roman"/>
                <a:cs typeface="Times New Roman"/>
              </a:rPr>
              <a:t>по шаблонной схеме </a:t>
            </a:r>
            <a:r>
              <a:rPr lang="en-US" sz="2000" dirty="0">
                <a:latin typeface="Times New Roman"/>
                <a:cs typeface="Times New Roman"/>
              </a:rPr>
              <a:t>DES </a:t>
            </a:r>
            <a:r>
              <a:rPr lang="en-US" sz="2000" dirty="0" err="1">
                <a:latin typeface="Times New Roman"/>
                <a:cs typeface="Times New Roman"/>
              </a:rPr>
              <a:t>Visualisation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из </a:t>
            </a:r>
            <a:r>
              <a:rPr lang="en-US" sz="2000" dirty="0" err="1">
                <a:latin typeface="Times New Roman"/>
                <a:cs typeface="Times New Roman"/>
              </a:rPr>
              <a:t>CrypTool</a:t>
            </a:r>
            <a:r>
              <a:rPr lang="en-US" sz="2000" dirty="0">
                <a:latin typeface="Times New Roman"/>
                <a:cs typeface="Times New Roman"/>
              </a:rPr>
              <a:t> 2;</a:t>
            </a: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latin typeface="Times New Roman"/>
                <a:cs typeface="Times New Roman"/>
              </a:rPr>
              <a:t>Провести исследование DES  в режимах работы ECB и CBC, используя CrypTool 1</a:t>
            </a:r>
            <a:r>
              <a:rPr lang="en-US" sz="2000" dirty="0">
                <a:latin typeface="Times New Roman"/>
                <a:cs typeface="Times New Roman"/>
              </a:rPr>
              <a:t>;</a:t>
            </a: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latin typeface="Times New Roman"/>
                <a:cs typeface="Times New Roman"/>
              </a:rPr>
              <a:t>Разработать схему в CrypTool 2  для экспериментального определения  всех тех  версий 3-DES,  которые реализованы в Cryptool 2</a:t>
            </a:r>
            <a:r>
              <a:rPr lang="en-US" sz="2000" dirty="0">
                <a:latin typeface="Times New Roman"/>
                <a:cs typeface="Times New Roman"/>
              </a:rPr>
              <a:t>;</a:t>
            </a: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latin typeface="Times New Roman"/>
                <a:cs typeface="Times New Roman"/>
              </a:rPr>
              <a:t>Изучить преобразования шифра Магма с помощью приложения ЛИТОРЕЯ</a:t>
            </a:r>
            <a:r>
              <a:rPr lang="en-US" sz="2000" dirty="0">
                <a:latin typeface="Times New Roman"/>
                <a:cs typeface="Times New Roman"/>
              </a:rPr>
              <a:t>;</a:t>
            </a: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latin typeface="Times New Roman"/>
                <a:cs typeface="Times New Roman"/>
              </a:rPr>
              <a:t>Провести исследование шифра Магма  в режимах работы простой замены и простой замены с зацеплением, используя приложение ЛИТОРЕЯ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C0CC164F-EA72-E921-FFDF-355AE4C3E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021645-F4D0-40A2-C17C-A7DF3F64D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734403-CBB8-0156-CAE1-602B9FDDC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18846"/>
            <a:ext cx="10896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ГОСТ 28147-89 Магма: Расчет первого раунда шифрования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899DC356-3AFD-C208-F7FF-654D1D2BB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496778-87BF-047C-30C3-8B2AC137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676400"/>
            <a:ext cx="8811855" cy="2981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950EA0-8D00-7F73-F424-AA95A281E0A9}"/>
              </a:ext>
            </a:extLst>
          </p:cNvPr>
          <p:cNvSpPr txBox="1"/>
          <p:nvPr/>
        </p:nvSpPr>
        <p:spPr>
          <a:xfrm>
            <a:off x="4191000" y="4799732"/>
            <a:ext cx="35814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729AB-3598-BC82-AC61-98F6B8B23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5B23CF-52E1-9078-4C54-F7F31609A6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18846"/>
            <a:ext cx="10896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ГОСТ 28147-89 Магма: Расчет первого раунда шифрования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1F47D195-99E3-6BF3-73E1-CE268B4DED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28704B-E653-FFB8-98CF-F9223C8D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46" y="1256997"/>
            <a:ext cx="9192908" cy="4344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3DA29-3C21-53A9-D39F-3FFDF9E988F1}"/>
              </a:ext>
            </a:extLst>
          </p:cNvPr>
          <p:cNvSpPr txBox="1"/>
          <p:nvPr/>
        </p:nvSpPr>
        <p:spPr>
          <a:xfrm>
            <a:off x="2133600" y="5787180"/>
            <a:ext cx="7696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первого раунда шифрования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8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3291C-E6CD-53AC-F107-8010B24BC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592D6F-588F-C246-ECC2-EBA6D5088C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46243"/>
            <a:ext cx="11430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ГОСТ 28147-89 Магма: Ручной расчет первого раунда шифрования 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DADCCF2C-6F49-3489-B263-2550B68D80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2D4002-69B3-2E2C-9EC2-EB3B00C95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15857"/>
              </p:ext>
            </p:extLst>
          </p:nvPr>
        </p:nvGraphicFramePr>
        <p:xfrm>
          <a:off x="609600" y="1447800"/>
          <a:ext cx="3505194" cy="1447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89466">
                  <a:extLst>
                    <a:ext uri="{9D8B030D-6E8A-4147-A177-3AD203B41FA5}">
                      <a16:colId xmlns:a16="http://schemas.microsoft.com/office/drawing/2014/main" val="2048937638"/>
                    </a:ext>
                  </a:extLst>
                </a:gridCol>
                <a:gridCol w="389466">
                  <a:extLst>
                    <a:ext uri="{9D8B030D-6E8A-4147-A177-3AD203B41FA5}">
                      <a16:colId xmlns:a16="http://schemas.microsoft.com/office/drawing/2014/main" val="2574200528"/>
                    </a:ext>
                  </a:extLst>
                </a:gridCol>
                <a:gridCol w="389466">
                  <a:extLst>
                    <a:ext uri="{9D8B030D-6E8A-4147-A177-3AD203B41FA5}">
                      <a16:colId xmlns:a16="http://schemas.microsoft.com/office/drawing/2014/main" val="1634826165"/>
                    </a:ext>
                  </a:extLst>
                </a:gridCol>
                <a:gridCol w="389466">
                  <a:extLst>
                    <a:ext uri="{9D8B030D-6E8A-4147-A177-3AD203B41FA5}">
                      <a16:colId xmlns:a16="http://schemas.microsoft.com/office/drawing/2014/main" val="2245854702"/>
                    </a:ext>
                  </a:extLst>
                </a:gridCol>
                <a:gridCol w="389466">
                  <a:extLst>
                    <a:ext uri="{9D8B030D-6E8A-4147-A177-3AD203B41FA5}">
                      <a16:colId xmlns:a16="http://schemas.microsoft.com/office/drawing/2014/main" val="3961245532"/>
                    </a:ext>
                  </a:extLst>
                </a:gridCol>
                <a:gridCol w="389466">
                  <a:extLst>
                    <a:ext uri="{9D8B030D-6E8A-4147-A177-3AD203B41FA5}">
                      <a16:colId xmlns:a16="http://schemas.microsoft.com/office/drawing/2014/main" val="4168890341"/>
                    </a:ext>
                  </a:extLst>
                </a:gridCol>
                <a:gridCol w="389466">
                  <a:extLst>
                    <a:ext uri="{9D8B030D-6E8A-4147-A177-3AD203B41FA5}">
                      <a16:colId xmlns:a16="http://schemas.microsoft.com/office/drawing/2014/main" val="320470642"/>
                    </a:ext>
                  </a:extLst>
                </a:gridCol>
                <a:gridCol w="389466">
                  <a:extLst>
                    <a:ext uri="{9D8B030D-6E8A-4147-A177-3AD203B41FA5}">
                      <a16:colId xmlns:a16="http://schemas.microsoft.com/office/drawing/2014/main" val="3811377405"/>
                    </a:ext>
                  </a:extLst>
                </a:gridCol>
                <a:gridCol w="389466">
                  <a:extLst>
                    <a:ext uri="{9D8B030D-6E8A-4147-A177-3AD203B41FA5}">
                      <a16:colId xmlns:a16="http://schemas.microsoft.com/office/drawing/2014/main" val="52222720"/>
                    </a:ext>
                  </a:extLst>
                </a:gridCol>
              </a:tblGrid>
              <a:tr h="4826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Исходный текст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28894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28679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88850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592687-2382-B7C7-C442-E71682EEE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30021"/>
              </p:ext>
            </p:extLst>
          </p:nvPr>
        </p:nvGraphicFramePr>
        <p:xfrm>
          <a:off x="4470400" y="1447800"/>
          <a:ext cx="7264400" cy="1447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392257302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869760776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2268971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46190619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694874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615064574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78552799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902394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30813044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46524092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93456065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06031087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5971904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2900024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27917810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731548585"/>
                    </a:ext>
                  </a:extLst>
                </a:gridCol>
              </a:tblGrid>
              <a:tr h="482600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 (128 битов)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98509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395011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56104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0394C3-AF7A-C998-BA35-B77260693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89987"/>
              </p:ext>
            </p:extLst>
          </p:nvPr>
        </p:nvGraphicFramePr>
        <p:xfrm>
          <a:off x="1828800" y="4584658"/>
          <a:ext cx="8153400" cy="62126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3258669757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524803328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1473163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78352046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9223856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97351957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6920749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095358538"/>
                    </a:ext>
                  </a:extLst>
                </a:gridCol>
              </a:tblGrid>
              <a:tr h="621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108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C43705-185B-70AD-5E30-0783154F8B4C}"/>
              </a:ext>
            </a:extLst>
          </p:cNvPr>
          <p:cNvSpPr txBox="1"/>
          <p:nvPr/>
        </p:nvSpPr>
        <p:spPr>
          <a:xfrm>
            <a:off x="3327400" y="412988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+mj-lt"/>
              </a:rPr>
              <a:t>Left</a:t>
            </a: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C8F7F-C39C-AD7D-1DC9-C90D183B7BFD}"/>
              </a:ext>
            </a:extLst>
          </p:cNvPr>
          <p:cNvSpPr txBox="1"/>
          <p:nvPr/>
        </p:nvSpPr>
        <p:spPr>
          <a:xfrm>
            <a:off x="7289800" y="4129889"/>
            <a:ext cx="1117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dirty="0">
                <a:latin typeface="+mj-lt"/>
              </a:rPr>
              <a:t>Right</a:t>
            </a:r>
            <a:endParaRPr lang="en-US" dirty="0">
              <a:latin typeface="+mj-lt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898DD41-C351-4ADF-8DD0-742E97220023}"/>
              </a:ext>
            </a:extLst>
          </p:cNvPr>
          <p:cNvSpPr/>
          <p:nvPr/>
        </p:nvSpPr>
        <p:spPr>
          <a:xfrm>
            <a:off x="7848600" y="5282126"/>
            <a:ext cx="228600" cy="3810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223290-E4D0-E0E5-C966-16D65A9AE0AB}"/>
              </a:ext>
            </a:extLst>
          </p:cNvPr>
          <p:cNvSpPr txBox="1"/>
          <p:nvPr/>
        </p:nvSpPr>
        <p:spPr>
          <a:xfrm>
            <a:off x="3327400" y="3463638"/>
            <a:ext cx="44958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00110001001100110011011000110010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36497-A611-F124-EAE9-07FEED99EF15}"/>
              </a:ext>
            </a:extLst>
          </p:cNvPr>
          <p:cNvSpPr txBox="1"/>
          <p:nvPr/>
        </p:nvSpPr>
        <p:spPr>
          <a:xfrm>
            <a:off x="5943600" y="5830491"/>
            <a:ext cx="40386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01000111010111110100010001010101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E490189-2169-EBD0-A263-900E3A5C4C1E}"/>
              </a:ext>
            </a:extLst>
          </p:cNvPr>
          <p:cNvSpPr/>
          <p:nvPr/>
        </p:nvSpPr>
        <p:spPr>
          <a:xfrm>
            <a:off x="5257800" y="2971800"/>
            <a:ext cx="228600" cy="3693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94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A9A89-C0E2-5BAA-10E7-7F5B5192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F81F72-F911-784A-0B44-B1B0A59005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46243"/>
            <a:ext cx="11430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ГОСТ 28147-89 Магма: Ручной расчет первого раунда шифрования 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2D34AA07-88E1-125F-B65B-1E59AE02BA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A3AD2-6189-D534-E3C9-9E1ECA5DA102}"/>
              </a:ext>
            </a:extLst>
          </p:cNvPr>
          <p:cNvSpPr txBox="1"/>
          <p:nvPr/>
        </p:nvSpPr>
        <p:spPr>
          <a:xfrm>
            <a:off x="635000" y="1348692"/>
            <a:ext cx="1117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dirty="0">
                <a:latin typeface="+mj-lt"/>
              </a:rPr>
              <a:t>Right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0621B-3220-A6C6-B395-19209EE068A1}"/>
              </a:ext>
            </a:extLst>
          </p:cNvPr>
          <p:cNvSpPr txBox="1"/>
          <p:nvPr/>
        </p:nvSpPr>
        <p:spPr>
          <a:xfrm>
            <a:off x="1645804" y="1348692"/>
            <a:ext cx="40386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01000111010111110100010001010101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4F342-7C21-39D4-E505-2B85CE38BD1D}"/>
              </a:ext>
            </a:extLst>
          </p:cNvPr>
          <p:cNvSpPr txBox="1"/>
          <p:nvPr/>
        </p:nvSpPr>
        <p:spPr>
          <a:xfrm>
            <a:off x="1645804" y="1981200"/>
            <a:ext cx="40386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00110001001100110011011000110010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65FE3-9C58-9719-7FC3-A14F1986E0B1}"/>
              </a:ext>
            </a:extLst>
          </p:cNvPr>
          <p:cNvSpPr txBox="1"/>
          <p:nvPr/>
        </p:nvSpPr>
        <p:spPr>
          <a:xfrm>
            <a:off x="774700" y="1981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+mj-lt"/>
              </a:rPr>
              <a:t>Key 1</a:t>
            </a:r>
            <a:endParaRPr 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F4C72-2532-7385-9BD6-54A0D5F69362}"/>
              </a:ext>
            </a:extLst>
          </p:cNvPr>
          <p:cNvSpPr txBox="1"/>
          <p:nvPr/>
        </p:nvSpPr>
        <p:spPr>
          <a:xfrm>
            <a:off x="7250545" y="1611868"/>
            <a:ext cx="395085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01111000100100100111101010000111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E9499E4-B242-0E8F-F055-748C9C8945B8}"/>
              </a:ext>
            </a:extLst>
          </p:cNvPr>
          <p:cNvSpPr/>
          <p:nvPr/>
        </p:nvSpPr>
        <p:spPr>
          <a:xfrm>
            <a:off x="5976504" y="1376401"/>
            <a:ext cx="228600" cy="9373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A2C22071-EBC5-8CD9-6185-58F01FB39923}"/>
              </a:ext>
            </a:extLst>
          </p:cNvPr>
          <p:cNvSpPr/>
          <p:nvPr/>
        </p:nvSpPr>
        <p:spPr>
          <a:xfrm>
            <a:off x="6303240" y="1464025"/>
            <a:ext cx="609600" cy="701841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412C2D-E4E7-74B2-0708-FBB49210C0EF}"/>
                  </a:ext>
                </a:extLst>
              </p:cNvPr>
              <p:cNvSpPr txBox="1"/>
              <p:nvPr/>
            </p:nvSpPr>
            <p:spPr>
              <a:xfrm>
                <a:off x="6074640" y="2313709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+mj-lt"/>
                          </a:rPr>
                        </m:ctrlPr>
                      </m:sSupPr>
                      <m:e>
                        <m:r>
                          <a:rPr lang="vi-VN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+mj-lt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+mj-lt"/>
                          </a:rPr>
                          <m:t>32</m:t>
                        </m:r>
                      </m:sup>
                    </m:sSup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412C2D-E4E7-74B2-0708-FBB49210C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640" y="2313709"/>
                <a:ext cx="1066800" cy="369332"/>
              </a:xfrm>
              <a:prstGeom prst="rect">
                <a:avLst/>
              </a:prstGeom>
              <a:blipFill>
                <a:blip r:embed="rId3"/>
                <a:stretch>
                  <a:fillRect l="-1714" t="-13333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86768D5-4CDD-0B4A-4E36-281B8E13F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76606"/>
              </p:ext>
            </p:extLst>
          </p:nvPr>
        </p:nvGraphicFramePr>
        <p:xfrm>
          <a:off x="7250544" y="2350533"/>
          <a:ext cx="3950856" cy="47449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979056">
                  <a:extLst>
                    <a:ext uri="{9D8B030D-6E8A-4147-A177-3AD203B41FA5}">
                      <a16:colId xmlns:a16="http://schemas.microsoft.com/office/drawing/2014/main" val="3878054216"/>
                    </a:ext>
                  </a:extLst>
                </a:gridCol>
                <a:gridCol w="996372">
                  <a:extLst>
                    <a:ext uri="{9D8B030D-6E8A-4147-A177-3AD203B41FA5}">
                      <a16:colId xmlns:a16="http://schemas.microsoft.com/office/drawing/2014/main" val="4273305760"/>
                    </a:ext>
                  </a:extLst>
                </a:gridCol>
                <a:gridCol w="987714">
                  <a:extLst>
                    <a:ext uri="{9D8B030D-6E8A-4147-A177-3AD203B41FA5}">
                      <a16:colId xmlns:a16="http://schemas.microsoft.com/office/drawing/2014/main" val="2943176154"/>
                    </a:ext>
                  </a:extLst>
                </a:gridCol>
                <a:gridCol w="987714">
                  <a:extLst>
                    <a:ext uri="{9D8B030D-6E8A-4147-A177-3AD203B41FA5}">
                      <a16:colId xmlns:a16="http://schemas.microsoft.com/office/drawing/2014/main" val="4130416117"/>
                    </a:ext>
                  </a:extLst>
                </a:gridCol>
              </a:tblGrid>
              <a:tr h="474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53527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174157-6715-3648-D278-0001E040D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32433"/>
              </p:ext>
            </p:extLst>
          </p:nvPr>
        </p:nvGraphicFramePr>
        <p:xfrm>
          <a:off x="6629400" y="3194357"/>
          <a:ext cx="5181599" cy="224640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14035">
                  <a:extLst>
                    <a:ext uri="{9D8B030D-6E8A-4147-A177-3AD203B41FA5}">
                      <a16:colId xmlns:a16="http://schemas.microsoft.com/office/drawing/2014/main" val="3335801475"/>
                    </a:ext>
                  </a:extLst>
                </a:gridCol>
                <a:gridCol w="295564">
                  <a:extLst>
                    <a:ext uri="{9D8B030D-6E8A-4147-A177-3AD203B41FA5}">
                      <a16:colId xmlns:a16="http://schemas.microsoft.com/office/drawing/2014/main" val="3170612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10170707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877886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59712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2330089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28774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89898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5029385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433651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7553664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2635876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529165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7461653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6472059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5089546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777286903"/>
                    </a:ext>
                  </a:extLst>
                </a:gridCol>
              </a:tblGrid>
              <a:tr h="596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-Box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3597791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352797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5129473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668969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7159190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1062137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5574969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1455935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0508713"/>
                  </a:ext>
                </a:extLst>
              </a:tr>
            </a:tbl>
          </a:graphicData>
        </a:graphic>
      </p:graphicFrame>
      <p:sp>
        <p:nvSpPr>
          <p:cNvPr id="25" name="Arrow: Down 24">
            <a:extLst>
              <a:ext uri="{FF2B5EF4-FFF2-40B4-BE49-F238E27FC236}">
                <a16:creationId xmlns:a16="http://schemas.microsoft.com/office/drawing/2014/main" id="{AE718EFD-6388-77D5-6158-B6AE9C47D37F}"/>
              </a:ext>
            </a:extLst>
          </p:cNvPr>
          <p:cNvSpPr/>
          <p:nvPr/>
        </p:nvSpPr>
        <p:spPr>
          <a:xfrm>
            <a:off x="9144000" y="2022581"/>
            <a:ext cx="152400" cy="332509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3431D6B-9AA9-5ED2-161E-E40882DC8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67648"/>
              </p:ext>
            </p:extLst>
          </p:nvPr>
        </p:nvGraphicFramePr>
        <p:xfrm>
          <a:off x="1524000" y="3048001"/>
          <a:ext cx="3810000" cy="533399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944151">
                  <a:extLst>
                    <a:ext uri="{9D8B030D-6E8A-4147-A177-3AD203B41FA5}">
                      <a16:colId xmlns:a16="http://schemas.microsoft.com/office/drawing/2014/main" val="3878054216"/>
                    </a:ext>
                  </a:extLst>
                </a:gridCol>
                <a:gridCol w="960849">
                  <a:extLst>
                    <a:ext uri="{9D8B030D-6E8A-4147-A177-3AD203B41FA5}">
                      <a16:colId xmlns:a16="http://schemas.microsoft.com/office/drawing/2014/main" val="42733057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4317615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30416117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35272"/>
                  </a:ext>
                </a:extLst>
              </a:tr>
            </a:tbl>
          </a:graphicData>
        </a:graphic>
      </p:graphicFrame>
      <p:sp>
        <p:nvSpPr>
          <p:cNvPr id="27" name="Arrow: Down 26">
            <a:extLst>
              <a:ext uri="{FF2B5EF4-FFF2-40B4-BE49-F238E27FC236}">
                <a16:creationId xmlns:a16="http://schemas.microsoft.com/office/drawing/2014/main" id="{1E23A79A-1E07-0AE4-C531-6D05B15FEE63}"/>
              </a:ext>
            </a:extLst>
          </p:cNvPr>
          <p:cNvSpPr/>
          <p:nvPr/>
        </p:nvSpPr>
        <p:spPr>
          <a:xfrm>
            <a:off x="9144000" y="2866405"/>
            <a:ext cx="152400" cy="32795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188E8383-7D39-C65E-A37A-0F516B77F1CA}"/>
              </a:ext>
            </a:extLst>
          </p:cNvPr>
          <p:cNvSpPr/>
          <p:nvPr/>
        </p:nvSpPr>
        <p:spPr>
          <a:xfrm>
            <a:off x="2819400" y="4114800"/>
            <a:ext cx="990600" cy="9144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&lt;&lt;11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FEE27325-17FC-012F-2425-F96D1F24E75D}"/>
              </a:ext>
            </a:extLst>
          </p:cNvPr>
          <p:cNvSpPr/>
          <p:nvPr/>
        </p:nvSpPr>
        <p:spPr>
          <a:xfrm>
            <a:off x="5562601" y="3211002"/>
            <a:ext cx="838199" cy="263718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8C11D184-1831-A082-D3B8-04F86C352B1E}"/>
              </a:ext>
            </a:extLst>
          </p:cNvPr>
          <p:cNvSpPr/>
          <p:nvPr/>
        </p:nvSpPr>
        <p:spPr>
          <a:xfrm>
            <a:off x="3238500" y="3678411"/>
            <a:ext cx="152400" cy="33937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E851EE4-3CC8-B5F5-D871-78B0AB3C2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76969"/>
              </p:ext>
            </p:extLst>
          </p:nvPr>
        </p:nvGraphicFramePr>
        <p:xfrm>
          <a:off x="1447800" y="5509308"/>
          <a:ext cx="3657600" cy="66289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906385">
                  <a:extLst>
                    <a:ext uri="{9D8B030D-6E8A-4147-A177-3AD203B41FA5}">
                      <a16:colId xmlns:a16="http://schemas.microsoft.com/office/drawing/2014/main" val="3878054216"/>
                    </a:ext>
                  </a:extLst>
                </a:gridCol>
                <a:gridCol w="922415">
                  <a:extLst>
                    <a:ext uri="{9D8B030D-6E8A-4147-A177-3AD203B41FA5}">
                      <a16:colId xmlns:a16="http://schemas.microsoft.com/office/drawing/2014/main" val="42733057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31761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30416117"/>
                    </a:ext>
                  </a:extLst>
                </a:gridCol>
              </a:tblGrid>
              <a:tr h="662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35272"/>
                  </a:ext>
                </a:extLst>
              </a:tr>
            </a:tbl>
          </a:graphicData>
        </a:graphic>
      </p:graphicFrame>
      <p:sp>
        <p:nvSpPr>
          <p:cNvPr id="34" name="Arrow: Down 33">
            <a:extLst>
              <a:ext uri="{FF2B5EF4-FFF2-40B4-BE49-F238E27FC236}">
                <a16:creationId xmlns:a16="http://schemas.microsoft.com/office/drawing/2014/main" id="{624C18A4-096E-92BF-A6AD-945C604167D8}"/>
              </a:ext>
            </a:extLst>
          </p:cNvPr>
          <p:cNvSpPr/>
          <p:nvPr/>
        </p:nvSpPr>
        <p:spPr>
          <a:xfrm>
            <a:off x="3238500" y="5105400"/>
            <a:ext cx="152400" cy="33536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72CED9-6CB4-7BEC-57CE-B1ABB2FBD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327667-CF4A-FD62-4CAC-37493CF811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46243"/>
            <a:ext cx="11430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ГОСТ 28147-89 Магма: Ручной расчет первого раунда шифрования 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69EEC25C-E5A2-0172-2C4D-8C86EB33FC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C8CF038-4926-759E-3613-AF4D93897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77814"/>
              </p:ext>
            </p:extLst>
          </p:nvPr>
        </p:nvGraphicFramePr>
        <p:xfrm>
          <a:off x="1981200" y="1295401"/>
          <a:ext cx="7848597" cy="725587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963794">
                  <a:extLst>
                    <a:ext uri="{9D8B030D-6E8A-4147-A177-3AD203B41FA5}">
                      <a16:colId xmlns:a16="http://schemas.microsoft.com/office/drawing/2014/main" val="1092432162"/>
                    </a:ext>
                  </a:extLst>
                </a:gridCol>
                <a:gridCol w="963794">
                  <a:extLst>
                    <a:ext uri="{9D8B030D-6E8A-4147-A177-3AD203B41FA5}">
                      <a16:colId xmlns:a16="http://schemas.microsoft.com/office/drawing/2014/main" val="3833907261"/>
                    </a:ext>
                  </a:extLst>
                </a:gridCol>
                <a:gridCol w="963794">
                  <a:extLst>
                    <a:ext uri="{9D8B030D-6E8A-4147-A177-3AD203B41FA5}">
                      <a16:colId xmlns:a16="http://schemas.microsoft.com/office/drawing/2014/main" val="2506582604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2509320138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3801749643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2050819189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3185316971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813998192"/>
                    </a:ext>
                  </a:extLst>
                </a:gridCol>
              </a:tblGrid>
              <a:tr h="244057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064678"/>
                  </a:ext>
                </a:extLst>
              </a:tr>
              <a:tr h="441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727377"/>
                  </a:ext>
                </a:extLst>
              </a:tr>
            </a:tbl>
          </a:graphicData>
        </a:graphic>
      </p:graphicFrame>
      <p:sp>
        <p:nvSpPr>
          <p:cNvPr id="26" name="Cylinder 25">
            <a:extLst>
              <a:ext uri="{FF2B5EF4-FFF2-40B4-BE49-F238E27FC236}">
                <a16:creationId xmlns:a16="http://schemas.microsoft.com/office/drawing/2014/main" id="{53256C4A-2FCC-6A02-B19C-7EF52359E68C}"/>
              </a:ext>
            </a:extLst>
          </p:cNvPr>
          <p:cNvSpPr/>
          <p:nvPr/>
        </p:nvSpPr>
        <p:spPr>
          <a:xfrm>
            <a:off x="5486400" y="2781382"/>
            <a:ext cx="723900" cy="87621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 dirty="0">
                <a:solidFill>
                  <a:schemeClr val="tx1"/>
                </a:solidFill>
                <a:latin typeface="+mj-lt"/>
              </a:rPr>
              <a:t>f</a:t>
            </a:r>
            <a:endParaRPr 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Flowchart: Or 28">
            <a:extLst>
              <a:ext uri="{FF2B5EF4-FFF2-40B4-BE49-F238E27FC236}">
                <a16:creationId xmlns:a16="http://schemas.microsoft.com/office/drawing/2014/main" id="{637699BD-3825-04E4-05D7-533C6F267503}"/>
              </a:ext>
            </a:extLst>
          </p:cNvPr>
          <p:cNvSpPr/>
          <p:nvPr/>
        </p:nvSpPr>
        <p:spPr>
          <a:xfrm>
            <a:off x="2590800" y="2895763"/>
            <a:ext cx="612648" cy="609437"/>
          </a:xfrm>
          <a:prstGeom prst="flowChar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E31D41-4DAD-7DCF-450F-FEB268D0EEE3}"/>
              </a:ext>
            </a:extLst>
          </p:cNvPr>
          <p:cNvCxnSpPr>
            <a:stCxn id="26" idx="2"/>
            <a:endCxn id="29" idx="6"/>
          </p:cNvCxnSpPr>
          <p:nvPr/>
        </p:nvCxnSpPr>
        <p:spPr>
          <a:xfrm flipH="1" flipV="1">
            <a:off x="3203448" y="3200482"/>
            <a:ext cx="2282952" cy="1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C90516E-EAAC-F189-887F-BD36F450312E}"/>
              </a:ext>
            </a:extLst>
          </p:cNvPr>
          <p:cNvCxnSpPr>
            <a:cxnSpLocks/>
            <a:stCxn id="32" idx="1"/>
            <a:endCxn id="26" idx="1"/>
          </p:cNvCxnSpPr>
          <p:nvPr/>
        </p:nvCxnSpPr>
        <p:spPr>
          <a:xfrm rot="10800000" flipV="1">
            <a:off x="5848350" y="2514600"/>
            <a:ext cx="3981450" cy="2667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FBC338-908D-53B4-2DB8-9014500BCD94}"/>
              </a:ext>
            </a:extLst>
          </p:cNvPr>
          <p:cNvSpPr txBox="1"/>
          <p:nvPr/>
        </p:nvSpPr>
        <p:spPr>
          <a:xfrm>
            <a:off x="9829800" y="2329934"/>
            <a:ext cx="205740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31 33 36 32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D142CE-AF04-22E4-EE1C-524FE119D935}"/>
              </a:ext>
            </a:extLst>
          </p:cNvPr>
          <p:cNvCxnSpPr>
            <a:cxnSpLocks/>
            <a:endCxn id="26" idx="4"/>
          </p:cNvCxnSpPr>
          <p:nvPr/>
        </p:nvCxnSpPr>
        <p:spPr>
          <a:xfrm rot="10800000" flipV="1">
            <a:off x="6210300" y="2020987"/>
            <a:ext cx="2400300" cy="1198503"/>
          </a:xfrm>
          <a:prstGeom prst="bentConnector3">
            <a:avLst>
              <a:gd name="adj1" fmla="val -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01AC9C-0FFB-A537-77F0-DDE7B9F55AC3}"/>
              </a:ext>
            </a:extLst>
          </p:cNvPr>
          <p:cNvCxnSpPr>
            <a:endCxn id="29" idx="0"/>
          </p:cNvCxnSpPr>
          <p:nvPr/>
        </p:nvCxnSpPr>
        <p:spPr>
          <a:xfrm>
            <a:off x="2897124" y="2020987"/>
            <a:ext cx="0" cy="874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9AC3BD-4CB0-050C-748C-546E1164520A}"/>
              </a:ext>
            </a:extLst>
          </p:cNvPr>
          <p:cNvSpPr txBox="1"/>
          <p:nvPr/>
        </p:nvSpPr>
        <p:spPr>
          <a:xfrm>
            <a:off x="4419601" y="3949332"/>
            <a:ext cx="3125722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tx1"/>
                </a:solidFill>
                <a:latin typeface="+mj-lt"/>
              </a:rPr>
              <a:t>Round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“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Магма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C3CBC0-1501-DF94-A384-C5334D287E54}"/>
              </a:ext>
            </a:extLst>
          </p:cNvPr>
          <p:cNvCxnSpPr>
            <a:stCxn id="29" idx="4"/>
          </p:cNvCxnSpPr>
          <p:nvPr/>
        </p:nvCxnSpPr>
        <p:spPr>
          <a:xfrm>
            <a:off x="2897124" y="35052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E609-BBC6-C218-B2D5-EC6D61666C8D}"/>
              </a:ext>
            </a:extLst>
          </p:cNvPr>
          <p:cNvCxnSpPr/>
          <p:nvPr/>
        </p:nvCxnSpPr>
        <p:spPr>
          <a:xfrm>
            <a:off x="8610600" y="3219490"/>
            <a:ext cx="0" cy="1200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CE1EA84-794E-1582-2645-E686336C9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05931"/>
              </p:ext>
            </p:extLst>
          </p:nvPr>
        </p:nvGraphicFramePr>
        <p:xfrm>
          <a:off x="1981199" y="5006373"/>
          <a:ext cx="7848597" cy="7861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963794">
                  <a:extLst>
                    <a:ext uri="{9D8B030D-6E8A-4147-A177-3AD203B41FA5}">
                      <a16:colId xmlns:a16="http://schemas.microsoft.com/office/drawing/2014/main" val="1092432162"/>
                    </a:ext>
                  </a:extLst>
                </a:gridCol>
                <a:gridCol w="963794">
                  <a:extLst>
                    <a:ext uri="{9D8B030D-6E8A-4147-A177-3AD203B41FA5}">
                      <a16:colId xmlns:a16="http://schemas.microsoft.com/office/drawing/2014/main" val="3833907261"/>
                    </a:ext>
                  </a:extLst>
                </a:gridCol>
                <a:gridCol w="963794">
                  <a:extLst>
                    <a:ext uri="{9D8B030D-6E8A-4147-A177-3AD203B41FA5}">
                      <a16:colId xmlns:a16="http://schemas.microsoft.com/office/drawing/2014/main" val="2506582604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2509320138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3801749643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2050819189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3185316971"/>
                    </a:ext>
                  </a:extLst>
                </a:gridCol>
                <a:gridCol w="991443">
                  <a:extLst>
                    <a:ext uri="{9D8B030D-6E8A-4147-A177-3AD203B41FA5}">
                      <a16:colId xmlns:a16="http://schemas.microsoft.com/office/drawing/2014/main" val="813998192"/>
                    </a:ext>
                  </a:extLst>
                </a:gridCol>
              </a:tblGrid>
              <a:tr h="310382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064678"/>
                  </a:ext>
                </a:extLst>
              </a:tr>
              <a:tr h="475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727377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B4CA48-DC0A-B518-45B4-C5296BCA8726}"/>
              </a:ext>
            </a:extLst>
          </p:cNvPr>
          <p:cNvCxnSpPr>
            <a:cxnSpLocks/>
          </p:cNvCxnSpPr>
          <p:nvPr/>
        </p:nvCxnSpPr>
        <p:spPr>
          <a:xfrm>
            <a:off x="2897124" y="4419600"/>
            <a:ext cx="4951475" cy="567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3F1569-BA50-8DD3-71C4-BC965E3B0E71}"/>
              </a:ext>
            </a:extLst>
          </p:cNvPr>
          <p:cNvCxnSpPr/>
          <p:nvPr/>
        </p:nvCxnSpPr>
        <p:spPr>
          <a:xfrm flipH="1">
            <a:off x="3962400" y="4419600"/>
            <a:ext cx="4648200" cy="567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BC9C091-3F87-CA65-9AB4-34E0BD343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49863"/>
              </p:ext>
            </p:extLst>
          </p:nvPr>
        </p:nvGraphicFramePr>
        <p:xfrm>
          <a:off x="3429000" y="2533609"/>
          <a:ext cx="1600188" cy="52191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96540">
                  <a:extLst>
                    <a:ext uri="{9D8B030D-6E8A-4147-A177-3AD203B41FA5}">
                      <a16:colId xmlns:a16="http://schemas.microsoft.com/office/drawing/2014/main" val="3878054216"/>
                    </a:ext>
                  </a:extLst>
                </a:gridCol>
                <a:gridCol w="403554">
                  <a:extLst>
                    <a:ext uri="{9D8B030D-6E8A-4147-A177-3AD203B41FA5}">
                      <a16:colId xmlns:a16="http://schemas.microsoft.com/office/drawing/2014/main" val="4273305760"/>
                    </a:ext>
                  </a:extLst>
                </a:gridCol>
                <a:gridCol w="400047">
                  <a:extLst>
                    <a:ext uri="{9D8B030D-6E8A-4147-A177-3AD203B41FA5}">
                      <a16:colId xmlns:a16="http://schemas.microsoft.com/office/drawing/2014/main" val="2943176154"/>
                    </a:ext>
                  </a:extLst>
                </a:gridCol>
                <a:gridCol w="400047">
                  <a:extLst>
                    <a:ext uri="{9D8B030D-6E8A-4147-A177-3AD203B41FA5}">
                      <a16:colId xmlns:a16="http://schemas.microsoft.com/office/drawing/2014/main" val="4130416117"/>
                    </a:ext>
                  </a:extLst>
                </a:gridCol>
              </a:tblGrid>
              <a:tr h="52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53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642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547DA0-DC29-C0FA-F223-CDA5C50CA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CE9D55-1720-7AD8-CE47-3CC1C8E1D1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346243"/>
            <a:ext cx="8305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ГОСТ 28147-89 Магма: Шифрование картинок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ED931C8C-8328-8C90-7FD4-08BA8AD05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pic>
        <p:nvPicPr>
          <p:cNvPr id="4" name="Picture 3" descr="A close-up of a screen&#10;&#10;AI-generated content may be incorrect.">
            <a:extLst>
              <a:ext uri="{FF2B5EF4-FFF2-40B4-BE49-F238E27FC236}">
                <a16:creationId xmlns:a16="http://schemas.microsoft.com/office/drawing/2014/main" id="{DDBBE5F8-0918-D18D-374C-DB33FD772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399"/>
            <a:ext cx="2762250" cy="1219201"/>
          </a:xfrm>
          <a:prstGeom prst="rect">
            <a:avLst/>
          </a:prstGeom>
        </p:spPr>
      </p:pic>
      <p:pic>
        <p:nvPicPr>
          <p:cNvPr id="6" name="Picture 5" descr="A black text with black lines&#10;&#10;AI-generated content may be incorrect.">
            <a:extLst>
              <a:ext uri="{FF2B5EF4-FFF2-40B4-BE49-F238E27FC236}">
                <a16:creationId xmlns:a16="http://schemas.microsoft.com/office/drawing/2014/main" id="{A35C3230-9918-5457-38C1-1851D6E27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438399"/>
            <a:ext cx="2761905" cy="1219201"/>
          </a:xfrm>
          <a:prstGeom prst="rect">
            <a:avLst/>
          </a:prstGeom>
        </p:spPr>
      </p:pic>
      <p:pic>
        <p:nvPicPr>
          <p:cNvPr id="9" name="Picture 8" descr="A blurry image of a television screen&#10;&#10;AI-generated content may be incorrect.">
            <a:extLst>
              <a:ext uri="{FF2B5EF4-FFF2-40B4-BE49-F238E27FC236}">
                <a16:creationId xmlns:a16="http://schemas.microsoft.com/office/drawing/2014/main" id="{C6C10013-5516-5E41-428D-245697E16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120" y="2438400"/>
            <a:ext cx="2762250" cy="12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DC6244-5026-2A78-54DC-147BDC9AC087}"/>
              </a:ext>
            </a:extLst>
          </p:cNvPr>
          <p:cNvSpPr txBox="1"/>
          <p:nvPr/>
        </p:nvSpPr>
        <p:spPr>
          <a:xfrm>
            <a:off x="4695652" y="182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картинка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F156D-B42F-8380-3861-C83F0DAC5C40}"/>
              </a:ext>
            </a:extLst>
          </p:cNvPr>
          <p:cNvSpPr txBox="1"/>
          <p:nvPr/>
        </p:nvSpPr>
        <p:spPr>
          <a:xfrm>
            <a:off x="7834745" y="16903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шифровки режимом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замены с зацеплением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82985-87C6-4978-C6BE-2849E1BC80F7}"/>
              </a:ext>
            </a:extLst>
          </p:cNvPr>
          <p:cNvSpPr txBox="1"/>
          <p:nvPr/>
        </p:nvSpPr>
        <p:spPr>
          <a:xfrm>
            <a:off x="489759" y="169029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шифровки режимом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замены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(ECB)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DCD46B-BB1B-2335-8FEE-36BFA2C9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69867"/>
              </p:ext>
            </p:extLst>
          </p:nvPr>
        </p:nvGraphicFramePr>
        <p:xfrm>
          <a:off x="3262745" y="4549079"/>
          <a:ext cx="4572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Картинка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сжатия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Исходная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1FA8A1E-0540-D335-FB9A-4ED535ACB687}"/>
              </a:ext>
            </a:extLst>
          </p:cNvPr>
          <p:cNvSpPr txBox="1"/>
          <p:nvPr/>
        </p:nvSpPr>
        <p:spPr>
          <a:xfrm>
            <a:off x="4521200" y="4038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сжатия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80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B36AC8-37E7-4216-8912-F59E78CB1C19}"/>
              </a:ext>
            </a:extLst>
          </p:cNvPr>
          <p:cNvSpPr txBox="1">
            <a:spLocks/>
          </p:cNvSpPr>
          <p:nvPr/>
        </p:nvSpPr>
        <p:spPr>
          <a:xfrm>
            <a:off x="2125462" y="0"/>
            <a:ext cx="7941076" cy="113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25B5A6F-060F-42C5-B317-329C17B20F54}"/>
              </a:ext>
            </a:extLst>
          </p:cNvPr>
          <p:cNvSpPr txBox="1">
            <a:spLocks/>
          </p:cNvSpPr>
          <p:nvPr/>
        </p:nvSpPr>
        <p:spPr>
          <a:xfrm>
            <a:off x="287784" y="870012"/>
            <a:ext cx="11616432" cy="5759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исследованы режимы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шифра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выявлены следующие основные характеристики:</a:t>
            </a:r>
          </a:p>
          <a:p>
            <a:pPr marL="6480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Симметричный блочный шифр</a:t>
            </a:r>
          </a:p>
          <a:p>
            <a:pPr marL="6480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ключа – 64 бита (8 из которых – контрольные/проверочные)</a:t>
            </a:r>
          </a:p>
          <a:p>
            <a:pPr marL="6480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блока – 64 бита</a:t>
            </a:r>
          </a:p>
          <a:p>
            <a:pPr marL="6480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алгоритма лежит сеть Фейстеля с 16 раундами и рядом перестановок</a:t>
            </a:r>
          </a:p>
          <a:p>
            <a:pPr marL="6480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оценено время атаки грубой силой при известной части ключа для режимов ECB и CBC на примере текста длиной ~1100 символов, режим CBC показал лучшие результаты, что может быть связано с использованием различных значений для шифрования каждого блока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проведено исследование реализации шифра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3DES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CrypTool2 путем построения моделей. В результате были выявлены два возможных режима работы модуля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TripleDES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длине ключа 16 байтов используется режим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DES-EDE2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применяется два различных ключа:первый ключ используется на первом и третьем этапе, а второй – на втором этапе.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длине ключа 24 байта используется режим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DES-EDE3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каждый из трех этапов использует отдельный ключ.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итоге, результаты работы встроенного модуля и созданных моделей полностью совпали.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исследован шифр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Магма ГОСТ 28147-89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выявлены следующие основные характеристики данного шифра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симметричный блочный шифр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ключа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256 бит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блока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64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бита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алгоритма лежит сеть Фейстеля с 32 раундами, рядом перестановок и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сдвигов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была проведена шифровка изображения в различных режимах работы алгоритма. Установлено, что при простом режиме замены, при использовании блоков с небольшим количеством ключей, сохраняются различимые очертания оригинального изображения. Однако в режиме замены с зацеплением, где результат текущего блока зависит от предыдущего, достигается большая энтропия. Это подтверждает, что попытка сжать зашифрованное изображение не приводит к значительным результатам.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9D2542E-4EF6-4A72-91CE-F043A8E39A22}"/>
              </a:ext>
            </a:extLst>
          </p:cNvPr>
          <p:cNvSpPr txBox="1">
            <a:spLocks/>
          </p:cNvSpPr>
          <p:nvPr/>
        </p:nvSpPr>
        <p:spPr>
          <a:xfrm>
            <a:off x="287784" y="1848038"/>
            <a:ext cx="11616432" cy="113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100" dirty="0">
              <a:latin typeface="Times New Roman" panose="02020603050405020304" pitchFamily="18" charset="0"/>
              <a:ea typeface="Open Sans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F3BADAA2-E045-3081-944C-F8A0372CB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64F6-2CA4-4A6E-E7DD-15D9380D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8847"/>
            <a:ext cx="11582400" cy="492443"/>
          </a:xfrm>
        </p:spPr>
        <p:txBody>
          <a:bodyPr/>
          <a:lstStyle/>
          <a:p>
            <a:pPr algn="ctr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  алгоритма зашифрования</a:t>
            </a:r>
            <a:r>
              <a:rPr lang="vi-V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DES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инфографике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806128FE-F659-0B96-8812-F3D1DF8E8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8449A39-C2D9-04BD-B90F-CD4C47FAFBA1}"/>
              </a:ext>
            </a:extLst>
          </p:cNvPr>
          <p:cNvSpPr txBox="1">
            <a:spLocks/>
          </p:cNvSpPr>
          <p:nvPr/>
        </p:nvSpPr>
        <p:spPr>
          <a:xfrm>
            <a:off x="990600" y="1210057"/>
            <a:ext cx="10586721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b="1" dirty="0"/>
              <a:t>Открытый текст</a:t>
            </a:r>
            <a:r>
              <a:rPr lang="en-US" b="1" dirty="0"/>
              <a:t> (hex)</a:t>
            </a:r>
            <a:r>
              <a:rPr lang="ru-RU" dirty="0"/>
              <a:t>: </a:t>
            </a:r>
            <a:r>
              <a:rPr lang="pt-BR" dirty="0"/>
              <a:t>01 A2 B3 C4 D5 E6 07 F8</a:t>
            </a:r>
            <a:endParaRPr lang="ru-RU" b="1" dirty="0"/>
          </a:p>
          <a:p>
            <a:pPr>
              <a:spcAft>
                <a:spcPts val="1200"/>
              </a:spcAft>
            </a:pPr>
            <a:r>
              <a:rPr lang="ru-RU" b="1" dirty="0"/>
              <a:t>Ключ </a:t>
            </a:r>
            <a:r>
              <a:rPr lang="vi-VN" b="1" dirty="0"/>
              <a:t>(hex)</a:t>
            </a:r>
            <a:r>
              <a:rPr lang="ru-RU" dirty="0"/>
              <a:t>: </a:t>
            </a:r>
            <a:r>
              <a:rPr lang="en-US" dirty="0"/>
              <a:t>13 34 57 79 9B BC DF F1</a:t>
            </a:r>
            <a:endParaRPr lang="vi-V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476228-9959-E66E-21C8-7097774E4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15971"/>
              </p:ext>
            </p:extLst>
          </p:nvPr>
        </p:nvGraphicFramePr>
        <p:xfrm>
          <a:off x="1143000" y="2133600"/>
          <a:ext cx="10334752" cy="3428993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741507">
                  <a:extLst>
                    <a:ext uri="{9D8B030D-6E8A-4147-A177-3AD203B41FA5}">
                      <a16:colId xmlns:a16="http://schemas.microsoft.com/office/drawing/2014/main" val="2618905186"/>
                    </a:ext>
                  </a:extLst>
                </a:gridCol>
                <a:gridCol w="2749755">
                  <a:extLst>
                    <a:ext uri="{9D8B030D-6E8A-4147-A177-3AD203B41FA5}">
                      <a16:colId xmlns:a16="http://schemas.microsoft.com/office/drawing/2014/main" val="701472932"/>
                    </a:ext>
                  </a:extLst>
                </a:gridCol>
                <a:gridCol w="2749755">
                  <a:extLst>
                    <a:ext uri="{9D8B030D-6E8A-4147-A177-3AD203B41FA5}">
                      <a16:colId xmlns:a16="http://schemas.microsoft.com/office/drawing/2014/main" val="2071452524"/>
                    </a:ext>
                  </a:extLst>
                </a:gridCol>
                <a:gridCol w="4093735">
                  <a:extLst>
                    <a:ext uri="{9D8B030D-6E8A-4147-A177-3AD203B41FA5}">
                      <a16:colId xmlns:a16="http://schemas.microsoft.com/office/drawing/2014/main" val="3827198783"/>
                    </a:ext>
                  </a:extLst>
                </a:gridCol>
              </a:tblGrid>
              <a:tr h="197285">
                <a:tc>
                  <a:txBody>
                    <a:bodyPr/>
                    <a:lstStyle/>
                    <a:p>
                      <a:pPr algn="ctr" fontAlgn="b"/>
                      <a:r>
                        <a:rPr lang="vi-V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554756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10111110101001101000000001100110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10010111011110100110001001010101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000110110000001011101111111111000111000001110010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843050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10010111011110100110001001010101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00011110101011111011111110110111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011110011010111011011001110110111100100111100101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504432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00011110101011111011111110110111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11110101001001101100010011000110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010101011111110010001010010000101100111110011001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033595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11110101001001101100010011000110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01000111111001010101111011101110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011100101010110111010110110110110011010100011101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06756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01000111111001010101111011101110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10001011101000011010001111000000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011111001110110000000111111010110101001110101000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097156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10001011101000011010001111000000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01010001001000101101110111110111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011000111010010100111110010100000111101100101111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5681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01010001001000101101110111110111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00100010000100001000110001011000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111011001000010010110111111101100001100010111100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548265"/>
                  </a:ext>
                </a:extLst>
              </a:tr>
              <a:tr h="2076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00100010000100001000110001011000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00100110111000011101001000111010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111101111000101000111010110000010011101111111011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041673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00100110111000011101001000111010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01111111000111010111000110000110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111000001101101111101011111011011110011110000001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187953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01111111000111010111000110000110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00101100000010110001101010001010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101100011111001101000111101110100100011001001111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54168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00101100000010110001101010001010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11000011111001001111110101001000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001000010101111111010011110111101101001110000110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516455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11000011111001001111110101001000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00010000001000001111000001101001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011101010111000111110101100101000110011111101001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76294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00010000001000001111000001101001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01010001111000000011000001110001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100101111100010111010001111110101011101001000001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197893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01010001111000000011000001110001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11100100011110000111101010001000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010111110100001110110111111100101110011100111010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30333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11100100011110000111101010001000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00011101001010100101011011011110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101111111001000110001101001111010011111100001010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37700"/>
                  </a:ext>
                </a:extLst>
              </a:tr>
              <a:tr h="20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00011101001010100101011011011110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00101100010101101011111111010010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110010110011110110001011000011100001011111110101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3" marR="7503" marT="75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4728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759C33-D74B-9AE9-AFD8-CD40FA342DE0}"/>
              </a:ext>
            </a:extLst>
          </p:cNvPr>
          <p:cNvSpPr txBox="1"/>
          <p:nvPr/>
        </p:nvSpPr>
        <p:spPr>
          <a:xfrm>
            <a:off x="990600" y="5630436"/>
            <a:ext cx="10820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Шифровка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(bin)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10000100 00111111 11011110 11100110 10011111 01100100 00011011 00000111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Шифровка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(hex):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 3F DE E6 9F 64 1B 07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156A4A-EB70-9F5B-1EC7-499828091D69}"/>
              </a:ext>
            </a:extLst>
          </p:cNvPr>
          <p:cNvCxnSpPr/>
          <p:nvPr/>
        </p:nvCxnSpPr>
        <p:spPr>
          <a:xfrm flipH="1">
            <a:off x="4495800" y="243840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BB047A-24B1-D60B-5EA9-F63414F6A1C3}"/>
              </a:ext>
            </a:extLst>
          </p:cNvPr>
          <p:cNvCxnSpPr/>
          <p:nvPr/>
        </p:nvCxnSpPr>
        <p:spPr>
          <a:xfrm flipH="1">
            <a:off x="4495800" y="266700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CCDEF7-DAB2-442F-C00B-96D77280B44B}"/>
              </a:ext>
            </a:extLst>
          </p:cNvPr>
          <p:cNvCxnSpPr>
            <a:cxnSpLocks/>
          </p:cNvCxnSpPr>
          <p:nvPr/>
        </p:nvCxnSpPr>
        <p:spPr>
          <a:xfrm flipH="1">
            <a:off x="4495800" y="342900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DFEF7-E3EC-6736-3BDB-67714BA4DEC9}"/>
              </a:ext>
            </a:extLst>
          </p:cNvPr>
          <p:cNvCxnSpPr/>
          <p:nvPr/>
        </p:nvCxnSpPr>
        <p:spPr>
          <a:xfrm flipH="1">
            <a:off x="4495800" y="518160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0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49996-43AE-9C9F-42EC-157B3F2D5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4FCC6F-C051-6236-A56F-1AF1104B7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DES: </a:t>
            </a:r>
            <a:r>
              <a:rPr lang="ru-RU" dirty="0"/>
              <a:t>Начальная и конечная перестановки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D7877047-ABC0-58D1-F535-012217EB0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A005DB-5FA2-AAF8-1C71-D69ECBF3A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32806"/>
              </p:ext>
            </p:extLst>
          </p:nvPr>
        </p:nvGraphicFramePr>
        <p:xfrm>
          <a:off x="3200413" y="2667000"/>
          <a:ext cx="6400800" cy="146685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99975339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78073819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387210807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83893897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4609794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08738163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07188304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66239228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17809613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4292452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51158526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60703927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116997869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7777337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17258448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231335868"/>
                    </a:ext>
                  </a:extLst>
                </a:gridCol>
              </a:tblGrid>
              <a:tr h="293370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Начальная перестановка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411484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528848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2454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017138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80347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8E8D9F1D-FDD9-DF6E-9C43-6041A8E5D70D}"/>
              </a:ext>
            </a:extLst>
          </p:cNvPr>
          <p:cNvSpPr/>
          <p:nvPr/>
        </p:nvSpPr>
        <p:spPr>
          <a:xfrm>
            <a:off x="6096013" y="2209800"/>
            <a:ext cx="228600" cy="3810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5AB400E-AF01-96E8-D830-07D4635C3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54908"/>
              </p:ext>
            </p:extLst>
          </p:nvPr>
        </p:nvGraphicFramePr>
        <p:xfrm>
          <a:off x="879501" y="4705350"/>
          <a:ext cx="10433024" cy="476251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63016">
                  <a:extLst>
                    <a:ext uri="{9D8B030D-6E8A-4147-A177-3AD203B41FA5}">
                      <a16:colId xmlns:a16="http://schemas.microsoft.com/office/drawing/2014/main" val="188441331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5266738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77109741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94852350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76369798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7178748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15080255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88431838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43802620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09014153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991378215"/>
                    </a:ext>
                  </a:extLst>
                </a:gridCol>
                <a:gridCol w="222936">
                  <a:extLst>
                    <a:ext uri="{9D8B030D-6E8A-4147-A177-3AD203B41FA5}">
                      <a16:colId xmlns:a16="http://schemas.microsoft.com/office/drawing/2014/main" val="42567791"/>
                    </a:ext>
                  </a:extLst>
                </a:gridCol>
                <a:gridCol w="103096">
                  <a:extLst>
                    <a:ext uri="{9D8B030D-6E8A-4147-A177-3AD203B41FA5}">
                      <a16:colId xmlns:a16="http://schemas.microsoft.com/office/drawing/2014/main" val="336645779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29304800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70558315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25347508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78904432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249012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38623791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4333252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5738368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52704443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2079824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61899873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5634524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58476844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11163232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49635296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24475922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69259704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00257160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428547891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58585120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54819437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98139319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92024633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3868241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43432056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3008269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142116187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86193470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66587709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10496804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62775196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1015987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61938510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207673527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08250271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48920735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74944713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5339944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0037743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50062604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018410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405139553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59213924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53266073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63586103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6659238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41097221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32804565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3761142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96680805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421813877"/>
                    </a:ext>
                  </a:extLst>
                </a:gridCol>
              </a:tblGrid>
              <a:tr h="4762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5435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9E393C7-6F2A-E2BA-875A-14F44D35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08362"/>
              </p:ext>
            </p:extLst>
          </p:nvPr>
        </p:nvGraphicFramePr>
        <p:xfrm>
          <a:off x="879488" y="1295400"/>
          <a:ext cx="10433024" cy="8001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3016">
                  <a:extLst>
                    <a:ext uri="{9D8B030D-6E8A-4147-A177-3AD203B41FA5}">
                      <a16:colId xmlns:a16="http://schemas.microsoft.com/office/drawing/2014/main" val="166689192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94215542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15190469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71675886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41908860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0858030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55781520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72977530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19807112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27855906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61991571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80603306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64998570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06001699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96314007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503208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3416723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45610576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32301306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62971749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98646915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5636626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5781527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8061176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69680545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725058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76461514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97655386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23477953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4277394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76187087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21595003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69441761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2942513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2307442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98429019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1003203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420959896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48753717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414263889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83923111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33209853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1098050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56667444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21881422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35913189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4088337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44593711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35903105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18027008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375012877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98477751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46307749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90311099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98091756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9526719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63380109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42675746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8375822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16954927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69858640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54840406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99675564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601380609"/>
                    </a:ext>
                  </a:extLst>
                </a:gridCol>
              </a:tblGrid>
              <a:tr h="400050">
                <a:tc gridSpan="64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Открытый текст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(bin)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262193341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30683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C915897D-2DA1-763E-EB5A-4E1BA6AE63F9}"/>
              </a:ext>
            </a:extLst>
          </p:cNvPr>
          <p:cNvSpPr/>
          <p:nvPr/>
        </p:nvSpPr>
        <p:spPr>
          <a:xfrm>
            <a:off x="6096013" y="4252480"/>
            <a:ext cx="228600" cy="36195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3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F7ABC-CE40-5E3B-95F2-699C3C345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02E53EA-43D2-6D95-755B-117D6D945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DES: </a:t>
            </a:r>
            <a:r>
              <a:rPr lang="ru-RU" dirty="0"/>
              <a:t>Начальная и конечная перестановки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BDAB5122-8A60-A78F-E7BD-189AE9BE59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FAC93B-4A2A-5692-A727-A4864CDE6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32411"/>
              </p:ext>
            </p:extLst>
          </p:nvPr>
        </p:nvGraphicFramePr>
        <p:xfrm>
          <a:off x="3200413" y="2667000"/>
          <a:ext cx="6400800" cy="146685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99975339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78073819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387210807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83893897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4609794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08738163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07188304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66239228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17809613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4292452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51158526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60703927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116997869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7777337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17258448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231335868"/>
                    </a:ext>
                  </a:extLst>
                </a:gridCol>
              </a:tblGrid>
              <a:tr h="293370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Конечная перестановка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411484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528848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2454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017138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80347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E4AB6120-A01E-8D9F-E38E-6C714E459341}"/>
              </a:ext>
            </a:extLst>
          </p:cNvPr>
          <p:cNvSpPr/>
          <p:nvPr/>
        </p:nvSpPr>
        <p:spPr>
          <a:xfrm>
            <a:off x="6096013" y="2209800"/>
            <a:ext cx="228600" cy="3810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6DA43A-97C7-7337-0ECC-B0A7CA58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23121"/>
              </p:ext>
            </p:extLst>
          </p:nvPr>
        </p:nvGraphicFramePr>
        <p:xfrm>
          <a:off x="879501" y="4705350"/>
          <a:ext cx="10433024" cy="476251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63016">
                  <a:extLst>
                    <a:ext uri="{9D8B030D-6E8A-4147-A177-3AD203B41FA5}">
                      <a16:colId xmlns:a16="http://schemas.microsoft.com/office/drawing/2014/main" val="188441331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5266738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77109741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94852350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76369798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7178748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15080255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88431838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43802620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09014153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991378215"/>
                    </a:ext>
                  </a:extLst>
                </a:gridCol>
                <a:gridCol w="222936">
                  <a:extLst>
                    <a:ext uri="{9D8B030D-6E8A-4147-A177-3AD203B41FA5}">
                      <a16:colId xmlns:a16="http://schemas.microsoft.com/office/drawing/2014/main" val="42567791"/>
                    </a:ext>
                  </a:extLst>
                </a:gridCol>
                <a:gridCol w="103096">
                  <a:extLst>
                    <a:ext uri="{9D8B030D-6E8A-4147-A177-3AD203B41FA5}">
                      <a16:colId xmlns:a16="http://schemas.microsoft.com/office/drawing/2014/main" val="336645779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29304800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70558315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25347508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78904432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249012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38623791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4333252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5738368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52704443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2079824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61899873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5634524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58476844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11163232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49635296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24475922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69259704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00257160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428547891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58585120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54819437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98139319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92024633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3868241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43432056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3008269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142116187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86193470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66587709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10496804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62775196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1015987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61938510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207673527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08250271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48920735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74944713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5339944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0037743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50062604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018410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405139553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59213924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53266073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63586103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6659238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41097221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32804565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3761142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96680805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421813877"/>
                    </a:ext>
                  </a:extLst>
                </a:gridCol>
              </a:tblGrid>
              <a:tr h="4762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5435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1A9FFC8-3012-CC91-3054-D80DB3BC4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86488"/>
              </p:ext>
            </p:extLst>
          </p:nvPr>
        </p:nvGraphicFramePr>
        <p:xfrm>
          <a:off x="879488" y="1295400"/>
          <a:ext cx="10433024" cy="8001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3016">
                  <a:extLst>
                    <a:ext uri="{9D8B030D-6E8A-4147-A177-3AD203B41FA5}">
                      <a16:colId xmlns:a16="http://schemas.microsoft.com/office/drawing/2014/main" val="166689192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94215542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15190469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71675886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41908860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0858030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55781520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72977530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19807112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27855906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61991571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80603306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64998570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06001699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96314007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503208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3416723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45610576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32301306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62971749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98646915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56366268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5781527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8061176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69680545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725058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76461514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97655386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23477953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4277394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76187087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21595003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69441761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2942513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02307442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98429019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1003203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420959896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48753717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4142638894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83923111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33209853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1098050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56667444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21881422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35913189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4088337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44593711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35903105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18027008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375012877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98477751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46307749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90311099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980917569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9526719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633801091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426757465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188375822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169549276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698586403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2548404060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996755642"/>
                    </a:ext>
                  </a:extLst>
                </a:gridCol>
                <a:gridCol w="163016">
                  <a:extLst>
                    <a:ext uri="{9D8B030D-6E8A-4147-A177-3AD203B41FA5}">
                      <a16:colId xmlns:a16="http://schemas.microsoft.com/office/drawing/2014/main" val="3601380609"/>
                    </a:ext>
                  </a:extLst>
                </a:gridCol>
              </a:tblGrid>
              <a:tr h="400050">
                <a:tc gridSpan="64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Шифротекста</a:t>
                      </a:r>
                      <a:r>
                        <a:rPr lang="vi-V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(после </a:t>
                      </a:r>
                      <a:r>
                        <a:rPr lang="vi-V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ого раунда)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93341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30683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383A0B29-EFEB-F2D9-E466-3D8B11E5CE3B}"/>
              </a:ext>
            </a:extLst>
          </p:cNvPr>
          <p:cNvSpPr/>
          <p:nvPr/>
        </p:nvSpPr>
        <p:spPr>
          <a:xfrm>
            <a:off x="6096013" y="4252480"/>
            <a:ext cx="228600" cy="36195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4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9DDCA7-753A-486E-F993-E4D4177C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F2C0E0-0148-DE7D-78B0-CF58993D07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DES: </a:t>
            </a:r>
            <a:r>
              <a:rPr lang="ru-RU" dirty="0"/>
              <a:t>Раунды</a:t>
            </a:r>
            <a:r>
              <a:rPr lang="en-US" dirty="0"/>
              <a:t> DES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CD6317D8-4D2A-AE7A-81B7-4D659545A4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E68D02-7DEC-B5BA-20ED-410A773D4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96464"/>
              </p:ext>
            </p:extLst>
          </p:nvPr>
        </p:nvGraphicFramePr>
        <p:xfrm>
          <a:off x="1524000" y="1295401"/>
          <a:ext cx="9372600" cy="725587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4620030">
                  <a:extLst>
                    <a:ext uri="{9D8B030D-6E8A-4147-A177-3AD203B41FA5}">
                      <a16:colId xmlns:a16="http://schemas.microsoft.com/office/drawing/2014/main" val="1092432162"/>
                    </a:ext>
                  </a:extLst>
                </a:gridCol>
                <a:gridCol w="4752570">
                  <a:extLst>
                    <a:ext uri="{9D8B030D-6E8A-4147-A177-3AD203B41FA5}">
                      <a16:colId xmlns:a16="http://schemas.microsoft.com/office/drawing/2014/main" val="2509320138"/>
                    </a:ext>
                  </a:extLst>
                </a:gridCol>
              </a:tblGrid>
              <a:tr h="2440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L0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064678"/>
                  </a:ext>
                </a:extLst>
              </a:tr>
              <a:tr h="441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101111000101001010111100001010101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1011111101100101101000000000100110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727377"/>
                  </a:ext>
                </a:extLst>
              </a:tr>
            </a:tbl>
          </a:graphicData>
        </a:graphic>
      </p:graphicFrame>
      <p:sp>
        <p:nvSpPr>
          <p:cNvPr id="5" name="Cylinder 4">
            <a:extLst>
              <a:ext uri="{FF2B5EF4-FFF2-40B4-BE49-F238E27FC236}">
                <a16:creationId xmlns:a16="http://schemas.microsoft.com/office/drawing/2014/main" id="{1C9B10E7-5967-3B74-CB1F-3FAD7C0FC07B}"/>
              </a:ext>
            </a:extLst>
          </p:cNvPr>
          <p:cNvSpPr/>
          <p:nvPr/>
        </p:nvSpPr>
        <p:spPr>
          <a:xfrm>
            <a:off x="5486400" y="2781382"/>
            <a:ext cx="723900" cy="87621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 dirty="0">
                <a:solidFill>
                  <a:schemeClr val="tx1"/>
                </a:solidFill>
                <a:latin typeface="+mj-lt"/>
              </a:rPr>
              <a:t>f</a:t>
            </a:r>
            <a:endParaRPr 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lowchart: Or 5">
            <a:extLst>
              <a:ext uri="{FF2B5EF4-FFF2-40B4-BE49-F238E27FC236}">
                <a16:creationId xmlns:a16="http://schemas.microsoft.com/office/drawing/2014/main" id="{E1877FAF-AD73-919C-A6D1-8B483334FE06}"/>
              </a:ext>
            </a:extLst>
          </p:cNvPr>
          <p:cNvSpPr/>
          <p:nvPr/>
        </p:nvSpPr>
        <p:spPr>
          <a:xfrm>
            <a:off x="2590800" y="2895763"/>
            <a:ext cx="612648" cy="609437"/>
          </a:xfrm>
          <a:prstGeom prst="flowChar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D40070-28B6-1046-CAD1-7E17A60D3510}"/>
              </a:ext>
            </a:extLst>
          </p:cNvPr>
          <p:cNvCxnSpPr>
            <a:stCxn id="5" idx="2"/>
            <a:endCxn id="6" idx="6"/>
          </p:cNvCxnSpPr>
          <p:nvPr/>
        </p:nvCxnSpPr>
        <p:spPr>
          <a:xfrm flipH="1" flipV="1">
            <a:off x="3203448" y="3200482"/>
            <a:ext cx="2282952" cy="1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A11B4D7-229B-276A-D210-E1F6C4A9310D}"/>
              </a:ext>
            </a:extLst>
          </p:cNvPr>
          <p:cNvCxnSpPr>
            <a:endCxn id="5" idx="1"/>
          </p:cNvCxnSpPr>
          <p:nvPr/>
        </p:nvCxnSpPr>
        <p:spPr>
          <a:xfrm rot="10800000" flipV="1">
            <a:off x="5848350" y="2514600"/>
            <a:ext cx="4819650" cy="2667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3E76F85-4D8D-CD0D-E92E-28D10CB51602}"/>
              </a:ext>
            </a:extLst>
          </p:cNvPr>
          <p:cNvSpPr txBox="1"/>
          <p:nvPr/>
        </p:nvSpPr>
        <p:spPr>
          <a:xfrm>
            <a:off x="10668000" y="2329934"/>
            <a:ext cx="60960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4A2ACB7-9AC8-2BF7-7ECF-107912F45A0E}"/>
              </a:ext>
            </a:extLst>
          </p:cNvPr>
          <p:cNvCxnSpPr>
            <a:cxnSpLocks/>
            <a:endCxn id="5" idx="4"/>
          </p:cNvCxnSpPr>
          <p:nvPr/>
        </p:nvCxnSpPr>
        <p:spPr>
          <a:xfrm rot="10800000" flipV="1">
            <a:off x="6210300" y="2020987"/>
            <a:ext cx="2400300" cy="1198503"/>
          </a:xfrm>
          <a:prstGeom prst="bentConnector3">
            <a:avLst>
              <a:gd name="adj1" fmla="val -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999FAB-E3B6-C232-B799-DC27226FD861}"/>
              </a:ext>
            </a:extLst>
          </p:cNvPr>
          <p:cNvCxnSpPr>
            <a:endCxn id="6" idx="0"/>
          </p:cNvCxnSpPr>
          <p:nvPr/>
        </p:nvCxnSpPr>
        <p:spPr>
          <a:xfrm>
            <a:off x="2897124" y="2020987"/>
            <a:ext cx="0" cy="874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31AB57-CFE0-FCCE-A05D-E7DC64FCE844}"/>
              </a:ext>
            </a:extLst>
          </p:cNvPr>
          <p:cNvSpPr txBox="1"/>
          <p:nvPr/>
        </p:nvSpPr>
        <p:spPr>
          <a:xfrm>
            <a:off x="5029200" y="3949332"/>
            <a:ext cx="1905000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tx1"/>
                </a:solidFill>
                <a:latin typeface="+mj-lt"/>
              </a:rPr>
              <a:t>Round</a:t>
            </a:r>
            <a:r>
              <a:rPr lang="vi-VN" dirty="0"/>
              <a:t> 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function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2BA56EE-D904-54D7-1A61-B500DA116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72763"/>
              </p:ext>
            </p:extLst>
          </p:nvPr>
        </p:nvGraphicFramePr>
        <p:xfrm>
          <a:off x="1406524" y="5048504"/>
          <a:ext cx="9490076" cy="725587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4677936">
                  <a:extLst>
                    <a:ext uri="{9D8B030D-6E8A-4147-A177-3AD203B41FA5}">
                      <a16:colId xmlns:a16="http://schemas.microsoft.com/office/drawing/2014/main" val="2007819779"/>
                    </a:ext>
                  </a:extLst>
                </a:gridCol>
                <a:gridCol w="4812140">
                  <a:extLst>
                    <a:ext uri="{9D8B030D-6E8A-4147-A177-3AD203B41FA5}">
                      <a16:colId xmlns:a16="http://schemas.microsoft.com/office/drawing/2014/main" val="1722735832"/>
                    </a:ext>
                  </a:extLst>
                </a:gridCol>
              </a:tblGrid>
              <a:tr h="3455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379944"/>
                  </a:ext>
                </a:extLst>
              </a:tr>
              <a:tr h="380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101111010010100100000000110011010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100101110111011010010000101010101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37888"/>
                  </a:ext>
                </a:extLst>
              </a:tr>
            </a:tbl>
          </a:graphicData>
        </a:graphic>
      </p:graphicFrame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C3437D3-140B-700F-E4A2-4CBBF65533D7}"/>
              </a:ext>
            </a:extLst>
          </p:cNvPr>
          <p:cNvCxnSpPr>
            <a:stCxn id="6" idx="4"/>
          </p:cNvCxnSpPr>
          <p:nvPr/>
        </p:nvCxnSpPr>
        <p:spPr>
          <a:xfrm>
            <a:off x="2897124" y="35052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5C77949-9CBD-260C-9350-88ABC129D024}"/>
              </a:ext>
            </a:extLst>
          </p:cNvPr>
          <p:cNvCxnSpPr/>
          <p:nvPr/>
        </p:nvCxnSpPr>
        <p:spPr>
          <a:xfrm>
            <a:off x="8610600" y="3219490"/>
            <a:ext cx="0" cy="1200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34E14B3-94BA-F11A-F07D-31521159619A}"/>
              </a:ext>
            </a:extLst>
          </p:cNvPr>
          <p:cNvCxnSpPr>
            <a:cxnSpLocks/>
          </p:cNvCxnSpPr>
          <p:nvPr/>
        </p:nvCxnSpPr>
        <p:spPr>
          <a:xfrm>
            <a:off x="2897124" y="4419600"/>
            <a:ext cx="5713475" cy="609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8627F0E-A3C7-A0F6-AE85-740780FFAEAA}"/>
              </a:ext>
            </a:extLst>
          </p:cNvPr>
          <p:cNvCxnSpPr>
            <a:cxnSpLocks/>
          </p:cNvCxnSpPr>
          <p:nvPr/>
        </p:nvCxnSpPr>
        <p:spPr>
          <a:xfrm flipH="1">
            <a:off x="2897124" y="4419600"/>
            <a:ext cx="5713476" cy="609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F9F42A-A40E-F106-6B12-15BA9A54F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2A043F-04F3-8E21-332E-9303A84E98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DES: </a:t>
            </a:r>
            <a:r>
              <a:rPr lang="ru-RU" dirty="0"/>
              <a:t>Функция шифрования </a:t>
            </a:r>
            <a:r>
              <a:rPr lang="en-US" dirty="0"/>
              <a:t>DES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AE52183F-7542-3B00-5926-588DC7B86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DF9517-ECC3-9489-79F4-353DA2E25D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0" y="1447800"/>
            <a:ext cx="7848599" cy="4191000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883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4C60F-BBBA-48BE-45ED-BE62BDEEB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1DE799F-9647-EF80-AAF6-55CF14D9A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DES: </a:t>
            </a:r>
            <a:r>
              <a:rPr lang="ru-RU" dirty="0"/>
              <a:t>Алгоритм развертывания ключа </a:t>
            </a:r>
            <a:r>
              <a:rPr lang="en-US" dirty="0"/>
              <a:t>DES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8390A37B-ED00-E8FE-AD66-BAF8A4929F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0C8BB3-BF6D-29FF-70CA-E476C619B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3842"/>
              </p:ext>
            </p:extLst>
          </p:nvPr>
        </p:nvGraphicFramePr>
        <p:xfrm>
          <a:off x="1219200" y="1143000"/>
          <a:ext cx="9906044" cy="523254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34172">
                  <a:extLst>
                    <a:ext uri="{9D8B030D-6E8A-4147-A177-3AD203B41FA5}">
                      <a16:colId xmlns:a16="http://schemas.microsoft.com/office/drawing/2014/main" val="263620969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521944410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12374651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474096413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4217017751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747485177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962857183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414824451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46397824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995968389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25912022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129251403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72479905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153863567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090324573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724515625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633154731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90843262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275269850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210611514"/>
                    </a:ext>
                  </a:extLst>
                </a:gridCol>
                <a:gridCol w="152634">
                  <a:extLst>
                    <a:ext uri="{9D8B030D-6E8A-4147-A177-3AD203B41FA5}">
                      <a16:colId xmlns:a16="http://schemas.microsoft.com/office/drawing/2014/main" val="177893096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64395302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722243254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774363846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554959376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81973235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64596500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98059732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74100846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809151752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758020506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769622262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533098824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149986819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756497851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763070515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612129634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15795373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6852932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699784471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956344807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457534582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579239443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495956295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355737346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515232092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4171483344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309871149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4242920873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19655247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92452887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848426697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687356406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26683408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23646437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24290857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4499482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598960613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632048768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440263902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730587287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058565296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397191500"/>
                    </a:ext>
                  </a:extLst>
                </a:gridCol>
                <a:gridCol w="155149">
                  <a:extLst>
                    <a:ext uri="{9D8B030D-6E8A-4147-A177-3AD203B41FA5}">
                      <a16:colId xmlns:a16="http://schemas.microsoft.com/office/drawing/2014/main" val="1899540736"/>
                    </a:ext>
                  </a:extLst>
                </a:gridCol>
              </a:tblGrid>
              <a:tr h="237245">
                <a:tc gridSpan="64">
                  <a:txBody>
                    <a:bodyPr/>
                    <a:lstStyle/>
                    <a:p>
                      <a:pPr algn="ctr" fontAlgn="b"/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биты)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418058366"/>
                  </a:ext>
                </a:extLst>
              </a:tr>
              <a:tr h="237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" marR="2547" marT="2547" marB="0"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0112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86E86D-B4E5-9FD4-A914-39FA8B960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78539"/>
              </p:ext>
            </p:extLst>
          </p:nvPr>
        </p:nvGraphicFramePr>
        <p:xfrm>
          <a:off x="3505200" y="1981200"/>
          <a:ext cx="5105394" cy="10668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64671">
                  <a:extLst>
                    <a:ext uri="{9D8B030D-6E8A-4147-A177-3AD203B41FA5}">
                      <a16:colId xmlns:a16="http://schemas.microsoft.com/office/drawing/2014/main" val="3687798546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4191008265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1402047171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1609176432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3586147293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247171583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194698220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52746407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2912633780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2610984343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487290566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4197232740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1651118312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57608071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16707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61626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92889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09156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BA555A4-6293-5F04-C9D4-A33960AD3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80180"/>
              </p:ext>
            </p:extLst>
          </p:nvPr>
        </p:nvGraphicFramePr>
        <p:xfrm>
          <a:off x="2057400" y="3362946"/>
          <a:ext cx="8102600" cy="3352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1902517807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4008741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1111000011001100101010101111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0101010101100110011110001111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0995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96545D6-1FB3-38B2-7DBC-8A1F2FDAF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06918"/>
              </p:ext>
            </p:extLst>
          </p:nvPr>
        </p:nvGraphicFramePr>
        <p:xfrm>
          <a:off x="2057400" y="3886200"/>
          <a:ext cx="8102600" cy="3352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1902517807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4008741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1110000110011001010101011111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1010101011001100111100011110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09953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AEBFF5D7-80EB-1A3B-E3F6-A2A9C64A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52063"/>
              </p:ext>
            </p:extLst>
          </p:nvPr>
        </p:nvGraphicFramePr>
        <p:xfrm>
          <a:off x="3505200" y="4409454"/>
          <a:ext cx="5105400" cy="1288724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425450">
                  <a:extLst>
                    <a:ext uri="{9D8B030D-6E8A-4147-A177-3AD203B41FA5}">
                      <a16:colId xmlns:a16="http://schemas.microsoft.com/office/drawing/2014/main" val="38863100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38417119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98629405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9816178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047727219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296617082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48613018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328103803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756904159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47287156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3591393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554602474"/>
                    </a:ext>
                  </a:extLst>
                </a:gridCol>
              </a:tblGrid>
              <a:tr h="322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386962"/>
                  </a:ext>
                </a:extLst>
              </a:tr>
              <a:tr h="322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14041"/>
                  </a:ext>
                </a:extLst>
              </a:tr>
              <a:tr h="322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1578"/>
                  </a:ext>
                </a:extLst>
              </a:tr>
              <a:tr h="322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88974"/>
                  </a:ext>
                </a:extLst>
              </a:tr>
            </a:tbl>
          </a:graphicData>
        </a:graphic>
      </p:graphicFrame>
      <p:sp>
        <p:nvSpPr>
          <p:cNvPr id="50" name="Arrow: Curved Right 49">
            <a:extLst>
              <a:ext uri="{FF2B5EF4-FFF2-40B4-BE49-F238E27FC236}">
                <a16:creationId xmlns:a16="http://schemas.microsoft.com/office/drawing/2014/main" id="{76F4593B-5986-34A7-7405-E2F048F4BC2C}"/>
              </a:ext>
            </a:extLst>
          </p:cNvPr>
          <p:cNvSpPr/>
          <p:nvPr/>
        </p:nvSpPr>
        <p:spPr>
          <a:xfrm>
            <a:off x="1600200" y="3581400"/>
            <a:ext cx="381000" cy="447054"/>
          </a:xfrm>
          <a:prstGeom prst="curv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420B2FB1-ABC0-08AC-FBA6-B592DD444C04}"/>
              </a:ext>
            </a:extLst>
          </p:cNvPr>
          <p:cNvSpPr/>
          <p:nvPr/>
        </p:nvSpPr>
        <p:spPr>
          <a:xfrm>
            <a:off x="5956300" y="1666254"/>
            <a:ext cx="139700" cy="31494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521FA42C-0C48-5ACA-D5DF-0944E6909070}"/>
              </a:ext>
            </a:extLst>
          </p:cNvPr>
          <p:cNvSpPr/>
          <p:nvPr/>
        </p:nvSpPr>
        <p:spPr>
          <a:xfrm>
            <a:off x="5943600" y="3048000"/>
            <a:ext cx="152400" cy="31494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3FD2C144-805C-4E58-D4F1-54C9F8FB0DC7}"/>
              </a:ext>
            </a:extLst>
          </p:cNvPr>
          <p:cNvSpPr/>
          <p:nvPr/>
        </p:nvSpPr>
        <p:spPr>
          <a:xfrm>
            <a:off x="5956300" y="4221480"/>
            <a:ext cx="139700" cy="187974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5888F033-5837-241E-F193-39635279E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78026"/>
              </p:ext>
            </p:extLst>
          </p:nvPr>
        </p:nvGraphicFramePr>
        <p:xfrm>
          <a:off x="1219201" y="5989320"/>
          <a:ext cx="9906018" cy="33528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34206">
                  <a:extLst>
                    <a:ext uri="{9D8B030D-6E8A-4147-A177-3AD203B41FA5}">
                      <a16:colId xmlns:a16="http://schemas.microsoft.com/office/drawing/2014/main" val="263620969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521944410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123746518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474096413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4217017751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747485177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962857183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4148244518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46397824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995968389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25912022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129251403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724799058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153863567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090324573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724515625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633154731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90843262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275269850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210611514"/>
                    </a:ext>
                  </a:extLst>
                </a:gridCol>
                <a:gridCol w="152672">
                  <a:extLst>
                    <a:ext uri="{9D8B030D-6E8A-4147-A177-3AD203B41FA5}">
                      <a16:colId xmlns:a16="http://schemas.microsoft.com/office/drawing/2014/main" val="177893096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643953028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722243254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774363846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554959376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81973235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645965008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980597328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74100846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809151752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758020506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769622262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533098824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149986819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756497851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763070515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612129634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157953738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68529328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699784471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956344807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457534582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579239443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495956295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355737346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515232092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4171483344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309871149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4242920873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196552478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924528878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848426697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687356406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266834088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236464378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24290857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44994828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598960613"/>
                    </a:ext>
                  </a:extLst>
                </a:gridCol>
                <a:gridCol w="166593">
                  <a:extLst>
                    <a:ext uri="{9D8B030D-6E8A-4147-A177-3AD203B41FA5}">
                      <a16:colId xmlns:a16="http://schemas.microsoft.com/office/drawing/2014/main" val="632048768"/>
                    </a:ext>
                  </a:extLst>
                </a:gridCol>
                <a:gridCol w="143783">
                  <a:extLst>
                    <a:ext uri="{9D8B030D-6E8A-4147-A177-3AD203B41FA5}">
                      <a16:colId xmlns:a16="http://schemas.microsoft.com/office/drawing/2014/main" val="440263902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730587287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1058565296"/>
                    </a:ext>
                  </a:extLst>
                </a:gridCol>
                <a:gridCol w="155188">
                  <a:extLst>
                    <a:ext uri="{9D8B030D-6E8A-4147-A177-3AD203B41FA5}">
                      <a16:colId xmlns:a16="http://schemas.microsoft.com/office/drawing/2014/main" val="397191500"/>
                    </a:ext>
                  </a:extLst>
                </a:gridCol>
                <a:gridCol w="152672">
                  <a:extLst>
                    <a:ext uri="{9D8B030D-6E8A-4147-A177-3AD203B41FA5}">
                      <a16:colId xmlns:a16="http://schemas.microsoft.com/office/drawing/2014/main" val="189954073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227"/>
                  </a:ext>
                </a:extLst>
              </a:tr>
            </a:tbl>
          </a:graphicData>
        </a:graphic>
      </p:graphicFrame>
      <p:sp>
        <p:nvSpPr>
          <p:cNvPr id="60" name="Arrow: Down 59">
            <a:extLst>
              <a:ext uri="{FF2B5EF4-FFF2-40B4-BE49-F238E27FC236}">
                <a16:creationId xmlns:a16="http://schemas.microsoft.com/office/drawing/2014/main" id="{23673E08-6BAE-E0D9-30CA-4D876799F511}"/>
              </a:ext>
            </a:extLst>
          </p:cNvPr>
          <p:cNvSpPr/>
          <p:nvPr/>
        </p:nvSpPr>
        <p:spPr>
          <a:xfrm>
            <a:off x="5956300" y="5698178"/>
            <a:ext cx="139700" cy="29114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8F226683-9B07-9818-5B70-305DA184FC0B}"/>
              </a:ext>
            </a:extLst>
          </p:cNvPr>
          <p:cNvSpPr/>
          <p:nvPr/>
        </p:nvSpPr>
        <p:spPr>
          <a:xfrm>
            <a:off x="9296400" y="2544839"/>
            <a:ext cx="1920240" cy="630133"/>
          </a:xfrm>
          <a:prstGeom prst="wedgeRectCallout">
            <a:avLst>
              <a:gd name="adj1" fmla="val -21314"/>
              <a:gd name="adj2" fmla="val 7862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Фактический ключ (56 битов)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DB2810E5-9AC8-5DB7-1BB1-F243039763CD}"/>
              </a:ext>
            </a:extLst>
          </p:cNvPr>
          <p:cNvSpPr/>
          <p:nvPr/>
        </p:nvSpPr>
        <p:spPr>
          <a:xfrm>
            <a:off x="9448800" y="5048890"/>
            <a:ext cx="1767840" cy="666110"/>
          </a:xfrm>
          <a:prstGeom prst="wedgeRectCallout">
            <a:avLst>
              <a:gd name="adj1" fmla="val -21314"/>
              <a:gd name="adj2" fmla="val 7862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раунда 1 (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битов)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9FCA2CD4-7873-032B-70C9-88938067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27880"/>
              </p:ext>
            </p:extLst>
          </p:nvPr>
        </p:nvGraphicFramePr>
        <p:xfrm>
          <a:off x="152400" y="4319597"/>
          <a:ext cx="1905000" cy="107532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108136">
                  <a:extLst>
                    <a:ext uri="{9D8B030D-6E8A-4147-A177-3AD203B41FA5}">
                      <a16:colId xmlns:a16="http://schemas.microsoft.com/office/drawing/2014/main" val="4175096261"/>
                    </a:ext>
                  </a:extLst>
                </a:gridCol>
                <a:gridCol w="796864">
                  <a:extLst>
                    <a:ext uri="{9D8B030D-6E8A-4147-A177-3AD203B41FA5}">
                      <a16:colId xmlns:a16="http://schemas.microsoft.com/office/drawing/2014/main" val="4241308704"/>
                    </a:ext>
                  </a:extLst>
                </a:gridCol>
              </a:tblGrid>
              <a:tr h="26551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Сдвиг влево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05661"/>
                  </a:ext>
                </a:extLst>
              </a:tr>
              <a:tr h="2787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Раунд</a:t>
                      </a:r>
                      <a:endParaRPr lang="ru-RU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Сдвиг</a:t>
                      </a:r>
                      <a:endParaRPr lang="ru-RU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416734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1,2,9,16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 бит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900908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Остальные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два бита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608727"/>
                  </a:ext>
                </a:extLst>
              </a:tr>
            </a:tbl>
          </a:graphicData>
        </a:graphic>
      </p:graphicFrame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E6E887D-A0E2-5EB5-2FFA-F40BA4EE758C}"/>
              </a:ext>
            </a:extLst>
          </p:cNvPr>
          <p:cNvCxnSpPr>
            <a:cxnSpLocks/>
            <a:stCxn id="50" idx="0"/>
            <a:endCxn id="68" idx="0"/>
          </p:cNvCxnSpPr>
          <p:nvPr/>
        </p:nvCxnSpPr>
        <p:spPr>
          <a:xfrm rot="10800000" flipV="1">
            <a:off x="1104900" y="3781115"/>
            <a:ext cx="495300" cy="53848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Left Brace 78">
            <a:extLst>
              <a:ext uri="{FF2B5EF4-FFF2-40B4-BE49-F238E27FC236}">
                <a16:creationId xmlns:a16="http://schemas.microsoft.com/office/drawing/2014/main" id="{FF877BC6-2464-6DEA-0057-516B45B3DBEF}"/>
              </a:ext>
            </a:extLst>
          </p:cNvPr>
          <p:cNvSpPr/>
          <p:nvPr/>
        </p:nvSpPr>
        <p:spPr>
          <a:xfrm>
            <a:off x="2895600" y="1981200"/>
            <a:ext cx="457200" cy="52325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77CA7522-BAC1-03EE-1097-2182AE7DA44A}"/>
              </a:ext>
            </a:extLst>
          </p:cNvPr>
          <p:cNvCxnSpPr>
            <a:stCxn id="79" idx="1"/>
          </p:cNvCxnSpPr>
          <p:nvPr/>
        </p:nvCxnSpPr>
        <p:spPr>
          <a:xfrm rot="10800000" flipH="1" flipV="1">
            <a:off x="2895600" y="2242826"/>
            <a:ext cx="533400" cy="1120119"/>
          </a:xfrm>
          <a:prstGeom prst="curvedConnector4">
            <a:avLst>
              <a:gd name="adj1" fmla="val -42857"/>
              <a:gd name="adj2" fmla="val 616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ight Brace 82">
            <a:extLst>
              <a:ext uri="{FF2B5EF4-FFF2-40B4-BE49-F238E27FC236}">
                <a16:creationId xmlns:a16="http://schemas.microsoft.com/office/drawing/2014/main" id="{D12BA29E-5D01-8CFA-201F-A28FA2A14FE6}"/>
              </a:ext>
            </a:extLst>
          </p:cNvPr>
          <p:cNvSpPr/>
          <p:nvPr/>
        </p:nvSpPr>
        <p:spPr>
          <a:xfrm>
            <a:off x="8686794" y="2527699"/>
            <a:ext cx="152406" cy="5031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65BE0BB-CEE9-CC91-0DFD-276E7AD6E8E2}"/>
              </a:ext>
            </a:extLst>
          </p:cNvPr>
          <p:cNvCxnSpPr>
            <a:cxnSpLocks/>
            <a:stCxn id="83" idx="1"/>
          </p:cNvCxnSpPr>
          <p:nvPr/>
        </p:nvCxnSpPr>
        <p:spPr>
          <a:xfrm rot="10800000" flipV="1">
            <a:off x="8839200" y="2779280"/>
            <a:ext cx="12700" cy="583666"/>
          </a:xfrm>
          <a:prstGeom prst="curvedConnector4">
            <a:avLst>
              <a:gd name="adj1" fmla="val -1800000"/>
              <a:gd name="adj2" fmla="val 715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77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18846"/>
            <a:ext cx="10896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 зашифрования сообщения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CrypTool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6245E4FA-ADEE-C090-CD6C-B5359C1CA1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DF9FF7-0791-9612-F5D0-4926335F9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295400"/>
            <a:ext cx="9563100" cy="426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4071</TotalTime>
  <Words>2053</Words>
  <Application>Microsoft Office PowerPoint</Application>
  <PresentationFormat>Widescreen</PresentationFormat>
  <Paragraphs>1246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Office Theme</vt:lpstr>
      <vt:lpstr>Санкт-Петербургский государственный электротехнический университет «ЛЭТИ» им. В.И. Ульянова (Ленина)</vt:lpstr>
      <vt:lpstr>Цель работы</vt:lpstr>
      <vt:lpstr>Визуализация  алгоритма зашифрования DES в инфографике</vt:lpstr>
      <vt:lpstr>DES: Начальная и конечная перестановки</vt:lpstr>
      <vt:lpstr>DES: Начальная и конечная перестановки</vt:lpstr>
      <vt:lpstr>DES: Раунды DES</vt:lpstr>
      <vt:lpstr>DES: Функция шифрования DES</vt:lpstr>
      <vt:lpstr>DES: Алгоритм развертывания ключа DES</vt:lpstr>
      <vt:lpstr>Схема протокола зашифрования сообщения в CrypTool 2</vt:lpstr>
      <vt:lpstr>Схема протокола расшифрования сообщения в CrypTool 2</vt:lpstr>
      <vt:lpstr>DES: Схемы режимов ECB</vt:lpstr>
      <vt:lpstr>DES: Схемы режимов CBC</vt:lpstr>
      <vt:lpstr>DES: Атаки "грубой силы"</vt:lpstr>
      <vt:lpstr>3-DES: Разработанная схема в CrypTool 2</vt:lpstr>
      <vt:lpstr>3-DES: Разработанная схема в CrypTool 2</vt:lpstr>
      <vt:lpstr>3-DES: Разработанная схема в CrypTool 2</vt:lpstr>
      <vt:lpstr>3-DES: Разработанная схема в CrypTool 2</vt:lpstr>
      <vt:lpstr>3-DES: Схема алгоритма шифрования DES-EDE3, DES-EDE2</vt:lpstr>
      <vt:lpstr>3-DES: Схема алгоритма шифрования DES-EEE3, DES-EEE2</vt:lpstr>
      <vt:lpstr>ГОСТ 28147-89 Магма: Расчет первого раунда шифрования</vt:lpstr>
      <vt:lpstr>ГОСТ 28147-89 Магма: Расчет первого раунда шифрования</vt:lpstr>
      <vt:lpstr>ГОСТ 28147-89 Магма: Ручной расчет первого раунда шифрования </vt:lpstr>
      <vt:lpstr>ГОСТ 28147-89 Магма: Ручной расчет первого раунда шифрования </vt:lpstr>
      <vt:lpstr>ГОСТ 28147-89 Магма: Ручной расчет первого раунда шифрования </vt:lpstr>
      <vt:lpstr>ГОСТ 28147-89 Магма: Шифрование картинок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Санкт-Петербургский государственный электротехнический университет «ЛЭТИ» им. В.И. Ульянова (Ленина)  Лабораторная работа №1+2+3 ИЗУЧЕНИЕ КЛАССИЧЕСКИХ ШИФРОВ</dc:title>
  <dc:creator>Stefano</dc:creator>
  <cp:lastModifiedBy>Duy Vương</cp:lastModifiedBy>
  <cp:revision>41</cp:revision>
  <dcterms:created xsi:type="dcterms:W3CDTF">2025-02-15T12:23:20Z</dcterms:created>
  <dcterms:modified xsi:type="dcterms:W3CDTF">2025-03-05T01:34:17Z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2025-02-15T00:00:00Z</vt:filetime>
  </property>
  <property fmtid="{D5CDD505-2E9C-101B-9397-08002B2CF9AE}" pid="5" name="Producer">
    <vt:lpwstr>3-Heights(TM) PDF Security Shell 4.8.25.2 (http://www.pdf-tools.com)</vt:lpwstr>
  </property>
</Properties>
</file>