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9" r:id="rId4"/>
    <p:sldId id="296" r:id="rId5"/>
    <p:sldId id="318" r:id="rId6"/>
    <p:sldId id="319" r:id="rId7"/>
    <p:sldId id="297" r:id="rId8"/>
    <p:sldId id="320" r:id="rId9"/>
    <p:sldId id="321" r:id="rId10"/>
    <p:sldId id="322" r:id="rId11"/>
    <p:sldId id="323" r:id="rId12"/>
    <p:sldId id="324" r:id="rId13"/>
    <p:sldId id="293" r:id="rId14"/>
    <p:sldId id="317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1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Столбчатая диаграмма зависимости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Ожидаемое время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D5A79B0-5EFC-4B64-A182-B6B894A4054D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C-45C6-9CE3-EC224F4EE55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F86282-C078-42C3-87CE-4C1881E3A4F0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76C-45C6-9CE3-EC224F4EE55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0691CDC-CB34-477D-8702-11BCD141C61A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376C-45C6-9CE3-EC224F4EE55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1D13218-3F3E-4969-8BE1-3D2612C1BE01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76C-45C6-9CE3-EC224F4EE55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625239A-22F5-42C5-8167-F2A532BD5F96}" type="VALUE">
                      <a:rPr lang="ru-RU"/>
                      <a:pPr/>
                      <a:t>[VALUE]</a:t>
                    </a:fld>
                    <a:r>
                      <a:rPr lang="ru-RU"/>
                      <a:t> г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376C-45C6-9CE3-EC224F4EE5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22.7</c:v>
                </c:pt>
                <c:pt idx="1">
                  <c:v>11.3</c:v>
                </c:pt>
                <c:pt idx="2">
                  <c:v>7.6</c:v>
                </c:pt>
                <c:pt idx="3">
                  <c:v>6.8</c:v>
                </c:pt>
                <c:pt idx="4">
                  <c:v>6.4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76C-45C6-9CE3-EC224F4EE55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5370879"/>
        <c:axId val="205361759"/>
      </c:barChart>
      <c:catAx>
        <c:axId val="205370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процессорные ядеры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61759"/>
        <c:crosses val="autoZero"/>
        <c:auto val="1"/>
        <c:lblAlgn val="ctr"/>
        <c:lblOffset val="100"/>
        <c:noMultiLvlLbl val="0"/>
      </c:catAx>
      <c:valAx>
        <c:axId val="20536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Ожидаемое время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37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394" y="418846"/>
            <a:ext cx="10097211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449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18-Mar-25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ongVanDuy/CRYPTOGRAPHY-LAB-4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05" y="498703"/>
            <a:ext cx="89871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9580" marR="5080" indent="-2977515">
              <a:lnSpc>
                <a:spcPct val="150000"/>
              </a:lnSpc>
              <a:spcBef>
                <a:spcPts val="100"/>
              </a:spcBef>
            </a:pPr>
            <a:r>
              <a:rPr sz="2000" spc="-20" dirty="0"/>
              <a:t>Санкт-</a:t>
            </a:r>
            <a:r>
              <a:rPr sz="2000" spc="-10" dirty="0"/>
              <a:t>Петербургский</a:t>
            </a:r>
            <a:r>
              <a:rPr sz="2000" spc="5" dirty="0"/>
              <a:t> </a:t>
            </a:r>
            <a:r>
              <a:rPr sz="2000" spc="-20" dirty="0"/>
              <a:t>государственный</a:t>
            </a:r>
            <a:r>
              <a:rPr sz="2000" spc="-5" dirty="0"/>
              <a:t> </a:t>
            </a:r>
            <a:r>
              <a:rPr sz="2000" spc="-10" dirty="0"/>
              <a:t>электротехнический</a:t>
            </a:r>
            <a:r>
              <a:rPr sz="2000" spc="-5" dirty="0"/>
              <a:t> </a:t>
            </a:r>
            <a:r>
              <a:rPr sz="2000" dirty="0"/>
              <a:t>университет</a:t>
            </a:r>
            <a:r>
              <a:rPr sz="2000" spc="15" dirty="0"/>
              <a:t> </a:t>
            </a:r>
            <a:r>
              <a:rPr sz="2000" spc="-10" dirty="0"/>
              <a:t>«ЛЭТИ» </a:t>
            </a:r>
            <a:r>
              <a:rPr sz="2000" dirty="0"/>
              <a:t>им.</a:t>
            </a:r>
            <a:r>
              <a:rPr sz="2000" spc="-40" dirty="0"/>
              <a:t> </a:t>
            </a:r>
            <a:r>
              <a:rPr sz="2000" dirty="0"/>
              <a:t>В.И.</a:t>
            </a:r>
            <a:r>
              <a:rPr sz="2000" spc="-40" dirty="0"/>
              <a:t> </a:t>
            </a:r>
            <a:r>
              <a:rPr sz="2000" spc="-35" dirty="0"/>
              <a:t>Ульянова </a:t>
            </a:r>
            <a:r>
              <a:rPr sz="2000" spc="-10" dirty="0"/>
              <a:t>(Ленина)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581400" y="1870684"/>
            <a:ext cx="5410200" cy="93615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Лабораторная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работа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№</a:t>
            </a:r>
            <a:r>
              <a:rPr lang="en-US" sz="2000" spc="-1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ИЗУЧЕНИЕ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lang="ru-RU" sz="2000" spc="-20" dirty="0">
                <a:latin typeface="Times New Roman"/>
                <a:cs typeface="Times New Roman"/>
              </a:rPr>
              <a:t>ШИФРОВ  </a:t>
            </a:r>
            <a:r>
              <a:rPr lang="en-US" sz="2000" spc="-20" dirty="0">
                <a:latin typeface="Times New Roman"/>
                <a:cs typeface="Times New Roman"/>
              </a:rPr>
              <a:t>AES </a:t>
            </a:r>
            <a:r>
              <a:rPr lang="ru-RU" sz="2000" spc="-20" dirty="0">
                <a:latin typeface="Times New Roman"/>
                <a:cs typeface="Times New Roman"/>
              </a:rPr>
              <a:t>и Кузнечик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66513" y="5812028"/>
            <a:ext cx="2462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 err="1">
                <a:latin typeface="Times New Roman"/>
                <a:cs typeface="Times New Roman"/>
              </a:rPr>
              <a:t>Санкт-</a:t>
            </a:r>
            <a:r>
              <a:rPr sz="2000" dirty="0" err="1">
                <a:latin typeface="Times New Roman"/>
                <a:cs typeface="Times New Roman"/>
              </a:rPr>
              <a:t>Петербург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</a:t>
            </a:r>
            <a:r>
              <a:rPr lang="ru-RU" sz="2000" spc="-2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845288"/>
              </p:ext>
            </p:extLst>
          </p:nvPr>
        </p:nvGraphicFramePr>
        <p:xfrm>
          <a:off x="1836927" y="3953518"/>
          <a:ext cx="8332470" cy="83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5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0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190"/>
                        </a:lnSpc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Студент: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2190"/>
                        </a:lnSpc>
                        <a:tabLst>
                          <a:tab pos="1842135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190"/>
                        </a:lnSpc>
                      </a:pPr>
                      <a:r>
                        <a:rPr lang="ru-RU" sz="2000" spc="-25" dirty="0">
                          <a:latin typeface="Times New Roman"/>
                          <a:cs typeface="Times New Roman"/>
                        </a:rPr>
                        <a:t>Выонг В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ru-RU" sz="2000" dirty="0">
                          <a:latin typeface="Times New Roman"/>
                          <a:cs typeface="Times New Roman"/>
                        </a:rPr>
                        <a:t>З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20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 err="1">
                          <a:latin typeface="Times New Roman"/>
                          <a:cs typeface="Times New Roman"/>
                        </a:rPr>
                        <a:t>группа</a:t>
                      </a:r>
                      <a:r>
                        <a:rPr sz="20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2000" spc="-20" dirty="0">
                          <a:latin typeface="Times New Roman"/>
                          <a:cs typeface="Times New Roman"/>
                        </a:rPr>
                        <a:t>1362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 marL="3175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Руководитель: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2335"/>
                        </a:lnSpc>
                        <a:spcBef>
                          <a:spcPts val="835"/>
                        </a:spcBef>
                        <a:tabLst>
                          <a:tab pos="1842770" algn="l"/>
                        </a:tabLst>
                      </a:pPr>
                      <a:r>
                        <a:rPr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tc>
                  <a:txBody>
                    <a:bodyPr/>
                    <a:lstStyle/>
                    <a:p>
                      <a:pPr marL="316230">
                        <a:lnSpc>
                          <a:spcPts val="2335"/>
                        </a:lnSpc>
                        <a:spcBef>
                          <a:spcPts val="835"/>
                        </a:spcBef>
                      </a:pPr>
                      <a:r>
                        <a:rPr sz="2000" spc="-20" dirty="0">
                          <a:latin typeface="Times New Roman"/>
                          <a:cs typeface="Times New Roman"/>
                        </a:rPr>
                        <a:t>Племянников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А.К.,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доцент</a:t>
                      </a:r>
                      <a:r>
                        <a:rPr sz="2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каф.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" dirty="0">
                          <a:latin typeface="Times New Roman"/>
                          <a:cs typeface="Times New Roman"/>
                        </a:rPr>
                        <a:t>ИБ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60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0E8362F-BE7C-1786-5927-965029CA20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9A45B7-8E26-1751-8511-6A4205312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F468B5-7AB1-EEAA-7CF4-B292BB989F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AES: </a:t>
            </a:r>
            <a:r>
              <a:rPr lang="ru-RU" dirty="0"/>
              <a:t>Шаблон атаки по дополнению 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E66E20F-0E14-97E2-4409-E303FB02C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3FB99-991C-162A-948A-1FDBFE96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7" y="1371600"/>
            <a:ext cx="10591800" cy="436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19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289709-BA25-6F04-2C80-15881E37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F95DB8A-2106-587E-77AE-AE0DA7719C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Кузнечик</a:t>
            </a:r>
            <a:r>
              <a:rPr lang="en-US" dirty="0"/>
              <a:t> </a:t>
            </a:r>
            <a:r>
              <a:rPr lang="ru-RU" dirty="0"/>
              <a:t>ГОСТ 34.12-15: Развертывание ключа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1B7F548-EB8F-32E8-311F-D1E1370186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3" name="Рисунок 1">
            <a:extLst>
              <a:ext uri="{FF2B5EF4-FFF2-40B4-BE49-F238E27FC236}">
                <a16:creationId xmlns:a16="http://schemas.microsoft.com/office/drawing/2014/main" id="{FB60ADC7-B7F0-2EAD-1921-E94A1E9E1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12606"/>
            <a:ext cx="59340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A66D0C-C043-D330-7E6B-F2C856FB5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2041306"/>
            <a:ext cx="5934075" cy="4697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450BF0-2573-9457-DAE5-74ECFA8A53D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7000" y="1676400"/>
            <a:ext cx="5343526" cy="390910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8664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A7206-13AB-FE47-5B6E-736B2C126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EE348A-260D-22CA-F724-B4712D97E9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296352"/>
            <a:ext cx="998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Кузнечик</a:t>
            </a:r>
            <a:r>
              <a:rPr lang="en-US" dirty="0"/>
              <a:t> </a:t>
            </a:r>
            <a:r>
              <a:rPr lang="ru-RU" dirty="0"/>
              <a:t>ГОСТ 34.12-15: Раундовые преобразования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29C50B44-B4E5-69E6-0EF6-0B58BC5F02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37632-BC4F-72FC-E63A-A668329E5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92" y="990600"/>
            <a:ext cx="5934075" cy="1143000"/>
          </a:xfrm>
          <a:prstGeom prst="rect">
            <a:avLst/>
          </a:prstGeom>
        </p:spPr>
      </p:pic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318994A5-D5C0-D102-10A9-E324BD3BD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92" y="2133600"/>
            <a:ext cx="5934710" cy="4459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F09EC-0ADE-3603-AB57-3C1B8BEA71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77000" y="2438400"/>
            <a:ext cx="5496365" cy="2286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166000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3B36AC8-37E7-4216-8912-F59E78CB1C19}"/>
              </a:ext>
            </a:extLst>
          </p:cNvPr>
          <p:cNvSpPr txBox="1">
            <a:spLocks/>
          </p:cNvSpPr>
          <p:nvPr/>
        </p:nvSpPr>
        <p:spPr>
          <a:xfrm>
            <a:off x="2125462" y="0"/>
            <a:ext cx="7941076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000" dirty="0"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25B5A6F-060F-42C5-B317-329C17B20F54}"/>
              </a:ext>
            </a:extLst>
          </p:cNvPr>
          <p:cNvSpPr txBox="1">
            <a:spLocks/>
          </p:cNvSpPr>
          <p:nvPr/>
        </p:nvSpPr>
        <p:spPr>
          <a:xfrm>
            <a:off x="287784" y="870012"/>
            <a:ext cx="11616432" cy="5759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исследованы режимы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шифра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выявлены следующие основные характеристики: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Симметричный блочный шифр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ключа – 64 бита (8 из которых – контрольные/проверочные)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блока – 64 бита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алгоритма лежит сеть Фейстеля с 16 раундами и рядом перестановок</a:t>
            </a:r>
          </a:p>
          <a:p>
            <a:pPr marL="6480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оценено время атаки грубой силой при известной части ключа для режимов ECB и CBC на примере текста длиной ~1100 символов, режим CBC показал лучшие результаты, что может быть связано с использованием различных значений для шифрования каждого блока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проведено исследование реализации шифра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CrypTool2 путем построения моделей. В результате были выявлены два возможных режима работы модуля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TripleDES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длине ключа 16 байтов используется режим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DES-EDE2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применяется два различных ключа:первый ключ используется на первом и третьем этапе, а второй – на втором этапе.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длине ключа 24 байта используется режим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DES-EDE3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 котором каждый из трех этапов использует отдельный ключ.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итоге, результаты работы встроенного модуля и созданных моделей полностью совпали.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исследован шифр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Магма ГОСТ 28147-89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выявлены следующие основные характеристики данного шифра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симметричный блочный шифр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длина ключа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256 бит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 блока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64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бита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алгоритма лежит сеть Фейстеля с 32 раундами, рядом перестановок и</a:t>
            </a: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сдвигов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Кроме того, была проведена шифровка изображения в различных режимах работы алгоритма. Установлено, что при простом режиме замены, при использовании блоков с небольшим количеством ключей, сохраняются различимые очертания оригинального изображения. Однако в режиме замены с зацеплением, где результат текущего блока зависит от предыдущего, достигается большая энтропия. Это подтверждает, что попытка сжать зашифрованное изображение не приводит к значительным результатам.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400"/>
              </a:spcAft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9D2542E-4EF6-4A72-91CE-F043A8E39A22}"/>
              </a:ext>
            </a:extLst>
          </p:cNvPr>
          <p:cNvSpPr txBox="1">
            <a:spLocks/>
          </p:cNvSpPr>
          <p:nvPr/>
        </p:nvSpPr>
        <p:spPr>
          <a:xfrm>
            <a:off x="287784" y="1848038"/>
            <a:ext cx="11616432" cy="1136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lvl="1" indent="-342900">
              <a:buFont typeface="Arial" panose="020B0604020202020204" pitchFamily="34" charset="0"/>
              <a:buChar char="•"/>
            </a:pPr>
            <a:endParaRPr lang="ru-RU" sz="100" dirty="0">
              <a:latin typeface="Times New Roman" panose="02020603050405020304" pitchFamily="18" charset="0"/>
              <a:ea typeface="Open Sans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F3BADAA2-E045-3081-944C-F8A0372CB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6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2F2B-6400-A094-3A01-5AE73A50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94" y="418846"/>
            <a:ext cx="10097211" cy="461665"/>
          </a:xfrm>
        </p:spPr>
        <p:txBody>
          <a:bodyPr/>
          <a:lstStyle/>
          <a:p>
            <a:pPr algn="ctr"/>
            <a:r>
              <a:rPr lang="ru-RU" dirty="0"/>
              <a:t>Ссылка на репозиторий проекта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FB2CE-70D5-F14C-A2FA-0B6780185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39" y="1166240"/>
            <a:ext cx="10434320" cy="867995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dirty="0"/>
              <a:t>Ссылка на репозиторий проекта (включая код, результаты, схемы и все, что связано с лабораторной работой)</a:t>
            </a:r>
            <a:r>
              <a:rPr lang="vi-VN" dirty="0"/>
              <a:t>: </a:t>
            </a:r>
            <a:r>
              <a:rPr lang="vi-VN" dirty="0">
                <a:hlinkClick r:id="rId2"/>
              </a:rPr>
              <a:t>https://github.com/VuongVanDuy/CRYPTOGRAPHY-LAB-4.git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109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1297" y="250393"/>
            <a:ext cx="209168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Цель</a:t>
            </a:r>
            <a:r>
              <a:rPr spc="-15" dirty="0"/>
              <a:t> </a:t>
            </a:r>
            <a:r>
              <a:rPr spc="-10" dirty="0"/>
              <a:t>работы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027509"/>
            <a:ext cx="10358120" cy="393633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 algn="l"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highlight>
                  <a:srgbClr val="FFFF00"/>
                </a:highlight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Приобретение навыков работы с шифрами DES</a:t>
            </a:r>
            <a:r>
              <a:rPr lang="vi-VN" sz="2000" dirty="0">
                <a:highlight>
                  <a:srgbClr val="FFFF00"/>
                </a:highlight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, </a:t>
            </a:r>
            <a:r>
              <a:rPr lang="en-US" sz="2000" spc="-20" dirty="0">
                <a:highlight>
                  <a:srgbClr val="FFFF00"/>
                </a:highlight>
                <a:latin typeface="Times New Roman"/>
                <a:cs typeface="Times New Roman"/>
              </a:rPr>
              <a:t>3DES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 и ГОСТ 28147-89 Магма</a:t>
            </a:r>
            <a:endParaRPr lang="ru-RU" sz="2000" spc="-1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2700" algn="l">
              <a:lnSpc>
                <a:spcPct val="100000"/>
              </a:lnSpc>
              <a:spcBef>
                <a:spcPts val="1295"/>
              </a:spcBef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b="1" dirty="0">
                <a:highlight>
                  <a:srgbClr val="FFFF00"/>
                </a:highlight>
                <a:latin typeface="Times New Roman" panose="02020603050405020304" pitchFamily="18" charset="0"/>
                <a:ea typeface="Open Sans" pitchFamily="2" charset="0"/>
                <a:cs typeface="Times New Roman" panose="02020603050405020304" pitchFamily="18" charset="0"/>
              </a:rPr>
              <a:t>Задачи:</a:t>
            </a:r>
            <a:endParaRPr lang="en-US" sz="2000" b="1" spc="-20" dirty="0">
              <a:highlight>
                <a:srgbClr val="FFFF00"/>
              </a:highlight>
              <a:latin typeface="Times New Roman"/>
              <a:ea typeface="Open Sans" pitchFamily="2" charset="0"/>
              <a:cs typeface="Times New Roman"/>
            </a:endParaRP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Изучить преобразования 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DES </a:t>
            </a: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по шаблонной схеме 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DES </a:t>
            </a:r>
            <a:r>
              <a:rPr lang="en-US" sz="2000" dirty="0" err="1">
                <a:highlight>
                  <a:srgbClr val="FFFF00"/>
                </a:highlight>
                <a:latin typeface="Times New Roman"/>
                <a:cs typeface="Times New Roman"/>
              </a:rPr>
              <a:t>Visualisation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из </a:t>
            </a:r>
            <a:r>
              <a:rPr lang="en-US" sz="2000" dirty="0" err="1">
                <a:highlight>
                  <a:srgbClr val="FFFF00"/>
                </a:highlight>
                <a:latin typeface="Times New Roman"/>
                <a:cs typeface="Times New Roman"/>
              </a:rPr>
              <a:t>CrypTool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 2;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Провести исследование DES  в режимах работы ECB и CBC, используя CrypTool 1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Разработать схему в CrypTool 2  для экспериментального определения  всех тех  версий 3-DES,  которые реализованы в Cryptool 2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Изучить преобразования шифра Магма с помощью приложения ЛИТОРЕЯ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;</a:t>
            </a:r>
          </a:p>
          <a:p>
            <a:pPr marL="469900" indent="-457200" algn="l">
              <a:lnSpc>
                <a:spcPct val="100000"/>
              </a:lnSpc>
              <a:spcBef>
                <a:spcPts val="1295"/>
              </a:spcBef>
              <a:buAutoNum type="arabicPeriod"/>
              <a:tabLst>
                <a:tab pos="1507490" algn="l"/>
                <a:tab pos="3108325" algn="l"/>
                <a:tab pos="4118610" algn="l"/>
                <a:tab pos="4886960" algn="l"/>
                <a:tab pos="6003925" algn="l"/>
                <a:tab pos="6773545" algn="l"/>
                <a:tab pos="7737475" algn="l"/>
                <a:tab pos="8505190" algn="l"/>
              </a:tabLst>
            </a:pPr>
            <a:r>
              <a:rPr lang="ru-RU" sz="2000" dirty="0">
                <a:highlight>
                  <a:srgbClr val="FFFF00"/>
                </a:highlight>
                <a:latin typeface="Times New Roman"/>
                <a:cs typeface="Times New Roman"/>
              </a:rPr>
              <a:t>Провести исследование шифра Магма  в режимах работы простой замены и простой замены с зацеплением, используя приложение ЛИТОРЕЯ</a:t>
            </a:r>
            <a:r>
              <a:rPr lang="en-US" sz="2000" dirty="0">
                <a:highlight>
                  <a:srgbClr val="FFFF00"/>
                </a:highlight>
                <a:latin typeface="Times New Roman"/>
                <a:cs typeface="Times New Roman"/>
              </a:rPr>
              <a:t>.</a:t>
            </a:r>
            <a:endParaRPr sz="2000" dirty="0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pic>
        <p:nvPicPr>
          <p:cNvPr id="5" name="Picture 4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C0CC164F-EA72-E921-FFDF-355AE4C3E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64F6-2CA4-4A6E-E7DD-15D938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847"/>
            <a:ext cx="11582400" cy="492443"/>
          </a:xfrm>
        </p:spPr>
        <p:txBody>
          <a:bodyPr/>
          <a:lstStyle/>
          <a:p>
            <a:pPr algn="ctr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  алгоритма зашифрования</a:t>
            </a:r>
            <a:r>
              <a:rPr lang="vi-VN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i="0" spc="-20" dirty="0">
                <a:effectLst/>
              </a:rPr>
              <a:t>A</a:t>
            </a:r>
            <a:r>
              <a:rPr lang="en-US" sz="3200" spc="-20" dirty="0">
                <a:latin typeface="Times New Roman"/>
                <a:cs typeface="Times New Roman"/>
              </a:rPr>
              <a:t>ES-256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инфографике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06128FE-F659-0B96-8812-F3D1DF8E84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5830491"/>
            <a:ext cx="990600" cy="102751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8449A39-C2D9-04BD-B90F-CD4C47FAFBA1}"/>
              </a:ext>
            </a:extLst>
          </p:cNvPr>
          <p:cNvSpPr txBox="1">
            <a:spLocks/>
          </p:cNvSpPr>
          <p:nvPr/>
        </p:nvSpPr>
        <p:spPr>
          <a:xfrm>
            <a:off x="990600" y="1159673"/>
            <a:ext cx="10586721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0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ru-RU" sz="1600" b="1" dirty="0"/>
              <a:t>Открытый текст</a:t>
            </a:r>
            <a:r>
              <a:rPr lang="en-US" sz="1600" b="1" dirty="0"/>
              <a:t> (hex)</a:t>
            </a:r>
            <a:r>
              <a:rPr lang="ru-RU" sz="1600" dirty="0"/>
              <a:t>: </a:t>
            </a:r>
            <a:r>
              <a:rPr lang="pt-BR" sz="1600" dirty="0"/>
              <a:t>32 43 F6 A8 88 5A 30 8D 31 31 98 A2 E0 37 07 34</a:t>
            </a:r>
          </a:p>
          <a:p>
            <a:pPr>
              <a:spcAft>
                <a:spcPts val="1200"/>
              </a:spcAft>
            </a:pPr>
            <a:r>
              <a:rPr lang="ru-RU" sz="1600" b="1" dirty="0"/>
              <a:t>Ключ </a:t>
            </a:r>
            <a:r>
              <a:rPr lang="vi-VN" sz="1600" b="1" dirty="0"/>
              <a:t>(hex)</a:t>
            </a:r>
            <a:r>
              <a:rPr lang="ru-RU" sz="1600" dirty="0"/>
              <a:t>: </a:t>
            </a:r>
            <a:r>
              <a:rPr lang="en-US" sz="1600" dirty="0"/>
              <a:t>FD E8 F7 A9 B8 6C 3B FF 07 C0 D3 9D 04 60 5E DD 14 A3 D4 B6 33 45 4D 7C 5B 21 3A 5B 9A 0F 58 6C</a:t>
            </a:r>
            <a:endParaRPr lang="vi-V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59C33-D74B-9AE9-AFD8-CD40FA342DE0}"/>
              </a:ext>
            </a:extLst>
          </p:cNvPr>
          <p:cNvSpPr txBox="1"/>
          <p:nvPr/>
        </p:nvSpPr>
        <p:spPr>
          <a:xfrm>
            <a:off x="990600" y="6005692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Шифровка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vi-V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09 33 00 52 52 02 E8 73 69 0E 7C 25 57 1F 17</a:t>
            </a:r>
            <a:endParaRPr lang="vi-V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4C8745-DF2C-4488-806C-F13EACFF3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464187"/>
              </p:ext>
            </p:extLst>
          </p:nvPr>
        </p:nvGraphicFramePr>
        <p:xfrm>
          <a:off x="1143000" y="1981200"/>
          <a:ext cx="10210800" cy="3892560"/>
        </p:xfrm>
        <a:graphic>
          <a:graphicData uri="http://schemas.openxmlformats.org/drawingml/2006/table">
            <a:tbl>
              <a:tblPr>
                <a:tableStyleId>{327F97BB-C833-4FB7-BDE5-3F7075034690}</a:tableStyleId>
              </a:tblPr>
              <a:tblGrid>
                <a:gridCol w="970532">
                  <a:extLst>
                    <a:ext uri="{9D8B030D-6E8A-4147-A177-3AD203B41FA5}">
                      <a16:colId xmlns:a16="http://schemas.microsoft.com/office/drawing/2014/main" val="834871272"/>
                    </a:ext>
                  </a:extLst>
                </a:gridCol>
                <a:gridCol w="4610024">
                  <a:extLst>
                    <a:ext uri="{9D8B030D-6E8A-4147-A177-3AD203B41FA5}">
                      <a16:colId xmlns:a16="http://schemas.microsoft.com/office/drawing/2014/main" val="788915935"/>
                    </a:ext>
                  </a:extLst>
                </a:gridCol>
                <a:gridCol w="4630244">
                  <a:extLst>
                    <a:ext uri="{9D8B030D-6E8A-4147-A177-3AD203B41FA5}">
                      <a16:colId xmlns:a16="http://schemas.microsoft.com/office/drawing/2014/main" val="3684186112"/>
                    </a:ext>
                  </a:extLst>
                </a:gridCol>
              </a:tblGrid>
              <a:tr h="240581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192227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 E8 F7 A9 B8 6C 3B FF 07 C0 D3 9D 04 60 5E DD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AB 01 01 30 36 0B 72 36 F1 4B 3F E4 57 59 E9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539408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 A3 D4 B6 33 45 4D 7C 5B 21 3A 5B 9A 0F 58 6C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B9 F3 04 B9 74 22 E1 E2 80 56 5C F3 B0 AA 9A 74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33813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8A 82 A7 11 32 EE 9C EE 35 2E 4F 73 31 4E 11 AE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A5 5B 0D 2B 80 2E E6 31 35 62 4A 06 AD 07 73</a:t>
                      </a:r>
                      <a:endParaRPr lang="it-IT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47025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D3 8C 56 52 E0 C9 1B 2E BB E8 21 75 21 E7 79 19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 34 0D C5 AA 8C 8F C0 3D DB 88 8C 12 01 13 28</a:t>
                      </a:r>
                      <a:endParaRPr lang="nl-NL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96363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1C 34 73 EC 2E DA EF 02 1B F4 A0 71 2A BA B1 DF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 03 44 9B 66 3E F1 7E BC F3 9B DC 9C B2 2A 3C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29782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78 9E CC D6 B1 85 E2 6D 59 A4 97 4C BE DD 8E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E9 2B D9 B1 56 B8 56 77 16 8C CE E9 41 E8 B0 3A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6710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B6 F5 6A C5 98 2F 85 C7 83 DB 25 B6 A9 61 94 69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 35 8E 1B 62 AC C6 07 7B 1B 97 20 13 CD BD 8B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34606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 97 BC 35 33 26 39 D7 5E 7F 9D 40 12 C1 40 CE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CF 86 F7 F7 43 E8 22 A2 1C D1 67 16 4A FB 1A 1E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754709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C6 FC E1 0C 5E D3 64 CB DD 08 41 7D 74 69 D5 14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 BD 77 73 E2 20 A7 A9 BD 08 4C D1 DB DE B3 2C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825518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 6E BF CF 44 48 86 18 1A 37 1B 58 08 F6 5B 96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7E D5 0D E4 DD 88 7E F3 EF A0 E3 83 8D 61 62 1C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519283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 C5 71 3C CA 16 15 F7 17 1E 54 8A 63 77 81 9E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 0A DB C4 AB 80 C0 37 42 6B C6 D2 C3 CE 0D 4A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30545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8C 9B B3 C4 C8 D3 35 DC D2 E4 2E 84 DA 12 75 12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 66 01 BD 46 31 B9 EA 2F 8F 55 ED 20 92 97 CC</a:t>
                      </a:r>
                      <a:endParaRPr lang="it-IT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028738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7D 58 B8 6B B7 4E AD 9C A0 50 F9 16 C3 27 78 88</a:t>
                      </a:r>
                      <a:endParaRPr lang="it-IT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 25 FD 19 64 0B 01 7D A0 D8 C9 0F E0 59 AF 85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972602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 57 0F 00 6A 84 3A DC B8 60 14 58 62 72 61 4A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8B E5 28 D2 E2 5A 8D B2 8E 0E 8D 19 F0 1F DD DD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62806"/>
                  </a:ext>
                </a:extLst>
              </a:tr>
              <a:tr h="24058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7D B7 6E C1 CA F9 C3 5D 6A A9 3A 4B A9 8E 42 C3</a:t>
                      </a:r>
                      <a:endParaRPr lang="pt-BR" sz="14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09 33 00 52 52 02 E8 73 69 0E 7C 25 57 1F 17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88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6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49996-43AE-9C9F-42EC-157B3F2D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4FCC6F-C051-6236-A56F-1AF1104B7F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-256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/>
              <a:t>Предварительный раунд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7877047-ABC0-58D1-F535-012217EB0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C7BE83-315F-8F33-663C-5E530AD4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766" y="3048000"/>
            <a:ext cx="1829055" cy="15718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59799-3DC8-863A-7973-4B25E7D9DD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72934" y="3050309"/>
            <a:ext cx="1895740" cy="157184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EFFFE33-E5BA-7741-B782-23231C4071E7}"/>
              </a:ext>
            </a:extLst>
          </p:cNvPr>
          <p:cNvSpPr/>
          <p:nvPr/>
        </p:nvSpPr>
        <p:spPr>
          <a:xfrm>
            <a:off x="2739140" y="3695748"/>
            <a:ext cx="765020" cy="38100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8EC90B7-B650-969B-B414-513BF024ACA9}"/>
              </a:ext>
            </a:extLst>
          </p:cNvPr>
          <p:cNvSpPr/>
          <p:nvPr/>
        </p:nvSpPr>
        <p:spPr>
          <a:xfrm>
            <a:off x="5926828" y="3694821"/>
            <a:ext cx="755959" cy="347472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E039DF-4A82-DFEB-6644-D85706B0A0C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34200" y="3048000"/>
            <a:ext cx="1762371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27FED8D-EABE-9C98-72AA-8E41C1F7C177}"/>
              </a:ext>
            </a:extLst>
          </p:cNvPr>
          <p:cNvSpPr/>
          <p:nvPr/>
        </p:nvSpPr>
        <p:spPr>
          <a:xfrm>
            <a:off x="9869452" y="3048000"/>
            <a:ext cx="1799332" cy="15718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 для состояния следующего раунда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C0F4398-8B9D-7424-9631-84D22E52E7A8}"/>
              </a:ext>
            </a:extLst>
          </p:cNvPr>
          <p:cNvSpPr/>
          <p:nvPr/>
        </p:nvSpPr>
        <p:spPr>
          <a:xfrm>
            <a:off x="8905032" y="3694821"/>
            <a:ext cx="755959" cy="347472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peech Bubble: Oval 22">
            <a:extLst>
              <a:ext uri="{FF2B5EF4-FFF2-40B4-BE49-F238E27FC236}">
                <a16:creationId xmlns:a16="http://schemas.microsoft.com/office/drawing/2014/main" id="{8E983766-16BF-87B5-7D45-072C60A4FF9D}"/>
              </a:ext>
            </a:extLst>
          </p:cNvPr>
          <p:cNvSpPr/>
          <p:nvPr/>
        </p:nvSpPr>
        <p:spPr>
          <a:xfrm>
            <a:off x="1066800" y="1646684"/>
            <a:ext cx="1752601" cy="1066800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открытого текста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C9439C69-F042-FDC9-A5E1-754BF799D527}"/>
              </a:ext>
            </a:extLst>
          </p:cNvPr>
          <p:cNvSpPr/>
          <p:nvPr/>
        </p:nvSpPr>
        <p:spPr>
          <a:xfrm>
            <a:off x="4175699" y="1684784"/>
            <a:ext cx="1577354" cy="990600"/>
          </a:xfrm>
          <a:prstGeom prst="wedgeEllipseCallou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исходного ключа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53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63E3B-1B08-2208-B6CB-CA18552D6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86BB08-AB9B-1654-8CF5-F2A56A7E4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-256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/>
              <a:t>Раунд </a:t>
            </a:r>
            <a:r>
              <a:rPr lang="en-US" dirty="0"/>
              <a:t>AES (1-13)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D51506AB-02BA-5870-E911-AFACE08182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1226E-9308-AB6B-B571-1E0655D953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19800" y="1715954"/>
            <a:ext cx="1857634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A1173B-6502-3C99-0809-A8A2437E18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7237" y="1715954"/>
            <a:ext cx="1762371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E82BE2-0CD6-F450-48AE-8F499F4D75A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89321" y="1715954"/>
            <a:ext cx="1905266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0293C0-0A9D-08A3-6F21-E4914D3045E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562968" y="1715954"/>
            <a:ext cx="1819529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7E2F3C3C-635F-4A73-07DB-761A0BE36353}"/>
              </a:ext>
            </a:extLst>
          </p:cNvPr>
          <p:cNvSpPr/>
          <p:nvPr/>
        </p:nvSpPr>
        <p:spPr>
          <a:xfrm>
            <a:off x="2931421" y="2362200"/>
            <a:ext cx="421379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A92483E-6161-DB15-6985-F9423D1BDFE8}"/>
              </a:ext>
            </a:extLst>
          </p:cNvPr>
          <p:cNvSpPr/>
          <p:nvPr/>
        </p:nvSpPr>
        <p:spPr>
          <a:xfrm>
            <a:off x="5486400" y="2362200"/>
            <a:ext cx="381000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5A692D8-5089-85C1-A67B-A18809227C69}"/>
              </a:ext>
            </a:extLst>
          </p:cNvPr>
          <p:cNvSpPr/>
          <p:nvPr/>
        </p:nvSpPr>
        <p:spPr>
          <a:xfrm>
            <a:off x="8029834" y="2362200"/>
            <a:ext cx="428366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270BD7-0715-1FAB-AB23-5E755673C9E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762492" y="3886200"/>
            <a:ext cx="1800476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4" name="Flowchart: Or 23">
            <a:extLst>
              <a:ext uri="{FF2B5EF4-FFF2-40B4-BE49-F238E27FC236}">
                <a16:creationId xmlns:a16="http://schemas.microsoft.com/office/drawing/2014/main" id="{4F95C8E6-B6D1-A4F6-09D3-A636B60FF4E1}"/>
              </a:ext>
            </a:extLst>
          </p:cNvPr>
          <p:cNvSpPr/>
          <p:nvPr/>
        </p:nvSpPr>
        <p:spPr>
          <a:xfrm>
            <a:off x="9442714" y="4367322"/>
            <a:ext cx="685800" cy="609600"/>
          </a:xfrm>
          <a:prstGeom prst="flowChar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C0669ED5-6737-5AE0-D638-157B78699D89}"/>
              </a:ext>
            </a:extLst>
          </p:cNvPr>
          <p:cNvCxnSpPr>
            <a:stCxn id="18" idx="3"/>
            <a:endCxn id="24" idx="6"/>
          </p:cNvCxnSpPr>
          <p:nvPr/>
        </p:nvCxnSpPr>
        <p:spPr>
          <a:xfrm flipH="1">
            <a:off x="10128514" y="2501876"/>
            <a:ext cx="253983" cy="2170246"/>
          </a:xfrm>
          <a:prstGeom prst="bentConnector3">
            <a:avLst>
              <a:gd name="adj1" fmla="val -900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4F762A-2AF4-4453-2224-73C2F60130E7}"/>
              </a:ext>
            </a:extLst>
          </p:cNvPr>
          <p:cNvCxnSpPr>
            <a:stCxn id="24" idx="2"/>
            <a:endCxn id="23" idx="3"/>
          </p:cNvCxnSpPr>
          <p:nvPr/>
        </p:nvCxnSpPr>
        <p:spPr>
          <a:xfrm flipH="1">
            <a:off x="8562968" y="4672122"/>
            <a:ext cx="8797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E693A23-EE6B-FCB3-AA44-38B4076299A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62161" y="3886201"/>
            <a:ext cx="1714739" cy="157184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37" name="Arrow: Left 36">
            <a:extLst>
              <a:ext uri="{FF2B5EF4-FFF2-40B4-BE49-F238E27FC236}">
                <a16:creationId xmlns:a16="http://schemas.microsoft.com/office/drawing/2014/main" id="{ED65148C-F59B-5BD1-F1E8-7DEDD63DC7EE}"/>
              </a:ext>
            </a:extLst>
          </p:cNvPr>
          <p:cNvSpPr/>
          <p:nvPr/>
        </p:nvSpPr>
        <p:spPr>
          <a:xfrm>
            <a:off x="5867400" y="4367322"/>
            <a:ext cx="685800" cy="35051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7B3E19-FF79-CA12-CA96-828563A16F91}"/>
              </a:ext>
            </a:extLst>
          </p:cNvPr>
          <p:cNvSpPr/>
          <p:nvPr/>
        </p:nvSpPr>
        <p:spPr>
          <a:xfrm>
            <a:off x="1077237" y="3886200"/>
            <a:ext cx="1799332" cy="157184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данные для состояния следующего раунда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rrow: Left 38">
            <a:extLst>
              <a:ext uri="{FF2B5EF4-FFF2-40B4-BE49-F238E27FC236}">
                <a16:creationId xmlns:a16="http://schemas.microsoft.com/office/drawing/2014/main" id="{2C5BB1A5-81E7-D4EA-50D3-B4925B283A2F}"/>
              </a:ext>
            </a:extLst>
          </p:cNvPr>
          <p:cNvSpPr/>
          <p:nvPr/>
        </p:nvSpPr>
        <p:spPr>
          <a:xfrm>
            <a:off x="3082415" y="4367322"/>
            <a:ext cx="651385" cy="350519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4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879E7-3089-4393-EFF3-1FEA9EAA3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5C00A7-D119-151E-8B9E-D4078F395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-256</a:t>
            </a:r>
            <a:r>
              <a:rPr lang="vi-V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/>
              <a:t>Заключительный раунд </a:t>
            </a:r>
            <a:r>
              <a:rPr lang="vi-VN" dirty="0"/>
              <a:t>(</a:t>
            </a:r>
            <a:r>
              <a:rPr lang="ru-RU" dirty="0"/>
              <a:t>раунд</a:t>
            </a:r>
            <a:r>
              <a:rPr lang="vi-VN" dirty="0"/>
              <a:t> 14)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3F86965-EC03-180A-DC45-49792E6EA4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9C23B-E07A-2D7A-05DB-7B1D7BA9743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590800" y="1757740"/>
            <a:ext cx="1895740" cy="153373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0AE01-BAE6-4A11-7803-97F03FC81F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15000" y="1749029"/>
            <a:ext cx="1876687" cy="15511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AD5E8-0694-2D0C-2CF0-2DF6E1978A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991600" y="1720450"/>
            <a:ext cx="1829055" cy="155116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8BA781-F415-D42E-F058-DD77C47E1C7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15932" y="4085303"/>
            <a:ext cx="1867161" cy="1505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07D488-E17B-4155-7DE0-39A83A5BFF3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63694" y="4085303"/>
            <a:ext cx="1800476" cy="15051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FC90E4C-03C3-0A0E-4911-949389F95EFE}"/>
              </a:ext>
            </a:extLst>
          </p:cNvPr>
          <p:cNvSpPr/>
          <p:nvPr/>
        </p:nvSpPr>
        <p:spPr>
          <a:xfrm>
            <a:off x="4724400" y="2431026"/>
            <a:ext cx="609600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C8DBB9C-D8FE-ECF6-14BC-3946420B36F1}"/>
              </a:ext>
            </a:extLst>
          </p:cNvPr>
          <p:cNvSpPr/>
          <p:nvPr/>
        </p:nvSpPr>
        <p:spPr>
          <a:xfrm>
            <a:off x="7924800" y="2431026"/>
            <a:ext cx="685800" cy="2286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Or 22">
            <a:extLst>
              <a:ext uri="{FF2B5EF4-FFF2-40B4-BE49-F238E27FC236}">
                <a16:creationId xmlns:a16="http://schemas.microsoft.com/office/drawing/2014/main" id="{17C4C5D9-E3B1-67FB-6D97-EC512C861AE2}"/>
              </a:ext>
            </a:extLst>
          </p:cNvPr>
          <p:cNvSpPr/>
          <p:nvPr/>
        </p:nvSpPr>
        <p:spPr>
          <a:xfrm>
            <a:off x="9791955" y="4533083"/>
            <a:ext cx="685800" cy="609600"/>
          </a:xfrm>
          <a:prstGeom prst="flowChar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1087102-2A62-66B7-224A-66BD728B1282}"/>
              </a:ext>
            </a:extLst>
          </p:cNvPr>
          <p:cNvCxnSpPr>
            <a:stCxn id="11" idx="3"/>
            <a:endCxn id="23" idx="6"/>
          </p:cNvCxnSpPr>
          <p:nvPr/>
        </p:nvCxnSpPr>
        <p:spPr>
          <a:xfrm flipH="1">
            <a:off x="10477755" y="2496032"/>
            <a:ext cx="342900" cy="2341851"/>
          </a:xfrm>
          <a:prstGeom prst="bentConnector3">
            <a:avLst>
              <a:gd name="adj1" fmla="val -6666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FABBDE-2079-C547-C313-C266BEAB87B3}"/>
              </a:ext>
            </a:extLst>
          </p:cNvPr>
          <p:cNvCxnSpPr>
            <a:stCxn id="23" idx="2"/>
            <a:endCxn id="13" idx="3"/>
          </p:cNvCxnSpPr>
          <p:nvPr/>
        </p:nvCxnSpPr>
        <p:spPr>
          <a:xfrm flipH="1">
            <a:off x="8983093" y="4837883"/>
            <a:ext cx="8088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6BDDA-D9F6-553D-E3CF-DE8E7D870384}"/>
              </a:ext>
            </a:extLst>
          </p:cNvPr>
          <p:cNvSpPr/>
          <p:nvPr/>
        </p:nvSpPr>
        <p:spPr>
          <a:xfrm>
            <a:off x="1430782" y="4056723"/>
            <a:ext cx="1581150" cy="153374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Шифротекст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Arrow: Notched Right 32">
            <a:extLst>
              <a:ext uri="{FF2B5EF4-FFF2-40B4-BE49-F238E27FC236}">
                <a16:creationId xmlns:a16="http://schemas.microsoft.com/office/drawing/2014/main" id="{0B067B81-2185-043B-7C8D-62862E0709E1}"/>
              </a:ext>
            </a:extLst>
          </p:cNvPr>
          <p:cNvSpPr/>
          <p:nvPr/>
        </p:nvSpPr>
        <p:spPr>
          <a:xfrm>
            <a:off x="268471" y="2072763"/>
            <a:ext cx="1952886" cy="945126"/>
          </a:xfrm>
          <a:prstGeom prst="notched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 раунда 13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id="{754E364A-83E4-ED5A-F99D-FB9132411271}"/>
              </a:ext>
            </a:extLst>
          </p:cNvPr>
          <p:cNvSpPr/>
          <p:nvPr/>
        </p:nvSpPr>
        <p:spPr>
          <a:xfrm>
            <a:off x="6227832" y="4648200"/>
            <a:ext cx="553968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4A9A42D4-AB74-0A3D-FF5A-684C46A568D2}"/>
              </a:ext>
            </a:extLst>
          </p:cNvPr>
          <p:cNvSpPr/>
          <p:nvPr/>
        </p:nvSpPr>
        <p:spPr>
          <a:xfrm>
            <a:off x="3300994" y="4648200"/>
            <a:ext cx="553968" cy="304800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F7ABC-CE40-5E3B-95F2-699C3C345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02E53EA-43D2-6D95-755B-117D6D945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AES-256: </a:t>
            </a: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"грубой силы"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DAB5122-8A60-A78F-E7BD-189AE9BE5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705629-5A12-3951-93B9-9C6F1B648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22026"/>
              </p:ext>
            </p:extLst>
          </p:nvPr>
        </p:nvGraphicFramePr>
        <p:xfrm>
          <a:off x="838200" y="1676400"/>
          <a:ext cx="4114800" cy="32004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448363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2347511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230615608"/>
                    </a:ext>
                  </a:extLst>
                </a:gridCol>
              </a:tblGrid>
              <a:tr h="984823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Кол-во символов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 Известные байты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Ожидаемое время</a:t>
                      </a:r>
                      <a:endParaRPr lang="ru-RU" sz="16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0941898"/>
                  </a:ext>
                </a:extLst>
              </a:tr>
              <a:tr h="757223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1116</a:t>
                      </a:r>
                    </a:p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 с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3092397"/>
                  </a:ext>
                </a:extLst>
              </a:tr>
              <a:tr h="7291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~2,5 ч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1292786"/>
                  </a:ext>
                </a:extLst>
              </a:tr>
              <a:tr h="7291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~22,7 г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581614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A9A72AA-59BF-202F-9FE6-CE8C356342B4}"/>
              </a:ext>
            </a:extLst>
          </p:cNvPr>
          <p:cNvSpPr txBox="1"/>
          <p:nvPr/>
        </p:nvSpPr>
        <p:spPr>
          <a:xfrm>
            <a:off x="748145" y="5013534"/>
            <a:ext cx="41910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зависимости  времени взлома от количества известных байт ключа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1B34B2-C324-02D0-7A34-7B1F994CCB3F}"/>
              </a:ext>
            </a:extLst>
          </p:cNvPr>
          <p:cNvSpPr txBox="1"/>
          <p:nvPr/>
        </p:nvSpPr>
        <p:spPr>
          <a:xfrm>
            <a:off x="6134100" y="5013533"/>
            <a:ext cx="50292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Столбчатая диаграмма  зависимости  времени взлома от количеств процессорных ядер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39B8350-9ABB-E7F3-395D-2E27E83A4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6602875"/>
              </p:ext>
            </p:extLst>
          </p:nvPr>
        </p:nvGraphicFramePr>
        <p:xfrm>
          <a:off x="6362700" y="1676400"/>
          <a:ext cx="4572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344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76C6C-B580-C171-6441-2AAB8C9BC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5328B7-4A8E-E4BB-94FE-EC9B4E4CC6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09800" y="418846"/>
            <a:ext cx="85344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AES-256: </a:t>
            </a:r>
            <a:r>
              <a:rPr lang="ru-RU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Атаки "грубой силы"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BB42B1E2-68BC-13A7-A306-CC9D4ACF98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8E25F8-E9A1-565A-D524-1B7FE6E2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263367"/>
            <a:ext cx="10226040" cy="4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0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89E78-C402-D5FC-703C-F22527A93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5AFE8F-138F-1F3B-1B49-FDF7B6A55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57200"/>
            <a:ext cx="10744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AES: </a:t>
            </a:r>
            <a:r>
              <a:rPr lang="ru-RU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Инфографика </a:t>
            </a:r>
            <a:r>
              <a:rPr lang="ru-RU" sz="2800" dirty="0"/>
              <a:t>действий нарушителя при атаке по дополнению </a:t>
            </a:r>
            <a:endParaRPr sz="2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shield with a lock on it&#10;&#10;AI-generated content may be incorrect.">
            <a:extLst>
              <a:ext uri="{FF2B5EF4-FFF2-40B4-BE49-F238E27FC236}">
                <a16:creationId xmlns:a16="http://schemas.microsoft.com/office/drawing/2014/main" id="{81EFF1E9-673B-D9EA-563E-87436282F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640" y="5830490"/>
            <a:ext cx="990600" cy="1027510"/>
          </a:xfrm>
          <a:prstGeom prst="rect">
            <a:avLst/>
          </a:prstGeom>
        </p:spPr>
      </p:pic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809E94DA-8323-135B-6EF5-11E834EE8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3000"/>
            <a:ext cx="9034895" cy="495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1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1190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Санкт-Петербургский государственный электротехнический университет «ЛЭТИ» им. В.И. Ульянова (Ленина)</vt:lpstr>
      <vt:lpstr>Цель работы</vt:lpstr>
      <vt:lpstr>Визуализация  алгоритма зашифрования AES-256 в инфографике</vt:lpstr>
      <vt:lpstr>AES-256: Предварительный раунд</vt:lpstr>
      <vt:lpstr>AES-256: Раунд AES (1-13)</vt:lpstr>
      <vt:lpstr>AES-256: Заключительный раунд (раунд 14)</vt:lpstr>
      <vt:lpstr>AES-256: Атаки "грубой силы"</vt:lpstr>
      <vt:lpstr>AES-256: Атаки "грубой силы"</vt:lpstr>
      <vt:lpstr>AES: Инфографика действий нарушителя при атаке по дополнению </vt:lpstr>
      <vt:lpstr>AES: Шаблон атаки по дополнению </vt:lpstr>
      <vt:lpstr>Кузнечик ГОСТ 34.12-15: Развертывание ключа</vt:lpstr>
      <vt:lpstr>Кузнечик ГОСТ 34.12-15: Раундовые преобразования</vt:lpstr>
      <vt:lpstr>PowerPoint Presentation</vt:lpstr>
      <vt:lpstr>Ссылка на репозиторий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университет «ЛЭТИ» им. В.И. Ульянова (Ленина)  Лабораторная работа №1+2+3 ИЗУЧЕНИЕ КЛАССИЧЕСКИХ ШИФРОВ</dc:title>
  <dc:creator>Stefano</dc:creator>
  <cp:lastModifiedBy>Duy Vương</cp:lastModifiedBy>
  <cp:revision>47</cp:revision>
  <dcterms:created xsi:type="dcterms:W3CDTF">2025-02-15T12:23:20Z</dcterms:created>
  <dcterms:modified xsi:type="dcterms:W3CDTF">2025-03-19T02:07:06Z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2025-02-15T00:00:00Z</vt:filetime>
  </property>
  <property fmtid="{D5CDD505-2E9C-101B-9397-08002B2CF9AE}" pid="5" name="Producer">
    <vt:lpwstr>3-Heights(TM) PDF Security Shell 4.8.25.2 (http://www.pdf-tools.com)</vt:lpwstr>
  </property>
</Properties>
</file>