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A7C9C-859E-5A4D-A53A-12B096C44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D6990A-E6A5-FC5C-B159-89AECDC87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617C79-2F57-6883-41C0-64593AB4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ACE5-D794-4365-A519-4A0FEEE7477F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4FC468-3E8A-90F0-D757-8DB3678C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6B379-5957-C737-360E-F3F25CB5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9F1E-7314-4B96-AF85-28EB27DDF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79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A961C-68BD-D6FB-28A6-B7D26063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1E4F87-EE8D-C4CC-095F-C58713698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531F7D-5FCC-FB3E-1612-EB666A00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ACE5-D794-4365-A519-4A0FEEE7477F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58B9A-9174-A87E-2FF2-8A81C594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7EBABE-1614-690A-AD16-06842F18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9F1E-7314-4B96-AF85-28EB27DDF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32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D6BD29-9755-0F43-BA66-1CF1F5927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DACC5F-7518-50CB-F59A-58CFDBE6C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88EFD8-9C1C-E9C5-18C6-EDBD7115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ACE5-D794-4365-A519-4A0FEEE7477F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888C6-5772-0433-A9FD-E7C9B0A9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7EBC72-135A-EC69-5A38-97AC61CE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9F1E-7314-4B96-AF85-28EB27DDF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29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494EA-3477-8349-B071-43D7457A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51DF77-A9BF-D9EE-F3E9-2F1C521D2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D42EA-0554-DE57-DDDC-D25E6528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ACE5-D794-4365-A519-4A0FEEE7477F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2D5514-E0E0-F3C4-AA9E-BF805AFC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716BBE-3F8D-6E58-974F-6895AFE0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9F1E-7314-4B96-AF85-28EB27DDF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321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B928-840E-0852-914C-1B0BD01E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A5236-7F29-BECD-6D36-270EFB68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E09AAC-3078-D955-658D-ACD86B66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ACE5-D794-4365-A519-4A0FEEE7477F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7DA4F3-EDBE-A8D6-7201-D4386261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7B23D4-1528-7D50-9627-20614591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9F1E-7314-4B96-AF85-28EB27DDF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7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76D77-73B9-3852-9EB3-94A3781CB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AB1A19-4639-1CD9-8F4B-566E3C8FB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53A7EA-A8DB-6EF2-2217-49B1CA70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ACE5-D794-4365-A519-4A0FEEE7477F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98254E-A440-872F-8BAF-C51556C6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ED043E-8985-C347-E6BF-99ADA3CE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9F1E-7314-4B96-AF85-28EB27DDF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740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A2724-6C08-9B7D-E863-E19828ED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3539C-535A-A06B-139F-C54849141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0D1C5E-F8AA-3B99-A6DF-F0D7CB370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F18DF3-8AFF-5484-4A83-8E06EAAC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ACE5-D794-4365-A519-4A0FEEE7477F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ED7A4-94F7-2115-ABBA-996FDEE4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0DDB0F-E230-D5DE-D09B-EF4412FB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9F1E-7314-4B96-AF85-28EB27DDF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8184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1F2D9-AED0-1E87-70FE-50EF1502B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222FFF-135F-5BFE-B234-A6F4A3601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181283-7238-5F35-EB51-9AD05180E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968DB8-B19B-4984-0065-6D4F4B84E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99EE3A-1D09-2F0D-043B-F2BEB8D13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579669-0073-2667-410E-99E9B85E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ACE5-D794-4365-A519-4A0FEEE7477F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5B89225-CD6D-A07D-61EA-BAE0E16E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6B8DAF-BE53-12A9-D39E-B3433E9C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9F1E-7314-4B96-AF85-28EB27DDF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851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4B39E-D985-E651-91DB-8F1C0B71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9F2F4B-95D5-26C3-319F-0016C097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ACE5-D794-4365-A519-4A0FEEE7477F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0612DC-42DF-095E-D6F8-0BB27E7F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C1F907-ED83-7394-8463-DC656BD6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9F1E-7314-4B96-AF85-28EB27DDF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5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BF1FFDC-DD7F-0BA3-6288-B8726642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ACE5-D794-4365-A519-4A0FEEE7477F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355CFE-0C8C-B68B-A408-1CBA5951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8C1EC6-5767-6AFE-121D-41DFF4E0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9F1E-7314-4B96-AF85-28EB27DDF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79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D5708-DF56-AB47-C105-A3844F68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BD3F6B-F4FB-D665-842C-6681C706D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23811B-490B-302E-7B30-2FB4B39E4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0D6788-6C15-EEC5-B1BC-154867375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ACE5-D794-4365-A519-4A0FEEE7477F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565950-0960-3C9D-1D92-AF4044C3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685A1A-DAC4-D228-B3B5-EC5434A1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9F1E-7314-4B96-AF85-28EB27DDF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32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78A80-8CDF-BD76-849C-FBC89668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FB5A5A-7EA8-060A-5B19-28E63BC9F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8224D5-22F5-0CDF-D2B1-9FBF75F6D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3E716C-AA60-B705-6BFE-BB38182B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2ACE5-D794-4365-A519-4A0FEEE7477F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4C5545-0D8D-4F3F-2F10-473FCC23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A4A4ED-2161-991E-2DEE-8D704208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9F1E-7314-4B96-AF85-28EB27DDF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37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E5C7B1-03BC-E3C9-1FAD-2059FD45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B788A3-BE32-9059-ACFF-E00D74FB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4FD077-CB5C-4B80-1108-CA38F92B7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92ACE5-D794-4365-A519-4A0FEEE7477F}" type="datetimeFigureOut">
              <a:rPr lang="es-MX" smtClean="0"/>
              <a:t>19/03/2025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9663E-8AB4-0828-E140-7FFDA7CE7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92650B-0683-B4AB-0B53-D1DBECE02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69F1E-7314-4B96-AF85-28EB27DDF72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828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pic>
        <p:nvPicPr>
          <p:cNvPr id="1026" name="Picture 2" descr="Flor de Íris: Como Plantar, os Cuidados, Fotos e Informações">
            <a:extLst>
              <a:ext uri="{FF2B5EF4-FFF2-40B4-BE49-F238E27FC236}">
                <a16:creationId xmlns:a16="http://schemas.microsoft.com/office/drawing/2014/main" id="{C505301F-9204-CC2C-871C-6337340E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74C830-FB59-F96F-58C3-BDF1C7305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273277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MX" sz="4800" b="1" noProof="0" dirty="0">
                <a:solidFill>
                  <a:schemeClr val="bg1"/>
                </a:solidFill>
              </a:rPr>
              <a:t>EXPLICACION DEL CODIGO IRIS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562DBE-A4F0-BA90-F9A0-4A6170C13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8" y="3553612"/>
            <a:ext cx="8350336" cy="303111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MX" sz="2000" b="1" noProof="0" dirty="0">
                <a:solidFill>
                  <a:schemeClr val="bg1"/>
                </a:solidFill>
              </a:rPr>
              <a:t>Red Neuronal para la clasificación de la flor IRIS</a:t>
            </a:r>
          </a:p>
          <a:p>
            <a:pPr algn="l"/>
            <a:endParaRPr lang="es-MX" sz="2000" noProof="0" dirty="0">
              <a:solidFill>
                <a:schemeClr val="bg1"/>
              </a:solidFill>
            </a:endParaRPr>
          </a:p>
          <a:p>
            <a:pPr algn="l"/>
            <a:r>
              <a:rPr lang="es-MX" sz="2000" b="1" noProof="0" dirty="0">
                <a:solidFill>
                  <a:schemeClr val="bg1"/>
                </a:solidFill>
              </a:rPr>
              <a:t>Universidad Autónoma del Carmen</a:t>
            </a:r>
          </a:p>
          <a:p>
            <a:pPr algn="l"/>
            <a:r>
              <a:rPr lang="es-MX" sz="2000" noProof="0" dirty="0">
                <a:solidFill>
                  <a:schemeClr val="bg1"/>
                </a:solidFill>
              </a:rPr>
              <a:t>Facultad de Ciencias de la Información</a:t>
            </a:r>
          </a:p>
          <a:p>
            <a:pPr algn="l"/>
            <a:endParaRPr lang="es-MX" sz="2000" noProof="0" dirty="0">
              <a:solidFill>
                <a:schemeClr val="bg1"/>
              </a:solidFill>
            </a:endParaRPr>
          </a:p>
          <a:p>
            <a:pPr algn="l"/>
            <a:r>
              <a:rPr lang="es-MX" sz="2000" noProof="0" dirty="0">
                <a:solidFill>
                  <a:schemeClr val="bg1"/>
                </a:solidFill>
              </a:rPr>
              <a:t>Autor: Carlos Alejandro Acosta Méndez</a:t>
            </a:r>
          </a:p>
          <a:p>
            <a:pPr algn="l"/>
            <a:r>
              <a:rPr lang="es-MX" sz="2000" noProof="0" dirty="0">
                <a:solidFill>
                  <a:schemeClr val="bg1"/>
                </a:solidFill>
              </a:rPr>
              <a:t>20 de Marzo de 2025</a:t>
            </a:r>
          </a:p>
          <a:p>
            <a:pPr algn="l"/>
            <a:endParaRPr lang="es-MX" sz="2000" noProof="0" dirty="0">
              <a:solidFill>
                <a:schemeClr val="bg1"/>
              </a:solidFill>
            </a:endParaRPr>
          </a:p>
          <a:p>
            <a:pPr algn="l"/>
            <a:r>
              <a:rPr lang="es-MX" sz="2000" dirty="0">
                <a:solidFill>
                  <a:schemeClr val="bg1"/>
                </a:solidFill>
              </a:rPr>
              <a:t>Docente:</a:t>
            </a:r>
          </a:p>
          <a:p>
            <a:pPr algn="l"/>
            <a:r>
              <a:rPr lang="es-MX" sz="2000" noProof="0" dirty="0">
                <a:solidFill>
                  <a:schemeClr val="bg1"/>
                </a:solidFill>
              </a:rPr>
              <a:t>Jesús Alejandro Flores Hernández</a:t>
            </a:r>
          </a:p>
          <a:p>
            <a:pPr algn="l"/>
            <a:endParaRPr lang="es-MX" sz="2000" noProof="0" dirty="0">
              <a:solidFill>
                <a:schemeClr val="bg1"/>
              </a:solidFill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08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F0BD4-F12C-972A-E610-2AC3C652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466767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MX" sz="3600" b="1" kern="1200" noProof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Descricion</a:t>
            </a:r>
            <a:r>
              <a:rPr lang="es-MX" sz="3600" b="1" kern="12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del Modelo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 dirty="0"/>
            </a:p>
          </p:txBody>
        </p:sp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D9A7FE-DBB6-F8FB-1B78-A3D178E86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2413762"/>
            <a:ext cx="5291328" cy="38781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MX" sz="1800" b="1" i="0" noProof="0" dirty="0">
                <a:solidFill>
                  <a:schemeClr val="tx2"/>
                </a:solidFill>
                <a:effectLst/>
              </a:rPr>
              <a:t>Objetivo del código: </a:t>
            </a:r>
            <a:r>
              <a:rPr lang="es-MX" sz="1800" b="0" i="0" noProof="0" dirty="0">
                <a:solidFill>
                  <a:schemeClr val="tx2"/>
                </a:solidFill>
                <a:effectLst/>
              </a:rPr>
              <a:t>Entrenar una red neuronal para predecir la especie de la flor Iris basándose en 4 características.</a:t>
            </a:r>
          </a:p>
          <a:p>
            <a:pPr marL="0"/>
            <a:endParaRPr lang="es-MX" sz="1800" noProof="0" dirty="0">
              <a:solidFill>
                <a:schemeClr val="tx2"/>
              </a:solidFill>
            </a:endParaRPr>
          </a:p>
          <a:p>
            <a:r>
              <a:rPr lang="es-MX" sz="1800" noProof="0" dirty="0">
                <a:solidFill>
                  <a:schemeClr val="tx2"/>
                </a:solidFill>
              </a:rPr>
              <a:t>Se implemento una red neuronal con las siguientes </a:t>
            </a:r>
            <a:r>
              <a:rPr lang="es-MX" sz="1800" noProof="0" dirty="0" err="1">
                <a:solidFill>
                  <a:schemeClr val="tx2"/>
                </a:solidFill>
              </a:rPr>
              <a:t>caracteristicas</a:t>
            </a:r>
            <a:r>
              <a:rPr lang="es-MX" sz="1800" noProof="0" dirty="0">
                <a:solidFill>
                  <a:schemeClr val="tx2"/>
                </a:solidFill>
              </a:rPr>
              <a:t>:</a:t>
            </a:r>
          </a:p>
          <a:p>
            <a:r>
              <a:rPr lang="es-MX" sz="1800" noProof="0" dirty="0">
                <a:solidFill>
                  <a:schemeClr val="tx2"/>
                </a:solidFill>
              </a:rPr>
              <a:t>4 neuronas de entrada (</a:t>
            </a:r>
            <a:r>
              <a:rPr lang="es-MX" sz="1800" noProof="0" dirty="0" err="1">
                <a:solidFill>
                  <a:schemeClr val="tx2"/>
                </a:solidFill>
              </a:rPr>
              <a:t>caracteristicas</a:t>
            </a:r>
            <a:r>
              <a:rPr lang="es-MX" sz="1800" noProof="0" dirty="0">
                <a:solidFill>
                  <a:schemeClr val="tx2"/>
                </a:solidFill>
              </a:rPr>
              <a:t> de IRIS)</a:t>
            </a:r>
          </a:p>
          <a:p>
            <a:r>
              <a:rPr lang="es-MX" sz="1800" noProof="0" dirty="0">
                <a:solidFill>
                  <a:schemeClr val="tx2"/>
                </a:solidFill>
              </a:rPr>
              <a:t>10 neuronas en la capa oculta</a:t>
            </a:r>
          </a:p>
          <a:p>
            <a:r>
              <a:rPr lang="es-MX" sz="1800" noProof="0" dirty="0">
                <a:solidFill>
                  <a:schemeClr val="tx2"/>
                </a:solidFill>
              </a:rPr>
              <a:t>3 neuronas de salida (clases de IRIS)</a:t>
            </a:r>
          </a:p>
          <a:p>
            <a:r>
              <a:rPr lang="es-MX" sz="1800" b="1" noProof="0" dirty="0" err="1">
                <a:solidFill>
                  <a:schemeClr val="tx2"/>
                </a:solidFill>
              </a:rPr>
              <a:t>Funcion</a:t>
            </a:r>
            <a:r>
              <a:rPr lang="es-MX" sz="1800" b="1" noProof="0" dirty="0">
                <a:solidFill>
                  <a:schemeClr val="tx2"/>
                </a:solidFill>
              </a:rPr>
              <a:t> de </a:t>
            </a:r>
            <a:r>
              <a:rPr lang="es-MX" sz="1800" b="1" noProof="0" dirty="0" err="1">
                <a:solidFill>
                  <a:schemeClr val="tx2"/>
                </a:solidFill>
              </a:rPr>
              <a:t>activacion</a:t>
            </a:r>
            <a:r>
              <a:rPr lang="es-MX" sz="1800" b="1" noProof="0" dirty="0">
                <a:solidFill>
                  <a:schemeClr val="tx2"/>
                </a:solidFill>
              </a:rPr>
              <a:t>:</a:t>
            </a:r>
            <a:r>
              <a:rPr lang="es-MX" sz="1800" noProof="0" dirty="0">
                <a:solidFill>
                  <a:schemeClr val="tx2"/>
                </a:solidFill>
              </a:rPr>
              <a:t> Sigmoide</a:t>
            </a:r>
          </a:p>
          <a:p>
            <a:r>
              <a:rPr lang="es-MX" sz="1800" noProof="0" dirty="0">
                <a:solidFill>
                  <a:schemeClr val="tx2"/>
                </a:solidFill>
              </a:rPr>
              <a:t>Entrenado con 30 observaciones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sz="800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 dirty="0"/>
            </a:p>
          </p:txBody>
        </p:sp>
      </p:grpSp>
      <p:pic>
        <p:nvPicPr>
          <p:cNvPr id="5" name="Imagen 4" descr="Tabla&#10;&#10;El contenido generado por IA puede ser incorrecto.">
            <a:extLst>
              <a:ext uri="{FF2B5EF4-FFF2-40B4-BE49-F238E27FC236}">
                <a16:creationId xmlns:a16="http://schemas.microsoft.com/office/drawing/2014/main" id="{10A354D3-D722-92A9-50AE-21A1026A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76" y="2431427"/>
            <a:ext cx="5903336" cy="175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9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544958-C4AF-A48E-D1C8-3FE834C0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42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Función de activación sigmoide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4B5FE8-B769-5DB0-3E6A-909007C6D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s-MX" sz="2000" noProof="0" dirty="0"/>
              <a:t>La función sigmoide es una función matemática que transforma cualquier valor real en un valor entre 0 y 1. Se utiliza en redes neuronales para procesar y categorizar datos de manera efectiva.</a:t>
            </a:r>
          </a:p>
          <a:p>
            <a:pPr marL="0"/>
            <a:endParaRPr lang="es-MX" sz="2000" noProof="0" dirty="0"/>
          </a:p>
          <a:p>
            <a:pPr marL="0"/>
            <a:r>
              <a:rPr lang="es-MX" sz="2000" b="0" i="0" noProof="0" dirty="0">
                <a:effectLst/>
              </a:rPr>
              <a:t>Fórmula: </a:t>
            </a:r>
          </a:p>
          <a:p>
            <a:pPr marL="0"/>
            <a:r>
              <a:rPr lang="es-MX" sz="2000" b="0" i="0" noProof="0" dirty="0">
                <a:effectLst/>
              </a:rPr>
              <a:t>σ(x)=11+e−x</a:t>
            </a:r>
            <a:r>
              <a:rPr lang="es-MX" sz="2000" b="0" i="1" noProof="0" dirty="0">
                <a:effectLst/>
              </a:rPr>
              <a:t>σ</a:t>
            </a:r>
            <a:r>
              <a:rPr lang="es-MX" sz="2000" b="0" i="0" noProof="0" dirty="0">
                <a:effectLst/>
              </a:rPr>
              <a:t>(</a:t>
            </a:r>
            <a:r>
              <a:rPr lang="es-MX" sz="2000" b="0" i="1" noProof="0" dirty="0">
                <a:effectLst/>
              </a:rPr>
              <a:t>x</a:t>
            </a:r>
            <a:r>
              <a:rPr lang="es-MX" sz="2000" b="0" i="0" noProof="0" dirty="0">
                <a:effectLst/>
              </a:rPr>
              <a:t>)=1+</a:t>
            </a:r>
            <a:r>
              <a:rPr lang="es-MX" sz="2000" b="0" i="1" noProof="0" dirty="0">
                <a:effectLst/>
              </a:rPr>
              <a:t>e</a:t>
            </a:r>
            <a:r>
              <a:rPr lang="es-MX" sz="2000" b="0" i="0" noProof="0" dirty="0">
                <a:effectLst/>
              </a:rPr>
              <a:t>−</a:t>
            </a:r>
            <a:r>
              <a:rPr lang="es-MX" sz="2000" b="0" i="1" noProof="0" dirty="0">
                <a:effectLst/>
              </a:rPr>
              <a:t>x</a:t>
            </a:r>
            <a:r>
              <a:rPr lang="es-MX" sz="2000" b="0" i="0" noProof="0" dirty="0">
                <a:effectLst/>
              </a:rPr>
              <a:t>1​.</a:t>
            </a:r>
          </a:p>
          <a:p>
            <a:pPr marL="0"/>
            <a:r>
              <a:rPr lang="es-MX" sz="2000" noProof="0" dirty="0"/>
              <a:t>Formula derivada:</a:t>
            </a:r>
          </a:p>
          <a:p>
            <a:pPr marL="0"/>
            <a:r>
              <a:rPr lang="es-MX" sz="2000" b="0" i="1" noProof="0" dirty="0">
                <a:effectLst/>
              </a:rPr>
              <a:t>σ</a:t>
            </a:r>
            <a:r>
              <a:rPr lang="es-MX" sz="2000" b="0" noProof="0" dirty="0">
                <a:effectLst/>
              </a:rPr>
              <a:t>′(</a:t>
            </a:r>
            <a:r>
              <a:rPr lang="es-MX" sz="2000" b="0" i="1" noProof="0" dirty="0">
                <a:effectLst/>
              </a:rPr>
              <a:t>x</a:t>
            </a:r>
            <a:r>
              <a:rPr lang="es-MX" sz="2000" b="0" noProof="0" dirty="0">
                <a:effectLst/>
              </a:rPr>
              <a:t>)=</a:t>
            </a:r>
            <a:r>
              <a:rPr lang="es-MX" sz="2000" b="0" i="1" noProof="0" dirty="0">
                <a:effectLst/>
              </a:rPr>
              <a:t>σ</a:t>
            </a:r>
            <a:r>
              <a:rPr lang="es-MX" sz="2000" b="0" noProof="0" dirty="0">
                <a:effectLst/>
              </a:rPr>
              <a:t>(</a:t>
            </a:r>
            <a:r>
              <a:rPr lang="es-MX" sz="2000" b="0" i="1" noProof="0" dirty="0">
                <a:effectLst/>
              </a:rPr>
              <a:t>x</a:t>
            </a:r>
            <a:r>
              <a:rPr lang="es-MX" sz="2000" b="0" noProof="0" dirty="0">
                <a:effectLst/>
              </a:rPr>
              <a:t>)⋅(1−</a:t>
            </a:r>
            <a:r>
              <a:rPr lang="es-MX" sz="2000" b="0" i="1" noProof="0" dirty="0">
                <a:effectLst/>
              </a:rPr>
              <a:t>σ</a:t>
            </a:r>
            <a:r>
              <a:rPr lang="es-MX" sz="2000" b="0" noProof="0" dirty="0">
                <a:effectLst/>
              </a:rPr>
              <a:t>(</a:t>
            </a:r>
            <a:r>
              <a:rPr lang="es-MX" sz="2000" b="0" i="1" noProof="0" dirty="0">
                <a:effectLst/>
              </a:rPr>
              <a:t>x</a:t>
            </a:r>
            <a:r>
              <a:rPr lang="es-MX" sz="2000" b="0" noProof="0" dirty="0">
                <a:effectLst/>
              </a:rPr>
              <a:t>))</a:t>
            </a:r>
            <a:r>
              <a:rPr lang="es-MX" sz="2000" b="0" i="0" noProof="0" dirty="0">
                <a:effectLst/>
              </a:rPr>
              <a:t>.</a:t>
            </a:r>
            <a:endParaRPr lang="es-MX" sz="2000" noProof="0" dirty="0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A70895A1-D140-8526-F8E9-840D4152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83109"/>
            <a:ext cx="5458968" cy="32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595BC9-FA3C-9B93-E452-C31A0E7A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3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ESTRUCTURA DE LA RED NEURONAL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5B7420-52B3-0BF6-2C57-CF19C7774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4462" y="630936"/>
            <a:ext cx="7074409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/>
            <a:r>
              <a:rPr lang="es-MX" sz="2000" b="1" noProof="0" dirty="0">
                <a:solidFill>
                  <a:srgbClr val="FFFFFF"/>
                </a:solidFill>
              </a:rPr>
              <a:t>La arquitectura de la red:</a:t>
            </a:r>
            <a:endParaRPr lang="es-MX" sz="2000" noProof="0" dirty="0">
              <a:solidFill>
                <a:srgbClr val="FFFFFF"/>
              </a:solidFill>
            </a:endParaRPr>
          </a:p>
          <a:p>
            <a:r>
              <a:rPr lang="es-MX" sz="2000" noProof="0" dirty="0">
                <a:solidFill>
                  <a:srgbClr val="FFFFFF"/>
                </a:solidFill>
              </a:rPr>
              <a:t>Cuenta con 4 entradas: Corresponden a las 4 características de la flor.</a:t>
            </a:r>
          </a:p>
          <a:p>
            <a:r>
              <a:rPr lang="es-MX" sz="2000" noProof="0" dirty="0">
                <a:solidFill>
                  <a:srgbClr val="FFFFFF"/>
                </a:solidFill>
              </a:rPr>
              <a:t>10 neuronas en la capa oculta.</a:t>
            </a:r>
          </a:p>
          <a:p>
            <a:r>
              <a:rPr lang="es-MX" sz="2000" noProof="0" dirty="0">
                <a:solidFill>
                  <a:srgbClr val="FFFFFF"/>
                </a:solidFill>
              </a:rPr>
              <a:t>3 salidas: Corresponden a las 3 especies de Iris.</a:t>
            </a:r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FF4F99C6-8F00-2BF1-34D6-AB64B58E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20" y="2971800"/>
            <a:ext cx="10575767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9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F5BB0B-EC6C-BE49-8063-8044EEBA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38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CONJUNTO DE DATOS DE IRIS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853A2-B4F6-F35D-9769-290F1D8B2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s-MX" sz="2200" b="0" i="0" noProof="0" dirty="0">
                <a:effectLst/>
              </a:rPr>
              <a:t>30 Datos de las observaciones IRIS</a:t>
            </a:r>
          </a:p>
          <a:p>
            <a:pPr marL="0" indent="0">
              <a:spcBef>
                <a:spcPts val="300"/>
              </a:spcBef>
              <a:buNone/>
            </a:pPr>
            <a:endParaRPr lang="es-MX" sz="2200" b="0" i="0" noProof="0" dirty="0">
              <a:effectLst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s-MX" sz="2200" b="0" i="0" noProof="0" dirty="0">
                <a:effectLst/>
              </a:rPr>
              <a:t>4 características: Longitud y ancho del sépalo, longitud y ancho del pétalo.</a:t>
            </a:r>
          </a:p>
          <a:p>
            <a:pPr marL="0">
              <a:spcBef>
                <a:spcPts val="300"/>
              </a:spcBef>
            </a:pPr>
            <a:endParaRPr lang="es-MX" sz="2200" b="0" i="0" noProof="0" dirty="0">
              <a:effectLst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s-MX" sz="2200" b="0" i="0" noProof="0" dirty="0">
                <a:effectLst/>
              </a:rPr>
              <a:t>3 especies: </a:t>
            </a:r>
            <a:r>
              <a:rPr lang="es-MX" sz="2200" b="0" i="0" noProof="0" dirty="0" err="1">
                <a:effectLst/>
              </a:rPr>
              <a:t>Setosa</a:t>
            </a:r>
            <a:r>
              <a:rPr lang="es-MX" sz="2200" b="0" i="0" noProof="0" dirty="0">
                <a:effectLst/>
              </a:rPr>
              <a:t>, </a:t>
            </a:r>
            <a:r>
              <a:rPr lang="es-MX" sz="2200" b="0" i="0" noProof="0" dirty="0" err="1">
                <a:effectLst/>
              </a:rPr>
              <a:t>Versicolor</a:t>
            </a:r>
            <a:r>
              <a:rPr lang="es-MX" sz="2200" b="0" i="0" noProof="0" dirty="0">
                <a:effectLst/>
              </a:rPr>
              <a:t>, </a:t>
            </a:r>
            <a:r>
              <a:rPr lang="es-MX" sz="2200" b="0" i="0" noProof="0" dirty="0" err="1">
                <a:effectLst/>
              </a:rPr>
              <a:t>Virginica</a:t>
            </a:r>
            <a:r>
              <a:rPr lang="es-MX" sz="2200" b="0" i="0" noProof="0" dirty="0">
                <a:effectLst/>
              </a:rPr>
              <a:t>.</a:t>
            </a:r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A0A46C64-81E8-740E-B506-BFEE1336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70069"/>
            <a:ext cx="6903720" cy="39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87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EC3E0D-BCB9-EBD1-DC9D-0F2218B2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78" y="391884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PROPAGACION HACIA ADELANTE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39ABE3-9A56-81E3-847F-8D9AB9E2A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741" y="1834875"/>
            <a:ext cx="5348088" cy="4348212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s-MX" sz="2000" noProof="0" dirty="0"/>
              <a:t>Primero, expande el vector de sesgos b1 para que coincida con el número de datos de entrada y lo suma al producto de X (las entradas) con W1 (los pesos de la capa oculta), obteniendo Z1. </a:t>
            </a:r>
          </a:p>
          <a:p>
            <a:pPr marL="0" indent="0">
              <a:buNone/>
            </a:pPr>
            <a:endParaRPr lang="es-MX" sz="2000" noProof="0" dirty="0"/>
          </a:p>
          <a:p>
            <a:pPr marL="0" indent="0">
              <a:buNone/>
            </a:pPr>
            <a:r>
              <a:rPr lang="es-MX" sz="2000" noProof="0" dirty="0"/>
              <a:t>Luego, aplica la función sigmoide para calcular A1, que representa las activaciones de la capa oculta. </a:t>
            </a:r>
          </a:p>
          <a:p>
            <a:pPr marL="0" indent="0">
              <a:buNone/>
            </a:pPr>
            <a:r>
              <a:rPr lang="es-MX" sz="2000" noProof="0" dirty="0"/>
              <a:t>Después, repite el mismo proceso con A1, multiplicándolo por los pesos W2 y sumando el sesgo expandido b2, obteniendo Z2.</a:t>
            </a:r>
          </a:p>
          <a:p>
            <a:pPr marL="0" indent="0">
              <a:buNone/>
            </a:pPr>
            <a:r>
              <a:rPr lang="es-MX" sz="2000" noProof="0" dirty="0"/>
              <a:t> Finalmente, se aplica la función sigmoide a Z2 para calcular A2, que es la salida final de la red y representa las probabilidades de cada clase.</a:t>
            </a:r>
          </a:p>
        </p:txBody>
      </p:sp>
      <p:pic>
        <p:nvPicPr>
          <p:cNvPr id="6" name="Imagen 5" descr="Texto&#10;&#10;El contenido generado por IA puede ser incorrecto.">
            <a:extLst>
              <a:ext uri="{FF2B5EF4-FFF2-40B4-BE49-F238E27FC236}">
                <a16:creationId xmlns:a16="http://schemas.microsoft.com/office/drawing/2014/main" id="{E22BF25D-3F5F-BF7D-E65C-31203D722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781930"/>
            <a:ext cx="4737650" cy="33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8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9C3276-5238-108F-8527-DEF54735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s-MX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CALCULO DEL ERROR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MX" noProof="0" dirty="0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59BB4BF9-064B-3EF9-E7F1-3B4E726EB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7" y="4105182"/>
            <a:ext cx="3836894" cy="1351457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B1765F-A5FF-D5EE-55B7-9A37DB54B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6415" y="723153"/>
            <a:ext cx="4555782" cy="53924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>
              <a:spcBef>
                <a:spcPts val="300"/>
              </a:spcBef>
            </a:pPr>
            <a:r>
              <a:rPr lang="es-MX" sz="2000" b="0" i="0" noProof="0" dirty="0">
                <a:effectLst/>
              </a:rPr>
              <a:t>Diferencia entre las salidas predichas y las reales.</a:t>
            </a:r>
          </a:p>
          <a:p>
            <a:pPr marL="0" indent="0">
              <a:spcBef>
                <a:spcPts val="300"/>
              </a:spcBef>
              <a:buNone/>
            </a:pPr>
            <a:endParaRPr lang="es-MX" sz="2000" b="0" i="0" noProof="0" dirty="0">
              <a:effectLst/>
            </a:endParaRPr>
          </a:p>
          <a:p>
            <a:pPr marL="0">
              <a:spcBef>
                <a:spcPts val="300"/>
              </a:spcBef>
            </a:pPr>
            <a:r>
              <a:rPr lang="es-MX" sz="2000" noProof="0" dirty="0"/>
              <a:t>Línea: </a:t>
            </a:r>
            <a:r>
              <a:rPr lang="es-MX" sz="2000" b="0" i="0" noProof="0" dirty="0">
                <a:effectLst/>
              </a:rPr>
              <a:t>error = </a:t>
            </a:r>
            <a:r>
              <a:rPr lang="es-MX" sz="2000" b="1" i="0" noProof="0" dirty="0">
                <a:effectLst/>
              </a:rPr>
              <a:t>Y </a:t>
            </a:r>
            <a:r>
              <a:rPr lang="es-MX" sz="2000" b="0" i="0" noProof="0" dirty="0">
                <a:effectLst/>
              </a:rPr>
              <a:t>− </a:t>
            </a:r>
            <a:r>
              <a:rPr lang="es-MX" sz="2000" b="1" i="0" noProof="0" dirty="0">
                <a:effectLst/>
              </a:rPr>
              <a:t>A2</a:t>
            </a:r>
          </a:p>
          <a:p>
            <a:pPr marL="0">
              <a:spcBef>
                <a:spcPts val="300"/>
              </a:spcBef>
            </a:pPr>
            <a:endParaRPr lang="es-MX" sz="2000" noProof="0" dirty="0"/>
          </a:p>
          <a:p>
            <a:pPr marL="0" indent="0">
              <a:spcBef>
                <a:spcPts val="300"/>
              </a:spcBef>
              <a:buNone/>
            </a:pPr>
            <a:r>
              <a:rPr lang="es-MX" sz="2000" noProof="0" dirty="0"/>
              <a:t>Esta línea calcula la diferencia entre las salidas esperadas “</a:t>
            </a:r>
            <a:r>
              <a:rPr lang="es-MX" sz="2000" b="1" noProof="0" dirty="0"/>
              <a:t>Y” </a:t>
            </a:r>
            <a:r>
              <a:rPr lang="es-MX" sz="2000" noProof="0" dirty="0"/>
              <a:t>y las salidas predichas </a:t>
            </a:r>
            <a:r>
              <a:rPr lang="es-MX" sz="2000" b="1" noProof="0" dirty="0"/>
              <a:t>A2</a:t>
            </a:r>
            <a:r>
              <a:rPr lang="es-MX" sz="2000" noProof="0" dirty="0"/>
              <a:t> de la red neuronal. Este error indica cuánto se aleja la red de la clasificación correcta y será utilizado en la fase de retropropagación que será explicado en la siguiente diapositiva.</a:t>
            </a:r>
          </a:p>
          <a:p>
            <a:pPr marL="0">
              <a:spcBef>
                <a:spcPts val="300"/>
              </a:spcBef>
            </a:pPr>
            <a:endParaRPr lang="es-MX" sz="2000" b="0" i="0" noProof="0" dirty="0">
              <a:effectLst/>
            </a:endParaRPr>
          </a:p>
          <a:p>
            <a:pPr marL="0"/>
            <a:endParaRPr lang="es-MX" sz="2000" noProof="0" dirty="0"/>
          </a:p>
        </p:txBody>
      </p:sp>
    </p:spTree>
    <p:extLst>
      <p:ext uri="{BB962C8B-B14F-4D97-AF65-F5344CB8AC3E}">
        <p14:creationId xmlns:p14="http://schemas.microsoft.com/office/powerpoint/2010/main" val="88578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DD4132-C43E-8A6F-6BF8-42162539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sz="3600" b="1" kern="12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RETROPROPAGACION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019B31-73D0-DA7C-6611-67B39844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MX" sz="2000" noProof="0" dirty="0">
                <a:solidFill>
                  <a:schemeClr val="tx2"/>
                </a:solidFill>
              </a:rPr>
              <a:t>Este bloque de código implementa el algoritmo de retropropagación, que ajusta los pesos de la red para minimizar el error. Al final  se ajustan los pesos y sesgos de ambas capas utilizando la tasa de aprendizaje (</a:t>
            </a:r>
            <a:r>
              <a:rPr lang="es-MX" sz="2000" noProof="0" dirty="0" err="1">
                <a:solidFill>
                  <a:schemeClr val="tx2"/>
                </a:solidFill>
              </a:rPr>
              <a:t>tasa_aprendizaje</a:t>
            </a:r>
            <a:r>
              <a:rPr lang="es-MX" sz="2000" noProof="0" dirty="0">
                <a:solidFill>
                  <a:schemeClr val="tx2"/>
                </a:solidFill>
              </a:rPr>
              <a:t>), lo que permite que la red aprenda gradualmente a clasificar mejor los datos.</a:t>
            </a:r>
          </a:p>
          <a:p>
            <a:pPr marL="0" algn="just"/>
            <a:endParaRPr lang="es-MX" sz="2000" noProof="0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noProof="0" dirty="0"/>
            </a:p>
          </p:txBody>
        </p:sp>
      </p:grp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19837360-0B7E-CC51-3B76-283E47D1E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890747"/>
            <a:ext cx="4142232" cy="40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4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D5112D-55A8-35B8-32B6-557886921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683BE8-F2CE-E3B0-A0BC-604A0D00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94255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4800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PREDICCIONES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667D5F-37C0-9E99-3E18-F75BC2CE3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MX" sz="1700" noProof="0" dirty="0"/>
              <a:t>Aquí prueba la red neuronal después del entrenamiento para hacer predicciones sobre los datos de entrada. </a:t>
            </a:r>
          </a:p>
          <a:p>
            <a:pPr marL="0" indent="0" algn="just">
              <a:buNone/>
            </a:pPr>
            <a:r>
              <a:rPr lang="es-MX" sz="1700" noProof="0" dirty="0"/>
              <a:t>Primero, expande los sesgos para que coincidan con el número de muestras.</a:t>
            </a:r>
          </a:p>
          <a:p>
            <a:pPr marL="0" indent="0" algn="just">
              <a:buNone/>
            </a:pPr>
            <a:r>
              <a:rPr lang="es-MX" sz="1700" noProof="0" dirty="0"/>
              <a:t>Luego, realiza la propagación hacia adelante usando los pesos ajustados </a:t>
            </a:r>
            <a:r>
              <a:rPr lang="es-MX" sz="1700" b="1" noProof="0" dirty="0"/>
              <a:t>W1 </a:t>
            </a:r>
            <a:r>
              <a:rPr lang="es-MX" sz="1700" noProof="0" dirty="0"/>
              <a:t>y </a:t>
            </a:r>
            <a:r>
              <a:rPr lang="es-MX" sz="1700" b="1" noProof="0" dirty="0"/>
              <a:t>W2</a:t>
            </a:r>
            <a:r>
              <a:rPr lang="es-MX" sz="1700" noProof="0" dirty="0"/>
              <a:t>, que representa las probabilidades de pertenecer a cada una de las tres clases del conjunto de datos Iris.</a:t>
            </a:r>
          </a:p>
        </p:txBody>
      </p:sp>
      <p:pic>
        <p:nvPicPr>
          <p:cNvPr id="5" name="Imagen 4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0C59BF23-BD60-B494-ECCC-861F0892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72" y="2996806"/>
            <a:ext cx="6903720" cy="24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4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574</Words>
  <Application>Microsoft Office PowerPoint</Application>
  <PresentationFormat>Panorámica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Tema de Office</vt:lpstr>
      <vt:lpstr>EXPLICACION DEL CODIGO IRIS</vt:lpstr>
      <vt:lpstr>Descricion del Modelo</vt:lpstr>
      <vt:lpstr>Función de activación sigmoide</vt:lpstr>
      <vt:lpstr>ESTRUCTURA DE LA RED NEURONAL</vt:lpstr>
      <vt:lpstr>CONJUNTO DE DATOS DE IRIS</vt:lpstr>
      <vt:lpstr>PROPAGACION HACIA ADELANTE</vt:lpstr>
      <vt:lpstr>CALCULO DEL ERROR</vt:lpstr>
      <vt:lpstr>RETROPROPAGACION</vt:lpstr>
      <vt:lpstr>PREDICCIONES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Alejandro Acosta Méndez</dc:creator>
  <cp:lastModifiedBy>Carlos Alejandro Acosta Méndez</cp:lastModifiedBy>
  <cp:revision>1</cp:revision>
  <dcterms:created xsi:type="dcterms:W3CDTF">2025-03-20T05:19:44Z</dcterms:created>
  <dcterms:modified xsi:type="dcterms:W3CDTF">2025-03-20T06:19:39Z</dcterms:modified>
</cp:coreProperties>
</file>