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63" r:id="rId2"/>
    <p:sldId id="257" r:id="rId3"/>
    <p:sldId id="264" r:id="rId4"/>
    <p:sldId id="265" r:id="rId5"/>
    <p:sldId id="266" r:id="rId6"/>
    <p:sldId id="267" r:id="rId7"/>
    <p:sldId id="268" r:id="rId8"/>
    <p:sldId id="315" r:id="rId9"/>
    <p:sldId id="316" r:id="rId10"/>
    <p:sldId id="317" r:id="rId11"/>
    <p:sldId id="318" r:id="rId12"/>
    <p:sldId id="319" r:id="rId13"/>
    <p:sldId id="321" r:id="rId14"/>
    <p:sldId id="320" r:id="rId15"/>
    <p:sldId id="322" r:id="rId16"/>
    <p:sldId id="324" r:id="rId17"/>
    <p:sldId id="325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70" autoAdjust="0"/>
  </p:normalViewPr>
  <p:slideViewPr>
    <p:cSldViewPr>
      <p:cViewPr varScale="1">
        <p:scale>
          <a:sx n="85" d="100"/>
          <a:sy n="85" d="100"/>
        </p:scale>
        <p:origin x="88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2E233-228A-425B-846F-DB659CD2D695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3055E-F8F2-49CD-90FF-40BF8A83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CLR (C#) ~ JVM (Java)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3055E-F8F2-49CD-90FF-40BF8A83A4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3055E-F8F2-49CD-90FF-40BF8A83A4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4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3055E-F8F2-49CD-90FF-40BF8A83A4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25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3055E-F8F2-49CD-90FF-40BF8A83A4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6350"/>
            <a:ext cx="7772400" cy="1102519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3180"/>
            <a:ext cx="7772400" cy="1883569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72000"/>
            <a:ext cx="2133600" cy="273844"/>
          </a:xfrm>
        </p:spPr>
        <p:txBody>
          <a:bodyPr/>
          <a:lstStyle/>
          <a:p>
            <a:fld id="{54BFD73B-E375-4751-8E4F-B3E126A81F0B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83907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583907"/>
            <a:ext cx="2133600" cy="273844"/>
          </a:xfrm>
        </p:spPr>
        <p:txBody>
          <a:bodyPr/>
          <a:lstStyle/>
          <a:p>
            <a:fld id="{C4B95B3E-FD9A-4930-B974-0365A2E4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1"/>
            <a:ext cx="8229600" cy="322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58EA-95A6-4FDC-A6D0-A85B9F67B2E3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3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42951"/>
            <a:ext cx="2057400" cy="38516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42951"/>
            <a:ext cx="6019800" cy="38516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AD0A-1B76-471C-97D1-EB20FA15FC0F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4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5571"/>
            <a:ext cx="8839200" cy="60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8028"/>
            <a:ext cx="8839200" cy="3203972"/>
          </a:xfr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72000"/>
            <a:ext cx="2133600" cy="273844"/>
          </a:xfrm>
        </p:spPr>
        <p:txBody>
          <a:bodyPr/>
          <a:lstStyle/>
          <a:p>
            <a:fld id="{063112EA-2453-46EE-BBD2-A3FA32ED0C10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72000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572000"/>
            <a:ext cx="2133600" cy="273844"/>
          </a:xfrm>
        </p:spPr>
        <p:txBody>
          <a:bodyPr/>
          <a:lstStyle/>
          <a:p>
            <a:fld id="{C4B95B3E-FD9A-4930-B974-0365A2E4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7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72000"/>
            <a:ext cx="2133600" cy="273844"/>
          </a:xfrm>
        </p:spPr>
        <p:txBody>
          <a:bodyPr/>
          <a:lstStyle/>
          <a:p>
            <a:fld id="{8D51C4BE-E92D-44EC-B3F4-C35D305D0EEE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83907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572000"/>
            <a:ext cx="2133600" cy="273844"/>
          </a:xfrm>
        </p:spPr>
        <p:txBody>
          <a:bodyPr/>
          <a:lstStyle/>
          <a:p>
            <a:fld id="{C4B95B3E-FD9A-4930-B974-0365A2E4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9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421"/>
            <a:ext cx="8229600" cy="4917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7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71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572000"/>
            <a:ext cx="2133600" cy="273844"/>
          </a:xfrm>
        </p:spPr>
        <p:txBody>
          <a:bodyPr/>
          <a:lstStyle/>
          <a:p>
            <a:fld id="{231173D5-3A13-4373-AD14-0482F84712F5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572000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572000"/>
            <a:ext cx="2133600" cy="273844"/>
          </a:xfrm>
        </p:spPr>
        <p:txBody>
          <a:bodyPr/>
          <a:lstStyle/>
          <a:p>
            <a:fld id="{C4B95B3E-FD9A-4930-B974-0365A2E4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7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421"/>
            <a:ext cx="8229600" cy="43457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572000"/>
            <a:ext cx="2133600" cy="273844"/>
          </a:xfrm>
        </p:spPr>
        <p:txBody>
          <a:bodyPr/>
          <a:lstStyle/>
          <a:p>
            <a:fld id="{B4B64177-BC8D-4434-A6A4-B66F2AB06F3A}" type="datetime1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572000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572000"/>
            <a:ext cx="2133600" cy="273844"/>
          </a:xfrm>
        </p:spPr>
        <p:txBody>
          <a:bodyPr/>
          <a:lstStyle/>
          <a:p>
            <a:fld id="{C4B95B3E-FD9A-4930-B974-0365A2E4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9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2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572000"/>
            <a:ext cx="2133600" cy="273844"/>
          </a:xfrm>
        </p:spPr>
        <p:txBody>
          <a:bodyPr/>
          <a:lstStyle/>
          <a:p>
            <a:fld id="{82EF89B1-F28E-4CB3-B556-6FA2281B12DB}" type="datetime1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572000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572000"/>
            <a:ext cx="2133600" cy="273844"/>
          </a:xfrm>
        </p:spPr>
        <p:txBody>
          <a:bodyPr/>
          <a:lstStyle/>
          <a:p>
            <a:fld id="{C4B95B3E-FD9A-4930-B974-0365A2E4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3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572000"/>
            <a:ext cx="2133600" cy="273844"/>
          </a:xfrm>
        </p:spPr>
        <p:txBody>
          <a:bodyPr/>
          <a:lstStyle/>
          <a:p>
            <a:fld id="{8D9A0CA5-5416-473E-A517-9C527327BEA1}" type="datetime1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572000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583907"/>
            <a:ext cx="2133600" cy="273844"/>
          </a:xfrm>
        </p:spPr>
        <p:txBody>
          <a:bodyPr/>
          <a:lstStyle/>
          <a:p>
            <a:fld id="{C4B95B3E-FD9A-4930-B974-0365A2E4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1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42950"/>
            <a:ext cx="3008313" cy="504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42951"/>
            <a:ext cx="5111750" cy="38516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71601"/>
            <a:ext cx="3008313" cy="3223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572000"/>
            <a:ext cx="2133600" cy="273844"/>
          </a:xfrm>
        </p:spPr>
        <p:txBody>
          <a:bodyPr/>
          <a:lstStyle/>
          <a:p>
            <a:fld id="{476F8478-FD7F-4832-A488-B2047C5CE4CC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572000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572000"/>
            <a:ext cx="2133600" cy="273844"/>
          </a:xfrm>
        </p:spPr>
        <p:txBody>
          <a:bodyPr/>
          <a:lstStyle/>
          <a:p>
            <a:fld id="{C4B95B3E-FD9A-4930-B974-0365A2E4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3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42950"/>
            <a:ext cx="5294312" cy="28027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572000"/>
            <a:ext cx="2133600" cy="273844"/>
          </a:xfrm>
        </p:spPr>
        <p:txBody>
          <a:bodyPr/>
          <a:lstStyle/>
          <a:p>
            <a:fld id="{3BC0D65C-9402-4401-AEEC-D4F73345BAB4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572000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572000"/>
            <a:ext cx="2133600" cy="273844"/>
          </a:xfrm>
        </p:spPr>
        <p:txBody>
          <a:bodyPr/>
          <a:lstStyle/>
          <a:p>
            <a:fld id="{C4B95B3E-FD9A-4930-B974-0365A2E4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5571"/>
            <a:ext cx="8229600" cy="491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1"/>
            <a:ext cx="8229600" cy="325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457200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43691FF-6898-48EF-B6A1-2218C5BC6B58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57200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5148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4B95B3E-FD9A-4930-B974-0365A2E497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95800" y="114299"/>
            <a:ext cx="4419600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CĐ Ngôn ngữ lập trình 2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5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spcBef>
          <a:spcPts val="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defTabSz="914400" rtl="0" eaLnBrk="1" latinLnBrk="0" hangingPunct="1">
        <a:spcBef>
          <a:spcPts val="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defTabSz="914400" rtl="0" eaLnBrk="1" latinLnBrk="0" hangingPunct="1"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just" defTabSz="914400" rtl="0" eaLnBrk="1" latinLnBrk="0" hangingPunct="1">
        <a:spcBef>
          <a:spcPts val="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tmtram@blu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EAED7C-5BBA-4BF9-AB0E-AD52DF656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/>
              <a:t>Chương 2</a:t>
            </a:r>
            <a:br>
              <a:rPr lang="en-US" sz="4400"/>
            </a:br>
            <a:r>
              <a:rPr lang="en-US" sz="4400"/>
              <a:t>LẬP TRÌNH C# CĂN BẢN</a:t>
            </a:r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F640CD-9C67-4E7C-A617-855E7D463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ThS. Huỳnh Thị Mỹ Trâm</a:t>
            </a:r>
          </a:p>
          <a:p>
            <a:r>
              <a:rPr lang="en-US"/>
              <a:t>Bộ môn Hệ thống thông tin – Khoa CNTT</a:t>
            </a:r>
          </a:p>
          <a:p>
            <a:r>
              <a:rPr lang="en-US"/>
              <a:t>Email: </a:t>
            </a:r>
            <a:r>
              <a:rPr lang="en-US">
                <a:hlinkClick r:id="rId2"/>
              </a:rPr>
              <a:t>htmtram@blu.edu.vn</a:t>
            </a:r>
            <a:endParaRPr lang="en-US"/>
          </a:p>
          <a:p>
            <a:r>
              <a:rPr lang="en-US"/>
              <a:t>Điện thoại, Zalo: 0859.499.755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7DF5D-4C95-40FE-9D97-C6E036AA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4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A2AC-8B3F-4905-8FF1-D958F3B5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Tạo ứng dụng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D941-060F-478B-A99F-539299DAC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Wingdings" panose="05000000000000000000" pitchFamily="2" charset="2"/>
              </a:rPr>
              <a:t>Đặt các thông số cho project  Create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0BCCE-4BCF-40C7-85F2-2A298C23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E1254F5-0E4E-4360-822C-D8164E90C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695950"/>
            <a:ext cx="10668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5F51A0-C6DB-4E08-AB78-7E6257BEB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60"/>
          <a:stretch/>
        </p:blipFill>
        <p:spPr>
          <a:xfrm>
            <a:off x="2254623" y="1881784"/>
            <a:ext cx="4634753" cy="29640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701FB9-03C3-4023-8CA8-F7054468C5AB}"/>
              </a:ext>
            </a:extLst>
          </p:cNvPr>
          <p:cNvCxnSpPr/>
          <p:nvPr/>
        </p:nvCxnSpPr>
        <p:spPr>
          <a:xfrm>
            <a:off x="2064123" y="2800350"/>
            <a:ext cx="381000" cy="0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4709C5-BBF7-4894-8C65-846DAFA5F690}"/>
              </a:ext>
            </a:extLst>
          </p:cNvPr>
          <p:cNvCxnSpPr/>
          <p:nvPr/>
        </p:nvCxnSpPr>
        <p:spPr>
          <a:xfrm>
            <a:off x="2064123" y="3105150"/>
            <a:ext cx="381000" cy="0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0789DDE-5347-4118-A0F1-88A65AA0B8BE}"/>
              </a:ext>
            </a:extLst>
          </p:cNvPr>
          <p:cNvSpPr/>
          <p:nvPr/>
        </p:nvSpPr>
        <p:spPr>
          <a:xfrm>
            <a:off x="4953000" y="2952750"/>
            <a:ext cx="381000" cy="270932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A2AC-8B3F-4905-8FF1-D958F3B5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Tạo ứng dụng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D941-060F-478B-A99F-539299DAC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Wingdings" panose="05000000000000000000" pitchFamily="2" charset="2"/>
              </a:rPr>
              <a:t>Viết mã chương trình  Nhấn Ctrl + F5 để chạy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0BCCE-4BCF-40C7-85F2-2A298C23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E1254F5-0E4E-4360-822C-D8164E90C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695950"/>
            <a:ext cx="10668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5F51A0-C6DB-4E08-AB78-7E6257BEB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60"/>
          <a:stretch/>
        </p:blipFill>
        <p:spPr>
          <a:xfrm>
            <a:off x="2254623" y="1881784"/>
            <a:ext cx="4634753" cy="2964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0FC4ED-6734-40CE-839F-DA8370D09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881424"/>
            <a:ext cx="6400800" cy="3293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8DF89-E96E-4868-913B-8FF6DCC44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156" y="4242854"/>
            <a:ext cx="4191000" cy="21918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72DDF4-D8DD-430B-976F-41409690F819}"/>
              </a:ext>
            </a:extLst>
          </p:cNvPr>
          <p:cNvSpPr/>
          <p:nvPr/>
        </p:nvSpPr>
        <p:spPr>
          <a:xfrm>
            <a:off x="1329267" y="3333751"/>
            <a:ext cx="1524000" cy="304800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1D9C85-8DC0-4F60-9780-DC703E319F93}"/>
              </a:ext>
            </a:extLst>
          </p:cNvPr>
          <p:cNvSpPr/>
          <p:nvPr/>
        </p:nvSpPr>
        <p:spPr>
          <a:xfrm>
            <a:off x="2556933" y="1994518"/>
            <a:ext cx="338667" cy="196232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3B6E-A27C-48BD-B9D0-25714086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Tạo ứng dụng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265A4-3C6B-452A-B23F-3D25FA7E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Lưu ý trong 1 solution có thể có nhiều project</a:t>
            </a:r>
          </a:p>
          <a:p>
            <a:pPr lvl="1"/>
            <a:r>
              <a:rPr lang="en-US"/>
              <a:t>Tạo thêm 1 project mới trong solution HelloWorld</a:t>
            </a:r>
          </a:p>
          <a:p>
            <a:pPr lvl="2"/>
            <a:r>
              <a:rPr lang="en-US"/>
              <a:t>Nhấp chuột phải lên Solution HelloWorld </a:t>
            </a:r>
            <a:r>
              <a:rPr lang="en-US">
                <a:sym typeface="Wingdings" panose="05000000000000000000" pitchFamily="2" charset="2"/>
              </a:rPr>
              <a:t> Add  New Project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Chọn dạng Project: Console App (.NET Framework)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Đặt các thông số cho Project: Project name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B523C-6FDB-4252-B1DE-AB2D7AD2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0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1649C-AC38-49E5-B08C-956F8653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A554D-E229-4C86-874F-F7B7F703C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390" y="734483"/>
            <a:ext cx="6159220" cy="40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1649C-AC38-49E5-B08C-956F8653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0C24E5-F2CA-411F-8138-2B4182B7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23" y="666751"/>
            <a:ext cx="631115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5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691FDC-3059-454D-BE67-A077F3BB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12471"/>
            <a:ext cx="7772400" cy="41452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0F5F4-437C-4B82-A719-94D1DB57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5A6400-093E-4B16-AE9B-033EFD0CF2B7}"/>
              </a:ext>
            </a:extLst>
          </p:cNvPr>
          <p:cNvSpPr/>
          <p:nvPr/>
        </p:nvSpPr>
        <p:spPr>
          <a:xfrm>
            <a:off x="6753578" y="2317506"/>
            <a:ext cx="1676400" cy="711993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10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3B6E-A27C-48BD-B9D0-25714086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Tạo ứng dụng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265A4-3C6B-452A-B23F-3D25FA7E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Lưu ý khi chạy chương trình, nếu trong solution có nhiều project, project in đậm (HelloWorld) sẽ được chạy.</a:t>
            </a:r>
          </a:p>
          <a:p>
            <a:r>
              <a:rPr lang="en-US"/>
              <a:t>Để thiết lập việc chạy một project khác (ViDu) trong solution:</a:t>
            </a:r>
          </a:p>
          <a:p>
            <a:pPr lvl="1"/>
            <a:r>
              <a:rPr lang="en-US"/>
              <a:t>Nhấp chuột phải lên project ViDu</a:t>
            </a:r>
            <a:r>
              <a:rPr lang="en-US">
                <a:sym typeface="Wingdings" panose="05000000000000000000" pitchFamily="2" charset="2"/>
              </a:rPr>
              <a:t> Set as Startup Prject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Nhấn Ctrl + F5 để chạy chương trình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B523C-6FDB-4252-B1DE-AB2D7AD2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74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FE847-8EC4-4235-B6A4-2410F8FD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BB30A1-C97E-411B-AE05-51FEB4C0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669"/>
            <a:ext cx="7848600" cy="4185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35C508-689F-4765-8249-BC7ECEAAE02C}"/>
              </a:ext>
            </a:extLst>
          </p:cNvPr>
          <p:cNvSpPr/>
          <p:nvPr/>
        </p:nvSpPr>
        <p:spPr>
          <a:xfrm>
            <a:off x="6096000" y="2266950"/>
            <a:ext cx="1676400" cy="711993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DB72B-7323-4F34-AEF9-3A667F72F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669"/>
          <a:stretch/>
        </p:blipFill>
        <p:spPr>
          <a:xfrm>
            <a:off x="495300" y="3990094"/>
            <a:ext cx="7772400" cy="8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23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86A1-8684-459D-AF45-1E449A3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Ứng dụng C# đầu tiên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FC87-F056-4CA9-898D-08BA1C15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A9CE8-5CF6-4E5E-8142-2A7879C3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18</a:t>
            </a:fld>
            <a:endParaRPr lang="en-US"/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CE35ACD1-46E2-4B78-8799-245D49920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428750"/>
            <a:ext cx="5613400" cy="3904915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en-US" sz="160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noProof="1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140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noProof="1">
                <a:solidFill>
                  <a:srgbClr val="008000"/>
                </a:solidFill>
                <a:latin typeface="Courier New" panose="02070309020205020404" pitchFamily="49" charset="0"/>
              </a:rPr>
              <a:t>Ch</a:t>
            </a:r>
            <a:r>
              <a:rPr lang="vi-VN" altLang="en-US" sz="1400" noProof="1">
                <a:solidFill>
                  <a:srgbClr val="008000"/>
                </a:solidFill>
                <a:latin typeface="Courier New" panose="02070309020205020404" pitchFamily="49" charset="0"/>
              </a:rPr>
              <a:t>ương trình C# đầu tiên</a:t>
            </a:r>
            <a:endParaRPr lang="en-US" altLang="en-US" sz="140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en-US" sz="1400" noProof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noProof="1">
                <a:solidFill>
                  <a:srgbClr val="0000FF"/>
                </a:solidFill>
                <a:latin typeface="Courier New" panose="02070309020205020404" pitchFamily="49" charset="0"/>
              </a:rPr>
              <a:t>using </a:t>
            </a:r>
            <a:r>
              <a:rPr lang="en-US" altLang="en-US" sz="1400" noProof="1">
                <a:solidFill>
                  <a:schemeClr val="bg1"/>
                </a:solidFill>
                <a:latin typeface="Courier New" panose="02070309020205020404" pitchFamily="49" charset="0"/>
              </a:rPr>
              <a:t>System;</a:t>
            </a:r>
            <a:endParaRPr lang="en-US" altLang="en-US" sz="14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noProof="1">
                <a:solidFill>
                  <a:srgbClr val="0000FF"/>
                </a:solidFill>
                <a:latin typeface="Courier New" panose="02070309020205020404" pitchFamily="49" charset="0"/>
              </a:rPr>
              <a:t>using </a:t>
            </a:r>
            <a:r>
              <a:rPr lang="en-US" altLang="en-US" sz="1400" noProof="1">
                <a:solidFill>
                  <a:schemeClr val="bg1"/>
                </a:solidFill>
                <a:latin typeface="Courier New" panose="02070309020205020404" pitchFamily="49" charset="0"/>
              </a:rPr>
              <a:t>System.Collections.Generic;</a:t>
            </a:r>
            <a:endParaRPr lang="en-US" altLang="en-US" sz="14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noProof="1">
                <a:solidFill>
                  <a:srgbClr val="0000FF"/>
                </a:solidFill>
                <a:latin typeface="Courier New" panose="02070309020205020404" pitchFamily="49" charset="0"/>
              </a:rPr>
              <a:t>using </a:t>
            </a:r>
            <a:r>
              <a:rPr lang="en-US" altLang="en-US" sz="1400" noProof="1">
                <a:solidFill>
                  <a:schemeClr val="bg1"/>
                </a:solidFill>
                <a:latin typeface="Courier New" panose="02070309020205020404" pitchFamily="49" charset="0"/>
              </a:rPr>
              <a:t>System.Text;</a:t>
            </a:r>
            <a:endParaRPr lang="en-US" altLang="en-US" sz="14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en-US" sz="1400" noProof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noProof="1">
                <a:solidFill>
                  <a:srgbClr val="0000FF"/>
                </a:solidFill>
                <a:latin typeface="Courier New" panose="02070309020205020404" pitchFamily="49" charset="0"/>
              </a:rPr>
              <a:t>namespace HelloWorld</a:t>
            </a:r>
            <a:endParaRPr lang="en-US" altLang="en-US" sz="14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noProof="1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altLang="en-US" sz="14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noProof="1">
                <a:solidFill>
                  <a:srgbClr val="0000FF"/>
                </a:solidFill>
                <a:latin typeface="Courier New" panose="02070309020205020404" pitchFamily="49" charset="0"/>
              </a:rPr>
              <a:t>    class </a:t>
            </a:r>
            <a:r>
              <a:rPr lang="en-US" altLang="en-US" sz="1400" noProof="1">
                <a:solidFill>
                  <a:srgbClr val="008080"/>
                </a:solidFill>
                <a:latin typeface="Courier New" panose="02070309020205020404" pitchFamily="49" charset="0"/>
              </a:rPr>
              <a:t>Program</a:t>
            </a:r>
            <a:endParaRPr lang="en-US" altLang="en-US" sz="140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noProof="1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noProof="1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altLang="en-US" sz="14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noProof="1">
                <a:solidFill>
                  <a:srgbClr val="00808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400" noProof="1">
                <a:solidFill>
                  <a:srgbClr val="0000FF"/>
                </a:solidFill>
                <a:latin typeface="Courier New" panose="02070309020205020404" pitchFamily="49" charset="0"/>
              </a:rPr>
              <a:t>static void </a:t>
            </a:r>
            <a:r>
              <a:rPr lang="en-US" altLang="en-US" sz="1400" noProof="1">
                <a:solidFill>
                  <a:schemeClr val="bg1"/>
                </a:solidFill>
                <a:latin typeface="Courier New" panose="02070309020205020404" pitchFamily="49" charset="0"/>
              </a:rPr>
              <a:t>Main(</a:t>
            </a:r>
            <a:r>
              <a:rPr lang="en-US" altLang="en-US" sz="1400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400" noProof="1">
                <a:solidFill>
                  <a:schemeClr val="bg1"/>
                </a:solidFill>
                <a:latin typeface="Courier New" panose="02070309020205020404" pitchFamily="49" charset="0"/>
              </a:rPr>
              <a:t>[] args)</a:t>
            </a:r>
            <a:endParaRPr lang="en-US" altLang="en-US" sz="14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noProof="1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noProof="1">
                <a:solidFill>
                  <a:schemeClr val="bg1"/>
                </a:solidFill>
                <a:latin typeface="Courier New" panose="02070309020205020404" pitchFamily="49" charset="0"/>
              </a:rPr>
              <a:t>    {</a:t>
            </a:r>
            <a:endParaRPr lang="en-US" altLang="en-US" sz="14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noProof="1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400" noProof="1">
                <a:solidFill>
                  <a:srgbClr val="008080"/>
                </a:solidFill>
                <a:latin typeface="Courier New" panose="02070309020205020404" pitchFamily="49" charset="0"/>
              </a:rPr>
              <a:t>Console</a:t>
            </a:r>
            <a:r>
              <a:rPr lang="en-US" altLang="en-US" sz="1400" noProof="1">
                <a:solidFill>
                  <a:schemeClr val="bg1"/>
                </a:solidFill>
                <a:latin typeface="Courier New" panose="02070309020205020404" pitchFamily="49" charset="0"/>
              </a:rPr>
              <a:t>.Write(</a:t>
            </a:r>
            <a:r>
              <a:rPr lang="en-US" altLang="en-US" sz="1400" noProof="1">
                <a:solidFill>
                  <a:srgbClr val="800000"/>
                </a:solidFill>
                <a:latin typeface="Courier New" panose="02070309020205020404" pitchFamily="49" charset="0"/>
              </a:rPr>
              <a:t>"Hello World!"</a:t>
            </a:r>
            <a:r>
              <a:rPr lang="en-US" altLang="en-US" sz="1400" noProof="1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  <a:endParaRPr lang="en-US" altLang="en-US" sz="14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noProof="1">
                <a:solidFill>
                  <a:srgbClr val="8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400" noProof="1">
                <a:solidFill>
                  <a:srgbClr val="008080"/>
                </a:solidFill>
                <a:latin typeface="Courier New" panose="02070309020205020404" pitchFamily="49" charset="0"/>
              </a:rPr>
              <a:t>Console</a:t>
            </a:r>
            <a:r>
              <a:rPr lang="en-US" altLang="en-US" sz="1400" noProof="1">
                <a:solidFill>
                  <a:schemeClr val="bg1"/>
                </a:solidFill>
                <a:latin typeface="Courier New" panose="02070309020205020404" pitchFamily="49" charset="0"/>
              </a:rPr>
              <a:t>.ReadLine();</a:t>
            </a:r>
            <a:endParaRPr lang="en-US" altLang="en-US" sz="14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noProof="1">
                <a:solidFill>
                  <a:srgbClr val="00808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400" noProof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altLang="en-US" sz="14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noProof="1">
                <a:solidFill>
                  <a:schemeClr val="bg1"/>
                </a:solidFill>
                <a:latin typeface="Courier New" panose="02070309020205020404" pitchFamily="49" charset="0"/>
              </a:rPr>
              <a:t>    }</a:t>
            </a:r>
            <a:endParaRPr lang="en-US" altLang="en-US" sz="14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noProof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altLang="en-US" sz="140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43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5F2A-E3E9-44CC-8AAD-CC1722D4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Cấu trúc chương trình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E6C4-A066-474A-939D-EBAE4171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Phần chú thích (option)</a:t>
            </a:r>
          </a:p>
          <a:p>
            <a:endParaRPr lang="en-US" sz="2800"/>
          </a:p>
          <a:p>
            <a:r>
              <a:rPr lang="en-US" sz="2800"/>
              <a:t>Phần khai báo dùng namespace (option)</a:t>
            </a:r>
          </a:p>
          <a:p>
            <a:endParaRPr lang="en-US" sz="2800"/>
          </a:p>
          <a:p>
            <a:r>
              <a:rPr lang="en-US" sz="2800"/>
              <a:t>Phần định nghĩa namespace và lớp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49A10-BC3F-4616-8FB5-37D8DC26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19</a:t>
            </a:fld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080307D-728C-4BF0-B28A-03EDC253B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62150"/>
            <a:ext cx="4343400" cy="304800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noProof="1">
                <a:solidFill>
                  <a:srgbClr val="008000"/>
                </a:solidFill>
                <a:latin typeface="Courier New" panose="02070309020205020404" pitchFamily="49" charset="0"/>
              </a:rPr>
              <a:t>Ch</a:t>
            </a:r>
            <a:r>
              <a:rPr lang="vi-VN" altLang="en-US" sz="1200" noProof="1">
                <a:solidFill>
                  <a:srgbClr val="008000"/>
                </a:solidFill>
                <a:latin typeface="Courier New" panose="02070309020205020404" pitchFamily="49" charset="0"/>
              </a:rPr>
              <a:t>ương trình C# đầu tiên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06CCEBF-0AFF-473E-88D4-8ADF4B8CC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77937"/>
            <a:ext cx="4343400" cy="609600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using 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System;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using 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System.Collections.Generic;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using 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System.Text;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E3083DB8-9ACE-4C93-9F32-EC69F7DE5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94" y="3790950"/>
            <a:ext cx="4343400" cy="1676400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namespace HelloWorld 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    class </a:t>
            </a: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Program 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static void 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Main(</a:t>
            </a: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[] args){</a:t>
            </a: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    {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Console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.Write(</a:t>
            </a:r>
            <a:r>
              <a:rPr lang="en-US" altLang="en-US" sz="1200" noProof="1">
                <a:solidFill>
                  <a:srgbClr val="800000"/>
                </a:solidFill>
                <a:latin typeface="Courier New" panose="02070309020205020404" pitchFamily="49" charset="0"/>
              </a:rPr>
              <a:t>"Hello World!"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8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Console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.ReadLine();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    }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5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Biên dịch chương trình C#, các loại chương trình ứng dụng C#</a:t>
            </a:r>
          </a:p>
          <a:p>
            <a:r>
              <a:rPr lang="en-US"/>
              <a:t>Cấu trúc chương trình C# đơn giản</a:t>
            </a:r>
          </a:p>
          <a:p>
            <a:r>
              <a:rPr lang="en-US"/>
              <a:t>Kiểu dữ liệu, từ khóa, định danh, biến, hằng, …</a:t>
            </a:r>
          </a:p>
          <a:p>
            <a:r>
              <a:rPr lang="en-US"/>
              <a:t>Cấu trúc lặp for, while, do while</a:t>
            </a:r>
          </a:p>
          <a:p>
            <a:r>
              <a:rPr lang="en-US"/>
              <a:t>Cấu trúc điều khiển if..else, switch..case, lệnh nhảy</a:t>
            </a:r>
          </a:p>
          <a:p>
            <a:r>
              <a:rPr lang="en-US"/>
              <a:t>Mảng 1 chiều, đa chiều</a:t>
            </a:r>
          </a:p>
          <a:p>
            <a:r>
              <a:rPr lang="en-US"/>
              <a:t>Kiểu liệt kê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A1E6-E175-404F-A69C-A3A31B72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Cấu trúc chương trình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661C-25F0-4D7E-AC70-C32742D4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30F9E-2825-4D6C-9B38-F0544273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20</a:t>
            </a:fld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4373339-BF32-4BB8-9B1B-38DA96B27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52550"/>
            <a:ext cx="6553200" cy="403187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33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using</a:t>
            </a: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&lt;namespace sử dụng&gt;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…</a:t>
            </a:r>
            <a:b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altLang="en-US" sz="1600">
                <a:solidFill>
                  <a:srgbClr val="FF33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namespace</a:t>
            </a: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&lt;Tên Namespace&gt;</a:t>
            </a:r>
            <a:b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{</a:t>
            </a:r>
            <a:b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	[Quyền truy xuất] </a:t>
            </a:r>
            <a:r>
              <a:rPr lang="en-US" altLang="en-US" sz="1600">
                <a:solidFill>
                  <a:srgbClr val="FF33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class</a:t>
            </a: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&lt;Tên lớp&gt; </a:t>
            </a:r>
            <a:b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	{ </a:t>
            </a:r>
          </a:p>
          <a:p>
            <a:pPr lvl="4" algn="l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33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public</a:t>
            </a: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33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static</a:t>
            </a: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33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void</a:t>
            </a: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Main()</a:t>
            </a:r>
            <a:b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{ </a:t>
            </a:r>
            <a:b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	…</a:t>
            </a:r>
          </a:p>
          <a:p>
            <a:pPr lvl="4" algn="l" eaLnBrk="1" hangingPunct="1">
              <a:spcBef>
                <a:spcPct val="50000"/>
              </a:spcBef>
            </a:pP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}</a:t>
            </a:r>
          </a:p>
          <a:p>
            <a:pPr lvl="4" algn="l" eaLnBrk="1" hangingPunct="1">
              <a:spcBef>
                <a:spcPct val="50000"/>
              </a:spcBef>
            </a:pP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// thành viên khác …</a:t>
            </a:r>
          </a:p>
          <a:p>
            <a:pPr lvl="2" algn="l" eaLnBrk="1" hangingPunct="1">
              <a:spcBef>
                <a:spcPct val="50000"/>
              </a:spcBef>
            </a:pP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}</a:t>
            </a:r>
          </a:p>
          <a:p>
            <a:pPr lvl="2" algn="l" eaLnBrk="1" hangingPunct="1">
              <a:spcBef>
                <a:spcPct val="50000"/>
              </a:spcBef>
            </a:pP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// lớp khác 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94C61-D75F-4717-9985-5F4FB716C868}"/>
              </a:ext>
            </a:extLst>
          </p:cNvPr>
          <p:cNvSpPr/>
          <p:nvPr/>
        </p:nvSpPr>
        <p:spPr>
          <a:xfrm rot="21072422">
            <a:off x="7839136" y="1437895"/>
            <a:ext cx="1415773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isometricRightUp"/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54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</a:rPr>
              <a:t>*.</a:t>
            </a:r>
            <a:r>
              <a:rPr lang="en-US" sz="5400" dirty="0" err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</a:rPr>
              <a:t>cs</a:t>
            </a:r>
            <a:endParaRPr lang="en-US" sz="54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90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BA83-5888-45C0-9AE4-7C930CAF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Cấu trúc chương trình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051C1-393B-4882-A8F3-CB5F3E51C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6DD3A-7125-477D-A38F-EF04FBA1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D4B87-5EE5-4A94-8D33-058B3DB55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52550"/>
            <a:ext cx="6934200" cy="356113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51452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BFA2-179E-41CF-A813-B6E3F637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Câu lệnh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5EB2-E111-4095-A77C-17C9F6B5B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Các câu lệnh được viết trong thân của phương thức (ở đây là phương thức Main)</a:t>
            </a:r>
          </a:p>
          <a:p>
            <a:pPr algn="just" eaLnBrk="1" hangingPunct="1"/>
            <a:r>
              <a:rPr lang="en-US" altLang="en-US" sz="2800"/>
              <a:t>Thực hiện một công việc nào đó</a:t>
            </a:r>
          </a:p>
          <a:p>
            <a:pPr algn="just" eaLnBrk="1" hangingPunct="1"/>
            <a:r>
              <a:rPr lang="en-US" altLang="en-US" sz="2800"/>
              <a:t>Kết thúc bởi dấu chấm phẩy (</a:t>
            </a:r>
            <a:r>
              <a:rPr lang="en-US" altLang="en-US" sz="2800" b="1">
                <a:latin typeface="Courier New" panose="02070309020205020404" pitchFamily="49" charset="0"/>
              </a:rPr>
              <a:t>;</a:t>
            </a:r>
            <a:r>
              <a:rPr lang="en-US" altLang="en-US" sz="2800"/>
              <a:t>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74E5E-EAF0-4ED1-9094-A0A9BED8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22</a:t>
            </a:fld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154980F-ABD5-42AB-B821-C32E70F26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185834"/>
            <a:ext cx="4343400" cy="2057400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namespace HelloWorld</a:t>
            </a: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    class </a:t>
            </a: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Program</a:t>
            </a:r>
            <a:endParaRPr lang="en-US" altLang="en-US" sz="120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static void 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Main(</a:t>
            </a: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[] args)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    {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Console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.Write(</a:t>
            </a:r>
            <a:r>
              <a:rPr lang="en-US" altLang="en-US" sz="1200" noProof="1">
                <a:solidFill>
                  <a:srgbClr val="800000"/>
                </a:solidFill>
                <a:latin typeface="Courier New" panose="02070309020205020404" pitchFamily="49" charset="0"/>
              </a:rPr>
              <a:t>"Hello World!"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8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Console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.ReadLine();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    }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95334B-EC41-4CD6-8341-9EEF7A9B3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4265334"/>
            <a:ext cx="152400" cy="2286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90B1C-DCE0-4121-8E98-2A30B18D6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4455834"/>
            <a:ext cx="152400" cy="2286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165D0-4608-4CF5-B0F3-7BFC8D8B2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76434"/>
            <a:ext cx="3048000" cy="6096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70109335-E953-425C-913B-6E6266D17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81234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5EDC88B2-8014-42D2-8035-AC2C52467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52634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>
                <a:solidFill>
                  <a:schemeClr val="tx1"/>
                </a:solidFill>
              </a:rPr>
              <a:t>Các câu lệnh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32B1B-C800-4D3C-8187-D7E3D16EA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71634"/>
            <a:ext cx="3505200" cy="1143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44F678A5-70B7-4E1A-A96A-07C159C16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947834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EE461310-E1A4-44FC-A636-B2D1B0F99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19234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>
                <a:solidFill>
                  <a:schemeClr val="tx1"/>
                </a:solidFill>
              </a:rPr>
              <a:t>Phương thức Main</a:t>
            </a:r>
          </a:p>
        </p:txBody>
      </p:sp>
    </p:spTree>
    <p:extLst>
      <p:ext uri="{BB962C8B-B14F-4D97-AF65-F5344CB8AC3E}">
        <p14:creationId xmlns:p14="http://schemas.microsoft.com/office/powerpoint/2010/main" val="45572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10" grpId="0"/>
      <p:bldP spid="10" grpId="1"/>
      <p:bldP spid="11" grpId="0" animBg="1"/>
      <p:bldP spid="11" grpId="1" animBg="1"/>
      <p:bldP spid="13" grpId="0"/>
      <p:bldP spid="1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572B-7742-434C-B098-523FFEB0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Khoảng trắng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BD21-FFC6-4278-B9C8-3E3841CC5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Bao gồm</a:t>
            </a:r>
          </a:p>
          <a:p>
            <a:pPr lvl="1" algn="just" eaLnBrk="1" hangingPunct="1"/>
            <a:r>
              <a:rPr lang="en-US" altLang="en-US" sz="2400"/>
              <a:t>Ký tự trắng, ký tự xuống dòng, ký tự tab</a:t>
            </a:r>
          </a:p>
          <a:p>
            <a:pPr lvl="1" algn="just" eaLnBrk="1" hangingPunct="1"/>
            <a:r>
              <a:rPr lang="en-US" altLang="en-US" sz="2400"/>
              <a:t>Dòng trống</a:t>
            </a:r>
          </a:p>
          <a:p>
            <a:r>
              <a:rPr lang="en-US" altLang="en-US" sz="2800"/>
              <a:t>Sử dụng hợp lý </a:t>
            </a:r>
            <a:r>
              <a:rPr lang="en-US" altLang="en-US" sz="2800">
                <a:sym typeface="Wingdings" panose="05000000000000000000" pitchFamily="2" charset="2"/>
              </a:rPr>
              <a:t></a:t>
            </a:r>
            <a:r>
              <a:rPr lang="en-US" altLang="en-US" sz="2800"/>
              <a:t> chương trình dễ đọc</a:t>
            </a:r>
          </a:p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413DB-B721-410B-AE34-F9D393A4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23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423F048-16A9-40B1-BDD0-054417C3D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81350"/>
            <a:ext cx="3352800" cy="1752600"/>
          </a:xfrm>
          <a:prstGeom prst="rect">
            <a:avLst/>
          </a:prstGeom>
          <a:solidFill>
            <a:schemeClr val="tx1">
              <a:alpha val="34901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namespace HelloWorld</a:t>
            </a: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Program</a:t>
            </a:r>
            <a:endParaRPr lang="en-US" altLang="en-US" sz="120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static void 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Main(</a:t>
            </a: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[] args)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Console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.Write(</a:t>
            </a:r>
            <a:r>
              <a:rPr lang="en-US" altLang="en-US" sz="1200" noProof="1">
                <a:solidFill>
                  <a:srgbClr val="800000"/>
                </a:solidFill>
                <a:latin typeface="Courier New" panose="02070309020205020404" pitchFamily="49" charset="0"/>
              </a:rPr>
              <a:t>"Hello World!"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200" noProof="1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Console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.ReadLine();}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D57DB5F-21B8-42F4-9211-4CAF2E0E5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181350"/>
            <a:ext cx="4038600" cy="2057400"/>
          </a:xfrm>
          <a:prstGeom prst="rect">
            <a:avLst/>
          </a:prstGeom>
          <a:solidFill>
            <a:schemeClr val="tx1">
              <a:alpha val="34901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namespace HelloWorld</a:t>
            </a: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    class </a:t>
            </a: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Program</a:t>
            </a:r>
            <a:endParaRPr lang="en-US" altLang="en-US" sz="120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static void 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Main(</a:t>
            </a: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[] args)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    {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Console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.Write(</a:t>
            </a:r>
            <a:r>
              <a:rPr lang="en-US" altLang="en-US" sz="1200" noProof="1">
                <a:solidFill>
                  <a:srgbClr val="800000"/>
                </a:solidFill>
                <a:latin typeface="Courier New" panose="02070309020205020404" pitchFamily="49" charset="0"/>
              </a:rPr>
              <a:t>"Hello World!"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8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Console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.ReadLine();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    }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D0492D-AC14-4DF3-B55C-7C726947C2D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028950"/>
            <a:ext cx="2209800" cy="2133600"/>
            <a:chOff x="768" y="2496"/>
            <a:chExt cx="1392" cy="1344"/>
          </a:xfrm>
        </p:grpSpPr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074898E7-63BF-4ECD-89A0-5FD50B5AE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496"/>
              <a:ext cx="1344" cy="13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3278F5DA-6B97-4E8C-A2F3-E6788EAE4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496"/>
              <a:ext cx="1344" cy="13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02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4D4D-4A12-4CE6-9F37-651908B9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Chú thích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F566-EF2B-4F0F-9799-980E8DD2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 eaLnBrk="1" hangingPunct="1"/>
            <a:r>
              <a:rPr lang="en-US" altLang="en-US"/>
              <a:t>Chú thích (comment) được dùng để giải thích về chương trình và các câu lệnh</a:t>
            </a:r>
          </a:p>
          <a:p>
            <a:pPr algn="just" eaLnBrk="1" hangingPunct="1"/>
            <a:r>
              <a:rPr lang="en-US" altLang="en-US"/>
              <a:t>Giúp cho chương trình dễ hiểu hơn</a:t>
            </a:r>
          </a:p>
          <a:p>
            <a:pPr algn="just" eaLnBrk="1" hangingPunct="1"/>
            <a:r>
              <a:rPr lang="en-US" altLang="en-US"/>
              <a:t>Được bỏ qua khi biên dịch</a:t>
            </a:r>
          </a:p>
          <a:p>
            <a:pPr algn="just" eaLnBrk="1" hangingPunct="1"/>
            <a:r>
              <a:rPr lang="en-US" altLang="en-US"/>
              <a:t>Không ảnh hưởng tới kết quả thực thi của chương trình</a:t>
            </a:r>
          </a:p>
          <a:p>
            <a:pPr algn="just" eaLnBrk="1" hangingPunct="1"/>
            <a:r>
              <a:rPr lang="en-US" altLang="en-US"/>
              <a:t>Có thể phát sinh ra documentation của chương trình qua chú thích XML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04DE0-4E49-4631-B581-84DAA239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20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7169-3594-45B1-9A8C-A71A577C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Hai cách tạo chú thích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8672-EBE3-484B-9685-C67C58E81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/>
              <a:t>Gõ phần chú thích sau cặp ký tự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</a:p>
          <a:p>
            <a:pPr algn="just" eaLnBrk="1" hangingPunct="1"/>
            <a:r>
              <a:rPr lang="en-US" altLang="en-US"/>
              <a:t>Gõ phần chú thích giữa cặp ký tự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en-US" altLang="en-US"/>
              <a:t> và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628D6-4CA6-4DC4-82B0-28CB9DB9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25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CEFEB8B-B94C-4298-9B29-DAE12F18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419350"/>
            <a:ext cx="6172200" cy="3048000"/>
          </a:xfrm>
          <a:prstGeom prst="rect">
            <a:avLst/>
          </a:prstGeom>
          <a:solidFill>
            <a:schemeClr val="tx1">
              <a:alpha val="34901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* </a:t>
            </a:r>
            <a:r>
              <a:rPr lang="en-US" altLang="en-US" sz="1200" noProof="1">
                <a:solidFill>
                  <a:srgbClr val="008000"/>
                </a:solidFill>
                <a:latin typeface="Courier New" panose="02070309020205020404" pitchFamily="49" charset="0"/>
              </a:rPr>
              <a:t>Ch</a:t>
            </a:r>
            <a:r>
              <a:rPr lang="vi-VN" altLang="en-US" sz="1200" noProof="1">
                <a:solidFill>
                  <a:srgbClr val="008000"/>
                </a:solidFill>
                <a:latin typeface="Courier New" panose="02070309020205020404" pitchFamily="49" charset="0"/>
              </a:rPr>
              <a:t>ương trình C# đầu tiên</a:t>
            </a:r>
            <a:endParaRPr lang="en-US" altLang="en-US" sz="120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   In ra câu chào "Hello World" */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en-US" sz="1200" noProof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5F5F5F"/>
                </a:solidFill>
                <a:latin typeface="Courier New" panose="02070309020205020404" pitchFamily="49" charset="0"/>
              </a:rPr>
              <a:t>using System;</a:t>
            </a:r>
            <a:endParaRPr lang="en-US" altLang="en-US" sz="1200">
              <a:solidFill>
                <a:srgbClr val="5F5F5F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en-US" sz="1200" noProof="1">
              <a:solidFill>
                <a:srgbClr val="5F5F5F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5F5F5F"/>
                </a:solidFill>
                <a:latin typeface="Courier New" panose="02070309020205020404" pitchFamily="49" charset="0"/>
              </a:rPr>
              <a:t>namespace HelloWorld</a:t>
            </a:r>
            <a:endParaRPr lang="en-US" altLang="en-US" sz="1200">
              <a:solidFill>
                <a:srgbClr val="5F5F5F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5F5F5F"/>
                </a:solidFill>
                <a:latin typeface="Courier New" panose="02070309020205020404" pitchFamily="49" charset="0"/>
              </a:rPr>
              <a:t>{</a:t>
            </a:r>
            <a:endParaRPr lang="en-US" altLang="en-US" sz="1200">
              <a:solidFill>
                <a:srgbClr val="5F5F5F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5F5F5F"/>
                </a:solidFill>
                <a:latin typeface="Courier New" panose="02070309020205020404" pitchFamily="49" charset="0"/>
              </a:rPr>
              <a:t>    class Program</a:t>
            </a:r>
            <a:endParaRPr lang="en-US" altLang="en-US" sz="1200">
              <a:solidFill>
                <a:srgbClr val="5F5F5F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5F5F5F"/>
                </a:solidFill>
                <a:latin typeface="Courier New" panose="02070309020205020404" pitchFamily="49" charset="0"/>
              </a:rPr>
              <a:t>    {</a:t>
            </a:r>
            <a:endParaRPr lang="en-US" altLang="en-US" sz="1200">
              <a:solidFill>
                <a:srgbClr val="5F5F5F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5F5F5F"/>
                </a:solidFill>
                <a:latin typeface="Courier New" panose="02070309020205020404" pitchFamily="49" charset="0"/>
              </a:rPr>
              <a:t>        static void Main(string[] args)</a:t>
            </a:r>
            <a:endParaRPr lang="en-US" altLang="en-US" sz="1200">
              <a:solidFill>
                <a:srgbClr val="5F5F5F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5F5F5F"/>
                </a:solidFill>
                <a:latin typeface="Courier New" panose="02070309020205020404" pitchFamily="49" charset="0"/>
              </a:rPr>
              <a:t>        {</a:t>
            </a:r>
            <a:endParaRPr lang="en-US" altLang="en-US" sz="1200">
              <a:solidFill>
                <a:srgbClr val="5F5F5F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5F5F5F"/>
                </a:solidFill>
                <a:latin typeface="Courier New" panose="02070309020205020404" pitchFamily="49" charset="0"/>
              </a:rPr>
              <a:t>            Console.Write("Hello World!");</a:t>
            </a: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// Xuất ra câu chào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8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200" noProof="1">
                <a:solidFill>
                  <a:srgbClr val="5F5F5F"/>
                </a:solidFill>
                <a:latin typeface="Courier New" panose="02070309020205020404" pitchFamily="49" charset="0"/>
              </a:rPr>
              <a:t>Console.ReadLine();</a:t>
            </a: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// Chờ nhấn Enter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00808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200" noProof="1">
                <a:solidFill>
                  <a:srgbClr val="5F5F5F"/>
                </a:solidFill>
                <a:latin typeface="Courier New" panose="02070309020205020404" pitchFamily="49" charset="0"/>
              </a:rPr>
              <a:t>}</a:t>
            </a:r>
            <a:endParaRPr lang="en-US" altLang="en-US" sz="1200">
              <a:solidFill>
                <a:srgbClr val="5F5F5F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5F5F5F"/>
                </a:solidFill>
                <a:latin typeface="Courier New" panose="02070309020205020404" pitchFamily="49" charset="0"/>
              </a:rPr>
              <a:t>    }</a:t>
            </a:r>
            <a:endParaRPr lang="en-US" altLang="en-US" sz="1200">
              <a:solidFill>
                <a:srgbClr val="5F5F5F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noProof="1">
                <a:solidFill>
                  <a:srgbClr val="5F5F5F"/>
                </a:solidFill>
                <a:latin typeface="Courier New" panose="02070309020205020404" pitchFamily="49" charset="0"/>
              </a:rPr>
              <a:t>}</a:t>
            </a:r>
            <a:endParaRPr lang="en-US" altLang="en-US" sz="1200">
              <a:solidFill>
                <a:srgbClr val="5F5F5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56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B479-D465-4663-886D-174F9AA9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Chú thích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7F7B-D314-4003-812B-2B01B7B4F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altLang="en-US"/>
              <a:t>Cho phép phát sinh ra sưu liệu dạng XML</a:t>
            </a:r>
          </a:p>
          <a:p>
            <a:pPr algn="just"/>
            <a:r>
              <a:rPr lang="en-US" altLang="en-US"/>
              <a:t>Thích hợp cho việc viết sưu liệu của dự án lớn</a:t>
            </a:r>
          </a:p>
          <a:p>
            <a:pPr algn="just"/>
            <a:r>
              <a:rPr lang="en-US" altLang="en-US"/>
              <a:t>Chú thích XML bắt đầu với (“///”) và các tag của XML</a:t>
            </a:r>
          </a:p>
          <a:p>
            <a:pPr algn="just"/>
            <a:r>
              <a:rPr lang="en-US" altLang="en-US"/>
              <a:t>Chú thích XML dùng cho</a:t>
            </a:r>
          </a:p>
          <a:p>
            <a:pPr lvl="1"/>
            <a:r>
              <a:rPr lang="en-US" altLang="en-US" sz="2400"/>
              <a:t>Người dùng định nghĩa</a:t>
            </a:r>
          </a:p>
          <a:p>
            <a:pPr lvl="1"/>
            <a:r>
              <a:rPr lang="en-US" altLang="en-US" sz="2400"/>
              <a:t>Lớp, đại diện, cấu trúc</a:t>
            </a:r>
          </a:p>
          <a:p>
            <a:pPr lvl="1"/>
            <a:r>
              <a:rPr lang="en-US" altLang="en-US" sz="2400"/>
              <a:t>Thành viên của người dùng định nghĩa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BCD00-4A4A-4B55-9E44-A91A7866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99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9ED9-38C5-452F-8DB0-8915708B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Chú thích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F3FE-5BEC-4185-AFBC-68CCEBC2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Comment for class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Comment for method</a:t>
            </a:r>
          </a:p>
          <a:p>
            <a:endParaRPr lang="en-US" alt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F727E-141A-4467-B0B5-9E0279F8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852771-DF24-438F-9354-431B2473C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09750"/>
            <a:ext cx="72199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///</a:t>
            </a:r>
            <a:r>
              <a:rPr lang="en-US" altLang="en-US" sz="16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&lt;summary&gt;</a:t>
            </a:r>
            <a:endParaRPr lang="en-US" altLang="en-US" sz="16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l"/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///</a:t>
            </a:r>
            <a:r>
              <a:rPr lang="en-US" altLang="en-US" sz="16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Class temperature provides functions which convert </a:t>
            </a:r>
          </a:p>
          <a:p>
            <a:pPr algn="l"/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///</a:t>
            </a:r>
            <a:r>
              <a:rPr lang="en-US" altLang="en-US" sz="16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among various temperature scales.  </a:t>
            </a:r>
            <a:endParaRPr lang="en-US" altLang="en-US" sz="16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l"/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///</a:t>
            </a:r>
            <a:r>
              <a:rPr lang="en-US" altLang="en-US" sz="16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&lt;/summary&gt;</a:t>
            </a:r>
            <a:endParaRPr lang="en-US" altLang="en-US" sz="16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l"/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</a:t>
            </a:r>
            <a:r>
              <a:rPr lang="en-US" altLang="en-US" sz="16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altLang="en-US" sz="16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Temperature</a:t>
            </a:r>
            <a:endParaRPr lang="en-US" altLang="en-US" sz="16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l"/>
            <a:endParaRPr lang="en-US" altLang="en-US" sz="16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80EFE9-CC5A-4946-9C2D-384E68A5C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63913"/>
            <a:ext cx="8153400" cy="157003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l" eaLnBrk="0" hangingPunct="0">
              <a:defRPr/>
            </a:pPr>
            <a:r>
              <a:rPr lang="en-US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///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&lt;summary&gt;</a:t>
            </a:r>
            <a:endParaRPr lang="en-US" sz="1600" dirty="0">
              <a:solidFill>
                <a:schemeClr val="tx2"/>
              </a:solidFill>
              <a:latin typeface="Arial" pitchFamily="34" charset="0"/>
            </a:endParaRPr>
          </a:p>
          <a:p>
            <a:pPr algn="l" eaLnBrk="0" hangingPunct="0">
              <a:defRPr/>
            </a:pPr>
            <a:r>
              <a:rPr lang="en-US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///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Converts degrees Celsius to degrees Fahrenheit</a:t>
            </a:r>
            <a:endParaRPr lang="en-US" sz="1600" dirty="0">
              <a:solidFill>
                <a:schemeClr val="tx2"/>
              </a:solidFill>
              <a:latin typeface="Arial" pitchFamily="34" charset="0"/>
            </a:endParaRPr>
          </a:p>
          <a:p>
            <a:pPr algn="l" eaLnBrk="0" hangingPunct="0">
              <a:defRPr/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&lt;/summary&gt;</a:t>
            </a:r>
            <a:endParaRPr lang="en-US" sz="1600" dirty="0">
              <a:solidFill>
                <a:schemeClr val="tx2"/>
              </a:solidFill>
              <a:latin typeface="Arial" pitchFamily="34" charset="0"/>
            </a:endParaRPr>
          </a:p>
          <a:p>
            <a:pPr algn="l" eaLnBrk="0" hangingPunct="0">
              <a:defRPr/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param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name="</a:t>
            </a:r>
            <a:r>
              <a:rPr lang="en-US" sz="1600" dirty="0" err="1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degreesCelsius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"&gt;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Degrees Celsius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1600" dirty="0" err="1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param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lang="en-US" sz="1600" dirty="0">
              <a:solidFill>
                <a:schemeClr val="tx2"/>
              </a:solidFill>
              <a:latin typeface="Arial" pitchFamily="34" charset="0"/>
            </a:endParaRPr>
          </a:p>
          <a:p>
            <a:pPr algn="l" eaLnBrk="0" hangingPunct="0">
              <a:defRPr/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&lt;returns&gt;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Returns degrees Fahrenheit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&lt;/returns&gt;</a:t>
            </a:r>
            <a:endParaRPr lang="en-US" sz="1600" dirty="0">
              <a:solidFill>
                <a:schemeClr val="tx2"/>
              </a:solidFill>
              <a:latin typeface="Arial" pitchFamily="34" charset="0"/>
            </a:endParaRPr>
          </a:p>
          <a:p>
            <a:pPr algn="l" eaLnBrk="0" hangingPunct="0">
              <a:defRPr/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static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CelsiusToFahrenheit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degreesCelsius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en-US" sz="1600" dirty="0">
              <a:solidFill>
                <a:schemeClr val="tx2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14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4628-604A-4617-80E7-53284C41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 Type – Kiểu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E0CF-54E9-4AE0-9F52-D92A39BF4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68028"/>
            <a:ext cx="8839200" cy="377547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500"/>
              <a:t>Bao gồm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Lớp đối tượng			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 ký tự				char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Chuỗi				string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Số nguyên có dấu			sbyte, short, int, long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Số nguyên không dấu		byte, ushort, uint, ulong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Số thực				float, double, decimal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Kiểu logic			bool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/>
              <a:t>Là bí danh(alias) của lớp dữ liệu trong .NET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en-US" sz="2200"/>
              <a:t>tring				System.</a:t>
            </a:r>
            <a:r>
              <a:rPr lang="en-US" alt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en-US" sz="2200"/>
              <a:t>tring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en-US" sz="2200"/>
              <a:t>nt				System.</a:t>
            </a:r>
            <a:r>
              <a:rPr lang="en-US" alt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en-US" sz="2200"/>
              <a:t>nt32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en-US" sz="2200"/>
              <a:t>bject				System.</a:t>
            </a:r>
            <a:r>
              <a:rPr lang="en-US" alt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en-US" sz="2200"/>
              <a:t>bject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57111-B603-461F-809B-43743FA9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73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1032-A21A-4D4D-ADEC-4D2C99E9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4C62-FC67-4379-BDCF-48D67829A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Sử dụng kiểu dữ liệu</a:t>
            </a:r>
          </a:p>
          <a:p>
            <a:pPr lvl="1" eaLnBrk="1" hangingPunct="1"/>
            <a:r>
              <a:rPr lang="en-US" altLang="en-US"/>
              <a:t>Định nghĩa trước (C#)</a:t>
            </a:r>
          </a:p>
          <a:p>
            <a:pPr lvl="2" eaLnBrk="1" hangingPunct="1"/>
            <a:r>
              <a:rPr lang="en-US" altLang="en-US"/>
              <a:t>Built-in value type: int, long, string, object…</a:t>
            </a:r>
          </a:p>
          <a:p>
            <a:pPr lvl="1" eaLnBrk="1" hangingPunct="1"/>
            <a:r>
              <a:rPr lang="en-US" altLang="en-US"/>
              <a:t>Người dùng định nghĩa</a:t>
            </a:r>
          </a:p>
          <a:p>
            <a:pPr lvl="2" eaLnBrk="1" hangingPunct="1"/>
            <a:r>
              <a:rPr lang="en-US" altLang="en-US"/>
              <a:t>Class, struct, enum…</a:t>
            </a:r>
          </a:p>
          <a:p>
            <a:pPr lvl="3" eaLnBrk="1" hangingPunct="1"/>
            <a:r>
              <a:rPr lang="en-US" altLang="en-US"/>
              <a:t>Person, Student, Employee…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6074-78CE-4CB1-B72A-9B5CE7DE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5782" y="4408814"/>
            <a:ext cx="1719618" cy="251024"/>
          </a:xfrm>
        </p:spPr>
        <p:txBody>
          <a:bodyPr/>
          <a:lstStyle/>
          <a:p>
            <a:fld id="{C4B95B3E-FD9A-4930-B974-0365A2E497F6}" type="slidenum">
              <a:rPr lang="en-US" smtClean="0"/>
              <a:t>29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F05378-B2A1-4E39-901A-36BA399DCC7F}"/>
              </a:ext>
            </a:extLst>
          </p:cNvPr>
          <p:cNvSpPr/>
          <p:nvPr/>
        </p:nvSpPr>
        <p:spPr>
          <a:xfrm>
            <a:off x="4876800" y="3105150"/>
            <a:ext cx="4114800" cy="167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FA178-1CDA-4016-9D23-7D1CF42AD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430" y="3181350"/>
            <a:ext cx="39919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Data Type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1CF7DE-CFDA-4CC4-91E3-F54B363DDAB6}"/>
              </a:ext>
            </a:extLst>
          </p:cNvPr>
          <p:cNvSpPr/>
          <p:nvPr/>
        </p:nvSpPr>
        <p:spPr>
          <a:xfrm>
            <a:off x="4953000" y="3790950"/>
            <a:ext cx="1719618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Built-in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7D19CE0-0752-487E-B482-E0C2B6315041}"/>
              </a:ext>
            </a:extLst>
          </p:cNvPr>
          <p:cNvSpPr/>
          <p:nvPr/>
        </p:nvSpPr>
        <p:spPr>
          <a:xfrm>
            <a:off x="6704462" y="3790950"/>
            <a:ext cx="2210937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User defined</a:t>
            </a:r>
          </a:p>
        </p:txBody>
      </p:sp>
    </p:spTree>
    <p:extLst>
      <p:ext uri="{BB962C8B-B14F-4D97-AF65-F5344CB8AC3E}">
        <p14:creationId xmlns:p14="http://schemas.microsoft.com/office/powerpoint/2010/main" val="376906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8FF0-86DF-4BB6-93AC-FB93A80E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Quá trình biên dịch chương trình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2743-5993-4D9E-BEFB-4DA1C4D8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D55D4-9979-4E7A-BE64-066A72EA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088778-6385-4B30-95CA-74402304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00350"/>
            <a:ext cx="1143000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dirty="0" err="1"/>
              <a:t>Hello.cs</a:t>
            </a:r>
            <a:endParaRPr lang="en-US" dirty="0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6B57EED6-4DEF-42DF-910F-09A37708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47950"/>
            <a:ext cx="1676400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C# Compiler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4CB26-2679-4B78-8034-DBF07F29B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47950"/>
            <a:ext cx="1066800" cy="762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sz="1600" b="0">
                <a:solidFill>
                  <a:schemeClr val="tx1"/>
                </a:solidFill>
              </a:rPr>
              <a:t>Hello.exe</a:t>
            </a:r>
          </a:p>
          <a:p>
            <a:pPr>
              <a:defRPr/>
            </a:pPr>
            <a:r>
              <a:rPr lang="en-US" sz="1600" b="0">
                <a:solidFill>
                  <a:schemeClr val="tx1"/>
                </a:solidFill>
              </a:rPr>
              <a:t>hoặc</a:t>
            </a:r>
          </a:p>
          <a:p>
            <a:pPr>
              <a:defRPr/>
            </a:pPr>
            <a:r>
              <a:rPr lang="en-US" sz="1600" b="0">
                <a:solidFill>
                  <a:schemeClr val="tx1"/>
                </a:solidFill>
              </a:rPr>
              <a:t>Hello.dll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4AFB2834-446E-4C01-9594-C91CA69DB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028950"/>
            <a:ext cx="533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08185AB7-7D94-4595-9EF7-32037A391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028950"/>
            <a:ext cx="533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ADE99855-5D49-4025-82F0-333C520B6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647950"/>
            <a:ext cx="12192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0">
                <a:solidFill>
                  <a:schemeClr val="tx1"/>
                </a:solidFill>
              </a:rPr>
              <a:t>CLR trên Windows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329CF-7E51-40B4-ACD5-8E79CB113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479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b="0">
                <a:solidFill>
                  <a:schemeClr val="tx1"/>
                </a:solidFill>
              </a:rPr>
              <a:t>Thực thi trên Windows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F67C81EF-7530-4727-B631-4685D8093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994025"/>
            <a:ext cx="533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5593C28B-8144-4CAC-9799-6B9F43056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028950"/>
            <a:ext cx="533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29E329E3-4CF9-4F94-866A-BFDA72411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809750"/>
            <a:ext cx="12192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b="0">
                <a:solidFill>
                  <a:schemeClr val="tx1"/>
                </a:solidFill>
              </a:rPr>
              <a:t>CLR trên Linux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444134-00A5-4E92-B8B6-B4BC47762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8097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b="0">
                <a:solidFill>
                  <a:schemeClr val="tx1"/>
                </a:solidFill>
              </a:rPr>
              <a:t>Thực thi trên Linux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794D73-38F7-4E5F-8943-81AF8503A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5623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b="0">
                <a:solidFill>
                  <a:schemeClr val="tx1"/>
                </a:solidFill>
              </a:rPr>
              <a:t>Thực thi trên MacOS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5FF171D6-30FE-45E5-A99C-4092DA15F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867150"/>
            <a:ext cx="533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0104C304-A7CD-4081-95A8-E50B6E5AA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486150"/>
            <a:ext cx="1219200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0">
                <a:solidFill>
                  <a:schemeClr val="tx1"/>
                </a:solidFill>
              </a:rPr>
              <a:t>CLR trên MacOS</a:t>
            </a: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042A2A8E-5BD2-4169-9424-001A5FBC1A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114550"/>
            <a:ext cx="533400" cy="914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9AF49025-EE36-427E-B16C-954FEF434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028950"/>
            <a:ext cx="533400" cy="914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976FCC89-A5CD-4A99-8927-245B067F5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155825"/>
            <a:ext cx="533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4D3249D8-70BD-4850-8CD4-0CED4810F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40995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>
                <a:solidFill>
                  <a:schemeClr val="tx1"/>
                </a:solidFill>
              </a:rPr>
              <a:t>MSIL</a:t>
            </a:r>
          </a:p>
        </p:txBody>
      </p:sp>
    </p:spTree>
    <p:extLst>
      <p:ext uri="{BB962C8B-B14F-4D97-AF65-F5344CB8AC3E}">
        <p14:creationId xmlns:p14="http://schemas.microsoft.com/office/powerpoint/2010/main" val="31249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4" grpId="0" animBg="1"/>
      <p:bldP spid="15" grpId="0" animBg="1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2566-185D-46E5-BEB2-8FD04873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/>
              <a:t>Value types-Kiểu giá trị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16D8-5728-4896-9D75-DB28BFC9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6D578202-2F35-4B3F-B5D0-A04CE7758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91413"/>
              </p:ext>
            </p:extLst>
          </p:nvPr>
        </p:nvGraphicFramePr>
        <p:xfrm>
          <a:off x="609600" y="1448562"/>
          <a:ext cx="8077200" cy="3134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109677250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8072115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96136235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01518575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CTS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Range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860147"/>
                  </a:ext>
                </a:extLst>
              </a:tr>
              <a:tr h="346075"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sbyte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System.SByte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-128..127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439075"/>
                  </a:ext>
                </a:extLst>
              </a:tr>
              <a:tr h="346075"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System.Int16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 (-32768 .. 32767)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679229"/>
                  </a:ext>
                </a:extLst>
              </a:tr>
              <a:tr h="346075"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Sytem. Int32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..2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64480"/>
                  </a:ext>
                </a:extLst>
              </a:tr>
              <a:tr h="346075"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Sytem. Int64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..2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958571"/>
                  </a:ext>
                </a:extLst>
              </a:tr>
              <a:tr h="346075"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System.SByte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0..255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36782"/>
                  </a:ext>
                </a:extLst>
              </a:tr>
              <a:tr h="346075"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ushort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System.UInt16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 (0 .. 65535)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058500"/>
                  </a:ext>
                </a:extLst>
              </a:tr>
              <a:tr h="346075"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uint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System.UInt32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 0..2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31021"/>
                  </a:ext>
                </a:extLst>
              </a:tr>
              <a:tr h="346075"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ulong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System.UInt64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0..2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969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090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2566-185D-46E5-BEB2-8FD04873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/>
              <a:t>Value types-Kiểu giá trị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16D8-5728-4896-9D75-DB28BFC9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6D578202-2F35-4B3F-B5D0-A04CE7758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188767"/>
              </p:ext>
            </p:extLst>
          </p:nvPr>
        </p:nvGraphicFramePr>
        <p:xfrm>
          <a:off x="609600" y="1665288"/>
          <a:ext cx="8077200" cy="2088388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109677250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8072115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96136235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01518575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CTS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Range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860147"/>
                  </a:ext>
                </a:extLst>
              </a:tr>
              <a:tr h="346075"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System.Single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xấp xỉ từ 3,4E - 38 đến 3,4E+38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978721"/>
                  </a:ext>
                </a:extLst>
              </a:tr>
              <a:tr h="346075"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System.Double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1,7E-308 đến 1,7E+308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21968"/>
                  </a:ext>
                </a:extLst>
              </a:tr>
              <a:tr h="346075"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System.Decimal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Có độ chính xác đến 28 con số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382532"/>
                  </a:ext>
                </a:extLst>
              </a:tr>
              <a:tr h="346075"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bool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System.Boolean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Kiểu true/false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244696"/>
                  </a:ext>
                </a:extLst>
              </a:tr>
              <a:tr h="333375"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System.Char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Ký tự unicode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80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207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62EA-DD64-4D98-8089-20022D3D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Reference type-Kiểu tham chiếu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65D2-386B-4EA4-BD8A-4172D819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object: Sytem.Object</a:t>
            </a:r>
          </a:p>
          <a:p>
            <a:pPr lvl="1" eaLnBrk="1" hangingPunct="1"/>
            <a:r>
              <a:rPr lang="en-US" altLang="en-US"/>
              <a:t>Kiểu dữ liệu gốc, cha của tất cả các kiểu dữ liệu trong C#</a:t>
            </a:r>
          </a:p>
          <a:p>
            <a:pPr lvl="2" eaLnBrk="1" hangingPunct="1"/>
            <a:r>
              <a:rPr lang="en-US" altLang="en-US"/>
              <a:t>object o = new object();</a:t>
            </a:r>
          </a:p>
          <a:p>
            <a:pPr eaLnBrk="1" hangingPunct="1"/>
            <a:r>
              <a:rPr lang="en-US" altLang="en-US"/>
              <a:t>string: Sytem.String</a:t>
            </a:r>
          </a:p>
          <a:p>
            <a:pPr lvl="1" eaLnBrk="1" hangingPunct="1"/>
            <a:r>
              <a:rPr lang="en-US" altLang="en-US"/>
              <a:t>Chuỗi ký tự Unicode</a:t>
            </a:r>
          </a:p>
          <a:p>
            <a:pPr lvl="2" eaLnBrk="1" hangingPunct="1"/>
            <a:r>
              <a:rPr lang="en-US" altLang="en-US"/>
              <a:t>string s1 = “BacLieu”;</a:t>
            </a:r>
          </a:p>
          <a:p>
            <a:pPr lvl="2" eaLnBrk="1" hangingPunct="1"/>
            <a:r>
              <a:rPr lang="en-US" altLang="en-US"/>
              <a:t>string s2 = “CNTT“;</a:t>
            </a:r>
          </a:p>
          <a:p>
            <a:pPr lvl="2" eaLnBrk="1" hangingPunct="1"/>
            <a:r>
              <a:rPr lang="en-US" altLang="en-US"/>
              <a:t>string s = s1 + s2;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F710C-65D2-48B3-ADD2-555FE2B0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35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E524-4A14-4A7E-9281-998900A2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Reference type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50B4-F70A-4A7E-8AAC-B26E82AF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08DB3-D938-4AF4-9D40-4CDC3C1D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35AE157-C2A8-421E-81BA-DE051F618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52550"/>
            <a:ext cx="4876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768A145-4458-4E8F-AADA-08A595656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609850"/>
            <a:ext cx="2438400" cy="14097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7" name="AutoShape 5">
            <a:extLst>
              <a:ext uri="{FF2B5EF4-FFF2-40B4-BE49-F238E27FC236}">
                <a16:creationId xmlns:a16="http://schemas.microsoft.com/office/drawing/2014/main" id="{3A60CA99-EBED-40EC-BBDB-0D6648F5C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181350"/>
            <a:ext cx="6096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1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C6BE-C5F8-43AD-8BFD-90312533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Phân loại kiểu dữ liệu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21214-EAA2-40C9-9663-32AA8ABC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504A47F-1B76-42F4-A55B-B731CD60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00" y="1320800"/>
            <a:ext cx="3581400" cy="1828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7FD0DF0-C0F6-48A2-A059-44E0BC301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0" y="1854200"/>
            <a:ext cx="1600200" cy="1219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Value type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5712279-E887-4736-94F5-48DA6543A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1854200"/>
            <a:ext cx="1752600" cy="1219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Reference </a:t>
            </a:r>
          </a:p>
          <a:p>
            <a:pPr algn="ctr">
              <a:defRPr/>
            </a:pPr>
            <a:r>
              <a:rPr lang="en-US" sz="2000"/>
              <a:t>type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7A8F5A87-D4D9-4AE0-8DD6-7F3D7CEC4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13970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Data type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B75382B7-FCED-4F2B-B562-75E81A793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3409950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int num;</a:t>
            </a:r>
          </a:p>
          <a:p>
            <a:pPr algn="l" eaLnBrk="1" hangingPunct="1"/>
            <a:r>
              <a:rPr lang="en-US" altLang="en-US"/>
              <a:t>long count;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95CE04E3-249B-4CC8-88C6-0ECEC507B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729" y="4248150"/>
            <a:ext cx="332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Object obj = new Object();</a:t>
            </a:r>
          </a:p>
          <a:p>
            <a:pPr algn="l" eaLnBrk="1" hangingPunct="1"/>
            <a:r>
              <a:rPr lang="en-US" altLang="en-US"/>
              <a:t>String str = “reference type”;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B2A37F41-6F18-40BE-AF23-51598FD85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00" y="2692400"/>
            <a:ext cx="0" cy="641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4AC122B4-6F8D-4404-B06A-E79E61A78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0600" y="2921000"/>
            <a:ext cx="0" cy="12319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C60455C3-ACE4-4097-8937-87FED8B73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04950"/>
            <a:ext cx="3925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Phân loại theo cách thức </a:t>
            </a:r>
          </a:p>
          <a:p>
            <a:pPr eaLnBrk="1" hangingPunct="1"/>
            <a:r>
              <a:rPr lang="en-US" altLang="en-US" sz="2400"/>
              <a:t>lưu trữ dữ liệu</a:t>
            </a:r>
          </a:p>
        </p:txBody>
      </p:sp>
    </p:spTree>
    <p:extLst>
      <p:ext uri="{BB962C8B-B14F-4D97-AF65-F5344CB8AC3E}">
        <p14:creationId xmlns:p14="http://schemas.microsoft.com/office/powerpoint/2010/main" val="338639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8D63-D968-4DE5-AC9A-77D964A2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Value Type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C614-2A42-4A97-B951-531E95D90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Chứa giá trị trực tiếp</a:t>
            </a:r>
          </a:p>
          <a:p>
            <a:pPr eaLnBrk="1" hangingPunct="1"/>
            <a:r>
              <a:rPr lang="en-US" altLang="en-US"/>
              <a:t>Không thể null</a:t>
            </a:r>
          </a:p>
          <a:p>
            <a:pPr lvl="1" eaLnBrk="1" hangingPunct="1"/>
            <a:r>
              <a:rPr lang="en-US" altLang="en-US"/>
              <a:t>Phải chứa giá trị xác định</a:t>
            </a:r>
          </a:p>
          <a:p>
            <a:pPr eaLnBrk="1" hangingPunct="1"/>
            <a:r>
              <a:rPr lang="en-US" altLang="en-US"/>
              <a:t>Bao gồm</a:t>
            </a:r>
          </a:p>
          <a:p>
            <a:pPr lvl="1" eaLnBrk="1" hangingPunct="1"/>
            <a:r>
              <a:rPr lang="en-US" altLang="en-US"/>
              <a:t>Primitive type</a:t>
            </a:r>
          </a:p>
          <a:p>
            <a:pPr lvl="2" eaLnBrk="1" hangingPunct="1"/>
            <a:r>
              <a:rPr lang="en-US" altLang="en-US"/>
              <a:t>double, char, int, float</a:t>
            </a:r>
          </a:p>
          <a:p>
            <a:pPr lvl="1" eaLnBrk="1" hangingPunct="1"/>
            <a:r>
              <a:rPr lang="en-US" altLang="en-US"/>
              <a:t>Enum</a:t>
            </a:r>
          </a:p>
          <a:p>
            <a:pPr lvl="1" eaLnBrk="1" hangingPunct="1"/>
            <a:r>
              <a:rPr lang="en-US" altLang="en-US"/>
              <a:t>struct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BB167-8ED4-4CA6-86DB-32EB6763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35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A1E42A4-FBB3-4E0D-B3DD-25FADC6FA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460547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</a:rPr>
              <a:t> i = 59;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8E3245-3479-4E35-BFC6-4967F17A6320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984547"/>
            <a:ext cx="1524000" cy="457200"/>
            <a:chOff x="4128" y="2160"/>
            <a:chExt cx="960" cy="2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29C4EE-D7FE-4DCD-AB62-466B56E6D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160"/>
              <a:ext cx="672" cy="2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59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1F276A8E-F1C4-4405-B275-7833AE07E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08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380044-B9D8-466A-BD3B-862FF46B0950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670347"/>
            <a:ext cx="1524000" cy="457200"/>
            <a:chOff x="4128" y="2592"/>
            <a:chExt cx="960" cy="28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874F2C-3D70-4254-AB23-9F85BC64D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672" cy="2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7.83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30EE7D45-79C6-492D-8B0D-ACFA3504F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640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x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3C477E-E773-4D5F-9CCC-0E23C264C37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356147"/>
            <a:ext cx="1524000" cy="457200"/>
            <a:chOff x="4128" y="3024"/>
            <a:chExt cx="960" cy="2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1AA486-74C5-4D23-AB23-B504F5C2F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24"/>
              <a:ext cx="672" cy="2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59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B99E62A0-7FA6-4CB8-86D4-76C806552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072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</p:grpSp>
      <p:sp>
        <p:nvSpPr>
          <p:cNvPr id="15" name="Text Box 14">
            <a:extLst>
              <a:ext uri="{FF2B5EF4-FFF2-40B4-BE49-F238E27FC236}">
                <a16:creationId xmlns:a16="http://schemas.microsoft.com/office/drawing/2014/main" id="{B69037EC-76E9-4578-845D-585DBD670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765347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</a:rPr>
              <a:t> x = 7.83;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C6038E81-8BE1-46F8-AEA3-27A170EC7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70147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</a:rPr>
              <a:t> a = i;</a:t>
            </a:r>
          </a:p>
        </p:txBody>
      </p:sp>
    </p:spTree>
    <p:extLst>
      <p:ext uri="{BB962C8B-B14F-4D97-AF65-F5344CB8AC3E}">
        <p14:creationId xmlns:p14="http://schemas.microsoft.com/office/powerpoint/2010/main" val="24068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4354-B6DC-4115-8CAE-E508B3F7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Reference type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4928-6A4A-4FFB-84F0-C1736F5C2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68028"/>
            <a:ext cx="8839200" cy="371832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Chỉ tới nơi chứa dữ liệu</a:t>
            </a:r>
          </a:p>
          <a:p>
            <a:pPr eaLnBrk="1" hangingPunct="1"/>
            <a:r>
              <a:rPr lang="en-US" altLang="en-US"/>
              <a:t>Có thể </a:t>
            </a:r>
            <a:r>
              <a:rPr lang="en-US" altLang="en-US" b="1"/>
              <a:t>null</a:t>
            </a:r>
          </a:p>
          <a:p>
            <a:pPr lvl="1" eaLnBrk="1" hangingPunct="1"/>
            <a:r>
              <a:rPr lang="en-US" altLang="en-US" sz="2400" b="1"/>
              <a:t>null</a:t>
            </a:r>
            <a:r>
              <a:rPr lang="en-US" altLang="en-US" sz="2400"/>
              <a:t>: không chỉ tới bất kỳ đâu</a:t>
            </a:r>
          </a:p>
          <a:p>
            <a:pPr eaLnBrk="1" hangingPunct="1"/>
            <a:r>
              <a:rPr lang="en-US" altLang="en-US"/>
              <a:t>Bao gồm</a:t>
            </a:r>
          </a:p>
          <a:p>
            <a:pPr lvl="1" eaLnBrk="1" hangingPunct="1"/>
            <a:r>
              <a:rPr lang="en-US" altLang="en-US" sz="2400"/>
              <a:t>Lớp (class) </a:t>
            </a:r>
          </a:p>
          <a:p>
            <a:pPr lvl="2" eaLnBrk="1" hangingPunct="1"/>
            <a:r>
              <a:rPr lang="en-US" altLang="en-US" b="1"/>
              <a:t>string</a:t>
            </a:r>
            <a:r>
              <a:rPr lang="en-US" altLang="en-US"/>
              <a:t>, </a:t>
            </a:r>
            <a:r>
              <a:rPr lang="en-US" altLang="en-US" b="1"/>
              <a:t>object</a:t>
            </a:r>
          </a:p>
          <a:p>
            <a:pPr lvl="1" eaLnBrk="1" hangingPunct="1"/>
            <a:r>
              <a:rPr lang="en-US" altLang="en-US" sz="2400"/>
              <a:t>Giao diện (interface)</a:t>
            </a:r>
          </a:p>
          <a:p>
            <a:pPr lvl="1" eaLnBrk="1" hangingPunct="1"/>
            <a:r>
              <a:rPr lang="en-US" altLang="en-US" sz="2400"/>
              <a:t>Mảng (array)</a:t>
            </a:r>
          </a:p>
          <a:p>
            <a:pPr lvl="1" eaLnBrk="1" hangingPunct="1"/>
            <a:r>
              <a:rPr lang="en-US" altLang="en-US" sz="2400"/>
              <a:t>Đại diện (delegate)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F52C9-1899-49B2-81A8-C7CF2AA6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4191000"/>
            <a:ext cx="2133600" cy="273844"/>
          </a:xfrm>
        </p:spPr>
        <p:txBody>
          <a:bodyPr/>
          <a:lstStyle/>
          <a:p>
            <a:fld id="{C4B95B3E-FD9A-4930-B974-0365A2E497F6}" type="slidenum">
              <a:rPr lang="en-US" smtClean="0"/>
              <a:t>36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3769EC4-0721-4248-9254-A7F1D638E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352550"/>
            <a:ext cx="31242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</a:rPr>
              <a:t> s1 = </a:t>
            </a:r>
            <a:r>
              <a:rPr lang="en-US" altLang="en-US">
                <a:solidFill>
                  <a:srgbClr val="990000"/>
                </a:solidFill>
                <a:latin typeface="Courier New" panose="02070309020205020404" pitchFamily="49" charset="0"/>
              </a:rPr>
              <a:t>"Hello"</a:t>
            </a: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383C93-A17B-4AF3-9324-CC2689383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00350"/>
            <a:ext cx="1371600" cy="457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"Hello"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8E2883-C458-4D14-A917-DEA5A27A4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629150"/>
            <a:ext cx="1371600" cy="457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"Bye"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51837F-A690-4D93-A91F-4B69095EC303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629150"/>
            <a:ext cx="1447800" cy="457200"/>
            <a:chOff x="3408" y="3408"/>
            <a:chExt cx="912" cy="2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924531-8C06-4C50-BBF5-85BF2C395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408"/>
              <a:ext cx="576" cy="2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18F90B97-1A99-4D5A-93C5-A823EFB6B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45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s2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230573-5F24-4A3F-B9B0-7FD2AE52F1FB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638550"/>
            <a:ext cx="1447800" cy="457200"/>
            <a:chOff x="3408" y="2880"/>
            <a:chExt cx="912" cy="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589186-B3CB-4229-AC01-D1473E86C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80"/>
              <a:ext cx="576" cy="2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EB7C17CF-3D21-43E1-A43B-43587CD72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9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s3</a:t>
              </a:r>
            </a:p>
          </p:txBody>
        </p:sp>
      </p:grpSp>
      <p:sp>
        <p:nvSpPr>
          <p:cNvPr id="14" name="Line 13">
            <a:extLst>
              <a:ext uri="{FF2B5EF4-FFF2-40B4-BE49-F238E27FC236}">
                <a16:creationId xmlns:a16="http://schemas.microsoft.com/office/drawing/2014/main" id="{042C1AD3-FD4C-4C61-BC60-5EF972267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86715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FD5DCF48-19C4-4AC1-A0B4-99E928C46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32575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AE3522-6D31-483D-A268-7DC9BC0B3B3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00350"/>
            <a:ext cx="1447800" cy="457200"/>
            <a:chOff x="3408" y="2352"/>
            <a:chExt cx="912" cy="2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E57903-D09C-4ABA-A950-D79CC14E3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52"/>
              <a:ext cx="576" cy="2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endParaRP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E8C7DF95-754A-4122-A824-2B21C1F19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4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s1</a:t>
              </a:r>
            </a:p>
          </p:txBody>
        </p:sp>
      </p:grpSp>
      <p:sp>
        <p:nvSpPr>
          <p:cNvPr id="19" name="Line 18">
            <a:extLst>
              <a:ext uri="{FF2B5EF4-FFF2-40B4-BE49-F238E27FC236}">
                <a16:creationId xmlns:a16="http://schemas.microsoft.com/office/drawing/2014/main" id="{3CFB9BD8-C027-436A-97C0-2B21C6EC2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02895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C4C7AC9B-5CD5-4E34-B8B3-9ADA70791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5775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C0EFE8E2-51D2-4167-B995-BCC3E3797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657350"/>
            <a:ext cx="31242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</a:rPr>
              <a:t> s2 = </a:t>
            </a:r>
            <a:r>
              <a:rPr lang="en-US" altLang="en-US">
                <a:solidFill>
                  <a:srgbClr val="990000"/>
                </a:solidFill>
                <a:latin typeface="Courier New" panose="02070309020205020404" pitchFamily="49" charset="0"/>
              </a:rPr>
              <a:t>"Bye"</a:t>
            </a: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42BB3AAD-3D77-4642-B5DD-8EB9B8BAE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62150"/>
            <a:ext cx="31242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</a:rPr>
              <a:t> s3;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32A8CECF-A1BD-4C22-8F7B-498619EB8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266950"/>
            <a:ext cx="31242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s3 = s1;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F804D1FE-E2B5-4EB1-B59B-B1F3C12DA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86715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80332A-8D9A-4930-876A-0E0E43CB548E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248150"/>
            <a:ext cx="685800" cy="152400"/>
            <a:chOff x="4800" y="3264"/>
            <a:chExt cx="432" cy="96"/>
          </a:xfrm>
        </p:grpSpPr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C10D348C-FDC7-42CB-AF16-2827975F9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6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27B61DAE-4E82-40FC-8DF7-CC0594613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3264"/>
              <a:ext cx="4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C3965C61-C431-47E5-BABD-FEC47CC1F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6" y="3264"/>
              <a:ext cx="4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796A5060-6CB5-4EAE-99AB-0063071B2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264"/>
              <a:ext cx="4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92C803F1-8B6D-4E38-A608-63C993048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3264"/>
              <a:ext cx="4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A8508B16-3115-4DC5-AFCE-4F4A229973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4" y="3264"/>
              <a:ext cx="4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435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1" grpId="0" animBg="1"/>
      <p:bldP spid="22" grpId="0" animBg="1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B452-7D15-46F3-967E-9051FB90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Identifier-Định danh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B523-199F-4E6D-9488-2858D581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68028"/>
            <a:ext cx="8839200" cy="3775472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Định danh: những từ được đặt ra để đại diện cho mọi thứ dùng trong chương trình</a:t>
            </a:r>
          </a:p>
          <a:p>
            <a:pPr lvl="1"/>
            <a:r>
              <a:rPr lang="en-US"/>
              <a:t>Khi đặt định danh: nên có tính gợi nhớ</a:t>
            </a:r>
          </a:p>
          <a:p>
            <a:r>
              <a:rPr lang="en-US"/>
              <a:t>Tạo ra định danh mới</a:t>
            </a:r>
          </a:p>
          <a:p>
            <a:pPr lvl="1" fontAlgn="auto">
              <a:defRPr/>
            </a:pPr>
            <a:r>
              <a:rPr lang="en-US" b="1"/>
              <a:t>HelloWorld</a:t>
            </a:r>
            <a:r>
              <a:rPr lang="en-US"/>
              <a:t>, </a:t>
            </a:r>
            <a:r>
              <a:rPr lang="en-US" b="1"/>
              <a:t>Program</a:t>
            </a:r>
            <a:r>
              <a:rPr lang="en-US"/>
              <a:t>, </a:t>
            </a:r>
            <a:r>
              <a:rPr lang="en-US" b="1"/>
              <a:t>Perform</a:t>
            </a:r>
            <a:r>
              <a:rPr lang="en-US"/>
              <a:t>,…</a:t>
            </a:r>
          </a:p>
          <a:p>
            <a:pPr lvl="1" fontAlgn="auto">
              <a:defRPr/>
            </a:pPr>
            <a:r>
              <a:rPr lang="en-US">
                <a:sym typeface="Wingdings" pitchFamily="2" charset="2"/>
              </a:rPr>
              <a:t>p</a:t>
            </a:r>
            <a:r>
              <a:rPr lang="en-US"/>
              <a:t>hải khai báo trước khi sử dụng</a:t>
            </a:r>
          </a:p>
          <a:p>
            <a:pPr>
              <a:defRPr/>
            </a:pPr>
            <a:r>
              <a:rPr lang="en-US"/>
              <a:t>Dùng định danh có sẵn</a:t>
            </a:r>
          </a:p>
          <a:p>
            <a:pPr lvl="1">
              <a:defRPr/>
            </a:pPr>
            <a:r>
              <a:rPr lang="en-US" b="1"/>
              <a:t>Console</a:t>
            </a:r>
            <a:r>
              <a:rPr lang="en-US"/>
              <a:t>, </a:t>
            </a:r>
            <a:r>
              <a:rPr lang="en-US" b="1"/>
              <a:t>WriteLine</a:t>
            </a:r>
            <a:r>
              <a:rPr lang="en-US"/>
              <a:t>, </a:t>
            </a:r>
            <a:r>
              <a:rPr lang="en-US" b="1"/>
              <a:t>ReadLine</a:t>
            </a:r>
            <a:r>
              <a:rPr lang="en-US"/>
              <a:t>,…</a:t>
            </a:r>
          </a:p>
          <a:p>
            <a:pPr lvl="1">
              <a:defRPr/>
            </a:pPr>
            <a:r>
              <a:rPr lang="en-US">
                <a:sym typeface="Wingdings" pitchFamily="2" charset="2"/>
              </a:rPr>
              <a:t>p</a:t>
            </a:r>
            <a:r>
              <a:rPr lang="en-US"/>
              <a:t>hải chỉ ra nơi chứa định danh (namespace)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508A4-DC07-4336-B9BD-B727BA16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82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470D-C4CA-4590-A5E1-407C5F8E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Identifier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F072-548D-4C09-9650-11C7F4AE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68028"/>
            <a:ext cx="8839200" cy="3775472"/>
          </a:xfrm>
        </p:spPr>
        <p:txBody>
          <a:bodyPr>
            <a:normAutofit fontScale="85000" lnSpcReduction="10000"/>
          </a:bodyPr>
          <a:lstStyle/>
          <a:p>
            <a:r>
              <a:rPr lang="en-US" sz="3200"/>
              <a:t>Bao gồm chữ cái, chữ số, ký tự gạch dưới</a:t>
            </a:r>
          </a:p>
          <a:p>
            <a:r>
              <a:rPr lang="en-US" sz="3200"/>
              <a:t>Không được bắt đầu bằng chữ số</a:t>
            </a:r>
          </a:p>
          <a:p>
            <a:pPr lvl="1"/>
            <a:r>
              <a:rPr lang="en-US" b="1">
                <a:latin typeface="Courier New" pitchFamily="49" charset="0"/>
              </a:rPr>
              <a:t>Chuong_Trinh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x25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z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_abc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XửLý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rgbClr val="0099FF"/>
                </a:solidFill>
              </a:rPr>
              <a:t>hợp lệ</a:t>
            </a:r>
          </a:p>
          <a:p>
            <a:pPr lvl="1"/>
            <a:r>
              <a:rPr lang="en-US" b="1">
                <a:latin typeface="Courier New" pitchFamily="49" charset="0"/>
              </a:rPr>
              <a:t>2abc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Chuong-Trinh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Xu Ly, class </a:t>
            </a:r>
            <a:r>
              <a:rPr lang="en-US" b="1">
                <a:latin typeface="Courier New" pitchFamily="49" charset="0"/>
                <a:sym typeface="Wingdings" pitchFamily="2" charset="2"/>
              </a:rPr>
              <a:t></a:t>
            </a:r>
            <a:r>
              <a:rPr lang="en-US"/>
              <a:t> </a:t>
            </a:r>
            <a:r>
              <a:rPr lang="en-US">
                <a:solidFill>
                  <a:srgbClr val="FF3300"/>
                </a:solidFill>
              </a:rPr>
              <a:t>không hợp lệ</a:t>
            </a:r>
          </a:p>
          <a:p>
            <a:r>
              <a:rPr lang="en-US" sz="3200"/>
              <a:t>Phân biệt CHỮ HOA và chữ thường</a:t>
            </a:r>
          </a:p>
          <a:p>
            <a:pPr lvl="1"/>
            <a:r>
              <a:rPr lang="en-US" b="1">
                <a:latin typeface="Courier New" pitchFamily="49" charset="0"/>
              </a:rPr>
              <a:t>ChuongTrinh</a:t>
            </a:r>
            <a:r>
              <a:rPr lang="en-US"/>
              <a:t> và </a:t>
            </a:r>
            <a:r>
              <a:rPr lang="en-US" b="1">
                <a:latin typeface="Courier New" pitchFamily="49" charset="0"/>
              </a:rPr>
              <a:t>chuongtrinh</a:t>
            </a:r>
            <a:r>
              <a:rPr lang="en-US"/>
              <a:t> là khác nhau</a:t>
            </a:r>
          </a:p>
          <a:p>
            <a:r>
              <a:rPr lang="en-US" sz="3200"/>
              <a:t>Các định danh được khai báo trong cùng phạm vi (scope) không được trùng nhau</a:t>
            </a:r>
          </a:p>
          <a:p>
            <a:r>
              <a:rPr lang="en-US" sz="3200"/>
              <a:t>Phải khác với từ khóa (dùng “@” khắc phục)</a:t>
            </a:r>
          </a:p>
          <a:p>
            <a:endParaRPr lang="en-US">
              <a:solidFill>
                <a:srgbClr val="0099FF"/>
              </a:solidFill>
            </a:endParaRP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918B5-9EFC-445E-8E44-8C660E28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6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637C-9ECA-4D30-961A-12A61A2A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Keyword-Từ khóa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FABC-00E2-4BE9-9DCF-F7C5DBAB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BB34E-72B9-4675-8D10-EF7E9392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EDA06E9-E9FE-4149-9085-907EC393DA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312867"/>
              </p:ext>
            </p:extLst>
          </p:nvPr>
        </p:nvGraphicFramePr>
        <p:xfrm>
          <a:off x="1295400" y="1352550"/>
          <a:ext cx="6781800" cy="356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004539" imgH="1987886" progId="Excel.Sheet.8">
                  <p:embed/>
                </p:oleObj>
              </mc:Choice>
              <mc:Fallback>
                <p:oleObj name="Worksheet" r:id="rId2" imgW="6004539" imgH="1987886" progId="Excel.Sheet.8">
                  <p:embed/>
                  <p:pic>
                    <p:nvPicPr>
                      <p:cNvPr id="1026" name="Object 3">
                        <a:extLst>
                          <a:ext uri="{FF2B5EF4-FFF2-40B4-BE49-F238E27FC236}">
                            <a16:creationId xmlns:a16="http://schemas.microsoft.com/office/drawing/2014/main" id="{4B8DAA2D-A054-4937-A561-39EEFA733A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52550"/>
                        <a:ext cx="6781800" cy="3562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91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8A0C-0B32-4D70-ABF9-296EE52A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loại ứng dụng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4FC8-D663-426F-BA54-E4278EE8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Chương trình Console (TUI)</a:t>
            </a:r>
          </a:p>
          <a:p>
            <a:pPr lvl="1"/>
            <a:r>
              <a:rPr lang="en-US"/>
              <a:t>Giao tiếp với người dùng bằng bàn phím</a:t>
            </a:r>
          </a:p>
          <a:p>
            <a:pPr lvl="1"/>
            <a:r>
              <a:rPr lang="en-US"/>
              <a:t>Không có giao diện đồ họa (GUI)</a:t>
            </a:r>
          </a:p>
          <a:p>
            <a:r>
              <a:rPr lang="en-US"/>
              <a:t>Chương trình Windows Form</a:t>
            </a:r>
          </a:p>
          <a:p>
            <a:pPr lvl="1"/>
            <a:r>
              <a:rPr lang="en-US"/>
              <a:t>Giao tiếp với người dùng bằng bàn phím và chuột</a:t>
            </a:r>
          </a:p>
          <a:p>
            <a:pPr lvl="1"/>
            <a:r>
              <a:rPr lang="en-US"/>
              <a:t>Có giao diện đồ họa và xử lý sự kiện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F00C4-C27C-4B29-A315-351DBD6C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9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7B10-5D55-4FC8-A7DE-A5048E42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Constant-Hằng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45C3-61F2-4F3E-ADA3-8E99E53B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Một hằng là một biến nhưng trị không thay đổi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const int a = 100; // giá trị ko thể thay đổi</a:t>
            </a:r>
          </a:p>
          <a:p>
            <a:pPr eaLnBrk="1" hangingPunct="1"/>
            <a:r>
              <a:rPr lang="en-US" altLang="en-US"/>
              <a:t>Hằng bắt buộc phải được gán giá trị lúc khai báo </a:t>
            </a:r>
          </a:p>
          <a:p>
            <a:pPr eaLnBrk="1" hangingPunct="1"/>
            <a:r>
              <a:rPr lang="en-US" altLang="en-US"/>
              <a:t>Trị của hằng có thể được tính toán vào lúc biên dịch </a:t>
            </a:r>
          </a:p>
          <a:p>
            <a:pPr eaLnBrk="1" hangingPunct="1"/>
            <a:r>
              <a:rPr lang="en-US" altLang="en-US"/>
              <a:t>Hằng bao giờ cũng static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81C7C-DE28-4AAD-9485-E18783D5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00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2FDA-F640-4C0A-97F7-0166F708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Constant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2D5A-3730-4DDF-AFBE-0B1354F53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Minh họa sử dụng hằng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1CFE3-CD54-46CB-ACAE-9648AB3E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5F69E319-3006-4EDA-A341-6E81AE1B4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2150"/>
            <a:ext cx="3657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j0434403[2]">
            <a:extLst>
              <a:ext uri="{FF2B5EF4-FFF2-40B4-BE49-F238E27FC236}">
                <a16:creationId xmlns:a16="http://schemas.microsoft.com/office/drawing/2014/main" id="{309372CC-DD1E-41DE-B158-FC1DB6EE1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1999831"/>
            <a:ext cx="746125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0">
            <a:extLst>
              <a:ext uri="{FF2B5EF4-FFF2-40B4-BE49-F238E27FC236}">
                <a16:creationId xmlns:a16="http://schemas.microsoft.com/office/drawing/2014/main" id="{5B26FCAB-5B72-4DC4-8CBA-C25A2B7D14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4500" y="2495550"/>
            <a:ext cx="901700" cy="635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1A07B3D9-7D85-47E7-9789-F112E51DDF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495550"/>
            <a:ext cx="83820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4ABA67F6-E75D-4177-ADF8-84157AF2DE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495550"/>
            <a:ext cx="533400" cy="914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DADB1B4A-2EBD-4D30-B8B1-FF5BD4FCE3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495550"/>
            <a:ext cx="1524000" cy="1371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3DBAF742-E905-4D83-BD05-4E7C93C5E1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495550"/>
            <a:ext cx="1447800" cy="1905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2" name="Picture 17">
            <a:extLst>
              <a:ext uri="{FF2B5EF4-FFF2-40B4-BE49-F238E27FC236}">
                <a16:creationId xmlns:a16="http://schemas.microsoft.com/office/drawing/2014/main" id="{42F27AFB-3714-4782-9CC4-FDAB66C1B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62150"/>
            <a:ext cx="3657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6">
            <a:extLst>
              <a:ext uri="{FF2B5EF4-FFF2-40B4-BE49-F238E27FC236}">
                <a16:creationId xmlns:a16="http://schemas.microsoft.com/office/drawing/2014/main" id="{05DADA5A-2898-4420-AA5E-E6201AFD2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047750"/>
            <a:ext cx="1974850" cy="366713"/>
          </a:xfrm>
          <a:prstGeom prst="rect">
            <a:avLst/>
          </a:prstGeom>
          <a:solidFill>
            <a:srgbClr val="CC99FF">
              <a:alpha val="2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1"/>
                </a:solidFill>
                <a:cs typeface="Arial" panose="020B0604020202020204" pitchFamily="34" charset="0"/>
              </a:rPr>
              <a:t>Định nghĩa hằng</a:t>
            </a:r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A45D8F72-B5C6-4151-8E24-69788EB281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1428750"/>
            <a:ext cx="838200" cy="990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5" name="Picture 15" descr="j0423842[1]">
            <a:extLst>
              <a:ext uri="{FF2B5EF4-FFF2-40B4-BE49-F238E27FC236}">
                <a16:creationId xmlns:a16="http://schemas.microsoft.com/office/drawing/2014/main" id="{0186EAEA-1596-4DC5-93DB-615BE6DC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57350"/>
            <a:ext cx="7620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309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DE52-E214-4AF2-99B1-65EF389B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Variable-Biến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805A-03FC-4BBE-AA40-93184F37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Biến là nơi lưu dữ liệu của chương trình</a:t>
            </a:r>
          </a:p>
          <a:p>
            <a:pPr eaLnBrk="1" hangingPunct="1"/>
            <a:r>
              <a:rPr lang="en-US" altLang="en-US"/>
              <a:t>Dữ liệu của biến</a:t>
            </a:r>
          </a:p>
          <a:p>
            <a:pPr lvl="1" eaLnBrk="1" hangingPunct="1"/>
            <a:r>
              <a:rPr lang="en-US" altLang="en-US"/>
              <a:t>Nằm trong bộ nhớ vật lý (physical RAM)</a:t>
            </a:r>
          </a:p>
          <a:p>
            <a:pPr lvl="1" eaLnBrk="1" hangingPunct="1"/>
            <a:r>
              <a:rPr lang="en-US" altLang="en-US"/>
              <a:t>Có thể thay đổi giá trị</a:t>
            </a:r>
          </a:p>
          <a:p>
            <a:pPr eaLnBrk="1" hangingPunct="1"/>
            <a:r>
              <a:rPr lang="en-US" altLang="en-US"/>
              <a:t>Phải khai báo trước khi dùng</a:t>
            </a:r>
          </a:p>
          <a:p>
            <a:pPr lvl="1" eaLnBrk="1" hangingPunct="1"/>
            <a:r>
              <a:rPr lang="en-US" altLang="en-US"/>
              <a:t>Identifier: tên để đại diện cho biến</a:t>
            </a:r>
          </a:p>
          <a:p>
            <a:pPr lvl="1" eaLnBrk="1" hangingPunct="1"/>
            <a:r>
              <a:rPr lang="en-US" altLang="en-US"/>
              <a:t>Data type: dạng lưu trữ dữ liệu của biến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0980B-8D74-4343-B39D-0F228F44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42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B76BE0D-EDD8-43A1-83B0-ACC3BF422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4383881"/>
            <a:ext cx="3124200" cy="4619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cs typeface="Arial" charset="0"/>
              </a:rPr>
              <a:t>Data type   </a:t>
            </a:r>
            <a:r>
              <a:rPr lang="en-US" sz="2400" dirty="0">
                <a:solidFill>
                  <a:srgbClr val="FF3300"/>
                </a:solidFill>
                <a:cs typeface="Arial" charset="0"/>
              </a:rPr>
              <a:t>identifier</a:t>
            </a:r>
          </a:p>
        </p:txBody>
      </p:sp>
    </p:spTree>
    <p:extLst>
      <p:ext uri="{BB962C8B-B14F-4D97-AF65-F5344CB8AC3E}">
        <p14:creationId xmlns:p14="http://schemas.microsoft.com/office/powerpoint/2010/main" val="1823700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6505-0880-4326-BD13-8C75693B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Variable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41FD-7288-42B9-A971-D2407EF6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Phạm vi (scope)</a:t>
            </a:r>
          </a:p>
          <a:p>
            <a:pPr lvl="1" eaLnBrk="1" hangingPunct="1"/>
            <a:r>
              <a:rPr lang="en-US" altLang="en-US"/>
              <a:t>Được xác định bởi cặp dấu </a:t>
            </a:r>
            <a:r>
              <a:rPr lang="en-US" altLang="en-US" b="1">
                <a:latin typeface="Courier New" panose="02070309020205020404" pitchFamily="49" charset="0"/>
              </a:rPr>
              <a:t>{</a:t>
            </a:r>
            <a:r>
              <a:rPr lang="en-US" altLang="en-US"/>
              <a:t> và </a:t>
            </a: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altLang="en-US"/>
              <a:t>Có thể chứa phạm vi nhỏ hơn</a:t>
            </a:r>
          </a:p>
          <a:p>
            <a:pPr eaLnBrk="1" hangingPunct="1"/>
            <a:r>
              <a:rPr lang="en-US" altLang="en-US"/>
              <a:t>Vị trí khai báo biến</a:t>
            </a:r>
          </a:p>
          <a:p>
            <a:pPr lvl="1" eaLnBrk="1" hangingPunct="1"/>
            <a:r>
              <a:rPr lang="en-US" altLang="en-US"/>
              <a:t>Trong thân phương thức: biến cục bộ</a:t>
            </a:r>
          </a:p>
          <a:p>
            <a:pPr lvl="1" eaLnBrk="1" hangingPunct="1"/>
            <a:r>
              <a:rPr lang="en-US" altLang="en-US"/>
              <a:t>Trong thân lớp: thuộc tính</a:t>
            </a:r>
          </a:p>
          <a:p>
            <a:pPr eaLnBrk="1" hangingPunct="1"/>
            <a:r>
              <a:rPr lang="en-US" altLang="en-US"/>
              <a:t>Biến trong C# chỉ có tác dụng trong phạm vi mà nó được khai báo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B3D87-2734-436E-BB7E-3FD6A102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ABC9-93F9-4027-9901-F1708ABE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Type cast-Ép kiểu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CF25-D618-46AD-8D83-D18E437D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Ép kiểu: chuyển giá trị từ kiểu này sang kiểu khác</a:t>
            </a:r>
          </a:p>
          <a:p>
            <a:pPr eaLnBrk="1" hangingPunct="1"/>
            <a:r>
              <a:rPr lang="en-US" altLang="en-US"/>
              <a:t>Ví dụ</a:t>
            </a:r>
          </a:p>
          <a:p>
            <a:pPr lvl="1" eaLnBrk="1" hangingPunct="1"/>
            <a:r>
              <a:rPr lang="en-US" altLang="en-US"/>
              <a:t>Chuyển từ </a:t>
            </a:r>
            <a:r>
              <a:rPr lang="en-US" altLang="en-US" b="1">
                <a:latin typeface="Courier New" panose="02070309020205020404" pitchFamily="49" charset="0"/>
              </a:rPr>
              <a:t>int</a:t>
            </a:r>
            <a:r>
              <a:rPr lang="en-US" altLang="en-US"/>
              <a:t> qua </a:t>
            </a:r>
            <a:r>
              <a:rPr lang="en-US" altLang="en-US" b="1">
                <a:latin typeface="Courier New" panose="02070309020205020404" pitchFamily="49" charset="0"/>
              </a:rPr>
              <a:t>float</a:t>
            </a:r>
            <a:r>
              <a:rPr lang="en-US" altLang="en-US"/>
              <a:t> và ngược lại</a:t>
            </a:r>
          </a:p>
          <a:p>
            <a:pPr eaLnBrk="1" hangingPunct="1"/>
            <a:r>
              <a:rPr lang="en-US" altLang="en-US"/>
              <a:t>Có hai loại</a:t>
            </a:r>
          </a:p>
          <a:p>
            <a:pPr lvl="1" eaLnBrk="1" hangingPunct="1"/>
            <a:r>
              <a:rPr lang="en-US" altLang="en-US"/>
              <a:t>Ép kiểu ngầm định (implicit type-cast)</a:t>
            </a:r>
          </a:p>
          <a:p>
            <a:pPr lvl="1" eaLnBrk="1" hangingPunct="1"/>
            <a:r>
              <a:rPr lang="en-US" altLang="en-US"/>
              <a:t>Ép kiểu chỉ định (explicit type-cast)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8A964-26D6-489A-BE81-7FD42E42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00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88B2-6FCC-4822-B9F0-C44D6C91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Loop-Vòng lặp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6B8C4-65C2-4346-B88B-860A9701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Tương tự như C: while, do while, for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14AEE-AF5A-4915-A380-E97BDC6A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45</a:t>
            </a:fld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4F2010-E1DA-4156-BA16-DA57DD46E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98650"/>
            <a:ext cx="2438400" cy="13144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dirty="0">
                <a:solidFill>
                  <a:schemeClr val="tx1"/>
                </a:solidFill>
                <a:cs typeface="Arial" charset="0"/>
              </a:rPr>
              <a:t>while &lt;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điều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kiện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&gt;</a:t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chemeClr val="tx1"/>
                </a:solidFill>
                <a:cs typeface="Arial" charset="0"/>
              </a:rPr>
              <a:t>{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600" dirty="0">
                <a:solidFill>
                  <a:schemeClr val="tx1"/>
                </a:solidFill>
                <a:cs typeface="Arial" charset="0"/>
              </a:rPr>
              <a:t>     //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phần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thân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while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600" dirty="0">
                <a:solidFill>
                  <a:schemeClr val="tx1"/>
                </a:solidFill>
                <a:cs typeface="Arial" charset="0"/>
              </a:rPr>
              <a:t>}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10B4103-FBAC-4236-B909-4453FFEEE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885950"/>
            <a:ext cx="2743200" cy="13144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dirty="0">
                <a:solidFill>
                  <a:schemeClr val="tx1"/>
                </a:solidFill>
                <a:cs typeface="Arial" charset="0"/>
              </a:rPr>
              <a:t>do </a:t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chemeClr val="tx1"/>
                </a:solidFill>
                <a:cs typeface="Arial" charset="0"/>
              </a:rPr>
              <a:t>{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600" dirty="0">
                <a:solidFill>
                  <a:schemeClr val="tx1"/>
                </a:solidFill>
                <a:cs typeface="Arial" charset="0"/>
              </a:rPr>
              <a:t>     //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phần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thân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do while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600" dirty="0">
                <a:solidFill>
                  <a:schemeClr val="tx1"/>
                </a:solidFill>
                <a:cs typeface="Arial" charset="0"/>
              </a:rPr>
              <a:t>} while &lt;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điều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kiện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&gt;;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4EE9440E-28FF-4299-A3D4-198EA1C8E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09950"/>
            <a:ext cx="7391400" cy="13144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dirty="0">
                <a:solidFill>
                  <a:schemeClr val="tx1"/>
                </a:solidFill>
                <a:cs typeface="Arial" charset="0"/>
              </a:rPr>
              <a:t>for(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khởi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tạo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biến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lặp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; &lt;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điều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kiện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theo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biến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lặp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&gt;;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thay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đổi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biến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lặp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)</a:t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chemeClr val="tx1"/>
                </a:solidFill>
                <a:cs typeface="Arial" charset="0"/>
              </a:rPr>
              <a:t>{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600" dirty="0">
                <a:solidFill>
                  <a:schemeClr val="tx1"/>
                </a:solidFill>
                <a:cs typeface="Arial" charset="0"/>
              </a:rPr>
              <a:t>      //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phần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thân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for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600" dirty="0">
                <a:solidFill>
                  <a:schemeClr val="tx1"/>
                </a:solidFill>
                <a:cs typeface="Arial" charset="0"/>
              </a:rPr>
              <a:t>}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B1DBBC43-0B31-414B-B07D-4ECA99BB7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7745"/>
            <a:ext cx="350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1"/>
                </a:solidFill>
                <a:cs typeface="Arial" panose="020B0604020202020204" pitchFamily="34" charset="0"/>
              </a:rPr>
              <a:t>Phải là giá trị bool: true, false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1E919169-F1F2-4ABD-BA36-DA48BE9787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213100"/>
            <a:ext cx="1066800" cy="1594644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0E5A3C-5BC2-428D-B5C0-63D0C70E7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714750"/>
            <a:ext cx="838200" cy="1092994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6F8439C8-D4D7-49C8-9163-8A98D9F5F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298700"/>
            <a:ext cx="2743200" cy="2547144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2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17DB-42C4-4D66-B330-FF9DF1D3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Loop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89AB-3970-48CE-98C4-AD06B9F8D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CADB6-592E-40F5-AB5E-C39C21EE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46</a:t>
            </a:fld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A8000D0-B255-4F2F-9A15-4A9FC5253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52550"/>
            <a:ext cx="4686300" cy="15081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69" tIns="137151" rIns="182869" bIns="137151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 = 10;</a:t>
            </a:r>
          </a:p>
          <a:p>
            <a:pPr algn="l">
              <a:defRPr/>
            </a:pPr>
            <a:r>
              <a:rPr lang="en-US" sz="160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while </a:t>
            </a: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(index != 0){</a:t>
            </a: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600" dirty="0" err="1">
                <a:solidFill>
                  <a:srgbClr val="99CC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Console</a:t>
            </a:r>
            <a:r>
              <a:rPr lang="en-US" sz="1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.WriteLine</a:t>
            </a: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(index);</a:t>
            </a: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index--;</a:t>
            </a: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D95619E-60A2-4F3A-97A2-9530F25A4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52750"/>
            <a:ext cx="6096000" cy="126206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69" tIns="137151" rIns="182869" bIns="137151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 = 0;</a:t>
            </a:r>
          </a:p>
          <a:p>
            <a:pPr algn="l">
              <a:defRPr/>
            </a:pPr>
            <a:r>
              <a:rPr lang="en-US" sz="160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600" dirty="0" err="1">
                <a:solidFill>
                  <a:srgbClr val="99CC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Console</a:t>
            </a:r>
            <a:r>
              <a:rPr lang="en-US" sz="1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.WriteLine</a:t>
            </a: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("Happens at least once"); </a:t>
            </a: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r>
              <a:rPr lang="en-US" sz="160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while</a:t>
            </a: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(index &lt; 0);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BBFC124-CFE5-42A5-8802-A3A298FC4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24350"/>
            <a:ext cx="4876800" cy="126206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69" tIns="137151" rIns="182869" bIns="137151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(index = 0; index &lt; 100; index++){</a:t>
            </a: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600" dirty="0" err="1">
                <a:solidFill>
                  <a:srgbClr val="99CC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Console.</a:t>
            </a:r>
            <a:r>
              <a:rPr lang="en-US" sz="1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Write</a:t>
            </a: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(index);</a:t>
            </a: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600" dirty="0" err="1">
                <a:solidFill>
                  <a:srgbClr val="99CC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Console.</a:t>
            </a:r>
            <a:r>
              <a:rPr lang="en-US" sz="1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Write</a:t>
            </a: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("\t");</a:t>
            </a:r>
          </a:p>
          <a:p>
            <a:pPr algn="l">
              <a:defRPr/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F3D7D9E-9F32-464F-B8B3-4930DD0DE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504950"/>
            <a:ext cx="2378075" cy="396875"/>
          </a:xfrm>
          <a:prstGeom prst="rect">
            <a:avLst/>
          </a:prstGeom>
          <a:solidFill>
            <a:srgbClr val="FFFF99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chemeClr val="tx1"/>
                </a:solidFill>
                <a:cs typeface="Arial" panose="020B0604020202020204" pitchFamily="34" charset="0"/>
              </a:rPr>
              <a:t>Giá trị {true, false}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C71844-ED87-4F29-9E23-07FA829E37B0}"/>
              </a:ext>
            </a:extLst>
          </p:cNvPr>
          <p:cNvCxnSpPr>
            <a:cxnSpLocks/>
          </p:cNvCxnSpPr>
          <p:nvPr/>
        </p:nvCxnSpPr>
        <p:spPr>
          <a:xfrm flipH="1">
            <a:off x="2286000" y="1963738"/>
            <a:ext cx="502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11E084-BA7F-467B-8053-0BEA81FC25CC}"/>
              </a:ext>
            </a:extLst>
          </p:cNvPr>
          <p:cNvCxnSpPr>
            <a:cxnSpLocks/>
          </p:cNvCxnSpPr>
          <p:nvPr/>
        </p:nvCxnSpPr>
        <p:spPr>
          <a:xfrm flipH="1">
            <a:off x="2667000" y="1962150"/>
            <a:ext cx="464820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4974F4-2B70-4F81-B3DE-502038267118}"/>
              </a:ext>
            </a:extLst>
          </p:cNvPr>
          <p:cNvCxnSpPr>
            <a:cxnSpLocks/>
          </p:cNvCxnSpPr>
          <p:nvPr/>
        </p:nvCxnSpPr>
        <p:spPr>
          <a:xfrm flipH="1">
            <a:off x="6553200" y="1962150"/>
            <a:ext cx="762000" cy="2609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5969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C7BD-8594-4C98-8D00-5C2CE4D1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if…else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97B8-C552-41EF-BA74-0209CCA6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102B4-E268-4533-ADBC-F13FEC11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C21E6FB-42FC-458C-9778-4CAB208E3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90687"/>
            <a:ext cx="4572000" cy="255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529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5AEA-3A69-4CC2-BA48-86B13B22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Switch..case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48976-FD80-440D-9D92-4D65874B9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80610-69F9-4069-A97F-C8EFBECD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0BDD8-89CF-4F8B-BFB8-0A62A1EF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28" y="1425423"/>
            <a:ext cx="6515144" cy="3737127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27400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DBF5-0F7E-48DA-939E-D04FE61E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Jump-Nhảy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04DC-0957-4829-A0DE-17DF4829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break</a:t>
            </a:r>
          </a:p>
          <a:p>
            <a:pPr lvl="1" eaLnBrk="1" hangingPunct="1"/>
            <a:r>
              <a:rPr lang="en-US" altLang="en-US"/>
              <a:t>Thoát khỏi vòng lặp</a:t>
            </a:r>
          </a:p>
          <a:p>
            <a:pPr eaLnBrk="1" hangingPunct="1"/>
            <a:r>
              <a:rPr lang="en-US" altLang="en-US"/>
              <a:t>continue</a:t>
            </a:r>
          </a:p>
          <a:p>
            <a:pPr lvl="1" eaLnBrk="1" hangingPunct="1"/>
            <a:r>
              <a:rPr lang="en-US" altLang="en-US"/>
              <a:t>Qua bước lặp kế</a:t>
            </a:r>
          </a:p>
          <a:p>
            <a:pPr eaLnBrk="1" hangingPunct="1"/>
            <a:r>
              <a:rPr lang="en-US" altLang="en-US"/>
              <a:t>goto</a:t>
            </a:r>
          </a:p>
          <a:p>
            <a:pPr lvl="1" eaLnBrk="1" hangingPunct="1"/>
            <a:r>
              <a:rPr lang="en-US" altLang="en-US"/>
              <a:t>Nhảy đến nhãn </a:t>
            </a:r>
          </a:p>
          <a:p>
            <a:pPr lvl="1" eaLnBrk="1" hangingPunct="1"/>
            <a:r>
              <a:rPr lang="en-US" altLang="en-US"/>
              <a:t>Sử dụng goto case &lt;</a:t>
            </a:r>
            <a:r>
              <a:rPr lang="en-US" altLang="en-US" b="1"/>
              <a:t>expression</a:t>
            </a:r>
            <a:r>
              <a:rPr lang="en-US" altLang="en-US"/>
              <a:t>&gt;, trong switch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2BE7A-5A20-454D-82ED-5D2810E3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F3BEB-065A-4E8D-A6FF-08498DD47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419225"/>
            <a:ext cx="4800600" cy="26003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1278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8A0C-0B32-4D70-ABF9-296EE52A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loại ứng dụng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4FC8-D663-426F-BA54-E4278EE8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Chương trình Web Form</a:t>
            </a:r>
          </a:p>
          <a:p>
            <a:pPr lvl="1"/>
            <a:r>
              <a:rPr lang="en-US"/>
              <a:t>Kết hợp với ASP.NET, C# đóng vai trò xử lý bên dưới (underlying code)</a:t>
            </a:r>
          </a:p>
          <a:p>
            <a:pPr lvl="1"/>
            <a:r>
              <a:rPr lang="en-US"/>
              <a:t>Có giao diện đồ họa và xử lý sự kiện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F00C4-C27C-4B29-A315-351DBD6C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98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8021-6BCC-4FD5-9EEE-EE4ECD1B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Return-Trả về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8A1F-9DEC-49F8-BB69-D12173D64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3200"/>
              <a:t>Thoát khỏi hàm void</a:t>
            </a:r>
          </a:p>
          <a:p>
            <a:pPr eaLnBrk="1" hangingPunct="1"/>
            <a:endParaRPr lang="en-US" altLang="en-US" sz="3200"/>
          </a:p>
          <a:p>
            <a:pPr eaLnBrk="1" hangingPunct="1"/>
            <a:endParaRPr lang="en-US" altLang="en-US" sz="3200"/>
          </a:p>
          <a:p>
            <a:pPr eaLnBrk="1" hangingPunct="1"/>
            <a:endParaRPr lang="en-US" altLang="en-US" sz="3200"/>
          </a:p>
          <a:p>
            <a:pPr eaLnBrk="1" hangingPunct="1"/>
            <a:endParaRPr lang="en-US" altLang="en-US" sz="3200"/>
          </a:p>
          <a:p>
            <a:pPr eaLnBrk="1" hangingPunct="1"/>
            <a:endParaRPr lang="en-US" altLang="en-US" sz="3200"/>
          </a:p>
          <a:p>
            <a:pPr eaLnBrk="1" hangingPunct="1"/>
            <a:r>
              <a:rPr lang="en-US" altLang="en-US" sz="3200"/>
              <a:t>Trả về 1 giá trị của hàm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C61C6-BB24-43BB-81B0-08AB29E9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50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C54C5CF-42D2-4FBB-8ED0-D6C58D110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352550"/>
            <a:ext cx="2971800" cy="2292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Func1(</a:t>
            </a:r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x) </a:t>
            </a:r>
            <a:b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if (x == 0) </a:t>
            </a:r>
          </a:p>
          <a:p>
            <a:pPr algn="l"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return;</a:t>
            </a:r>
          </a:p>
          <a:p>
            <a:pPr algn="l"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...</a:t>
            </a:r>
          </a:p>
          <a:p>
            <a:pPr algn="l"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05F31BA-8BC3-4CBD-AC86-0047CA361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714750"/>
            <a:ext cx="2971800" cy="20145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 max(int a, int b) </a:t>
            </a:r>
            <a:b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if (a &gt; b) </a:t>
            </a:r>
            <a:b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return a;</a:t>
            </a:r>
            <a:b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else </a:t>
            </a:r>
            <a:b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return b;</a:t>
            </a:r>
            <a:b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3141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775B-7BC7-402D-93BC-F6C0C643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Array-Mảng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0828-196D-46E4-9067-DE812BBC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Chứa một số những biến có cùng kiểu dữ liệu.</a:t>
            </a:r>
          </a:p>
          <a:p>
            <a:pPr eaLnBrk="1" hangingPunct="1"/>
            <a:r>
              <a:rPr lang="en-US" altLang="en-US"/>
              <a:t>Truy xuất phần tử thông qua chỉ số (index)</a:t>
            </a:r>
          </a:p>
          <a:p>
            <a:pPr eaLnBrk="1" hangingPunct="1"/>
            <a:r>
              <a:rPr lang="en-US" altLang="en-US"/>
              <a:t>Chỉ số bắt đầu bằng 0.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VD</a:t>
            </a:r>
          </a:p>
          <a:p>
            <a:pPr lvl="1" eaLnBrk="1" hangingPunct="1"/>
            <a:r>
              <a:rPr lang="en-US" altLang="en-US"/>
              <a:t>int[]   myInteger = new int[5];</a:t>
            </a:r>
          </a:p>
          <a:p>
            <a:pPr lvl="1" eaLnBrk="1" hangingPunct="1"/>
            <a:r>
              <a:rPr lang="en-US" altLang="en-US"/>
              <a:t>string[] myString = {“BeMun”,”BeTien” };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786C9-1670-48AE-BB36-AD73E212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51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BAC0B9C-029D-436C-B799-4FA634255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825750"/>
            <a:ext cx="4440238" cy="584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Datatype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[ ]   array-name</a:t>
            </a:r>
          </a:p>
        </p:txBody>
      </p:sp>
    </p:spTree>
    <p:extLst>
      <p:ext uri="{BB962C8B-B14F-4D97-AF65-F5344CB8AC3E}">
        <p14:creationId xmlns:p14="http://schemas.microsoft.com/office/powerpoint/2010/main" val="28958409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F534-656D-489D-AFEE-09D36FBB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Array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D202A-DA49-43BA-9889-F11F4D215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931F8-C898-460C-9C01-00FB331C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1D6D4-28E0-409E-9BDD-992022C49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9438" y="1352550"/>
            <a:ext cx="5414962" cy="2847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0DF0D044-B6DC-4C44-9DDB-FAB2F07BD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81525"/>
            <a:ext cx="3114675" cy="6413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b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Dùng phương thức tĩnh Sort </a:t>
            </a:r>
          </a:p>
          <a:p>
            <a:pPr>
              <a:defRPr/>
            </a:pPr>
            <a:r>
              <a:rPr lang="en-US" b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của lớp Array để sort artists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DC407186-244B-494D-942A-3C020A70B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549775"/>
            <a:ext cx="3673475" cy="6413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 phương thức tĩnh Reverse </a:t>
            </a:r>
          </a:p>
          <a:p>
            <a:pPr>
              <a:defRPr/>
            </a:pPr>
            <a:r>
              <a:rPr lang="en-US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 lớp Array để đảo thứ tự artists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12B1494-3102-4025-95CD-1D79CD9B1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244725"/>
            <a:ext cx="838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059A44EE-74EE-4A50-AECF-A3991ABA7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244725"/>
            <a:ext cx="0" cy="2286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CD11CD81-8228-4BD6-B292-BE0E4B6986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979738"/>
            <a:ext cx="1828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22B9C3CA-4BAE-41F4-A1B3-F0DCE171C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981325"/>
            <a:ext cx="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276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D0B9-629A-47E6-9B8D-46029E0B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/>
              <a:t>Multi-dimensional Array-Mảng ĐC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BBE9-FA12-42C9-9324-FC9F5E7D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8839200" cy="3775472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  <a:p>
            <a:pPr eaLnBrk="1" hangingPunct="1"/>
            <a:r>
              <a:rPr lang="en-US" altLang="en-US"/>
              <a:t>Khai báo mảng int 2 dòng 3 cột</a:t>
            </a:r>
          </a:p>
          <a:p>
            <a:pPr lvl="1" eaLnBrk="1" hangingPunct="1"/>
            <a:r>
              <a:rPr lang="en-US" altLang="en-US" sz="2400"/>
              <a:t>int[,] myMatrix = new int[2,3];</a:t>
            </a:r>
          </a:p>
          <a:p>
            <a:pPr eaLnBrk="1" hangingPunct="1"/>
            <a:r>
              <a:rPr lang="en-US" altLang="en-US"/>
              <a:t>Có thể khởi gán</a:t>
            </a:r>
          </a:p>
          <a:p>
            <a:pPr lvl="1" eaLnBrk="1" hangingPunct="1"/>
            <a:r>
              <a:rPr lang="en-US" altLang="en-US" sz="2400"/>
              <a:t>int[,] myMatrix = new int[,] {{1,2},{3,4},{5,6},{7,8}};</a:t>
            </a:r>
          </a:p>
          <a:p>
            <a:pPr lvl="1" eaLnBrk="1" hangingPunct="1"/>
            <a:r>
              <a:rPr lang="en-US" altLang="en-US" sz="2400"/>
              <a:t>int[,] myMatrix = {{1,2},{3,4},{5,6},{7,8}};</a:t>
            </a:r>
          </a:p>
          <a:p>
            <a:pPr lvl="1" eaLnBrk="1" hangingPunct="1"/>
            <a:r>
              <a:rPr lang="en-US" altLang="en-US" sz="2400"/>
              <a:t>string[,] beatleName = {{"Lennon","John"}, 					   {"McCartney","Paul"}, 					   {"Harrison","George"}, 					   {"Starkey","Richard"}};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8E583-1C7B-4427-BC21-24D2C744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53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582DCEA-2CDF-4ECE-95D6-D5A8508CD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525" y="1276350"/>
            <a:ext cx="3740704" cy="52322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Datatype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[,]   array-name</a:t>
            </a:r>
          </a:p>
        </p:txBody>
      </p:sp>
    </p:spTree>
    <p:extLst>
      <p:ext uri="{BB962C8B-B14F-4D97-AF65-F5344CB8AC3E}">
        <p14:creationId xmlns:p14="http://schemas.microsoft.com/office/powerpoint/2010/main" val="22844948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9E01-CD55-4128-924F-C1212334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Multi-dimensional Array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C0E1-35D4-41F1-A5D2-AAC38E0C3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7003F-5D63-406F-87D9-439FDC07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2F81A-FD46-4E70-B8CC-3DDBD2511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52550"/>
            <a:ext cx="4114800" cy="2971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12B38E-64B5-4991-8FC8-8C40008E8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352550"/>
            <a:ext cx="4114800" cy="2971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6CAE64-260F-4FD5-807B-108E3CE46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48050"/>
            <a:ext cx="3200400" cy="457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36704F-F6FB-4BCC-9151-798CD2F2F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05150"/>
            <a:ext cx="3657600" cy="6858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D6B7FDE3-1BED-43F1-8EB0-064685994E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943349"/>
            <a:ext cx="0" cy="6286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D9D84BBF-C7D7-4035-BA79-5D7E63014F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867149"/>
            <a:ext cx="0" cy="70484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8F56978C-A4DD-4593-8BFB-E7AC6732A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76750"/>
            <a:ext cx="3114675" cy="6413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b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Truy cập tuần tự theo kiểu mảng 1 chiều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8292DCC9-06C7-4F5F-8C1A-A12C50CA8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76750"/>
            <a:ext cx="3114675" cy="6413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b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Truy cập theo dạng dòng cột qua chỉ mục i và j</a:t>
            </a:r>
          </a:p>
        </p:txBody>
      </p:sp>
    </p:spTree>
    <p:extLst>
      <p:ext uri="{BB962C8B-B14F-4D97-AF65-F5344CB8AC3E}">
        <p14:creationId xmlns:p14="http://schemas.microsoft.com/office/powerpoint/2010/main" val="20994437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65C9-D243-4DFB-AE5C-FCB93CEE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Jagged Array-Mảng nhọn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42524-C8A7-44E1-84B8-B1C01371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pPr eaLnBrk="1" hangingPunct="1"/>
            <a:r>
              <a:rPr lang="en-US" altLang="en-US" sz="2400"/>
              <a:t>Jagged là mảng mà mỗi phần tử là một mảng có kích thước </a:t>
            </a:r>
            <a:r>
              <a:rPr lang="en-US" altLang="en-US" sz="2400">
                <a:solidFill>
                  <a:srgbClr val="FF0000"/>
                </a:solidFill>
              </a:rPr>
              <a:t>khác nhau</a:t>
            </a:r>
          </a:p>
          <a:p>
            <a:pPr eaLnBrk="1" hangingPunct="1"/>
            <a:r>
              <a:rPr lang="en-US" altLang="en-US" sz="2400"/>
              <a:t>Những mảng con này phải được khai báo riêng</a:t>
            </a:r>
          </a:p>
          <a:p>
            <a:pPr eaLnBrk="1" hangingPunct="1"/>
            <a:r>
              <a:rPr lang="en-US" altLang="en-US" sz="2400"/>
              <a:t>Khai báo mảng 3 dòng, mỗi dòng là một mảng 1 chiều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9D640-AF18-46E0-9054-1A2FEFA3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55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BCE9507-2E76-4385-904C-9C560FE3E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525" y="1352550"/>
            <a:ext cx="4035657" cy="52322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Datatype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[ ][ ]   array-name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3CC7919-B956-49B1-81A0-5E99A62C6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57575"/>
            <a:ext cx="4038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0">
                <a:solidFill>
                  <a:schemeClr val="tx1"/>
                </a:solidFill>
                <a:latin typeface="Bitstream Vera Serif" pitchFamily="18" charset="0"/>
                <a:cs typeface="Arial" panose="020B0604020202020204" pitchFamily="34" charset="0"/>
              </a:rPr>
              <a:t>int[][] a = new int[3][];</a:t>
            </a:r>
            <a:br>
              <a:rPr lang="en-US" altLang="en-US" sz="2400" b="0">
                <a:solidFill>
                  <a:schemeClr val="tx1"/>
                </a:solidFill>
                <a:latin typeface="Bitstream Vera Serif" pitchFamily="18" charset="0"/>
                <a:cs typeface="Arial" panose="020B0604020202020204" pitchFamily="34" charset="0"/>
              </a:rPr>
            </a:br>
            <a:r>
              <a:rPr lang="en-US" altLang="en-US" sz="2400" b="0">
                <a:solidFill>
                  <a:schemeClr val="tx1"/>
                </a:solidFill>
                <a:latin typeface="Bitstream Vera Serif" pitchFamily="18" charset="0"/>
                <a:cs typeface="Arial" panose="020B0604020202020204" pitchFamily="34" charset="0"/>
              </a:rPr>
              <a:t>a[0] = new int[4];</a:t>
            </a:r>
            <a:br>
              <a:rPr lang="en-US" altLang="en-US" sz="2400" b="0">
                <a:solidFill>
                  <a:schemeClr val="tx1"/>
                </a:solidFill>
                <a:latin typeface="Bitstream Vera Serif" pitchFamily="18" charset="0"/>
                <a:cs typeface="Arial" panose="020B0604020202020204" pitchFamily="34" charset="0"/>
              </a:rPr>
            </a:br>
            <a:r>
              <a:rPr lang="en-US" altLang="en-US" sz="2400" b="0">
                <a:solidFill>
                  <a:schemeClr val="tx1"/>
                </a:solidFill>
                <a:latin typeface="Bitstream Vera Serif" pitchFamily="18" charset="0"/>
                <a:cs typeface="Arial" panose="020B0604020202020204" pitchFamily="34" charset="0"/>
              </a:rPr>
              <a:t>a[1] = new int[3];</a:t>
            </a:r>
            <a:br>
              <a:rPr lang="en-US" altLang="en-US" sz="2400" b="0">
                <a:solidFill>
                  <a:schemeClr val="tx1"/>
                </a:solidFill>
                <a:latin typeface="Bitstream Vera Serif" pitchFamily="18" charset="0"/>
                <a:cs typeface="Arial" panose="020B0604020202020204" pitchFamily="34" charset="0"/>
              </a:rPr>
            </a:br>
            <a:r>
              <a:rPr lang="en-US" altLang="en-US" sz="2400" b="0">
                <a:solidFill>
                  <a:schemeClr val="tx1"/>
                </a:solidFill>
                <a:latin typeface="Bitstream Vera Serif" pitchFamily="18" charset="0"/>
                <a:cs typeface="Arial" panose="020B0604020202020204" pitchFamily="34" charset="0"/>
              </a:rPr>
              <a:t>a[2] = new int[1];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5FA7D473-6886-44AB-8F7C-854BE402D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1600" y="3714750"/>
            <a:ext cx="14478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29121BF9-61F8-4505-BCB4-87CA99041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50" y="4006850"/>
            <a:ext cx="259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="0">
                <a:solidFill>
                  <a:schemeClr val="tx1"/>
                </a:solidFill>
                <a:cs typeface="Arial" panose="020B0604020202020204" pitchFamily="34" charset="0"/>
              </a:rPr>
              <a:t>Khai báo số dòng, hàng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DBFEAAB8-4D2B-4FED-B3E2-C12A6B161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373562"/>
            <a:ext cx="1804894" cy="17490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2D23AEB7-E75C-433B-8823-70E5804EE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00550"/>
            <a:ext cx="276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="0">
                <a:solidFill>
                  <a:schemeClr val="tx1"/>
                </a:solidFill>
                <a:cs typeface="Arial" panose="020B0604020202020204" pitchFamily="34" charset="0"/>
              </a:rPr>
              <a:t>Khai báo số cột riêng cho</a:t>
            </a:r>
          </a:p>
          <a:p>
            <a:pPr algn="l" eaLnBrk="1" hangingPunct="1"/>
            <a:r>
              <a:rPr lang="en-US" altLang="en-US" b="0">
                <a:solidFill>
                  <a:schemeClr val="tx1"/>
                </a:solidFill>
                <a:cs typeface="Arial" panose="020B0604020202020204" pitchFamily="34" charset="0"/>
              </a:rPr>
              <a:t>từng dòng</a:t>
            </a:r>
          </a:p>
        </p:txBody>
      </p:sp>
    </p:spTree>
    <p:extLst>
      <p:ext uri="{BB962C8B-B14F-4D97-AF65-F5344CB8AC3E}">
        <p14:creationId xmlns:p14="http://schemas.microsoft.com/office/powerpoint/2010/main" val="4104440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29D8-76F9-462A-935D-8E0355EA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Jagged Array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DBB2-0DDD-46BA-8BC1-88DDC7D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7DBD-3685-4A77-97F7-2C2EC9B7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8EDEC-90AD-4E9A-B1C7-14B34478A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9225"/>
            <a:ext cx="4562475" cy="2819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427859-491F-4B36-B5B4-6A1E84501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419225"/>
            <a:ext cx="3657600" cy="27908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242A4215-AC5D-496B-9B53-23233A604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52950"/>
            <a:ext cx="3114675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b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Truy cập theo dòng, cột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F67982CA-0E48-43C1-BD61-5A279B51F8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781425"/>
            <a:ext cx="0" cy="6953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3A4D3602-6709-46E2-8090-24A75151C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62475"/>
            <a:ext cx="3114675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b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Truy cập dùng foreach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BA29EA89-C984-4CEB-AF77-A0284C58A4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3790950"/>
            <a:ext cx="0" cy="685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2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F29D-1117-4A68-B111-2E3AF6EA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Enumeration-Liệt kê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1CA2F-2EA1-4E68-8A9D-8CBB2831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Dùng thay thế hằng</a:t>
            </a:r>
          </a:p>
          <a:p>
            <a:pPr eaLnBrk="1" hangingPunct="1"/>
            <a:r>
              <a:rPr lang="en-US" altLang="en-US" sz="2400"/>
              <a:t>Tập hợp các giá trị hằng được đặt tên</a:t>
            </a:r>
          </a:p>
          <a:p>
            <a:pPr eaLnBrk="1" hangingPunct="1"/>
            <a:r>
              <a:rPr lang="en-US" altLang="en-US" sz="2400"/>
              <a:t>Khai báo trực tiếp trong namespace</a:t>
            </a:r>
          </a:p>
          <a:p>
            <a:pPr eaLnBrk="1" hangingPunct="1"/>
            <a:r>
              <a:rPr lang="en-US" altLang="en-US" sz="2400"/>
              <a:t>Là kiểu dữ liệu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8B65-6C7F-481F-80B2-F9F2E1AD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57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CFB518A-909E-4BEC-946F-B1E2C1140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028950"/>
            <a:ext cx="4082721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l">
              <a:defRPr/>
            </a:pPr>
            <a:r>
              <a:rPr lang="en-US" sz="1600" b="0" noProof="1">
                <a:solidFill>
                  <a:schemeClr val="tx1"/>
                </a:solidFill>
                <a:cs typeface="Arial" charset="0"/>
              </a:rPr>
              <a:t>enum Color { Red, Green, Blue };</a:t>
            </a:r>
            <a:endParaRPr lang="en-US" sz="1600" b="0" dirty="0">
              <a:solidFill>
                <a:schemeClr val="tx1"/>
              </a:solidFill>
              <a:cs typeface="Arial" charset="0"/>
            </a:endParaRPr>
          </a:p>
          <a:p>
            <a:pPr algn="l">
              <a:defRPr/>
            </a:pPr>
            <a:r>
              <a:rPr lang="en-US" sz="1600" b="0" noProof="1">
                <a:solidFill>
                  <a:schemeClr val="tx1"/>
                </a:solidFill>
                <a:cs typeface="Arial" charset="0"/>
              </a:rPr>
              <a:t>enum Access { personal = 1, group = 2, all = 4 };</a:t>
            </a:r>
            <a:endParaRPr lang="en-US" sz="1600" b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DFB04E7-3C05-4929-8D32-9A73651BA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762911"/>
            <a:ext cx="5554663" cy="132343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defRPr/>
            </a:pPr>
            <a:r>
              <a:rPr lang="en-US" sz="1600" b="0">
                <a:solidFill>
                  <a:schemeClr val="tx1"/>
                </a:solidFill>
                <a:cs typeface="Arial" charset="0"/>
              </a:rPr>
              <a:t>Color c = Color.Red;</a:t>
            </a:r>
          </a:p>
          <a:p>
            <a:pPr algn="l">
              <a:defRPr/>
            </a:pPr>
            <a:endParaRPr lang="en-US" sz="1600" b="0">
              <a:solidFill>
                <a:schemeClr val="tx1"/>
              </a:solidFill>
              <a:cs typeface="Arial" charset="0"/>
            </a:endParaRPr>
          </a:p>
          <a:p>
            <a:pPr algn="l">
              <a:defRPr/>
            </a:pPr>
            <a:r>
              <a:rPr lang="en-US" sz="1600" b="0">
                <a:solidFill>
                  <a:schemeClr val="tx1"/>
                </a:solidFill>
                <a:cs typeface="Arial" charset="0"/>
              </a:rPr>
              <a:t>Access a = Access.personal | Access.group;</a:t>
            </a:r>
          </a:p>
          <a:p>
            <a:pPr algn="l">
              <a:defRPr/>
            </a:pPr>
            <a:r>
              <a:rPr lang="en-US" sz="1600" b="0">
                <a:solidFill>
                  <a:schemeClr val="tx1"/>
                </a:solidFill>
                <a:cs typeface="Arial" charset="0"/>
              </a:rPr>
              <a:t>If ((Access.personal &amp; a) != 0) </a:t>
            </a:r>
          </a:p>
          <a:p>
            <a:pPr algn="l">
              <a:defRPr/>
            </a:pPr>
            <a:r>
              <a:rPr lang="en-US" sz="1600" b="0">
                <a:solidFill>
                  <a:schemeClr val="tx1"/>
                </a:solidFill>
                <a:cs typeface="Arial" charset="0"/>
              </a:rPr>
              <a:t>   Console.WriteLine("access granted");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5AC0C32A-566C-4F65-99C1-9492C78B541C}"/>
              </a:ext>
            </a:extLst>
          </p:cNvPr>
          <p:cNvSpPr>
            <a:spLocks noChangeArrowheads="1"/>
          </p:cNvSpPr>
          <p:nvPr/>
        </p:nvSpPr>
        <p:spPr bwMode="auto">
          <a:xfrm rot="2851567">
            <a:off x="1601788" y="3765777"/>
            <a:ext cx="685800" cy="304800"/>
          </a:xfrm>
          <a:custGeom>
            <a:avLst/>
            <a:gdLst>
              <a:gd name="T0" fmla="*/ 514350 w 21600"/>
              <a:gd name="T1" fmla="*/ 0 h 21600"/>
              <a:gd name="T2" fmla="*/ 0 w 21600"/>
              <a:gd name="T3" fmla="*/ 152400 h 21600"/>
              <a:gd name="T4" fmla="*/ 514350 w 21600"/>
              <a:gd name="T5" fmla="*/ 304800 h 21600"/>
              <a:gd name="T6" fmla="*/ 6858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F802EE8-5BB9-4AD9-8101-DD55C3C59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81437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="0">
                <a:solidFill>
                  <a:schemeClr val="tx1"/>
                </a:solidFill>
                <a:cs typeface="Arial" panose="020B0604020202020204" pitchFamily="34" charset="0"/>
              </a:rPr>
              <a:t>Sử dụng</a:t>
            </a:r>
          </a:p>
        </p:txBody>
      </p:sp>
    </p:spTree>
    <p:extLst>
      <p:ext uri="{BB962C8B-B14F-4D97-AF65-F5344CB8AC3E}">
        <p14:creationId xmlns:p14="http://schemas.microsoft.com/office/powerpoint/2010/main" val="1775175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60C7-3574-495C-8DB3-EF5AD562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Enumeration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6470-DEFA-45C9-AFCC-17D39DBBB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/>
              <a:t>Enumeration kế thừa từ object (Equals, ToString()).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9A2DB-86EB-4C14-88CB-1A2C7846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A28C6-72F6-4C07-A33B-E371B03EB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419350"/>
            <a:ext cx="6400800" cy="243054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9989650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3CFA-8F3D-4C06-B801-00FFCFFF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Enumeration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35546-BA73-4CC6-AE14-B6786CB1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59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0E169-5AD7-4220-8C0F-651F0FE28B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039" y="1368425"/>
            <a:ext cx="2949921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53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FC07-2D82-492B-B545-182D61FC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Ứng dụng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5769E-C522-4E5D-9ECF-61B1122C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80D270D-2873-4268-BDE9-FA09A6EDE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33512"/>
            <a:ext cx="5329238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96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E3F5-32EA-4EED-9C86-8C4038DC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Ứng dụng Windows Form và Web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A21A4-28E2-4E72-8F93-8612565A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0945423-6578-4B80-B334-E026E975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81" y="1483799"/>
            <a:ext cx="233203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DE8B3CF-9058-4015-BEBF-7EC511BC6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81" y="3088762"/>
            <a:ext cx="52927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4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A2AC-8B3F-4905-8FF1-D958F3B5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Tạo ứng dụng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D941-060F-478B-A99F-539299DAC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Vào Start </a:t>
            </a:r>
            <a:r>
              <a:rPr lang="en-US">
                <a:sym typeface="Wingdings" panose="05000000000000000000" pitchFamily="2" charset="2"/>
              </a:rPr>
              <a:t> Visual Studio 2019  Create a new project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0BCCE-4BCF-40C7-85F2-2A298C23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25C75-8FA6-47C9-869B-8C3B70E26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919" b="23403"/>
          <a:stretch/>
        </p:blipFill>
        <p:spPr>
          <a:xfrm>
            <a:off x="0" y="2347230"/>
            <a:ext cx="1401820" cy="24986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8102BD-2373-4708-B0F8-5783B758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328576"/>
            <a:ext cx="4049304" cy="2501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4E09AF-5F91-4A8F-85BE-D397D81830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211"/>
          <a:stretch/>
        </p:blipFill>
        <p:spPr>
          <a:xfrm>
            <a:off x="4593749" y="1840089"/>
            <a:ext cx="4931251" cy="30057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66DCD2-74C2-48F4-8B93-54CEDC9237B1}"/>
              </a:ext>
            </a:extLst>
          </p:cNvPr>
          <p:cNvSpPr/>
          <p:nvPr/>
        </p:nvSpPr>
        <p:spPr>
          <a:xfrm>
            <a:off x="7620000" y="3714133"/>
            <a:ext cx="1524000" cy="381617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1F072D-320B-4847-9F80-3AD6E48D26C2}"/>
              </a:ext>
            </a:extLst>
          </p:cNvPr>
          <p:cNvSpPr/>
          <p:nvPr/>
        </p:nvSpPr>
        <p:spPr>
          <a:xfrm>
            <a:off x="0" y="2910638"/>
            <a:ext cx="1295400" cy="236846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220A8-FD23-4718-A649-FD65C4E72B1E}"/>
              </a:ext>
            </a:extLst>
          </p:cNvPr>
          <p:cNvCxnSpPr/>
          <p:nvPr/>
        </p:nvCxnSpPr>
        <p:spPr>
          <a:xfrm>
            <a:off x="7239000" y="3790950"/>
            <a:ext cx="381000" cy="0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6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A2AC-8B3F-4905-8FF1-D958F3B5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Tạo ứng dụng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D941-060F-478B-A99F-539299DAC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Chọn Console App (.NET Framework) </a:t>
            </a:r>
            <a:r>
              <a:rPr lang="en-US">
                <a:sym typeface="Wingdings" panose="05000000000000000000" pitchFamily="2" charset="2"/>
              </a:rPr>
              <a:t> Next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0BCCE-4BCF-40C7-85F2-2A298C23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5B3E-FD9A-4930-B974-0365A2E497F6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E1254F5-0E4E-4360-822C-D8164E90C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695950"/>
            <a:ext cx="10668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697D0-786C-42CB-9030-CCFB4AAC9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0" b="5252"/>
          <a:stretch/>
        </p:blipFill>
        <p:spPr>
          <a:xfrm>
            <a:off x="2286000" y="1899423"/>
            <a:ext cx="4572000" cy="29640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8642B6-E574-4329-8186-5E3B9C0E4389}"/>
              </a:ext>
            </a:extLst>
          </p:cNvPr>
          <p:cNvSpPr/>
          <p:nvPr/>
        </p:nvSpPr>
        <p:spPr>
          <a:xfrm>
            <a:off x="4267200" y="3062817"/>
            <a:ext cx="1524000" cy="381617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F5F5EA-738E-46A2-B93B-FDE6B8365902}"/>
              </a:ext>
            </a:extLst>
          </p:cNvPr>
          <p:cNvCxnSpPr/>
          <p:nvPr/>
        </p:nvCxnSpPr>
        <p:spPr>
          <a:xfrm>
            <a:off x="3886200" y="3139634"/>
            <a:ext cx="381000" cy="0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8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Theme BL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BLU</Template>
  <TotalTime>10515</TotalTime>
  <Words>2748</Words>
  <Application>Microsoft Office PowerPoint</Application>
  <PresentationFormat>On-screen Show (16:9)</PresentationFormat>
  <Paragraphs>566</Paragraphs>
  <Slides>59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</vt:lpstr>
      <vt:lpstr>Arial Black</vt:lpstr>
      <vt:lpstr>Arial Narrow</vt:lpstr>
      <vt:lpstr>Bitstream Vera Serif</vt:lpstr>
      <vt:lpstr>Calibri</vt:lpstr>
      <vt:lpstr>Courier New</vt:lpstr>
      <vt:lpstr>Lucida Console</vt:lpstr>
      <vt:lpstr>Times New Roman</vt:lpstr>
      <vt:lpstr>Verdana</vt:lpstr>
      <vt:lpstr>Wingdings 2</vt:lpstr>
      <vt:lpstr>Theme BLU</vt:lpstr>
      <vt:lpstr>Worksheet</vt:lpstr>
      <vt:lpstr>Chương 2 LẬP TRÌNH C# CĂN BẢN</vt:lpstr>
      <vt:lpstr>Nội dung</vt:lpstr>
      <vt:lpstr>Quá trình biên dịch chương trình C#</vt:lpstr>
      <vt:lpstr>Các loại ứng dụng C#</vt:lpstr>
      <vt:lpstr>Các loại ứng dụng C#</vt:lpstr>
      <vt:lpstr>Ứng dụng Console</vt:lpstr>
      <vt:lpstr>Ứng dụng Windows Form và Web Form</vt:lpstr>
      <vt:lpstr>Tạo ứng dụng Console</vt:lpstr>
      <vt:lpstr>Tạo ứng dụng Console</vt:lpstr>
      <vt:lpstr>Tạo ứng dụng Console</vt:lpstr>
      <vt:lpstr>Tạo ứng dụng Console</vt:lpstr>
      <vt:lpstr>Tạo ứng dụng Console</vt:lpstr>
      <vt:lpstr>PowerPoint Presentation</vt:lpstr>
      <vt:lpstr>PowerPoint Presentation</vt:lpstr>
      <vt:lpstr>PowerPoint Presentation</vt:lpstr>
      <vt:lpstr>Tạo ứng dụng Console</vt:lpstr>
      <vt:lpstr>PowerPoint Presentation</vt:lpstr>
      <vt:lpstr>Ứng dụng C# đầu tiên</vt:lpstr>
      <vt:lpstr>Cấu trúc chương trình C#</vt:lpstr>
      <vt:lpstr>Cấu trúc chương trình C#</vt:lpstr>
      <vt:lpstr>Cấu trúc chương trình C#</vt:lpstr>
      <vt:lpstr>Câu lệnh</vt:lpstr>
      <vt:lpstr>Khoảng trắng</vt:lpstr>
      <vt:lpstr>Chú thích</vt:lpstr>
      <vt:lpstr>Hai cách tạo chú thích cơ bản</vt:lpstr>
      <vt:lpstr>Chú thích XML</vt:lpstr>
      <vt:lpstr>Chú thích XML</vt:lpstr>
      <vt:lpstr>Data Type – Kiểu dữ liệu</vt:lpstr>
      <vt:lpstr>Data Type</vt:lpstr>
      <vt:lpstr>Value types-Kiểu giá trị</vt:lpstr>
      <vt:lpstr>Value types-Kiểu giá trị</vt:lpstr>
      <vt:lpstr>Reference type-Kiểu tham chiếu</vt:lpstr>
      <vt:lpstr>Reference type</vt:lpstr>
      <vt:lpstr>Phân loại kiểu dữ liệu</vt:lpstr>
      <vt:lpstr>Value Type</vt:lpstr>
      <vt:lpstr>Reference type</vt:lpstr>
      <vt:lpstr>Identifier-Định danh</vt:lpstr>
      <vt:lpstr>Identifier</vt:lpstr>
      <vt:lpstr>Keyword-Từ khóa</vt:lpstr>
      <vt:lpstr>Constant-Hằng</vt:lpstr>
      <vt:lpstr>Constant</vt:lpstr>
      <vt:lpstr>Variable-Biến</vt:lpstr>
      <vt:lpstr>Variable</vt:lpstr>
      <vt:lpstr>Type cast-Ép kiểu</vt:lpstr>
      <vt:lpstr>Loop-Vòng lặp</vt:lpstr>
      <vt:lpstr>Loop</vt:lpstr>
      <vt:lpstr>if…else</vt:lpstr>
      <vt:lpstr>Switch..case</vt:lpstr>
      <vt:lpstr>Jump-Nhảy</vt:lpstr>
      <vt:lpstr>Return-Trả về</vt:lpstr>
      <vt:lpstr>Array-Mảng</vt:lpstr>
      <vt:lpstr>Array</vt:lpstr>
      <vt:lpstr>Multi-dimensional Array-Mảng ĐC</vt:lpstr>
      <vt:lpstr>Multi-dimensional Array</vt:lpstr>
      <vt:lpstr>Jagged Array-Mảng nhọn</vt:lpstr>
      <vt:lpstr>Jagged Array</vt:lpstr>
      <vt:lpstr>Enumeration-Liệt kê</vt:lpstr>
      <vt:lpstr>Enumeration</vt:lpstr>
      <vt:lpstr>Enumeration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LẬP TRÌNH JAVA</dc:title>
  <dc:creator>Khach</dc:creator>
  <cp:lastModifiedBy>Tram</cp:lastModifiedBy>
  <cp:revision>60</cp:revision>
  <dcterms:created xsi:type="dcterms:W3CDTF">2021-01-28T03:29:48Z</dcterms:created>
  <dcterms:modified xsi:type="dcterms:W3CDTF">2021-09-23T07:56:50Z</dcterms:modified>
</cp:coreProperties>
</file>