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842" autoAdjust="0"/>
  </p:normalViewPr>
  <p:slideViewPr>
    <p:cSldViewPr>
      <p:cViewPr varScale="1">
        <p:scale>
          <a:sx n="98" d="100"/>
          <a:sy n="98" d="100"/>
        </p:scale>
        <p:origin x="101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1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%20PRASAD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%20PRASAD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37022780124626692"/>
          <c:w val="0.49863503737159759"/>
          <c:h val="0.6366400975048406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4-421E-AACA-8E16701420E1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D4-421E-AACA-8E16701420E1}"/>
              </c:ext>
            </c:extLst>
          </c:dPt>
          <c:dLbls>
            <c:dLbl>
              <c:idx val="0"/>
              <c:layout>
                <c:manualLayout>
                  <c:x val="-0.14657893790673418"/>
                  <c:y val="0.12482241476402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D4-421E-AACA-8E16701420E1}"/>
                </c:ext>
              </c:extLst>
            </c:dLbl>
            <c:dLbl>
              <c:idx val="1"/>
              <c:layout>
                <c:manualLayout>
                  <c:x val="0.16005899519409389"/>
                  <c:y val="-0.176243261311282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D4-421E-AACA-8E16701420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Sheet4!$F$2:$G$2</c:f>
              <c:strCache>
                <c:ptCount val="2"/>
                <c:pt idx="0">
                  <c:v>Good</c:v>
                </c:pt>
                <c:pt idx="1">
                  <c:v>Bad</c:v>
                </c:pt>
              </c:strCache>
            </c:strRef>
          </c:cat>
          <c:val>
            <c:numRef>
              <c:f>Sheet4!$F$3:$G$3</c:f>
              <c:numCache>
                <c:formatCode>General</c:formatCode>
                <c:ptCount val="2"/>
                <c:pt idx="0">
                  <c:v>391</c:v>
                </c:pt>
                <c:pt idx="1">
                  <c:v>1079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D4-421E-AACA-8E1670142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399689569260693"/>
          <c:y val="0.83957757541762124"/>
          <c:w val="0.46335913519284666"/>
          <c:h val="8.07012517412738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Sheet4!$F$2:$G$2</cx:f>
        <cx:lvl ptCount="2">
          <cx:pt idx="0">Good</cx:pt>
          <cx:pt idx="1">Bad</cx:pt>
        </cx:lvl>
      </cx:strDim>
      <cx:numDim type="val">
        <cx:f dir="row">Sheet4!$F$3:$G$3</cx:f>
        <cx:lvl ptCount="2" formatCode="General">
          <cx:pt idx="0">391</cx:pt>
          <cx:pt idx="1">1079</cx:pt>
        </cx:lvl>
      </cx:numDim>
    </cx:data>
  </cx:chartData>
  <cx:chart>
    <cx:plotArea>
      <cx:plotAreaRegion>
        <cx:plotSurface>
          <cx:spPr>
            <a:ln>
              <a:solidFill>
                <a:schemeClr val="tx1">
                  <a:lumMod val="85000"/>
                  <a:lumOff val="15000"/>
                </a:schemeClr>
              </a:solidFill>
            </a:ln>
          </cx:spPr>
        </cx:plotSurface>
        <cx:series layoutId="clusteredColumn" uniqueId="{DA26F649-5112-485C-A03E-2FE947D5C0A6}">
          <cx:dataPt idx="0">
            <cx:spPr>
              <a:solidFill>
                <a:srgbClr val="F79646"/>
              </a:solidFill>
            </cx:spPr>
          </cx:dataPt>
          <cx:dataPt idx="1">
            <cx:spPr>
              <a:solidFill>
                <a:prstClr val="white">
                  <a:lumMod val="50000"/>
                </a:prstClr>
              </a:solidFill>
            </cx:spPr>
          </cx:dataPt>
          <cx:dataId val="0"/>
          <cx:layoutPr>
            <cx:aggregation/>
          </cx:layoutPr>
          <cx:axisId val="1"/>
        </cx:series>
        <cx:series layoutId="paretoLine" ownerIdx="0" uniqueId="{6EC4EBFA-58A8-452C-9F95-7865633314DE}">
          <cx:spPr>
            <a:solidFill>
              <a:schemeClr val="bg1"/>
            </a:solidFill>
            <a:ln>
              <a:noFill/>
            </a:ln>
          </cx:spPr>
          <cx:axisId val="2"/>
        </cx:series>
      </cx:plotAreaRegion>
      <cx:axis id="0">
        <cx:catScaling gapWidth="1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1" i="0" baseline="0"/>
            </a:pPr>
            <a:endParaRPr lang="en-US" sz="1100" b="1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10" baseline="0">
                <a:solidFill>
                  <a:schemeClr val="tx1"/>
                </a:solidFill>
              </a:defRPr>
            </a:pPr>
            <a:endParaRPr lang="en-US" sz="910" b="0" i="0" u="none" strike="noStrike" kern="1200" baseline="0">
              <a:solidFill>
                <a:schemeClr val="tx1"/>
              </a:solidFill>
              <a:latin typeface="Calibri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aseline="0">
                <a:solidFill>
                  <a:schemeClr val="tx1"/>
                </a:solidFill>
              </a:defRPr>
            </a:pPr>
            <a:endParaRPr lang="en-US" sz="900" b="0" i="0" u="none" strike="noStrike" kern="1200" baseline="0">
              <a:solidFill>
                <a:schemeClr val="tx1"/>
              </a:solidFill>
              <a:latin typeface="Calibri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07D5-FE9E-49D9-A360-C3BE708E687D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0BD23-8008-4F96-89B9-F3E34D45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7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microsoft.com/office/2014/relationships/chartEx" Target="../charts/chartEx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6294-0EED-4E40-907D-A4D5515A9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076938"/>
            <a:ext cx="8458200" cy="1371600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  Group Project Title: 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b="1" dirty="0"/>
              <a:t>  Employee Attrition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7DAE8-ED90-4284-AC59-0F79685CF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4953000"/>
            <a:ext cx="8458200" cy="1447800"/>
          </a:xfr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>
            <a:normAutofit fontScale="92500" lnSpcReduction="10000"/>
          </a:bodyPr>
          <a:lstStyle/>
          <a:p>
            <a:pPr algn="r"/>
            <a:r>
              <a:rPr lang="en-US" sz="2200" b="1" u="sng" dirty="0">
                <a:solidFill>
                  <a:schemeClr val="tx1"/>
                </a:solidFill>
              </a:rPr>
              <a:t>Project Team: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200" b="1" dirty="0">
                <a:solidFill>
                  <a:schemeClr val="tx1"/>
                </a:solidFill>
              </a:rPr>
              <a:t>   </a:t>
            </a:r>
          </a:p>
          <a:p>
            <a:pPr algn="r"/>
            <a:r>
              <a:rPr lang="en-US" sz="2200" i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Hari Prasad Kotapalli</a:t>
            </a:r>
          </a:p>
          <a:p>
            <a:pPr algn="r"/>
            <a:r>
              <a:rPr lang="en-US" sz="2200" i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Kishor Pulagam</a:t>
            </a:r>
          </a:p>
          <a:p>
            <a:pPr algn="r"/>
            <a:r>
              <a:rPr lang="en-US" sz="2200" i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Vuthej Krishna Reddy</a:t>
            </a:r>
          </a:p>
        </p:txBody>
      </p:sp>
    </p:spTree>
    <p:extLst>
      <p:ext uri="{BB962C8B-B14F-4D97-AF65-F5344CB8AC3E}">
        <p14:creationId xmlns:p14="http://schemas.microsoft.com/office/powerpoint/2010/main" val="85677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05200"/>
            <a:ext cx="8534400" cy="2342356"/>
          </a:xfrm>
          <a:gradFill flip="none" rotWithShape="1">
            <a:gsLst>
              <a:gs pos="0">
                <a:srgbClr val="DFDFDF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algn="r"/>
            <a:r>
              <a:rPr lang="en-US" b="1" i="1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39060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Employee Attrition Data Analysis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65D5C-2A3C-4CB5-A112-E8F0F19B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The selected Dataset consists of employee details who voluntarily resigned in 2016 from the employer: IBM.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Industry’s best practice:</a:t>
            </a:r>
          </a:p>
          <a:p>
            <a:pPr marL="0" indent="0">
              <a:buNone/>
            </a:pPr>
            <a:r>
              <a:rPr lang="en-US" sz="1800" dirty="0"/>
              <a:t>Permit ‘Good Attrition’ &amp; be cautious of ‘Bad Attrition’.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Problem statement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To identify the factors contributing to uncontrolled ‘Bad Attrition’ in this case and predict the key factors in bringing the overall attrition rate under control.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Project Objectives</a:t>
            </a:r>
            <a:r>
              <a:rPr lang="en-US" sz="1800" dirty="0"/>
              <a:t>:</a:t>
            </a:r>
          </a:p>
          <a:p>
            <a:r>
              <a:rPr lang="en-US" sz="1800" dirty="0"/>
              <a:t>Identify the key contributors of Attrition </a:t>
            </a:r>
          </a:p>
          <a:p>
            <a:r>
              <a:rPr lang="en-US" sz="1800" dirty="0"/>
              <a:t>Identify Good &amp; Bad attrition rate</a:t>
            </a:r>
          </a:p>
          <a:p>
            <a:r>
              <a:rPr lang="en-US" sz="1800" dirty="0"/>
              <a:t>Apply stages of Data Analytics lifecycle &amp; its processes</a:t>
            </a:r>
          </a:p>
          <a:p>
            <a:r>
              <a:rPr lang="en-US" sz="1800" dirty="0"/>
              <a:t>Observations made &amp; Measures for employer to arrest the uncontrolled attrition</a:t>
            </a:r>
          </a:p>
        </p:txBody>
      </p:sp>
    </p:spTree>
    <p:extLst>
      <p:ext uri="{BB962C8B-B14F-4D97-AF65-F5344CB8AC3E}">
        <p14:creationId xmlns:p14="http://schemas.microsoft.com/office/powerpoint/2010/main" val="200108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Employee Attrition Data Analysis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65D5C-2A3C-4CB5-A112-E8F0F19B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37" y="1242218"/>
            <a:ext cx="8229600" cy="546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overview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The collection of information gives us a holistic view of employee records, such as</a:t>
            </a:r>
          </a:p>
          <a:p>
            <a:pPr marL="0" indent="0">
              <a:buNone/>
            </a:pPr>
            <a:r>
              <a:rPr lang="en-US" sz="1800" dirty="0"/>
              <a:t>Last pay Compensation, Last Promotion date, skills/trainings acquired, Employee tenure, Stock options provided to staff as Premium employee benefits, rate of billing, Over-time &amp; personal status (gender, marital status).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Concept of learning as related to our objectives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Data Analytics Life cycle: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Model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Model Evaluating/Data analyzation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Arrive at conclusions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078518-D823-4E51-B6EB-912228F5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0351">
            <a:off x="140553" y="3006540"/>
            <a:ext cx="1657350" cy="806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487482-4EA9-4021-A681-074D6F57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52" y="3262290"/>
            <a:ext cx="1811349" cy="872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93F92-1667-4685-86E3-62AB64644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43132">
            <a:off x="7170406" y="2487786"/>
            <a:ext cx="1858728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23F43-98A7-4A5D-ADEF-5829AB556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724" y="2943144"/>
            <a:ext cx="1811349" cy="1192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D4EC-5B9B-428C-8562-413B916F5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581" y="3144629"/>
            <a:ext cx="146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Employee Attrition Data Analysis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65D5C-2A3C-4CB5-A112-E8F0F19B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 / methodology (the plan)</a:t>
            </a:r>
          </a:p>
          <a:p>
            <a:pPr marL="0" indent="0">
              <a:buNone/>
            </a:pPr>
            <a:r>
              <a:rPr lang="en-US" sz="1800" dirty="0"/>
              <a:t>Attempts made are with techniques below: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Decision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Naïve Bayes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Logistic Regression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Evaluation:</a:t>
            </a:r>
          </a:p>
          <a:p>
            <a:pPr marL="0" indent="0">
              <a:buNone/>
            </a:pPr>
            <a:r>
              <a:rPr lang="en-US" sz="1800" dirty="0"/>
              <a:t>Kappa, Accuracy &amp; F-Values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Tools: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48C0E5-8C74-4FF8-8278-345E30BF759F}"/>
              </a:ext>
            </a:extLst>
          </p:cNvPr>
          <p:cNvGrpSpPr/>
          <p:nvPr/>
        </p:nvGrpSpPr>
        <p:grpSpPr>
          <a:xfrm>
            <a:off x="339969" y="5257801"/>
            <a:ext cx="5975641" cy="864031"/>
            <a:chOff x="284018" y="4802479"/>
            <a:chExt cx="5975641" cy="8640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9B2D23-C55E-474D-94E7-CEC64541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018" y="4802479"/>
              <a:ext cx="2600325" cy="8363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B1FDCF-9F8C-4CCD-B85D-6F562A425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4740" y="4830188"/>
              <a:ext cx="3044919" cy="836322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9627D6C-DF89-4A9C-B2B0-5B2F82FBC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6741">
            <a:off x="4233178" y="1865249"/>
            <a:ext cx="224338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112602-3B0A-47C6-86B7-E290B5906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0345">
            <a:off x="5565510" y="2711364"/>
            <a:ext cx="2343108" cy="1435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05F982-09C6-4F40-A627-F72ECA086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87584">
            <a:off x="6991721" y="1315971"/>
            <a:ext cx="1681731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Employee Attrition Data Analysis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65D5C-2A3C-4CB5-A112-E8F0F19B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Visual exploration:</a:t>
            </a:r>
          </a:p>
          <a:p>
            <a:pPr>
              <a:buFontTx/>
              <a:buChar char="-"/>
            </a:pPr>
            <a:r>
              <a:rPr lang="en-US" sz="1800" dirty="0"/>
              <a:t>Tableau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801A3-AA7F-40FB-854B-35EC204CBF22}"/>
              </a:ext>
            </a:extLst>
          </p:cNvPr>
          <p:cNvGrpSpPr/>
          <p:nvPr/>
        </p:nvGrpSpPr>
        <p:grpSpPr>
          <a:xfrm>
            <a:off x="457200" y="1752601"/>
            <a:ext cx="4343400" cy="4486052"/>
            <a:chOff x="5181599" y="1066799"/>
            <a:chExt cx="3733801" cy="34775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304210-3989-4C5F-B222-2E6CF16BD085}"/>
                </a:ext>
              </a:extLst>
            </p:cNvPr>
            <p:cNvGrpSpPr/>
            <p:nvPr/>
          </p:nvGrpSpPr>
          <p:grpSpPr>
            <a:xfrm>
              <a:off x="5181599" y="1066799"/>
              <a:ext cx="3733801" cy="3477574"/>
              <a:chOff x="5181600" y="1066799"/>
              <a:chExt cx="3657600" cy="3477574"/>
            </a:xfrm>
          </p:grpSpPr>
          <p:pic>
            <p:nvPicPr>
              <p:cNvPr id="8" name="Picture 7" descr="A picture containing text, man&#10;&#10;Description automatically generated">
                <a:extLst>
                  <a:ext uri="{FF2B5EF4-FFF2-40B4-BE49-F238E27FC236}">
                    <a16:creationId xmlns:a16="http://schemas.microsoft.com/office/drawing/2014/main" id="{3567425C-01F3-42EC-A9E8-802DDFE1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00" y="1066799"/>
                <a:ext cx="3657600" cy="3477574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3126885-F71F-43DF-9A9B-F22FA760F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236" y="3495386"/>
                <a:ext cx="304800" cy="1206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19DE16F-AFE3-475B-885F-34AD84DCE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236" y="2078182"/>
                <a:ext cx="234597" cy="12065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FF4D2D-1A45-4BB7-9A65-21F99C9730C1}"/>
                </a:ext>
              </a:extLst>
            </p:cNvPr>
            <p:cNvSpPr txBox="1"/>
            <p:nvPr/>
          </p:nvSpPr>
          <p:spPr>
            <a:xfrm>
              <a:off x="5219700" y="1101011"/>
              <a:ext cx="36229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Work life Balance &amp; Overtime Vs Training Time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2A63B7-0F96-4F0A-A0BF-011810902F33}"/>
              </a:ext>
            </a:extLst>
          </p:cNvPr>
          <p:cNvGrpSpPr/>
          <p:nvPr/>
        </p:nvGrpSpPr>
        <p:grpSpPr>
          <a:xfrm>
            <a:off x="5562600" y="969635"/>
            <a:ext cx="3200399" cy="3068965"/>
            <a:chOff x="83127" y="3046085"/>
            <a:chExt cx="3193473" cy="3203377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0" name="Chart 9">
                  <a:extLst>
                    <a:ext uri="{FF2B5EF4-FFF2-40B4-BE49-F238E27FC236}">
                      <a16:creationId xmlns:a16="http://schemas.microsoft.com/office/drawing/2014/main" id="{C75DD41A-AA62-42D3-8270-603F2C890E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11392920"/>
                    </p:ext>
                  </p:extLst>
                </p:nvPr>
              </p:nvGraphicFramePr>
              <p:xfrm>
                <a:off x="83127" y="3353862"/>
                <a:ext cx="2895600" cy="28956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10" name="Chart 9">
                  <a:extLst>
                    <a:ext uri="{FF2B5EF4-FFF2-40B4-BE49-F238E27FC236}">
                      <a16:creationId xmlns:a16="http://schemas.microsoft.com/office/drawing/2014/main" id="{C75DD41A-AA62-42D3-8270-603F2C890E1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62600" y="1264498"/>
                  <a:ext cx="2901880" cy="277410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761510-BC3A-416A-8943-A56CD8EB615C}"/>
                </a:ext>
              </a:extLst>
            </p:cNvPr>
            <p:cNvSpPr txBox="1"/>
            <p:nvPr/>
          </p:nvSpPr>
          <p:spPr>
            <a:xfrm>
              <a:off x="83127" y="3046085"/>
              <a:ext cx="31934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Distribution by Year since Last Promotion</a:t>
              </a:r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1A193C-218F-4362-BF2A-643CE3D68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727156"/>
              </p:ext>
            </p:extLst>
          </p:nvPr>
        </p:nvGraphicFramePr>
        <p:xfrm>
          <a:off x="5654732" y="3874710"/>
          <a:ext cx="3108267" cy="249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6C588A-9624-4E42-A7AA-3C544FB54C12}"/>
              </a:ext>
            </a:extLst>
          </p:cNvPr>
          <p:cNvSpPr txBox="1"/>
          <p:nvPr/>
        </p:nvSpPr>
        <p:spPr>
          <a:xfrm>
            <a:off x="4956496" y="4305935"/>
            <a:ext cx="3993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by Revised Compensation (hike)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D899B-BA6A-4414-8F59-750E48D08D32}"/>
              </a:ext>
            </a:extLst>
          </p:cNvPr>
          <p:cNvSpPr txBox="1"/>
          <p:nvPr/>
        </p:nvSpPr>
        <p:spPr>
          <a:xfrm>
            <a:off x="3291968" y="2707942"/>
            <a:ext cx="19356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Over Time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87B2C8-D96B-431A-9DDF-0B4BE039B9F5}"/>
              </a:ext>
            </a:extLst>
          </p:cNvPr>
          <p:cNvGrpSpPr/>
          <p:nvPr/>
        </p:nvGrpSpPr>
        <p:grpSpPr>
          <a:xfrm>
            <a:off x="2746341" y="2288968"/>
            <a:ext cx="2210155" cy="253916"/>
            <a:chOff x="2746341" y="2288968"/>
            <a:chExt cx="2210155" cy="2539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129C4E4-DD39-4DCF-B5E5-849FBF7A8E0C}"/>
                </a:ext>
              </a:extLst>
            </p:cNvPr>
            <p:cNvSpPr txBox="1"/>
            <p:nvPr/>
          </p:nvSpPr>
          <p:spPr>
            <a:xfrm>
              <a:off x="3020798" y="2288968"/>
              <a:ext cx="19356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Worklife Balance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FEC3AC-6A6C-4F19-A206-396DF92F3384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746341" y="2415926"/>
              <a:ext cx="274457" cy="126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1E13D6-253C-4092-BCF7-64E8AAEFF96C}"/>
              </a:ext>
            </a:extLst>
          </p:cNvPr>
          <p:cNvCxnSpPr>
            <a:cxnSpLocks/>
          </p:cNvCxnSpPr>
          <p:nvPr/>
        </p:nvCxnSpPr>
        <p:spPr>
          <a:xfrm flipV="1">
            <a:off x="2408017" y="2865078"/>
            <a:ext cx="942450" cy="38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1434CB-950B-4385-B6A9-BF4007FB2E18}"/>
              </a:ext>
            </a:extLst>
          </p:cNvPr>
          <p:cNvGrpSpPr/>
          <p:nvPr/>
        </p:nvGrpSpPr>
        <p:grpSpPr>
          <a:xfrm>
            <a:off x="2688047" y="4758507"/>
            <a:ext cx="2210155" cy="253916"/>
            <a:chOff x="2746341" y="2288968"/>
            <a:chExt cx="2210155" cy="2539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87EB44-0F05-4B78-83DF-E6F669DF39CF}"/>
                </a:ext>
              </a:extLst>
            </p:cNvPr>
            <p:cNvSpPr txBox="1"/>
            <p:nvPr/>
          </p:nvSpPr>
          <p:spPr>
            <a:xfrm>
              <a:off x="3020798" y="2288968"/>
              <a:ext cx="19356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Worklife Balance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7F771B-45F3-4066-B493-B07CF1830BA7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2746341" y="2415926"/>
              <a:ext cx="274457" cy="126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2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Employee Attrition Data Analysis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65D5C-2A3C-4CB5-A112-E8F0F19B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preparation:</a:t>
            </a:r>
          </a:p>
          <a:p>
            <a:pPr marL="0" indent="0">
              <a:buNone/>
            </a:pPr>
            <a:r>
              <a:rPr lang="en-US" sz="1800" dirty="0"/>
              <a:t>Multiple combination of employee parameters to come-up with a better correlation of information - To classify Good-Bad attrition.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Data Cleaning:</a:t>
            </a:r>
          </a:p>
          <a:p>
            <a:pPr marL="0" indent="0">
              <a:buNone/>
            </a:pPr>
            <a:r>
              <a:rPr lang="en-US" sz="1800" dirty="0"/>
              <a:t>Extensive validation of data revealed no anomalies.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Transformation: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Transformed string to numeric values to specific parameters, to suit the modelling.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DB090A-DC8D-4451-AEE4-B0A436E4D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6085"/>
              </p:ext>
            </p:extLst>
          </p:nvPr>
        </p:nvGraphicFramePr>
        <p:xfrm>
          <a:off x="609600" y="4419600"/>
          <a:ext cx="4114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5720600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513075168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Attributes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Transformed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778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Business Travel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Yes = 1,  No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06063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Male = 1,  Female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07148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Marital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Single = 1,  Married = 2,  Divorced =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87457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Yes = 1,  No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33045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Attrition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Good = 1,  Bad =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5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Employee Attrition Data Analysis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65D5C-2A3C-4CB5-A112-E8F0F19B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Modeling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Decision Tree</a:t>
            </a:r>
          </a:p>
          <a:p>
            <a:pPr marL="0" indent="0">
              <a:buNone/>
            </a:pPr>
            <a:r>
              <a:rPr lang="en-US" sz="1800" b="1" dirty="0"/>
              <a:t>Parameters: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Years since last Promotion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Training time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Over Time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Evaluation details: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Industry Standards:</a:t>
            </a:r>
          </a:p>
          <a:p>
            <a:pPr marL="0" indent="0">
              <a:buNone/>
            </a:pPr>
            <a:r>
              <a:rPr lang="en-US" sz="1200" i="1" dirty="0"/>
              <a:t>(from recent HR Journals)</a:t>
            </a:r>
          </a:p>
          <a:p>
            <a:pPr marL="0" indent="0">
              <a:buNone/>
            </a:pPr>
            <a:endParaRPr lang="en-US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746F93-4094-45F4-9F16-090C4C58B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67744"/>
              </p:ext>
            </p:extLst>
          </p:nvPr>
        </p:nvGraphicFramePr>
        <p:xfrm>
          <a:off x="2624015" y="5106851"/>
          <a:ext cx="4614985" cy="13241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386">
                  <a:extLst>
                    <a:ext uri="{9D8B030D-6E8A-4147-A177-3AD203B41FA5}">
                      <a16:colId xmlns:a16="http://schemas.microsoft.com/office/drawing/2014/main" val="2000953141"/>
                    </a:ext>
                  </a:extLst>
                </a:gridCol>
                <a:gridCol w="2836599">
                  <a:extLst>
                    <a:ext uri="{9D8B030D-6E8A-4147-A177-3AD203B41FA5}">
                      <a16:colId xmlns:a16="http://schemas.microsoft.com/office/drawing/2014/main" val="4265613793"/>
                    </a:ext>
                  </a:extLst>
                </a:gridCol>
              </a:tblGrid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Attrition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Good / Bad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20677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Attrition by Billing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&gt; 1000 in the Column: </a:t>
                      </a:r>
                      <a:r>
                        <a:rPr lang="en-US" sz="1100" u="none" strike="noStrike" dirty="0" err="1">
                          <a:effectLst/>
                        </a:rPr>
                        <a:t>DailyRate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15494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Attrition by Over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Denoted as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45218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Attrition by Training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Trained for 4-6 skills last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829947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Attrition by hike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14% and above (Industry standard is 1-13%)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52967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Attrition by Stock-Options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Only level 3 - Premium employee benefits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23310"/>
                  </a:ext>
                </a:extLst>
              </a:tr>
              <a:tr h="189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Attrition by Promotion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&gt; 6 years and above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805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road, air&#10;&#10;Description automatically generated">
            <a:extLst>
              <a:ext uri="{FF2B5EF4-FFF2-40B4-BE49-F238E27FC236}">
                <a16:creationId xmlns:a16="http://schemas.microsoft.com/office/drawing/2014/main" id="{B81CF120-E824-4A51-BB9A-3591F87D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58352"/>
            <a:ext cx="4649638" cy="26503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84BC15-DFFC-4E94-9E94-E0C18411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48982"/>
              </p:ext>
            </p:extLst>
          </p:nvPr>
        </p:nvGraphicFramePr>
        <p:xfrm>
          <a:off x="2590800" y="3679409"/>
          <a:ext cx="5486400" cy="91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87597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33851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94651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175581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20634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2095745"/>
                    </a:ext>
                  </a:extLst>
                </a:gridCol>
              </a:tblGrid>
              <a:tr h="229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Accuracy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Kappa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35685"/>
                  </a:ext>
                </a:extLst>
              </a:tr>
              <a:tr h="22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Decision 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0.6247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91140"/>
                  </a:ext>
                </a:extLst>
              </a:tr>
              <a:tr h="22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Naïve Bayes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77.55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0.6944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24052"/>
                  </a:ext>
                </a:extLst>
              </a:tr>
              <a:tr h="22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0.9765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0.8646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6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292EC-E048-41E5-8295-5771874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Employee Attrition Data Analysis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65D5C-2A3C-4CB5-A112-E8F0F19B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1"/>
            <a:ext cx="8839200" cy="53339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/>
              <a:t>Key points, findings, and/or recommendations:</a:t>
            </a:r>
          </a:p>
          <a:p>
            <a:r>
              <a:rPr lang="en-US" sz="1800" dirty="0"/>
              <a:t>Higher the correlation among variables, resulted in higher Accuracy &amp; Kappa values</a:t>
            </a:r>
            <a:endParaRPr lang="en-US" sz="1800" b="1" dirty="0"/>
          </a:p>
          <a:p>
            <a:r>
              <a:rPr lang="en-US" sz="1800" dirty="0"/>
              <a:t>With limited sample of data, Train &amp; test data doesn’t derive accurate value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Experiences (individual and team):</a:t>
            </a:r>
          </a:p>
          <a:p>
            <a:pPr marL="0" indent="0">
              <a:buNone/>
            </a:pPr>
            <a:r>
              <a:rPr lang="en-US" sz="1800" dirty="0"/>
              <a:t>Enormous learnings in Data Analytics life cycle</a:t>
            </a:r>
          </a:p>
          <a:p>
            <a:pPr marL="0" indent="0">
              <a:buNone/>
            </a:pPr>
            <a:r>
              <a:rPr lang="en-US" sz="1800" dirty="0"/>
              <a:t>Challenges faced in arriving at best suitable model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b="1" dirty="0"/>
              <a:t>Future work:</a:t>
            </a:r>
          </a:p>
          <a:p>
            <a:pPr marL="0" indent="0">
              <a:buNone/>
            </a:pPr>
            <a:r>
              <a:rPr lang="en-US" sz="1800" dirty="0"/>
              <a:t>- Enhanced model can be built, upon adding more attributes and instances to this dataset.</a:t>
            </a:r>
          </a:p>
          <a:p>
            <a:pPr marL="0" indent="0">
              <a:buNone/>
            </a:pPr>
            <a:r>
              <a:rPr lang="en-US" sz="1800" dirty="0"/>
              <a:t>- Algorithms to achieve accurate results can be programed.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Conclusion:</a:t>
            </a:r>
          </a:p>
          <a:p>
            <a:pPr marL="0" indent="0">
              <a:buNone/>
            </a:pPr>
            <a:r>
              <a:rPr lang="en-US" sz="1800" dirty="0"/>
              <a:t>Due to uncontrolled Attrition: </a:t>
            </a:r>
          </a:p>
          <a:p>
            <a:pPr marL="0" indent="0">
              <a:buNone/>
            </a:pPr>
            <a:r>
              <a:rPr lang="en-US" sz="1800" dirty="0"/>
              <a:t>	- Revenue leakage/loss, hard to engage New Business w/o desired </a:t>
            </a:r>
            <a:r>
              <a:rPr lang="en-US" sz="1800" dirty="0" err="1"/>
              <a:t>avg.Experience</a:t>
            </a:r>
            <a:r>
              <a:rPr lang="en-US" sz="1800" dirty="0"/>
              <a:t> of talents</a:t>
            </a:r>
          </a:p>
          <a:p>
            <a:pPr marL="0" indent="0">
              <a:buNone/>
            </a:pPr>
            <a:r>
              <a:rPr lang="en-US" sz="1800" dirty="0"/>
              <a:t>Metrics which would reveal better observations:</a:t>
            </a:r>
          </a:p>
          <a:p>
            <a:pPr marL="0" indent="0">
              <a:buNone/>
            </a:pPr>
            <a:r>
              <a:rPr lang="en-US" sz="1800" dirty="0"/>
              <a:t>	1. Employee friendly employee experience for a stable work environment</a:t>
            </a:r>
          </a:p>
          <a:p>
            <a:pPr marL="0" indent="0">
              <a:buNone/>
            </a:pPr>
            <a:r>
              <a:rPr lang="en-US" sz="1800" dirty="0"/>
              <a:t>	2. Last Working Day</a:t>
            </a:r>
          </a:p>
          <a:p>
            <a:pPr marL="0" indent="0">
              <a:buNone/>
            </a:pPr>
            <a:r>
              <a:rPr lang="en-US" sz="1800" dirty="0"/>
              <a:t>	3. Employee Index </a:t>
            </a:r>
          </a:p>
          <a:p>
            <a:pPr marL="0" indent="0">
              <a:buNone/>
            </a:pPr>
            <a:r>
              <a:rPr lang="en-US" sz="1800" dirty="0"/>
              <a:t>	4. 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11270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DA20AC5-D5CB-4F86-BDA7-5E7B74F7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00200"/>
            <a:ext cx="8534400" cy="3380978"/>
          </a:xfrm>
          <a:gradFill flip="none" rotWithShape="1">
            <a:gsLst>
              <a:gs pos="0">
                <a:srgbClr val="DFDFDF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en-US" sz="9600" b="1" i="1" dirty="0">
                <a:latin typeface="Lucida Bright" panose="020406020505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747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694</Words>
  <Application>Microsoft Office PowerPoint</Application>
  <PresentationFormat>On-screen Show 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Aparajita</vt:lpstr>
      <vt:lpstr>Arial</vt:lpstr>
      <vt:lpstr>Calibri</vt:lpstr>
      <vt:lpstr>Lucida Bright</vt:lpstr>
      <vt:lpstr>Wingdings</vt:lpstr>
      <vt:lpstr>Office Theme</vt:lpstr>
      <vt:lpstr>  Group Project Title:     Employee Attrition Data Analysis</vt:lpstr>
      <vt:lpstr>Employee Attrition Data Analysis</vt:lpstr>
      <vt:lpstr>Employee Attrition Data Analysis</vt:lpstr>
      <vt:lpstr>Employee Attrition Data Analysis</vt:lpstr>
      <vt:lpstr>Employee Attrition Data Analysis</vt:lpstr>
      <vt:lpstr>Employee Attrition Data Analysis</vt:lpstr>
      <vt:lpstr>Employee Attrition Data Analysis</vt:lpstr>
      <vt:lpstr>Employee Attrition Data Analysis</vt:lpstr>
      <vt:lpstr>Q&amp;A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</dc:creator>
  <cp:lastModifiedBy>Kotapalli, Hari Prasad</cp:lastModifiedBy>
  <cp:revision>61</cp:revision>
  <dcterms:created xsi:type="dcterms:W3CDTF">2006-08-16T00:00:00Z</dcterms:created>
  <dcterms:modified xsi:type="dcterms:W3CDTF">2019-12-05T16:14:24Z</dcterms:modified>
</cp:coreProperties>
</file>