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Lst>
  <p:sldSz cy="5143500" cx="9144000"/>
  <p:notesSz cx="6858000" cy="9144000"/>
  <p:embeddedFontLst>
    <p:embeddedFont>
      <p:font typeface="Raleway"/>
      <p:regular r:id="rId86"/>
      <p:bold r:id="rId87"/>
      <p:italic r:id="rId88"/>
      <p:boldItalic r:id="rId89"/>
    </p:embeddedFont>
    <p:embeddedFont>
      <p:font typeface="Lato"/>
      <p:regular r:id="rId90"/>
      <p:bold r:id="rId91"/>
      <p:italic r:id="rId92"/>
      <p:boldItalic r:id="rId93"/>
    </p:embeddedFont>
    <p:embeddedFont>
      <p:font typeface="Jura"/>
      <p:regular r:id="rId94"/>
      <p:bold r:id="rId9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96" roundtripDataSignature="AMtx7mhEQH9njx7Lk8uQg5Wq0pvqhS7C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B8F2859-6890-4277-B676-379AAF0CB589}">
  <a:tblStyle styleId="{7B8F2859-6890-4277-B676-379AAF0CB589}"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font" Target="fonts/Raleway-regular.fntdata"/><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font" Target="fonts/Raleway-italic.fntdata"/><Relationship Id="rId43" Type="http://schemas.openxmlformats.org/officeDocument/2006/relationships/slide" Target="slides/slide37.xml"/><Relationship Id="rId87" Type="http://schemas.openxmlformats.org/officeDocument/2006/relationships/font" Target="fonts/Raleway-bold.fntdata"/><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Raleway-boldItalic.fntdata"/><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95" Type="http://schemas.openxmlformats.org/officeDocument/2006/relationships/font" Target="fonts/Jura-bold.fntdata"/><Relationship Id="rId50" Type="http://schemas.openxmlformats.org/officeDocument/2006/relationships/slide" Target="slides/slide44.xml"/><Relationship Id="rId94" Type="http://schemas.openxmlformats.org/officeDocument/2006/relationships/font" Target="fonts/Jura-regular.fntdata"/><Relationship Id="rId53" Type="http://schemas.openxmlformats.org/officeDocument/2006/relationships/slide" Target="slides/slide47.xml"/><Relationship Id="rId52" Type="http://schemas.openxmlformats.org/officeDocument/2006/relationships/slide" Target="slides/slide46.xml"/><Relationship Id="rId96" Type="http://customschemas.google.com/relationships/presentationmetadata" Target="metadata"/><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Lato-bold.fntdata"/><Relationship Id="rId90" Type="http://schemas.openxmlformats.org/officeDocument/2006/relationships/font" Target="fonts/Lato-regular.fntdata"/><Relationship Id="rId93" Type="http://schemas.openxmlformats.org/officeDocument/2006/relationships/font" Target="fonts/Lato-boldItalic.fntdata"/><Relationship Id="rId92" Type="http://schemas.openxmlformats.org/officeDocument/2006/relationships/font" Target="fonts/Lato-italic.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 name="Google Shape;84;p1:notes"/>
          <p:cNvSpPr txBox="1"/>
          <p:nvPr>
            <p:ph idx="1" type="body"/>
          </p:nvPr>
        </p:nvSpPr>
        <p:spPr>
          <a:xfrm>
            <a:off x="685800" y="4343400"/>
            <a:ext cx="5486100" cy="41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Arial"/>
              <a:buNone/>
            </a:pPr>
            <a:r>
              <a:t/>
            </a:r>
            <a:endParaRPr b="0" sz="1200"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8" name="Google Shape;138;p9:notes"/>
          <p:cNvSpPr txBox="1"/>
          <p:nvPr>
            <p:ph idx="1" type="body"/>
          </p:nvPr>
        </p:nvSpPr>
        <p:spPr>
          <a:xfrm>
            <a:off x="685800" y="4343400"/>
            <a:ext cx="5486100" cy="41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Arial"/>
              <a:buNone/>
            </a:pPr>
            <a:r>
              <a:t/>
            </a:r>
            <a:endParaRPr b="0" sz="1200"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7" name="Google Shape;187;p17:notes"/>
          <p:cNvSpPr txBox="1"/>
          <p:nvPr>
            <p:ph idx="1" type="body"/>
          </p:nvPr>
        </p:nvSpPr>
        <p:spPr>
          <a:xfrm>
            <a:off x="685800" y="4343400"/>
            <a:ext cx="5486100" cy="41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Arial"/>
              <a:buNone/>
            </a:pPr>
            <a:r>
              <a:t/>
            </a:r>
            <a:endParaRPr b="0" sz="1200" strike="noStrik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6" name="Google Shape;276;p30:notes"/>
          <p:cNvSpPr txBox="1"/>
          <p:nvPr>
            <p:ph idx="1" type="body"/>
          </p:nvPr>
        </p:nvSpPr>
        <p:spPr>
          <a:xfrm>
            <a:off x="685800" y="4343400"/>
            <a:ext cx="5486100" cy="41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Arial"/>
              <a:buNone/>
            </a:pPr>
            <a:r>
              <a:t/>
            </a:r>
            <a:endParaRPr b="0" sz="1200" strike="noStrike">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4" name="Google Shape;304;p34:notes"/>
          <p:cNvSpPr txBox="1"/>
          <p:nvPr>
            <p:ph idx="1" type="body"/>
          </p:nvPr>
        </p:nvSpPr>
        <p:spPr>
          <a:xfrm>
            <a:off x="685800" y="4343400"/>
            <a:ext cx="5486100" cy="41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Arial"/>
              <a:buNone/>
            </a:pPr>
            <a:r>
              <a:t/>
            </a:r>
            <a:endParaRPr b="0" sz="1200" strike="noStrike">
              <a:solidFill>
                <a:srgbClr val="000000"/>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9" name="Google Shape;379;p44:notes"/>
          <p:cNvSpPr txBox="1"/>
          <p:nvPr>
            <p:ph idx="1" type="body"/>
          </p:nvPr>
        </p:nvSpPr>
        <p:spPr>
          <a:xfrm>
            <a:off x="685800" y="4343400"/>
            <a:ext cx="5486100" cy="41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Arial"/>
              <a:buNone/>
            </a:pPr>
            <a:r>
              <a:t/>
            </a:r>
            <a:endParaRPr b="0" sz="1200" strike="noStrike">
              <a:solidFill>
                <a:srgbClr val="000000"/>
              </a:solidFill>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6c8bc7720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36c8bc77201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 name="Google Shape;422;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 name="Google Shape;430;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7" name="Google Shape;437;p52:notes"/>
          <p:cNvSpPr txBox="1"/>
          <p:nvPr>
            <p:ph idx="1" type="body"/>
          </p:nvPr>
        </p:nvSpPr>
        <p:spPr>
          <a:xfrm>
            <a:off x="685800" y="4343400"/>
            <a:ext cx="5486100" cy="41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Arial"/>
              <a:buNone/>
            </a:pPr>
            <a:r>
              <a:t/>
            </a:r>
            <a:endParaRPr b="0" sz="1200" strike="noStrike">
              <a:solidFill>
                <a:srgbClr val="000000"/>
              </a:solidFill>
              <a:latin typeface="Arial"/>
              <a:ea typeface="Arial"/>
              <a:cs typeface="Arial"/>
              <a:sym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2" name="Google Shape;472;p57:notes"/>
          <p:cNvSpPr txBox="1"/>
          <p:nvPr>
            <p:ph idx="1" type="body"/>
          </p:nvPr>
        </p:nvSpPr>
        <p:spPr>
          <a:xfrm>
            <a:off x="685800" y="4343400"/>
            <a:ext cx="5486100" cy="41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Arial"/>
              <a:buNone/>
            </a:pPr>
            <a:r>
              <a:t/>
            </a:r>
            <a:endParaRPr b="0" sz="1200" strike="noStrike">
              <a:solidFill>
                <a:srgbClr val="000000"/>
              </a:solidFill>
              <a:latin typeface="Arial"/>
              <a:ea typeface="Arial"/>
              <a:cs typeface="Arial"/>
              <a:sym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5" name="Google Shape;485;p59:notes"/>
          <p:cNvSpPr txBox="1"/>
          <p:nvPr>
            <p:ph idx="1" type="body"/>
          </p:nvPr>
        </p:nvSpPr>
        <p:spPr>
          <a:xfrm>
            <a:off x="685800" y="4343400"/>
            <a:ext cx="5486100" cy="41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Arial"/>
              <a:buNone/>
            </a:pPr>
            <a:r>
              <a:t/>
            </a:r>
            <a:endParaRPr b="0" sz="1200" strike="noStrike">
              <a:solidFill>
                <a:srgbClr val="000000"/>
              </a:solidFill>
              <a:latin typeface="Arial"/>
              <a:ea typeface="Arial"/>
              <a:cs typeface="Arial"/>
              <a:sym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0" name="Google Shape;490;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7" name="Google Shape;497;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1" name="Google Shape;511;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8" name="Google Shape;518;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5" name="Google Shape;525;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2" name="Google Shape;532;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9" name="Google Shape;539;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7" name="Google Shape;547;p68:notes"/>
          <p:cNvSpPr txBox="1"/>
          <p:nvPr>
            <p:ph idx="1" type="body"/>
          </p:nvPr>
        </p:nvSpPr>
        <p:spPr>
          <a:xfrm>
            <a:off x="685800" y="4343400"/>
            <a:ext cx="5486100" cy="41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Arial"/>
              <a:buNone/>
            </a:pPr>
            <a:r>
              <a:t/>
            </a:r>
            <a:endParaRPr b="0" sz="1200"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2" name="Google Shape;552;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9" name="Google Shape;559;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6" name="Google Shape;566;p71:notes"/>
          <p:cNvSpPr txBox="1"/>
          <p:nvPr>
            <p:ph idx="1" type="body"/>
          </p:nvPr>
        </p:nvSpPr>
        <p:spPr>
          <a:xfrm>
            <a:off x="685800" y="4343400"/>
            <a:ext cx="5486100" cy="41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Arial"/>
              <a:buNone/>
            </a:pPr>
            <a:r>
              <a:t/>
            </a:r>
            <a:endParaRPr b="0" sz="1200" strike="noStrike">
              <a:solidFill>
                <a:srgbClr val="000000"/>
              </a:solidFill>
              <a:latin typeface="Arial"/>
              <a:ea typeface="Arial"/>
              <a:cs typeface="Arial"/>
              <a:sym typeface="Aria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1" name="Google Shape;571;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8" name="Google Shape;578;p73:notes"/>
          <p:cNvSpPr txBox="1"/>
          <p:nvPr>
            <p:ph idx="1" type="body"/>
          </p:nvPr>
        </p:nvSpPr>
        <p:spPr>
          <a:xfrm>
            <a:off x="685800" y="4343400"/>
            <a:ext cx="5486100" cy="41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Arial"/>
              <a:buNone/>
            </a:pPr>
            <a:r>
              <a:t/>
            </a:r>
            <a:endParaRPr b="0" sz="1200" strike="noStrike">
              <a:solidFill>
                <a:srgbClr val="000000"/>
              </a:solidFill>
              <a:latin typeface="Arial"/>
              <a:ea typeface="Arial"/>
              <a:cs typeface="Arial"/>
              <a:sym typeface="Aria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3" name="Google Shape;583;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0" name="Google Shape;590;p75:notes"/>
          <p:cNvSpPr txBox="1"/>
          <p:nvPr>
            <p:ph idx="1" type="body"/>
          </p:nvPr>
        </p:nvSpPr>
        <p:spPr>
          <a:xfrm>
            <a:off x="685800" y="4343400"/>
            <a:ext cx="5486100" cy="41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Arial"/>
              <a:buNone/>
            </a:pPr>
            <a:r>
              <a:t/>
            </a:r>
            <a:endParaRPr b="0" sz="1200" strike="noStrike">
              <a:solidFill>
                <a:srgbClr val="000000"/>
              </a:solidFill>
              <a:latin typeface="Arial"/>
              <a:ea typeface="Arial"/>
              <a:cs typeface="Arial"/>
              <a:sym typeface="Aria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5" name="Google Shape;595;p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2" name="Google Shape;602;p77:notes"/>
          <p:cNvSpPr txBox="1"/>
          <p:nvPr>
            <p:ph idx="1" type="body"/>
          </p:nvPr>
        </p:nvSpPr>
        <p:spPr>
          <a:xfrm>
            <a:off x="685800" y="4343400"/>
            <a:ext cx="5486100" cy="41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Arial"/>
              <a:buNone/>
            </a:pPr>
            <a:r>
              <a:t/>
            </a:r>
            <a:endParaRPr b="0" sz="1200" strike="noStrike">
              <a:solidFill>
                <a:srgbClr val="000000"/>
              </a:solidFill>
              <a:latin typeface="Arial"/>
              <a:ea typeface="Arial"/>
              <a:cs typeface="Arial"/>
              <a:sym typeface="Aria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7" name="Google Shape;607;p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8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89"/>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4" name="Google Shape;74;p8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5" name="Shape 75"/>
        <p:cNvGrpSpPr/>
        <p:nvPr/>
      </p:nvGrpSpPr>
      <p:grpSpPr>
        <a:xfrm>
          <a:off x="0" y="0"/>
          <a:ext cx="0" cy="0"/>
          <a:chOff x="0" y="0"/>
          <a:chExt cx="0" cy="0"/>
        </a:xfrm>
      </p:grpSpPr>
      <p:grpSp>
        <p:nvGrpSpPr>
          <p:cNvPr id="76" name="Google Shape;76;p90"/>
          <p:cNvGrpSpPr/>
          <p:nvPr/>
        </p:nvGrpSpPr>
        <p:grpSpPr>
          <a:xfrm>
            <a:off x="830392" y="4169130"/>
            <a:ext cx="745763" cy="45826"/>
            <a:chOff x="4580561" y="2589004"/>
            <a:chExt cx="1064464" cy="25200"/>
          </a:xfrm>
        </p:grpSpPr>
        <p:sp>
          <p:nvSpPr>
            <p:cNvPr id="77" name="Google Shape;77;p9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9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90"/>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0" name="Google Shape;80;p90"/>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81" name="Google Shape;81;p9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 name="Shape 11"/>
        <p:cNvGrpSpPr/>
        <p:nvPr/>
      </p:nvGrpSpPr>
      <p:grpSpPr>
        <a:xfrm>
          <a:off x="0" y="0"/>
          <a:ext cx="0" cy="0"/>
          <a:chOff x="0" y="0"/>
          <a:chExt cx="0" cy="0"/>
        </a:xfrm>
      </p:grpSpPr>
      <p:sp>
        <p:nvSpPr>
          <p:cNvPr id="12" name="Google Shape;12;p8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 name="Google Shape;13;p81"/>
          <p:cNvGrpSpPr/>
          <p:nvPr/>
        </p:nvGrpSpPr>
        <p:grpSpPr>
          <a:xfrm>
            <a:off x="830392" y="1191256"/>
            <a:ext cx="745763" cy="45826"/>
            <a:chOff x="4580561" y="2589004"/>
            <a:chExt cx="1064464" cy="25200"/>
          </a:xfrm>
        </p:grpSpPr>
        <p:sp>
          <p:nvSpPr>
            <p:cNvPr id="14" name="Google Shape;14;p8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8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81"/>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17" name="Google Shape;17;p81"/>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8" name="Google Shape;18;p81"/>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9" name="Google Shape;19;p8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20" name="Shape 20"/>
        <p:cNvGrpSpPr/>
        <p:nvPr/>
      </p:nvGrpSpPr>
      <p:grpSpPr>
        <a:xfrm>
          <a:off x="0" y="0"/>
          <a:ext cx="0" cy="0"/>
          <a:chOff x="0" y="0"/>
          <a:chExt cx="0" cy="0"/>
        </a:xfrm>
      </p:grpSpPr>
      <p:sp>
        <p:nvSpPr>
          <p:cNvPr id="21" name="Google Shape;21;p8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 name="Google Shape;22;p82"/>
          <p:cNvGrpSpPr/>
          <p:nvPr/>
        </p:nvGrpSpPr>
        <p:grpSpPr>
          <a:xfrm>
            <a:off x="830392" y="1191256"/>
            <a:ext cx="745763" cy="45826"/>
            <a:chOff x="4580561" y="2589004"/>
            <a:chExt cx="1064464" cy="25200"/>
          </a:xfrm>
        </p:grpSpPr>
        <p:sp>
          <p:nvSpPr>
            <p:cNvPr id="23" name="Google Shape;23;p8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8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 name="Google Shape;25;p82"/>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26" name="Google Shape;26;p82"/>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27" name="Google Shape;27;p8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8" name="Shape 28"/>
        <p:cNvGrpSpPr/>
        <p:nvPr/>
      </p:nvGrpSpPr>
      <p:grpSpPr>
        <a:xfrm>
          <a:off x="0" y="0"/>
          <a:ext cx="0" cy="0"/>
          <a:chOff x="0" y="0"/>
          <a:chExt cx="0" cy="0"/>
        </a:xfrm>
      </p:grpSpPr>
      <p:grpSp>
        <p:nvGrpSpPr>
          <p:cNvPr id="29" name="Google Shape;29;p83"/>
          <p:cNvGrpSpPr/>
          <p:nvPr/>
        </p:nvGrpSpPr>
        <p:grpSpPr>
          <a:xfrm>
            <a:off x="830392" y="1191256"/>
            <a:ext cx="745763" cy="45826"/>
            <a:chOff x="4580561" y="2589004"/>
            <a:chExt cx="1064464" cy="25200"/>
          </a:xfrm>
        </p:grpSpPr>
        <p:sp>
          <p:nvSpPr>
            <p:cNvPr id="30" name="Google Shape;30;p8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8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 name="Google Shape;32;p83"/>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3" name="Google Shape;33;p8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4" name="Shape 34"/>
        <p:cNvGrpSpPr/>
        <p:nvPr/>
      </p:nvGrpSpPr>
      <p:grpSpPr>
        <a:xfrm>
          <a:off x="0" y="0"/>
          <a:ext cx="0" cy="0"/>
          <a:chOff x="0" y="0"/>
          <a:chExt cx="0" cy="0"/>
        </a:xfrm>
      </p:grpSpPr>
      <p:sp>
        <p:nvSpPr>
          <p:cNvPr id="35" name="Google Shape;35;p8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 name="Google Shape;36;p84"/>
          <p:cNvGrpSpPr/>
          <p:nvPr/>
        </p:nvGrpSpPr>
        <p:grpSpPr>
          <a:xfrm>
            <a:off x="830392" y="1191256"/>
            <a:ext cx="745763" cy="45826"/>
            <a:chOff x="4580561" y="2589004"/>
            <a:chExt cx="1064464" cy="25200"/>
          </a:xfrm>
        </p:grpSpPr>
        <p:sp>
          <p:nvSpPr>
            <p:cNvPr id="37" name="Google Shape;37;p8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8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 name="Google Shape;39;p8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0" name="Google Shape;40;p8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1" name="Google Shape;41;p8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8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 name="Google Shape;44;p85"/>
          <p:cNvGrpSpPr/>
          <p:nvPr/>
        </p:nvGrpSpPr>
        <p:grpSpPr>
          <a:xfrm>
            <a:off x="830392" y="1191256"/>
            <a:ext cx="745763" cy="45826"/>
            <a:chOff x="4580561" y="2589004"/>
            <a:chExt cx="1064464" cy="25200"/>
          </a:xfrm>
        </p:grpSpPr>
        <p:sp>
          <p:nvSpPr>
            <p:cNvPr id="45" name="Google Shape;45;p8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8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p8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8" name="Google Shape;48;p8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 name="Shape 49"/>
        <p:cNvGrpSpPr/>
        <p:nvPr/>
      </p:nvGrpSpPr>
      <p:grpSpPr>
        <a:xfrm>
          <a:off x="0" y="0"/>
          <a:ext cx="0" cy="0"/>
          <a:chOff x="0" y="0"/>
          <a:chExt cx="0" cy="0"/>
        </a:xfrm>
      </p:grpSpPr>
      <p:sp>
        <p:nvSpPr>
          <p:cNvPr id="50" name="Google Shape;50;p8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 name="Google Shape;51;p86"/>
          <p:cNvGrpSpPr/>
          <p:nvPr/>
        </p:nvGrpSpPr>
        <p:grpSpPr>
          <a:xfrm>
            <a:off x="830392" y="1191256"/>
            <a:ext cx="745763" cy="45826"/>
            <a:chOff x="4580561" y="2589004"/>
            <a:chExt cx="1064464" cy="25200"/>
          </a:xfrm>
        </p:grpSpPr>
        <p:sp>
          <p:nvSpPr>
            <p:cNvPr id="52" name="Google Shape;52;p8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8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86"/>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5" name="Google Shape;55;p86"/>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6" name="Google Shape;56;p8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7" name="Shape 57"/>
        <p:cNvGrpSpPr/>
        <p:nvPr/>
      </p:nvGrpSpPr>
      <p:grpSpPr>
        <a:xfrm>
          <a:off x="0" y="0"/>
          <a:ext cx="0" cy="0"/>
          <a:chOff x="0" y="0"/>
          <a:chExt cx="0" cy="0"/>
        </a:xfrm>
      </p:grpSpPr>
      <p:grpSp>
        <p:nvGrpSpPr>
          <p:cNvPr id="58" name="Google Shape;58;p87"/>
          <p:cNvGrpSpPr/>
          <p:nvPr/>
        </p:nvGrpSpPr>
        <p:grpSpPr>
          <a:xfrm>
            <a:off x="830392" y="4169130"/>
            <a:ext cx="745763" cy="45826"/>
            <a:chOff x="4580561" y="2589004"/>
            <a:chExt cx="1064464" cy="25200"/>
          </a:xfrm>
        </p:grpSpPr>
        <p:sp>
          <p:nvSpPr>
            <p:cNvPr id="59" name="Google Shape;59;p8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8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87"/>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2" name="Google Shape;62;p8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88"/>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p88"/>
          <p:cNvGrpSpPr/>
          <p:nvPr/>
        </p:nvGrpSpPr>
        <p:grpSpPr>
          <a:xfrm>
            <a:off x="830392" y="1191256"/>
            <a:ext cx="745763" cy="45826"/>
            <a:chOff x="4580561" y="2589004"/>
            <a:chExt cx="1064464" cy="25200"/>
          </a:xfrm>
        </p:grpSpPr>
        <p:sp>
          <p:nvSpPr>
            <p:cNvPr id="66" name="Google Shape;66;p8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8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88"/>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9" name="Google Shape;69;p88"/>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70" name="Google Shape;70;p88"/>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1" name="Google Shape;71;p8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7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7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7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mailto:john.smith@example.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hyperlink" Target="https://data-mozart.com/indexing-for-better-performance-real-use-case/"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sp>
        <p:nvSpPr>
          <p:cNvPr id="86" name="Google Shape;86;p1"/>
          <p:cNvSpPr txBox="1"/>
          <p:nvPr>
            <p:ph idx="4294967295" type="body"/>
          </p:nvPr>
        </p:nvSpPr>
        <p:spPr>
          <a:xfrm>
            <a:off x="0" y="1773000"/>
            <a:ext cx="9143700" cy="798600"/>
          </a:xfrm>
          <a:prstGeom prst="rect">
            <a:avLst/>
          </a:prstGeom>
          <a:solidFill>
            <a:srgbClr val="CC0000"/>
          </a:solidFill>
          <a:ln>
            <a:noFill/>
          </a:ln>
          <a:effectLst>
            <a:outerShdw blurRad="57240" rotWithShape="0" dir="5400000" dist="19080">
              <a:srgbClr val="000000">
                <a:alpha val="49411"/>
              </a:srgbClr>
            </a:outerShdw>
          </a:effectLst>
        </p:spPr>
        <p:txBody>
          <a:bodyPr anchorCtr="0" anchor="ctr" bIns="91425" lIns="91425" spcFirstLastPara="1" rIns="91425" wrap="square" tIns="91425">
            <a:noAutofit/>
          </a:bodyPr>
          <a:lstStyle/>
          <a:p>
            <a:pPr indent="0" lvl="0" marL="228600" rtl="0" algn="ctr">
              <a:lnSpc>
                <a:spcPct val="100000"/>
              </a:lnSpc>
              <a:spcBef>
                <a:spcPts val="0"/>
              </a:spcBef>
              <a:spcAft>
                <a:spcPts val="1200"/>
              </a:spcAft>
              <a:buClr>
                <a:schemeClr val="lt1"/>
              </a:buClr>
              <a:buSzPts val="3800"/>
              <a:buFont typeface="Arial"/>
              <a:buNone/>
            </a:pPr>
            <a:r>
              <a:rPr b="1" lang="vi" sz="3600">
                <a:solidFill>
                  <a:schemeClr val="lt1"/>
                </a:solidFill>
                <a:latin typeface="Jura"/>
                <a:ea typeface="Jura"/>
                <a:cs typeface="Jura"/>
                <a:sym typeface="Jura"/>
              </a:rPr>
              <a:t>INDEX</a:t>
            </a:r>
            <a:endParaRPr b="1" sz="3600">
              <a:solidFill>
                <a:srgbClr val="FFFFFF"/>
              </a:solidFill>
              <a:latin typeface="Jura"/>
              <a:ea typeface="Jura"/>
              <a:cs typeface="Jura"/>
              <a:sym typeface="Ju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sp>
        <p:nvSpPr>
          <p:cNvPr id="140" name="Google Shape;140;p9"/>
          <p:cNvSpPr txBox="1"/>
          <p:nvPr>
            <p:ph idx="4294967295" type="body"/>
          </p:nvPr>
        </p:nvSpPr>
        <p:spPr>
          <a:xfrm>
            <a:off x="0" y="1773000"/>
            <a:ext cx="9143700" cy="798600"/>
          </a:xfrm>
          <a:prstGeom prst="rect">
            <a:avLst/>
          </a:prstGeom>
          <a:solidFill>
            <a:srgbClr val="CC0000"/>
          </a:solidFill>
          <a:ln>
            <a:noFill/>
          </a:ln>
          <a:effectLst>
            <a:outerShdw blurRad="57240" rotWithShape="0" dir="5400000" dist="19080">
              <a:srgbClr val="000000">
                <a:alpha val="49411"/>
              </a:srgbClr>
            </a:outerShdw>
          </a:effectLst>
        </p:spPr>
        <p:txBody>
          <a:bodyPr anchorCtr="0" anchor="ctr" bIns="91425" lIns="91425" spcFirstLastPara="1" rIns="91425" wrap="square" tIns="91425">
            <a:noAutofit/>
          </a:bodyPr>
          <a:lstStyle/>
          <a:p>
            <a:pPr indent="0" lvl="0" marL="228600" rtl="0" algn="ctr">
              <a:lnSpc>
                <a:spcPct val="100000"/>
              </a:lnSpc>
              <a:spcBef>
                <a:spcPts val="0"/>
              </a:spcBef>
              <a:spcAft>
                <a:spcPts val="1200"/>
              </a:spcAft>
              <a:buClr>
                <a:schemeClr val="lt1"/>
              </a:buClr>
              <a:buSzPts val="3800"/>
              <a:buFont typeface="Arial"/>
              <a:buNone/>
            </a:pPr>
            <a:r>
              <a:rPr b="1" lang="vi" sz="3600">
                <a:solidFill>
                  <a:schemeClr val="lt1"/>
                </a:solidFill>
                <a:latin typeface="Jura"/>
                <a:ea typeface="Jura"/>
                <a:cs typeface="Jura"/>
                <a:sym typeface="Jura"/>
              </a:rPr>
              <a:t>Clustered </a:t>
            </a:r>
            <a:r>
              <a:rPr b="1" i="1" lang="vi" sz="3600">
                <a:solidFill>
                  <a:schemeClr val="lt1"/>
                </a:solidFill>
                <a:latin typeface="Jura"/>
                <a:ea typeface="Jura"/>
                <a:cs typeface="Jura"/>
                <a:sym typeface="Jura"/>
              </a:rPr>
              <a:t>VS </a:t>
            </a:r>
            <a:r>
              <a:rPr b="1" lang="vi" sz="3600">
                <a:solidFill>
                  <a:schemeClr val="lt1"/>
                </a:solidFill>
                <a:latin typeface="Jura"/>
                <a:ea typeface="Jura"/>
                <a:cs typeface="Jura"/>
                <a:sym typeface="Jura"/>
              </a:rPr>
              <a:t>Non-Clustered</a:t>
            </a:r>
            <a:endParaRPr b="1" sz="3600">
              <a:solidFill>
                <a:srgbClr val="FFFFFF"/>
              </a:solidFill>
              <a:latin typeface="Jura"/>
              <a:ea typeface="Jura"/>
              <a:cs typeface="Jura"/>
              <a:sym typeface="Jur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Clustered Index</a:t>
            </a:r>
            <a:endParaRPr sz="2300"/>
          </a:p>
        </p:txBody>
      </p:sp>
      <p:sp>
        <p:nvSpPr>
          <p:cNvPr id="146" name="Google Shape;146;p10"/>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b="1" lang="vi" sz="1600">
                <a:solidFill>
                  <a:srgbClr val="000000"/>
                </a:solidFill>
                <a:latin typeface="Arial"/>
                <a:ea typeface="Arial"/>
                <a:cs typeface="Arial"/>
                <a:sym typeface="Arial"/>
              </a:rPr>
              <a:t>Là index xác định thứ tự vật lý mà dữ liệu được lưu trữ trong bảng</a:t>
            </a:r>
            <a:endParaRPr b="1"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Đặc điểm</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Mỗi bảng chỉ có tối đa 1 clustered index</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Dữ liệu của bảng được </a:t>
            </a:r>
            <a:r>
              <a:rPr b="1" lang="vi" sz="1600">
                <a:solidFill>
                  <a:schemeClr val="accent3"/>
                </a:solidFill>
                <a:latin typeface="Arial"/>
                <a:ea typeface="Arial"/>
                <a:cs typeface="Arial"/>
                <a:sym typeface="Arial"/>
              </a:rPr>
              <a:t>sắp xếp theo thứ tự của clustered index</a:t>
            </a:r>
            <a:endParaRPr b="1" sz="1600">
              <a:solidFill>
                <a:schemeClr val="accent3"/>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Truy xuất dữ liệu nhanh hơn vì dữ liệu được lưu trữ cùng với index</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Trong MySQL/InnoDB, clustered index mặc định được tạo trên </a:t>
            </a:r>
            <a:r>
              <a:rPr b="1" lang="vi" sz="1600">
                <a:solidFill>
                  <a:schemeClr val="accent3"/>
                </a:solidFill>
                <a:latin typeface="Arial"/>
                <a:ea typeface="Arial"/>
                <a:cs typeface="Arial"/>
                <a:sym typeface="Arial"/>
              </a:rPr>
              <a:t>PRIMARY KEY</a:t>
            </a:r>
            <a:endParaRPr b="1" sz="1600">
              <a:solidFill>
                <a:schemeClr val="accent3"/>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1"/>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Clustered Index</a:t>
            </a:r>
            <a:endParaRPr sz="2300"/>
          </a:p>
        </p:txBody>
      </p:sp>
      <p:pic>
        <p:nvPicPr>
          <p:cNvPr id="152" name="Google Shape;152;p11"/>
          <p:cNvPicPr preferRelativeResize="0"/>
          <p:nvPr/>
        </p:nvPicPr>
        <p:blipFill rotWithShape="1">
          <a:blip r:embed="rId3">
            <a:alphaModFix/>
          </a:blip>
          <a:srcRect b="0" l="0" r="0" t="0"/>
          <a:stretch/>
        </p:blipFill>
        <p:spPr>
          <a:xfrm>
            <a:off x="623688" y="1398574"/>
            <a:ext cx="8091376" cy="30246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2"/>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Non-Clustered Index (Secondary Index)</a:t>
            </a:r>
            <a:endParaRPr sz="2300"/>
          </a:p>
        </p:txBody>
      </p:sp>
      <p:sp>
        <p:nvSpPr>
          <p:cNvPr id="158" name="Google Shape;158;p12"/>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b="1" lang="vi" sz="1600">
                <a:solidFill>
                  <a:srgbClr val="000000"/>
                </a:solidFill>
                <a:latin typeface="Arial"/>
                <a:ea typeface="Arial"/>
                <a:cs typeface="Arial"/>
                <a:sym typeface="Arial"/>
              </a:rPr>
              <a:t>Là index lưu trữ cấu trúc dữ liệu riêng biệt so với dữ liệu thực</a:t>
            </a:r>
            <a:endParaRPr b="1"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Đặc điểm</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Một bảng có thể có </a:t>
            </a:r>
            <a:r>
              <a:rPr b="1" lang="vi" sz="1600">
                <a:solidFill>
                  <a:srgbClr val="000000"/>
                </a:solidFill>
                <a:latin typeface="Arial"/>
                <a:ea typeface="Arial"/>
                <a:cs typeface="Arial"/>
                <a:sym typeface="Arial"/>
              </a:rPr>
              <a:t>nhiều</a:t>
            </a:r>
            <a:r>
              <a:rPr lang="vi" sz="1600">
                <a:solidFill>
                  <a:srgbClr val="000000"/>
                </a:solidFill>
                <a:latin typeface="Arial"/>
                <a:ea typeface="Arial"/>
                <a:cs typeface="Arial"/>
                <a:sym typeface="Arial"/>
              </a:rPr>
              <a:t> non-clustered index</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Index chứa </a:t>
            </a:r>
            <a:r>
              <a:rPr b="1" lang="vi" sz="1600">
                <a:solidFill>
                  <a:schemeClr val="accent3"/>
                </a:solidFill>
                <a:latin typeface="Arial"/>
                <a:ea typeface="Arial"/>
                <a:cs typeface="Arial"/>
                <a:sym typeface="Arial"/>
              </a:rPr>
              <a:t>khóa và pointer</a:t>
            </a:r>
            <a:r>
              <a:rPr lang="vi" sz="1600">
                <a:solidFill>
                  <a:srgbClr val="000000"/>
                </a:solidFill>
                <a:latin typeface="Arial"/>
                <a:ea typeface="Arial"/>
                <a:cs typeface="Arial"/>
                <a:sym typeface="Arial"/>
              </a:rPr>
              <a:t> thường trỏ đến khóa của Clustered Index</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Chậm hơn clustered index vì </a:t>
            </a:r>
            <a:r>
              <a:rPr b="1" lang="vi" sz="1600">
                <a:solidFill>
                  <a:schemeClr val="accent3"/>
                </a:solidFill>
                <a:latin typeface="Arial"/>
                <a:ea typeface="Arial"/>
                <a:cs typeface="Arial"/>
                <a:sym typeface="Arial"/>
              </a:rPr>
              <a:t>cần thêm một bước tra cứu để đọc dữ liệu</a:t>
            </a:r>
            <a:endParaRPr b="1" sz="1600">
              <a:solidFill>
                <a:schemeClr val="accent3"/>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Việc thêm/sửa dữ liệu nhanh hơn vì không cần sắp xếp lại toàn bộ dữ liệu</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Có thể cho phép trùng lặp và NULL</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3"/>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Non-Clustered Index (Secondary Index)</a:t>
            </a:r>
            <a:endParaRPr sz="2300"/>
          </a:p>
        </p:txBody>
      </p:sp>
      <p:sp>
        <p:nvSpPr>
          <p:cNvPr id="164" name="Google Shape;164;p13"/>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Khi bảng đã có một Clustered Index (thường là Primary Key), Secondary Index sẽ lưu trữ giá trị khóa của Clustered Index như một pointer, không phải địa chỉ vật lý trực tiếp của bản ghi</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Quá trình truy vấn gồm 2 bước:</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Tìm kiếm trong Secondary Index để lấy giá trị khóa Clustered</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Sử dụng giá trị này để tìm kiếm trong Clustered Index và truy cập dữ liệu</a:t>
            </a:r>
            <a:endParaRPr sz="1600">
              <a:solidFill>
                <a:srgbClr val="000000"/>
              </a:solidFill>
              <a:latin typeface="Arial"/>
              <a:ea typeface="Arial"/>
              <a:cs typeface="Arial"/>
              <a:sym typeface="Arial"/>
            </a:endParaRPr>
          </a:p>
          <a:p>
            <a:pPr indent="-330200" lvl="2" marL="1371600" rtl="0" algn="l">
              <a:lnSpc>
                <a:spcPct val="115000"/>
              </a:lnSpc>
              <a:spcBef>
                <a:spcPts val="0"/>
              </a:spcBef>
              <a:spcAft>
                <a:spcPts val="0"/>
              </a:spcAft>
              <a:buClr>
                <a:srgbClr val="000000"/>
              </a:buClr>
              <a:buSzPts val="1600"/>
              <a:buFont typeface="Arial"/>
              <a:buChar char="■"/>
            </a:pPr>
            <a:r>
              <a:rPr lang="vi" sz="1100">
                <a:solidFill>
                  <a:srgbClr val="000000"/>
                </a:solidFill>
                <a:latin typeface="Arial"/>
                <a:ea typeface="Arial"/>
                <a:cs typeface="Arial"/>
                <a:sym typeface="Arial"/>
              </a:rPr>
              <a:t>"Adams" -&gt; employee_id = 101</a:t>
            </a:r>
            <a:endParaRPr sz="1100">
              <a:solidFill>
                <a:srgbClr val="000000"/>
              </a:solidFill>
              <a:latin typeface="Arial"/>
              <a:ea typeface="Arial"/>
              <a:cs typeface="Arial"/>
              <a:sym typeface="Arial"/>
            </a:endParaRPr>
          </a:p>
          <a:p>
            <a:pPr indent="-330200" lvl="2" marL="1371600" rtl="0" algn="l">
              <a:lnSpc>
                <a:spcPct val="115000"/>
              </a:lnSpc>
              <a:spcBef>
                <a:spcPts val="0"/>
              </a:spcBef>
              <a:spcAft>
                <a:spcPts val="0"/>
              </a:spcAft>
              <a:buClr>
                <a:srgbClr val="000000"/>
              </a:buClr>
              <a:buSzPts val="1600"/>
              <a:buFont typeface="Arial"/>
              <a:buChar char="■"/>
            </a:pPr>
            <a:r>
              <a:rPr lang="vi" sz="1100">
                <a:solidFill>
                  <a:srgbClr val="000000"/>
                </a:solidFill>
                <a:latin typeface="Arial"/>
                <a:ea typeface="Arial"/>
                <a:cs typeface="Arial"/>
                <a:sym typeface="Arial"/>
              </a:rPr>
              <a:t>"Brown" -&gt; employee_id = 205</a:t>
            </a:r>
            <a:endParaRPr sz="1100">
              <a:solidFill>
                <a:srgbClr val="000000"/>
              </a:solidFill>
              <a:latin typeface="Arial"/>
              <a:ea typeface="Arial"/>
              <a:cs typeface="Arial"/>
              <a:sym typeface="Arial"/>
            </a:endParaRPr>
          </a:p>
          <a:p>
            <a:pPr indent="-330200" lvl="2" marL="1371600" rtl="0" algn="l">
              <a:lnSpc>
                <a:spcPct val="115000"/>
              </a:lnSpc>
              <a:spcBef>
                <a:spcPts val="0"/>
              </a:spcBef>
              <a:spcAft>
                <a:spcPts val="0"/>
              </a:spcAft>
              <a:buClr>
                <a:srgbClr val="000000"/>
              </a:buClr>
              <a:buSzPts val="1600"/>
              <a:buFont typeface="Arial"/>
              <a:buChar char="■"/>
            </a:pPr>
            <a:r>
              <a:rPr lang="vi" sz="1100">
                <a:solidFill>
                  <a:srgbClr val="000000"/>
                </a:solidFill>
                <a:latin typeface="Arial"/>
                <a:ea typeface="Arial"/>
                <a:cs typeface="Arial"/>
                <a:sym typeface="Arial"/>
              </a:rPr>
              <a:t>"Smith" -&gt; employee_id = 156</a:t>
            </a:r>
            <a:endParaRPr sz="11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330200" lvl="0" marL="457200" rtl="0" algn="l">
              <a:lnSpc>
                <a:spcPct val="150000"/>
              </a:lnSpc>
              <a:spcBef>
                <a:spcPts val="1200"/>
              </a:spcBef>
              <a:spcAft>
                <a:spcPts val="0"/>
              </a:spcAft>
              <a:buClr>
                <a:srgbClr val="000000"/>
              </a:buClr>
              <a:buSzPts val="1600"/>
              <a:buFont typeface="Arial"/>
              <a:buChar char="❖"/>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4"/>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Non-Clustered Index (Secondary Index)</a:t>
            </a:r>
            <a:endParaRPr sz="2300"/>
          </a:p>
        </p:txBody>
      </p:sp>
      <p:sp>
        <p:nvSpPr>
          <p:cNvPr id="170" name="Google Shape;170;p14"/>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Chọn primary key nhỏ gọn (INT, BIGINT) để tối ưu kích thước secondary index</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Nên sử dụng primary key (và do đó clustered index) cho các bảng InnoDB</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pic>
        <p:nvPicPr>
          <p:cNvPr id="171" name="Google Shape;171;p14"/>
          <p:cNvPicPr preferRelativeResize="0"/>
          <p:nvPr/>
        </p:nvPicPr>
        <p:blipFill rotWithShape="1">
          <a:blip r:embed="rId3">
            <a:alphaModFix/>
          </a:blip>
          <a:srcRect b="0" l="0" r="0" t="0"/>
          <a:stretch/>
        </p:blipFill>
        <p:spPr>
          <a:xfrm>
            <a:off x="1473324" y="2497300"/>
            <a:ext cx="6380149" cy="23244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5"/>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Ví dụ</a:t>
            </a:r>
            <a:endParaRPr sz="2300"/>
          </a:p>
        </p:txBody>
      </p:sp>
      <p:sp>
        <p:nvSpPr>
          <p:cNvPr id="177" name="Google Shape;177;p15"/>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1300"/>
              <a:buNone/>
            </a:pPr>
            <a:r>
              <a:rPr b="1" lang="vi" sz="1250">
                <a:solidFill>
                  <a:srgbClr val="008000"/>
                </a:solidFill>
                <a:highlight>
                  <a:srgbClr val="FFFFFF"/>
                </a:highlight>
                <a:latin typeface="Courier New"/>
                <a:ea typeface="Courier New"/>
                <a:cs typeface="Courier New"/>
                <a:sym typeface="Courier New"/>
              </a:rPr>
              <a:t>-- Tạo bảng với primary key (tự động trở thành clustered index)</a:t>
            </a:r>
            <a:endParaRPr b="1" sz="12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b="1" lang="vi" sz="1250">
                <a:solidFill>
                  <a:srgbClr val="0000FF"/>
                </a:solidFill>
                <a:highlight>
                  <a:srgbClr val="FFFFFF"/>
                </a:highlight>
                <a:latin typeface="Courier New"/>
                <a:ea typeface="Courier New"/>
                <a:cs typeface="Courier New"/>
                <a:sym typeface="Courier New"/>
              </a:rPr>
              <a:t>CREATE</a:t>
            </a:r>
            <a:r>
              <a:rPr b="1" lang="vi" sz="1250">
                <a:solidFill>
                  <a:srgbClr val="000000"/>
                </a:solidFill>
                <a:highlight>
                  <a:srgbClr val="FFFFFF"/>
                </a:highlight>
                <a:latin typeface="Courier New"/>
                <a:ea typeface="Courier New"/>
                <a:cs typeface="Courier New"/>
                <a:sym typeface="Courier New"/>
              </a:rPr>
              <a:t> </a:t>
            </a:r>
            <a:r>
              <a:rPr b="1" lang="vi" sz="1250">
                <a:solidFill>
                  <a:srgbClr val="0000FF"/>
                </a:solidFill>
                <a:highlight>
                  <a:srgbClr val="FFFFFF"/>
                </a:highlight>
                <a:latin typeface="Courier New"/>
                <a:ea typeface="Courier New"/>
                <a:cs typeface="Courier New"/>
                <a:sym typeface="Courier New"/>
              </a:rPr>
              <a:t>TABLE</a:t>
            </a:r>
            <a:r>
              <a:rPr b="1" lang="vi" sz="1250">
                <a:solidFill>
                  <a:srgbClr val="000000"/>
                </a:solidFill>
                <a:highlight>
                  <a:srgbClr val="FFFFFF"/>
                </a:highlight>
                <a:latin typeface="Courier New"/>
                <a:ea typeface="Courier New"/>
                <a:cs typeface="Courier New"/>
                <a:sym typeface="Courier New"/>
              </a:rPr>
              <a:t> </a:t>
            </a:r>
            <a:r>
              <a:rPr b="1" lang="vi" sz="1250">
                <a:solidFill>
                  <a:srgbClr val="795E26"/>
                </a:solidFill>
                <a:highlight>
                  <a:srgbClr val="FFFFFF"/>
                </a:highlight>
                <a:latin typeface="Courier New"/>
                <a:ea typeface="Courier New"/>
                <a:cs typeface="Courier New"/>
                <a:sym typeface="Courier New"/>
              </a:rPr>
              <a:t>employees</a:t>
            </a:r>
            <a:r>
              <a:rPr b="1" lang="vi" sz="1250">
                <a:solidFill>
                  <a:srgbClr val="000000"/>
                </a:solidFill>
                <a:highlight>
                  <a:srgbClr val="FFFFFF"/>
                </a:highlight>
                <a:latin typeface="Courier New"/>
                <a:ea typeface="Courier New"/>
                <a:cs typeface="Courier New"/>
                <a:sym typeface="Courier New"/>
              </a:rPr>
              <a:t> (</a:t>
            </a:r>
            <a:endParaRPr b="1" sz="12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b="1" lang="vi" sz="1250">
                <a:solidFill>
                  <a:srgbClr val="000000"/>
                </a:solidFill>
                <a:highlight>
                  <a:srgbClr val="FFFFFF"/>
                </a:highlight>
                <a:latin typeface="Courier New"/>
                <a:ea typeface="Courier New"/>
                <a:cs typeface="Courier New"/>
                <a:sym typeface="Courier New"/>
              </a:rPr>
              <a:t>   employee_id </a:t>
            </a:r>
            <a:r>
              <a:rPr b="1" lang="vi" sz="1250">
                <a:solidFill>
                  <a:srgbClr val="0000FF"/>
                </a:solidFill>
                <a:highlight>
                  <a:srgbClr val="FFFFFF"/>
                </a:highlight>
                <a:latin typeface="Courier New"/>
                <a:ea typeface="Courier New"/>
                <a:cs typeface="Courier New"/>
                <a:sym typeface="Courier New"/>
              </a:rPr>
              <a:t>INT</a:t>
            </a:r>
            <a:r>
              <a:rPr b="1" lang="vi" sz="1250">
                <a:solidFill>
                  <a:srgbClr val="000000"/>
                </a:solidFill>
                <a:highlight>
                  <a:srgbClr val="FFFFFF"/>
                </a:highlight>
                <a:latin typeface="Courier New"/>
                <a:ea typeface="Courier New"/>
                <a:cs typeface="Courier New"/>
                <a:sym typeface="Courier New"/>
              </a:rPr>
              <a:t> </a:t>
            </a:r>
            <a:r>
              <a:rPr b="1" lang="vi" sz="1250">
                <a:solidFill>
                  <a:srgbClr val="0000FF"/>
                </a:solidFill>
                <a:highlight>
                  <a:srgbClr val="FFFFFF"/>
                </a:highlight>
                <a:latin typeface="Courier New"/>
                <a:ea typeface="Courier New"/>
                <a:cs typeface="Courier New"/>
                <a:sym typeface="Courier New"/>
              </a:rPr>
              <a:t>PRIMARY KEY</a:t>
            </a:r>
            <a:r>
              <a:rPr b="1" lang="vi" sz="1250">
                <a:solidFill>
                  <a:srgbClr val="000000"/>
                </a:solidFill>
                <a:highlight>
                  <a:srgbClr val="FFFFFF"/>
                </a:highlight>
                <a:latin typeface="Courier New"/>
                <a:ea typeface="Courier New"/>
                <a:cs typeface="Courier New"/>
                <a:sym typeface="Courier New"/>
              </a:rPr>
              <a:t>,  </a:t>
            </a:r>
            <a:r>
              <a:rPr b="1" lang="vi" sz="1250">
                <a:solidFill>
                  <a:srgbClr val="008000"/>
                </a:solidFill>
                <a:highlight>
                  <a:srgbClr val="FFFFFF"/>
                </a:highlight>
                <a:latin typeface="Courier New"/>
                <a:ea typeface="Courier New"/>
                <a:cs typeface="Courier New"/>
                <a:sym typeface="Courier New"/>
              </a:rPr>
              <a:t>-- Clustered index</a:t>
            </a:r>
            <a:endParaRPr b="1" sz="12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b="1" lang="vi" sz="1250">
                <a:solidFill>
                  <a:srgbClr val="000000"/>
                </a:solidFill>
                <a:highlight>
                  <a:srgbClr val="FFFFFF"/>
                </a:highlight>
                <a:latin typeface="Courier New"/>
                <a:ea typeface="Courier New"/>
                <a:cs typeface="Courier New"/>
                <a:sym typeface="Courier New"/>
              </a:rPr>
              <a:t>   first_name </a:t>
            </a:r>
            <a:r>
              <a:rPr b="1" lang="vi" sz="1250">
                <a:solidFill>
                  <a:srgbClr val="0000FF"/>
                </a:solidFill>
                <a:highlight>
                  <a:srgbClr val="FFFFFF"/>
                </a:highlight>
                <a:latin typeface="Courier New"/>
                <a:ea typeface="Courier New"/>
                <a:cs typeface="Courier New"/>
                <a:sym typeface="Courier New"/>
              </a:rPr>
              <a:t>VARCHAR</a:t>
            </a:r>
            <a:r>
              <a:rPr b="1" lang="vi" sz="1250">
                <a:solidFill>
                  <a:srgbClr val="000000"/>
                </a:solidFill>
                <a:highlight>
                  <a:srgbClr val="FFFFFF"/>
                </a:highlight>
                <a:latin typeface="Courier New"/>
                <a:ea typeface="Courier New"/>
                <a:cs typeface="Courier New"/>
                <a:sym typeface="Courier New"/>
              </a:rPr>
              <a:t>(</a:t>
            </a:r>
            <a:r>
              <a:rPr b="1" lang="vi" sz="1250">
                <a:solidFill>
                  <a:srgbClr val="098658"/>
                </a:solidFill>
                <a:highlight>
                  <a:srgbClr val="FFFFFF"/>
                </a:highlight>
                <a:latin typeface="Courier New"/>
                <a:ea typeface="Courier New"/>
                <a:cs typeface="Courier New"/>
                <a:sym typeface="Courier New"/>
              </a:rPr>
              <a:t>50</a:t>
            </a:r>
            <a:r>
              <a:rPr b="1" lang="vi" sz="1250">
                <a:solidFill>
                  <a:srgbClr val="000000"/>
                </a:solidFill>
                <a:highlight>
                  <a:srgbClr val="FFFFFF"/>
                </a:highlight>
                <a:latin typeface="Courier New"/>
                <a:ea typeface="Courier New"/>
                <a:cs typeface="Courier New"/>
                <a:sym typeface="Courier New"/>
              </a:rPr>
              <a:t>),</a:t>
            </a:r>
            <a:endParaRPr b="1" sz="12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b="1" lang="vi" sz="1250">
                <a:solidFill>
                  <a:srgbClr val="000000"/>
                </a:solidFill>
                <a:highlight>
                  <a:srgbClr val="FFFFFF"/>
                </a:highlight>
                <a:latin typeface="Courier New"/>
                <a:ea typeface="Courier New"/>
                <a:cs typeface="Courier New"/>
                <a:sym typeface="Courier New"/>
              </a:rPr>
              <a:t>   last_name </a:t>
            </a:r>
            <a:r>
              <a:rPr b="1" lang="vi" sz="1250">
                <a:solidFill>
                  <a:srgbClr val="0000FF"/>
                </a:solidFill>
                <a:highlight>
                  <a:srgbClr val="FFFFFF"/>
                </a:highlight>
                <a:latin typeface="Courier New"/>
                <a:ea typeface="Courier New"/>
                <a:cs typeface="Courier New"/>
                <a:sym typeface="Courier New"/>
              </a:rPr>
              <a:t>VARCHAR</a:t>
            </a:r>
            <a:r>
              <a:rPr b="1" lang="vi" sz="1250">
                <a:solidFill>
                  <a:srgbClr val="000000"/>
                </a:solidFill>
                <a:highlight>
                  <a:srgbClr val="FFFFFF"/>
                </a:highlight>
                <a:latin typeface="Courier New"/>
                <a:ea typeface="Courier New"/>
                <a:cs typeface="Courier New"/>
                <a:sym typeface="Courier New"/>
              </a:rPr>
              <a:t>(</a:t>
            </a:r>
            <a:r>
              <a:rPr b="1" lang="vi" sz="1250">
                <a:solidFill>
                  <a:srgbClr val="098658"/>
                </a:solidFill>
                <a:highlight>
                  <a:srgbClr val="FFFFFF"/>
                </a:highlight>
                <a:latin typeface="Courier New"/>
                <a:ea typeface="Courier New"/>
                <a:cs typeface="Courier New"/>
                <a:sym typeface="Courier New"/>
              </a:rPr>
              <a:t>50</a:t>
            </a:r>
            <a:r>
              <a:rPr b="1" lang="vi" sz="1250">
                <a:solidFill>
                  <a:srgbClr val="000000"/>
                </a:solidFill>
                <a:highlight>
                  <a:srgbClr val="FFFFFF"/>
                </a:highlight>
                <a:latin typeface="Courier New"/>
                <a:ea typeface="Courier New"/>
                <a:cs typeface="Courier New"/>
                <a:sym typeface="Courier New"/>
              </a:rPr>
              <a:t>),</a:t>
            </a:r>
            <a:endParaRPr b="1" sz="12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b="1" lang="vi" sz="1250">
                <a:solidFill>
                  <a:srgbClr val="000000"/>
                </a:solidFill>
                <a:highlight>
                  <a:srgbClr val="FFFFFF"/>
                </a:highlight>
                <a:latin typeface="Courier New"/>
                <a:ea typeface="Courier New"/>
                <a:cs typeface="Courier New"/>
                <a:sym typeface="Courier New"/>
              </a:rPr>
              <a:t>   email </a:t>
            </a:r>
            <a:r>
              <a:rPr b="1" lang="vi" sz="1250">
                <a:solidFill>
                  <a:srgbClr val="0000FF"/>
                </a:solidFill>
                <a:highlight>
                  <a:srgbClr val="FFFFFF"/>
                </a:highlight>
                <a:latin typeface="Courier New"/>
                <a:ea typeface="Courier New"/>
                <a:cs typeface="Courier New"/>
                <a:sym typeface="Courier New"/>
              </a:rPr>
              <a:t>VARCHAR</a:t>
            </a:r>
            <a:r>
              <a:rPr b="1" lang="vi" sz="1250">
                <a:solidFill>
                  <a:srgbClr val="000000"/>
                </a:solidFill>
                <a:highlight>
                  <a:srgbClr val="FFFFFF"/>
                </a:highlight>
                <a:latin typeface="Courier New"/>
                <a:ea typeface="Courier New"/>
                <a:cs typeface="Courier New"/>
                <a:sym typeface="Courier New"/>
              </a:rPr>
              <a:t>(</a:t>
            </a:r>
            <a:r>
              <a:rPr b="1" lang="vi" sz="1250">
                <a:solidFill>
                  <a:srgbClr val="098658"/>
                </a:solidFill>
                <a:highlight>
                  <a:srgbClr val="FFFFFF"/>
                </a:highlight>
                <a:latin typeface="Courier New"/>
                <a:ea typeface="Courier New"/>
                <a:cs typeface="Courier New"/>
                <a:sym typeface="Courier New"/>
              </a:rPr>
              <a:t>100</a:t>
            </a:r>
            <a:r>
              <a:rPr b="1" lang="vi" sz="1250">
                <a:solidFill>
                  <a:srgbClr val="000000"/>
                </a:solidFill>
                <a:highlight>
                  <a:srgbClr val="FFFFFF"/>
                </a:highlight>
                <a:latin typeface="Courier New"/>
                <a:ea typeface="Courier New"/>
                <a:cs typeface="Courier New"/>
                <a:sym typeface="Courier New"/>
              </a:rPr>
              <a:t>),</a:t>
            </a:r>
            <a:endParaRPr b="1" sz="12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b="1" lang="vi" sz="1250">
                <a:solidFill>
                  <a:srgbClr val="000000"/>
                </a:solidFill>
                <a:highlight>
                  <a:srgbClr val="FFFFFF"/>
                </a:highlight>
                <a:latin typeface="Courier New"/>
                <a:ea typeface="Courier New"/>
                <a:cs typeface="Courier New"/>
                <a:sym typeface="Courier New"/>
              </a:rPr>
              <a:t>   hire_date </a:t>
            </a:r>
            <a:r>
              <a:rPr b="1" lang="vi" sz="1250">
                <a:solidFill>
                  <a:srgbClr val="0000FF"/>
                </a:solidFill>
                <a:highlight>
                  <a:srgbClr val="FFFFFF"/>
                </a:highlight>
                <a:latin typeface="Courier New"/>
                <a:ea typeface="Courier New"/>
                <a:cs typeface="Courier New"/>
                <a:sym typeface="Courier New"/>
              </a:rPr>
              <a:t>DATE</a:t>
            </a:r>
            <a:endParaRPr b="1" sz="12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b="1" lang="vi" sz="1250">
                <a:solidFill>
                  <a:srgbClr val="000000"/>
                </a:solidFill>
                <a:highlight>
                  <a:srgbClr val="FFFFFF"/>
                </a:highlight>
                <a:latin typeface="Courier New"/>
                <a:ea typeface="Courier New"/>
                <a:cs typeface="Courier New"/>
                <a:sym typeface="Courier New"/>
              </a:rPr>
              <a:t>);</a:t>
            </a:r>
            <a:endParaRPr b="1" sz="12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t/>
            </a:r>
            <a:endParaRPr b="1" sz="12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b="1" lang="vi" sz="1250">
                <a:solidFill>
                  <a:srgbClr val="008000"/>
                </a:solidFill>
                <a:highlight>
                  <a:srgbClr val="FFFFFF"/>
                </a:highlight>
                <a:latin typeface="Courier New"/>
                <a:ea typeface="Courier New"/>
                <a:cs typeface="Courier New"/>
                <a:sym typeface="Courier New"/>
              </a:rPr>
              <a:t>-- Thêm các secondary key (non-clustered index)</a:t>
            </a:r>
            <a:endParaRPr b="1" sz="12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b="1" lang="vi" sz="1250">
                <a:solidFill>
                  <a:srgbClr val="0000FF"/>
                </a:solidFill>
                <a:highlight>
                  <a:srgbClr val="FFFFFF"/>
                </a:highlight>
                <a:latin typeface="Courier New"/>
                <a:ea typeface="Courier New"/>
                <a:cs typeface="Courier New"/>
                <a:sym typeface="Courier New"/>
              </a:rPr>
              <a:t>CREATE</a:t>
            </a:r>
            <a:r>
              <a:rPr b="1" lang="vi" sz="1250">
                <a:solidFill>
                  <a:srgbClr val="000000"/>
                </a:solidFill>
                <a:highlight>
                  <a:srgbClr val="FFFFFF"/>
                </a:highlight>
                <a:latin typeface="Courier New"/>
                <a:ea typeface="Courier New"/>
                <a:cs typeface="Courier New"/>
                <a:sym typeface="Courier New"/>
              </a:rPr>
              <a:t> </a:t>
            </a:r>
            <a:r>
              <a:rPr b="1" lang="vi" sz="1250">
                <a:solidFill>
                  <a:srgbClr val="0000FF"/>
                </a:solidFill>
                <a:highlight>
                  <a:srgbClr val="FFFFFF"/>
                </a:highlight>
                <a:latin typeface="Courier New"/>
                <a:ea typeface="Courier New"/>
                <a:cs typeface="Courier New"/>
                <a:sym typeface="Courier New"/>
              </a:rPr>
              <a:t>INDEX</a:t>
            </a:r>
            <a:r>
              <a:rPr b="1" lang="vi" sz="1250">
                <a:solidFill>
                  <a:srgbClr val="000000"/>
                </a:solidFill>
                <a:highlight>
                  <a:srgbClr val="FFFFFF"/>
                </a:highlight>
                <a:latin typeface="Courier New"/>
                <a:ea typeface="Courier New"/>
                <a:cs typeface="Courier New"/>
                <a:sym typeface="Courier New"/>
              </a:rPr>
              <a:t> </a:t>
            </a:r>
            <a:r>
              <a:rPr b="1" lang="vi" sz="1250">
                <a:solidFill>
                  <a:srgbClr val="795E26"/>
                </a:solidFill>
                <a:highlight>
                  <a:srgbClr val="FFFFFF"/>
                </a:highlight>
                <a:latin typeface="Courier New"/>
                <a:ea typeface="Courier New"/>
                <a:cs typeface="Courier New"/>
                <a:sym typeface="Courier New"/>
              </a:rPr>
              <a:t>idx_last_name</a:t>
            </a:r>
            <a:r>
              <a:rPr b="1" lang="vi" sz="1250">
                <a:solidFill>
                  <a:srgbClr val="000000"/>
                </a:solidFill>
                <a:highlight>
                  <a:srgbClr val="FFFFFF"/>
                </a:highlight>
                <a:latin typeface="Courier New"/>
                <a:ea typeface="Courier New"/>
                <a:cs typeface="Courier New"/>
                <a:sym typeface="Courier New"/>
              </a:rPr>
              <a:t> </a:t>
            </a:r>
            <a:r>
              <a:rPr b="1" lang="vi" sz="1250">
                <a:solidFill>
                  <a:srgbClr val="0000FF"/>
                </a:solidFill>
                <a:highlight>
                  <a:srgbClr val="FFFFFF"/>
                </a:highlight>
                <a:latin typeface="Courier New"/>
                <a:ea typeface="Courier New"/>
                <a:cs typeface="Courier New"/>
                <a:sym typeface="Courier New"/>
              </a:rPr>
              <a:t>ON</a:t>
            </a:r>
            <a:r>
              <a:rPr b="1" lang="vi" sz="1250">
                <a:solidFill>
                  <a:srgbClr val="000000"/>
                </a:solidFill>
                <a:highlight>
                  <a:srgbClr val="FFFFFF"/>
                </a:highlight>
                <a:latin typeface="Courier New"/>
                <a:ea typeface="Courier New"/>
                <a:cs typeface="Courier New"/>
                <a:sym typeface="Courier New"/>
              </a:rPr>
              <a:t> employees(last_name);  </a:t>
            </a:r>
            <a:r>
              <a:rPr b="1" lang="vi" sz="1250">
                <a:solidFill>
                  <a:srgbClr val="008000"/>
                </a:solidFill>
                <a:highlight>
                  <a:srgbClr val="FFFFFF"/>
                </a:highlight>
                <a:latin typeface="Courier New"/>
                <a:ea typeface="Courier New"/>
                <a:cs typeface="Courier New"/>
                <a:sym typeface="Courier New"/>
              </a:rPr>
              <a:t>-- Non-clustered index</a:t>
            </a:r>
            <a:endParaRPr b="1" sz="12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b="1" lang="vi" sz="1250">
                <a:solidFill>
                  <a:srgbClr val="0000FF"/>
                </a:solidFill>
                <a:highlight>
                  <a:srgbClr val="FFFFFF"/>
                </a:highlight>
                <a:latin typeface="Courier New"/>
                <a:ea typeface="Courier New"/>
                <a:cs typeface="Courier New"/>
                <a:sym typeface="Courier New"/>
              </a:rPr>
              <a:t>CREATE</a:t>
            </a:r>
            <a:r>
              <a:rPr b="1" lang="vi" sz="1250">
                <a:solidFill>
                  <a:srgbClr val="000000"/>
                </a:solidFill>
                <a:highlight>
                  <a:srgbClr val="FFFFFF"/>
                </a:highlight>
                <a:latin typeface="Courier New"/>
                <a:ea typeface="Courier New"/>
                <a:cs typeface="Courier New"/>
                <a:sym typeface="Courier New"/>
              </a:rPr>
              <a:t> </a:t>
            </a:r>
            <a:r>
              <a:rPr b="1" lang="vi" sz="1250">
                <a:solidFill>
                  <a:srgbClr val="0000FF"/>
                </a:solidFill>
                <a:highlight>
                  <a:srgbClr val="FFFFFF"/>
                </a:highlight>
                <a:latin typeface="Courier New"/>
                <a:ea typeface="Courier New"/>
                <a:cs typeface="Courier New"/>
                <a:sym typeface="Courier New"/>
              </a:rPr>
              <a:t>UNIQUE INDEX</a:t>
            </a:r>
            <a:r>
              <a:rPr b="1" lang="vi" sz="1250">
                <a:solidFill>
                  <a:srgbClr val="000000"/>
                </a:solidFill>
                <a:highlight>
                  <a:srgbClr val="FFFFFF"/>
                </a:highlight>
                <a:latin typeface="Courier New"/>
                <a:ea typeface="Courier New"/>
                <a:cs typeface="Courier New"/>
                <a:sym typeface="Courier New"/>
              </a:rPr>
              <a:t> </a:t>
            </a:r>
            <a:r>
              <a:rPr b="1" lang="vi" sz="1250">
                <a:solidFill>
                  <a:srgbClr val="795E26"/>
                </a:solidFill>
                <a:highlight>
                  <a:srgbClr val="FFFFFF"/>
                </a:highlight>
                <a:latin typeface="Courier New"/>
                <a:ea typeface="Courier New"/>
                <a:cs typeface="Courier New"/>
                <a:sym typeface="Courier New"/>
              </a:rPr>
              <a:t>idx_email</a:t>
            </a:r>
            <a:r>
              <a:rPr b="1" lang="vi" sz="1250">
                <a:solidFill>
                  <a:srgbClr val="000000"/>
                </a:solidFill>
                <a:highlight>
                  <a:srgbClr val="FFFFFF"/>
                </a:highlight>
                <a:latin typeface="Courier New"/>
                <a:ea typeface="Courier New"/>
                <a:cs typeface="Courier New"/>
                <a:sym typeface="Courier New"/>
              </a:rPr>
              <a:t> </a:t>
            </a:r>
            <a:r>
              <a:rPr b="1" lang="vi" sz="1250">
                <a:solidFill>
                  <a:srgbClr val="0000FF"/>
                </a:solidFill>
                <a:highlight>
                  <a:srgbClr val="FFFFFF"/>
                </a:highlight>
                <a:latin typeface="Courier New"/>
                <a:ea typeface="Courier New"/>
                <a:cs typeface="Courier New"/>
                <a:sym typeface="Courier New"/>
              </a:rPr>
              <a:t>ON</a:t>
            </a:r>
            <a:r>
              <a:rPr b="1" lang="vi" sz="1250">
                <a:solidFill>
                  <a:srgbClr val="000000"/>
                </a:solidFill>
                <a:highlight>
                  <a:srgbClr val="FFFFFF"/>
                </a:highlight>
                <a:latin typeface="Courier New"/>
                <a:ea typeface="Courier New"/>
                <a:cs typeface="Courier New"/>
                <a:sym typeface="Courier New"/>
              </a:rPr>
              <a:t> employees(email);   </a:t>
            </a:r>
            <a:r>
              <a:rPr b="1" lang="vi" sz="1250">
                <a:solidFill>
                  <a:srgbClr val="008000"/>
                </a:solidFill>
                <a:highlight>
                  <a:srgbClr val="FFFFFF"/>
                </a:highlight>
                <a:latin typeface="Courier New"/>
                <a:ea typeface="Courier New"/>
                <a:cs typeface="Courier New"/>
                <a:sym typeface="Courier New"/>
              </a:rPr>
              <a:t>-- Non-clustered index</a:t>
            </a:r>
            <a:endParaRPr b="1" sz="1250">
              <a:solidFill>
                <a:srgbClr val="008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SzPts val="1300"/>
              <a:buNone/>
            </a:pPr>
            <a:r>
              <a:t/>
            </a:r>
            <a:endParaRPr b="1" sz="18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b="1" sz="18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b="1" sz="18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b="1" sz="18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b="1" sz="18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b="1" sz="18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b="1" sz="18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b="1" sz="18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b="1" sz="18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b="1" sz="18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b="1" sz="180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6"/>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solidFill>
                  <a:schemeClr val="dk1"/>
                </a:solidFill>
              </a:rPr>
              <a:t>So sánh</a:t>
            </a:r>
            <a:endParaRPr sz="2300">
              <a:solidFill>
                <a:schemeClr val="dk1"/>
              </a:solidFill>
            </a:endParaRPr>
          </a:p>
          <a:p>
            <a:pPr indent="0" lvl="0" marL="0" rtl="0" algn="l">
              <a:lnSpc>
                <a:spcPct val="100000"/>
              </a:lnSpc>
              <a:spcBef>
                <a:spcPts val="0"/>
              </a:spcBef>
              <a:spcAft>
                <a:spcPts val="0"/>
              </a:spcAft>
              <a:buSzPts val="990"/>
              <a:buNone/>
            </a:pPr>
            <a:r>
              <a:t/>
            </a:r>
            <a:endParaRPr sz="2300"/>
          </a:p>
        </p:txBody>
      </p:sp>
      <p:sp>
        <p:nvSpPr>
          <p:cNvPr id="183" name="Google Shape;183;p16"/>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graphicFrame>
        <p:nvGraphicFramePr>
          <p:cNvPr id="184" name="Google Shape;184;p16"/>
          <p:cNvGraphicFramePr/>
          <p:nvPr/>
        </p:nvGraphicFramePr>
        <p:xfrm>
          <a:off x="1338475" y="1692800"/>
          <a:ext cx="3000000" cy="3000000"/>
        </p:xfrm>
        <a:graphic>
          <a:graphicData uri="http://schemas.openxmlformats.org/drawingml/2006/table">
            <a:tbl>
              <a:tblPr>
                <a:noFill/>
                <a:tableStyleId>{7B8F2859-6890-4277-B676-379AAF0CB589}</a:tableStyleId>
              </a:tblPr>
              <a:tblGrid>
                <a:gridCol w="1471975"/>
                <a:gridCol w="2770775"/>
                <a:gridCol w="2407100"/>
              </a:tblGrid>
              <a:tr h="304800">
                <a:tc>
                  <a:txBody>
                    <a:bodyPr/>
                    <a:lstStyle/>
                    <a:p>
                      <a:pPr indent="0" lvl="0" marL="0" marR="0" rtl="0" algn="ctr">
                        <a:lnSpc>
                          <a:spcPct val="115000"/>
                        </a:lnSpc>
                        <a:spcBef>
                          <a:spcPts val="0"/>
                        </a:spcBef>
                        <a:spcAft>
                          <a:spcPts val="0"/>
                        </a:spcAft>
                        <a:buClr>
                          <a:srgbClr val="000000"/>
                        </a:buClr>
                        <a:buSzPts val="1400"/>
                        <a:buFont typeface="Arial"/>
                        <a:buNone/>
                      </a:pPr>
                      <a:r>
                        <a:rPr b="1" lang="vi" sz="1400" u="none" cap="none" strike="noStrike"/>
                        <a:t>Đặc điểm</a:t>
                      </a:r>
                      <a:endParaRPr b="1" sz="1400" u="none" cap="none" strike="noStrike"/>
                    </a:p>
                  </a:txBody>
                  <a:tcPr marT="91425" marB="91425" marR="91425" marL="91425">
                    <a:lnL cap="flat" cmpd="sng" w="9525">
                      <a:solidFill>
                        <a:srgbClr val="1F1F1F"/>
                      </a:solidFill>
                      <a:prstDash val="solid"/>
                      <a:round/>
                      <a:headEnd len="sm" w="sm" type="none"/>
                      <a:tailEnd len="sm" w="sm" type="none"/>
                    </a:lnL>
                    <a:lnR cap="flat" cmpd="sng" w="9525">
                      <a:solidFill>
                        <a:srgbClr val="1F1F1F"/>
                      </a:solidFill>
                      <a:prstDash val="solid"/>
                      <a:round/>
                      <a:headEnd len="sm" w="sm" type="none"/>
                      <a:tailEnd len="sm" w="sm" type="none"/>
                    </a:lnR>
                    <a:lnT cap="flat" cmpd="sng" w="9525">
                      <a:solidFill>
                        <a:srgbClr val="1F1F1F"/>
                      </a:solidFill>
                      <a:prstDash val="solid"/>
                      <a:round/>
                      <a:headEnd len="sm" w="sm" type="none"/>
                      <a:tailEnd len="sm" w="sm" type="none"/>
                    </a:lnT>
                    <a:lnB cap="flat" cmpd="sng" w="9525">
                      <a:solidFill>
                        <a:srgbClr val="1F1F1F"/>
                      </a:solidFill>
                      <a:prstDash val="solid"/>
                      <a:round/>
                      <a:headEnd len="sm" w="sm" type="none"/>
                      <a:tailEnd len="sm" w="sm" type="none"/>
                    </a:lnB>
                    <a:solidFill>
                      <a:srgbClr val="EA9999"/>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b="1" lang="vi" sz="1400" u="none" cap="none" strike="noStrike"/>
                        <a:t>Clustered Index</a:t>
                      </a:r>
                      <a:endParaRPr b="1" sz="1400" u="none" cap="none" strike="noStrike"/>
                    </a:p>
                  </a:txBody>
                  <a:tcPr marT="91425" marB="91425" marR="91425" marL="91425">
                    <a:lnL cap="flat" cmpd="sng" w="9525">
                      <a:solidFill>
                        <a:srgbClr val="1F1F1F"/>
                      </a:solidFill>
                      <a:prstDash val="solid"/>
                      <a:round/>
                      <a:headEnd len="sm" w="sm" type="none"/>
                      <a:tailEnd len="sm" w="sm" type="none"/>
                    </a:lnL>
                    <a:lnR cap="flat" cmpd="sng" w="9525">
                      <a:solidFill>
                        <a:srgbClr val="1F1F1F"/>
                      </a:solidFill>
                      <a:prstDash val="solid"/>
                      <a:round/>
                      <a:headEnd len="sm" w="sm" type="none"/>
                      <a:tailEnd len="sm" w="sm" type="none"/>
                    </a:lnR>
                    <a:lnT cap="flat" cmpd="sng" w="9525">
                      <a:solidFill>
                        <a:srgbClr val="1F1F1F"/>
                      </a:solidFill>
                      <a:prstDash val="solid"/>
                      <a:round/>
                      <a:headEnd len="sm" w="sm" type="none"/>
                      <a:tailEnd len="sm" w="sm" type="none"/>
                    </a:lnT>
                    <a:lnB cap="flat" cmpd="sng" w="9525">
                      <a:solidFill>
                        <a:srgbClr val="1F1F1F"/>
                      </a:solidFill>
                      <a:prstDash val="solid"/>
                      <a:round/>
                      <a:headEnd len="sm" w="sm" type="none"/>
                      <a:tailEnd len="sm" w="sm" type="none"/>
                    </a:lnB>
                    <a:solidFill>
                      <a:srgbClr val="EA9999"/>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b="1" lang="vi" sz="1400" u="none" cap="none" strike="noStrike"/>
                        <a:t>Non-Clustered Index</a:t>
                      </a:r>
                      <a:endParaRPr b="1" sz="1400" u="none" cap="none" strike="noStrike"/>
                    </a:p>
                  </a:txBody>
                  <a:tcPr marT="91425" marB="91425" marR="91425" marL="91425">
                    <a:lnL cap="flat" cmpd="sng" w="9525">
                      <a:solidFill>
                        <a:srgbClr val="1F1F1F"/>
                      </a:solidFill>
                      <a:prstDash val="solid"/>
                      <a:round/>
                      <a:headEnd len="sm" w="sm" type="none"/>
                      <a:tailEnd len="sm" w="sm" type="none"/>
                    </a:lnL>
                    <a:lnR cap="flat" cmpd="sng" w="9525">
                      <a:solidFill>
                        <a:srgbClr val="1F1F1F"/>
                      </a:solidFill>
                      <a:prstDash val="solid"/>
                      <a:round/>
                      <a:headEnd len="sm" w="sm" type="none"/>
                      <a:tailEnd len="sm" w="sm" type="none"/>
                    </a:lnR>
                    <a:lnT cap="flat" cmpd="sng" w="9525">
                      <a:solidFill>
                        <a:srgbClr val="1F1F1F"/>
                      </a:solidFill>
                      <a:prstDash val="solid"/>
                      <a:round/>
                      <a:headEnd len="sm" w="sm" type="none"/>
                      <a:tailEnd len="sm" w="sm" type="none"/>
                    </a:lnT>
                    <a:lnB cap="flat" cmpd="sng" w="9525">
                      <a:solidFill>
                        <a:srgbClr val="1F1F1F"/>
                      </a:solidFill>
                      <a:prstDash val="solid"/>
                      <a:round/>
                      <a:headEnd len="sm" w="sm" type="none"/>
                      <a:tailEnd len="sm" w="sm" type="none"/>
                    </a:lnB>
                    <a:solidFill>
                      <a:srgbClr val="EA9999"/>
                    </a:solidFill>
                  </a:tcPr>
                </a:tc>
              </a:tr>
              <a:tr h="161925">
                <a:tc>
                  <a:txBody>
                    <a:bodyPr/>
                    <a:lstStyle/>
                    <a:p>
                      <a:pPr indent="0" lvl="0" marL="0" marR="0" rtl="0" algn="l">
                        <a:lnSpc>
                          <a:spcPct val="115000"/>
                        </a:lnSpc>
                        <a:spcBef>
                          <a:spcPts val="0"/>
                        </a:spcBef>
                        <a:spcAft>
                          <a:spcPts val="0"/>
                        </a:spcAft>
                        <a:buClr>
                          <a:srgbClr val="000000"/>
                        </a:buClr>
                        <a:buSzPts val="1400"/>
                        <a:buFont typeface="Arial"/>
                        <a:buNone/>
                      </a:pPr>
                      <a:r>
                        <a:rPr lang="vi" sz="1400" u="none" cap="none" strike="noStrike"/>
                        <a:t>Tốc độ đọc</a:t>
                      </a:r>
                      <a:endParaRPr sz="1400" u="none" cap="none" strike="noStrike"/>
                    </a:p>
                  </a:txBody>
                  <a:tcPr marT="91425" marB="91425" marR="91425" marL="91425">
                    <a:lnL cap="flat" cmpd="sng" w="9525">
                      <a:solidFill>
                        <a:srgbClr val="1F1F1F"/>
                      </a:solidFill>
                      <a:prstDash val="solid"/>
                      <a:round/>
                      <a:headEnd len="sm" w="sm" type="none"/>
                      <a:tailEnd len="sm" w="sm" type="none"/>
                    </a:lnL>
                    <a:lnR cap="flat" cmpd="sng" w="9525">
                      <a:solidFill>
                        <a:srgbClr val="1F1F1F"/>
                      </a:solidFill>
                      <a:prstDash val="solid"/>
                      <a:round/>
                      <a:headEnd len="sm" w="sm" type="none"/>
                      <a:tailEnd len="sm" w="sm" type="none"/>
                    </a:lnR>
                    <a:lnT cap="flat" cmpd="sng" w="9525">
                      <a:solidFill>
                        <a:srgbClr val="1F1F1F"/>
                      </a:solidFill>
                      <a:prstDash val="solid"/>
                      <a:round/>
                      <a:headEnd len="sm" w="sm" type="none"/>
                      <a:tailEnd len="sm" w="sm" type="none"/>
                    </a:lnT>
                    <a:lnB cap="flat" cmpd="sng" w="9525">
                      <a:solidFill>
                        <a:srgbClr val="1F1F1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vi" sz="1400" u="none" cap="none" strike="noStrike"/>
                        <a:t>Nhanh hơn</a:t>
                      </a:r>
                      <a:endParaRPr sz="1400" u="none" cap="none" strike="noStrike"/>
                    </a:p>
                  </a:txBody>
                  <a:tcPr marT="91425" marB="91425" marR="91425" marL="91425">
                    <a:lnL cap="flat" cmpd="sng" w="9525">
                      <a:solidFill>
                        <a:srgbClr val="1F1F1F"/>
                      </a:solidFill>
                      <a:prstDash val="solid"/>
                      <a:round/>
                      <a:headEnd len="sm" w="sm" type="none"/>
                      <a:tailEnd len="sm" w="sm" type="none"/>
                    </a:lnL>
                    <a:lnR cap="flat" cmpd="sng" w="9525">
                      <a:solidFill>
                        <a:srgbClr val="1F1F1F"/>
                      </a:solidFill>
                      <a:prstDash val="solid"/>
                      <a:round/>
                      <a:headEnd len="sm" w="sm" type="none"/>
                      <a:tailEnd len="sm" w="sm" type="none"/>
                    </a:lnR>
                    <a:lnT cap="flat" cmpd="sng" w="9525">
                      <a:solidFill>
                        <a:srgbClr val="1F1F1F"/>
                      </a:solidFill>
                      <a:prstDash val="solid"/>
                      <a:round/>
                      <a:headEnd len="sm" w="sm" type="none"/>
                      <a:tailEnd len="sm" w="sm" type="none"/>
                    </a:lnT>
                    <a:lnB cap="flat" cmpd="sng" w="9525">
                      <a:solidFill>
                        <a:srgbClr val="1F1F1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vi" sz="1400" u="none" cap="none" strike="noStrike"/>
                        <a:t>Chậm hơn</a:t>
                      </a:r>
                      <a:endParaRPr sz="1400" u="none" cap="none" strike="noStrike"/>
                    </a:p>
                  </a:txBody>
                  <a:tcPr marT="91425" marB="91425" marR="91425" marL="91425">
                    <a:lnL cap="flat" cmpd="sng" w="9525">
                      <a:solidFill>
                        <a:srgbClr val="1F1F1F"/>
                      </a:solidFill>
                      <a:prstDash val="solid"/>
                      <a:round/>
                      <a:headEnd len="sm" w="sm" type="none"/>
                      <a:tailEnd len="sm" w="sm" type="none"/>
                    </a:lnL>
                    <a:lnR cap="flat" cmpd="sng" w="9525">
                      <a:solidFill>
                        <a:srgbClr val="1F1F1F"/>
                      </a:solidFill>
                      <a:prstDash val="solid"/>
                      <a:round/>
                      <a:headEnd len="sm" w="sm" type="none"/>
                      <a:tailEnd len="sm" w="sm" type="none"/>
                    </a:lnR>
                    <a:lnT cap="flat" cmpd="sng" w="9525">
                      <a:solidFill>
                        <a:srgbClr val="1F1F1F"/>
                      </a:solidFill>
                      <a:prstDash val="solid"/>
                      <a:round/>
                      <a:headEnd len="sm" w="sm" type="none"/>
                      <a:tailEnd len="sm" w="sm" type="none"/>
                    </a:lnT>
                    <a:lnB cap="flat" cmpd="sng" w="9525">
                      <a:solidFill>
                        <a:srgbClr val="1F1F1F"/>
                      </a:solidFill>
                      <a:prstDash val="solid"/>
                      <a:round/>
                      <a:headEnd len="sm" w="sm" type="none"/>
                      <a:tailEnd len="sm" w="sm" type="none"/>
                    </a:lnB>
                  </a:tcPr>
                </a:tc>
              </a:tr>
              <a:tr h="161925">
                <a:tc>
                  <a:txBody>
                    <a:bodyPr/>
                    <a:lstStyle/>
                    <a:p>
                      <a:pPr indent="0" lvl="0" marL="0" marR="0" rtl="0" algn="l">
                        <a:lnSpc>
                          <a:spcPct val="115000"/>
                        </a:lnSpc>
                        <a:spcBef>
                          <a:spcPts val="0"/>
                        </a:spcBef>
                        <a:spcAft>
                          <a:spcPts val="0"/>
                        </a:spcAft>
                        <a:buClr>
                          <a:srgbClr val="000000"/>
                        </a:buClr>
                        <a:buSzPts val="1400"/>
                        <a:buFont typeface="Arial"/>
                        <a:buNone/>
                      </a:pPr>
                      <a:r>
                        <a:rPr lang="vi" sz="1400" u="none" cap="none" strike="noStrike"/>
                        <a:t>Tốc độ sửa</a:t>
                      </a:r>
                      <a:endParaRPr sz="1400" u="none" cap="none" strike="noStrike"/>
                    </a:p>
                  </a:txBody>
                  <a:tcPr marT="91425" marB="91425" marR="91425" marL="91425">
                    <a:lnL cap="flat" cmpd="sng" w="9525">
                      <a:solidFill>
                        <a:srgbClr val="1F1F1F"/>
                      </a:solidFill>
                      <a:prstDash val="solid"/>
                      <a:round/>
                      <a:headEnd len="sm" w="sm" type="none"/>
                      <a:tailEnd len="sm" w="sm" type="none"/>
                    </a:lnL>
                    <a:lnR cap="flat" cmpd="sng" w="9525">
                      <a:solidFill>
                        <a:srgbClr val="1F1F1F"/>
                      </a:solidFill>
                      <a:prstDash val="solid"/>
                      <a:round/>
                      <a:headEnd len="sm" w="sm" type="none"/>
                      <a:tailEnd len="sm" w="sm" type="none"/>
                    </a:lnR>
                    <a:lnT cap="flat" cmpd="sng" w="9525">
                      <a:solidFill>
                        <a:srgbClr val="1F1F1F"/>
                      </a:solidFill>
                      <a:prstDash val="solid"/>
                      <a:round/>
                      <a:headEnd len="sm" w="sm" type="none"/>
                      <a:tailEnd len="sm" w="sm" type="none"/>
                    </a:lnT>
                    <a:lnB cap="flat" cmpd="sng" w="9525">
                      <a:solidFill>
                        <a:srgbClr val="1F1F1F"/>
                      </a:solidFill>
                      <a:prstDash val="solid"/>
                      <a:round/>
                      <a:headEnd len="sm" w="sm" type="none"/>
                      <a:tailEnd len="sm" w="sm" type="none"/>
                    </a:lnB>
                    <a:solidFill>
                      <a:schemeClr val="lt1"/>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vi" sz="1400" u="none" cap="none" strike="noStrike"/>
                        <a:t>Chậm hơn</a:t>
                      </a:r>
                      <a:endParaRPr sz="1400" u="none" cap="none" strike="noStrike"/>
                    </a:p>
                  </a:txBody>
                  <a:tcPr marT="91425" marB="91425" marR="91425" marL="91425">
                    <a:lnL cap="flat" cmpd="sng" w="9525">
                      <a:solidFill>
                        <a:srgbClr val="1F1F1F"/>
                      </a:solidFill>
                      <a:prstDash val="solid"/>
                      <a:round/>
                      <a:headEnd len="sm" w="sm" type="none"/>
                      <a:tailEnd len="sm" w="sm" type="none"/>
                    </a:lnL>
                    <a:lnR cap="flat" cmpd="sng" w="9525">
                      <a:solidFill>
                        <a:srgbClr val="1F1F1F"/>
                      </a:solidFill>
                      <a:prstDash val="solid"/>
                      <a:round/>
                      <a:headEnd len="sm" w="sm" type="none"/>
                      <a:tailEnd len="sm" w="sm" type="none"/>
                    </a:lnR>
                    <a:lnT cap="flat" cmpd="sng" w="9525">
                      <a:solidFill>
                        <a:srgbClr val="1F1F1F"/>
                      </a:solidFill>
                      <a:prstDash val="solid"/>
                      <a:round/>
                      <a:headEnd len="sm" w="sm" type="none"/>
                      <a:tailEnd len="sm" w="sm" type="none"/>
                    </a:lnT>
                    <a:lnB cap="flat" cmpd="sng" w="9525">
                      <a:solidFill>
                        <a:srgbClr val="1F1F1F"/>
                      </a:solidFill>
                      <a:prstDash val="solid"/>
                      <a:round/>
                      <a:headEnd len="sm" w="sm" type="none"/>
                      <a:tailEnd len="sm" w="sm" type="none"/>
                    </a:lnB>
                    <a:solidFill>
                      <a:schemeClr val="lt1"/>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vi" sz="1400" u="none" cap="none" strike="noStrike"/>
                        <a:t>Nhanh hơn</a:t>
                      </a:r>
                      <a:endParaRPr sz="1400" u="none" cap="none" strike="noStrike"/>
                    </a:p>
                  </a:txBody>
                  <a:tcPr marT="91425" marB="91425" marR="91425" marL="91425">
                    <a:lnL cap="flat" cmpd="sng" w="9525">
                      <a:solidFill>
                        <a:srgbClr val="1F1F1F"/>
                      </a:solidFill>
                      <a:prstDash val="solid"/>
                      <a:round/>
                      <a:headEnd len="sm" w="sm" type="none"/>
                      <a:tailEnd len="sm" w="sm" type="none"/>
                    </a:lnL>
                    <a:lnR cap="flat" cmpd="sng" w="9525">
                      <a:solidFill>
                        <a:srgbClr val="1F1F1F"/>
                      </a:solidFill>
                      <a:prstDash val="solid"/>
                      <a:round/>
                      <a:headEnd len="sm" w="sm" type="none"/>
                      <a:tailEnd len="sm" w="sm" type="none"/>
                    </a:lnR>
                    <a:lnT cap="flat" cmpd="sng" w="9525">
                      <a:solidFill>
                        <a:srgbClr val="1F1F1F"/>
                      </a:solidFill>
                      <a:prstDash val="solid"/>
                      <a:round/>
                      <a:headEnd len="sm" w="sm" type="none"/>
                      <a:tailEnd len="sm" w="sm" type="none"/>
                    </a:lnT>
                    <a:lnB cap="flat" cmpd="sng" w="9525">
                      <a:solidFill>
                        <a:srgbClr val="1F1F1F"/>
                      </a:solidFill>
                      <a:prstDash val="solid"/>
                      <a:round/>
                      <a:headEnd len="sm" w="sm" type="none"/>
                      <a:tailEnd len="sm" w="sm" type="none"/>
                    </a:lnB>
                    <a:solidFill>
                      <a:schemeClr val="lt1"/>
                    </a:solidFill>
                  </a:tcPr>
                </a:tc>
              </a:tr>
              <a:tr h="161925">
                <a:tc>
                  <a:txBody>
                    <a:bodyPr/>
                    <a:lstStyle/>
                    <a:p>
                      <a:pPr indent="0" lvl="0" marL="0" marR="0" rtl="0" algn="l">
                        <a:lnSpc>
                          <a:spcPct val="115000"/>
                        </a:lnSpc>
                        <a:spcBef>
                          <a:spcPts val="0"/>
                        </a:spcBef>
                        <a:spcAft>
                          <a:spcPts val="0"/>
                        </a:spcAft>
                        <a:buClr>
                          <a:srgbClr val="000000"/>
                        </a:buClr>
                        <a:buSzPts val="1400"/>
                        <a:buFont typeface="Arial"/>
                        <a:buNone/>
                      </a:pPr>
                      <a:r>
                        <a:rPr lang="vi" sz="1400" u="none" cap="none" strike="noStrike"/>
                        <a:t>Số lượng / bảng</a:t>
                      </a:r>
                      <a:endParaRPr sz="1400" u="none" cap="none" strike="noStrike"/>
                    </a:p>
                  </a:txBody>
                  <a:tcPr marT="91425" marB="91425" marR="91425" marL="91425">
                    <a:lnL cap="flat" cmpd="sng" w="9525">
                      <a:solidFill>
                        <a:srgbClr val="1F1F1F"/>
                      </a:solidFill>
                      <a:prstDash val="solid"/>
                      <a:round/>
                      <a:headEnd len="sm" w="sm" type="none"/>
                      <a:tailEnd len="sm" w="sm" type="none"/>
                    </a:lnL>
                    <a:lnR cap="flat" cmpd="sng" w="9525">
                      <a:solidFill>
                        <a:srgbClr val="1F1F1F"/>
                      </a:solidFill>
                      <a:prstDash val="solid"/>
                      <a:round/>
                      <a:headEnd len="sm" w="sm" type="none"/>
                      <a:tailEnd len="sm" w="sm" type="none"/>
                    </a:lnR>
                    <a:lnT cap="flat" cmpd="sng" w="9525">
                      <a:solidFill>
                        <a:srgbClr val="1F1F1F"/>
                      </a:solidFill>
                      <a:prstDash val="solid"/>
                      <a:round/>
                      <a:headEnd len="sm" w="sm" type="none"/>
                      <a:tailEnd len="sm" w="sm" type="none"/>
                    </a:lnT>
                    <a:lnB cap="flat" cmpd="sng" w="9525">
                      <a:solidFill>
                        <a:srgbClr val="1F1F1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vi" sz="1400" u="none" cap="none" strike="noStrike"/>
                        <a:t>Chỉ 1</a:t>
                      </a:r>
                      <a:endParaRPr sz="1400" u="none" cap="none" strike="noStrike"/>
                    </a:p>
                  </a:txBody>
                  <a:tcPr marT="91425" marB="91425" marR="91425" marL="91425">
                    <a:lnL cap="flat" cmpd="sng" w="9525">
                      <a:solidFill>
                        <a:srgbClr val="1F1F1F"/>
                      </a:solidFill>
                      <a:prstDash val="solid"/>
                      <a:round/>
                      <a:headEnd len="sm" w="sm" type="none"/>
                      <a:tailEnd len="sm" w="sm" type="none"/>
                    </a:lnL>
                    <a:lnR cap="flat" cmpd="sng" w="9525">
                      <a:solidFill>
                        <a:srgbClr val="1F1F1F"/>
                      </a:solidFill>
                      <a:prstDash val="solid"/>
                      <a:round/>
                      <a:headEnd len="sm" w="sm" type="none"/>
                      <a:tailEnd len="sm" w="sm" type="none"/>
                    </a:lnR>
                    <a:lnT cap="flat" cmpd="sng" w="9525">
                      <a:solidFill>
                        <a:srgbClr val="1F1F1F"/>
                      </a:solidFill>
                      <a:prstDash val="solid"/>
                      <a:round/>
                      <a:headEnd len="sm" w="sm" type="none"/>
                      <a:tailEnd len="sm" w="sm" type="none"/>
                    </a:lnT>
                    <a:lnB cap="flat" cmpd="sng" w="9525">
                      <a:solidFill>
                        <a:srgbClr val="1F1F1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vi" sz="1400" u="none" cap="none" strike="noStrike"/>
                        <a:t>Nhiều</a:t>
                      </a:r>
                      <a:endParaRPr sz="1400" u="none" cap="none" strike="noStrike"/>
                    </a:p>
                  </a:txBody>
                  <a:tcPr marT="91425" marB="91425" marR="91425" marL="91425">
                    <a:lnL cap="flat" cmpd="sng" w="9525">
                      <a:solidFill>
                        <a:srgbClr val="1F1F1F"/>
                      </a:solidFill>
                      <a:prstDash val="solid"/>
                      <a:round/>
                      <a:headEnd len="sm" w="sm" type="none"/>
                      <a:tailEnd len="sm" w="sm" type="none"/>
                    </a:lnL>
                    <a:lnR cap="flat" cmpd="sng" w="9525">
                      <a:solidFill>
                        <a:srgbClr val="1F1F1F"/>
                      </a:solidFill>
                      <a:prstDash val="solid"/>
                      <a:round/>
                      <a:headEnd len="sm" w="sm" type="none"/>
                      <a:tailEnd len="sm" w="sm" type="none"/>
                    </a:lnR>
                    <a:lnT cap="flat" cmpd="sng" w="9525">
                      <a:solidFill>
                        <a:srgbClr val="1F1F1F"/>
                      </a:solidFill>
                      <a:prstDash val="solid"/>
                      <a:round/>
                      <a:headEnd len="sm" w="sm" type="none"/>
                      <a:tailEnd len="sm" w="sm" type="none"/>
                    </a:lnT>
                    <a:lnB cap="flat" cmpd="sng" w="9525">
                      <a:solidFill>
                        <a:srgbClr val="1F1F1F"/>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8" name="Shape 188"/>
        <p:cNvGrpSpPr/>
        <p:nvPr/>
      </p:nvGrpSpPr>
      <p:grpSpPr>
        <a:xfrm>
          <a:off x="0" y="0"/>
          <a:ext cx="0" cy="0"/>
          <a:chOff x="0" y="0"/>
          <a:chExt cx="0" cy="0"/>
        </a:xfrm>
      </p:grpSpPr>
      <p:sp>
        <p:nvSpPr>
          <p:cNvPr id="189" name="Google Shape;189;p17"/>
          <p:cNvSpPr txBox="1"/>
          <p:nvPr>
            <p:ph idx="4294967295" type="body"/>
          </p:nvPr>
        </p:nvSpPr>
        <p:spPr>
          <a:xfrm>
            <a:off x="0" y="1773000"/>
            <a:ext cx="9143700" cy="798600"/>
          </a:xfrm>
          <a:prstGeom prst="rect">
            <a:avLst/>
          </a:prstGeom>
          <a:solidFill>
            <a:srgbClr val="CC0000"/>
          </a:solidFill>
          <a:ln>
            <a:noFill/>
          </a:ln>
          <a:effectLst>
            <a:outerShdw blurRad="57240" rotWithShape="0" dir="5400000" dist="19080">
              <a:srgbClr val="000000">
                <a:alpha val="49411"/>
              </a:srgbClr>
            </a:outerShdw>
          </a:effectLst>
        </p:spPr>
        <p:txBody>
          <a:bodyPr anchorCtr="0" anchor="ctr" bIns="91425" lIns="91425" spcFirstLastPara="1" rIns="91425" wrap="square" tIns="91425">
            <a:noAutofit/>
          </a:bodyPr>
          <a:lstStyle/>
          <a:p>
            <a:pPr indent="0" lvl="0" marL="228600" rtl="0" algn="ctr">
              <a:lnSpc>
                <a:spcPct val="100000"/>
              </a:lnSpc>
              <a:spcBef>
                <a:spcPts val="0"/>
              </a:spcBef>
              <a:spcAft>
                <a:spcPts val="1200"/>
              </a:spcAft>
              <a:buClr>
                <a:schemeClr val="lt1"/>
              </a:buClr>
              <a:buSzPts val="3800"/>
              <a:buFont typeface="Arial"/>
              <a:buNone/>
            </a:pPr>
            <a:r>
              <a:rPr b="1" lang="vi" sz="3600">
                <a:solidFill>
                  <a:schemeClr val="lt1"/>
                </a:solidFill>
                <a:latin typeface="Jura"/>
                <a:ea typeface="Jura"/>
                <a:cs typeface="Jura"/>
                <a:sym typeface="Jura"/>
              </a:rPr>
              <a:t>Unique </a:t>
            </a:r>
            <a:r>
              <a:rPr b="1" i="1" lang="vi" sz="3600">
                <a:solidFill>
                  <a:schemeClr val="lt1"/>
                </a:solidFill>
                <a:latin typeface="Jura"/>
                <a:ea typeface="Jura"/>
                <a:cs typeface="Jura"/>
                <a:sym typeface="Jura"/>
              </a:rPr>
              <a:t>VS </a:t>
            </a:r>
            <a:r>
              <a:rPr b="1" lang="vi" sz="3600">
                <a:solidFill>
                  <a:schemeClr val="lt1"/>
                </a:solidFill>
                <a:latin typeface="Jura"/>
                <a:ea typeface="Jura"/>
                <a:cs typeface="Jura"/>
                <a:sym typeface="Jura"/>
              </a:rPr>
              <a:t>Non-Unique</a:t>
            </a:r>
            <a:endParaRPr b="1" sz="3600">
              <a:solidFill>
                <a:srgbClr val="FFFFFF"/>
              </a:solidFill>
              <a:latin typeface="Jura"/>
              <a:ea typeface="Jura"/>
              <a:cs typeface="Jura"/>
              <a:sym typeface="Jur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8"/>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Unique Index:</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Không cho phép trùng lặp giá trị</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Thường dùng cho email, username, số điện thoại</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Non-Unique Index:</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Cho phép trùng lặp giá trị</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Dùng cho các cột thường xuyên xuất hiện trong điều kiện tìm kiếm</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Ví dụ: Trong hệ thống, unique index trên email đảm bảo không có hai tài khoản cùng email, trong khi non-unique index trên status hoặc mã khách hàng giúp tìm đơn hàng tốt hơn.</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
        <p:nvSpPr>
          <p:cNvPr id="195" name="Google Shape;195;p18"/>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Unique Index </a:t>
            </a:r>
            <a:r>
              <a:rPr i="1" lang="vi" sz="2300"/>
              <a:t>VS</a:t>
            </a:r>
            <a:r>
              <a:rPr lang="vi" sz="2300"/>
              <a:t> Non-Unique Index</a:t>
            </a:r>
            <a:endParaRPr sz="2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Giới thiệu</a:t>
            </a:r>
            <a:endParaRPr sz="2300"/>
          </a:p>
        </p:txBody>
      </p:sp>
      <p:sp>
        <p:nvSpPr>
          <p:cNvPr id="92" name="Google Shape;92;p2"/>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Chỉ mục (index) là cách tốt nhất để tăng hiệu năng truy vấn, thậm chí còn quan trọng hơn cả thiết kế schema. Mỗi chỉ mục là một cấu trúc dữ liệu riêng, lưu bản sao một phần dữ liệu từ bảng</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Index là 1 cấu trúc dữ liệu riêng biệt và lưu trữ một phần dữ liệu của bảng chính</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Tạo quá nhiều Index cũng sẽ làm ảnh hưởng đến hiệu năng của hệ thống</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Query Pattern ⇐⇒ Indexing</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9"/>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Khi nào nên sử dụng Index</a:t>
            </a:r>
            <a:endParaRPr sz="2300"/>
          </a:p>
        </p:txBody>
      </p:sp>
      <p:sp>
        <p:nvSpPr>
          <p:cNvPr id="201" name="Google Shape;201;p19"/>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It means that you should start by analyzing the access patterns of your application before deciding where to put indexes.</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Before adding an index, ask yourself, which queries are you running frequently and which tables are they accessing? By analyzing the access patterns of your queries, you can better determine which indexes will be most useful. Keep in mind that not all queries require indexes, and adding too many indexes can actually harm your database's performance.</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0"/>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Khi nào nên sử dụng Index</a:t>
            </a:r>
            <a:endParaRPr sz="2300"/>
          </a:p>
        </p:txBody>
      </p:sp>
      <p:sp>
        <p:nvSpPr>
          <p:cNvPr id="207" name="Google Shape;207;p20"/>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Do not assume that anything that shows up in the where clause of a query should have an index. Consider all queries being run and their respective access patterns.</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Do not create an index on every column. This will slow down inserts by functionally duplicating your table. It also won't help reads as much as you'd hope.</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Do not worry about trying to create the perfect index for every query. It may not always be possible, and sometimes you will have to rework the queries to take advantage of existing indexes.</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1"/>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Khi nào nên sử dụng Index</a:t>
            </a:r>
            <a:endParaRPr sz="2300"/>
          </a:p>
        </p:txBody>
      </p:sp>
      <p:sp>
        <p:nvSpPr>
          <p:cNvPr id="213" name="Google Shape;213;p21"/>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Cho các cột thường xuyên xuất hiện trong mệnh đề :</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WHERE</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JOIN</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ORDER BY</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GROUP BY</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Cho các cột có tính chọn lọc cao (email, unique column, …)</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So sánh bằng, range</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2"/>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Querying và Indexing</a:t>
            </a:r>
            <a:endParaRPr sz="2300"/>
          </a:p>
        </p:txBody>
      </p:sp>
      <p:sp>
        <p:nvSpPr>
          <p:cNvPr id="219" name="Google Shape;219;p22"/>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Querying và Indexing là đường 2 chiều</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Query pattern phải thay đổi để tận dụng được index</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Index thay đổi khi các query phổ biến chuyển sang sử dụng 1 pattern khác</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3"/>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Index Cardinality and Selectivity</a:t>
            </a:r>
            <a:endParaRPr sz="2300"/>
          </a:p>
          <a:p>
            <a:pPr indent="0" lvl="0" marL="0" rtl="0" algn="l">
              <a:lnSpc>
                <a:spcPct val="100000"/>
              </a:lnSpc>
              <a:spcBef>
                <a:spcPts val="0"/>
              </a:spcBef>
              <a:spcAft>
                <a:spcPts val="0"/>
              </a:spcAft>
              <a:buSzPts val="990"/>
              <a:buNone/>
            </a:pPr>
            <a:r>
              <a:t/>
            </a:r>
            <a:endParaRPr sz="2300"/>
          </a:p>
        </p:txBody>
      </p:sp>
      <p:sp>
        <p:nvSpPr>
          <p:cNvPr id="225" name="Google Shape;225;p23"/>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
        <p:nvSpPr>
          <p:cNvPr id="226" name="Google Shape;226;p23"/>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200"/>
              </a:spcBef>
              <a:spcAft>
                <a:spcPts val="0"/>
              </a:spcAft>
              <a:buClr>
                <a:srgbClr val="000000"/>
              </a:buClr>
              <a:buSzPts val="1600"/>
              <a:buFont typeface="Arial"/>
              <a:buChar char="❖"/>
            </a:pPr>
            <a:r>
              <a:rPr lang="vi" sz="1600">
                <a:solidFill>
                  <a:srgbClr val="000000"/>
                </a:solidFill>
                <a:latin typeface="Arial"/>
                <a:ea typeface="Arial"/>
                <a:cs typeface="Arial"/>
                <a:sym typeface="Arial"/>
              </a:rPr>
              <a:t>Index Selectivity (tính chọn lọc của index) là thước đo mức độ độc đáo của các giá trị trong một cột được đánh index.</a:t>
            </a:r>
            <a:endParaRPr sz="1600">
              <a:solidFill>
                <a:srgbClr val="000000"/>
              </a:solidFill>
              <a:latin typeface="Arial"/>
              <a:ea typeface="Arial"/>
              <a:cs typeface="Arial"/>
              <a:sym typeface="Arial"/>
            </a:endParaRPr>
          </a:p>
          <a:p>
            <a:pPr indent="-323850" lvl="0" marL="457200" rtl="0" algn="l">
              <a:lnSpc>
                <a:spcPct val="115000"/>
              </a:lnSpc>
              <a:spcBef>
                <a:spcPts val="0"/>
              </a:spcBef>
              <a:spcAft>
                <a:spcPts val="0"/>
              </a:spcAft>
              <a:buClr>
                <a:srgbClr val="FF0000"/>
              </a:buClr>
              <a:buSzPts val="1500"/>
              <a:buFont typeface="Arial"/>
              <a:buChar char="❖"/>
            </a:pPr>
            <a:r>
              <a:rPr b="1" lang="vi" sz="1500">
                <a:solidFill>
                  <a:srgbClr val="FF0000"/>
                </a:solidFill>
                <a:latin typeface="Courier New"/>
                <a:ea typeface="Courier New"/>
                <a:cs typeface="Courier New"/>
                <a:sym typeface="Courier New"/>
              </a:rPr>
              <a:t>Selectivity = (Số giá trị duy nhất / Tổng số bản ghi) × 100%</a:t>
            </a:r>
            <a:endParaRPr b="1" sz="1500">
              <a:solidFill>
                <a:srgbClr val="FF0000"/>
              </a:solidFill>
              <a:latin typeface="Courier New"/>
              <a:ea typeface="Courier New"/>
              <a:cs typeface="Courier New"/>
              <a:sym typeface="Courier New"/>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Ví dụ:</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Cột id: 1000 giá trị khác nhau trong bảng 1000 bản ghi →100%</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Cột gender: ~ 2 giá trị khác nhau trong bảng 1000 bản ghi → 0.2%</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4"/>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Tại sao Index Selectivity nhỏ thì không tốt?</a:t>
            </a:r>
            <a:endParaRPr sz="2300"/>
          </a:p>
        </p:txBody>
      </p:sp>
      <p:sp>
        <p:nvSpPr>
          <p:cNvPr id="232" name="Google Shape;232;p24"/>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
        <p:nvSpPr>
          <p:cNvPr id="233" name="Google Shape;233;p24"/>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Khi database cần truy xuất dữ liệu, query optimizer đứng trước hai lựa chọn:</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b="1" lang="vi" sz="1600">
                <a:solidFill>
                  <a:srgbClr val="000000"/>
                </a:solidFill>
                <a:latin typeface="Arial"/>
                <a:ea typeface="Arial"/>
                <a:cs typeface="Arial"/>
                <a:sym typeface="Arial"/>
              </a:rPr>
              <a:t>Table Scan</a:t>
            </a:r>
            <a:r>
              <a:rPr lang="vi" sz="1600">
                <a:solidFill>
                  <a:srgbClr val="000000"/>
                </a:solidFill>
                <a:latin typeface="Arial"/>
                <a:ea typeface="Arial"/>
                <a:cs typeface="Arial"/>
                <a:sym typeface="Arial"/>
              </a:rPr>
              <a:t>: Quét toàn bộ bảng để tìm dữ liệu phù hợp</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b="1" lang="vi" sz="1600">
                <a:solidFill>
                  <a:srgbClr val="000000"/>
                </a:solidFill>
                <a:latin typeface="Arial"/>
                <a:ea typeface="Arial"/>
                <a:cs typeface="Arial"/>
                <a:sym typeface="Arial"/>
              </a:rPr>
              <a:t>Index Seek + Table Lookup</a:t>
            </a:r>
            <a:r>
              <a:rPr lang="vi" sz="1600">
                <a:solidFill>
                  <a:srgbClr val="000000"/>
                </a:solidFill>
                <a:latin typeface="Arial"/>
                <a:ea typeface="Arial"/>
                <a:cs typeface="Arial"/>
                <a:sym typeface="Arial"/>
              </a:rPr>
              <a:t>: Tìm trong index, sau đó truy cập bảng gốc</a:t>
            </a:r>
            <a:endParaRPr sz="1600">
              <a:solidFill>
                <a:srgbClr val="000000"/>
              </a:solidFill>
              <a:latin typeface="Arial"/>
              <a:ea typeface="Arial"/>
              <a:cs typeface="Arial"/>
              <a:sym typeface="Arial"/>
            </a:endParaRPr>
          </a:p>
          <a:p>
            <a:pPr indent="0" lvl="0" marL="914400" rtl="0" algn="l">
              <a:lnSpc>
                <a:spcPct val="100000"/>
              </a:lnSpc>
              <a:spcBef>
                <a:spcPts val="1200"/>
              </a:spcBef>
              <a:spcAft>
                <a:spcPts val="0"/>
              </a:spcAft>
              <a:buSzPts val="1300"/>
              <a:buNone/>
            </a:pPr>
            <a:r>
              <a:t/>
            </a:r>
            <a:endParaRPr sz="1600">
              <a:solidFill>
                <a:srgbClr val="000000"/>
              </a:solidFill>
              <a:latin typeface="Arial"/>
              <a:ea typeface="Arial"/>
              <a:cs typeface="Arial"/>
              <a:sym typeface="Arial"/>
            </a:endParaRPr>
          </a:p>
          <a:p>
            <a:pPr indent="-330200" lvl="0" marL="457200" rtl="0" algn="l">
              <a:lnSpc>
                <a:spcPct val="150000"/>
              </a:lnSpc>
              <a:spcBef>
                <a:spcPts val="1200"/>
              </a:spcBef>
              <a:spcAft>
                <a:spcPts val="0"/>
              </a:spcAft>
              <a:buClr>
                <a:srgbClr val="000000"/>
              </a:buClr>
              <a:buSzPts val="1600"/>
              <a:buFont typeface="Arial"/>
              <a:buChar char="❖"/>
            </a:pPr>
            <a:r>
              <a:rPr lang="vi" sz="1600">
                <a:solidFill>
                  <a:srgbClr val="000000"/>
                </a:solidFill>
                <a:latin typeface="Arial"/>
                <a:ea typeface="Arial"/>
                <a:cs typeface="Arial"/>
                <a:sym typeface="Arial"/>
              </a:rPr>
              <a:t>Nhắc lại: Quá trình khi sử dụng index:</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Tìm kiếm trong cấu trúc index (thường là B-tree) → O(log n)</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Với mỗi khóa phù hợp, truy cập bảng gốc bằng </a:t>
            </a:r>
            <a:r>
              <a:rPr b="1" lang="vi" sz="1600">
                <a:solidFill>
                  <a:schemeClr val="accent3"/>
                </a:solidFill>
                <a:latin typeface="Arial"/>
                <a:ea typeface="Arial"/>
                <a:cs typeface="Arial"/>
                <a:sym typeface="Arial"/>
              </a:rPr>
              <a:t>random access</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5"/>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Tại sao Index Selectivity nhỏ thì không tốt?</a:t>
            </a:r>
            <a:endParaRPr sz="2300"/>
          </a:p>
        </p:txBody>
      </p:sp>
      <p:sp>
        <p:nvSpPr>
          <p:cNvPr id="239" name="Google Shape;239;p25"/>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
        <p:nvSpPr>
          <p:cNvPr id="240" name="Google Shape;240;p25"/>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Query Optimizer của DBMS ước tính chi phí của cả hai phương án và chọn phương án tối ưu. Nó cân nhắc:</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Chi phí truy cập index</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Chi phí truy cập bảng gốc (lookup)</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Số lượng bản ghi cần truy xuất</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Ngưỡng quyết định quan trọng:</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Nếu truy vấn trả về một tỷ lệ </a:t>
            </a:r>
            <a:r>
              <a:rPr b="1" lang="vi" sz="1600">
                <a:solidFill>
                  <a:srgbClr val="000000"/>
                </a:solidFill>
                <a:latin typeface="Arial"/>
                <a:ea typeface="Arial"/>
                <a:cs typeface="Arial"/>
                <a:sym typeface="Arial"/>
              </a:rPr>
              <a:t>nhỏ</a:t>
            </a:r>
            <a:r>
              <a:rPr lang="vi" sz="1600">
                <a:solidFill>
                  <a:srgbClr val="000000"/>
                </a:solidFill>
                <a:latin typeface="Arial"/>
                <a:ea typeface="Arial"/>
                <a:cs typeface="Arial"/>
                <a:sym typeface="Arial"/>
              </a:rPr>
              <a:t> bản ghi → Sử dụng </a:t>
            </a:r>
            <a:r>
              <a:rPr b="1" lang="vi" sz="1600">
                <a:solidFill>
                  <a:srgbClr val="000000"/>
                </a:solidFill>
                <a:latin typeface="Arial"/>
                <a:ea typeface="Arial"/>
                <a:cs typeface="Arial"/>
                <a:sym typeface="Arial"/>
              </a:rPr>
              <a:t>Index</a:t>
            </a:r>
            <a:r>
              <a:rPr lang="vi" sz="1600">
                <a:solidFill>
                  <a:srgbClr val="000000"/>
                </a:solidFill>
                <a:latin typeface="Arial"/>
                <a:ea typeface="Arial"/>
                <a:cs typeface="Arial"/>
                <a:sym typeface="Arial"/>
              </a:rPr>
              <a:t> hiệu quả</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Nếu truy vấn trả về một tỷ lệ </a:t>
            </a:r>
            <a:r>
              <a:rPr b="1" lang="vi" sz="1600">
                <a:solidFill>
                  <a:srgbClr val="000000"/>
                </a:solidFill>
                <a:latin typeface="Arial"/>
                <a:ea typeface="Arial"/>
                <a:cs typeface="Arial"/>
                <a:sym typeface="Arial"/>
              </a:rPr>
              <a:t>lớn</a:t>
            </a:r>
            <a:r>
              <a:rPr lang="vi" sz="1600">
                <a:solidFill>
                  <a:srgbClr val="000000"/>
                </a:solidFill>
                <a:latin typeface="Arial"/>
                <a:ea typeface="Arial"/>
                <a:cs typeface="Arial"/>
                <a:sym typeface="Arial"/>
              </a:rPr>
              <a:t> bản ghi → </a:t>
            </a:r>
            <a:r>
              <a:rPr b="1" lang="vi" sz="1600">
                <a:solidFill>
                  <a:srgbClr val="000000"/>
                </a:solidFill>
                <a:latin typeface="Arial"/>
                <a:ea typeface="Arial"/>
                <a:cs typeface="Arial"/>
                <a:sym typeface="Arial"/>
              </a:rPr>
              <a:t>Table scan</a:t>
            </a:r>
            <a:r>
              <a:rPr lang="vi" sz="1600">
                <a:solidFill>
                  <a:srgbClr val="000000"/>
                </a:solidFill>
                <a:latin typeface="Arial"/>
                <a:ea typeface="Arial"/>
                <a:cs typeface="Arial"/>
                <a:sym typeface="Arial"/>
              </a:rPr>
              <a:t> hiệu quả hơn</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6"/>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solidFill>
                  <a:schemeClr val="dk1"/>
                </a:solidFill>
              </a:rPr>
              <a:t>Sequential Access</a:t>
            </a:r>
            <a:r>
              <a:rPr lang="vi" sz="2300"/>
              <a:t> </a:t>
            </a:r>
            <a:r>
              <a:rPr i="1" lang="vi" sz="2300"/>
              <a:t>VS</a:t>
            </a:r>
            <a:r>
              <a:rPr lang="vi" sz="2300"/>
              <a:t> </a:t>
            </a:r>
            <a:r>
              <a:rPr lang="vi" sz="2300">
                <a:solidFill>
                  <a:schemeClr val="accent3"/>
                </a:solidFill>
              </a:rPr>
              <a:t>Random Access</a:t>
            </a:r>
            <a:endParaRPr sz="2300">
              <a:solidFill>
                <a:schemeClr val="accent3"/>
              </a:solidFill>
            </a:endParaRPr>
          </a:p>
        </p:txBody>
      </p:sp>
      <p:sp>
        <p:nvSpPr>
          <p:cNvPr id="246" name="Google Shape;246;p26"/>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
        <p:nvSpPr>
          <p:cNvPr id="247" name="Google Shape;247;p26"/>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Khi sử dụng index:</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Tìm trong index và nhận được ~500 khóa (với 1000 bản ghi)</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Thực hiện ~500 lần lookup ngẫu nhiên vào bảng gốc</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Tổng chi phí: 1 lần tìm kiếm index + 500 lần random access</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Khi sử dụng table scan:</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Đọc tuần tự toàn bộ 1000 bản ghi</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Tổng chi phí: 1000 lần </a:t>
            </a:r>
            <a:r>
              <a:rPr b="1" lang="vi" sz="1600">
                <a:solidFill>
                  <a:schemeClr val="dk1"/>
                </a:solidFill>
                <a:latin typeface="Arial"/>
                <a:ea typeface="Arial"/>
                <a:cs typeface="Arial"/>
                <a:sym typeface="Arial"/>
              </a:rPr>
              <a:t>sequential access </a:t>
            </a:r>
            <a:endParaRPr b="1" sz="1600">
              <a:solidFill>
                <a:schemeClr val="dk1"/>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nhanh hơn nhiều so với </a:t>
            </a:r>
            <a:r>
              <a:rPr b="1" lang="vi" sz="1600">
                <a:solidFill>
                  <a:schemeClr val="accent3"/>
                </a:solidFill>
                <a:latin typeface="Arial"/>
                <a:ea typeface="Arial"/>
                <a:cs typeface="Arial"/>
                <a:sym typeface="Arial"/>
              </a:rPr>
              <a:t>random access</a:t>
            </a:r>
            <a:endParaRPr b="1" sz="1600">
              <a:solidFill>
                <a:schemeClr val="accent3"/>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pic>
        <p:nvPicPr>
          <p:cNvPr id="248" name="Google Shape;248;p26"/>
          <p:cNvPicPr preferRelativeResize="0"/>
          <p:nvPr/>
        </p:nvPicPr>
        <p:blipFill rotWithShape="1">
          <a:blip r:embed="rId3">
            <a:alphaModFix/>
          </a:blip>
          <a:srcRect b="0" l="0" r="0" t="0"/>
          <a:stretch/>
        </p:blipFill>
        <p:spPr>
          <a:xfrm>
            <a:off x="0" y="4066176"/>
            <a:ext cx="1077325" cy="1077325"/>
          </a:xfrm>
          <a:prstGeom prst="rect">
            <a:avLst/>
          </a:prstGeom>
          <a:noFill/>
          <a:ln>
            <a:noFill/>
          </a:ln>
        </p:spPr>
      </p:pic>
      <p:sp>
        <p:nvSpPr>
          <p:cNvPr id="249" name="Google Shape;249;p26"/>
          <p:cNvSpPr/>
          <p:nvPr/>
        </p:nvSpPr>
        <p:spPr>
          <a:xfrm>
            <a:off x="88525" y="3482700"/>
            <a:ext cx="1161600" cy="629100"/>
          </a:xfrm>
          <a:prstGeom prst="cloud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vi" sz="1400" u="none" cap="none" strike="noStrike">
                <a:solidFill>
                  <a:srgbClr val="000000"/>
                </a:solidFill>
                <a:latin typeface="Raleway"/>
                <a:ea typeface="Raleway"/>
                <a:cs typeface="Raleway"/>
                <a:sym typeface="Raleway"/>
              </a:rPr>
              <a:t>Thử xem</a:t>
            </a:r>
            <a:endParaRPr b="0" i="0" sz="1400" u="none" cap="none" strike="noStrike">
              <a:solidFill>
                <a:srgbClr val="000000"/>
              </a:solidFill>
              <a:latin typeface="Raleway"/>
              <a:ea typeface="Raleway"/>
              <a:cs typeface="Raleway"/>
              <a:sym typeface="Raleway"/>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7"/>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Chiến lược cho các Index Selectivity nhỏ</a:t>
            </a:r>
            <a:endParaRPr sz="2300"/>
          </a:p>
        </p:txBody>
      </p:sp>
      <p:sp>
        <p:nvSpPr>
          <p:cNvPr id="255" name="Google Shape;255;p27"/>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
        <p:nvSpPr>
          <p:cNvPr id="256" name="Google Shape;256;p27"/>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Full Table Scan không phải lúc nào cũng tệ. Trong trường hợp lấy dữ liệu lớn từ bảng, Full Table Scan có thể đọc nhiều block cùng một lúc (multi block read) nên dù phải đọc nhiều dữ liệu hơn nhưng nó tốn ít thao tác đọc hơn</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Kết hợp trong Composite Index</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Sử dụng Filtered Index (Partial index)</a:t>
            </a:r>
            <a:endParaRPr sz="1600">
              <a:solidFill>
                <a:srgbClr val="000000"/>
              </a:solidFill>
              <a:latin typeface="Arial"/>
              <a:ea typeface="Arial"/>
              <a:cs typeface="Arial"/>
              <a:sym typeface="Arial"/>
            </a:endParaRPr>
          </a:p>
          <a:p>
            <a:pPr indent="-304800" lvl="1" marL="914400" rtl="0" algn="l">
              <a:lnSpc>
                <a:spcPct val="150000"/>
              </a:lnSpc>
              <a:spcBef>
                <a:spcPts val="0"/>
              </a:spcBef>
              <a:spcAft>
                <a:spcPts val="0"/>
              </a:spcAft>
              <a:buClr>
                <a:srgbClr val="000000"/>
              </a:buClr>
              <a:buSzPts val="1200"/>
              <a:buFont typeface="Arial"/>
              <a:buChar char="➢"/>
            </a:pPr>
            <a:r>
              <a:rPr lang="vi" sz="1200">
                <a:solidFill>
                  <a:srgbClr val="000000"/>
                </a:solidFill>
                <a:latin typeface="Arial"/>
                <a:ea typeface="Arial"/>
                <a:cs typeface="Arial"/>
                <a:sym typeface="Arial"/>
              </a:rPr>
              <a:t>Sẽ trình bày sau </a:t>
            </a:r>
            <a:endParaRPr sz="12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Một số nguyên nhân khiến Index chậm</a:t>
            </a:r>
            <a:endParaRPr sz="2300"/>
          </a:p>
        </p:txBody>
      </p:sp>
      <p:sp>
        <p:nvSpPr>
          <p:cNvPr id="262" name="Google Shape;262;p28"/>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
        <p:nvSpPr>
          <p:cNvPr id="263" name="Google Shape;263;p28"/>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2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pic>
        <p:nvPicPr>
          <p:cNvPr id="264" name="Google Shape;264;p28"/>
          <p:cNvPicPr preferRelativeResize="0"/>
          <p:nvPr/>
        </p:nvPicPr>
        <p:blipFill rotWithShape="1">
          <a:blip r:embed="rId3">
            <a:alphaModFix/>
          </a:blip>
          <a:srcRect b="0" l="0" r="0" t="0"/>
          <a:stretch/>
        </p:blipFill>
        <p:spPr>
          <a:xfrm>
            <a:off x="4177500" y="1341150"/>
            <a:ext cx="4966500" cy="3297756"/>
          </a:xfrm>
          <a:prstGeom prst="rect">
            <a:avLst/>
          </a:prstGeom>
          <a:noFill/>
          <a:ln>
            <a:noFill/>
          </a:ln>
        </p:spPr>
      </p:pic>
      <p:pic>
        <p:nvPicPr>
          <p:cNvPr id="265" name="Google Shape;265;p28"/>
          <p:cNvPicPr preferRelativeResize="0"/>
          <p:nvPr/>
        </p:nvPicPr>
        <p:blipFill rotWithShape="1">
          <a:blip r:embed="rId4">
            <a:alphaModFix/>
          </a:blip>
          <a:srcRect b="0" l="0" r="0" t="0"/>
          <a:stretch/>
        </p:blipFill>
        <p:spPr>
          <a:xfrm>
            <a:off x="590450" y="2314975"/>
            <a:ext cx="2976125" cy="2100800"/>
          </a:xfrm>
          <a:prstGeom prst="rect">
            <a:avLst/>
          </a:prstGeom>
          <a:noFill/>
          <a:ln>
            <a:noFill/>
          </a:ln>
        </p:spPr>
      </p:pic>
      <p:sp>
        <p:nvSpPr>
          <p:cNvPr id="266" name="Google Shape;266;p28"/>
          <p:cNvSpPr txBox="1"/>
          <p:nvPr/>
        </p:nvSpPr>
        <p:spPr>
          <a:xfrm>
            <a:off x="770200" y="4638900"/>
            <a:ext cx="30000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vi" sz="1350" u="none" cap="none" strike="noStrike">
                <a:solidFill>
                  <a:srgbClr val="1B1B1B"/>
                </a:solidFill>
                <a:highlight>
                  <a:srgbClr val="FFFFFF"/>
                </a:highlight>
                <a:latin typeface="Arial"/>
                <a:ea typeface="Arial"/>
                <a:cs typeface="Arial"/>
                <a:sym typeface="Arial"/>
              </a:rPr>
              <a:t>Bước duyệt theo leaf node chậm</a:t>
            </a:r>
            <a:endParaRPr b="0" i="0" sz="1400" u="none" cap="none" strike="noStrike">
              <a:solidFill>
                <a:srgbClr val="000000"/>
              </a:solidFill>
              <a:latin typeface="Arial"/>
              <a:ea typeface="Arial"/>
              <a:cs typeface="Arial"/>
              <a:sym typeface="Arial"/>
            </a:endParaRPr>
          </a:p>
        </p:txBody>
      </p:sp>
      <p:sp>
        <p:nvSpPr>
          <p:cNvPr id="267" name="Google Shape;267;p28"/>
          <p:cNvSpPr txBox="1"/>
          <p:nvPr/>
        </p:nvSpPr>
        <p:spPr>
          <a:xfrm>
            <a:off x="5260475" y="4638900"/>
            <a:ext cx="3000000" cy="392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50"/>
              <a:buFont typeface="Arial"/>
              <a:buNone/>
            </a:pPr>
            <a:r>
              <a:rPr b="0" i="0" lang="vi" sz="1350" u="none" cap="none" strike="noStrike">
                <a:solidFill>
                  <a:srgbClr val="1B1B1B"/>
                </a:solidFill>
                <a:highlight>
                  <a:srgbClr val="FFFFFF"/>
                </a:highlight>
                <a:latin typeface="Arial"/>
                <a:ea typeface="Arial"/>
                <a:cs typeface="Arial"/>
                <a:sym typeface="Arial"/>
              </a:rPr>
              <a:t>leaf node chứa nhiều cục index</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Index</a:t>
            </a:r>
            <a:endParaRPr sz="2300"/>
          </a:p>
        </p:txBody>
      </p:sp>
      <p:sp>
        <p:nvSpPr>
          <p:cNvPr id="98" name="Google Shape;98;p3"/>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b="1" lang="vi" sz="1600">
                <a:solidFill>
                  <a:srgbClr val="000000"/>
                </a:solidFill>
                <a:latin typeface="Arial"/>
                <a:ea typeface="Arial"/>
                <a:cs typeface="Arial"/>
                <a:sym typeface="Arial"/>
              </a:rPr>
              <a:t>KEY | POINTER</a:t>
            </a:r>
            <a:endParaRPr b="1"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b="1" lang="vi" sz="1600">
                <a:solidFill>
                  <a:srgbClr val="000000"/>
                </a:solidFill>
                <a:latin typeface="Arial"/>
                <a:ea typeface="Arial"/>
                <a:cs typeface="Arial"/>
                <a:sym typeface="Arial"/>
              </a:rPr>
              <a:t>Sorted hoặc Hash</a:t>
            </a:r>
            <a:endParaRPr b="1"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9"/>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Một số nguyên nhân khiến Index chậm</a:t>
            </a:r>
            <a:endParaRPr sz="2300"/>
          </a:p>
        </p:txBody>
      </p:sp>
      <p:sp>
        <p:nvSpPr>
          <p:cNvPr id="273" name="Google Shape;273;p29"/>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So sánh chiến lược thực thi</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350">
                <a:solidFill>
                  <a:srgbClr val="1B1B1B"/>
                </a:solidFill>
                <a:highlight>
                  <a:srgbClr val="FFFFFF"/>
                </a:highlight>
                <a:latin typeface="Arial"/>
                <a:ea typeface="Arial"/>
                <a:cs typeface="Arial"/>
                <a:sym typeface="Arial"/>
              </a:rPr>
              <a:t>INDEX UNIQUE SCAN</a:t>
            </a:r>
            <a:endParaRPr sz="1350">
              <a:solidFill>
                <a:srgbClr val="1B1B1B"/>
              </a:solidFill>
              <a:highlight>
                <a:srgbClr val="FFFFFF"/>
              </a:highlight>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350">
                <a:solidFill>
                  <a:srgbClr val="1B1B1B"/>
                </a:solidFill>
                <a:highlight>
                  <a:srgbClr val="FFFFFF"/>
                </a:highlight>
                <a:latin typeface="Arial"/>
                <a:ea typeface="Arial"/>
                <a:cs typeface="Arial"/>
                <a:sym typeface="Arial"/>
              </a:rPr>
              <a:t>INDEX RANGE SCAN</a:t>
            </a:r>
            <a:endParaRPr sz="1350">
              <a:solidFill>
                <a:srgbClr val="1B1B1B"/>
              </a:solidFill>
              <a:highlight>
                <a:srgbClr val="FFFFFF"/>
              </a:highlight>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400">
                <a:solidFill>
                  <a:srgbClr val="000000"/>
                </a:solidFill>
                <a:latin typeface="Arial"/>
                <a:ea typeface="Arial"/>
                <a:cs typeface="Arial"/>
                <a:sym typeface="Arial"/>
              </a:rPr>
              <a:t>Truy vấn trên khóa chính</a:t>
            </a:r>
            <a:r>
              <a:rPr lang="vi" sz="1200">
                <a:solidFill>
                  <a:srgbClr val="000000"/>
                </a:solidFill>
                <a:latin typeface="Arial"/>
                <a:ea typeface="Arial"/>
                <a:cs typeface="Arial"/>
                <a:sym typeface="Arial"/>
              </a:rPr>
              <a:t> (Clustered Index)</a:t>
            </a:r>
            <a:endParaRPr sz="12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7" name="Shape 277"/>
        <p:cNvGrpSpPr/>
        <p:nvPr/>
      </p:nvGrpSpPr>
      <p:grpSpPr>
        <a:xfrm>
          <a:off x="0" y="0"/>
          <a:ext cx="0" cy="0"/>
          <a:chOff x="0" y="0"/>
          <a:chExt cx="0" cy="0"/>
        </a:xfrm>
      </p:grpSpPr>
      <p:sp>
        <p:nvSpPr>
          <p:cNvPr id="278" name="Google Shape;278;p30"/>
          <p:cNvSpPr txBox="1"/>
          <p:nvPr>
            <p:ph idx="4294967295" type="body"/>
          </p:nvPr>
        </p:nvSpPr>
        <p:spPr>
          <a:xfrm>
            <a:off x="0" y="1773000"/>
            <a:ext cx="9143700" cy="798600"/>
          </a:xfrm>
          <a:prstGeom prst="rect">
            <a:avLst/>
          </a:prstGeom>
          <a:solidFill>
            <a:srgbClr val="CC0000"/>
          </a:solidFill>
          <a:ln>
            <a:noFill/>
          </a:ln>
          <a:effectLst>
            <a:outerShdw blurRad="57240" rotWithShape="0" dir="5400000" dist="19080">
              <a:srgbClr val="000000">
                <a:alpha val="49411"/>
              </a:srgbClr>
            </a:outerShdw>
          </a:effectLst>
        </p:spPr>
        <p:txBody>
          <a:bodyPr anchorCtr="0" anchor="ctr" bIns="91425" lIns="91425" spcFirstLastPara="1" rIns="91425" wrap="square" tIns="91425">
            <a:noAutofit/>
          </a:bodyPr>
          <a:lstStyle/>
          <a:p>
            <a:pPr indent="0" lvl="0" marL="228600" rtl="0" algn="ctr">
              <a:lnSpc>
                <a:spcPct val="100000"/>
              </a:lnSpc>
              <a:spcBef>
                <a:spcPts val="0"/>
              </a:spcBef>
              <a:spcAft>
                <a:spcPts val="1200"/>
              </a:spcAft>
              <a:buClr>
                <a:schemeClr val="lt1"/>
              </a:buClr>
              <a:buSzPts val="3800"/>
              <a:buFont typeface="Arial"/>
              <a:buNone/>
            </a:pPr>
            <a:r>
              <a:rPr b="1" lang="vi" sz="3600">
                <a:solidFill>
                  <a:schemeClr val="lt1"/>
                </a:solidFill>
                <a:latin typeface="Jura"/>
                <a:ea typeface="Jura"/>
                <a:cs typeface="Jura"/>
                <a:sym typeface="Jura"/>
              </a:rPr>
              <a:t>PREFIX INDEX</a:t>
            </a:r>
            <a:endParaRPr b="1" sz="3600">
              <a:solidFill>
                <a:srgbClr val="FFFFFF"/>
              </a:solidFill>
              <a:latin typeface="Jura"/>
              <a:ea typeface="Jura"/>
              <a:cs typeface="Jura"/>
              <a:sym typeface="Jur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1"/>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Prefix Index</a:t>
            </a:r>
            <a:endParaRPr sz="2300"/>
          </a:p>
        </p:txBody>
      </p:sp>
      <p:sp>
        <p:nvSpPr>
          <p:cNvPr id="284" name="Google Shape;284;p31"/>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
        <p:nvSpPr>
          <p:cNvPr id="285" name="Google Shape;285;p31"/>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rgbClr val="000000"/>
              </a:buClr>
              <a:buSzPts val="1500"/>
              <a:buFont typeface="Arial"/>
              <a:buChar char="❖"/>
            </a:pPr>
            <a:r>
              <a:rPr lang="vi" sz="1500">
                <a:solidFill>
                  <a:srgbClr val="000000"/>
                </a:solidFill>
                <a:latin typeface="Arial"/>
                <a:ea typeface="Arial"/>
                <a:cs typeface="Arial"/>
                <a:sym typeface="Arial"/>
              </a:rPr>
              <a:t>Prefix Index là một loại index đặc biệt mà </a:t>
            </a:r>
            <a:r>
              <a:rPr b="1" lang="vi" sz="1500">
                <a:solidFill>
                  <a:schemeClr val="accent3"/>
                </a:solidFill>
                <a:latin typeface="Arial"/>
                <a:ea typeface="Arial"/>
                <a:cs typeface="Arial"/>
                <a:sym typeface="Arial"/>
              </a:rPr>
              <a:t>chỉ lưu trữ một phần đầu</a:t>
            </a:r>
            <a:r>
              <a:rPr lang="vi" sz="1500">
                <a:solidFill>
                  <a:srgbClr val="000000"/>
                </a:solidFill>
                <a:latin typeface="Arial"/>
                <a:ea typeface="Arial"/>
                <a:cs typeface="Arial"/>
                <a:sym typeface="Arial"/>
              </a:rPr>
              <a:t> (tiền tố) của cột dữ liệu thay vì toàn bộ nội dung. Đây là cách tối ưu rất hiệu quả khi làm việc với các cột có kiểu</a:t>
            </a:r>
            <a:r>
              <a:rPr b="1" lang="vi" sz="1500">
                <a:solidFill>
                  <a:srgbClr val="000000"/>
                </a:solidFill>
                <a:latin typeface="Arial"/>
                <a:ea typeface="Arial"/>
                <a:cs typeface="Arial"/>
                <a:sym typeface="Arial"/>
              </a:rPr>
              <a:t> dữ liệu dài</a:t>
            </a:r>
            <a:r>
              <a:rPr lang="vi" sz="1500">
                <a:solidFill>
                  <a:srgbClr val="000000"/>
                </a:solidFill>
                <a:latin typeface="Arial"/>
                <a:ea typeface="Arial"/>
                <a:cs typeface="Arial"/>
                <a:sym typeface="Arial"/>
              </a:rPr>
              <a:t> như VARCHAR (&gt;100), TEXT, BLOB, nhất là khi các giá trị có phần đầu </a:t>
            </a:r>
            <a:r>
              <a:rPr b="1" lang="vi" sz="1500">
                <a:solidFill>
                  <a:schemeClr val="dk1"/>
                </a:solidFill>
                <a:latin typeface="Arial"/>
                <a:ea typeface="Arial"/>
                <a:cs typeface="Arial"/>
                <a:sym typeface="Arial"/>
              </a:rPr>
              <a:t>đủ khác biệt</a:t>
            </a:r>
            <a:r>
              <a:rPr lang="vi" sz="1500">
                <a:solidFill>
                  <a:srgbClr val="000000"/>
                </a:solidFill>
                <a:latin typeface="Arial"/>
                <a:ea typeface="Arial"/>
                <a:cs typeface="Arial"/>
                <a:sym typeface="Arial"/>
              </a:rPr>
              <a:t>.</a:t>
            </a:r>
            <a:endParaRPr sz="1500">
              <a:solidFill>
                <a:srgbClr val="000000"/>
              </a:solidFill>
              <a:latin typeface="Arial"/>
              <a:ea typeface="Arial"/>
              <a:cs typeface="Arial"/>
              <a:sym typeface="Arial"/>
            </a:endParaRPr>
          </a:p>
          <a:p>
            <a:pPr indent="-323850" lvl="0" marL="457200" rtl="0" algn="l">
              <a:lnSpc>
                <a:spcPct val="150000"/>
              </a:lnSpc>
              <a:spcBef>
                <a:spcPts val="0"/>
              </a:spcBef>
              <a:spcAft>
                <a:spcPts val="0"/>
              </a:spcAft>
              <a:buClr>
                <a:srgbClr val="000000"/>
              </a:buClr>
              <a:buSzPts val="1500"/>
              <a:buFont typeface="Arial"/>
              <a:buChar char="❖"/>
            </a:pPr>
            <a:r>
              <a:rPr lang="vi" sz="1500">
                <a:solidFill>
                  <a:srgbClr val="000000"/>
                </a:solidFill>
                <a:latin typeface="Arial"/>
                <a:ea typeface="Arial"/>
                <a:cs typeface="Arial"/>
                <a:sym typeface="Arial"/>
              </a:rPr>
              <a:t>"</a:t>
            </a:r>
            <a:r>
              <a:rPr lang="vi" sz="1500" u="sng">
                <a:solidFill>
                  <a:schemeClr val="hlink"/>
                </a:solidFill>
                <a:latin typeface="Arial"/>
                <a:ea typeface="Arial"/>
                <a:cs typeface="Arial"/>
                <a:sym typeface="Arial"/>
                <a:hlinkClick r:id="rId3"/>
              </a:rPr>
              <a:t>john.smith@example.com</a:t>
            </a:r>
            <a:r>
              <a:rPr lang="vi" sz="1500">
                <a:solidFill>
                  <a:srgbClr val="000000"/>
                </a:solidFill>
                <a:latin typeface="Arial"/>
                <a:ea typeface="Arial"/>
                <a:cs typeface="Arial"/>
                <a:sym typeface="Arial"/>
              </a:rPr>
              <a:t>" ⇒ Prefix Index (10):   "</a:t>
            </a:r>
            <a:r>
              <a:rPr lang="vi" sz="1500">
                <a:solidFill>
                  <a:schemeClr val="accent3"/>
                </a:solidFill>
                <a:latin typeface="Arial"/>
                <a:ea typeface="Arial"/>
                <a:cs typeface="Arial"/>
                <a:sym typeface="Arial"/>
              </a:rPr>
              <a:t>john.smith</a:t>
            </a:r>
            <a:r>
              <a:rPr lang="vi" sz="1500">
                <a:solidFill>
                  <a:srgbClr val="000000"/>
                </a:solidFill>
                <a:latin typeface="Arial"/>
                <a:ea typeface="Arial"/>
                <a:cs typeface="Arial"/>
                <a:sym typeface="Arial"/>
              </a:rPr>
              <a:t>"</a:t>
            </a:r>
            <a:endParaRPr sz="1500">
              <a:solidFill>
                <a:srgbClr val="000000"/>
              </a:solidFill>
              <a:latin typeface="Arial"/>
              <a:ea typeface="Arial"/>
              <a:cs typeface="Arial"/>
              <a:sym typeface="Arial"/>
            </a:endParaRPr>
          </a:p>
          <a:p>
            <a:pPr indent="-323850" lvl="0" marL="457200" rtl="0" algn="l">
              <a:lnSpc>
                <a:spcPct val="150000"/>
              </a:lnSpc>
              <a:spcBef>
                <a:spcPts val="0"/>
              </a:spcBef>
              <a:spcAft>
                <a:spcPts val="0"/>
              </a:spcAft>
              <a:buClr>
                <a:srgbClr val="000000"/>
              </a:buClr>
              <a:buSzPts val="1500"/>
              <a:buFont typeface="Arial"/>
              <a:buChar char="❖"/>
            </a:pPr>
            <a:r>
              <a:rPr lang="vi" sz="1500">
                <a:solidFill>
                  <a:srgbClr val="000000"/>
                </a:solidFill>
                <a:latin typeface="Arial"/>
                <a:ea typeface="Arial"/>
                <a:cs typeface="Arial"/>
                <a:sym typeface="Arial"/>
              </a:rPr>
              <a:t>Khi truy vấn, DBMS sẽ:</a:t>
            </a:r>
            <a:endParaRPr sz="1500">
              <a:solidFill>
                <a:srgbClr val="000000"/>
              </a:solidFill>
              <a:latin typeface="Arial"/>
              <a:ea typeface="Arial"/>
              <a:cs typeface="Arial"/>
              <a:sym typeface="Arial"/>
            </a:endParaRPr>
          </a:p>
          <a:p>
            <a:pPr indent="-323850" lvl="1" marL="914400" rtl="0" algn="l">
              <a:lnSpc>
                <a:spcPct val="150000"/>
              </a:lnSpc>
              <a:spcBef>
                <a:spcPts val="0"/>
              </a:spcBef>
              <a:spcAft>
                <a:spcPts val="0"/>
              </a:spcAft>
              <a:buClr>
                <a:srgbClr val="000000"/>
              </a:buClr>
              <a:buSzPts val="1500"/>
              <a:buFont typeface="Arial"/>
              <a:buChar char="➢"/>
            </a:pPr>
            <a:r>
              <a:rPr lang="vi" sz="1500">
                <a:solidFill>
                  <a:srgbClr val="000000"/>
                </a:solidFill>
                <a:latin typeface="Arial"/>
                <a:ea typeface="Arial"/>
                <a:cs typeface="Arial"/>
                <a:sym typeface="Arial"/>
              </a:rPr>
              <a:t>Tìm kiếm các bản ghi có tiền tố phù hợp trong index</a:t>
            </a:r>
            <a:endParaRPr sz="1500">
              <a:solidFill>
                <a:srgbClr val="000000"/>
              </a:solidFill>
              <a:latin typeface="Arial"/>
              <a:ea typeface="Arial"/>
              <a:cs typeface="Arial"/>
              <a:sym typeface="Arial"/>
            </a:endParaRPr>
          </a:p>
          <a:p>
            <a:pPr indent="-323850" lvl="1" marL="914400" rtl="0" algn="l">
              <a:lnSpc>
                <a:spcPct val="150000"/>
              </a:lnSpc>
              <a:spcBef>
                <a:spcPts val="0"/>
              </a:spcBef>
              <a:spcAft>
                <a:spcPts val="0"/>
              </a:spcAft>
              <a:buClr>
                <a:srgbClr val="000000"/>
              </a:buClr>
              <a:buSzPts val="1500"/>
              <a:buFont typeface="Arial"/>
              <a:buChar char="➢"/>
            </a:pPr>
            <a:r>
              <a:rPr lang="vi" sz="1500">
                <a:solidFill>
                  <a:srgbClr val="000000"/>
                </a:solidFill>
                <a:latin typeface="Arial"/>
                <a:ea typeface="Arial"/>
                <a:cs typeface="Arial"/>
                <a:sym typeface="Arial"/>
              </a:rPr>
              <a:t>Truy cập bảng gốc để xác minh dữ liệu đầy đủ (nếu cần)</a:t>
            </a:r>
            <a:endParaRPr sz="15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
        <p:nvSpPr>
          <p:cNvPr id="286" name="Google Shape;286;p31"/>
          <p:cNvSpPr/>
          <p:nvPr/>
        </p:nvSpPr>
        <p:spPr>
          <a:xfrm>
            <a:off x="1961000" y="4350300"/>
            <a:ext cx="5404800" cy="4959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1" i="0" lang="vi" sz="1400" u="none" cap="none" strike="noStrike">
                <a:solidFill>
                  <a:srgbClr val="A626A4"/>
                </a:solidFill>
                <a:latin typeface="Arial"/>
                <a:ea typeface="Arial"/>
                <a:cs typeface="Arial"/>
                <a:sym typeface="Arial"/>
              </a:rPr>
              <a:t>CREATE</a:t>
            </a:r>
            <a:r>
              <a:rPr b="1" i="0" lang="vi" sz="1400" u="none" cap="none" strike="noStrike">
                <a:solidFill>
                  <a:srgbClr val="000000"/>
                </a:solidFill>
                <a:latin typeface="Arial"/>
                <a:ea typeface="Arial"/>
                <a:cs typeface="Arial"/>
                <a:sym typeface="Arial"/>
              </a:rPr>
              <a:t> </a:t>
            </a:r>
            <a:r>
              <a:rPr b="1" i="0" lang="vi" sz="1400" u="none" cap="none" strike="noStrike">
                <a:solidFill>
                  <a:srgbClr val="A626A4"/>
                </a:solidFill>
                <a:latin typeface="Arial"/>
                <a:ea typeface="Arial"/>
                <a:cs typeface="Arial"/>
                <a:sym typeface="Arial"/>
              </a:rPr>
              <a:t>INDEX</a:t>
            </a:r>
            <a:r>
              <a:rPr b="1" i="0" lang="vi" sz="1400" u="none" cap="none" strike="noStrike">
                <a:solidFill>
                  <a:srgbClr val="000000"/>
                </a:solidFill>
                <a:latin typeface="Arial"/>
                <a:ea typeface="Arial"/>
                <a:cs typeface="Arial"/>
                <a:sym typeface="Arial"/>
              </a:rPr>
              <a:t> idx_name </a:t>
            </a:r>
            <a:r>
              <a:rPr b="1" i="0" lang="vi" sz="1400" u="none" cap="none" strike="noStrike">
                <a:solidFill>
                  <a:srgbClr val="A626A4"/>
                </a:solidFill>
                <a:latin typeface="Arial"/>
                <a:ea typeface="Arial"/>
                <a:cs typeface="Arial"/>
                <a:sym typeface="Arial"/>
              </a:rPr>
              <a:t>ON</a:t>
            </a:r>
            <a:r>
              <a:rPr b="1" i="0" lang="vi" sz="1400" u="none" cap="none" strike="noStrike">
                <a:solidFill>
                  <a:srgbClr val="000000"/>
                </a:solidFill>
                <a:latin typeface="Arial"/>
                <a:ea typeface="Arial"/>
                <a:cs typeface="Arial"/>
                <a:sym typeface="Arial"/>
              </a:rPr>
              <a:t> table_name</a:t>
            </a:r>
            <a:r>
              <a:rPr b="1" i="0" lang="vi" sz="1400" u="none" cap="none" strike="noStrike">
                <a:solidFill>
                  <a:srgbClr val="383A42"/>
                </a:solidFill>
                <a:latin typeface="Arial"/>
                <a:ea typeface="Arial"/>
                <a:cs typeface="Arial"/>
                <a:sym typeface="Arial"/>
              </a:rPr>
              <a:t>(</a:t>
            </a:r>
            <a:r>
              <a:rPr b="1" i="0" lang="vi" sz="1400" u="none" cap="none" strike="noStrike">
                <a:solidFill>
                  <a:srgbClr val="000000"/>
                </a:solidFill>
                <a:latin typeface="Arial"/>
                <a:ea typeface="Arial"/>
                <a:cs typeface="Arial"/>
                <a:sym typeface="Arial"/>
              </a:rPr>
              <a:t>column_name</a:t>
            </a:r>
            <a:r>
              <a:rPr b="1" i="0" lang="vi" sz="1400" u="none" cap="none" strike="noStrike">
                <a:solidFill>
                  <a:srgbClr val="383A42"/>
                </a:solidFill>
                <a:latin typeface="Arial"/>
                <a:ea typeface="Arial"/>
                <a:cs typeface="Arial"/>
                <a:sym typeface="Arial"/>
              </a:rPr>
              <a:t>(</a:t>
            </a:r>
            <a:r>
              <a:rPr b="1" i="0" lang="vi" sz="1400" u="none" cap="none" strike="noStrike">
                <a:solidFill>
                  <a:srgbClr val="000000"/>
                </a:solidFill>
                <a:latin typeface="Arial"/>
                <a:ea typeface="Arial"/>
                <a:cs typeface="Arial"/>
                <a:sym typeface="Arial"/>
              </a:rPr>
              <a:t>N</a:t>
            </a:r>
            <a:r>
              <a:rPr b="1" i="0" lang="vi" sz="1400" u="none" cap="none" strike="noStrike">
                <a:solidFill>
                  <a:srgbClr val="383A42"/>
                </a:solidFill>
                <a:latin typeface="Arial"/>
                <a:ea typeface="Arial"/>
                <a:cs typeface="Arial"/>
                <a:sym typeface="Arial"/>
              </a:rPr>
              <a:t>));</a:t>
            </a:r>
            <a:endParaRPr b="0" i="0" sz="1400" u="none" cap="none" strike="noStrike">
              <a:solidFill>
                <a:srgbClr val="383A42"/>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2"/>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Prefix Index</a:t>
            </a:r>
            <a:endParaRPr sz="2300"/>
          </a:p>
        </p:txBody>
      </p:sp>
      <p:sp>
        <p:nvSpPr>
          <p:cNvPr id="292" name="Google Shape;292;p32"/>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
        <p:nvSpPr>
          <p:cNvPr id="293" name="Google Shape;293;p32"/>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dk1"/>
              </a:buClr>
              <a:buSzPts val="1500"/>
              <a:buFont typeface="Arial"/>
              <a:buChar char="❖"/>
            </a:pPr>
            <a:r>
              <a:rPr b="1" lang="vi" sz="1500">
                <a:solidFill>
                  <a:schemeClr val="dk1"/>
                </a:solidFill>
                <a:latin typeface="Arial"/>
                <a:ea typeface="Arial"/>
                <a:cs typeface="Arial"/>
                <a:sym typeface="Arial"/>
              </a:rPr>
              <a:t>Ưu điểm</a:t>
            </a:r>
            <a:endParaRPr b="1" sz="1500">
              <a:solidFill>
                <a:schemeClr val="dk1"/>
              </a:solidFill>
              <a:latin typeface="Arial"/>
              <a:ea typeface="Arial"/>
              <a:cs typeface="Arial"/>
              <a:sym typeface="Arial"/>
            </a:endParaRPr>
          </a:p>
          <a:p>
            <a:pPr indent="-323850" lvl="1" marL="914400" rtl="0" algn="l">
              <a:lnSpc>
                <a:spcPct val="150000"/>
              </a:lnSpc>
              <a:spcBef>
                <a:spcPts val="0"/>
              </a:spcBef>
              <a:spcAft>
                <a:spcPts val="0"/>
              </a:spcAft>
              <a:buClr>
                <a:srgbClr val="000000"/>
              </a:buClr>
              <a:buSzPts val="1500"/>
              <a:buFont typeface="Arial"/>
              <a:buChar char="➢"/>
            </a:pPr>
            <a:r>
              <a:rPr lang="vi" sz="1500">
                <a:solidFill>
                  <a:srgbClr val="000000"/>
                </a:solidFill>
                <a:latin typeface="Arial"/>
                <a:ea typeface="Arial"/>
                <a:cs typeface="Arial"/>
                <a:sym typeface="Arial"/>
              </a:rPr>
              <a:t>Giảm kích thước Index đáng kể ⇒ Nhiều khóa hơn trên mỗi trang index</a:t>
            </a:r>
            <a:endParaRPr sz="1500">
              <a:solidFill>
                <a:srgbClr val="000000"/>
              </a:solidFill>
              <a:latin typeface="Arial"/>
              <a:ea typeface="Arial"/>
              <a:cs typeface="Arial"/>
              <a:sym typeface="Arial"/>
            </a:endParaRPr>
          </a:p>
          <a:p>
            <a:pPr indent="-323850" lvl="1" marL="914400" rtl="0" algn="l">
              <a:lnSpc>
                <a:spcPct val="150000"/>
              </a:lnSpc>
              <a:spcBef>
                <a:spcPts val="0"/>
              </a:spcBef>
              <a:spcAft>
                <a:spcPts val="0"/>
              </a:spcAft>
              <a:buClr>
                <a:srgbClr val="000000"/>
              </a:buClr>
              <a:buSzPts val="1500"/>
              <a:buFont typeface="Arial"/>
              <a:buChar char="➢"/>
            </a:pPr>
            <a:r>
              <a:rPr lang="vi" sz="1500">
                <a:solidFill>
                  <a:srgbClr val="000000"/>
                </a:solidFill>
                <a:latin typeface="Arial"/>
                <a:ea typeface="Arial"/>
                <a:cs typeface="Arial"/>
                <a:sym typeface="Arial"/>
              </a:rPr>
              <a:t>Chi phí cập nhật index khi thêm/sửa/xóa dữ liệu cũng giảm </a:t>
            </a:r>
            <a:endParaRPr sz="1500">
              <a:solidFill>
                <a:srgbClr val="000000"/>
              </a:solidFill>
              <a:latin typeface="Arial"/>
              <a:ea typeface="Arial"/>
              <a:cs typeface="Arial"/>
              <a:sym typeface="Arial"/>
            </a:endParaRPr>
          </a:p>
          <a:p>
            <a:pPr indent="-323850" lvl="1" marL="914400" rtl="0" algn="l">
              <a:lnSpc>
                <a:spcPct val="150000"/>
              </a:lnSpc>
              <a:spcBef>
                <a:spcPts val="0"/>
              </a:spcBef>
              <a:spcAft>
                <a:spcPts val="0"/>
              </a:spcAft>
              <a:buClr>
                <a:srgbClr val="000000"/>
              </a:buClr>
              <a:buSzPts val="1500"/>
              <a:buFont typeface="Arial"/>
              <a:buChar char="➢"/>
            </a:pPr>
            <a:r>
              <a:rPr lang="vi" sz="1500">
                <a:solidFill>
                  <a:srgbClr val="000000"/>
                </a:solidFill>
                <a:latin typeface="Arial"/>
                <a:ea typeface="Arial"/>
                <a:cs typeface="Arial"/>
                <a:sym typeface="Arial"/>
              </a:rPr>
              <a:t>Tăng hiệu suất I/O và Cache</a:t>
            </a:r>
            <a:endParaRPr sz="1500">
              <a:solidFill>
                <a:srgbClr val="000000"/>
              </a:solidFill>
              <a:latin typeface="Arial"/>
              <a:ea typeface="Arial"/>
              <a:cs typeface="Arial"/>
              <a:sym typeface="Arial"/>
            </a:endParaRPr>
          </a:p>
          <a:p>
            <a:pPr indent="-323850" lvl="1" marL="914400" rtl="0" algn="l">
              <a:lnSpc>
                <a:spcPct val="150000"/>
              </a:lnSpc>
              <a:spcBef>
                <a:spcPts val="0"/>
              </a:spcBef>
              <a:spcAft>
                <a:spcPts val="0"/>
              </a:spcAft>
              <a:buClr>
                <a:srgbClr val="000000"/>
              </a:buClr>
              <a:buSzPts val="1500"/>
              <a:buFont typeface="Arial"/>
              <a:buChar char="➢"/>
            </a:pPr>
            <a:r>
              <a:rPr lang="vi" sz="1500">
                <a:solidFill>
                  <a:srgbClr val="000000"/>
                </a:solidFill>
                <a:latin typeface="Arial"/>
                <a:ea typeface="Arial"/>
                <a:cs typeface="Arial"/>
                <a:sym typeface="Arial"/>
              </a:rPr>
              <a:t>Hiệu quả cho tìm kiếm với tiền tố. Ví dụ: </a:t>
            </a:r>
            <a:r>
              <a:rPr lang="vi" sz="1500">
                <a:solidFill>
                  <a:srgbClr val="1F1F1F"/>
                </a:solidFill>
                <a:latin typeface="Arial"/>
                <a:ea typeface="Arial"/>
                <a:cs typeface="Arial"/>
                <a:sym typeface="Arial"/>
              </a:rPr>
              <a:t>WHERE email LIKE</a:t>
            </a:r>
            <a:r>
              <a:rPr lang="vi" sz="1500">
                <a:solidFill>
                  <a:srgbClr val="000000"/>
                </a:solidFill>
                <a:latin typeface="Arial"/>
                <a:ea typeface="Arial"/>
                <a:cs typeface="Arial"/>
                <a:sym typeface="Arial"/>
              </a:rPr>
              <a:t> 'john.s</a:t>
            </a:r>
            <a:r>
              <a:rPr b="1" lang="vi" sz="1500">
                <a:solidFill>
                  <a:schemeClr val="dk1"/>
                </a:solidFill>
                <a:latin typeface="Arial"/>
                <a:ea typeface="Arial"/>
                <a:cs typeface="Arial"/>
                <a:sym typeface="Arial"/>
              </a:rPr>
              <a:t>%</a:t>
            </a:r>
            <a:r>
              <a:rPr lang="vi" sz="1500">
                <a:solidFill>
                  <a:srgbClr val="000000"/>
                </a:solidFill>
                <a:latin typeface="Arial"/>
                <a:ea typeface="Arial"/>
                <a:cs typeface="Arial"/>
                <a:sym typeface="Arial"/>
              </a:rPr>
              <a:t>';</a:t>
            </a:r>
            <a:endParaRPr sz="1500">
              <a:solidFill>
                <a:srgbClr val="000000"/>
              </a:solidFill>
              <a:latin typeface="Arial"/>
              <a:ea typeface="Arial"/>
              <a:cs typeface="Arial"/>
              <a:sym typeface="Arial"/>
            </a:endParaRPr>
          </a:p>
          <a:p>
            <a:pPr indent="-323850" lvl="0" marL="457200" rtl="0" algn="l">
              <a:lnSpc>
                <a:spcPct val="150000"/>
              </a:lnSpc>
              <a:spcBef>
                <a:spcPts val="0"/>
              </a:spcBef>
              <a:spcAft>
                <a:spcPts val="0"/>
              </a:spcAft>
              <a:buClr>
                <a:srgbClr val="FF0000"/>
              </a:buClr>
              <a:buSzPts val="1500"/>
              <a:buFont typeface="Arial"/>
              <a:buChar char="❖"/>
            </a:pPr>
            <a:r>
              <a:rPr b="1" lang="vi" sz="1500">
                <a:solidFill>
                  <a:srgbClr val="FF0000"/>
                </a:solidFill>
                <a:latin typeface="Arial"/>
                <a:ea typeface="Arial"/>
                <a:cs typeface="Arial"/>
                <a:sym typeface="Arial"/>
              </a:rPr>
              <a:t>Nhược điểm</a:t>
            </a:r>
            <a:endParaRPr b="1" sz="1500">
              <a:solidFill>
                <a:srgbClr val="FF0000"/>
              </a:solidFill>
              <a:latin typeface="Arial"/>
              <a:ea typeface="Arial"/>
              <a:cs typeface="Arial"/>
              <a:sym typeface="Arial"/>
            </a:endParaRPr>
          </a:p>
          <a:p>
            <a:pPr indent="-323850" lvl="1" marL="914400" rtl="0" algn="l">
              <a:lnSpc>
                <a:spcPct val="150000"/>
              </a:lnSpc>
              <a:spcBef>
                <a:spcPts val="0"/>
              </a:spcBef>
              <a:spcAft>
                <a:spcPts val="0"/>
              </a:spcAft>
              <a:buClr>
                <a:srgbClr val="000000"/>
              </a:buClr>
              <a:buSzPts val="1500"/>
              <a:buFont typeface="Arial"/>
              <a:buChar char="➢"/>
            </a:pPr>
            <a:r>
              <a:rPr lang="vi" sz="1500">
                <a:solidFill>
                  <a:srgbClr val="000000"/>
                </a:solidFill>
                <a:latin typeface="Arial"/>
                <a:ea typeface="Arial"/>
                <a:cs typeface="Arial"/>
                <a:sym typeface="Arial"/>
              </a:rPr>
              <a:t>Giảm tính chọn lọc (selectivity)</a:t>
            </a:r>
            <a:endParaRPr sz="1500">
              <a:solidFill>
                <a:srgbClr val="000000"/>
              </a:solidFill>
              <a:latin typeface="Arial"/>
              <a:ea typeface="Arial"/>
              <a:cs typeface="Arial"/>
              <a:sym typeface="Arial"/>
            </a:endParaRPr>
          </a:p>
          <a:p>
            <a:pPr indent="-323850" lvl="1" marL="914400" rtl="0" algn="l">
              <a:lnSpc>
                <a:spcPct val="150000"/>
              </a:lnSpc>
              <a:spcBef>
                <a:spcPts val="0"/>
              </a:spcBef>
              <a:spcAft>
                <a:spcPts val="0"/>
              </a:spcAft>
              <a:buClr>
                <a:srgbClr val="000000"/>
              </a:buClr>
              <a:buSzPts val="1500"/>
              <a:buFont typeface="Arial"/>
              <a:buChar char="➢"/>
            </a:pPr>
            <a:r>
              <a:rPr lang="vi" sz="1500">
                <a:solidFill>
                  <a:srgbClr val="000000"/>
                </a:solidFill>
                <a:latin typeface="Arial"/>
                <a:ea typeface="Arial"/>
                <a:cs typeface="Arial"/>
                <a:sym typeface="Arial"/>
              </a:rPr>
              <a:t>Prefix index không phù hợp cho </a:t>
            </a:r>
            <a:r>
              <a:rPr lang="vi" sz="1500">
                <a:solidFill>
                  <a:srgbClr val="E20020"/>
                </a:solidFill>
                <a:latin typeface="Arial"/>
                <a:ea typeface="Arial"/>
                <a:cs typeface="Arial"/>
                <a:sym typeface="Arial"/>
              </a:rPr>
              <a:t>order by, group by</a:t>
            </a:r>
            <a:r>
              <a:rPr lang="vi" sz="1500">
                <a:solidFill>
                  <a:srgbClr val="000000"/>
                </a:solidFill>
                <a:latin typeface="Arial"/>
                <a:ea typeface="Arial"/>
                <a:cs typeface="Arial"/>
                <a:sym typeface="Arial"/>
              </a:rPr>
              <a:t> vì Index </a:t>
            </a:r>
            <a:r>
              <a:rPr lang="vi" sz="1500" u="sng">
                <a:solidFill>
                  <a:srgbClr val="000000"/>
                </a:solidFill>
                <a:latin typeface="Arial"/>
                <a:ea typeface="Arial"/>
                <a:cs typeface="Arial"/>
                <a:sym typeface="Arial"/>
              </a:rPr>
              <a:t>không chứa toàn bộ</a:t>
            </a:r>
            <a:r>
              <a:rPr lang="vi" sz="1500">
                <a:solidFill>
                  <a:srgbClr val="000000"/>
                </a:solidFill>
                <a:latin typeface="Arial"/>
                <a:ea typeface="Arial"/>
                <a:cs typeface="Arial"/>
                <a:sym typeface="Arial"/>
              </a:rPr>
              <a:t> giá trị chuỗi</a:t>
            </a:r>
            <a:endParaRPr sz="15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3"/>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Nguyên tắc chọn Prefix Index</a:t>
            </a:r>
            <a:endParaRPr sz="2300"/>
          </a:p>
        </p:txBody>
      </p:sp>
      <p:sp>
        <p:nvSpPr>
          <p:cNvPr id="299" name="Google Shape;299;p33"/>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
        <p:nvSpPr>
          <p:cNvPr id="300" name="Google Shape;300;p33"/>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1F1F1F"/>
              </a:buClr>
              <a:buSzPts val="1600"/>
              <a:buFont typeface="Arial"/>
              <a:buChar char="❖"/>
            </a:pPr>
            <a:r>
              <a:rPr b="1" lang="vi" sz="1600">
                <a:solidFill>
                  <a:srgbClr val="1F1F1F"/>
                </a:solidFill>
                <a:latin typeface="Arial"/>
                <a:ea typeface="Arial"/>
                <a:cs typeface="Arial"/>
                <a:sym typeface="Arial"/>
              </a:rPr>
              <a:t>Nguyên tắc chọn độ dài</a:t>
            </a:r>
            <a:endParaRPr b="1" sz="1600">
              <a:solidFill>
                <a:srgbClr val="1F1F1F"/>
              </a:solidFill>
              <a:latin typeface="Arial"/>
              <a:ea typeface="Arial"/>
              <a:cs typeface="Arial"/>
              <a:sym typeface="Arial"/>
            </a:endParaRPr>
          </a:p>
          <a:p>
            <a:pPr indent="-330200" lvl="1" marL="914400" rtl="0" algn="l">
              <a:lnSpc>
                <a:spcPct val="150000"/>
              </a:lnSpc>
              <a:spcBef>
                <a:spcPts val="0"/>
              </a:spcBef>
              <a:spcAft>
                <a:spcPts val="0"/>
              </a:spcAft>
              <a:buClr>
                <a:srgbClr val="1F1F1F"/>
              </a:buClr>
              <a:buSzPts val="1600"/>
              <a:buFont typeface="Arial"/>
              <a:buChar char="➢"/>
            </a:pPr>
            <a:r>
              <a:rPr lang="vi" sz="1600">
                <a:solidFill>
                  <a:srgbClr val="1F1F1F"/>
                </a:solidFill>
                <a:latin typeface="Arial"/>
                <a:ea typeface="Arial"/>
                <a:cs typeface="Arial"/>
                <a:sym typeface="Arial"/>
              </a:rPr>
              <a:t>Chọn độ dài sao cho tính chọn lọc đạt ít nhất </a:t>
            </a:r>
            <a:r>
              <a:rPr lang="vi" sz="1600">
                <a:solidFill>
                  <a:srgbClr val="FF0000"/>
                </a:solidFill>
                <a:latin typeface="Arial"/>
                <a:ea typeface="Arial"/>
                <a:cs typeface="Arial"/>
                <a:sym typeface="Arial"/>
              </a:rPr>
              <a:t>80-90%</a:t>
            </a:r>
            <a:r>
              <a:rPr lang="vi" sz="1600">
                <a:solidFill>
                  <a:srgbClr val="1F1F1F"/>
                </a:solidFill>
                <a:latin typeface="Arial"/>
                <a:ea typeface="Arial"/>
                <a:cs typeface="Arial"/>
                <a:sym typeface="Arial"/>
              </a:rPr>
              <a:t> so với index đầy đủ</a:t>
            </a:r>
            <a:endParaRPr sz="1600">
              <a:solidFill>
                <a:srgbClr val="1F1F1F"/>
              </a:solidFill>
              <a:latin typeface="Arial"/>
              <a:ea typeface="Arial"/>
              <a:cs typeface="Arial"/>
              <a:sym typeface="Arial"/>
            </a:endParaRPr>
          </a:p>
          <a:p>
            <a:pPr indent="-330200" lvl="1" marL="914400" rtl="0" algn="l">
              <a:lnSpc>
                <a:spcPct val="150000"/>
              </a:lnSpc>
              <a:spcBef>
                <a:spcPts val="0"/>
              </a:spcBef>
              <a:spcAft>
                <a:spcPts val="0"/>
              </a:spcAft>
              <a:buClr>
                <a:srgbClr val="1F1F1F"/>
              </a:buClr>
              <a:buSzPts val="1600"/>
              <a:buFont typeface="Arial"/>
              <a:buChar char="➢"/>
            </a:pPr>
            <a:r>
              <a:rPr lang="vi" sz="1600">
                <a:solidFill>
                  <a:srgbClr val="1F1F1F"/>
                </a:solidFill>
                <a:latin typeface="Arial"/>
                <a:ea typeface="Arial"/>
                <a:cs typeface="Arial"/>
                <a:sym typeface="Arial"/>
              </a:rPr>
              <a:t>Cân bằng kích thước và hiệu suất: Bắt đầu từ 5-10 ký tự, tăng dần cho đến khi đạt tính chọn lọc cần thiết</a:t>
            </a:r>
            <a:endParaRPr sz="1600">
              <a:solidFill>
                <a:srgbClr val="1F1F1F"/>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1F1F1F"/>
              </a:solidFill>
              <a:latin typeface="Arial"/>
              <a:ea typeface="Arial"/>
              <a:cs typeface="Arial"/>
              <a:sym typeface="Arial"/>
            </a:endParaRPr>
          </a:p>
        </p:txBody>
      </p:sp>
      <p:sp>
        <p:nvSpPr>
          <p:cNvPr id="301" name="Google Shape;301;p33"/>
          <p:cNvSpPr/>
          <p:nvPr/>
        </p:nvSpPr>
        <p:spPr>
          <a:xfrm>
            <a:off x="1170350" y="3146300"/>
            <a:ext cx="6986100" cy="14607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150"/>
              <a:buFont typeface="Arial"/>
              <a:buNone/>
            </a:pPr>
            <a:r>
              <a:rPr b="1" i="0" lang="vi" sz="1150" u="none" cap="none" strike="noStrike">
                <a:solidFill>
                  <a:srgbClr val="0000FF"/>
                </a:solidFill>
                <a:highlight>
                  <a:srgbClr val="FFFFFF"/>
                </a:highlight>
                <a:latin typeface="Courier New"/>
                <a:ea typeface="Courier New"/>
                <a:cs typeface="Courier New"/>
                <a:sym typeface="Courier New"/>
              </a:rPr>
              <a:t>SELECT</a:t>
            </a:r>
            <a:r>
              <a:rPr b="1" i="0" lang="vi" sz="1150" u="none" cap="none" strike="noStrike">
                <a:solidFill>
                  <a:srgbClr val="000000"/>
                </a:solidFill>
                <a:highlight>
                  <a:srgbClr val="FFFFFF"/>
                </a:highlight>
                <a:latin typeface="Courier New"/>
                <a:ea typeface="Courier New"/>
                <a:cs typeface="Courier New"/>
                <a:sym typeface="Courier New"/>
              </a:rPr>
              <a:t> </a:t>
            </a:r>
            <a:r>
              <a:rPr b="1" i="0" lang="vi" sz="1150" u="none" cap="none" strike="noStrike">
                <a:solidFill>
                  <a:srgbClr val="795E26"/>
                </a:solidFill>
                <a:highlight>
                  <a:srgbClr val="FFFFFF"/>
                </a:highlight>
                <a:latin typeface="Courier New"/>
                <a:ea typeface="Courier New"/>
                <a:cs typeface="Courier New"/>
                <a:sym typeface="Courier New"/>
              </a:rPr>
              <a:t>COUNT</a:t>
            </a:r>
            <a:r>
              <a:rPr b="1" i="0" lang="vi" sz="1150" u="none" cap="none" strike="noStrike">
                <a:solidFill>
                  <a:srgbClr val="000000"/>
                </a:solidFill>
                <a:highlight>
                  <a:srgbClr val="FFFFFF"/>
                </a:highlight>
                <a:latin typeface="Courier New"/>
                <a:ea typeface="Courier New"/>
                <a:cs typeface="Courier New"/>
                <a:sym typeface="Courier New"/>
              </a:rPr>
              <a:t>(</a:t>
            </a:r>
            <a:r>
              <a:rPr b="1" i="0" lang="vi" sz="1150" u="none" cap="none" strike="noStrike">
                <a:solidFill>
                  <a:srgbClr val="0000FF"/>
                </a:solidFill>
                <a:highlight>
                  <a:srgbClr val="FFFFFF"/>
                </a:highlight>
                <a:latin typeface="Courier New"/>
                <a:ea typeface="Courier New"/>
                <a:cs typeface="Courier New"/>
                <a:sym typeface="Courier New"/>
              </a:rPr>
              <a:t>DISTINCT</a:t>
            </a:r>
            <a:r>
              <a:rPr b="1" i="0" lang="vi" sz="1150" u="none" cap="none" strike="noStrike">
                <a:solidFill>
                  <a:srgbClr val="000000"/>
                </a:solidFill>
                <a:highlight>
                  <a:srgbClr val="FFFFFF"/>
                </a:highlight>
                <a:latin typeface="Courier New"/>
                <a:ea typeface="Courier New"/>
                <a:cs typeface="Courier New"/>
                <a:sym typeface="Courier New"/>
              </a:rPr>
              <a:t> </a:t>
            </a:r>
            <a:r>
              <a:rPr b="1" i="0" lang="vi" sz="1150" u="none" cap="none" strike="noStrike">
                <a:solidFill>
                  <a:srgbClr val="795E26"/>
                </a:solidFill>
                <a:highlight>
                  <a:srgbClr val="FFFFFF"/>
                </a:highlight>
                <a:latin typeface="Courier New"/>
                <a:ea typeface="Courier New"/>
                <a:cs typeface="Courier New"/>
                <a:sym typeface="Courier New"/>
              </a:rPr>
              <a:t>LEFT</a:t>
            </a:r>
            <a:r>
              <a:rPr b="1" i="0" lang="vi" sz="1150" u="none" cap="none" strike="noStrike">
                <a:solidFill>
                  <a:srgbClr val="000000"/>
                </a:solidFill>
                <a:highlight>
                  <a:srgbClr val="FFFFFF"/>
                </a:highlight>
                <a:latin typeface="Courier New"/>
                <a:ea typeface="Courier New"/>
                <a:cs typeface="Courier New"/>
                <a:sym typeface="Courier New"/>
              </a:rPr>
              <a:t>(first_name, </a:t>
            </a:r>
            <a:r>
              <a:rPr b="1" i="0" lang="vi" sz="1150" u="none" cap="none" strike="noStrike">
                <a:solidFill>
                  <a:srgbClr val="098658"/>
                </a:solidFill>
                <a:highlight>
                  <a:srgbClr val="FFFFFF"/>
                </a:highlight>
                <a:latin typeface="Courier New"/>
                <a:ea typeface="Courier New"/>
                <a:cs typeface="Courier New"/>
                <a:sym typeface="Courier New"/>
              </a:rPr>
              <a:t>4</a:t>
            </a:r>
            <a:r>
              <a:rPr b="1" i="0" lang="vi" sz="1150" u="none" cap="none" strike="noStrike">
                <a:solidFill>
                  <a:srgbClr val="000000"/>
                </a:solidFill>
                <a:highlight>
                  <a:srgbClr val="FFFFFF"/>
                </a:highlight>
                <a:latin typeface="Courier New"/>
                <a:ea typeface="Courier New"/>
                <a:cs typeface="Courier New"/>
                <a:sym typeface="Courier New"/>
              </a:rPr>
              <a:t>)) / </a:t>
            </a:r>
            <a:r>
              <a:rPr b="1" i="0" lang="vi" sz="1150" u="none" cap="none" strike="noStrike">
                <a:solidFill>
                  <a:srgbClr val="795E26"/>
                </a:solidFill>
                <a:highlight>
                  <a:srgbClr val="FFFFFF"/>
                </a:highlight>
                <a:latin typeface="Courier New"/>
                <a:ea typeface="Courier New"/>
                <a:cs typeface="Courier New"/>
                <a:sym typeface="Courier New"/>
              </a:rPr>
              <a:t>COUNT</a:t>
            </a:r>
            <a:r>
              <a:rPr b="1" i="0" lang="vi" sz="1150" u="none" cap="none" strike="noStrike">
                <a:solidFill>
                  <a:srgbClr val="000000"/>
                </a:solidFill>
                <a:highlight>
                  <a:srgbClr val="FFFFFF"/>
                </a:highlight>
                <a:latin typeface="Courier New"/>
                <a:ea typeface="Courier New"/>
                <a:cs typeface="Courier New"/>
                <a:sym typeface="Courier New"/>
              </a:rPr>
              <a:t>(*) </a:t>
            </a:r>
            <a:r>
              <a:rPr b="1" i="0" lang="vi" sz="1150" u="none" cap="none" strike="noStrike">
                <a:solidFill>
                  <a:srgbClr val="0000FF"/>
                </a:solidFill>
                <a:highlight>
                  <a:srgbClr val="FFFFFF"/>
                </a:highlight>
                <a:latin typeface="Courier New"/>
                <a:ea typeface="Courier New"/>
                <a:cs typeface="Courier New"/>
                <a:sym typeface="Courier New"/>
              </a:rPr>
              <a:t>as</a:t>
            </a:r>
            <a:r>
              <a:rPr b="1" i="0" lang="vi" sz="1150" u="none" cap="none" strike="noStrike">
                <a:solidFill>
                  <a:srgbClr val="000000"/>
                </a:solidFill>
                <a:highlight>
                  <a:srgbClr val="FFFFFF"/>
                </a:highlight>
                <a:latin typeface="Courier New"/>
                <a:ea typeface="Courier New"/>
                <a:cs typeface="Courier New"/>
                <a:sym typeface="Courier New"/>
              </a:rPr>
              <a:t> left4 </a:t>
            </a:r>
            <a:r>
              <a:rPr b="1" i="0" lang="vi" sz="1150" u="none" cap="none" strike="noStrike">
                <a:solidFill>
                  <a:srgbClr val="0000FF"/>
                </a:solidFill>
                <a:highlight>
                  <a:srgbClr val="FFFFFF"/>
                </a:highlight>
                <a:latin typeface="Courier New"/>
                <a:ea typeface="Courier New"/>
                <a:cs typeface="Courier New"/>
                <a:sym typeface="Courier New"/>
              </a:rPr>
              <a:t>from</a:t>
            </a:r>
            <a:r>
              <a:rPr b="1" i="0" lang="vi" sz="1150" u="none" cap="none" strike="noStrike">
                <a:solidFill>
                  <a:srgbClr val="000000"/>
                </a:solidFill>
                <a:highlight>
                  <a:srgbClr val="FFFFFF"/>
                </a:highlight>
                <a:latin typeface="Courier New"/>
                <a:ea typeface="Courier New"/>
                <a:cs typeface="Courier New"/>
                <a:sym typeface="Courier New"/>
              </a:rPr>
              <a:t> people;</a:t>
            </a:r>
            <a:endParaRPr b="1" i="0" sz="11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50"/>
              <a:buFont typeface="Arial"/>
              <a:buNone/>
            </a:pPr>
            <a:r>
              <a:rPr b="1" i="0" lang="vi" sz="1150" u="none" cap="none" strike="noStrike">
                <a:solidFill>
                  <a:srgbClr val="0000FF"/>
                </a:solidFill>
                <a:highlight>
                  <a:srgbClr val="FFFFFF"/>
                </a:highlight>
                <a:latin typeface="Courier New"/>
                <a:ea typeface="Courier New"/>
                <a:cs typeface="Courier New"/>
                <a:sym typeface="Courier New"/>
              </a:rPr>
              <a:t>SELECT</a:t>
            </a:r>
            <a:r>
              <a:rPr b="1" i="0" lang="vi" sz="1150" u="none" cap="none" strike="noStrike">
                <a:solidFill>
                  <a:srgbClr val="000000"/>
                </a:solidFill>
                <a:highlight>
                  <a:srgbClr val="FFFFFF"/>
                </a:highlight>
                <a:latin typeface="Courier New"/>
                <a:ea typeface="Courier New"/>
                <a:cs typeface="Courier New"/>
                <a:sym typeface="Courier New"/>
              </a:rPr>
              <a:t> </a:t>
            </a:r>
            <a:r>
              <a:rPr b="1" i="0" lang="vi" sz="1150" u="none" cap="none" strike="noStrike">
                <a:solidFill>
                  <a:srgbClr val="795E26"/>
                </a:solidFill>
                <a:highlight>
                  <a:srgbClr val="FFFFFF"/>
                </a:highlight>
                <a:latin typeface="Courier New"/>
                <a:ea typeface="Courier New"/>
                <a:cs typeface="Courier New"/>
                <a:sym typeface="Courier New"/>
              </a:rPr>
              <a:t>COUNT</a:t>
            </a:r>
            <a:r>
              <a:rPr b="1" i="0" lang="vi" sz="1150" u="none" cap="none" strike="noStrike">
                <a:solidFill>
                  <a:srgbClr val="000000"/>
                </a:solidFill>
                <a:highlight>
                  <a:srgbClr val="FFFFFF"/>
                </a:highlight>
                <a:latin typeface="Courier New"/>
                <a:ea typeface="Courier New"/>
                <a:cs typeface="Courier New"/>
                <a:sym typeface="Courier New"/>
              </a:rPr>
              <a:t>(</a:t>
            </a:r>
            <a:r>
              <a:rPr b="1" i="0" lang="vi" sz="1150" u="none" cap="none" strike="noStrike">
                <a:solidFill>
                  <a:srgbClr val="0000FF"/>
                </a:solidFill>
                <a:highlight>
                  <a:srgbClr val="FFFFFF"/>
                </a:highlight>
                <a:latin typeface="Courier New"/>
                <a:ea typeface="Courier New"/>
                <a:cs typeface="Courier New"/>
                <a:sym typeface="Courier New"/>
              </a:rPr>
              <a:t>DISTINCT</a:t>
            </a:r>
            <a:r>
              <a:rPr b="1" i="0" lang="vi" sz="1150" u="none" cap="none" strike="noStrike">
                <a:solidFill>
                  <a:srgbClr val="000000"/>
                </a:solidFill>
                <a:highlight>
                  <a:srgbClr val="FFFFFF"/>
                </a:highlight>
                <a:latin typeface="Courier New"/>
                <a:ea typeface="Courier New"/>
                <a:cs typeface="Courier New"/>
                <a:sym typeface="Courier New"/>
              </a:rPr>
              <a:t> </a:t>
            </a:r>
            <a:r>
              <a:rPr b="1" i="0" lang="vi" sz="1150" u="none" cap="none" strike="noStrike">
                <a:solidFill>
                  <a:srgbClr val="795E26"/>
                </a:solidFill>
                <a:highlight>
                  <a:srgbClr val="FFFFFF"/>
                </a:highlight>
                <a:latin typeface="Courier New"/>
                <a:ea typeface="Courier New"/>
                <a:cs typeface="Courier New"/>
                <a:sym typeface="Courier New"/>
              </a:rPr>
              <a:t>LEFT</a:t>
            </a:r>
            <a:r>
              <a:rPr b="1" i="0" lang="vi" sz="1150" u="none" cap="none" strike="noStrike">
                <a:solidFill>
                  <a:srgbClr val="000000"/>
                </a:solidFill>
                <a:highlight>
                  <a:srgbClr val="FFFFFF"/>
                </a:highlight>
                <a:latin typeface="Courier New"/>
                <a:ea typeface="Courier New"/>
                <a:cs typeface="Courier New"/>
                <a:sym typeface="Courier New"/>
              </a:rPr>
              <a:t>(first_name, </a:t>
            </a:r>
            <a:r>
              <a:rPr b="1" i="0" lang="vi" sz="1150" u="none" cap="none" strike="noStrike">
                <a:solidFill>
                  <a:srgbClr val="098658"/>
                </a:solidFill>
                <a:highlight>
                  <a:srgbClr val="FFFFFF"/>
                </a:highlight>
                <a:latin typeface="Courier New"/>
                <a:ea typeface="Courier New"/>
                <a:cs typeface="Courier New"/>
                <a:sym typeface="Courier New"/>
              </a:rPr>
              <a:t>5</a:t>
            </a:r>
            <a:r>
              <a:rPr b="1" i="0" lang="vi" sz="1150" u="none" cap="none" strike="noStrike">
                <a:solidFill>
                  <a:srgbClr val="000000"/>
                </a:solidFill>
                <a:highlight>
                  <a:srgbClr val="FFFFFF"/>
                </a:highlight>
                <a:latin typeface="Courier New"/>
                <a:ea typeface="Courier New"/>
                <a:cs typeface="Courier New"/>
                <a:sym typeface="Courier New"/>
              </a:rPr>
              <a:t>)) / </a:t>
            </a:r>
            <a:r>
              <a:rPr b="1" i="0" lang="vi" sz="1150" u="none" cap="none" strike="noStrike">
                <a:solidFill>
                  <a:srgbClr val="795E26"/>
                </a:solidFill>
                <a:highlight>
                  <a:srgbClr val="FFFFFF"/>
                </a:highlight>
                <a:latin typeface="Courier New"/>
                <a:ea typeface="Courier New"/>
                <a:cs typeface="Courier New"/>
                <a:sym typeface="Courier New"/>
              </a:rPr>
              <a:t>COUNT</a:t>
            </a:r>
            <a:r>
              <a:rPr b="1" i="0" lang="vi" sz="1150" u="none" cap="none" strike="noStrike">
                <a:solidFill>
                  <a:srgbClr val="000000"/>
                </a:solidFill>
                <a:highlight>
                  <a:srgbClr val="FFFFFF"/>
                </a:highlight>
                <a:latin typeface="Courier New"/>
                <a:ea typeface="Courier New"/>
                <a:cs typeface="Courier New"/>
                <a:sym typeface="Courier New"/>
              </a:rPr>
              <a:t>(*) </a:t>
            </a:r>
            <a:r>
              <a:rPr b="1" i="0" lang="vi" sz="1150" u="none" cap="none" strike="noStrike">
                <a:solidFill>
                  <a:srgbClr val="0000FF"/>
                </a:solidFill>
                <a:highlight>
                  <a:srgbClr val="FFFFFF"/>
                </a:highlight>
                <a:latin typeface="Courier New"/>
                <a:ea typeface="Courier New"/>
                <a:cs typeface="Courier New"/>
                <a:sym typeface="Courier New"/>
              </a:rPr>
              <a:t>as</a:t>
            </a:r>
            <a:r>
              <a:rPr b="1" i="0" lang="vi" sz="1150" u="none" cap="none" strike="noStrike">
                <a:solidFill>
                  <a:srgbClr val="000000"/>
                </a:solidFill>
                <a:highlight>
                  <a:srgbClr val="FFFFFF"/>
                </a:highlight>
                <a:latin typeface="Courier New"/>
                <a:ea typeface="Courier New"/>
                <a:cs typeface="Courier New"/>
                <a:sym typeface="Courier New"/>
              </a:rPr>
              <a:t> left5 </a:t>
            </a:r>
            <a:r>
              <a:rPr b="1" i="0" lang="vi" sz="1150" u="none" cap="none" strike="noStrike">
                <a:solidFill>
                  <a:srgbClr val="0000FF"/>
                </a:solidFill>
                <a:highlight>
                  <a:srgbClr val="FFFFFF"/>
                </a:highlight>
                <a:latin typeface="Courier New"/>
                <a:ea typeface="Courier New"/>
                <a:cs typeface="Courier New"/>
                <a:sym typeface="Courier New"/>
              </a:rPr>
              <a:t>from</a:t>
            </a:r>
            <a:r>
              <a:rPr b="1" i="0" lang="vi" sz="1150" u="none" cap="none" strike="noStrike">
                <a:solidFill>
                  <a:srgbClr val="000000"/>
                </a:solidFill>
                <a:highlight>
                  <a:srgbClr val="FFFFFF"/>
                </a:highlight>
                <a:latin typeface="Courier New"/>
                <a:ea typeface="Courier New"/>
                <a:cs typeface="Courier New"/>
                <a:sym typeface="Courier New"/>
              </a:rPr>
              <a:t> people;</a:t>
            </a:r>
            <a:endParaRPr b="1" i="0" sz="11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50"/>
              <a:buFont typeface="Arial"/>
              <a:buNone/>
            </a:pPr>
            <a:r>
              <a:rPr b="1" i="0" lang="vi" sz="1150" u="none" cap="none" strike="noStrike">
                <a:solidFill>
                  <a:srgbClr val="0000FF"/>
                </a:solidFill>
                <a:highlight>
                  <a:srgbClr val="FFFFFF"/>
                </a:highlight>
                <a:latin typeface="Courier New"/>
                <a:ea typeface="Courier New"/>
                <a:cs typeface="Courier New"/>
                <a:sym typeface="Courier New"/>
              </a:rPr>
              <a:t>SELECT</a:t>
            </a:r>
            <a:r>
              <a:rPr b="1" i="0" lang="vi" sz="1150" u="none" cap="none" strike="noStrike">
                <a:solidFill>
                  <a:srgbClr val="000000"/>
                </a:solidFill>
                <a:highlight>
                  <a:srgbClr val="FFFFFF"/>
                </a:highlight>
                <a:latin typeface="Courier New"/>
                <a:ea typeface="Courier New"/>
                <a:cs typeface="Courier New"/>
                <a:sym typeface="Courier New"/>
              </a:rPr>
              <a:t> </a:t>
            </a:r>
            <a:r>
              <a:rPr b="1" i="0" lang="vi" sz="1150" u="none" cap="none" strike="noStrike">
                <a:solidFill>
                  <a:srgbClr val="795E26"/>
                </a:solidFill>
                <a:highlight>
                  <a:srgbClr val="FFFFFF"/>
                </a:highlight>
                <a:latin typeface="Courier New"/>
                <a:ea typeface="Courier New"/>
                <a:cs typeface="Courier New"/>
                <a:sym typeface="Courier New"/>
              </a:rPr>
              <a:t>COUNT</a:t>
            </a:r>
            <a:r>
              <a:rPr b="1" i="0" lang="vi" sz="1150" u="none" cap="none" strike="noStrike">
                <a:solidFill>
                  <a:srgbClr val="000000"/>
                </a:solidFill>
                <a:highlight>
                  <a:srgbClr val="FFFFFF"/>
                </a:highlight>
                <a:latin typeface="Courier New"/>
                <a:ea typeface="Courier New"/>
                <a:cs typeface="Courier New"/>
                <a:sym typeface="Courier New"/>
              </a:rPr>
              <a:t>(</a:t>
            </a:r>
            <a:r>
              <a:rPr b="1" i="0" lang="vi" sz="1150" u="none" cap="none" strike="noStrike">
                <a:solidFill>
                  <a:srgbClr val="0000FF"/>
                </a:solidFill>
                <a:highlight>
                  <a:srgbClr val="FFFFFF"/>
                </a:highlight>
                <a:latin typeface="Courier New"/>
                <a:ea typeface="Courier New"/>
                <a:cs typeface="Courier New"/>
                <a:sym typeface="Courier New"/>
              </a:rPr>
              <a:t>DISTINCT</a:t>
            </a:r>
            <a:r>
              <a:rPr b="1" i="0" lang="vi" sz="1150" u="none" cap="none" strike="noStrike">
                <a:solidFill>
                  <a:srgbClr val="000000"/>
                </a:solidFill>
                <a:highlight>
                  <a:srgbClr val="FFFFFF"/>
                </a:highlight>
                <a:latin typeface="Courier New"/>
                <a:ea typeface="Courier New"/>
                <a:cs typeface="Courier New"/>
                <a:sym typeface="Courier New"/>
              </a:rPr>
              <a:t> </a:t>
            </a:r>
            <a:r>
              <a:rPr b="1" i="0" lang="vi" sz="1150" u="none" cap="none" strike="noStrike">
                <a:solidFill>
                  <a:srgbClr val="795E26"/>
                </a:solidFill>
                <a:highlight>
                  <a:srgbClr val="FFFFFF"/>
                </a:highlight>
                <a:latin typeface="Courier New"/>
                <a:ea typeface="Courier New"/>
                <a:cs typeface="Courier New"/>
                <a:sym typeface="Courier New"/>
              </a:rPr>
              <a:t>LEFT</a:t>
            </a:r>
            <a:r>
              <a:rPr b="1" i="0" lang="vi" sz="1150" u="none" cap="none" strike="noStrike">
                <a:solidFill>
                  <a:srgbClr val="000000"/>
                </a:solidFill>
                <a:highlight>
                  <a:srgbClr val="FFFFFF"/>
                </a:highlight>
                <a:latin typeface="Courier New"/>
                <a:ea typeface="Courier New"/>
                <a:cs typeface="Courier New"/>
                <a:sym typeface="Courier New"/>
              </a:rPr>
              <a:t>(first_name, </a:t>
            </a:r>
            <a:r>
              <a:rPr b="1" i="0" lang="vi" sz="1150" u="none" cap="none" strike="noStrike">
                <a:solidFill>
                  <a:srgbClr val="098658"/>
                </a:solidFill>
                <a:highlight>
                  <a:srgbClr val="FFFFFF"/>
                </a:highlight>
                <a:latin typeface="Courier New"/>
                <a:ea typeface="Courier New"/>
                <a:cs typeface="Courier New"/>
                <a:sym typeface="Courier New"/>
              </a:rPr>
              <a:t>6</a:t>
            </a:r>
            <a:r>
              <a:rPr b="1" i="0" lang="vi" sz="1150" u="none" cap="none" strike="noStrike">
                <a:solidFill>
                  <a:srgbClr val="000000"/>
                </a:solidFill>
                <a:highlight>
                  <a:srgbClr val="FFFFFF"/>
                </a:highlight>
                <a:latin typeface="Courier New"/>
                <a:ea typeface="Courier New"/>
                <a:cs typeface="Courier New"/>
                <a:sym typeface="Courier New"/>
              </a:rPr>
              <a:t>)) / </a:t>
            </a:r>
            <a:r>
              <a:rPr b="1" i="0" lang="vi" sz="1150" u="none" cap="none" strike="noStrike">
                <a:solidFill>
                  <a:srgbClr val="795E26"/>
                </a:solidFill>
                <a:highlight>
                  <a:srgbClr val="FFFFFF"/>
                </a:highlight>
                <a:latin typeface="Courier New"/>
                <a:ea typeface="Courier New"/>
                <a:cs typeface="Courier New"/>
                <a:sym typeface="Courier New"/>
              </a:rPr>
              <a:t>COUNT</a:t>
            </a:r>
            <a:r>
              <a:rPr b="1" i="0" lang="vi" sz="1150" u="none" cap="none" strike="noStrike">
                <a:solidFill>
                  <a:srgbClr val="000000"/>
                </a:solidFill>
                <a:highlight>
                  <a:srgbClr val="FFFFFF"/>
                </a:highlight>
                <a:latin typeface="Courier New"/>
                <a:ea typeface="Courier New"/>
                <a:cs typeface="Courier New"/>
                <a:sym typeface="Courier New"/>
              </a:rPr>
              <a:t>(*) </a:t>
            </a:r>
            <a:r>
              <a:rPr b="1" i="0" lang="vi" sz="1150" u="none" cap="none" strike="noStrike">
                <a:solidFill>
                  <a:srgbClr val="0000FF"/>
                </a:solidFill>
                <a:highlight>
                  <a:srgbClr val="FFFFFF"/>
                </a:highlight>
                <a:latin typeface="Courier New"/>
                <a:ea typeface="Courier New"/>
                <a:cs typeface="Courier New"/>
                <a:sym typeface="Courier New"/>
              </a:rPr>
              <a:t>as</a:t>
            </a:r>
            <a:r>
              <a:rPr b="1" i="0" lang="vi" sz="1150" u="none" cap="none" strike="noStrike">
                <a:solidFill>
                  <a:srgbClr val="000000"/>
                </a:solidFill>
                <a:highlight>
                  <a:srgbClr val="FFFFFF"/>
                </a:highlight>
                <a:latin typeface="Courier New"/>
                <a:ea typeface="Courier New"/>
                <a:cs typeface="Courier New"/>
                <a:sym typeface="Courier New"/>
              </a:rPr>
              <a:t> left6 </a:t>
            </a:r>
            <a:r>
              <a:rPr b="1" i="0" lang="vi" sz="1150" u="none" cap="none" strike="noStrike">
                <a:solidFill>
                  <a:srgbClr val="0000FF"/>
                </a:solidFill>
                <a:highlight>
                  <a:srgbClr val="FFFFFF"/>
                </a:highlight>
                <a:latin typeface="Courier New"/>
                <a:ea typeface="Courier New"/>
                <a:cs typeface="Courier New"/>
                <a:sym typeface="Courier New"/>
              </a:rPr>
              <a:t>from</a:t>
            </a:r>
            <a:r>
              <a:rPr b="1" i="0" lang="vi" sz="1150" u="none" cap="none" strike="noStrike">
                <a:solidFill>
                  <a:srgbClr val="000000"/>
                </a:solidFill>
                <a:highlight>
                  <a:srgbClr val="FFFFFF"/>
                </a:highlight>
                <a:latin typeface="Courier New"/>
                <a:ea typeface="Courier New"/>
                <a:cs typeface="Courier New"/>
                <a:sym typeface="Courier New"/>
              </a:rPr>
              <a:t> people;</a:t>
            </a:r>
            <a:endParaRPr b="1" i="0" sz="11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50"/>
              <a:buFont typeface="Arial"/>
              <a:buNone/>
            </a:pPr>
            <a:r>
              <a:rPr b="1" i="0" lang="vi" sz="1150" u="none" cap="none" strike="noStrike">
                <a:solidFill>
                  <a:srgbClr val="0000FF"/>
                </a:solidFill>
                <a:highlight>
                  <a:srgbClr val="FFFFFF"/>
                </a:highlight>
                <a:latin typeface="Courier New"/>
                <a:ea typeface="Courier New"/>
                <a:cs typeface="Courier New"/>
                <a:sym typeface="Courier New"/>
              </a:rPr>
              <a:t>SELECT</a:t>
            </a:r>
            <a:r>
              <a:rPr b="1" i="0" lang="vi" sz="1150" u="none" cap="none" strike="noStrike">
                <a:solidFill>
                  <a:srgbClr val="000000"/>
                </a:solidFill>
                <a:highlight>
                  <a:srgbClr val="FFFFFF"/>
                </a:highlight>
                <a:latin typeface="Courier New"/>
                <a:ea typeface="Courier New"/>
                <a:cs typeface="Courier New"/>
                <a:sym typeface="Courier New"/>
              </a:rPr>
              <a:t> </a:t>
            </a:r>
            <a:r>
              <a:rPr b="1" i="0" lang="vi" sz="1150" u="none" cap="none" strike="noStrike">
                <a:solidFill>
                  <a:srgbClr val="795E26"/>
                </a:solidFill>
                <a:highlight>
                  <a:srgbClr val="FFFFFF"/>
                </a:highlight>
                <a:latin typeface="Courier New"/>
                <a:ea typeface="Courier New"/>
                <a:cs typeface="Courier New"/>
                <a:sym typeface="Courier New"/>
              </a:rPr>
              <a:t>COUNT</a:t>
            </a:r>
            <a:r>
              <a:rPr b="1" i="0" lang="vi" sz="1150" u="none" cap="none" strike="noStrike">
                <a:solidFill>
                  <a:srgbClr val="000000"/>
                </a:solidFill>
                <a:highlight>
                  <a:srgbClr val="FFFFFF"/>
                </a:highlight>
                <a:latin typeface="Courier New"/>
                <a:ea typeface="Courier New"/>
                <a:cs typeface="Courier New"/>
                <a:sym typeface="Courier New"/>
              </a:rPr>
              <a:t>(</a:t>
            </a:r>
            <a:r>
              <a:rPr b="1" i="0" lang="vi" sz="1150" u="none" cap="none" strike="noStrike">
                <a:solidFill>
                  <a:srgbClr val="0000FF"/>
                </a:solidFill>
                <a:highlight>
                  <a:srgbClr val="FFFFFF"/>
                </a:highlight>
                <a:latin typeface="Courier New"/>
                <a:ea typeface="Courier New"/>
                <a:cs typeface="Courier New"/>
                <a:sym typeface="Courier New"/>
              </a:rPr>
              <a:t>DISTINCT</a:t>
            </a:r>
            <a:r>
              <a:rPr b="1" i="0" lang="vi" sz="1150" u="none" cap="none" strike="noStrike">
                <a:solidFill>
                  <a:srgbClr val="000000"/>
                </a:solidFill>
                <a:highlight>
                  <a:srgbClr val="FFFFFF"/>
                </a:highlight>
                <a:latin typeface="Courier New"/>
                <a:ea typeface="Courier New"/>
                <a:cs typeface="Courier New"/>
                <a:sym typeface="Courier New"/>
              </a:rPr>
              <a:t> </a:t>
            </a:r>
            <a:r>
              <a:rPr b="1" i="0" lang="vi" sz="1150" u="none" cap="none" strike="noStrike">
                <a:solidFill>
                  <a:srgbClr val="795E26"/>
                </a:solidFill>
                <a:highlight>
                  <a:srgbClr val="FFFFFF"/>
                </a:highlight>
                <a:latin typeface="Courier New"/>
                <a:ea typeface="Courier New"/>
                <a:cs typeface="Courier New"/>
                <a:sym typeface="Courier New"/>
              </a:rPr>
              <a:t>LEFT</a:t>
            </a:r>
            <a:r>
              <a:rPr b="1" i="0" lang="vi" sz="1150" u="none" cap="none" strike="noStrike">
                <a:solidFill>
                  <a:srgbClr val="000000"/>
                </a:solidFill>
                <a:highlight>
                  <a:srgbClr val="FFFFFF"/>
                </a:highlight>
                <a:latin typeface="Courier New"/>
                <a:ea typeface="Courier New"/>
                <a:cs typeface="Courier New"/>
                <a:sym typeface="Courier New"/>
              </a:rPr>
              <a:t>(first_name, </a:t>
            </a:r>
            <a:r>
              <a:rPr b="1" i="0" lang="vi" sz="1150" u="none" cap="none" strike="noStrike">
                <a:solidFill>
                  <a:srgbClr val="098658"/>
                </a:solidFill>
                <a:highlight>
                  <a:srgbClr val="FFFFFF"/>
                </a:highlight>
                <a:latin typeface="Courier New"/>
                <a:ea typeface="Courier New"/>
                <a:cs typeface="Courier New"/>
                <a:sym typeface="Courier New"/>
              </a:rPr>
              <a:t>7</a:t>
            </a:r>
            <a:r>
              <a:rPr b="1" i="0" lang="vi" sz="1150" u="none" cap="none" strike="noStrike">
                <a:solidFill>
                  <a:srgbClr val="000000"/>
                </a:solidFill>
                <a:highlight>
                  <a:srgbClr val="FFFFFF"/>
                </a:highlight>
                <a:latin typeface="Courier New"/>
                <a:ea typeface="Courier New"/>
                <a:cs typeface="Courier New"/>
                <a:sym typeface="Courier New"/>
              </a:rPr>
              <a:t>)) / </a:t>
            </a:r>
            <a:r>
              <a:rPr b="1" i="0" lang="vi" sz="1150" u="none" cap="none" strike="noStrike">
                <a:solidFill>
                  <a:srgbClr val="795E26"/>
                </a:solidFill>
                <a:highlight>
                  <a:srgbClr val="FFFFFF"/>
                </a:highlight>
                <a:latin typeface="Courier New"/>
                <a:ea typeface="Courier New"/>
                <a:cs typeface="Courier New"/>
                <a:sym typeface="Courier New"/>
              </a:rPr>
              <a:t>COUNT</a:t>
            </a:r>
            <a:r>
              <a:rPr b="1" i="0" lang="vi" sz="1150" u="none" cap="none" strike="noStrike">
                <a:solidFill>
                  <a:srgbClr val="000000"/>
                </a:solidFill>
                <a:highlight>
                  <a:srgbClr val="FFFFFF"/>
                </a:highlight>
                <a:latin typeface="Courier New"/>
                <a:ea typeface="Courier New"/>
                <a:cs typeface="Courier New"/>
                <a:sym typeface="Courier New"/>
              </a:rPr>
              <a:t>(*) </a:t>
            </a:r>
            <a:r>
              <a:rPr b="1" i="0" lang="vi" sz="1150" u="none" cap="none" strike="noStrike">
                <a:solidFill>
                  <a:srgbClr val="0000FF"/>
                </a:solidFill>
                <a:highlight>
                  <a:srgbClr val="FFFFFF"/>
                </a:highlight>
                <a:latin typeface="Courier New"/>
                <a:ea typeface="Courier New"/>
                <a:cs typeface="Courier New"/>
                <a:sym typeface="Courier New"/>
              </a:rPr>
              <a:t>as</a:t>
            </a:r>
            <a:r>
              <a:rPr b="1" i="0" lang="vi" sz="1150" u="none" cap="none" strike="noStrike">
                <a:solidFill>
                  <a:srgbClr val="000000"/>
                </a:solidFill>
                <a:highlight>
                  <a:srgbClr val="FFFFFF"/>
                </a:highlight>
                <a:latin typeface="Courier New"/>
                <a:ea typeface="Courier New"/>
                <a:cs typeface="Courier New"/>
                <a:sym typeface="Courier New"/>
              </a:rPr>
              <a:t> left7 </a:t>
            </a:r>
            <a:r>
              <a:rPr b="1" i="0" lang="vi" sz="1150" u="none" cap="none" strike="noStrike">
                <a:solidFill>
                  <a:srgbClr val="0000FF"/>
                </a:solidFill>
                <a:highlight>
                  <a:srgbClr val="FFFFFF"/>
                </a:highlight>
                <a:latin typeface="Courier New"/>
                <a:ea typeface="Courier New"/>
                <a:cs typeface="Courier New"/>
                <a:sym typeface="Courier New"/>
              </a:rPr>
              <a:t>from</a:t>
            </a:r>
            <a:r>
              <a:rPr b="1" i="0" lang="vi" sz="1150" u="none" cap="none" strike="noStrike">
                <a:solidFill>
                  <a:srgbClr val="000000"/>
                </a:solidFill>
                <a:highlight>
                  <a:srgbClr val="FFFFFF"/>
                </a:highlight>
                <a:latin typeface="Courier New"/>
                <a:ea typeface="Courier New"/>
                <a:cs typeface="Courier New"/>
                <a:sym typeface="Courier New"/>
              </a:rPr>
              <a:t> people;</a:t>
            </a:r>
            <a:endParaRPr b="1" i="0" sz="1500" u="none" cap="none" strike="noStrike">
              <a:solidFill>
                <a:srgbClr val="A626A4"/>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5" name="Shape 305"/>
        <p:cNvGrpSpPr/>
        <p:nvPr/>
      </p:nvGrpSpPr>
      <p:grpSpPr>
        <a:xfrm>
          <a:off x="0" y="0"/>
          <a:ext cx="0" cy="0"/>
          <a:chOff x="0" y="0"/>
          <a:chExt cx="0" cy="0"/>
        </a:xfrm>
      </p:grpSpPr>
      <p:sp>
        <p:nvSpPr>
          <p:cNvPr id="306" name="Google Shape;306;p34"/>
          <p:cNvSpPr txBox="1"/>
          <p:nvPr>
            <p:ph idx="4294967295" type="body"/>
          </p:nvPr>
        </p:nvSpPr>
        <p:spPr>
          <a:xfrm>
            <a:off x="0" y="1773000"/>
            <a:ext cx="9143700" cy="798600"/>
          </a:xfrm>
          <a:prstGeom prst="rect">
            <a:avLst/>
          </a:prstGeom>
          <a:solidFill>
            <a:srgbClr val="CC0000"/>
          </a:solidFill>
          <a:ln>
            <a:noFill/>
          </a:ln>
          <a:effectLst>
            <a:outerShdw blurRad="57240" rotWithShape="0" dir="5400000" dist="19080">
              <a:srgbClr val="000000">
                <a:alpha val="49411"/>
              </a:srgbClr>
            </a:outerShdw>
          </a:effectLst>
        </p:spPr>
        <p:txBody>
          <a:bodyPr anchorCtr="0" anchor="ctr" bIns="91425" lIns="91425" spcFirstLastPara="1" rIns="91425" wrap="square" tIns="91425">
            <a:noAutofit/>
          </a:bodyPr>
          <a:lstStyle/>
          <a:p>
            <a:pPr indent="0" lvl="0" marL="228600" rtl="0" algn="ctr">
              <a:lnSpc>
                <a:spcPct val="100000"/>
              </a:lnSpc>
              <a:spcBef>
                <a:spcPts val="0"/>
              </a:spcBef>
              <a:spcAft>
                <a:spcPts val="1200"/>
              </a:spcAft>
              <a:buClr>
                <a:schemeClr val="lt1"/>
              </a:buClr>
              <a:buSzPts val="3800"/>
              <a:buFont typeface="Arial"/>
              <a:buNone/>
            </a:pPr>
            <a:r>
              <a:rPr b="1" lang="vi" sz="3600">
                <a:solidFill>
                  <a:schemeClr val="lt1"/>
                </a:solidFill>
                <a:latin typeface="Jura"/>
                <a:ea typeface="Jura"/>
                <a:cs typeface="Jura"/>
                <a:sym typeface="Jura"/>
              </a:rPr>
              <a:t>Composite Indexes</a:t>
            </a:r>
            <a:endParaRPr b="1" sz="3600">
              <a:solidFill>
                <a:schemeClr val="lt1"/>
              </a:solidFill>
              <a:latin typeface="Jura"/>
              <a:ea typeface="Jura"/>
              <a:cs typeface="Jura"/>
              <a:sym typeface="Jur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5"/>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Composite Index</a:t>
            </a:r>
            <a:endParaRPr sz="2300"/>
          </a:p>
        </p:txBody>
      </p:sp>
      <p:sp>
        <p:nvSpPr>
          <p:cNvPr id="312" name="Google Shape;312;p35"/>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
        <p:nvSpPr>
          <p:cNvPr id="313" name="Google Shape;313;p35"/>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1F1F1F"/>
              </a:buClr>
              <a:buSzPts val="1600"/>
              <a:buFont typeface="Arial"/>
              <a:buChar char="❖"/>
            </a:pPr>
            <a:r>
              <a:rPr lang="vi" sz="1600">
                <a:solidFill>
                  <a:srgbClr val="1F1F1F"/>
                </a:solidFill>
                <a:latin typeface="Arial"/>
                <a:ea typeface="Arial"/>
                <a:cs typeface="Arial"/>
                <a:sym typeface="Arial"/>
              </a:rPr>
              <a:t>Composite Index (hay Multi-column Index) là index được tạo trên </a:t>
            </a:r>
            <a:r>
              <a:rPr b="1" lang="vi" sz="1600">
                <a:solidFill>
                  <a:schemeClr val="accent3"/>
                </a:solidFill>
                <a:latin typeface="Arial"/>
                <a:ea typeface="Arial"/>
                <a:cs typeface="Arial"/>
                <a:sym typeface="Arial"/>
              </a:rPr>
              <a:t>nhiều cột kết hợp</a:t>
            </a:r>
            <a:r>
              <a:rPr lang="vi" sz="1600">
                <a:solidFill>
                  <a:srgbClr val="1F1F1F"/>
                </a:solidFill>
                <a:latin typeface="Arial"/>
                <a:ea typeface="Arial"/>
                <a:cs typeface="Arial"/>
                <a:sym typeface="Arial"/>
              </a:rPr>
              <a:t>, thay vì chỉ một cột duy nhất. Composite index giúp tối ưu hóa hiệu suất truy vấn khi điều kiện tìm kiếm hoặc sắp xếp liên quan đến </a:t>
            </a:r>
            <a:r>
              <a:rPr b="1" lang="vi" sz="1600">
                <a:solidFill>
                  <a:srgbClr val="1F1F1F"/>
                </a:solidFill>
                <a:latin typeface="Arial"/>
                <a:ea typeface="Arial"/>
                <a:cs typeface="Arial"/>
                <a:sym typeface="Arial"/>
              </a:rPr>
              <a:t>nhiều cột</a:t>
            </a:r>
            <a:r>
              <a:rPr lang="vi" sz="1600">
                <a:solidFill>
                  <a:srgbClr val="1F1F1F"/>
                </a:solidFill>
                <a:latin typeface="Arial"/>
                <a:ea typeface="Arial"/>
                <a:cs typeface="Arial"/>
                <a:sym typeface="Arial"/>
              </a:rPr>
              <a:t> cùng lúc.</a:t>
            </a:r>
            <a:endParaRPr sz="1600">
              <a:solidFill>
                <a:srgbClr val="1F1F1F"/>
              </a:solidFill>
              <a:latin typeface="Arial"/>
              <a:ea typeface="Arial"/>
              <a:cs typeface="Arial"/>
              <a:sym typeface="Arial"/>
            </a:endParaRPr>
          </a:p>
          <a:p>
            <a:pPr indent="-330200" lvl="0" marL="457200" rtl="0" algn="l">
              <a:lnSpc>
                <a:spcPct val="150000"/>
              </a:lnSpc>
              <a:spcBef>
                <a:spcPts val="0"/>
              </a:spcBef>
              <a:spcAft>
                <a:spcPts val="0"/>
              </a:spcAft>
              <a:buClr>
                <a:srgbClr val="1F1F1F"/>
              </a:buClr>
              <a:buSzPts val="1600"/>
              <a:buFont typeface="Arial"/>
              <a:buChar char="❖"/>
            </a:pPr>
            <a:r>
              <a:rPr lang="vi" sz="1600">
                <a:solidFill>
                  <a:srgbClr val="1F1F1F"/>
                </a:solidFill>
                <a:latin typeface="Arial"/>
                <a:ea typeface="Arial"/>
                <a:cs typeface="Arial"/>
                <a:sym typeface="Arial"/>
              </a:rPr>
              <a:t>Về mặt kỹ thuật, Composite index tạo ra một cấu trúc B-tree với </a:t>
            </a:r>
            <a:r>
              <a:rPr b="1" lang="vi" sz="1600">
                <a:solidFill>
                  <a:srgbClr val="1F1F1F"/>
                </a:solidFill>
                <a:latin typeface="Arial"/>
                <a:ea typeface="Arial"/>
                <a:cs typeface="Arial"/>
                <a:sym typeface="Arial"/>
              </a:rPr>
              <a:t>mỗi khóa là sự kết hợp các giá trị từ nhiều cột</a:t>
            </a:r>
            <a:r>
              <a:rPr lang="vi" sz="1600">
                <a:solidFill>
                  <a:srgbClr val="1F1F1F"/>
                </a:solidFill>
                <a:latin typeface="Arial"/>
                <a:ea typeface="Arial"/>
                <a:cs typeface="Arial"/>
                <a:sym typeface="Arial"/>
              </a:rPr>
              <a:t>. Các giá trị này được sắp xếp theo </a:t>
            </a:r>
            <a:r>
              <a:rPr b="1" lang="vi" sz="1600">
                <a:solidFill>
                  <a:schemeClr val="accent3"/>
                </a:solidFill>
                <a:latin typeface="Arial"/>
                <a:ea typeface="Arial"/>
                <a:cs typeface="Arial"/>
                <a:sym typeface="Arial"/>
              </a:rPr>
              <a:t>thứ tự khai báo trong index</a:t>
            </a:r>
            <a:endParaRPr b="1" sz="1600">
              <a:solidFill>
                <a:schemeClr val="accent3"/>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1F1F1F"/>
              </a:solidFill>
              <a:latin typeface="Arial"/>
              <a:ea typeface="Arial"/>
              <a:cs typeface="Arial"/>
              <a:sym typeface="Arial"/>
            </a:endParaRPr>
          </a:p>
        </p:txBody>
      </p:sp>
      <p:sp>
        <p:nvSpPr>
          <p:cNvPr id="314" name="Google Shape;314;p35"/>
          <p:cNvSpPr/>
          <p:nvPr/>
        </p:nvSpPr>
        <p:spPr>
          <a:xfrm>
            <a:off x="1170350" y="3881100"/>
            <a:ext cx="6986100" cy="7437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150"/>
              <a:buFont typeface="Arial"/>
              <a:buNone/>
            </a:pPr>
            <a:r>
              <a:rPr b="1" i="0" lang="vi" sz="1150" u="none" cap="none" strike="noStrike">
                <a:solidFill>
                  <a:srgbClr val="0000FF"/>
                </a:solidFill>
                <a:highlight>
                  <a:srgbClr val="FFFFFF"/>
                </a:highlight>
                <a:latin typeface="Courier New"/>
                <a:ea typeface="Courier New"/>
                <a:cs typeface="Courier New"/>
                <a:sym typeface="Courier New"/>
              </a:rPr>
              <a:t>CREATE</a:t>
            </a:r>
            <a:r>
              <a:rPr b="1" i="0" lang="vi" sz="1150" u="none" cap="none" strike="noStrike">
                <a:solidFill>
                  <a:srgbClr val="000000"/>
                </a:solidFill>
                <a:highlight>
                  <a:srgbClr val="FFFFFF"/>
                </a:highlight>
                <a:latin typeface="Courier New"/>
                <a:ea typeface="Courier New"/>
                <a:cs typeface="Courier New"/>
                <a:sym typeface="Courier New"/>
              </a:rPr>
              <a:t> </a:t>
            </a:r>
            <a:r>
              <a:rPr b="1" i="0" lang="vi" sz="1150" u="none" cap="none" strike="noStrike">
                <a:solidFill>
                  <a:srgbClr val="0000FF"/>
                </a:solidFill>
                <a:highlight>
                  <a:srgbClr val="FFFFFF"/>
                </a:highlight>
                <a:latin typeface="Courier New"/>
                <a:ea typeface="Courier New"/>
                <a:cs typeface="Courier New"/>
                <a:sym typeface="Courier New"/>
              </a:rPr>
              <a:t>INDEX</a:t>
            </a:r>
            <a:r>
              <a:rPr b="1" i="0" lang="vi" sz="1150" u="none" cap="none" strike="noStrike">
                <a:solidFill>
                  <a:srgbClr val="000000"/>
                </a:solidFill>
                <a:highlight>
                  <a:srgbClr val="FFFFFF"/>
                </a:highlight>
                <a:latin typeface="Courier New"/>
                <a:ea typeface="Courier New"/>
                <a:cs typeface="Courier New"/>
                <a:sym typeface="Courier New"/>
              </a:rPr>
              <a:t> </a:t>
            </a:r>
            <a:r>
              <a:rPr b="1" i="0" lang="vi" sz="1150" u="none" cap="none" strike="noStrike">
                <a:solidFill>
                  <a:srgbClr val="795E26"/>
                </a:solidFill>
                <a:highlight>
                  <a:srgbClr val="FFFFFF"/>
                </a:highlight>
                <a:latin typeface="Courier New"/>
                <a:ea typeface="Courier New"/>
                <a:cs typeface="Courier New"/>
                <a:sym typeface="Courier New"/>
              </a:rPr>
              <a:t>idx_name</a:t>
            </a:r>
            <a:r>
              <a:rPr b="1" i="0" lang="vi" sz="1150" u="none" cap="none" strike="noStrike">
                <a:solidFill>
                  <a:srgbClr val="000000"/>
                </a:solidFill>
                <a:highlight>
                  <a:srgbClr val="FFFFFF"/>
                </a:highlight>
                <a:latin typeface="Courier New"/>
                <a:ea typeface="Courier New"/>
                <a:cs typeface="Courier New"/>
                <a:sym typeface="Courier New"/>
              </a:rPr>
              <a:t> </a:t>
            </a:r>
            <a:r>
              <a:rPr b="1" i="0" lang="vi" sz="1150" u="none" cap="none" strike="noStrike">
                <a:solidFill>
                  <a:srgbClr val="0000FF"/>
                </a:solidFill>
                <a:highlight>
                  <a:srgbClr val="FFFFFF"/>
                </a:highlight>
                <a:latin typeface="Courier New"/>
                <a:ea typeface="Courier New"/>
                <a:cs typeface="Courier New"/>
                <a:sym typeface="Courier New"/>
              </a:rPr>
              <a:t>ON</a:t>
            </a:r>
            <a:r>
              <a:rPr b="1" i="0" lang="vi" sz="1150" u="none" cap="none" strike="noStrike">
                <a:solidFill>
                  <a:srgbClr val="000000"/>
                </a:solidFill>
                <a:highlight>
                  <a:srgbClr val="FFFFFF"/>
                </a:highlight>
                <a:latin typeface="Courier New"/>
                <a:ea typeface="Courier New"/>
                <a:cs typeface="Courier New"/>
                <a:sym typeface="Courier New"/>
              </a:rPr>
              <a:t> table_name(column1, column2, column3);</a:t>
            </a:r>
            <a:endParaRPr b="1" i="0" sz="11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50"/>
              <a:buFont typeface="Arial"/>
              <a:buNone/>
            </a:pPr>
            <a:r>
              <a:rPr b="1" i="0" lang="vi" sz="1150" u="none" cap="none" strike="noStrike">
                <a:solidFill>
                  <a:srgbClr val="0000FF"/>
                </a:solidFill>
                <a:highlight>
                  <a:srgbClr val="FFFFFF"/>
                </a:highlight>
                <a:latin typeface="Courier New"/>
                <a:ea typeface="Courier New"/>
                <a:cs typeface="Courier New"/>
                <a:sym typeface="Courier New"/>
              </a:rPr>
              <a:t>CREATE</a:t>
            </a:r>
            <a:r>
              <a:rPr b="1" i="0" lang="vi" sz="1150" u="none" cap="none" strike="noStrike">
                <a:solidFill>
                  <a:srgbClr val="000000"/>
                </a:solidFill>
                <a:highlight>
                  <a:srgbClr val="FFFFFF"/>
                </a:highlight>
                <a:latin typeface="Courier New"/>
                <a:ea typeface="Courier New"/>
                <a:cs typeface="Courier New"/>
                <a:sym typeface="Courier New"/>
              </a:rPr>
              <a:t> </a:t>
            </a:r>
            <a:r>
              <a:rPr b="1" i="0" lang="vi" sz="1150" u="none" cap="none" strike="noStrike">
                <a:solidFill>
                  <a:srgbClr val="0000FF"/>
                </a:solidFill>
                <a:highlight>
                  <a:srgbClr val="FFFFFF"/>
                </a:highlight>
                <a:latin typeface="Courier New"/>
                <a:ea typeface="Courier New"/>
                <a:cs typeface="Courier New"/>
                <a:sym typeface="Courier New"/>
              </a:rPr>
              <a:t>INDEX</a:t>
            </a:r>
            <a:r>
              <a:rPr b="1" i="0" lang="vi" sz="1150" u="none" cap="none" strike="noStrike">
                <a:solidFill>
                  <a:srgbClr val="000000"/>
                </a:solidFill>
                <a:highlight>
                  <a:srgbClr val="FFFFFF"/>
                </a:highlight>
                <a:latin typeface="Courier New"/>
                <a:ea typeface="Courier New"/>
                <a:cs typeface="Courier New"/>
                <a:sym typeface="Courier New"/>
              </a:rPr>
              <a:t> </a:t>
            </a:r>
            <a:r>
              <a:rPr b="1" i="0" lang="vi" sz="1150" u="none" cap="none" strike="noStrike">
                <a:solidFill>
                  <a:srgbClr val="795E26"/>
                </a:solidFill>
                <a:highlight>
                  <a:srgbClr val="FFFFFF"/>
                </a:highlight>
                <a:latin typeface="Courier New"/>
                <a:ea typeface="Courier New"/>
                <a:cs typeface="Courier New"/>
                <a:sym typeface="Courier New"/>
              </a:rPr>
              <a:t>idx_customer_order</a:t>
            </a:r>
            <a:r>
              <a:rPr b="1" i="0" lang="vi" sz="1150" u="none" cap="none" strike="noStrike">
                <a:solidFill>
                  <a:srgbClr val="000000"/>
                </a:solidFill>
                <a:highlight>
                  <a:srgbClr val="FFFFFF"/>
                </a:highlight>
                <a:latin typeface="Courier New"/>
                <a:ea typeface="Courier New"/>
                <a:cs typeface="Courier New"/>
                <a:sym typeface="Courier New"/>
              </a:rPr>
              <a:t> </a:t>
            </a:r>
            <a:r>
              <a:rPr b="1" i="0" lang="vi" sz="1150" u="none" cap="none" strike="noStrike">
                <a:solidFill>
                  <a:srgbClr val="0000FF"/>
                </a:solidFill>
                <a:highlight>
                  <a:srgbClr val="FFFFFF"/>
                </a:highlight>
                <a:latin typeface="Courier New"/>
                <a:ea typeface="Courier New"/>
                <a:cs typeface="Courier New"/>
                <a:sym typeface="Courier New"/>
              </a:rPr>
              <a:t>ON</a:t>
            </a:r>
            <a:r>
              <a:rPr b="1" i="0" lang="vi" sz="1150" u="none" cap="none" strike="noStrike">
                <a:solidFill>
                  <a:srgbClr val="000000"/>
                </a:solidFill>
                <a:highlight>
                  <a:srgbClr val="FFFFFF"/>
                </a:highlight>
                <a:latin typeface="Courier New"/>
                <a:ea typeface="Courier New"/>
                <a:cs typeface="Courier New"/>
                <a:sym typeface="Courier New"/>
              </a:rPr>
              <a:t> orders(customer_id, order_date, </a:t>
            </a:r>
            <a:r>
              <a:rPr b="1" i="0" lang="vi" sz="1150" u="none" cap="none" strike="noStrike">
                <a:solidFill>
                  <a:srgbClr val="0000FF"/>
                </a:solidFill>
                <a:highlight>
                  <a:srgbClr val="FFFFFF"/>
                </a:highlight>
                <a:latin typeface="Courier New"/>
                <a:ea typeface="Courier New"/>
                <a:cs typeface="Courier New"/>
                <a:sym typeface="Courier New"/>
              </a:rPr>
              <a:t>status</a:t>
            </a:r>
            <a:r>
              <a:rPr b="1" i="0" lang="vi" sz="1150" u="none" cap="none" strike="noStrike">
                <a:solidFill>
                  <a:srgbClr val="000000"/>
                </a:solidFill>
                <a:highlight>
                  <a:srgbClr val="FFFFFF"/>
                </a:highlight>
                <a:latin typeface="Courier New"/>
                <a:ea typeface="Courier New"/>
                <a:cs typeface="Courier New"/>
                <a:sym typeface="Courier New"/>
              </a:rPr>
              <a:t>);</a:t>
            </a:r>
            <a:endParaRPr b="1" i="0" sz="1250" u="none" cap="none" strike="noStrike">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6"/>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solidFill>
                  <a:schemeClr val="dk1"/>
                </a:solidFill>
              </a:rPr>
              <a:t>Composite Index</a:t>
            </a:r>
            <a:r>
              <a:rPr lang="vi" sz="2300"/>
              <a:t> </a:t>
            </a:r>
            <a:r>
              <a:rPr i="1" lang="vi" sz="2300"/>
              <a:t>VS</a:t>
            </a:r>
            <a:r>
              <a:rPr lang="vi" sz="2300"/>
              <a:t> </a:t>
            </a:r>
            <a:r>
              <a:rPr lang="vi" sz="2300">
                <a:solidFill>
                  <a:schemeClr val="accent3"/>
                </a:solidFill>
              </a:rPr>
              <a:t>Single-column Index</a:t>
            </a:r>
            <a:endParaRPr sz="2300">
              <a:solidFill>
                <a:schemeClr val="accent3"/>
              </a:solidFill>
            </a:endParaRPr>
          </a:p>
          <a:p>
            <a:pPr indent="0" lvl="0" marL="0" rtl="0" algn="l">
              <a:lnSpc>
                <a:spcPct val="100000"/>
              </a:lnSpc>
              <a:spcBef>
                <a:spcPts val="0"/>
              </a:spcBef>
              <a:spcAft>
                <a:spcPts val="0"/>
              </a:spcAft>
              <a:buSzPts val="990"/>
              <a:buNone/>
            </a:pPr>
            <a:r>
              <a:t/>
            </a:r>
            <a:endParaRPr sz="2300"/>
          </a:p>
        </p:txBody>
      </p:sp>
      <p:sp>
        <p:nvSpPr>
          <p:cNvPr id="320" name="Google Shape;320;p36"/>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graphicFrame>
        <p:nvGraphicFramePr>
          <p:cNvPr id="321" name="Google Shape;321;p36"/>
          <p:cNvGraphicFramePr/>
          <p:nvPr/>
        </p:nvGraphicFramePr>
        <p:xfrm>
          <a:off x="1338475" y="1692800"/>
          <a:ext cx="3000000" cy="3000000"/>
        </p:xfrm>
        <a:graphic>
          <a:graphicData uri="http://schemas.openxmlformats.org/drawingml/2006/table">
            <a:tbl>
              <a:tblPr>
                <a:noFill/>
                <a:tableStyleId>{7B8F2859-6890-4277-B676-379AAF0CB589}</a:tableStyleId>
              </a:tblPr>
              <a:tblGrid>
                <a:gridCol w="1471975"/>
                <a:gridCol w="2770775"/>
                <a:gridCol w="2407100"/>
              </a:tblGrid>
              <a:tr h="304800">
                <a:tc>
                  <a:txBody>
                    <a:bodyPr/>
                    <a:lstStyle/>
                    <a:p>
                      <a:pPr indent="0" lvl="0" marL="0" marR="0" rtl="0" algn="ctr">
                        <a:lnSpc>
                          <a:spcPct val="115000"/>
                        </a:lnSpc>
                        <a:spcBef>
                          <a:spcPts val="0"/>
                        </a:spcBef>
                        <a:spcAft>
                          <a:spcPts val="0"/>
                        </a:spcAft>
                        <a:buClr>
                          <a:srgbClr val="000000"/>
                        </a:buClr>
                        <a:buSzPts val="1400"/>
                        <a:buFont typeface="Arial"/>
                        <a:buNone/>
                      </a:pPr>
                      <a:r>
                        <a:rPr b="1" lang="vi" sz="1400" u="none" cap="none" strike="noStrike"/>
                        <a:t>Đặc điểm</a:t>
                      </a:r>
                      <a:endParaRPr b="1" sz="1400" u="none" cap="none" strike="noStrike"/>
                    </a:p>
                  </a:txBody>
                  <a:tcPr marT="91425" marB="91425" marR="91425" marL="91425">
                    <a:lnL cap="flat" cmpd="sng" w="9525">
                      <a:solidFill>
                        <a:srgbClr val="1F1F1F"/>
                      </a:solidFill>
                      <a:prstDash val="solid"/>
                      <a:round/>
                      <a:headEnd len="sm" w="sm" type="none"/>
                      <a:tailEnd len="sm" w="sm" type="none"/>
                    </a:lnL>
                    <a:lnR cap="flat" cmpd="sng" w="9525">
                      <a:solidFill>
                        <a:srgbClr val="1F1F1F"/>
                      </a:solidFill>
                      <a:prstDash val="solid"/>
                      <a:round/>
                      <a:headEnd len="sm" w="sm" type="none"/>
                      <a:tailEnd len="sm" w="sm" type="none"/>
                    </a:lnR>
                    <a:lnT cap="flat" cmpd="sng" w="9525">
                      <a:solidFill>
                        <a:srgbClr val="1F1F1F"/>
                      </a:solidFill>
                      <a:prstDash val="solid"/>
                      <a:round/>
                      <a:headEnd len="sm" w="sm" type="none"/>
                      <a:tailEnd len="sm" w="sm" type="none"/>
                    </a:lnT>
                    <a:lnB cap="flat" cmpd="sng" w="9525">
                      <a:solidFill>
                        <a:srgbClr val="1F1F1F"/>
                      </a:solidFill>
                      <a:prstDash val="solid"/>
                      <a:round/>
                      <a:headEnd len="sm" w="sm" type="none"/>
                      <a:tailEnd len="sm" w="sm" type="none"/>
                    </a:lnB>
                    <a:solidFill>
                      <a:srgbClr val="EA9999"/>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b="1" lang="vi" sz="1400" u="none" cap="none" strike="noStrike"/>
                        <a:t>Single-column Index</a:t>
                      </a:r>
                      <a:endParaRPr b="1" sz="1400" u="none" cap="none" strike="noStrike"/>
                    </a:p>
                  </a:txBody>
                  <a:tcPr marT="91425" marB="91425" marR="91425" marL="91425">
                    <a:lnL cap="flat" cmpd="sng" w="9525">
                      <a:solidFill>
                        <a:srgbClr val="1F1F1F"/>
                      </a:solidFill>
                      <a:prstDash val="solid"/>
                      <a:round/>
                      <a:headEnd len="sm" w="sm" type="none"/>
                      <a:tailEnd len="sm" w="sm" type="none"/>
                    </a:lnL>
                    <a:lnR cap="flat" cmpd="sng" w="9525">
                      <a:solidFill>
                        <a:srgbClr val="1F1F1F"/>
                      </a:solidFill>
                      <a:prstDash val="solid"/>
                      <a:round/>
                      <a:headEnd len="sm" w="sm" type="none"/>
                      <a:tailEnd len="sm" w="sm" type="none"/>
                    </a:lnR>
                    <a:lnT cap="flat" cmpd="sng" w="9525">
                      <a:solidFill>
                        <a:srgbClr val="1F1F1F"/>
                      </a:solidFill>
                      <a:prstDash val="solid"/>
                      <a:round/>
                      <a:headEnd len="sm" w="sm" type="none"/>
                      <a:tailEnd len="sm" w="sm" type="none"/>
                    </a:lnT>
                    <a:lnB cap="flat" cmpd="sng" w="9525">
                      <a:solidFill>
                        <a:srgbClr val="1F1F1F"/>
                      </a:solidFill>
                      <a:prstDash val="solid"/>
                      <a:round/>
                      <a:headEnd len="sm" w="sm" type="none"/>
                      <a:tailEnd len="sm" w="sm" type="none"/>
                    </a:lnB>
                    <a:solidFill>
                      <a:srgbClr val="EA9999"/>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b="1" lang="vi" sz="1400" u="none" cap="none" strike="noStrike"/>
                        <a:t>Composite Index</a:t>
                      </a:r>
                      <a:endParaRPr b="1" sz="1400" u="none" cap="none" strike="noStrike"/>
                    </a:p>
                  </a:txBody>
                  <a:tcPr marT="91425" marB="91425" marR="91425" marL="91425">
                    <a:lnL cap="flat" cmpd="sng" w="9525">
                      <a:solidFill>
                        <a:srgbClr val="1F1F1F"/>
                      </a:solidFill>
                      <a:prstDash val="solid"/>
                      <a:round/>
                      <a:headEnd len="sm" w="sm" type="none"/>
                      <a:tailEnd len="sm" w="sm" type="none"/>
                    </a:lnL>
                    <a:lnR cap="flat" cmpd="sng" w="9525">
                      <a:solidFill>
                        <a:srgbClr val="1F1F1F"/>
                      </a:solidFill>
                      <a:prstDash val="solid"/>
                      <a:round/>
                      <a:headEnd len="sm" w="sm" type="none"/>
                      <a:tailEnd len="sm" w="sm" type="none"/>
                    </a:lnR>
                    <a:lnT cap="flat" cmpd="sng" w="9525">
                      <a:solidFill>
                        <a:srgbClr val="1F1F1F"/>
                      </a:solidFill>
                      <a:prstDash val="solid"/>
                      <a:round/>
                      <a:headEnd len="sm" w="sm" type="none"/>
                      <a:tailEnd len="sm" w="sm" type="none"/>
                    </a:lnT>
                    <a:lnB cap="flat" cmpd="sng" w="9525">
                      <a:solidFill>
                        <a:srgbClr val="1F1F1F"/>
                      </a:solidFill>
                      <a:prstDash val="solid"/>
                      <a:round/>
                      <a:headEnd len="sm" w="sm" type="none"/>
                      <a:tailEnd len="sm" w="sm" type="none"/>
                    </a:lnB>
                    <a:solidFill>
                      <a:srgbClr val="EA9999"/>
                    </a:solidFill>
                  </a:tcPr>
                </a:tc>
              </a:tr>
              <a:tr h="161925">
                <a:tc>
                  <a:txBody>
                    <a:bodyPr/>
                    <a:lstStyle/>
                    <a:p>
                      <a:pPr indent="0" lvl="0" marL="0" marR="0" rtl="0" algn="l">
                        <a:lnSpc>
                          <a:spcPct val="115000"/>
                        </a:lnSpc>
                        <a:spcBef>
                          <a:spcPts val="0"/>
                        </a:spcBef>
                        <a:spcAft>
                          <a:spcPts val="0"/>
                        </a:spcAft>
                        <a:buClr>
                          <a:srgbClr val="000000"/>
                        </a:buClr>
                        <a:buSzPts val="1400"/>
                        <a:buFont typeface="Arial"/>
                        <a:buNone/>
                      </a:pPr>
                      <a:r>
                        <a:rPr lang="vi" sz="1400" u="none" cap="none" strike="noStrike"/>
                        <a:t>Số cột</a:t>
                      </a:r>
                      <a:endParaRPr sz="1400" u="none" cap="none" strike="noStrike"/>
                    </a:p>
                  </a:txBody>
                  <a:tcPr marT="91425" marB="91425" marR="91425" marL="91425">
                    <a:lnL cap="flat" cmpd="sng" w="9525">
                      <a:solidFill>
                        <a:srgbClr val="1F1F1F"/>
                      </a:solidFill>
                      <a:prstDash val="solid"/>
                      <a:round/>
                      <a:headEnd len="sm" w="sm" type="none"/>
                      <a:tailEnd len="sm" w="sm" type="none"/>
                    </a:lnL>
                    <a:lnR cap="flat" cmpd="sng" w="9525">
                      <a:solidFill>
                        <a:srgbClr val="1F1F1F"/>
                      </a:solidFill>
                      <a:prstDash val="solid"/>
                      <a:round/>
                      <a:headEnd len="sm" w="sm" type="none"/>
                      <a:tailEnd len="sm" w="sm" type="none"/>
                    </a:lnR>
                    <a:lnT cap="flat" cmpd="sng" w="9525">
                      <a:solidFill>
                        <a:srgbClr val="1F1F1F"/>
                      </a:solidFill>
                      <a:prstDash val="solid"/>
                      <a:round/>
                      <a:headEnd len="sm" w="sm" type="none"/>
                      <a:tailEnd len="sm" w="sm" type="none"/>
                    </a:lnT>
                    <a:lnB cap="flat" cmpd="sng" w="9525">
                      <a:solidFill>
                        <a:srgbClr val="1F1F1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vi" sz="1400" u="none" cap="none" strike="noStrike"/>
                        <a:t>1</a:t>
                      </a:r>
                      <a:endParaRPr sz="1400" u="none" cap="none" strike="noStrike"/>
                    </a:p>
                  </a:txBody>
                  <a:tcPr marT="91425" marB="91425" marR="91425" marL="91425">
                    <a:lnL cap="flat" cmpd="sng" w="9525">
                      <a:solidFill>
                        <a:srgbClr val="1F1F1F"/>
                      </a:solidFill>
                      <a:prstDash val="solid"/>
                      <a:round/>
                      <a:headEnd len="sm" w="sm" type="none"/>
                      <a:tailEnd len="sm" w="sm" type="none"/>
                    </a:lnL>
                    <a:lnR cap="flat" cmpd="sng" w="9525">
                      <a:solidFill>
                        <a:srgbClr val="1F1F1F"/>
                      </a:solidFill>
                      <a:prstDash val="solid"/>
                      <a:round/>
                      <a:headEnd len="sm" w="sm" type="none"/>
                      <a:tailEnd len="sm" w="sm" type="none"/>
                    </a:lnR>
                    <a:lnT cap="flat" cmpd="sng" w="9525">
                      <a:solidFill>
                        <a:srgbClr val="1F1F1F"/>
                      </a:solidFill>
                      <a:prstDash val="solid"/>
                      <a:round/>
                      <a:headEnd len="sm" w="sm" type="none"/>
                      <a:tailEnd len="sm" w="sm" type="none"/>
                    </a:lnT>
                    <a:lnB cap="flat" cmpd="sng" w="9525">
                      <a:solidFill>
                        <a:srgbClr val="1F1F1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vi" sz="1400" u="none" cap="none" strike="noStrike"/>
                        <a:t>2+</a:t>
                      </a:r>
                      <a:endParaRPr sz="1400" u="none" cap="none" strike="noStrike"/>
                    </a:p>
                  </a:txBody>
                  <a:tcPr marT="91425" marB="91425" marR="91425" marL="91425">
                    <a:lnL cap="flat" cmpd="sng" w="9525">
                      <a:solidFill>
                        <a:srgbClr val="1F1F1F"/>
                      </a:solidFill>
                      <a:prstDash val="solid"/>
                      <a:round/>
                      <a:headEnd len="sm" w="sm" type="none"/>
                      <a:tailEnd len="sm" w="sm" type="none"/>
                    </a:lnL>
                    <a:lnR cap="flat" cmpd="sng" w="9525">
                      <a:solidFill>
                        <a:srgbClr val="1F1F1F"/>
                      </a:solidFill>
                      <a:prstDash val="solid"/>
                      <a:round/>
                      <a:headEnd len="sm" w="sm" type="none"/>
                      <a:tailEnd len="sm" w="sm" type="none"/>
                    </a:lnR>
                    <a:lnT cap="flat" cmpd="sng" w="9525">
                      <a:solidFill>
                        <a:srgbClr val="1F1F1F"/>
                      </a:solidFill>
                      <a:prstDash val="solid"/>
                      <a:round/>
                      <a:headEnd len="sm" w="sm" type="none"/>
                      <a:tailEnd len="sm" w="sm" type="none"/>
                    </a:lnT>
                    <a:lnB cap="flat" cmpd="sng" w="9525">
                      <a:solidFill>
                        <a:srgbClr val="1F1F1F"/>
                      </a:solidFill>
                      <a:prstDash val="solid"/>
                      <a:round/>
                      <a:headEnd len="sm" w="sm" type="none"/>
                      <a:tailEnd len="sm" w="sm" type="none"/>
                    </a:lnB>
                  </a:tcPr>
                </a:tc>
              </a:tr>
              <a:tr h="161925">
                <a:tc>
                  <a:txBody>
                    <a:bodyPr/>
                    <a:lstStyle/>
                    <a:p>
                      <a:pPr indent="0" lvl="0" marL="0" marR="0" rtl="0" algn="l">
                        <a:lnSpc>
                          <a:spcPct val="115000"/>
                        </a:lnSpc>
                        <a:spcBef>
                          <a:spcPts val="0"/>
                        </a:spcBef>
                        <a:spcAft>
                          <a:spcPts val="0"/>
                        </a:spcAft>
                        <a:buClr>
                          <a:srgbClr val="000000"/>
                        </a:buClr>
                        <a:buSzPts val="1400"/>
                        <a:buFont typeface="Arial"/>
                        <a:buNone/>
                      </a:pPr>
                      <a:r>
                        <a:rPr lang="vi" sz="1400" u="none" cap="none" strike="noStrike"/>
                        <a:t>Kích thước</a:t>
                      </a:r>
                      <a:endParaRPr sz="1400" u="none" cap="none" strike="noStrike"/>
                    </a:p>
                  </a:txBody>
                  <a:tcPr marT="91425" marB="91425" marR="91425" marL="91425">
                    <a:lnL cap="flat" cmpd="sng" w="9525">
                      <a:solidFill>
                        <a:srgbClr val="1F1F1F"/>
                      </a:solidFill>
                      <a:prstDash val="solid"/>
                      <a:round/>
                      <a:headEnd len="sm" w="sm" type="none"/>
                      <a:tailEnd len="sm" w="sm" type="none"/>
                    </a:lnL>
                    <a:lnR cap="flat" cmpd="sng" w="9525">
                      <a:solidFill>
                        <a:srgbClr val="1F1F1F"/>
                      </a:solidFill>
                      <a:prstDash val="solid"/>
                      <a:round/>
                      <a:headEnd len="sm" w="sm" type="none"/>
                      <a:tailEnd len="sm" w="sm" type="none"/>
                    </a:lnR>
                    <a:lnT cap="flat" cmpd="sng" w="9525">
                      <a:solidFill>
                        <a:srgbClr val="1F1F1F"/>
                      </a:solidFill>
                      <a:prstDash val="solid"/>
                      <a:round/>
                      <a:headEnd len="sm" w="sm" type="none"/>
                      <a:tailEnd len="sm" w="sm" type="none"/>
                    </a:lnT>
                    <a:lnB cap="flat" cmpd="sng" w="9525">
                      <a:solidFill>
                        <a:srgbClr val="1F1F1F"/>
                      </a:solidFill>
                      <a:prstDash val="solid"/>
                      <a:round/>
                      <a:headEnd len="sm" w="sm" type="none"/>
                      <a:tailEnd len="sm" w="sm" type="none"/>
                    </a:lnB>
                    <a:solidFill>
                      <a:srgbClr val="C9DAF8"/>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vi" sz="1400" u="none" cap="none" strike="noStrike"/>
                        <a:t>Nhỏ hơn</a:t>
                      </a:r>
                      <a:endParaRPr sz="1400" u="none" cap="none" strike="noStrike"/>
                    </a:p>
                  </a:txBody>
                  <a:tcPr marT="91425" marB="91425" marR="91425" marL="91425">
                    <a:lnL cap="flat" cmpd="sng" w="9525">
                      <a:solidFill>
                        <a:srgbClr val="1F1F1F"/>
                      </a:solidFill>
                      <a:prstDash val="solid"/>
                      <a:round/>
                      <a:headEnd len="sm" w="sm" type="none"/>
                      <a:tailEnd len="sm" w="sm" type="none"/>
                    </a:lnL>
                    <a:lnR cap="flat" cmpd="sng" w="9525">
                      <a:solidFill>
                        <a:srgbClr val="1F1F1F"/>
                      </a:solidFill>
                      <a:prstDash val="solid"/>
                      <a:round/>
                      <a:headEnd len="sm" w="sm" type="none"/>
                      <a:tailEnd len="sm" w="sm" type="none"/>
                    </a:lnR>
                    <a:lnT cap="flat" cmpd="sng" w="9525">
                      <a:solidFill>
                        <a:srgbClr val="1F1F1F"/>
                      </a:solidFill>
                      <a:prstDash val="solid"/>
                      <a:round/>
                      <a:headEnd len="sm" w="sm" type="none"/>
                      <a:tailEnd len="sm" w="sm" type="none"/>
                    </a:lnT>
                    <a:lnB cap="flat" cmpd="sng" w="9525">
                      <a:solidFill>
                        <a:srgbClr val="1F1F1F"/>
                      </a:solidFill>
                      <a:prstDash val="solid"/>
                      <a:round/>
                      <a:headEnd len="sm" w="sm" type="none"/>
                      <a:tailEnd len="sm" w="sm" type="none"/>
                    </a:lnB>
                    <a:solidFill>
                      <a:srgbClr val="C9DAF8"/>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vi" sz="1400" u="none" cap="none" strike="noStrike"/>
                        <a:t>Lớn hơn</a:t>
                      </a:r>
                      <a:endParaRPr sz="1400" u="none" cap="none" strike="noStrike"/>
                    </a:p>
                  </a:txBody>
                  <a:tcPr marT="91425" marB="91425" marR="91425" marL="91425">
                    <a:lnL cap="flat" cmpd="sng" w="9525">
                      <a:solidFill>
                        <a:srgbClr val="1F1F1F"/>
                      </a:solidFill>
                      <a:prstDash val="solid"/>
                      <a:round/>
                      <a:headEnd len="sm" w="sm" type="none"/>
                      <a:tailEnd len="sm" w="sm" type="none"/>
                    </a:lnL>
                    <a:lnR cap="flat" cmpd="sng" w="9525">
                      <a:solidFill>
                        <a:srgbClr val="1F1F1F"/>
                      </a:solidFill>
                      <a:prstDash val="solid"/>
                      <a:round/>
                      <a:headEnd len="sm" w="sm" type="none"/>
                      <a:tailEnd len="sm" w="sm" type="none"/>
                    </a:lnR>
                    <a:lnT cap="flat" cmpd="sng" w="9525">
                      <a:solidFill>
                        <a:srgbClr val="1F1F1F"/>
                      </a:solidFill>
                      <a:prstDash val="solid"/>
                      <a:round/>
                      <a:headEnd len="sm" w="sm" type="none"/>
                      <a:tailEnd len="sm" w="sm" type="none"/>
                    </a:lnT>
                    <a:lnB cap="flat" cmpd="sng" w="9525">
                      <a:solidFill>
                        <a:srgbClr val="1F1F1F"/>
                      </a:solidFill>
                      <a:prstDash val="solid"/>
                      <a:round/>
                      <a:headEnd len="sm" w="sm" type="none"/>
                      <a:tailEnd len="sm" w="sm" type="none"/>
                    </a:lnB>
                    <a:solidFill>
                      <a:srgbClr val="C9DAF8"/>
                    </a:solidFill>
                  </a:tcPr>
                </a:tc>
              </a:tr>
              <a:tr h="161925">
                <a:tc>
                  <a:txBody>
                    <a:bodyPr/>
                    <a:lstStyle/>
                    <a:p>
                      <a:pPr indent="0" lvl="0" marL="0" marR="0" rtl="0" algn="l">
                        <a:lnSpc>
                          <a:spcPct val="115000"/>
                        </a:lnSpc>
                        <a:spcBef>
                          <a:spcPts val="0"/>
                        </a:spcBef>
                        <a:spcAft>
                          <a:spcPts val="0"/>
                        </a:spcAft>
                        <a:buClr>
                          <a:srgbClr val="000000"/>
                        </a:buClr>
                        <a:buSzPts val="1400"/>
                        <a:buFont typeface="Arial"/>
                        <a:buNone/>
                      </a:pPr>
                      <a:r>
                        <a:rPr lang="vi" sz="1400" u="none" cap="none" strike="noStrike"/>
                        <a:t>Tính đa năng</a:t>
                      </a:r>
                      <a:endParaRPr sz="1400" u="none" cap="none" strike="noStrike"/>
                    </a:p>
                  </a:txBody>
                  <a:tcPr marT="91425" marB="91425" marR="91425" marL="91425">
                    <a:lnL cap="flat" cmpd="sng" w="9525">
                      <a:solidFill>
                        <a:srgbClr val="1F1F1F"/>
                      </a:solidFill>
                      <a:prstDash val="solid"/>
                      <a:round/>
                      <a:headEnd len="sm" w="sm" type="none"/>
                      <a:tailEnd len="sm" w="sm" type="none"/>
                    </a:lnL>
                    <a:lnR cap="flat" cmpd="sng" w="9525">
                      <a:solidFill>
                        <a:srgbClr val="1F1F1F"/>
                      </a:solidFill>
                      <a:prstDash val="solid"/>
                      <a:round/>
                      <a:headEnd len="sm" w="sm" type="none"/>
                      <a:tailEnd len="sm" w="sm" type="none"/>
                    </a:lnR>
                    <a:lnT cap="flat" cmpd="sng" w="9525">
                      <a:solidFill>
                        <a:srgbClr val="1F1F1F"/>
                      </a:solidFill>
                      <a:prstDash val="solid"/>
                      <a:round/>
                      <a:headEnd len="sm" w="sm" type="none"/>
                      <a:tailEnd len="sm" w="sm" type="none"/>
                    </a:lnT>
                    <a:lnB cap="flat" cmpd="sng" w="9525">
                      <a:solidFill>
                        <a:srgbClr val="1F1F1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vi" sz="1400" u="none" cap="none" strike="noStrike"/>
                        <a:t>Ít</a:t>
                      </a:r>
                      <a:endParaRPr sz="1400" u="none" cap="none" strike="noStrike"/>
                    </a:p>
                  </a:txBody>
                  <a:tcPr marT="91425" marB="91425" marR="91425" marL="91425">
                    <a:lnL cap="flat" cmpd="sng" w="9525">
                      <a:solidFill>
                        <a:srgbClr val="1F1F1F"/>
                      </a:solidFill>
                      <a:prstDash val="solid"/>
                      <a:round/>
                      <a:headEnd len="sm" w="sm" type="none"/>
                      <a:tailEnd len="sm" w="sm" type="none"/>
                    </a:lnL>
                    <a:lnR cap="flat" cmpd="sng" w="9525">
                      <a:solidFill>
                        <a:srgbClr val="1F1F1F"/>
                      </a:solidFill>
                      <a:prstDash val="solid"/>
                      <a:round/>
                      <a:headEnd len="sm" w="sm" type="none"/>
                      <a:tailEnd len="sm" w="sm" type="none"/>
                    </a:lnR>
                    <a:lnT cap="flat" cmpd="sng" w="9525">
                      <a:solidFill>
                        <a:srgbClr val="1F1F1F"/>
                      </a:solidFill>
                      <a:prstDash val="solid"/>
                      <a:round/>
                      <a:headEnd len="sm" w="sm" type="none"/>
                      <a:tailEnd len="sm" w="sm" type="none"/>
                    </a:lnT>
                    <a:lnB cap="flat" cmpd="sng" w="9525">
                      <a:solidFill>
                        <a:srgbClr val="1F1F1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vi" sz="1400" u="none" cap="none" strike="noStrike"/>
                        <a:t>Nhiều</a:t>
                      </a:r>
                      <a:endParaRPr sz="1400" u="none" cap="none" strike="noStrike"/>
                    </a:p>
                  </a:txBody>
                  <a:tcPr marT="91425" marB="91425" marR="91425" marL="91425">
                    <a:lnL cap="flat" cmpd="sng" w="9525">
                      <a:solidFill>
                        <a:srgbClr val="1F1F1F"/>
                      </a:solidFill>
                      <a:prstDash val="solid"/>
                      <a:round/>
                      <a:headEnd len="sm" w="sm" type="none"/>
                      <a:tailEnd len="sm" w="sm" type="none"/>
                    </a:lnL>
                    <a:lnR cap="flat" cmpd="sng" w="9525">
                      <a:solidFill>
                        <a:srgbClr val="1F1F1F"/>
                      </a:solidFill>
                      <a:prstDash val="solid"/>
                      <a:round/>
                      <a:headEnd len="sm" w="sm" type="none"/>
                      <a:tailEnd len="sm" w="sm" type="none"/>
                    </a:lnR>
                    <a:lnT cap="flat" cmpd="sng" w="9525">
                      <a:solidFill>
                        <a:srgbClr val="1F1F1F"/>
                      </a:solidFill>
                      <a:prstDash val="solid"/>
                      <a:round/>
                      <a:headEnd len="sm" w="sm" type="none"/>
                      <a:tailEnd len="sm" w="sm" type="none"/>
                    </a:lnT>
                    <a:lnB cap="flat" cmpd="sng" w="9525">
                      <a:solidFill>
                        <a:srgbClr val="1F1F1F"/>
                      </a:solidFill>
                      <a:prstDash val="solid"/>
                      <a:round/>
                      <a:headEnd len="sm" w="sm" type="none"/>
                      <a:tailEnd len="sm" w="sm" type="none"/>
                    </a:lnB>
                  </a:tcPr>
                </a:tc>
              </a:tr>
              <a:tr h="161925">
                <a:tc>
                  <a:txBody>
                    <a:bodyPr/>
                    <a:lstStyle/>
                    <a:p>
                      <a:pPr indent="0" lvl="0" marL="0" marR="0" rtl="0" algn="l">
                        <a:lnSpc>
                          <a:spcPct val="115000"/>
                        </a:lnSpc>
                        <a:spcBef>
                          <a:spcPts val="0"/>
                        </a:spcBef>
                        <a:spcAft>
                          <a:spcPts val="0"/>
                        </a:spcAft>
                        <a:buClr>
                          <a:srgbClr val="000000"/>
                        </a:buClr>
                        <a:buSzPts val="1400"/>
                        <a:buFont typeface="Arial"/>
                        <a:buNone/>
                      </a:pPr>
                      <a:r>
                        <a:rPr lang="vi" sz="1400" u="none" cap="none" strike="noStrike"/>
                        <a:t>Độ phức tạp</a:t>
                      </a:r>
                      <a:endParaRPr sz="1400" u="none" cap="none" strike="noStrike"/>
                    </a:p>
                  </a:txBody>
                  <a:tcPr marT="91425" marB="91425" marR="91425" marL="91425">
                    <a:lnL cap="flat" cmpd="sng" w="9525">
                      <a:solidFill>
                        <a:srgbClr val="1F1F1F"/>
                      </a:solidFill>
                      <a:prstDash val="solid"/>
                      <a:round/>
                      <a:headEnd len="sm" w="sm" type="none"/>
                      <a:tailEnd len="sm" w="sm" type="none"/>
                    </a:lnL>
                    <a:lnR cap="flat" cmpd="sng" w="9525">
                      <a:solidFill>
                        <a:srgbClr val="1F1F1F"/>
                      </a:solidFill>
                      <a:prstDash val="solid"/>
                      <a:round/>
                      <a:headEnd len="sm" w="sm" type="none"/>
                      <a:tailEnd len="sm" w="sm" type="none"/>
                    </a:lnR>
                    <a:lnT cap="flat" cmpd="sng" w="9525">
                      <a:solidFill>
                        <a:srgbClr val="1F1F1F"/>
                      </a:solidFill>
                      <a:prstDash val="solid"/>
                      <a:round/>
                      <a:headEnd len="sm" w="sm" type="none"/>
                      <a:tailEnd len="sm" w="sm" type="none"/>
                    </a:lnT>
                    <a:lnB cap="flat" cmpd="sng" w="9525">
                      <a:solidFill>
                        <a:srgbClr val="1F1F1F"/>
                      </a:solidFill>
                      <a:prstDash val="solid"/>
                      <a:round/>
                      <a:headEnd len="sm" w="sm" type="none"/>
                      <a:tailEnd len="sm" w="sm" type="none"/>
                    </a:lnB>
                    <a:solidFill>
                      <a:srgbClr val="C9DAF8"/>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vi" sz="1400" u="none" cap="none" strike="noStrike"/>
                        <a:t>Đơn giản</a:t>
                      </a:r>
                      <a:endParaRPr sz="1400" u="none" cap="none" strike="noStrike"/>
                    </a:p>
                  </a:txBody>
                  <a:tcPr marT="91425" marB="91425" marR="91425" marL="91425">
                    <a:lnL cap="flat" cmpd="sng" w="9525">
                      <a:solidFill>
                        <a:srgbClr val="1F1F1F"/>
                      </a:solidFill>
                      <a:prstDash val="solid"/>
                      <a:round/>
                      <a:headEnd len="sm" w="sm" type="none"/>
                      <a:tailEnd len="sm" w="sm" type="none"/>
                    </a:lnL>
                    <a:lnR cap="flat" cmpd="sng" w="9525">
                      <a:solidFill>
                        <a:srgbClr val="1F1F1F"/>
                      </a:solidFill>
                      <a:prstDash val="solid"/>
                      <a:round/>
                      <a:headEnd len="sm" w="sm" type="none"/>
                      <a:tailEnd len="sm" w="sm" type="none"/>
                    </a:lnR>
                    <a:lnT cap="flat" cmpd="sng" w="9525">
                      <a:solidFill>
                        <a:srgbClr val="1F1F1F"/>
                      </a:solidFill>
                      <a:prstDash val="solid"/>
                      <a:round/>
                      <a:headEnd len="sm" w="sm" type="none"/>
                      <a:tailEnd len="sm" w="sm" type="none"/>
                    </a:lnT>
                    <a:lnB cap="flat" cmpd="sng" w="9525">
                      <a:solidFill>
                        <a:srgbClr val="1F1F1F"/>
                      </a:solidFill>
                      <a:prstDash val="solid"/>
                      <a:round/>
                      <a:headEnd len="sm" w="sm" type="none"/>
                      <a:tailEnd len="sm" w="sm" type="none"/>
                    </a:lnB>
                    <a:solidFill>
                      <a:srgbClr val="C9DAF8"/>
                    </a:solidFill>
                  </a:tcPr>
                </a:tc>
                <a:tc>
                  <a:txBody>
                    <a:bodyPr/>
                    <a:lstStyle/>
                    <a:p>
                      <a:pPr indent="0" lvl="0" marL="0" marR="0" rtl="0" algn="ctr">
                        <a:lnSpc>
                          <a:spcPct val="115000"/>
                        </a:lnSpc>
                        <a:spcBef>
                          <a:spcPts val="0"/>
                        </a:spcBef>
                        <a:spcAft>
                          <a:spcPts val="0"/>
                        </a:spcAft>
                        <a:buClr>
                          <a:srgbClr val="000000"/>
                        </a:buClr>
                        <a:buSzPts val="1400"/>
                        <a:buFont typeface="Arial"/>
                        <a:buNone/>
                      </a:pPr>
                      <a:r>
                        <a:rPr lang="vi" sz="1400" u="none" cap="none" strike="noStrike"/>
                        <a:t>Phức tạp hơn</a:t>
                      </a:r>
                      <a:endParaRPr sz="1400" u="none" cap="none" strike="noStrike"/>
                    </a:p>
                  </a:txBody>
                  <a:tcPr marT="91425" marB="91425" marR="91425" marL="91425">
                    <a:lnL cap="flat" cmpd="sng" w="9525">
                      <a:solidFill>
                        <a:srgbClr val="1F1F1F"/>
                      </a:solidFill>
                      <a:prstDash val="solid"/>
                      <a:round/>
                      <a:headEnd len="sm" w="sm" type="none"/>
                      <a:tailEnd len="sm" w="sm" type="none"/>
                    </a:lnL>
                    <a:lnR cap="flat" cmpd="sng" w="9525">
                      <a:solidFill>
                        <a:srgbClr val="1F1F1F"/>
                      </a:solidFill>
                      <a:prstDash val="solid"/>
                      <a:round/>
                      <a:headEnd len="sm" w="sm" type="none"/>
                      <a:tailEnd len="sm" w="sm" type="none"/>
                    </a:lnR>
                    <a:lnT cap="flat" cmpd="sng" w="9525">
                      <a:solidFill>
                        <a:srgbClr val="1F1F1F"/>
                      </a:solidFill>
                      <a:prstDash val="solid"/>
                      <a:round/>
                      <a:headEnd len="sm" w="sm" type="none"/>
                      <a:tailEnd len="sm" w="sm" type="none"/>
                    </a:lnT>
                    <a:lnB cap="flat" cmpd="sng" w="9525">
                      <a:solidFill>
                        <a:srgbClr val="1F1F1F"/>
                      </a:solidFill>
                      <a:prstDash val="solid"/>
                      <a:round/>
                      <a:headEnd len="sm" w="sm" type="none"/>
                      <a:tailEnd len="sm" w="sm" type="none"/>
                    </a:lnB>
                    <a:solidFill>
                      <a:srgbClr val="C9DAF8"/>
                    </a:solidFill>
                  </a:tcPr>
                </a:tc>
              </a:tr>
              <a:tr h="304800">
                <a:tc>
                  <a:txBody>
                    <a:bodyPr/>
                    <a:lstStyle/>
                    <a:p>
                      <a:pPr indent="0" lvl="0" marL="0" marR="0" rtl="0" algn="l">
                        <a:lnSpc>
                          <a:spcPct val="115000"/>
                        </a:lnSpc>
                        <a:spcBef>
                          <a:spcPts val="0"/>
                        </a:spcBef>
                        <a:spcAft>
                          <a:spcPts val="0"/>
                        </a:spcAft>
                        <a:buClr>
                          <a:srgbClr val="000000"/>
                        </a:buClr>
                        <a:buSzPts val="1400"/>
                        <a:buFont typeface="Arial"/>
                        <a:buNone/>
                      </a:pPr>
                      <a:r>
                        <a:rPr lang="vi" sz="1400" u="none" cap="none" strike="noStrike"/>
                        <a:t>Tối ưu cho</a:t>
                      </a:r>
                      <a:endParaRPr sz="1400" u="none" cap="none" strike="noStrike"/>
                    </a:p>
                  </a:txBody>
                  <a:tcPr marT="91425" marB="91425" marR="91425" marL="91425">
                    <a:lnL cap="flat" cmpd="sng" w="9525">
                      <a:solidFill>
                        <a:srgbClr val="1F1F1F"/>
                      </a:solidFill>
                      <a:prstDash val="solid"/>
                      <a:round/>
                      <a:headEnd len="sm" w="sm" type="none"/>
                      <a:tailEnd len="sm" w="sm" type="none"/>
                    </a:lnL>
                    <a:lnR cap="flat" cmpd="sng" w="9525">
                      <a:solidFill>
                        <a:srgbClr val="1F1F1F"/>
                      </a:solidFill>
                      <a:prstDash val="solid"/>
                      <a:round/>
                      <a:headEnd len="sm" w="sm" type="none"/>
                      <a:tailEnd len="sm" w="sm" type="none"/>
                    </a:lnR>
                    <a:lnT cap="flat" cmpd="sng" w="9525">
                      <a:solidFill>
                        <a:srgbClr val="1F1F1F"/>
                      </a:solidFill>
                      <a:prstDash val="solid"/>
                      <a:round/>
                      <a:headEnd len="sm" w="sm" type="none"/>
                      <a:tailEnd len="sm" w="sm" type="none"/>
                    </a:lnT>
                    <a:lnB cap="flat" cmpd="sng" w="9525">
                      <a:solidFill>
                        <a:srgbClr val="1F1F1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vi" sz="1400" u="none" cap="none" strike="noStrike"/>
                        <a:t>Điều kiện một cột</a:t>
                      </a:r>
                      <a:endParaRPr sz="1400" u="none" cap="none" strike="noStrike"/>
                    </a:p>
                  </a:txBody>
                  <a:tcPr marT="91425" marB="91425" marR="91425" marL="91425">
                    <a:lnL cap="flat" cmpd="sng" w="9525">
                      <a:solidFill>
                        <a:srgbClr val="1F1F1F"/>
                      </a:solidFill>
                      <a:prstDash val="solid"/>
                      <a:round/>
                      <a:headEnd len="sm" w="sm" type="none"/>
                      <a:tailEnd len="sm" w="sm" type="none"/>
                    </a:lnL>
                    <a:lnR cap="flat" cmpd="sng" w="9525">
                      <a:solidFill>
                        <a:srgbClr val="1F1F1F"/>
                      </a:solidFill>
                      <a:prstDash val="solid"/>
                      <a:round/>
                      <a:headEnd len="sm" w="sm" type="none"/>
                      <a:tailEnd len="sm" w="sm" type="none"/>
                    </a:lnR>
                    <a:lnT cap="flat" cmpd="sng" w="9525">
                      <a:solidFill>
                        <a:srgbClr val="1F1F1F"/>
                      </a:solidFill>
                      <a:prstDash val="solid"/>
                      <a:round/>
                      <a:headEnd len="sm" w="sm" type="none"/>
                      <a:tailEnd len="sm" w="sm" type="none"/>
                    </a:lnT>
                    <a:lnB cap="flat" cmpd="sng" w="9525">
                      <a:solidFill>
                        <a:srgbClr val="1F1F1F"/>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400"/>
                        <a:buFont typeface="Arial"/>
                        <a:buNone/>
                      </a:pPr>
                      <a:r>
                        <a:rPr lang="vi" sz="1400" u="none" cap="none" strike="noStrike"/>
                        <a:t>Nhiều điều kiện kết hợp</a:t>
                      </a:r>
                      <a:endParaRPr sz="1400" u="none" cap="none" strike="noStrike"/>
                    </a:p>
                  </a:txBody>
                  <a:tcPr marT="91425" marB="91425" marR="91425" marL="91425">
                    <a:lnL cap="flat" cmpd="sng" w="9525">
                      <a:solidFill>
                        <a:srgbClr val="1F1F1F"/>
                      </a:solidFill>
                      <a:prstDash val="solid"/>
                      <a:round/>
                      <a:headEnd len="sm" w="sm" type="none"/>
                      <a:tailEnd len="sm" w="sm" type="none"/>
                    </a:lnL>
                    <a:lnR cap="flat" cmpd="sng" w="9525">
                      <a:solidFill>
                        <a:srgbClr val="1F1F1F"/>
                      </a:solidFill>
                      <a:prstDash val="solid"/>
                      <a:round/>
                      <a:headEnd len="sm" w="sm" type="none"/>
                      <a:tailEnd len="sm" w="sm" type="none"/>
                    </a:lnR>
                    <a:lnT cap="flat" cmpd="sng" w="9525">
                      <a:solidFill>
                        <a:srgbClr val="1F1F1F"/>
                      </a:solidFill>
                      <a:prstDash val="solid"/>
                      <a:round/>
                      <a:headEnd len="sm" w="sm" type="none"/>
                      <a:tailEnd len="sm" w="sm" type="none"/>
                    </a:lnT>
                    <a:lnB cap="flat" cmpd="sng" w="9525">
                      <a:solidFill>
                        <a:srgbClr val="1F1F1F"/>
                      </a:solidFill>
                      <a:prstDash val="solid"/>
                      <a:round/>
                      <a:headEnd len="sm" w="sm" type="none"/>
                      <a:tailEnd len="sm" w="sm" type="none"/>
                    </a:lnB>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7"/>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Composite Index</a:t>
            </a:r>
            <a:endParaRPr sz="2300"/>
          </a:p>
        </p:txBody>
      </p:sp>
      <p:sp>
        <p:nvSpPr>
          <p:cNvPr id="327" name="Google Shape;327;p37"/>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
        <p:nvSpPr>
          <p:cNvPr id="328" name="Google Shape;328;p37"/>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1F1F1F"/>
              </a:buClr>
              <a:buSzPts val="1600"/>
              <a:buFont typeface="Arial"/>
              <a:buChar char="❖"/>
            </a:pPr>
            <a:r>
              <a:rPr lang="vi" sz="1600">
                <a:solidFill>
                  <a:srgbClr val="1F1F1F"/>
                </a:solidFill>
                <a:latin typeface="Arial"/>
                <a:ea typeface="Arial"/>
                <a:cs typeface="Arial"/>
                <a:sym typeface="Arial"/>
              </a:rPr>
              <a:t>Composite Index (hay Multi-column Index) là index được tạo trên </a:t>
            </a:r>
            <a:r>
              <a:rPr b="1" lang="vi" sz="1600">
                <a:solidFill>
                  <a:schemeClr val="accent3"/>
                </a:solidFill>
                <a:latin typeface="Arial"/>
                <a:ea typeface="Arial"/>
                <a:cs typeface="Arial"/>
                <a:sym typeface="Arial"/>
              </a:rPr>
              <a:t>nhiều cột kết hợp</a:t>
            </a:r>
            <a:r>
              <a:rPr lang="vi" sz="1600">
                <a:solidFill>
                  <a:srgbClr val="1F1F1F"/>
                </a:solidFill>
                <a:latin typeface="Arial"/>
                <a:ea typeface="Arial"/>
                <a:cs typeface="Arial"/>
                <a:sym typeface="Arial"/>
              </a:rPr>
              <a:t>, thay vì chỉ một cột duy nhất. Composite index giúp tối ưu hóa hiệu suất truy vấn khi điều kiện tìm kiếm hoặc sắp xếp liên quan đến </a:t>
            </a:r>
            <a:r>
              <a:rPr b="1" lang="vi" sz="1600">
                <a:solidFill>
                  <a:srgbClr val="1F1F1F"/>
                </a:solidFill>
                <a:latin typeface="Arial"/>
                <a:ea typeface="Arial"/>
                <a:cs typeface="Arial"/>
                <a:sym typeface="Arial"/>
              </a:rPr>
              <a:t>nhiều cột</a:t>
            </a:r>
            <a:r>
              <a:rPr lang="vi" sz="1600">
                <a:solidFill>
                  <a:srgbClr val="1F1F1F"/>
                </a:solidFill>
                <a:latin typeface="Arial"/>
                <a:ea typeface="Arial"/>
                <a:cs typeface="Arial"/>
                <a:sym typeface="Arial"/>
              </a:rPr>
              <a:t> cùng lúc.</a:t>
            </a:r>
            <a:endParaRPr sz="1600">
              <a:solidFill>
                <a:srgbClr val="1F1F1F"/>
              </a:solidFill>
              <a:latin typeface="Arial"/>
              <a:ea typeface="Arial"/>
              <a:cs typeface="Arial"/>
              <a:sym typeface="Arial"/>
            </a:endParaRPr>
          </a:p>
          <a:p>
            <a:pPr indent="-330200" lvl="0" marL="457200" rtl="0" algn="l">
              <a:lnSpc>
                <a:spcPct val="150000"/>
              </a:lnSpc>
              <a:spcBef>
                <a:spcPts val="0"/>
              </a:spcBef>
              <a:spcAft>
                <a:spcPts val="0"/>
              </a:spcAft>
              <a:buClr>
                <a:srgbClr val="1F1F1F"/>
              </a:buClr>
              <a:buSzPts val="1600"/>
              <a:buFont typeface="Arial"/>
              <a:buChar char="❖"/>
            </a:pPr>
            <a:r>
              <a:rPr lang="vi" sz="1600">
                <a:solidFill>
                  <a:srgbClr val="1F1F1F"/>
                </a:solidFill>
                <a:latin typeface="Arial"/>
                <a:ea typeface="Arial"/>
                <a:cs typeface="Arial"/>
                <a:sym typeface="Arial"/>
              </a:rPr>
              <a:t>Về mặt kỹ thuật, Composite index tạo ra một cấu trúc B-tree với </a:t>
            </a:r>
            <a:r>
              <a:rPr b="1" lang="vi" sz="1600">
                <a:solidFill>
                  <a:srgbClr val="1F1F1F"/>
                </a:solidFill>
                <a:latin typeface="Arial"/>
                <a:ea typeface="Arial"/>
                <a:cs typeface="Arial"/>
                <a:sym typeface="Arial"/>
              </a:rPr>
              <a:t>mỗi khóa là sự kết hợp các giá trị từ nhiều cột</a:t>
            </a:r>
            <a:r>
              <a:rPr lang="vi" sz="1600">
                <a:solidFill>
                  <a:srgbClr val="1F1F1F"/>
                </a:solidFill>
                <a:latin typeface="Arial"/>
                <a:ea typeface="Arial"/>
                <a:cs typeface="Arial"/>
                <a:sym typeface="Arial"/>
              </a:rPr>
              <a:t>. </a:t>
            </a:r>
            <a:endParaRPr sz="1600">
              <a:solidFill>
                <a:srgbClr val="1F1F1F"/>
              </a:solidFill>
              <a:latin typeface="Arial"/>
              <a:ea typeface="Arial"/>
              <a:cs typeface="Arial"/>
              <a:sym typeface="Arial"/>
            </a:endParaRPr>
          </a:p>
          <a:p>
            <a:pPr indent="-330200" lvl="0" marL="457200" rtl="0" algn="l">
              <a:lnSpc>
                <a:spcPct val="150000"/>
              </a:lnSpc>
              <a:spcBef>
                <a:spcPts val="0"/>
              </a:spcBef>
              <a:spcAft>
                <a:spcPts val="0"/>
              </a:spcAft>
              <a:buClr>
                <a:srgbClr val="1F1F1F"/>
              </a:buClr>
              <a:buSzPts val="1600"/>
              <a:buFont typeface="Arial"/>
              <a:buChar char="❖"/>
            </a:pPr>
            <a:r>
              <a:rPr lang="vi" sz="1600">
                <a:solidFill>
                  <a:srgbClr val="1F1F1F"/>
                </a:solidFill>
                <a:latin typeface="Arial"/>
                <a:ea typeface="Arial"/>
                <a:cs typeface="Arial"/>
                <a:sym typeface="Arial"/>
              </a:rPr>
              <a:t>Các giá trị này được sắp xếp theo </a:t>
            </a:r>
            <a:r>
              <a:rPr b="1" lang="vi" sz="1600" u="sng">
                <a:solidFill>
                  <a:srgbClr val="FF0000"/>
                </a:solidFill>
                <a:latin typeface="Arial"/>
                <a:ea typeface="Arial"/>
                <a:cs typeface="Arial"/>
                <a:sym typeface="Arial"/>
              </a:rPr>
              <a:t>Thứ tự khai báo trong index</a:t>
            </a:r>
            <a:endParaRPr b="1" sz="1600" u="sng">
              <a:solidFill>
                <a:srgbClr val="FF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1F1F1F"/>
              </a:solidFill>
              <a:latin typeface="Arial"/>
              <a:ea typeface="Arial"/>
              <a:cs typeface="Arial"/>
              <a:sym typeface="Arial"/>
            </a:endParaRPr>
          </a:p>
        </p:txBody>
      </p:sp>
      <p:sp>
        <p:nvSpPr>
          <p:cNvPr id="329" name="Google Shape;329;p37"/>
          <p:cNvSpPr/>
          <p:nvPr/>
        </p:nvSpPr>
        <p:spPr>
          <a:xfrm>
            <a:off x="1170350" y="3881100"/>
            <a:ext cx="6986100" cy="7437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150"/>
              <a:buFont typeface="Arial"/>
              <a:buNone/>
            </a:pPr>
            <a:r>
              <a:rPr b="1" i="0" lang="vi" sz="1150" u="none" cap="none" strike="noStrike">
                <a:solidFill>
                  <a:srgbClr val="0000FF"/>
                </a:solidFill>
                <a:highlight>
                  <a:srgbClr val="FFFFFF"/>
                </a:highlight>
                <a:latin typeface="Courier New"/>
                <a:ea typeface="Courier New"/>
                <a:cs typeface="Courier New"/>
                <a:sym typeface="Courier New"/>
              </a:rPr>
              <a:t>CREATE</a:t>
            </a:r>
            <a:r>
              <a:rPr b="1" i="0" lang="vi" sz="1150" u="none" cap="none" strike="noStrike">
                <a:solidFill>
                  <a:srgbClr val="000000"/>
                </a:solidFill>
                <a:highlight>
                  <a:srgbClr val="FFFFFF"/>
                </a:highlight>
                <a:latin typeface="Courier New"/>
                <a:ea typeface="Courier New"/>
                <a:cs typeface="Courier New"/>
                <a:sym typeface="Courier New"/>
              </a:rPr>
              <a:t> </a:t>
            </a:r>
            <a:r>
              <a:rPr b="1" i="0" lang="vi" sz="1150" u="none" cap="none" strike="noStrike">
                <a:solidFill>
                  <a:srgbClr val="0000FF"/>
                </a:solidFill>
                <a:highlight>
                  <a:srgbClr val="FFFFFF"/>
                </a:highlight>
                <a:latin typeface="Courier New"/>
                <a:ea typeface="Courier New"/>
                <a:cs typeface="Courier New"/>
                <a:sym typeface="Courier New"/>
              </a:rPr>
              <a:t>INDEX</a:t>
            </a:r>
            <a:r>
              <a:rPr b="1" i="0" lang="vi" sz="1150" u="none" cap="none" strike="noStrike">
                <a:solidFill>
                  <a:srgbClr val="000000"/>
                </a:solidFill>
                <a:highlight>
                  <a:srgbClr val="FFFFFF"/>
                </a:highlight>
                <a:latin typeface="Courier New"/>
                <a:ea typeface="Courier New"/>
                <a:cs typeface="Courier New"/>
                <a:sym typeface="Courier New"/>
              </a:rPr>
              <a:t> </a:t>
            </a:r>
            <a:r>
              <a:rPr b="1" i="0" lang="vi" sz="1150" u="none" cap="none" strike="noStrike">
                <a:solidFill>
                  <a:srgbClr val="795E26"/>
                </a:solidFill>
                <a:highlight>
                  <a:srgbClr val="FFFFFF"/>
                </a:highlight>
                <a:latin typeface="Courier New"/>
                <a:ea typeface="Courier New"/>
                <a:cs typeface="Courier New"/>
                <a:sym typeface="Courier New"/>
              </a:rPr>
              <a:t>idx_name</a:t>
            </a:r>
            <a:r>
              <a:rPr b="1" i="0" lang="vi" sz="1150" u="none" cap="none" strike="noStrike">
                <a:solidFill>
                  <a:srgbClr val="000000"/>
                </a:solidFill>
                <a:highlight>
                  <a:srgbClr val="FFFFFF"/>
                </a:highlight>
                <a:latin typeface="Courier New"/>
                <a:ea typeface="Courier New"/>
                <a:cs typeface="Courier New"/>
                <a:sym typeface="Courier New"/>
              </a:rPr>
              <a:t> </a:t>
            </a:r>
            <a:r>
              <a:rPr b="1" i="0" lang="vi" sz="1150" u="none" cap="none" strike="noStrike">
                <a:solidFill>
                  <a:srgbClr val="0000FF"/>
                </a:solidFill>
                <a:highlight>
                  <a:srgbClr val="FFFFFF"/>
                </a:highlight>
                <a:latin typeface="Courier New"/>
                <a:ea typeface="Courier New"/>
                <a:cs typeface="Courier New"/>
                <a:sym typeface="Courier New"/>
              </a:rPr>
              <a:t>ON</a:t>
            </a:r>
            <a:r>
              <a:rPr b="1" i="0" lang="vi" sz="1150" u="none" cap="none" strike="noStrike">
                <a:solidFill>
                  <a:srgbClr val="000000"/>
                </a:solidFill>
                <a:highlight>
                  <a:srgbClr val="FFFFFF"/>
                </a:highlight>
                <a:latin typeface="Courier New"/>
                <a:ea typeface="Courier New"/>
                <a:cs typeface="Courier New"/>
                <a:sym typeface="Courier New"/>
              </a:rPr>
              <a:t> table_name(column1, column2, column3);</a:t>
            </a:r>
            <a:endParaRPr b="1" i="0" sz="11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50"/>
              <a:buFont typeface="Arial"/>
              <a:buNone/>
            </a:pPr>
            <a:r>
              <a:rPr b="1" i="0" lang="vi" sz="1150" u="none" cap="none" strike="noStrike">
                <a:solidFill>
                  <a:srgbClr val="0000FF"/>
                </a:solidFill>
                <a:highlight>
                  <a:srgbClr val="FFFFFF"/>
                </a:highlight>
                <a:latin typeface="Courier New"/>
                <a:ea typeface="Courier New"/>
                <a:cs typeface="Courier New"/>
                <a:sym typeface="Courier New"/>
              </a:rPr>
              <a:t>CREATE</a:t>
            </a:r>
            <a:r>
              <a:rPr b="1" i="0" lang="vi" sz="1150" u="none" cap="none" strike="noStrike">
                <a:solidFill>
                  <a:srgbClr val="000000"/>
                </a:solidFill>
                <a:highlight>
                  <a:srgbClr val="FFFFFF"/>
                </a:highlight>
                <a:latin typeface="Courier New"/>
                <a:ea typeface="Courier New"/>
                <a:cs typeface="Courier New"/>
                <a:sym typeface="Courier New"/>
              </a:rPr>
              <a:t> </a:t>
            </a:r>
            <a:r>
              <a:rPr b="1" i="0" lang="vi" sz="1150" u="none" cap="none" strike="noStrike">
                <a:solidFill>
                  <a:srgbClr val="0000FF"/>
                </a:solidFill>
                <a:highlight>
                  <a:srgbClr val="FFFFFF"/>
                </a:highlight>
                <a:latin typeface="Courier New"/>
                <a:ea typeface="Courier New"/>
                <a:cs typeface="Courier New"/>
                <a:sym typeface="Courier New"/>
              </a:rPr>
              <a:t>INDEX</a:t>
            </a:r>
            <a:r>
              <a:rPr b="1" i="0" lang="vi" sz="1150" u="none" cap="none" strike="noStrike">
                <a:solidFill>
                  <a:srgbClr val="000000"/>
                </a:solidFill>
                <a:highlight>
                  <a:srgbClr val="FFFFFF"/>
                </a:highlight>
                <a:latin typeface="Courier New"/>
                <a:ea typeface="Courier New"/>
                <a:cs typeface="Courier New"/>
                <a:sym typeface="Courier New"/>
              </a:rPr>
              <a:t> </a:t>
            </a:r>
            <a:r>
              <a:rPr b="1" i="0" lang="vi" sz="1150" u="none" cap="none" strike="noStrike">
                <a:solidFill>
                  <a:srgbClr val="795E26"/>
                </a:solidFill>
                <a:highlight>
                  <a:srgbClr val="FFFFFF"/>
                </a:highlight>
                <a:latin typeface="Courier New"/>
                <a:ea typeface="Courier New"/>
                <a:cs typeface="Courier New"/>
                <a:sym typeface="Courier New"/>
              </a:rPr>
              <a:t>idx_customer_order</a:t>
            </a:r>
            <a:r>
              <a:rPr b="1" i="0" lang="vi" sz="1150" u="none" cap="none" strike="noStrike">
                <a:solidFill>
                  <a:srgbClr val="000000"/>
                </a:solidFill>
                <a:highlight>
                  <a:srgbClr val="FFFFFF"/>
                </a:highlight>
                <a:latin typeface="Courier New"/>
                <a:ea typeface="Courier New"/>
                <a:cs typeface="Courier New"/>
                <a:sym typeface="Courier New"/>
              </a:rPr>
              <a:t> </a:t>
            </a:r>
            <a:r>
              <a:rPr b="1" i="0" lang="vi" sz="1150" u="none" cap="none" strike="noStrike">
                <a:solidFill>
                  <a:srgbClr val="0000FF"/>
                </a:solidFill>
                <a:highlight>
                  <a:srgbClr val="FFFFFF"/>
                </a:highlight>
                <a:latin typeface="Courier New"/>
                <a:ea typeface="Courier New"/>
                <a:cs typeface="Courier New"/>
                <a:sym typeface="Courier New"/>
              </a:rPr>
              <a:t>ON</a:t>
            </a:r>
            <a:r>
              <a:rPr b="1" i="0" lang="vi" sz="1150" u="none" cap="none" strike="noStrike">
                <a:solidFill>
                  <a:srgbClr val="000000"/>
                </a:solidFill>
                <a:highlight>
                  <a:srgbClr val="FFFFFF"/>
                </a:highlight>
                <a:latin typeface="Courier New"/>
                <a:ea typeface="Courier New"/>
                <a:cs typeface="Courier New"/>
                <a:sym typeface="Courier New"/>
              </a:rPr>
              <a:t> orders(customer_id, order_date, </a:t>
            </a:r>
            <a:r>
              <a:rPr b="1" i="0" lang="vi" sz="1150" u="none" cap="none" strike="noStrike">
                <a:solidFill>
                  <a:srgbClr val="0000FF"/>
                </a:solidFill>
                <a:highlight>
                  <a:srgbClr val="FFFFFF"/>
                </a:highlight>
                <a:latin typeface="Courier New"/>
                <a:ea typeface="Courier New"/>
                <a:cs typeface="Courier New"/>
                <a:sym typeface="Courier New"/>
              </a:rPr>
              <a:t>status</a:t>
            </a:r>
            <a:r>
              <a:rPr b="1" i="0" lang="vi" sz="1150" u="none" cap="none" strike="noStrike">
                <a:solidFill>
                  <a:srgbClr val="000000"/>
                </a:solidFill>
                <a:highlight>
                  <a:srgbClr val="FFFFFF"/>
                </a:highlight>
                <a:latin typeface="Courier New"/>
                <a:ea typeface="Courier New"/>
                <a:cs typeface="Courier New"/>
                <a:sym typeface="Courier New"/>
              </a:rPr>
              <a:t>);</a:t>
            </a:r>
            <a:endParaRPr b="1" i="0" sz="1250" u="none" cap="none" strike="noStrike">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8"/>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Composite Index</a:t>
            </a:r>
            <a:endParaRPr sz="2300"/>
          </a:p>
        </p:txBody>
      </p:sp>
      <p:sp>
        <p:nvSpPr>
          <p:cNvPr id="335" name="Google Shape;335;p38"/>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
        <p:nvSpPr>
          <p:cNvPr id="336" name="Google Shape;336;p38"/>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FF0000"/>
              </a:buClr>
              <a:buSzPts val="1600"/>
              <a:buFont typeface="Arial"/>
              <a:buChar char="❖"/>
            </a:pPr>
            <a:r>
              <a:rPr b="1" lang="vi" sz="1600">
                <a:solidFill>
                  <a:srgbClr val="FF0000"/>
                </a:solidFill>
                <a:latin typeface="Arial"/>
                <a:ea typeface="Arial"/>
                <a:cs typeface="Arial"/>
                <a:sym typeface="Arial"/>
              </a:rPr>
              <a:t>Quy tắc</a:t>
            </a:r>
            <a:endParaRPr b="1" sz="1600">
              <a:solidFill>
                <a:srgbClr val="FF0000"/>
              </a:solidFill>
              <a:latin typeface="Arial"/>
              <a:ea typeface="Arial"/>
              <a:cs typeface="Arial"/>
              <a:sym typeface="Arial"/>
            </a:endParaRPr>
          </a:p>
          <a:p>
            <a:pPr indent="-330200" lvl="1" marL="914400" rtl="0" algn="l">
              <a:lnSpc>
                <a:spcPct val="150000"/>
              </a:lnSpc>
              <a:spcBef>
                <a:spcPts val="0"/>
              </a:spcBef>
              <a:spcAft>
                <a:spcPts val="0"/>
              </a:spcAft>
              <a:buClr>
                <a:srgbClr val="1F1F1F"/>
              </a:buClr>
              <a:buSzPts val="1600"/>
              <a:buFont typeface="Arial"/>
              <a:buChar char="➢"/>
            </a:pPr>
            <a:r>
              <a:rPr lang="vi" sz="1600">
                <a:solidFill>
                  <a:srgbClr val="1F1F1F"/>
                </a:solidFill>
                <a:latin typeface="Arial"/>
                <a:ea typeface="Arial"/>
                <a:cs typeface="Arial"/>
                <a:sym typeface="Arial"/>
              </a:rPr>
              <a:t>Tìm từ </a:t>
            </a:r>
            <a:r>
              <a:rPr b="1" lang="vi" sz="1600">
                <a:solidFill>
                  <a:srgbClr val="1F1F1F"/>
                </a:solidFill>
                <a:latin typeface="Arial"/>
                <a:ea typeface="Arial"/>
                <a:cs typeface="Arial"/>
                <a:sym typeface="Arial"/>
              </a:rPr>
              <a:t>trái sang phải</a:t>
            </a:r>
            <a:r>
              <a:rPr lang="vi" sz="1600">
                <a:solidFill>
                  <a:srgbClr val="1F1F1F"/>
                </a:solidFill>
                <a:latin typeface="Arial"/>
                <a:ea typeface="Arial"/>
                <a:cs typeface="Arial"/>
                <a:sym typeface="Arial"/>
              </a:rPr>
              <a:t> theo thứ tự khai báo, không bỏ qua (leftmost prefix)</a:t>
            </a:r>
            <a:endParaRPr sz="1600">
              <a:solidFill>
                <a:srgbClr val="1F1F1F"/>
              </a:solidFill>
              <a:latin typeface="Arial"/>
              <a:ea typeface="Arial"/>
              <a:cs typeface="Arial"/>
              <a:sym typeface="Arial"/>
            </a:endParaRPr>
          </a:p>
          <a:p>
            <a:pPr indent="-330200" lvl="1" marL="914400" rtl="0" algn="l">
              <a:lnSpc>
                <a:spcPct val="150000"/>
              </a:lnSpc>
              <a:spcBef>
                <a:spcPts val="0"/>
              </a:spcBef>
              <a:spcAft>
                <a:spcPts val="0"/>
              </a:spcAft>
              <a:buClr>
                <a:srgbClr val="1F1F1F"/>
              </a:buClr>
              <a:buSzPts val="1600"/>
              <a:buFont typeface="Arial"/>
              <a:buChar char="➢"/>
            </a:pPr>
            <a:r>
              <a:rPr lang="vi" sz="1600">
                <a:solidFill>
                  <a:srgbClr val="1F1F1F"/>
                </a:solidFill>
                <a:latin typeface="Arial"/>
                <a:ea typeface="Arial"/>
                <a:cs typeface="Arial"/>
                <a:sym typeface="Arial"/>
              </a:rPr>
              <a:t>Dừng lại khi gặp </a:t>
            </a:r>
            <a:r>
              <a:rPr b="1" lang="vi" sz="1600">
                <a:solidFill>
                  <a:srgbClr val="1F1F1F"/>
                </a:solidFill>
                <a:latin typeface="Arial"/>
                <a:ea typeface="Arial"/>
                <a:cs typeface="Arial"/>
                <a:sym typeface="Arial"/>
              </a:rPr>
              <a:t>Range đầu tiên</a:t>
            </a:r>
            <a:endParaRPr b="1" sz="1600">
              <a:solidFill>
                <a:srgbClr val="1F1F1F"/>
              </a:solidFill>
              <a:latin typeface="Arial"/>
              <a:ea typeface="Arial"/>
              <a:cs typeface="Arial"/>
              <a:sym typeface="Arial"/>
            </a:endParaRPr>
          </a:p>
          <a:p>
            <a:pPr indent="-330200" lvl="0" marL="457200" rtl="0" algn="l">
              <a:lnSpc>
                <a:spcPct val="150000"/>
              </a:lnSpc>
              <a:spcBef>
                <a:spcPts val="0"/>
              </a:spcBef>
              <a:spcAft>
                <a:spcPts val="0"/>
              </a:spcAft>
              <a:buClr>
                <a:srgbClr val="1F1F1F"/>
              </a:buClr>
              <a:buSzPts val="1600"/>
              <a:buFont typeface="Arial"/>
              <a:buChar char="❖"/>
            </a:pPr>
            <a:r>
              <a:rPr lang="vi" sz="1600">
                <a:solidFill>
                  <a:srgbClr val="1F1F1F"/>
                </a:solidFill>
                <a:latin typeface="Arial"/>
                <a:ea typeface="Arial"/>
                <a:cs typeface="Arial"/>
                <a:sym typeface="Arial"/>
              </a:rPr>
              <a:t>key_len trong khi Explain là số lượng byte sử dụng cho index trong query</a:t>
            </a:r>
            <a:endParaRPr sz="1600">
              <a:solidFill>
                <a:srgbClr val="1F1F1F"/>
              </a:solidFill>
              <a:latin typeface="Arial"/>
              <a:ea typeface="Arial"/>
              <a:cs typeface="Arial"/>
              <a:sym typeface="Arial"/>
            </a:endParaRPr>
          </a:p>
          <a:p>
            <a:pPr indent="-330200" lvl="0" marL="457200" rtl="0" algn="l">
              <a:lnSpc>
                <a:spcPct val="150000"/>
              </a:lnSpc>
              <a:spcBef>
                <a:spcPts val="0"/>
              </a:spcBef>
              <a:spcAft>
                <a:spcPts val="0"/>
              </a:spcAft>
              <a:buClr>
                <a:srgbClr val="1F1F1F"/>
              </a:buClr>
              <a:buSzPts val="1600"/>
              <a:buFont typeface="Arial"/>
              <a:buChar char="❖"/>
            </a:pPr>
            <a:r>
              <a:rPr lang="vi" sz="1600">
                <a:solidFill>
                  <a:srgbClr val="1F1F1F"/>
                </a:solidFill>
                <a:latin typeface="Arial"/>
                <a:ea typeface="Arial"/>
                <a:cs typeface="Arial"/>
                <a:sym typeface="Arial"/>
              </a:rPr>
              <a:t>Tạo 1 index: </a:t>
            </a:r>
            <a:r>
              <a:rPr b="1" lang="vi" sz="1600">
                <a:solidFill>
                  <a:srgbClr val="1F1F1F"/>
                </a:solidFill>
                <a:latin typeface="Arial"/>
                <a:ea typeface="Arial"/>
                <a:cs typeface="Arial"/>
                <a:sym typeface="Arial"/>
              </a:rPr>
              <a:t>multi</a:t>
            </a:r>
            <a:r>
              <a:rPr lang="vi" sz="1600">
                <a:solidFill>
                  <a:srgbClr val="1F1F1F"/>
                </a:solidFill>
                <a:latin typeface="Arial"/>
                <a:ea typeface="Arial"/>
                <a:cs typeface="Arial"/>
                <a:sym typeface="Arial"/>
              </a:rPr>
              <a:t>(first_name, last_name, birthday)</a:t>
            </a:r>
            <a:endParaRPr sz="1600">
              <a:solidFill>
                <a:srgbClr val="1F1F1F"/>
              </a:solidFill>
              <a:latin typeface="Arial"/>
              <a:ea typeface="Arial"/>
              <a:cs typeface="Arial"/>
              <a:sym typeface="Arial"/>
            </a:endParaRPr>
          </a:p>
          <a:p>
            <a:pPr indent="-330200" lvl="1" marL="914400" rtl="0" algn="l">
              <a:lnSpc>
                <a:spcPct val="150000"/>
              </a:lnSpc>
              <a:spcBef>
                <a:spcPts val="0"/>
              </a:spcBef>
              <a:spcAft>
                <a:spcPts val="0"/>
              </a:spcAft>
              <a:buClr>
                <a:srgbClr val="1F1F1F"/>
              </a:buClr>
              <a:buSzPts val="1600"/>
              <a:buFont typeface="Arial"/>
              <a:buChar char="➢"/>
            </a:pPr>
            <a:r>
              <a:rPr lang="vi" sz="1600">
                <a:solidFill>
                  <a:srgbClr val="1F1F1F"/>
                </a:solidFill>
                <a:latin typeface="Arial"/>
                <a:ea typeface="Arial"/>
                <a:cs typeface="Arial"/>
                <a:sym typeface="Arial"/>
              </a:rPr>
              <a:t>Query firstName</a:t>
            </a:r>
            <a:endParaRPr sz="1600">
              <a:solidFill>
                <a:srgbClr val="1F1F1F"/>
              </a:solidFill>
              <a:latin typeface="Arial"/>
              <a:ea typeface="Arial"/>
              <a:cs typeface="Arial"/>
              <a:sym typeface="Arial"/>
            </a:endParaRPr>
          </a:p>
          <a:p>
            <a:pPr indent="-330200" lvl="1" marL="914400" rtl="0" algn="l">
              <a:lnSpc>
                <a:spcPct val="150000"/>
              </a:lnSpc>
              <a:spcBef>
                <a:spcPts val="0"/>
              </a:spcBef>
              <a:spcAft>
                <a:spcPts val="0"/>
              </a:spcAft>
              <a:buClr>
                <a:srgbClr val="1F1F1F"/>
              </a:buClr>
              <a:buSzPts val="1600"/>
              <a:buFont typeface="Arial"/>
              <a:buChar char="➢"/>
            </a:pPr>
            <a:r>
              <a:rPr lang="vi" sz="1600">
                <a:solidFill>
                  <a:srgbClr val="1F1F1F"/>
                </a:solidFill>
                <a:latin typeface="Arial"/>
                <a:ea typeface="Arial"/>
                <a:cs typeface="Arial"/>
                <a:sym typeface="Arial"/>
              </a:rPr>
              <a:t>Query firstName + lastName</a:t>
            </a:r>
            <a:endParaRPr sz="1600">
              <a:solidFill>
                <a:srgbClr val="1F1F1F"/>
              </a:solidFill>
              <a:latin typeface="Arial"/>
              <a:ea typeface="Arial"/>
              <a:cs typeface="Arial"/>
              <a:sym typeface="Arial"/>
            </a:endParaRPr>
          </a:p>
          <a:p>
            <a:pPr indent="-330200" lvl="1" marL="914400" rtl="0" algn="l">
              <a:lnSpc>
                <a:spcPct val="150000"/>
              </a:lnSpc>
              <a:spcBef>
                <a:spcPts val="0"/>
              </a:spcBef>
              <a:spcAft>
                <a:spcPts val="0"/>
              </a:spcAft>
              <a:buClr>
                <a:srgbClr val="1F1F1F"/>
              </a:buClr>
              <a:buSzPts val="1600"/>
              <a:buFont typeface="Arial"/>
              <a:buChar char="➢"/>
            </a:pPr>
            <a:r>
              <a:rPr lang="vi" sz="1600">
                <a:solidFill>
                  <a:srgbClr val="1F1F1F"/>
                </a:solidFill>
                <a:latin typeface="Arial"/>
                <a:ea typeface="Arial"/>
                <a:cs typeface="Arial"/>
                <a:sym typeface="Arial"/>
              </a:rPr>
              <a:t>Query firstName + lastName + birthday</a:t>
            </a:r>
            <a:endParaRPr sz="1600">
              <a:solidFill>
                <a:srgbClr val="1F1F1F"/>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1F1F1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Cấu trúc Disk</a:t>
            </a:r>
            <a:endParaRPr sz="2300"/>
          </a:p>
        </p:txBody>
      </p:sp>
      <p:pic>
        <p:nvPicPr>
          <p:cNvPr id="104" name="Google Shape;104;p4"/>
          <p:cNvPicPr preferRelativeResize="0"/>
          <p:nvPr/>
        </p:nvPicPr>
        <p:blipFill rotWithShape="1">
          <a:blip r:embed="rId3">
            <a:alphaModFix/>
          </a:blip>
          <a:srcRect b="0" l="0" r="0" t="0"/>
          <a:stretch/>
        </p:blipFill>
        <p:spPr>
          <a:xfrm>
            <a:off x="1362625" y="1644150"/>
            <a:ext cx="6267450" cy="23241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9"/>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Nguyên tắc xác định thứ tự trong Composite Index</a:t>
            </a:r>
            <a:endParaRPr sz="2300"/>
          </a:p>
        </p:txBody>
      </p:sp>
      <p:sp>
        <p:nvSpPr>
          <p:cNvPr id="342" name="Google Shape;342;p39"/>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
        <p:nvSpPr>
          <p:cNvPr id="343" name="Google Shape;343;p39"/>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Nguyên tắc theo tính chọn lọc (Selectivity)</a:t>
            </a:r>
            <a:endParaRPr sz="1600">
              <a:solidFill>
                <a:schemeClr val="dk2"/>
              </a:solidFill>
              <a:latin typeface="Arial"/>
              <a:ea typeface="Arial"/>
              <a:cs typeface="Arial"/>
              <a:sym typeface="Arial"/>
            </a:endParaRPr>
          </a:p>
          <a:p>
            <a:pPr indent="-330200" lvl="1" marL="9144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Đặt cột có tính chọn lọc cao nhất ở vị trí bên trái nhất.</a:t>
            </a:r>
            <a:endParaRPr sz="1600">
              <a:solidFill>
                <a:schemeClr val="dk2"/>
              </a:solidFill>
              <a:latin typeface="Arial"/>
              <a:ea typeface="Arial"/>
              <a:cs typeface="Arial"/>
              <a:sym typeface="Arial"/>
            </a:endParaRPr>
          </a:p>
          <a:p>
            <a:pPr indent="-330200" lvl="0" marL="4572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Ưu tiên thứ tự cột dựa trên mẫu truy vấn (Query Pattern) thường gặp nhất.</a:t>
            </a:r>
            <a:endParaRPr sz="1600">
              <a:solidFill>
                <a:schemeClr val="dk2"/>
              </a:solidFill>
              <a:latin typeface="Arial"/>
              <a:ea typeface="Arial"/>
              <a:cs typeface="Arial"/>
              <a:sym typeface="Arial"/>
            </a:endParaRPr>
          </a:p>
          <a:p>
            <a:pPr indent="-330200" lvl="1" marL="9144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Trên tầng ứng dụng, nên thống nhất 1 kiểu filter, search</a:t>
            </a:r>
            <a:endParaRPr sz="1600">
              <a:solidFill>
                <a:schemeClr val="dk2"/>
              </a:solidFill>
              <a:latin typeface="Arial"/>
              <a:ea typeface="Arial"/>
              <a:cs typeface="Arial"/>
              <a:sym typeface="Arial"/>
            </a:endParaRPr>
          </a:p>
          <a:p>
            <a:pPr indent="-330200" lvl="1" marL="9144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Tùy thuộc vào tần suất sử dụng mỗi truy vấn (70%, 20%, 10%)</a:t>
            </a:r>
            <a:endParaRPr sz="1600">
              <a:solidFill>
                <a:schemeClr val="dk2"/>
              </a:solidFill>
              <a:latin typeface="Arial"/>
              <a:ea typeface="Arial"/>
              <a:cs typeface="Arial"/>
              <a:sym typeface="Arial"/>
            </a:endParaRPr>
          </a:p>
          <a:p>
            <a:pPr indent="-330200" lvl="0" marL="4572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Các cột thường truy vấn dạng RANGE thì sẽ đẩy về cuối (VD: order_date)</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chemeClr val="dk2"/>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0"/>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Khi nào nên sử dụng Composite Index</a:t>
            </a:r>
            <a:endParaRPr sz="2300"/>
          </a:p>
        </p:txBody>
      </p:sp>
      <p:sp>
        <p:nvSpPr>
          <p:cNvPr id="349" name="Google Shape;349;p40"/>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
        <p:nvSpPr>
          <p:cNvPr id="350" name="Google Shape;350;p40"/>
          <p:cNvSpPr txBox="1"/>
          <p:nvPr>
            <p:ph idx="1" type="body"/>
          </p:nvPr>
        </p:nvSpPr>
        <p:spPr>
          <a:xfrm>
            <a:off x="860325" y="1483925"/>
            <a:ext cx="7871700" cy="3762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1F1F1F"/>
              </a:buClr>
              <a:buSzPts val="1600"/>
              <a:buFont typeface="Arial"/>
              <a:buChar char="❖"/>
            </a:pPr>
            <a:r>
              <a:rPr lang="vi" sz="1600">
                <a:solidFill>
                  <a:srgbClr val="1F1F1F"/>
                </a:solidFill>
                <a:latin typeface="Arial"/>
                <a:ea typeface="Arial"/>
                <a:cs typeface="Arial"/>
                <a:sym typeface="Arial"/>
              </a:rPr>
              <a:t>Truy vấn với nhiều điều kiện WHERE kết hợp</a:t>
            </a:r>
            <a:endParaRPr sz="1600">
              <a:solidFill>
                <a:srgbClr val="1F1F1F"/>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1F1F1F"/>
              </a:solidFill>
              <a:latin typeface="Arial"/>
              <a:ea typeface="Arial"/>
              <a:cs typeface="Arial"/>
              <a:sym typeface="Arial"/>
            </a:endParaRPr>
          </a:p>
          <a:p>
            <a:pPr indent="-330200" lvl="0" marL="457200" rtl="0" algn="l">
              <a:lnSpc>
                <a:spcPct val="150000"/>
              </a:lnSpc>
              <a:spcBef>
                <a:spcPts val="1200"/>
              </a:spcBef>
              <a:spcAft>
                <a:spcPts val="0"/>
              </a:spcAft>
              <a:buClr>
                <a:srgbClr val="1F1F1F"/>
              </a:buClr>
              <a:buSzPts val="1600"/>
              <a:buFont typeface="Arial"/>
              <a:buChar char="❖"/>
            </a:pPr>
            <a:r>
              <a:rPr lang="vi" sz="1600">
                <a:solidFill>
                  <a:srgbClr val="1F1F1F"/>
                </a:solidFill>
                <a:latin typeface="Arial"/>
                <a:ea typeface="Arial"/>
                <a:cs typeface="Arial"/>
                <a:sym typeface="Arial"/>
              </a:rPr>
              <a:t>Truy vấn có ORDER BY kết hợp với WHERE</a:t>
            </a:r>
            <a:endParaRPr sz="1600">
              <a:solidFill>
                <a:srgbClr val="1F1F1F"/>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1F1F1F"/>
              </a:solidFill>
              <a:latin typeface="Arial"/>
              <a:ea typeface="Arial"/>
              <a:cs typeface="Arial"/>
              <a:sym typeface="Arial"/>
            </a:endParaRPr>
          </a:p>
        </p:txBody>
      </p:sp>
      <p:sp>
        <p:nvSpPr>
          <p:cNvPr id="351" name="Google Shape;351;p40"/>
          <p:cNvSpPr/>
          <p:nvPr/>
        </p:nvSpPr>
        <p:spPr>
          <a:xfrm>
            <a:off x="1400525" y="1942325"/>
            <a:ext cx="7015800" cy="5352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050"/>
              <a:buFont typeface="Arial"/>
              <a:buNone/>
            </a:pPr>
            <a:r>
              <a:rPr b="1" i="0" lang="vi" sz="1050" u="none" cap="none" strike="noStrike">
                <a:solidFill>
                  <a:srgbClr val="0000FF"/>
                </a:solidFill>
                <a:highlight>
                  <a:srgbClr val="FFFFFF"/>
                </a:highlight>
                <a:latin typeface="Courier New"/>
                <a:ea typeface="Courier New"/>
                <a:cs typeface="Courier New"/>
                <a:sym typeface="Courier New"/>
              </a:rPr>
              <a:t>SELECT</a:t>
            </a:r>
            <a:r>
              <a:rPr b="1" i="0" lang="vi" sz="1050" u="none" cap="none" strike="noStrike">
                <a:solidFill>
                  <a:srgbClr val="000000"/>
                </a:solidFill>
                <a:highlight>
                  <a:srgbClr val="FFFFFF"/>
                </a:highlight>
                <a:latin typeface="Courier New"/>
                <a:ea typeface="Courier New"/>
                <a:cs typeface="Courier New"/>
                <a:sym typeface="Courier New"/>
              </a:rPr>
              <a:t> * </a:t>
            </a:r>
            <a:r>
              <a:rPr b="1" i="0" lang="vi" sz="1050" u="none" cap="none" strike="noStrike">
                <a:solidFill>
                  <a:srgbClr val="0000FF"/>
                </a:solidFill>
                <a:highlight>
                  <a:srgbClr val="FFFFFF"/>
                </a:highlight>
                <a:latin typeface="Courier New"/>
                <a:ea typeface="Courier New"/>
                <a:cs typeface="Courier New"/>
                <a:sym typeface="Courier New"/>
              </a:rPr>
              <a:t>FROM</a:t>
            </a:r>
            <a:r>
              <a:rPr b="1" i="0" lang="vi" sz="1050" u="none" cap="none" strike="noStrike">
                <a:solidFill>
                  <a:srgbClr val="000000"/>
                </a:solidFill>
                <a:highlight>
                  <a:srgbClr val="FFFFFF"/>
                </a:highlight>
                <a:latin typeface="Courier New"/>
                <a:ea typeface="Courier New"/>
                <a:cs typeface="Courier New"/>
                <a:sym typeface="Courier New"/>
              </a:rPr>
              <a:t> products </a:t>
            </a:r>
            <a:r>
              <a:rPr b="1" i="0" lang="vi" sz="1050" u="none" cap="none" strike="noStrike">
                <a:solidFill>
                  <a:srgbClr val="0000FF"/>
                </a:solidFill>
                <a:highlight>
                  <a:srgbClr val="FFFFFF"/>
                </a:highlight>
                <a:latin typeface="Courier New"/>
                <a:ea typeface="Courier New"/>
                <a:cs typeface="Courier New"/>
                <a:sym typeface="Courier New"/>
              </a:rPr>
              <a:t>WHERE</a:t>
            </a:r>
            <a:r>
              <a:rPr b="1" i="0" lang="vi" sz="1050" u="none" cap="none" strike="noStrike">
                <a:solidFill>
                  <a:srgbClr val="000000"/>
                </a:solidFill>
                <a:highlight>
                  <a:srgbClr val="FFFFFF"/>
                </a:highlight>
                <a:latin typeface="Courier New"/>
                <a:ea typeface="Courier New"/>
                <a:cs typeface="Courier New"/>
                <a:sym typeface="Courier New"/>
              </a:rPr>
              <a:t> category_id = </a:t>
            </a:r>
            <a:r>
              <a:rPr b="1" i="0" lang="vi" sz="1050" u="none" cap="none" strike="noStrike">
                <a:solidFill>
                  <a:srgbClr val="098658"/>
                </a:solidFill>
                <a:highlight>
                  <a:srgbClr val="FFFFFF"/>
                </a:highlight>
                <a:latin typeface="Courier New"/>
                <a:ea typeface="Courier New"/>
                <a:cs typeface="Courier New"/>
                <a:sym typeface="Courier New"/>
              </a:rPr>
              <a:t>5</a:t>
            </a:r>
            <a:r>
              <a:rPr b="1" i="0" lang="vi" sz="1050" u="none" cap="none" strike="noStrike">
                <a:solidFill>
                  <a:srgbClr val="000000"/>
                </a:solidFill>
                <a:highlight>
                  <a:srgbClr val="FFFFFF"/>
                </a:highlight>
                <a:latin typeface="Courier New"/>
                <a:ea typeface="Courier New"/>
                <a:cs typeface="Courier New"/>
                <a:sym typeface="Courier New"/>
              </a:rPr>
              <a:t> </a:t>
            </a:r>
            <a:r>
              <a:rPr b="1" i="0" lang="vi" sz="1050" u="none" cap="none" strike="noStrike">
                <a:solidFill>
                  <a:srgbClr val="0000FF"/>
                </a:solidFill>
                <a:highlight>
                  <a:srgbClr val="FFFFFF"/>
                </a:highlight>
                <a:latin typeface="Courier New"/>
                <a:ea typeface="Courier New"/>
                <a:cs typeface="Courier New"/>
                <a:sym typeface="Courier New"/>
              </a:rPr>
              <a:t>AND</a:t>
            </a:r>
            <a:r>
              <a:rPr b="1" i="0" lang="vi" sz="1050" u="none" cap="none" strike="noStrike">
                <a:solidFill>
                  <a:srgbClr val="000000"/>
                </a:solidFill>
                <a:highlight>
                  <a:srgbClr val="FFFFFF"/>
                </a:highlight>
                <a:latin typeface="Courier New"/>
                <a:ea typeface="Courier New"/>
                <a:cs typeface="Courier New"/>
                <a:sym typeface="Courier New"/>
              </a:rPr>
              <a:t> brand_id = </a:t>
            </a:r>
            <a:r>
              <a:rPr b="1" i="0" lang="vi" sz="1050" u="none" cap="none" strike="noStrike">
                <a:solidFill>
                  <a:srgbClr val="098658"/>
                </a:solidFill>
                <a:highlight>
                  <a:srgbClr val="FFFFFF"/>
                </a:highlight>
                <a:latin typeface="Courier New"/>
                <a:ea typeface="Courier New"/>
                <a:cs typeface="Courier New"/>
                <a:sym typeface="Courier New"/>
              </a:rPr>
              <a:t>10</a:t>
            </a:r>
            <a:r>
              <a:rPr b="1" i="0" lang="vi" sz="1050" u="none" cap="none" strike="noStrike">
                <a:solidFill>
                  <a:srgbClr val="000000"/>
                </a:solidFill>
                <a:highlight>
                  <a:srgbClr val="FFFFFF"/>
                </a:highlight>
                <a:latin typeface="Courier New"/>
                <a:ea typeface="Courier New"/>
                <a:cs typeface="Courier New"/>
                <a:sym typeface="Courier New"/>
              </a:rPr>
              <a:t> </a:t>
            </a:r>
            <a:r>
              <a:rPr b="1" i="0" lang="vi" sz="1050" u="none" cap="none" strike="noStrike">
                <a:solidFill>
                  <a:srgbClr val="0000FF"/>
                </a:solidFill>
                <a:highlight>
                  <a:srgbClr val="FFFFFF"/>
                </a:highlight>
                <a:latin typeface="Courier New"/>
                <a:ea typeface="Courier New"/>
                <a:cs typeface="Courier New"/>
                <a:sym typeface="Courier New"/>
              </a:rPr>
              <a:t>AND</a:t>
            </a:r>
            <a:r>
              <a:rPr b="1" i="0" lang="vi" sz="1050" u="none" cap="none" strike="noStrike">
                <a:solidFill>
                  <a:srgbClr val="000000"/>
                </a:solidFill>
                <a:highlight>
                  <a:srgbClr val="FFFFFF"/>
                </a:highlight>
                <a:latin typeface="Courier New"/>
                <a:ea typeface="Courier New"/>
                <a:cs typeface="Courier New"/>
                <a:sym typeface="Courier New"/>
              </a:rPr>
              <a:t> price &gt; </a:t>
            </a:r>
            <a:r>
              <a:rPr b="1" i="0" lang="vi" sz="1050" u="none" cap="none" strike="noStrike">
                <a:solidFill>
                  <a:srgbClr val="098658"/>
                </a:solidFill>
                <a:highlight>
                  <a:srgbClr val="FFFFFF"/>
                </a:highlight>
                <a:latin typeface="Courier New"/>
                <a:ea typeface="Courier New"/>
                <a:cs typeface="Courier New"/>
                <a:sym typeface="Courier New"/>
              </a:rPr>
              <a:t>100</a:t>
            </a:r>
            <a:r>
              <a:rPr b="1" i="0" lang="vi" sz="1050" u="none" cap="none" strike="noStrike">
                <a:solidFill>
                  <a:srgbClr val="000000"/>
                </a:solidFill>
                <a:highlight>
                  <a:srgbClr val="FFFFFF"/>
                </a:highlight>
                <a:latin typeface="Courier New"/>
                <a:ea typeface="Courier New"/>
                <a:cs typeface="Courier New"/>
                <a:sym typeface="Courier New"/>
              </a:rPr>
              <a:t>;</a:t>
            </a:r>
            <a:endParaRPr b="1" i="0" sz="1150" u="none" cap="none" strike="noStrike">
              <a:solidFill>
                <a:srgbClr val="0000FF"/>
              </a:solidFill>
              <a:highlight>
                <a:srgbClr val="FFFFFF"/>
              </a:highlight>
              <a:latin typeface="Courier New"/>
              <a:ea typeface="Courier New"/>
              <a:cs typeface="Courier New"/>
              <a:sym typeface="Courier New"/>
            </a:endParaRPr>
          </a:p>
        </p:txBody>
      </p:sp>
      <p:sp>
        <p:nvSpPr>
          <p:cNvPr id="352" name="Google Shape;352;p40"/>
          <p:cNvSpPr/>
          <p:nvPr/>
        </p:nvSpPr>
        <p:spPr>
          <a:xfrm>
            <a:off x="1400525" y="2944575"/>
            <a:ext cx="7015800" cy="15030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050"/>
              <a:buFont typeface="Arial"/>
              <a:buNone/>
            </a:pPr>
            <a:r>
              <a:rPr b="1" i="0" lang="vi" sz="1050" u="none" cap="none" strike="noStrike">
                <a:solidFill>
                  <a:srgbClr val="0000FF"/>
                </a:solidFill>
                <a:highlight>
                  <a:srgbClr val="FFFFFF"/>
                </a:highlight>
                <a:latin typeface="Courier New"/>
                <a:ea typeface="Courier New"/>
                <a:cs typeface="Courier New"/>
                <a:sym typeface="Courier New"/>
              </a:rPr>
              <a:t>SELECT</a:t>
            </a:r>
            <a:r>
              <a:rPr b="1" i="0" lang="vi" sz="1050" u="none" cap="none" strike="noStrike">
                <a:solidFill>
                  <a:srgbClr val="000000"/>
                </a:solidFill>
                <a:highlight>
                  <a:srgbClr val="FFFFFF"/>
                </a:highlight>
                <a:latin typeface="Courier New"/>
                <a:ea typeface="Courier New"/>
                <a:cs typeface="Courier New"/>
                <a:sym typeface="Courier New"/>
              </a:rPr>
              <a:t> * </a:t>
            </a:r>
            <a:r>
              <a:rPr b="1" i="0" lang="vi" sz="1050" u="none" cap="none" strike="noStrike">
                <a:solidFill>
                  <a:srgbClr val="0000FF"/>
                </a:solidFill>
                <a:highlight>
                  <a:srgbClr val="FFFFFF"/>
                </a:highlight>
                <a:latin typeface="Courier New"/>
                <a:ea typeface="Courier New"/>
                <a:cs typeface="Courier New"/>
                <a:sym typeface="Courier New"/>
              </a:rPr>
              <a:t>FROM</a:t>
            </a:r>
            <a:r>
              <a:rPr b="1" i="0" lang="vi" sz="1050" u="none" cap="none" strike="noStrike">
                <a:solidFill>
                  <a:srgbClr val="000000"/>
                </a:solidFill>
                <a:highlight>
                  <a:srgbClr val="FFFFFF"/>
                </a:highlight>
                <a:latin typeface="Courier New"/>
                <a:ea typeface="Courier New"/>
                <a:cs typeface="Courier New"/>
                <a:sym typeface="Courier New"/>
              </a:rPr>
              <a:t> customers</a:t>
            </a:r>
            <a:endParaRPr b="1" i="0" sz="10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1" i="0" lang="vi" sz="1050" u="none" cap="none" strike="noStrike">
                <a:solidFill>
                  <a:srgbClr val="0000FF"/>
                </a:solidFill>
                <a:highlight>
                  <a:srgbClr val="FFFFFF"/>
                </a:highlight>
                <a:latin typeface="Courier New"/>
                <a:ea typeface="Courier New"/>
                <a:cs typeface="Courier New"/>
                <a:sym typeface="Courier New"/>
              </a:rPr>
              <a:t>WHERE</a:t>
            </a:r>
            <a:r>
              <a:rPr b="1" i="0" lang="vi" sz="1050" u="none" cap="none" strike="noStrike">
                <a:solidFill>
                  <a:srgbClr val="000000"/>
                </a:solidFill>
                <a:highlight>
                  <a:srgbClr val="FFFFFF"/>
                </a:highlight>
                <a:latin typeface="Courier New"/>
                <a:ea typeface="Courier New"/>
                <a:cs typeface="Courier New"/>
                <a:sym typeface="Courier New"/>
              </a:rPr>
              <a:t> </a:t>
            </a:r>
            <a:r>
              <a:rPr b="1" i="0" lang="vi" sz="1050" u="none" cap="none" strike="noStrike">
                <a:solidFill>
                  <a:srgbClr val="0000FF"/>
                </a:solidFill>
                <a:highlight>
                  <a:srgbClr val="FFFFFF"/>
                </a:highlight>
                <a:latin typeface="Courier New"/>
                <a:ea typeface="Courier New"/>
                <a:cs typeface="Courier New"/>
                <a:sym typeface="Courier New"/>
              </a:rPr>
              <a:t>status</a:t>
            </a:r>
            <a:r>
              <a:rPr b="1" i="0" lang="vi" sz="1050" u="none" cap="none" strike="noStrike">
                <a:solidFill>
                  <a:srgbClr val="000000"/>
                </a:solidFill>
                <a:highlight>
                  <a:srgbClr val="FFFFFF"/>
                </a:highlight>
                <a:latin typeface="Courier New"/>
                <a:ea typeface="Courier New"/>
                <a:cs typeface="Courier New"/>
                <a:sym typeface="Courier New"/>
              </a:rPr>
              <a:t> = </a:t>
            </a:r>
            <a:r>
              <a:rPr b="1" i="0" lang="vi" sz="1050" u="none" cap="none" strike="noStrike">
                <a:solidFill>
                  <a:srgbClr val="A31515"/>
                </a:solidFill>
                <a:highlight>
                  <a:srgbClr val="FFFFFF"/>
                </a:highlight>
                <a:latin typeface="Courier New"/>
                <a:ea typeface="Courier New"/>
                <a:cs typeface="Courier New"/>
                <a:sym typeface="Courier New"/>
              </a:rPr>
              <a:t>'active'</a:t>
            </a:r>
            <a:r>
              <a:rPr b="1" i="0" lang="vi" sz="1050" u="none" cap="none" strike="noStrike">
                <a:solidFill>
                  <a:srgbClr val="000000"/>
                </a:solidFill>
                <a:highlight>
                  <a:srgbClr val="FFFFFF"/>
                </a:highlight>
                <a:latin typeface="Courier New"/>
                <a:ea typeface="Courier New"/>
                <a:cs typeface="Courier New"/>
                <a:sym typeface="Courier New"/>
              </a:rPr>
              <a:t> </a:t>
            </a:r>
            <a:r>
              <a:rPr b="1" i="0" lang="vi" sz="1050" u="none" cap="none" strike="noStrike">
                <a:solidFill>
                  <a:srgbClr val="0000FF"/>
                </a:solidFill>
                <a:highlight>
                  <a:srgbClr val="FFFFFF"/>
                </a:highlight>
                <a:latin typeface="Courier New"/>
                <a:ea typeface="Courier New"/>
                <a:cs typeface="Courier New"/>
                <a:sym typeface="Courier New"/>
              </a:rPr>
              <a:t>AND</a:t>
            </a:r>
            <a:r>
              <a:rPr b="1" i="0" lang="vi" sz="1050" u="none" cap="none" strike="noStrike">
                <a:solidFill>
                  <a:srgbClr val="000000"/>
                </a:solidFill>
                <a:highlight>
                  <a:srgbClr val="FFFFFF"/>
                </a:highlight>
                <a:latin typeface="Courier New"/>
                <a:ea typeface="Courier New"/>
                <a:cs typeface="Courier New"/>
                <a:sym typeface="Courier New"/>
              </a:rPr>
              <a:t> country = </a:t>
            </a:r>
            <a:r>
              <a:rPr b="1" i="0" lang="vi" sz="1050" u="none" cap="none" strike="noStrike">
                <a:solidFill>
                  <a:srgbClr val="A31515"/>
                </a:solidFill>
                <a:highlight>
                  <a:srgbClr val="FFFFFF"/>
                </a:highlight>
                <a:latin typeface="Courier New"/>
                <a:ea typeface="Courier New"/>
                <a:cs typeface="Courier New"/>
                <a:sym typeface="Courier New"/>
              </a:rPr>
              <a:t>'USA'</a:t>
            </a:r>
            <a:endParaRPr b="1" i="0" sz="1050" u="none" cap="none" strike="noStrike">
              <a:solidFill>
                <a:srgbClr val="A31515"/>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1" i="0" lang="vi" sz="1050" u="none" cap="none" strike="noStrike">
                <a:solidFill>
                  <a:srgbClr val="0000FF"/>
                </a:solidFill>
                <a:highlight>
                  <a:srgbClr val="FFFFFF"/>
                </a:highlight>
                <a:latin typeface="Courier New"/>
                <a:ea typeface="Courier New"/>
                <a:cs typeface="Courier New"/>
                <a:sym typeface="Courier New"/>
              </a:rPr>
              <a:t>ORDER BY</a:t>
            </a:r>
            <a:r>
              <a:rPr b="1" i="0" lang="vi" sz="1050" u="none" cap="none" strike="noStrike">
                <a:solidFill>
                  <a:srgbClr val="000000"/>
                </a:solidFill>
                <a:highlight>
                  <a:srgbClr val="FFFFFF"/>
                </a:highlight>
                <a:latin typeface="Courier New"/>
                <a:ea typeface="Courier New"/>
                <a:cs typeface="Courier New"/>
                <a:sym typeface="Courier New"/>
              </a:rPr>
              <a:t> last_name, first_name;</a:t>
            </a:r>
            <a:endParaRPr b="1" i="0" sz="10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t/>
            </a:r>
            <a:endParaRPr b="1" i="0" sz="10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1" i="0" lang="vi" sz="1050" u="none" cap="none" strike="noStrike">
                <a:solidFill>
                  <a:srgbClr val="0000FF"/>
                </a:solidFill>
                <a:highlight>
                  <a:srgbClr val="FFFFFF"/>
                </a:highlight>
                <a:latin typeface="Courier New"/>
                <a:ea typeface="Courier New"/>
                <a:cs typeface="Courier New"/>
                <a:sym typeface="Courier New"/>
              </a:rPr>
              <a:t>CREATE</a:t>
            </a:r>
            <a:r>
              <a:rPr b="1" i="0" lang="vi" sz="1050" u="none" cap="none" strike="noStrike">
                <a:solidFill>
                  <a:srgbClr val="000000"/>
                </a:solidFill>
                <a:highlight>
                  <a:srgbClr val="FFFFFF"/>
                </a:highlight>
                <a:latin typeface="Courier New"/>
                <a:ea typeface="Courier New"/>
                <a:cs typeface="Courier New"/>
                <a:sym typeface="Courier New"/>
              </a:rPr>
              <a:t> </a:t>
            </a:r>
            <a:r>
              <a:rPr b="1" i="0" lang="vi" sz="1050" u="none" cap="none" strike="noStrike">
                <a:solidFill>
                  <a:srgbClr val="0000FF"/>
                </a:solidFill>
                <a:highlight>
                  <a:srgbClr val="FFFFFF"/>
                </a:highlight>
                <a:latin typeface="Courier New"/>
                <a:ea typeface="Courier New"/>
                <a:cs typeface="Courier New"/>
                <a:sym typeface="Courier New"/>
              </a:rPr>
              <a:t>INDEX</a:t>
            </a:r>
            <a:r>
              <a:rPr b="1" i="0" lang="vi" sz="1050" u="none" cap="none" strike="noStrike">
                <a:solidFill>
                  <a:srgbClr val="000000"/>
                </a:solidFill>
                <a:highlight>
                  <a:srgbClr val="FFFFFF"/>
                </a:highlight>
                <a:latin typeface="Courier New"/>
                <a:ea typeface="Courier New"/>
                <a:cs typeface="Courier New"/>
                <a:sym typeface="Courier New"/>
              </a:rPr>
              <a:t> </a:t>
            </a:r>
            <a:r>
              <a:rPr b="1" i="0" lang="vi" sz="1050" u="none" cap="none" strike="noStrike">
                <a:solidFill>
                  <a:srgbClr val="795E26"/>
                </a:solidFill>
                <a:highlight>
                  <a:srgbClr val="FFFFFF"/>
                </a:highlight>
                <a:latin typeface="Courier New"/>
                <a:ea typeface="Courier New"/>
                <a:cs typeface="Courier New"/>
                <a:sym typeface="Courier New"/>
              </a:rPr>
              <a:t>idx_status_country_name</a:t>
            </a:r>
            <a:r>
              <a:rPr b="1" i="0" lang="vi" sz="1050" u="none" cap="none" strike="noStrike">
                <a:solidFill>
                  <a:srgbClr val="000000"/>
                </a:solidFill>
                <a:highlight>
                  <a:srgbClr val="FFFFFF"/>
                </a:highlight>
                <a:latin typeface="Courier New"/>
                <a:ea typeface="Courier New"/>
                <a:cs typeface="Courier New"/>
                <a:sym typeface="Courier New"/>
              </a:rPr>
              <a:t> </a:t>
            </a:r>
            <a:r>
              <a:rPr b="1" i="0" lang="vi" sz="1050" u="none" cap="none" strike="noStrike">
                <a:solidFill>
                  <a:srgbClr val="0000FF"/>
                </a:solidFill>
                <a:highlight>
                  <a:srgbClr val="FFFFFF"/>
                </a:highlight>
                <a:latin typeface="Courier New"/>
                <a:ea typeface="Courier New"/>
                <a:cs typeface="Courier New"/>
                <a:sym typeface="Courier New"/>
              </a:rPr>
              <a:t>ON</a:t>
            </a:r>
            <a:r>
              <a:rPr b="1" i="0" lang="vi" sz="1050" u="none" cap="none" strike="noStrike">
                <a:solidFill>
                  <a:srgbClr val="000000"/>
                </a:solidFill>
                <a:highlight>
                  <a:srgbClr val="FFFFFF"/>
                </a:highlight>
                <a:latin typeface="Courier New"/>
                <a:ea typeface="Courier New"/>
                <a:cs typeface="Courier New"/>
                <a:sym typeface="Courier New"/>
              </a:rPr>
              <a:t> customers(</a:t>
            </a:r>
            <a:r>
              <a:rPr b="1" i="0" lang="vi" sz="1050" u="none" cap="none" strike="noStrike">
                <a:solidFill>
                  <a:srgbClr val="0000FF"/>
                </a:solidFill>
                <a:highlight>
                  <a:srgbClr val="FFFFFF"/>
                </a:highlight>
                <a:latin typeface="Courier New"/>
                <a:ea typeface="Courier New"/>
                <a:cs typeface="Courier New"/>
                <a:sym typeface="Courier New"/>
              </a:rPr>
              <a:t>status</a:t>
            </a:r>
            <a:r>
              <a:rPr b="1" i="0" lang="vi" sz="1050" u="none" cap="none" strike="noStrike">
                <a:solidFill>
                  <a:srgbClr val="000000"/>
                </a:solidFill>
                <a:highlight>
                  <a:srgbClr val="FFFFFF"/>
                </a:highlight>
                <a:latin typeface="Courier New"/>
                <a:ea typeface="Courier New"/>
                <a:cs typeface="Courier New"/>
                <a:sym typeface="Courier New"/>
              </a:rPr>
              <a:t>, country, last_name, first_name);</a:t>
            </a:r>
            <a:endParaRPr b="1" i="0" sz="1050" u="none" cap="none" strike="noStrike">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1"/>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Khi nào nên sử dụng Composite Index</a:t>
            </a:r>
            <a:endParaRPr sz="2300"/>
          </a:p>
        </p:txBody>
      </p:sp>
      <p:sp>
        <p:nvSpPr>
          <p:cNvPr id="358" name="Google Shape;358;p41"/>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
        <p:nvSpPr>
          <p:cNvPr id="359" name="Google Shape;359;p41"/>
          <p:cNvSpPr txBox="1"/>
          <p:nvPr>
            <p:ph idx="1" type="body"/>
          </p:nvPr>
        </p:nvSpPr>
        <p:spPr>
          <a:xfrm>
            <a:off x="860325" y="1483925"/>
            <a:ext cx="7871700" cy="3762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1F1F1F"/>
              </a:buClr>
              <a:buSzPts val="1600"/>
              <a:buFont typeface="Arial"/>
              <a:buChar char="❖"/>
            </a:pPr>
            <a:r>
              <a:rPr lang="vi" sz="1600">
                <a:solidFill>
                  <a:srgbClr val="1F1F1F"/>
                </a:solidFill>
                <a:latin typeface="Arial"/>
                <a:ea typeface="Arial"/>
                <a:cs typeface="Arial"/>
                <a:sym typeface="Arial"/>
              </a:rPr>
              <a:t>Truy vấn có GROUP BY kết hợp với WHERE</a:t>
            </a:r>
            <a:endParaRPr sz="1600">
              <a:solidFill>
                <a:srgbClr val="1F1F1F"/>
              </a:solidFill>
              <a:latin typeface="Arial"/>
              <a:ea typeface="Arial"/>
              <a:cs typeface="Arial"/>
              <a:sym typeface="Arial"/>
            </a:endParaRPr>
          </a:p>
          <a:p>
            <a:pPr indent="0" lvl="0" marL="0" rtl="0" algn="l">
              <a:lnSpc>
                <a:spcPct val="10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0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0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1F1F1F"/>
              </a:solidFill>
              <a:latin typeface="Arial"/>
              <a:ea typeface="Arial"/>
              <a:cs typeface="Arial"/>
              <a:sym typeface="Arial"/>
            </a:endParaRPr>
          </a:p>
          <a:p>
            <a:pPr indent="-330200" lvl="0" marL="457200" rtl="0" algn="l">
              <a:lnSpc>
                <a:spcPct val="150000"/>
              </a:lnSpc>
              <a:spcBef>
                <a:spcPts val="1200"/>
              </a:spcBef>
              <a:spcAft>
                <a:spcPts val="0"/>
              </a:spcAft>
              <a:buClr>
                <a:srgbClr val="1F1F1F"/>
              </a:buClr>
              <a:buSzPts val="1600"/>
              <a:buFont typeface="Arial"/>
              <a:buChar char="❖"/>
            </a:pPr>
            <a:r>
              <a:rPr lang="vi" sz="1600">
                <a:solidFill>
                  <a:srgbClr val="1F1F1F"/>
                </a:solidFill>
                <a:latin typeface="Arial"/>
                <a:ea typeface="Arial"/>
                <a:cs typeface="Arial"/>
                <a:sym typeface="Arial"/>
              </a:rPr>
              <a:t>Thay thế nhiều Single-column Index</a:t>
            </a:r>
            <a:endParaRPr sz="1600">
              <a:solidFill>
                <a:srgbClr val="1F1F1F"/>
              </a:solidFill>
              <a:latin typeface="Arial"/>
              <a:ea typeface="Arial"/>
              <a:cs typeface="Arial"/>
              <a:sym typeface="Arial"/>
            </a:endParaRPr>
          </a:p>
          <a:p>
            <a:pPr indent="-330200" lvl="1" marL="914400" rtl="0" algn="l">
              <a:lnSpc>
                <a:spcPct val="150000"/>
              </a:lnSpc>
              <a:spcBef>
                <a:spcPts val="0"/>
              </a:spcBef>
              <a:spcAft>
                <a:spcPts val="0"/>
              </a:spcAft>
              <a:buClr>
                <a:srgbClr val="1F1F1F"/>
              </a:buClr>
              <a:buSzPts val="1600"/>
              <a:buFont typeface="Arial"/>
              <a:buChar char="➢"/>
            </a:pPr>
            <a:r>
              <a:rPr lang="vi" sz="1600">
                <a:solidFill>
                  <a:srgbClr val="1F1F1F"/>
                </a:solidFill>
                <a:latin typeface="Arial"/>
                <a:ea typeface="Arial"/>
                <a:cs typeface="Arial"/>
                <a:sym typeface="Arial"/>
              </a:rPr>
              <a:t>Thay thế hiệu quả các single-column index khi tuân thủ quy tắc leftmost prefix. Và phần lớn các truy vấn phức tạp liên quan đến nhiều cột</a:t>
            </a:r>
            <a:endParaRPr sz="1600">
              <a:solidFill>
                <a:srgbClr val="1F1F1F"/>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1F1F1F"/>
              </a:solidFill>
              <a:latin typeface="Arial"/>
              <a:ea typeface="Arial"/>
              <a:cs typeface="Arial"/>
              <a:sym typeface="Arial"/>
            </a:endParaRPr>
          </a:p>
        </p:txBody>
      </p:sp>
      <p:sp>
        <p:nvSpPr>
          <p:cNvPr id="360" name="Google Shape;360;p41"/>
          <p:cNvSpPr/>
          <p:nvPr/>
        </p:nvSpPr>
        <p:spPr>
          <a:xfrm>
            <a:off x="2031900" y="2004275"/>
            <a:ext cx="5432700" cy="16731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050"/>
              <a:buFont typeface="Arial"/>
              <a:buNone/>
            </a:pPr>
            <a:r>
              <a:rPr b="1" i="0" lang="vi" sz="1050" u="none" cap="none" strike="noStrike">
                <a:solidFill>
                  <a:srgbClr val="0000FF"/>
                </a:solidFill>
                <a:highlight>
                  <a:srgbClr val="FFFFFF"/>
                </a:highlight>
                <a:latin typeface="Courier New"/>
                <a:ea typeface="Courier New"/>
                <a:cs typeface="Courier New"/>
                <a:sym typeface="Courier New"/>
              </a:rPr>
              <a:t>SELECT</a:t>
            </a:r>
            <a:r>
              <a:rPr b="1" i="0" lang="vi" sz="1050" u="none" cap="none" strike="noStrike">
                <a:solidFill>
                  <a:srgbClr val="000000"/>
                </a:solidFill>
                <a:highlight>
                  <a:srgbClr val="FFFFFF"/>
                </a:highlight>
                <a:latin typeface="Courier New"/>
                <a:ea typeface="Courier New"/>
                <a:cs typeface="Courier New"/>
                <a:sym typeface="Courier New"/>
              </a:rPr>
              <a:t> </a:t>
            </a:r>
            <a:r>
              <a:rPr b="1" i="0" lang="vi" sz="1050" u="none" cap="none" strike="noStrike">
                <a:solidFill>
                  <a:srgbClr val="000000"/>
                </a:solidFill>
                <a:highlight>
                  <a:schemeClr val="lt1"/>
                </a:highlight>
                <a:latin typeface="Courier New"/>
                <a:ea typeface="Courier New"/>
                <a:cs typeface="Courier New"/>
                <a:sym typeface="Courier New"/>
              </a:rPr>
              <a:t>position</a:t>
            </a:r>
            <a:r>
              <a:rPr b="1" i="0" lang="vi" sz="1050" u="none" cap="none" strike="noStrike">
                <a:solidFill>
                  <a:srgbClr val="000000"/>
                </a:solidFill>
                <a:highlight>
                  <a:srgbClr val="FFFFFF"/>
                </a:highlight>
                <a:latin typeface="Courier New"/>
                <a:ea typeface="Courier New"/>
                <a:cs typeface="Courier New"/>
                <a:sym typeface="Courier New"/>
              </a:rPr>
              <a:t>, </a:t>
            </a:r>
            <a:r>
              <a:rPr b="1" i="0" lang="vi" sz="1050" u="none" cap="none" strike="noStrike">
                <a:solidFill>
                  <a:srgbClr val="795E26"/>
                </a:solidFill>
                <a:highlight>
                  <a:srgbClr val="FFFFFF"/>
                </a:highlight>
                <a:latin typeface="Courier New"/>
                <a:ea typeface="Courier New"/>
                <a:cs typeface="Courier New"/>
                <a:sym typeface="Courier New"/>
              </a:rPr>
              <a:t>COUNT(*)</a:t>
            </a:r>
            <a:endParaRPr b="1" i="0" sz="10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1" i="0" lang="vi" sz="1050" u="none" cap="none" strike="noStrike">
                <a:solidFill>
                  <a:srgbClr val="0000FF"/>
                </a:solidFill>
                <a:highlight>
                  <a:srgbClr val="FFFFFF"/>
                </a:highlight>
                <a:latin typeface="Courier New"/>
                <a:ea typeface="Courier New"/>
                <a:cs typeface="Courier New"/>
                <a:sym typeface="Courier New"/>
              </a:rPr>
              <a:t>FROM</a:t>
            </a:r>
            <a:r>
              <a:rPr b="1" i="0" lang="vi" sz="1050" u="none" cap="none" strike="noStrike">
                <a:solidFill>
                  <a:srgbClr val="000000"/>
                </a:solidFill>
                <a:highlight>
                  <a:srgbClr val="FFFFFF"/>
                </a:highlight>
                <a:latin typeface="Courier New"/>
                <a:ea typeface="Courier New"/>
                <a:cs typeface="Courier New"/>
                <a:sym typeface="Courier New"/>
              </a:rPr>
              <a:t> employees</a:t>
            </a:r>
            <a:endParaRPr b="1" i="0" sz="10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1" i="0" lang="vi" sz="1050" u="none" cap="none" strike="noStrike">
                <a:solidFill>
                  <a:srgbClr val="0000FF"/>
                </a:solidFill>
                <a:highlight>
                  <a:srgbClr val="FFFFFF"/>
                </a:highlight>
                <a:latin typeface="Courier New"/>
                <a:ea typeface="Courier New"/>
                <a:cs typeface="Courier New"/>
                <a:sym typeface="Courier New"/>
              </a:rPr>
              <a:t>WHERE</a:t>
            </a:r>
            <a:r>
              <a:rPr b="1" i="0" lang="vi" sz="1050" u="none" cap="none" strike="noStrike">
                <a:solidFill>
                  <a:srgbClr val="000000"/>
                </a:solidFill>
                <a:highlight>
                  <a:srgbClr val="FFFFFF"/>
                </a:highlight>
                <a:latin typeface="Courier New"/>
                <a:ea typeface="Courier New"/>
                <a:cs typeface="Courier New"/>
                <a:sym typeface="Courier New"/>
              </a:rPr>
              <a:t> departmentId = 5</a:t>
            </a:r>
            <a:endParaRPr b="1" i="0" sz="1050" u="none" cap="none" strike="noStrike">
              <a:solidFill>
                <a:srgbClr val="A31515"/>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1" i="0" lang="vi" sz="1050" u="none" cap="none" strike="noStrike">
                <a:solidFill>
                  <a:srgbClr val="0000FF"/>
                </a:solidFill>
                <a:highlight>
                  <a:srgbClr val="FFFFFF"/>
                </a:highlight>
                <a:latin typeface="Courier New"/>
                <a:ea typeface="Courier New"/>
                <a:cs typeface="Courier New"/>
                <a:sym typeface="Courier New"/>
              </a:rPr>
              <a:t>GROUP BY</a:t>
            </a:r>
            <a:r>
              <a:rPr b="1" i="0" lang="vi" sz="1050" u="none" cap="none" strike="noStrike">
                <a:solidFill>
                  <a:srgbClr val="000000"/>
                </a:solidFill>
                <a:highlight>
                  <a:srgbClr val="FFFFFF"/>
                </a:highlight>
                <a:latin typeface="Courier New"/>
                <a:ea typeface="Courier New"/>
                <a:cs typeface="Courier New"/>
                <a:sym typeface="Courier New"/>
              </a:rPr>
              <a:t> position;</a:t>
            </a:r>
            <a:endParaRPr b="1" i="0" sz="10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t/>
            </a:r>
            <a:endParaRPr b="1" i="0" sz="10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1" i="0" lang="vi" sz="1050" u="none" cap="none" strike="noStrike">
                <a:solidFill>
                  <a:srgbClr val="008000"/>
                </a:solidFill>
                <a:highlight>
                  <a:srgbClr val="FFFFFF"/>
                </a:highlight>
                <a:latin typeface="Courier New"/>
                <a:ea typeface="Courier New"/>
                <a:cs typeface="Courier New"/>
                <a:sym typeface="Courier New"/>
              </a:rPr>
              <a:t>-- Composite index hiệu quả</a:t>
            </a:r>
            <a:endParaRPr b="1" i="0" sz="1050" u="none" cap="none" strike="noStrike">
              <a:solidFill>
                <a:srgbClr val="008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1" i="0" lang="vi" sz="1050" u="none" cap="none" strike="noStrike">
                <a:solidFill>
                  <a:srgbClr val="0000FF"/>
                </a:solidFill>
                <a:highlight>
                  <a:srgbClr val="FFFFFF"/>
                </a:highlight>
                <a:latin typeface="Courier New"/>
                <a:ea typeface="Courier New"/>
                <a:cs typeface="Courier New"/>
                <a:sym typeface="Courier New"/>
              </a:rPr>
              <a:t>CREATE</a:t>
            </a:r>
            <a:r>
              <a:rPr b="1" i="0" lang="vi" sz="1050" u="none" cap="none" strike="noStrike">
                <a:solidFill>
                  <a:srgbClr val="000000"/>
                </a:solidFill>
                <a:highlight>
                  <a:srgbClr val="FFFFFF"/>
                </a:highlight>
                <a:latin typeface="Courier New"/>
                <a:ea typeface="Courier New"/>
                <a:cs typeface="Courier New"/>
                <a:sym typeface="Courier New"/>
              </a:rPr>
              <a:t> </a:t>
            </a:r>
            <a:r>
              <a:rPr b="1" i="0" lang="vi" sz="1050" u="none" cap="none" strike="noStrike">
                <a:solidFill>
                  <a:srgbClr val="0000FF"/>
                </a:solidFill>
                <a:highlight>
                  <a:srgbClr val="FFFFFF"/>
                </a:highlight>
                <a:latin typeface="Courier New"/>
                <a:ea typeface="Courier New"/>
                <a:cs typeface="Courier New"/>
                <a:sym typeface="Courier New"/>
              </a:rPr>
              <a:t>INDEX</a:t>
            </a:r>
            <a:r>
              <a:rPr b="1" i="0" lang="vi" sz="1050" u="none" cap="none" strike="noStrike">
                <a:solidFill>
                  <a:srgbClr val="000000"/>
                </a:solidFill>
                <a:highlight>
                  <a:srgbClr val="FFFFFF"/>
                </a:highlight>
                <a:latin typeface="Courier New"/>
                <a:ea typeface="Courier New"/>
                <a:cs typeface="Courier New"/>
                <a:sym typeface="Courier New"/>
              </a:rPr>
              <a:t> </a:t>
            </a:r>
            <a:r>
              <a:rPr b="1" i="0" lang="vi" sz="1050" u="none" cap="none" strike="noStrike">
                <a:solidFill>
                  <a:srgbClr val="795E26"/>
                </a:solidFill>
                <a:highlight>
                  <a:srgbClr val="FFFFFF"/>
                </a:highlight>
                <a:latin typeface="Courier New"/>
                <a:ea typeface="Courier New"/>
                <a:cs typeface="Courier New"/>
                <a:sym typeface="Courier New"/>
              </a:rPr>
              <a:t>idx_d</a:t>
            </a:r>
            <a:r>
              <a:rPr b="1" i="0" lang="vi" sz="1050" u="none" cap="none" strike="noStrike">
                <a:solidFill>
                  <a:srgbClr val="000000"/>
                </a:solidFill>
                <a:highlight>
                  <a:srgbClr val="FFFFFF"/>
                </a:highlight>
                <a:latin typeface="Courier New"/>
                <a:ea typeface="Courier New"/>
                <a:cs typeface="Courier New"/>
                <a:sym typeface="Courier New"/>
              </a:rPr>
              <a:t> </a:t>
            </a:r>
            <a:r>
              <a:rPr b="1" i="0" lang="vi" sz="1050" u="none" cap="none" strike="noStrike">
                <a:solidFill>
                  <a:srgbClr val="0000FF"/>
                </a:solidFill>
                <a:highlight>
                  <a:srgbClr val="FFFFFF"/>
                </a:highlight>
                <a:latin typeface="Courier New"/>
                <a:ea typeface="Courier New"/>
                <a:cs typeface="Courier New"/>
                <a:sym typeface="Courier New"/>
              </a:rPr>
              <a:t>ON</a:t>
            </a:r>
            <a:r>
              <a:rPr b="1" i="0" lang="vi" sz="1050" u="none" cap="none" strike="noStrike">
                <a:solidFill>
                  <a:srgbClr val="000000"/>
                </a:solidFill>
                <a:highlight>
                  <a:srgbClr val="FFFFFF"/>
                </a:highlight>
                <a:latin typeface="Courier New"/>
                <a:ea typeface="Courier New"/>
                <a:cs typeface="Courier New"/>
                <a:sym typeface="Courier New"/>
              </a:rPr>
              <a:t> </a:t>
            </a:r>
            <a:r>
              <a:rPr b="1" i="0" lang="vi" sz="1050" u="none" cap="none" strike="noStrike">
                <a:solidFill>
                  <a:srgbClr val="000000"/>
                </a:solidFill>
                <a:highlight>
                  <a:schemeClr val="lt1"/>
                </a:highlight>
                <a:latin typeface="Courier New"/>
                <a:ea typeface="Courier New"/>
                <a:cs typeface="Courier New"/>
                <a:sym typeface="Courier New"/>
              </a:rPr>
              <a:t>employees</a:t>
            </a:r>
            <a:r>
              <a:rPr b="1" i="0" lang="vi" sz="1050" u="none" cap="none" strike="noStrike">
                <a:solidFill>
                  <a:srgbClr val="000000"/>
                </a:solidFill>
                <a:highlight>
                  <a:srgbClr val="FFFFFF"/>
                </a:highlight>
                <a:latin typeface="Courier New"/>
                <a:ea typeface="Courier New"/>
                <a:cs typeface="Courier New"/>
                <a:sym typeface="Courier New"/>
              </a:rPr>
              <a:t>(</a:t>
            </a:r>
            <a:r>
              <a:rPr b="1" i="0" lang="vi" sz="1050" u="none" cap="none" strike="noStrike">
                <a:solidFill>
                  <a:srgbClr val="000000"/>
                </a:solidFill>
                <a:highlight>
                  <a:schemeClr val="lt1"/>
                </a:highlight>
                <a:latin typeface="Courier New"/>
                <a:ea typeface="Courier New"/>
                <a:cs typeface="Courier New"/>
                <a:sym typeface="Courier New"/>
              </a:rPr>
              <a:t>departmentId</a:t>
            </a:r>
            <a:r>
              <a:rPr b="1" i="0" lang="vi" sz="1050" u="none" cap="none" strike="noStrike">
                <a:solidFill>
                  <a:srgbClr val="000000"/>
                </a:solidFill>
                <a:highlight>
                  <a:srgbClr val="FFFFFF"/>
                </a:highlight>
                <a:latin typeface="Courier New"/>
                <a:ea typeface="Courier New"/>
                <a:cs typeface="Courier New"/>
                <a:sym typeface="Courier New"/>
              </a:rPr>
              <a:t>, </a:t>
            </a:r>
            <a:r>
              <a:rPr b="1" i="0" lang="vi" sz="1050" u="none" cap="none" strike="noStrike">
                <a:solidFill>
                  <a:srgbClr val="000000"/>
                </a:solidFill>
                <a:highlight>
                  <a:schemeClr val="lt1"/>
                </a:highlight>
                <a:latin typeface="Courier New"/>
                <a:ea typeface="Courier New"/>
                <a:cs typeface="Courier New"/>
                <a:sym typeface="Courier New"/>
              </a:rPr>
              <a:t>position</a:t>
            </a:r>
            <a:r>
              <a:rPr b="1" i="0" lang="vi" sz="1050" u="none" cap="none" strike="noStrike">
                <a:solidFill>
                  <a:srgbClr val="000000"/>
                </a:solidFill>
                <a:highlight>
                  <a:srgbClr val="FFFFFF"/>
                </a:highlight>
                <a:latin typeface="Courier New"/>
                <a:ea typeface="Courier New"/>
                <a:cs typeface="Courier New"/>
                <a:sym typeface="Courier New"/>
              </a:rPr>
              <a:t>);</a:t>
            </a:r>
            <a:endParaRPr b="1" i="0" sz="1050" u="none" cap="none" strike="noStrike">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2"/>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Use case</a:t>
            </a:r>
            <a:endParaRPr sz="2300"/>
          </a:p>
        </p:txBody>
      </p:sp>
      <p:sp>
        <p:nvSpPr>
          <p:cNvPr id="366" name="Google Shape;366;p42"/>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
        <p:nvSpPr>
          <p:cNvPr id="367" name="Google Shape;367;p42"/>
          <p:cNvSpPr txBox="1"/>
          <p:nvPr>
            <p:ph idx="1" type="body"/>
          </p:nvPr>
        </p:nvSpPr>
        <p:spPr>
          <a:xfrm>
            <a:off x="860325" y="1483925"/>
            <a:ext cx="7871700" cy="3762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1F1F1F"/>
              </a:buClr>
              <a:buSzPts val="1600"/>
              <a:buFont typeface="Arial"/>
              <a:buChar char="❖"/>
            </a:pPr>
            <a:r>
              <a:rPr lang="vi" sz="1600">
                <a:solidFill>
                  <a:srgbClr val="1F1F1F"/>
                </a:solidFill>
                <a:latin typeface="Arial"/>
                <a:ea typeface="Arial"/>
                <a:cs typeface="Arial"/>
                <a:sym typeface="Arial"/>
              </a:rPr>
              <a:t>Tìm đơn hàng theo khách hàng + khoảng thời gian</a:t>
            </a:r>
            <a:endParaRPr sz="1600">
              <a:solidFill>
                <a:srgbClr val="1F1F1F"/>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1F1F1F"/>
              </a:solidFill>
              <a:latin typeface="Arial"/>
              <a:ea typeface="Arial"/>
              <a:cs typeface="Arial"/>
              <a:sym typeface="Arial"/>
            </a:endParaRPr>
          </a:p>
          <a:p>
            <a:pPr indent="-330200" lvl="0" marL="457200" rtl="0" algn="l">
              <a:lnSpc>
                <a:spcPct val="150000"/>
              </a:lnSpc>
              <a:spcBef>
                <a:spcPts val="1200"/>
              </a:spcBef>
              <a:spcAft>
                <a:spcPts val="0"/>
              </a:spcAft>
              <a:buClr>
                <a:srgbClr val="1F1F1F"/>
              </a:buClr>
              <a:buSzPts val="1600"/>
              <a:buFont typeface="Arial"/>
              <a:buChar char="❖"/>
            </a:pPr>
            <a:r>
              <a:rPr lang="vi" sz="1600">
                <a:solidFill>
                  <a:srgbClr val="1F1F1F"/>
                </a:solidFill>
                <a:latin typeface="Arial"/>
                <a:ea typeface="Arial"/>
                <a:cs typeface="Arial"/>
                <a:sym typeface="Arial"/>
              </a:rPr>
              <a:t> Tìm đơn hàng theo khách hàng + trạng thái</a:t>
            </a:r>
            <a:endParaRPr sz="1600">
              <a:solidFill>
                <a:srgbClr val="1F1F1F"/>
              </a:solidFill>
              <a:latin typeface="Arial"/>
              <a:ea typeface="Arial"/>
              <a:cs typeface="Arial"/>
              <a:sym typeface="Arial"/>
            </a:endParaRPr>
          </a:p>
          <a:p>
            <a:pPr indent="0" lvl="0" marL="0" rtl="0" algn="l">
              <a:lnSpc>
                <a:spcPct val="10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0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0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1F1F1F"/>
              </a:solidFill>
              <a:latin typeface="Arial"/>
              <a:ea typeface="Arial"/>
              <a:cs typeface="Arial"/>
              <a:sym typeface="Arial"/>
            </a:endParaRPr>
          </a:p>
        </p:txBody>
      </p:sp>
      <p:sp>
        <p:nvSpPr>
          <p:cNvPr id="368" name="Google Shape;368;p42"/>
          <p:cNvSpPr/>
          <p:nvPr/>
        </p:nvSpPr>
        <p:spPr>
          <a:xfrm>
            <a:off x="1507400" y="2013338"/>
            <a:ext cx="6312000" cy="6816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050"/>
              <a:buFont typeface="Arial"/>
              <a:buNone/>
            </a:pPr>
            <a:r>
              <a:rPr b="1" i="0" lang="vi" sz="1050" u="none" cap="none" strike="noStrike">
                <a:solidFill>
                  <a:srgbClr val="0000FF"/>
                </a:solidFill>
                <a:highlight>
                  <a:srgbClr val="FFFFFF"/>
                </a:highlight>
                <a:latin typeface="Courier New"/>
                <a:ea typeface="Courier New"/>
                <a:cs typeface="Courier New"/>
                <a:sym typeface="Courier New"/>
              </a:rPr>
              <a:t>SELECT</a:t>
            </a:r>
            <a:r>
              <a:rPr b="1" i="0" lang="vi" sz="1050" u="none" cap="none" strike="noStrike">
                <a:solidFill>
                  <a:srgbClr val="000000"/>
                </a:solidFill>
                <a:highlight>
                  <a:srgbClr val="FFFFFF"/>
                </a:highlight>
                <a:latin typeface="Courier New"/>
                <a:ea typeface="Courier New"/>
                <a:cs typeface="Courier New"/>
                <a:sym typeface="Courier New"/>
              </a:rPr>
              <a:t> * </a:t>
            </a:r>
            <a:r>
              <a:rPr b="1" i="0" lang="vi" sz="1050" u="none" cap="none" strike="noStrike">
                <a:solidFill>
                  <a:srgbClr val="0000FF"/>
                </a:solidFill>
                <a:highlight>
                  <a:srgbClr val="FFFFFF"/>
                </a:highlight>
                <a:latin typeface="Courier New"/>
                <a:ea typeface="Courier New"/>
                <a:cs typeface="Courier New"/>
                <a:sym typeface="Courier New"/>
              </a:rPr>
              <a:t>FROM</a:t>
            </a:r>
            <a:r>
              <a:rPr b="1" i="0" lang="vi" sz="1050" u="none" cap="none" strike="noStrike">
                <a:solidFill>
                  <a:srgbClr val="000000"/>
                </a:solidFill>
                <a:highlight>
                  <a:srgbClr val="FFFFFF"/>
                </a:highlight>
                <a:latin typeface="Courier New"/>
                <a:ea typeface="Courier New"/>
                <a:cs typeface="Courier New"/>
                <a:sym typeface="Courier New"/>
              </a:rPr>
              <a:t> orders </a:t>
            </a:r>
            <a:r>
              <a:rPr b="1" i="0" lang="vi" sz="1050" u="none" cap="none" strike="noStrike">
                <a:solidFill>
                  <a:srgbClr val="0000FF"/>
                </a:solidFill>
                <a:highlight>
                  <a:srgbClr val="FFFFFF"/>
                </a:highlight>
                <a:latin typeface="Courier New"/>
                <a:ea typeface="Courier New"/>
                <a:cs typeface="Courier New"/>
                <a:sym typeface="Courier New"/>
              </a:rPr>
              <a:t>WHERE</a:t>
            </a:r>
            <a:r>
              <a:rPr b="1" i="0" lang="vi" sz="1050" u="none" cap="none" strike="noStrike">
                <a:solidFill>
                  <a:srgbClr val="000000"/>
                </a:solidFill>
                <a:highlight>
                  <a:srgbClr val="FFFFFF"/>
                </a:highlight>
                <a:latin typeface="Courier New"/>
                <a:ea typeface="Courier New"/>
                <a:cs typeface="Courier New"/>
                <a:sym typeface="Courier New"/>
              </a:rPr>
              <a:t> customer_id = ? </a:t>
            </a:r>
            <a:r>
              <a:rPr b="1" i="0" lang="vi" sz="1050" u="none" cap="none" strike="noStrike">
                <a:solidFill>
                  <a:srgbClr val="0000FF"/>
                </a:solidFill>
                <a:highlight>
                  <a:srgbClr val="FFFFFF"/>
                </a:highlight>
                <a:latin typeface="Courier New"/>
                <a:ea typeface="Courier New"/>
                <a:cs typeface="Courier New"/>
                <a:sym typeface="Courier New"/>
              </a:rPr>
              <a:t>AND</a:t>
            </a:r>
            <a:r>
              <a:rPr b="1" i="0" lang="vi" sz="1050" u="none" cap="none" strike="noStrike">
                <a:solidFill>
                  <a:srgbClr val="000000"/>
                </a:solidFill>
                <a:highlight>
                  <a:srgbClr val="FFFFFF"/>
                </a:highlight>
                <a:latin typeface="Courier New"/>
                <a:ea typeface="Courier New"/>
                <a:cs typeface="Courier New"/>
                <a:sym typeface="Courier New"/>
              </a:rPr>
              <a:t> order_date </a:t>
            </a:r>
            <a:r>
              <a:rPr b="1" i="0" lang="vi" sz="1050" u="none" cap="none" strike="noStrike">
                <a:solidFill>
                  <a:srgbClr val="0000FF"/>
                </a:solidFill>
                <a:highlight>
                  <a:srgbClr val="FFFFFF"/>
                </a:highlight>
                <a:latin typeface="Courier New"/>
                <a:ea typeface="Courier New"/>
                <a:cs typeface="Courier New"/>
                <a:sym typeface="Courier New"/>
              </a:rPr>
              <a:t>BETWEEN</a:t>
            </a:r>
            <a:r>
              <a:rPr b="1" i="0" lang="vi" sz="1050" u="none" cap="none" strike="noStrike">
                <a:solidFill>
                  <a:srgbClr val="000000"/>
                </a:solidFill>
                <a:highlight>
                  <a:srgbClr val="FFFFFF"/>
                </a:highlight>
                <a:latin typeface="Courier New"/>
                <a:ea typeface="Courier New"/>
                <a:cs typeface="Courier New"/>
                <a:sym typeface="Courier New"/>
              </a:rPr>
              <a:t> ? </a:t>
            </a:r>
            <a:r>
              <a:rPr b="1" i="0" lang="vi" sz="1050" u="none" cap="none" strike="noStrike">
                <a:solidFill>
                  <a:srgbClr val="0000FF"/>
                </a:solidFill>
                <a:highlight>
                  <a:srgbClr val="FFFFFF"/>
                </a:highlight>
                <a:latin typeface="Courier New"/>
                <a:ea typeface="Courier New"/>
                <a:cs typeface="Courier New"/>
                <a:sym typeface="Courier New"/>
              </a:rPr>
              <a:t>AND</a:t>
            </a:r>
            <a:r>
              <a:rPr b="1" i="0" lang="vi" sz="1050" u="none" cap="none" strike="noStrike">
                <a:solidFill>
                  <a:srgbClr val="000000"/>
                </a:solidFill>
                <a:highlight>
                  <a:srgbClr val="FFFFFF"/>
                </a:highlight>
                <a:latin typeface="Courier New"/>
                <a:ea typeface="Courier New"/>
                <a:cs typeface="Courier New"/>
                <a:sym typeface="Courier New"/>
              </a:rPr>
              <a:t> ?;</a:t>
            </a:r>
            <a:endParaRPr b="1" i="0" sz="10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1" i="0" lang="vi" sz="1050" u="none" cap="none" strike="noStrike">
                <a:solidFill>
                  <a:srgbClr val="0000FF"/>
                </a:solidFill>
                <a:highlight>
                  <a:srgbClr val="FFFFFF"/>
                </a:highlight>
                <a:latin typeface="Courier New"/>
                <a:ea typeface="Courier New"/>
                <a:cs typeface="Courier New"/>
                <a:sym typeface="Courier New"/>
              </a:rPr>
              <a:t>CREATE</a:t>
            </a:r>
            <a:r>
              <a:rPr b="1" i="0" lang="vi" sz="1050" u="none" cap="none" strike="noStrike">
                <a:solidFill>
                  <a:srgbClr val="000000"/>
                </a:solidFill>
                <a:highlight>
                  <a:srgbClr val="FFFFFF"/>
                </a:highlight>
                <a:latin typeface="Courier New"/>
                <a:ea typeface="Courier New"/>
                <a:cs typeface="Courier New"/>
                <a:sym typeface="Courier New"/>
              </a:rPr>
              <a:t> </a:t>
            </a:r>
            <a:r>
              <a:rPr b="1" i="0" lang="vi" sz="1050" u="none" cap="none" strike="noStrike">
                <a:solidFill>
                  <a:srgbClr val="0000FF"/>
                </a:solidFill>
                <a:highlight>
                  <a:srgbClr val="FFFFFF"/>
                </a:highlight>
                <a:latin typeface="Courier New"/>
                <a:ea typeface="Courier New"/>
                <a:cs typeface="Courier New"/>
                <a:sym typeface="Courier New"/>
              </a:rPr>
              <a:t>INDEX</a:t>
            </a:r>
            <a:r>
              <a:rPr b="1" i="0" lang="vi" sz="1050" u="none" cap="none" strike="noStrike">
                <a:solidFill>
                  <a:srgbClr val="000000"/>
                </a:solidFill>
                <a:highlight>
                  <a:srgbClr val="FFFFFF"/>
                </a:highlight>
                <a:latin typeface="Courier New"/>
                <a:ea typeface="Courier New"/>
                <a:cs typeface="Courier New"/>
                <a:sym typeface="Courier New"/>
              </a:rPr>
              <a:t> </a:t>
            </a:r>
            <a:r>
              <a:rPr b="1" i="0" lang="vi" sz="1050" u="none" cap="none" strike="noStrike">
                <a:solidFill>
                  <a:srgbClr val="795E26"/>
                </a:solidFill>
                <a:highlight>
                  <a:srgbClr val="FFFFFF"/>
                </a:highlight>
                <a:latin typeface="Courier New"/>
                <a:ea typeface="Courier New"/>
                <a:cs typeface="Courier New"/>
                <a:sym typeface="Courier New"/>
              </a:rPr>
              <a:t>idx_customer_date</a:t>
            </a:r>
            <a:r>
              <a:rPr b="1" i="0" lang="vi" sz="1050" u="none" cap="none" strike="noStrike">
                <a:solidFill>
                  <a:srgbClr val="000000"/>
                </a:solidFill>
                <a:highlight>
                  <a:srgbClr val="FFFFFF"/>
                </a:highlight>
                <a:latin typeface="Courier New"/>
                <a:ea typeface="Courier New"/>
                <a:cs typeface="Courier New"/>
                <a:sym typeface="Courier New"/>
              </a:rPr>
              <a:t> </a:t>
            </a:r>
            <a:r>
              <a:rPr b="1" i="0" lang="vi" sz="1050" u="none" cap="none" strike="noStrike">
                <a:solidFill>
                  <a:srgbClr val="0000FF"/>
                </a:solidFill>
                <a:highlight>
                  <a:srgbClr val="FFFFFF"/>
                </a:highlight>
                <a:latin typeface="Courier New"/>
                <a:ea typeface="Courier New"/>
                <a:cs typeface="Courier New"/>
                <a:sym typeface="Courier New"/>
              </a:rPr>
              <a:t>ON</a:t>
            </a:r>
            <a:r>
              <a:rPr b="1" i="0" lang="vi" sz="1050" u="none" cap="none" strike="noStrike">
                <a:solidFill>
                  <a:srgbClr val="000000"/>
                </a:solidFill>
                <a:highlight>
                  <a:srgbClr val="FFFFFF"/>
                </a:highlight>
                <a:latin typeface="Courier New"/>
                <a:ea typeface="Courier New"/>
                <a:cs typeface="Courier New"/>
                <a:sym typeface="Courier New"/>
              </a:rPr>
              <a:t> orders(customer_id, order_date);</a:t>
            </a:r>
            <a:endParaRPr b="1" i="0" sz="1050" u="none" cap="none" strike="noStrike">
              <a:solidFill>
                <a:srgbClr val="000000"/>
              </a:solidFill>
              <a:highlight>
                <a:srgbClr val="FFFFFF"/>
              </a:highlight>
              <a:latin typeface="Courier New"/>
              <a:ea typeface="Courier New"/>
              <a:cs typeface="Courier New"/>
              <a:sym typeface="Courier New"/>
            </a:endParaRPr>
          </a:p>
        </p:txBody>
      </p:sp>
      <p:sp>
        <p:nvSpPr>
          <p:cNvPr id="369" name="Google Shape;369;p42"/>
          <p:cNvSpPr/>
          <p:nvPr/>
        </p:nvSpPr>
        <p:spPr>
          <a:xfrm>
            <a:off x="1507400" y="3529175"/>
            <a:ext cx="6312000" cy="6816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050"/>
              <a:buFont typeface="Arial"/>
              <a:buNone/>
            </a:pPr>
            <a:r>
              <a:rPr b="1" i="0" lang="vi" sz="1050" u="none" cap="none" strike="noStrike">
                <a:solidFill>
                  <a:srgbClr val="0000FF"/>
                </a:solidFill>
                <a:highlight>
                  <a:srgbClr val="FFFFFF"/>
                </a:highlight>
                <a:latin typeface="Courier New"/>
                <a:ea typeface="Courier New"/>
                <a:cs typeface="Courier New"/>
                <a:sym typeface="Courier New"/>
              </a:rPr>
              <a:t>SELECT</a:t>
            </a:r>
            <a:r>
              <a:rPr b="1" i="0" lang="vi" sz="1050" u="none" cap="none" strike="noStrike">
                <a:solidFill>
                  <a:srgbClr val="000000"/>
                </a:solidFill>
                <a:highlight>
                  <a:srgbClr val="FFFFFF"/>
                </a:highlight>
                <a:latin typeface="Courier New"/>
                <a:ea typeface="Courier New"/>
                <a:cs typeface="Courier New"/>
                <a:sym typeface="Courier New"/>
              </a:rPr>
              <a:t> * </a:t>
            </a:r>
            <a:r>
              <a:rPr b="1" i="0" lang="vi" sz="1050" u="none" cap="none" strike="noStrike">
                <a:solidFill>
                  <a:srgbClr val="0000FF"/>
                </a:solidFill>
                <a:highlight>
                  <a:srgbClr val="FFFFFF"/>
                </a:highlight>
                <a:latin typeface="Courier New"/>
                <a:ea typeface="Courier New"/>
                <a:cs typeface="Courier New"/>
                <a:sym typeface="Courier New"/>
              </a:rPr>
              <a:t>FROM</a:t>
            </a:r>
            <a:r>
              <a:rPr b="1" i="0" lang="vi" sz="1050" u="none" cap="none" strike="noStrike">
                <a:solidFill>
                  <a:srgbClr val="000000"/>
                </a:solidFill>
                <a:highlight>
                  <a:srgbClr val="FFFFFF"/>
                </a:highlight>
                <a:latin typeface="Courier New"/>
                <a:ea typeface="Courier New"/>
                <a:cs typeface="Courier New"/>
                <a:sym typeface="Courier New"/>
              </a:rPr>
              <a:t> orders </a:t>
            </a:r>
            <a:r>
              <a:rPr b="1" i="0" lang="vi" sz="1050" u="none" cap="none" strike="noStrike">
                <a:solidFill>
                  <a:srgbClr val="0000FF"/>
                </a:solidFill>
                <a:highlight>
                  <a:srgbClr val="FFFFFF"/>
                </a:highlight>
                <a:latin typeface="Courier New"/>
                <a:ea typeface="Courier New"/>
                <a:cs typeface="Courier New"/>
                <a:sym typeface="Courier New"/>
              </a:rPr>
              <a:t>WHERE</a:t>
            </a:r>
            <a:r>
              <a:rPr b="1" i="0" lang="vi" sz="1050" u="none" cap="none" strike="noStrike">
                <a:solidFill>
                  <a:srgbClr val="000000"/>
                </a:solidFill>
                <a:highlight>
                  <a:srgbClr val="FFFFFF"/>
                </a:highlight>
                <a:latin typeface="Courier New"/>
                <a:ea typeface="Courier New"/>
                <a:cs typeface="Courier New"/>
                <a:sym typeface="Courier New"/>
              </a:rPr>
              <a:t> customer_id = ? </a:t>
            </a:r>
            <a:r>
              <a:rPr b="1" i="0" lang="vi" sz="1050" u="none" cap="none" strike="noStrike">
                <a:solidFill>
                  <a:srgbClr val="0000FF"/>
                </a:solidFill>
                <a:highlight>
                  <a:srgbClr val="FFFFFF"/>
                </a:highlight>
                <a:latin typeface="Courier New"/>
                <a:ea typeface="Courier New"/>
                <a:cs typeface="Courier New"/>
                <a:sym typeface="Courier New"/>
              </a:rPr>
              <a:t>AND</a:t>
            </a:r>
            <a:r>
              <a:rPr b="1" i="0" lang="vi" sz="1050" u="none" cap="none" strike="noStrike">
                <a:solidFill>
                  <a:srgbClr val="000000"/>
                </a:solidFill>
                <a:highlight>
                  <a:srgbClr val="FFFFFF"/>
                </a:highlight>
                <a:latin typeface="Courier New"/>
                <a:ea typeface="Courier New"/>
                <a:cs typeface="Courier New"/>
                <a:sym typeface="Courier New"/>
              </a:rPr>
              <a:t> </a:t>
            </a:r>
            <a:r>
              <a:rPr b="1" i="0" lang="vi" sz="1050" u="none" cap="none" strike="noStrike">
                <a:solidFill>
                  <a:srgbClr val="0000FF"/>
                </a:solidFill>
                <a:highlight>
                  <a:srgbClr val="FFFFFF"/>
                </a:highlight>
                <a:latin typeface="Courier New"/>
                <a:ea typeface="Courier New"/>
                <a:cs typeface="Courier New"/>
                <a:sym typeface="Courier New"/>
              </a:rPr>
              <a:t>status</a:t>
            </a:r>
            <a:r>
              <a:rPr b="1" i="0" lang="vi" sz="1050" u="none" cap="none" strike="noStrike">
                <a:solidFill>
                  <a:srgbClr val="000000"/>
                </a:solidFill>
                <a:highlight>
                  <a:srgbClr val="FFFFFF"/>
                </a:highlight>
                <a:latin typeface="Courier New"/>
                <a:ea typeface="Courier New"/>
                <a:cs typeface="Courier New"/>
                <a:sym typeface="Courier New"/>
              </a:rPr>
              <a:t> = ?;</a:t>
            </a:r>
            <a:endParaRPr b="1" i="0" sz="10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1" i="0" lang="vi" sz="1050" u="none" cap="none" strike="noStrike">
                <a:solidFill>
                  <a:srgbClr val="0000FF"/>
                </a:solidFill>
                <a:highlight>
                  <a:srgbClr val="FFFFFF"/>
                </a:highlight>
                <a:latin typeface="Courier New"/>
                <a:ea typeface="Courier New"/>
                <a:cs typeface="Courier New"/>
                <a:sym typeface="Courier New"/>
              </a:rPr>
              <a:t>CREATE</a:t>
            </a:r>
            <a:r>
              <a:rPr b="1" i="0" lang="vi" sz="1050" u="none" cap="none" strike="noStrike">
                <a:solidFill>
                  <a:srgbClr val="000000"/>
                </a:solidFill>
                <a:highlight>
                  <a:srgbClr val="FFFFFF"/>
                </a:highlight>
                <a:latin typeface="Courier New"/>
                <a:ea typeface="Courier New"/>
                <a:cs typeface="Courier New"/>
                <a:sym typeface="Courier New"/>
              </a:rPr>
              <a:t> </a:t>
            </a:r>
            <a:r>
              <a:rPr b="1" i="0" lang="vi" sz="1050" u="none" cap="none" strike="noStrike">
                <a:solidFill>
                  <a:srgbClr val="0000FF"/>
                </a:solidFill>
                <a:highlight>
                  <a:srgbClr val="FFFFFF"/>
                </a:highlight>
                <a:latin typeface="Courier New"/>
                <a:ea typeface="Courier New"/>
                <a:cs typeface="Courier New"/>
                <a:sym typeface="Courier New"/>
              </a:rPr>
              <a:t>INDEX</a:t>
            </a:r>
            <a:r>
              <a:rPr b="1" i="0" lang="vi" sz="1050" u="none" cap="none" strike="noStrike">
                <a:solidFill>
                  <a:srgbClr val="000000"/>
                </a:solidFill>
                <a:highlight>
                  <a:srgbClr val="FFFFFF"/>
                </a:highlight>
                <a:latin typeface="Courier New"/>
                <a:ea typeface="Courier New"/>
                <a:cs typeface="Courier New"/>
                <a:sym typeface="Courier New"/>
              </a:rPr>
              <a:t> </a:t>
            </a:r>
            <a:r>
              <a:rPr b="1" i="0" lang="vi" sz="1050" u="none" cap="none" strike="noStrike">
                <a:solidFill>
                  <a:srgbClr val="795E26"/>
                </a:solidFill>
                <a:highlight>
                  <a:srgbClr val="FFFFFF"/>
                </a:highlight>
                <a:latin typeface="Courier New"/>
                <a:ea typeface="Courier New"/>
                <a:cs typeface="Courier New"/>
                <a:sym typeface="Courier New"/>
              </a:rPr>
              <a:t>idx_customer_status</a:t>
            </a:r>
            <a:r>
              <a:rPr b="1" i="0" lang="vi" sz="1050" u="none" cap="none" strike="noStrike">
                <a:solidFill>
                  <a:srgbClr val="000000"/>
                </a:solidFill>
                <a:highlight>
                  <a:srgbClr val="FFFFFF"/>
                </a:highlight>
                <a:latin typeface="Courier New"/>
                <a:ea typeface="Courier New"/>
                <a:cs typeface="Courier New"/>
                <a:sym typeface="Courier New"/>
              </a:rPr>
              <a:t> </a:t>
            </a:r>
            <a:r>
              <a:rPr b="1" i="0" lang="vi" sz="1050" u="none" cap="none" strike="noStrike">
                <a:solidFill>
                  <a:srgbClr val="0000FF"/>
                </a:solidFill>
                <a:highlight>
                  <a:srgbClr val="FFFFFF"/>
                </a:highlight>
                <a:latin typeface="Courier New"/>
                <a:ea typeface="Courier New"/>
                <a:cs typeface="Courier New"/>
                <a:sym typeface="Courier New"/>
              </a:rPr>
              <a:t>ON</a:t>
            </a:r>
            <a:r>
              <a:rPr b="1" i="0" lang="vi" sz="1050" u="none" cap="none" strike="noStrike">
                <a:solidFill>
                  <a:srgbClr val="000000"/>
                </a:solidFill>
                <a:highlight>
                  <a:srgbClr val="FFFFFF"/>
                </a:highlight>
                <a:latin typeface="Courier New"/>
                <a:ea typeface="Courier New"/>
                <a:cs typeface="Courier New"/>
                <a:sym typeface="Courier New"/>
              </a:rPr>
              <a:t> orders(customer_id, </a:t>
            </a:r>
            <a:r>
              <a:rPr b="1" i="0" lang="vi" sz="1050" u="none" cap="none" strike="noStrike">
                <a:solidFill>
                  <a:srgbClr val="0000FF"/>
                </a:solidFill>
                <a:highlight>
                  <a:srgbClr val="FFFFFF"/>
                </a:highlight>
                <a:latin typeface="Courier New"/>
                <a:ea typeface="Courier New"/>
                <a:cs typeface="Courier New"/>
                <a:sym typeface="Courier New"/>
              </a:rPr>
              <a:t>status</a:t>
            </a:r>
            <a:r>
              <a:rPr b="1" i="0" lang="vi" sz="1050" u="none" cap="none" strike="noStrike">
                <a:solidFill>
                  <a:srgbClr val="000000"/>
                </a:solidFill>
                <a:highlight>
                  <a:srgbClr val="FFFFFF"/>
                </a:highlight>
                <a:latin typeface="Courier New"/>
                <a:ea typeface="Courier New"/>
                <a:cs typeface="Courier New"/>
                <a:sym typeface="Courier New"/>
              </a:rPr>
              <a:t>);</a:t>
            </a:r>
            <a:endParaRPr b="1" i="0" sz="1050" u="none" cap="none" strike="noStrike">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3"/>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Bài tập</a:t>
            </a:r>
            <a:endParaRPr sz="2300"/>
          </a:p>
        </p:txBody>
      </p:sp>
      <p:sp>
        <p:nvSpPr>
          <p:cNvPr id="375" name="Google Shape;375;p43"/>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
        <p:nvSpPr>
          <p:cNvPr id="376" name="Google Shape;376;p43"/>
          <p:cNvSpPr txBox="1"/>
          <p:nvPr>
            <p:ph idx="1" type="body"/>
          </p:nvPr>
        </p:nvSpPr>
        <p:spPr>
          <a:xfrm>
            <a:off x="860325" y="1483925"/>
            <a:ext cx="7871700" cy="3762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1F1F1F"/>
              </a:buClr>
              <a:buSzPts val="1600"/>
              <a:buFont typeface="Arial"/>
              <a:buChar char="❖"/>
            </a:pPr>
            <a:r>
              <a:rPr lang="vi" sz="1600">
                <a:solidFill>
                  <a:srgbClr val="1F1F1F"/>
                </a:solidFill>
                <a:latin typeface="Arial"/>
                <a:ea typeface="Arial"/>
                <a:cs typeface="Arial"/>
                <a:sym typeface="Arial"/>
              </a:rPr>
              <a:t>Thường xuyên tìm kiếm theo mã phòng ban</a:t>
            </a:r>
            <a:endParaRPr sz="1600">
              <a:solidFill>
                <a:srgbClr val="1F1F1F"/>
              </a:solidFill>
              <a:latin typeface="Arial"/>
              <a:ea typeface="Arial"/>
              <a:cs typeface="Arial"/>
              <a:sym typeface="Arial"/>
            </a:endParaRPr>
          </a:p>
          <a:p>
            <a:pPr indent="-330200" lvl="0" marL="457200" rtl="0" algn="l">
              <a:lnSpc>
                <a:spcPct val="150000"/>
              </a:lnSpc>
              <a:spcBef>
                <a:spcPts val="0"/>
              </a:spcBef>
              <a:spcAft>
                <a:spcPts val="0"/>
              </a:spcAft>
              <a:buClr>
                <a:srgbClr val="1F1F1F"/>
              </a:buClr>
              <a:buSzPts val="1600"/>
              <a:buFont typeface="Arial"/>
              <a:buChar char="❖"/>
            </a:pPr>
            <a:r>
              <a:rPr lang="vi" sz="1600">
                <a:solidFill>
                  <a:srgbClr val="1F1F1F"/>
                </a:solidFill>
                <a:latin typeface="Arial"/>
                <a:ea typeface="Arial"/>
                <a:cs typeface="Arial"/>
                <a:sym typeface="Arial"/>
              </a:rPr>
              <a:t>Thường xuyên tìm kiếm theo mã phòng ban, position (PM, BA, Dev, Lead, …)</a:t>
            </a:r>
            <a:endParaRPr sz="1600">
              <a:solidFill>
                <a:srgbClr val="1F1F1F"/>
              </a:solidFill>
              <a:latin typeface="Arial"/>
              <a:ea typeface="Arial"/>
              <a:cs typeface="Arial"/>
              <a:sym typeface="Arial"/>
            </a:endParaRPr>
          </a:p>
          <a:p>
            <a:pPr indent="0" lvl="0" marL="0" rtl="0" algn="l">
              <a:lnSpc>
                <a:spcPct val="10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0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00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1F1F1F"/>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1F1F1F"/>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0" name="Shape 380"/>
        <p:cNvGrpSpPr/>
        <p:nvPr/>
      </p:nvGrpSpPr>
      <p:grpSpPr>
        <a:xfrm>
          <a:off x="0" y="0"/>
          <a:ext cx="0" cy="0"/>
          <a:chOff x="0" y="0"/>
          <a:chExt cx="0" cy="0"/>
        </a:xfrm>
      </p:grpSpPr>
      <p:sp>
        <p:nvSpPr>
          <p:cNvPr id="381" name="Google Shape;381;p44"/>
          <p:cNvSpPr txBox="1"/>
          <p:nvPr>
            <p:ph idx="4294967295" type="body"/>
          </p:nvPr>
        </p:nvSpPr>
        <p:spPr>
          <a:xfrm>
            <a:off x="0" y="1773000"/>
            <a:ext cx="9143700" cy="798600"/>
          </a:xfrm>
          <a:prstGeom prst="rect">
            <a:avLst/>
          </a:prstGeom>
          <a:solidFill>
            <a:srgbClr val="CC0000"/>
          </a:solidFill>
          <a:ln>
            <a:noFill/>
          </a:ln>
          <a:effectLst>
            <a:outerShdw blurRad="57240" rotWithShape="0" dir="5400000" dist="19080">
              <a:srgbClr val="000000">
                <a:alpha val="49411"/>
              </a:srgbClr>
            </a:outerShdw>
          </a:effectLst>
        </p:spPr>
        <p:txBody>
          <a:bodyPr anchorCtr="0" anchor="ctr" bIns="91425" lIns="91425" spcFirstLastPara="1" rIns="91425" wrap="square" tIns="91425">
            <a:noAutofit/>
          </a:bodyPr>
          <a:lstStyle/>
          <a:p>
            <a:pPr indent="0" lvl="0" marL="228600" rtl="0" algn="ctr">
              <a:lnSpc>
                <a:spcPct val="100000"/>
              </a:lnSpc>
              <a:spcBef>
                <a:spcPts val="0"/>
              </a:spcBef>
              <a:spcAft>
                <a:spcPts val="1200"/>
              </a:spcAft>
              <a:buClr>
                <a:schemeClr val="lt1"/>
              </a:buClr>
              <a:buSzPts val="3800"/>
              <a:buFont typeface="Arial"/>
              <a:buNone/>
            </a:pPr>
            <a:r>
              <a:rPr b="1" lang="vi" sz="3600">
                <a:solidFill>
                  <a:schemeClr val="lt1"/>
                </a:solidFill>
                <a:latin typeface="Jura"/>
                <a:ea typeface="Jura"/>
                <a:cs typeface="Jura"/>
                <a:sym typeface="Jura"/>
              </a:rPr>
              <a:t>Covering Index</a:t>
            </a:r>
            <a:endParaRPr b="1" sz="3600">
              <a:solidFill>
                <a:schemeClr val="lt1"/>
              </a:solidFill>
              <a:latin typeface="Jura"/>
              <a:ea typeface="Jura"/>
              <a:cs typeface="Jura"/>
              <a:sym typeface="Jura"/>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5"/>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Covering Index</a:t>
            </a:r>
            <a:endParaRPr sz="2300"/>
          </a:p>
        </p:txBody>
      </p:sp>
      <p:sp>
        <p:nvSpPr>
          <p:cNvPr id="387" name="Google Shape;387;p45"/>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
        <p:nvSpPr>
          <p:cNvPr id="388" name="Google Shape;388;p45"/>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Quan sát phần EXTRA trong EXPLAIN ⇒ “Using Index”</a:t>
            </a:r>
            <a:endParaRPr sz="1600">
              <a:solidFill>
                <a:schemeClr val="dk2"/>
              </a:solidFill>
              <a:latin typeface="Arial"/>
              <a:ea typeface="Arial"/>
              <a:cs typeface="Arial"/>
              <a:sym typeface="Arial"/>
            </a:endParaRPr>
          </a:p>
          <a:p>
            <a:pPr indent="-330200" lvl="0" marL="4572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Nhắc lại về:</a:t>
            </a:r>
            <a:endParaRPr sz="1600">
              <a:solidFill>
                <a:schemeClr val="dk2"/>
              </a:solidFill>
              <a:latin typeface="Arial"/>
              <a:ea typeface="Arial"/>
              <a:cs typeface="Arial"/>
              <a:sym typeface="Arial"/>
            </a:endParaRPr>
          </a:p>
          <a:p>
            <a:pPr indent="-330200" lvl="1" marL="9144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clustered index (primary key)</a:t>
            </a:r>
            <a:endParaRPr sz="1600">
              <a:solidFill>
                <a:schemeClr val="dk2"/>
              </a:solidFill>
              <a:latin typeface="Arial"/>
              <a:ea typeface="Arial"/>
              <a:cs typeface="Arial"/>
              <a:sym typeface="Arial"/>
            </a:endParaRPr>
          </a:p>
          <a:p>
            <a:pPr indent="-330200" lvl="1" marL="9144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non-clustered index (secondary index)</a:t>
            </a:r>
            <a:endParaRPr sz="1600">
              <a:solidFill>
                <a:schemeClr val="dk2"/>
              </a:solidFill>
              <a:latin typeface="Arial"/>
              <a:ea typeface="Arial"/>
              <a:cs typeface="Arial"/>
              <a:sym typeface="Arial"/>
            </a:endParaRPr>
          </a:p>
          <a:p>
            <a:pPr indent="-330200" lvl="0" marL="4572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Covering Index là 1 Index thông thường nhưng trong 1 hoàn cảnh đặc biệt</a:t>
            </a:r>
            <a:endParaRPr sz="1600">
              <a:solidFill>
                <a:schemeClr val="dk2"/>
              </a:solidFill>
              <a:latin typeface="Arial"/>
              <a:ea typeface="Arial"/>
              <a:cs typeface="Arial"/>
              <a:sym typeface="Arial"/>
            </a:endParaRPr>
          </a:p>
          <a:p>
            <a:pPr indent="0" lvl="0" marL="45720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chemeClr val="dk2"/>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6"/>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Covering Index</a:t>
            </a:r>
            <a:endParaRPr sz="2300"/>
          </a:p>
        </p:txBody>
      </p:sp>
      <p:sp>
        <p:nvSpPr>
          <p:cNvPr id="394" name="Google Shape;394;p46"/>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
        <p:nvSpPr>
          <p:cNvPr id="395" name="Google Shape;395;p46"/>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Covering Index (chỉ mục bao phủ) trong MySQL là một index được coi là "covering" cho một truy vấn khi </a:t>
            </a:r>
            <a:r>
              <a:rPr b="1" lang="vi" sz="1600">
                <a:solidFill>
                  <a:schemeClr val="accent3"/>
                </a:solidFill>
                <a:latin typeface="Arial"/>
                <a:ea typeface="Arial"/>
                <a:cs typeface="Arial"/>
                <a:sym typeface="Arial"/>
              </a:rPr>
              <a:t>tất cả các cột xuất hiện trong truy vấn đều nằm trong index.</a:t>
            </a:r>
            <a:r>
              <a:rPr lang="vi" sz="1600">
                <a:solidFill>
                  <a:schemeClr val="dk2"/>
                </a:solidFill>
                <a:latin typeface="Arial"/>
                <a:ea typeface="Arial"/>
                <a:cs typeface="Arial"/>
                <a:sym typeface="Arial"/>
              </a:rPr>
              <a:t> Với covering index, MySQL có thể trả về kết quả trực tiếp từ index mà không cần truy cập vào bảng gốc, giảm đáng kể chi phí I/O.</a:t>
            </a:r>
            <a:endParaRPr sz="1600">
              <a:solidFill>
                <a:schemeClr val="dk2"/>
              </a:solidFill>
              <a:latin typeface="Arial"/>
              <a:ea typeface="Arial"/>
              <a:cs typeface="Arial"/>
              <a:sym typeface="Arial"/>
            </a:endParaRPr>
          </a:p>
          <a:p>
            <a:pPr indent="-330200" lvl="1" marL="9144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Tất cả dữ liệu cần thiết cho câu truy vấn đều nằm trong index</a:t>
            </a:r>
            <a:endParaRPr sz="1600">
              <a:solidFill>
                <a:schemeClr val="dk2"/>
              </a:solidFill>
              <a:latin typeface="Arial"/>
              <a:ea typeface="Arial"/>
              <a:cs typeface="Arial"/>
              <a:sym typeface="Arial"/>
            </a:endParaRPr>
          </a:p>
          <a:p>
            <a:pPr indent="-330200" lvl="1" marL="9144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Không cần "table lookup" (truy cập vào bảng gốc)</a:t>
            </a:r>
            <a:endParaRPr sz="1600">
              <a:solidFill>
                <a:schemeClr val="dk2"/>
              </a:solidFill>
              <a:latin typeface="Arial"/>
              <a:ea typeface="Arial"/>
              <a:cs typeface="Arial"/>
              <a:sym typeface="Arial"/>
            </a:endParaRPr>
          </a:p>
          <a:p>
            <a:pPr indent="-330200" lvl="1" marL="9144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Nhận biết bằng "Using index" trong EXPLAIN</a:t>
            </a:r>
            <a:endParaRPr sz="1600">
              <a:solidFill>
                <a:schemeClr val="dk2"/>
              </a:solidFill>
              <a:latin typeface="Arial"/>
              <a:ea typeface="Arial"/>
              <a:cs typeface="Arial"/>
              <a:sym typeface="Arial"/>
            </a:endParaRPr>
          </a:p>
          <a:p>
            <a:pPr indent="0" lvl="0" marL="45720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chemeClr val="dk2"/>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7"/>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Covering Index</a:t>
            </a:r>
            <a:endParaRPr sz="2300"/>
          </a:p>
        </p:txBody>
      </p:sp>
      <p:sp>
        <p:nvSpPr>
          <p:cNvPr id="401" name="Google Shape;401;p47"/>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
        <p:nvSpPr>
          <p:cNvPr id="402" name="Google Shape;402;p47"/>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Covering Index với khóa chính</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45720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chemeClr val="dk2"/>
              </a:solidFill>
              <a:latin typeface="Arial"/>
              <a:ea typeface="Arial"/>
              <a:cs typeface="Arial"/>
              <a:sym typeface="Arial"/>
            </a:endParaRPr>
          </a:p>
        </p:txBody>
      </p:sp>
      <p:sp>
        <p:nvSpPr>
          <p:cNvPr id="403" name="Google Shape;403;p47"/>
          <p:cNvSpPr/>
          <p:nvPr/>
        </p:nvSpPr>
        <p:spPr>
          <a:xfrm>
            <a:off x="1894350" y="1986550"/>
            <a:ext cx="5355300" cy="22752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250"/>
              <a:buFont typeface="Arial"/>
              <a:buNone/>
            </a:pPr>
            <a:r>
              <a:rPr b="1" i="0" lang="vi" sz="1250" u="none" cap="none" strike="noStrike">
                <a:solidFill>
                  <a:srgbClr val="008000"/>
                </a:solidFill>
                <a:highlight>
                  <a:srgbClr val="FFFFFF"/>
                </a:highlight>
                <a:latin typeface="Courier New"/>
                <a:ea typeface="Courier New"/>
                <a:cs typeface="Courier New"/>
                <a:sym typeface="Courier New"/>
              </a:rPr>
              <a:t>-- Với PK là id</a:t>
            </a:r>
            <a:endParaRPr b="1" i="0" sz="1250" u="none" cap="none" strike="noStrike">
              <a:solidFill>
                <a:srgbClr val="008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250"/>
              <a:buFont typeface="Arial"/>
              <a:buNone/>
            </a:pPr>
            <a:r>
              <a:rPr b="1" i="0" lang="vi" sz="1250" u="none" cap="none" strike="noStrike">
                <a:solidFill>
                  <a:srgbClr val="0000FF"/>
                </a:solidFill>
                <a:highlight>
                  <a:srgbClr val="FFFFFF"/>
                </a:highlight>
                <a:latin typeface="Courier New"/>
                <a:ea typeface="Courier New"/>
                <a:cs typeface="Courier New"/>
                <a:sym typeface="Courier New"/>
              </a:rPr>
              <a:t>CREATE</a:t>
            </a:r>
            <a:r>
              <a:rPr b="1" i="0" lang="vi" sz="1250" u="none" cap="none" strike="noStrike">
                <a:solidFill>
                  <a:srgbClr val="000000"/>
                </a:solidFill>
                <a:highlight>
                  <a:srgbClr val="FFFFFF"/>
                </a:highlight>
                <a:latin typeface="Courier New"/>
                <a:ea typeface="Courier New"/>
                <a:cs typeface="Courier New"/>
                <a:sym typeface="Courier New"/>
              </a:rPr>
              <a:t> </a:t>
            </a:r>
            <a:r>
              <a:rPr b="1" i="0" lang="vi" sz="1250" u="none" cap="none" strike="noStrike">
                <a:solidFill>
                  <a:srgbClr val="0000FF"/>
                </a:solidFill>
                <a:highlight>
                  <a:srgbClr val="FFFFFF"/>
                </a:highlight>
                <a:latin typeface="Courier New"/>
                <a:ea typeface="Courier New"/>
                <a:cs typeface="Courier New"/>
                <a:sym typeface="Courier New"/>
              </a:rPr>
              <a:t>INDEX</a:t>
            </a:r>
            <a:r>
              <a:rPr b="1" i="0" lang="vi" sz="1250" u="none" cap="none" strike="noStrike">
                <a:solidFill>
                  <a:srgbClr val="000000"/>
                </a:solidFill>
                <a:highlight>
                  <a:srgbClr val="FFFFFF"/>
                </a:highlight>
                <a:latin typeface="Courier New"/>
                <a:ea typeface="Courier New"/>
                <a:cs typeface="Courier New"/>
                <a:sym typeface="Courier New"/>
              </a:rPr>
              <a:t> </a:t>
            </a:r>
            <a:r>
              <a:rPr b="1" i="0" lang="vi" sz="1250" u="none" cap="none" strike="noStrike">
                <a:solidFill>
                  <a:srgbClr val="795E26"/>
                </a:solidFill>
                <a:highlight>
                  <a:srgbClr val="FFFFFF"/>
                </a:highlight>
                <a:latin typeface="Courier New"/>
                <a:ea typeface="Courier New"/>
                <a:cs typeface="Courier New"/>
                <a:sym typeface="Courier New"/>
              </a:rPr>
              <a:t>idx_dept</a:t>
            </a:r>
            <a:r>
              <a:rPr b="1" i="0" lang="vi" sz="1250" u="none" cap="none" strike="noStrike">
                <a:solidFill>
                  <a:srgbClr val="000000"/>
                </a:solidFill>
                <a:highlight>
                  <a:srgbClr val="FFFFFF"/>
                </a:highlight>
                <a:latin typeface="Courier New"/>
                <a:ea typeface="Courier New"/>
                <a:cs typeface="Courier New"/>
                <a:sym typeface="Courier New"/>
              </a:rPr>
              <a:t> </a:t>
            </a:r>
            <a:r>
              <a:rPr b="1" i="0" lang="vi" sz="1250" u="none" cap="none" strike="noStrike">
                <a:solidFill>
                  <a:srgbClr val="0000FF"/>
                </a:solidFill>
                <a:highlight>
                  <a:srgbClr val="FFFFFF"/>
                </a:highlight>
                <a:latin typeface="Courier New"/>
                <a:ea typeface="Courier New"/>
                <a:cs typeface="Courier New"/>
                <a:sym typeface="Courier New"/>
              </a:rPr>
              <a:t>ON</a:t>
            </a:r>
            <a:r>
              <a:rPr b="1" i="0" lang="vi" sz="1250" u="none" cap="none" strike="noStrike">
                <a:solidFill>
                  <a:srgbClr val="000000"/>
                </a:solidFill>
                <a:highlight>
                  <a:srgbClr val="FFFFFF"/>
                </a:highlight>
                <a:latin typeface="Courier New"/>
                <a:ea typeface="Courier New"/>
                <a:cs typeface="Courier New"/>
                <a:sym typeface="Courier New"/>
              </a:rPr>
              <a:t> employees(</a:t>
            </a:r>
            <a:r>
              <a:rPr b="1" i="0" lang="vi" sz="1250" u="none" cap="none" strike="noStrike">
                <a:solidFill>
                  <a:srgbClr val="0000FF"/>
                </a:solidFill>
                <a:highlight>
                  <a:srgbClr val="FFFFFF"/>
                </a:highlight>
                <a:latin typeface="Courier New"/>
                <a:ea typeface="Courier New"/>
                <a:cs typeface="Courier New"/>
                <a:sym typeface="Courier New"/>
              </a:rPr>
              <a:t>name</a:t>
            </a:r>
            <a:r>
              <a:rPr b="1" i="0" lang="vi" sz="1250" u="none" cap="none" strike="noStrike">
                <a:solidFill>
                  <a:srgbClr val="000000"/>
                </a:solidFill>
                <a:highlight>
                  <a:srgbClr val="FFFFFF"/>
                </a:highlight>
                <a:latin typeface="Courier New"/>
                <a:ea typeface="Courier New"/>
                <a:cs typeface="Courier New"/>
                <a:sym typeface="Courier New"/>
              </a:rPr>
              <a:t>);</a:t>
            </a:r>
            <a:endParaRPr b="1" i="0" sz="12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250"/>
              <a:buFont typeface="Arial"/>
              <a:buNone/>
            </a:pPr>
            <a:r>
              <a:t/>
            </a:r>
            <a:endParaRPr b="1" i="0" sz="12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250"/>
              <a:buFont typeface="Arial"/>
              <a:buNone/>
            </a:pPr>
            <a:r>
              <a:rPr b="1" i="0" lang="vi" sz="1250" u="none" cap="none" strike="noStrike">
                <a:solidFill>
                  <a:srgbClr val="008000"/>
                </a:solidFill>
                <a:highlight>
                  <a:srgbClr val="FFFFFF"/>
                </a:highlight>
                <a:latin typeface="Courier New"/>
                <a:ea typeface="Courier New"/>
                <a:cs typeface="Courier New"/>
                <a:sym typeface="Courier New"/>
              </a:rPr>
              <a:t>-- Truy vấn này có thể sử dụng covering index</a:t>
            </a:r>
            <a:endParaRPr b="1" i="0" sz="1250" u="none" cap="none" strike="noStrike">
              <a:solidFill>
                <a:srgbClr val="008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250"/>
              <a:buFont typeface="Arial"/>
              <a:buNone/>
            </a:pPr>
            <a:r>
              <a:rPr b="1" i="0" lang="vi" sz="1250" u="none" cap="none" strike="noStrike">
                <a:solidFill>
                  <a:srgbClr val="0000FF"/>
                </a:solidFill>
                <a:highlight>
                  <a:srgbClr val="FFFFFF"/>
                </a:highlight>
                <a:latin typeface="Courier New"/>
                <a:ea typeface="Courier New"/>
                <a:cs typeface="Courier New"/>
                <a:sym typeface="Courier New"/>
              </a:rPr>
              <a:t>SELECT</a:t>
            </a:r>
            <a:r>
              <a:rPr b="1" i="0" lang="vi" sz="1250" u="none" cap="none" strike="noStrike">
                <a:solidFill>
                  <a:srgbClr val="000000"/>
                </a:solidFill>
                <a:highlight>
                  <a:srgbClr val="FFFFFF"/>
                </a:highlight>
                <a:latin typeface="Courier New"/>
                <a:ea typeface="Courier New"/>
                <a:cs typeface="Courier New"/>
                <a:sym typeface="Courier New"/>
              </a:rPr>
              <a:t> id, </a:t>
            </a:r>
            <a:r>
              <a:rPr b="1" i="0" lang="vi" sz="1250" u="none" cap="none" strike="noStrike">
                <a:solidFill>
                  <a:srgbClr val="0000FF"/>
                </a:solidFill>
                <a:highlight>
                  <a:srgbClr val="FFFFFF"/>
                </a:highlight>
                <a:latin typeface="Courier New"/>
                <a:ea typeface="Courier New"/>
                <a:cs typeface="Courier New"/>
                <a:sym typeface="Courier New"/>
              </a:rPr>
              <a:t>name</a:t>
            </a:r>
            <a:endParaRPr b="1" i="0" sz="1250" u="none" cap="none" strike="noStrike">
              <a:solidFill>
                <a:srgbClr val="0000FF"/>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250"/>
              <a:buFont typeface="Arial"/>
              <a:buNone/>
            </a:pPr>
            <a:r>
              <a:rPr b="1" i="0" lang="vi" sz="1250" u="none" cap="none" strike="noStrike">
                <a:solidFill>
                  <a:srgbClr val="0000FF"/>
                </a:solidFill>
                <a:highlight>
                  <a:srgbClr val="FFFFFF"/>
                </a:highlight>
                <a:latin typeface="Courier New"/>
                <a:ea typeface="Courier New"/>
                <a:cs typeface="Courier New"/>
                <a:sym typeface="Courier New"/>
              </a:rPr>
              <a:t>FROM</a:t>
            </a:r>
            <a:r>
              <a:rPr b="1" i="0" lang="vi" sz="1250" u="none" cap="none" strike="noStrike">
                <a:solidFill>
                  <a:srgbClr val="000000"/>
                </a:solidFill>
                <a:highlight>
                  <a:srgbClr val="FFFFFF"/>
                </a:highlight>
                <a:latin typeface="Courier New"/>
                <a:ea typeface="Courier New"/>
                <a:cs typeface="Courier New"/>
                <a:sym typeface="Courier New"/>
              </a:rPr>
              <a:t> employees</a:t>
            </a:r>
            <a:endParaRPr b="1" i="0" sz="12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250"/>
              <a:buFont typeface="Arial"/>
              <a:buNone/>
            </a:pPr>
            <a:r>
              <a:rPr b="1" i="0" lang="vi" sz="1250" u="none" cap="none" strike="noStrike">
                <a:solidFill>
                  <a:srgbClr val="0000FF"/>
                </a:solidFill>
                <a:highlight>
                  <a:srgbClr val="FFFFFF"/>
                </a:highlight>
                <a:latin typeface="Courier New"/>
                <a:ea typeface="Courier New"/>
                <a:cs typeface="Courier New"/>
                <a:sym typeface="Courier New"/>
              </a:rPr>
              <a:t>WHERE</a:t>
            </a:r>
            <a:r>
              <a:rPr b="1" i="0" lang="vi" sz="1250" u="none" cap="none" strike="noStrike">
                <a:solidFill>
                  <a:srgbClr val="000000"/>
                </a:solidFill>
                <a:highlight>
                  <a:srgbClr val="FFFFFF"/>
                </a:highlight>
                <a:latin typeface="Courier New"/>
                <a:ea typeface="Courier New"/>
                <a:cs typeface="Courier New"/>
                <a:sym typeface="Courier New"/>
              </a:rPr>
              <a:t> </a:t>
            </a:r>
            <a:r>
              <a:rPr b="1" i="0" lang="vi" sz="1250" u="none" cap="none" strike="noStrike">
                <a:solidFill>
                  <a:srgbClr val="0000FF"/>
                </a:solidFill>
                <a:highlight>
                  <a:srgbClr val="FFFFFF"/>
                </a:highlight>
                <a:latin typeface="Courier New"/>
                <a:ea typeface="Courier New"/>
                <a:cs typeface="Courier New"/>
                <a:sym typeface="Courier New"/>
              </a:rPr>
              <a:t>name</a:t>
            </a:r>
            <a:r>
              <a:rPr b="1" i="0" lang="vi" sz="1250" u="none" cap="none" strike="noStrike">
                <a:solidFill>
                  <a:srgbClr val="000000"/>
                </a:solidFill>
                <a:highlight>
                  <a:srgbClr val="FFFFFF"/>
                </a:highlight>
                <a:latin typeface="Courier New"/>
                <a:ea typeface="Courier New"/>
                <a:cs typeface="Courier New"/>
                <a:sym typeface="Courier New"/>
              </a:rPr>
              <a:t> = </a:t>
            </a:r>
            <a:r>
              <a:rPr b="1" i="0" lang="vi" sz="1250" u="none" cap="none" strike="noStrike">
                <a:solidFill>
                  <a:srgbClr val="098658"/>
                </a:solidFill>
                <a:highlight>
                  <a:srgbClr val="FFFFFF"/>
                </a:highlight>
                <a:latin typeface="Courier New"/>
                <a:ea typeface="Courier New"/>
                <a:cs typeface="Courier New"/>
                <a:sym typeface="Courier New"/>
              </a:rPr>
              <a:t>‘Lisa’</a:t>
            </a:r>
            <a:r>
              <a:rPr b="1" i="0" lang="vi" sz="1250" u="none" cap="none" strike="noStrike">
                <a:solidFill>
                  <a:srgbClr val="000000"/>
                </a:solidFill>
                <a:highlight>
                  <a:srgbClr val="FFFFFF"/>
                </a:highlight>
                <a:latin typeface="Courier New"/>
                <a:ea typeface="Courier New"/>
                <a:cs typeface="Courier New"/>
                <a:sym typeface="Courier New"/>
              </a:rPr>
              <a:t>;</a:t>
            </a:r>
            <a:endParaRPr b="1" i="0" sz="1350" u="none" cap="none" strike="noStrike">
              <a:solidFill>
                <a:srgbClr val="008000"/>
              </a:solidFill>
              <a:highlight>
                <a:srgbClr val="FFFFFF"/>
              </a:highlight>
              <a:latin typeface="Courier New"/>
              <a:ea typeface="Courier New"/>
              <a:cs typeface="Courier New"/>
              <a:sym typeface="Courier New"/>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8"/>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Covering Index</a:t>
            </a:r>
            <a:endParaRPr sz="2300"/>
          </a:p>
        </p:txBody>
      </p:sp>
      <p:sp>
        <p:nvSpPr>
          <p:cNvPr id="409" name="Google Shape;409;p48"/>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
        <p:nvSpPr>
          <p:cNvPr id="410" name="Google Shape;410;p48"/>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Covering Index cơ bản</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45720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chemeClr val="dk2"/>
              </a:solidFill>
              <a:latin typeface="Arial"/>
              <a:ea typeface="Arial"/>
              <a:cs typeface="Arial"/>
              <a:sym typeface="Arial"/>
            </a:endParaRPr>
          </a:p>
        </p:txBody>
      </p:sp>
      <p:sp>
        <p:nvSpPr>
          <p:cNvPr id="411" name="Google Shape;411;p48"/>
          <p:cNvSpPr/>
          <p:nvPr/>
        </p:nvSpPr>
        <p:spPr>
          <a:xfrm>
            <a:off x="1126075" y="1995425"/>
            <a:ext cx="7356900" cy="14343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150"/>
              <a:buFont typeface="Arial"/>
              <a:buNone/>
            </a:pPr>
            <a:r>
              <a:rPr b="1" i="0" lang="vi" sz="1150" u="none" cap="none" strike="noStrike">
                <a:solidFill>
                  <a:srgbClr val="0000FF"/>
                </a:solidFill>
                <a:highlight>
                  <a:srgbClr val="FFFFFF"/>
                </a:highlight>
                <a:latin typeface="Courier New"/>
                <a:ea typeface="Courier New"/>
                <a:cs typeface="Courier New"/>
                <a:sym typeface="Courier New"/>
              </a:rPr>
              <a:t>SELECT</a:t>
            </a:r>
            <a:r>
              <a:rPr b="1" i="0" lang="vi" sz="1150" u="none" cap="none" strike="noStrike">
                <a:solidFill>
                  <a:srgbClr val="000000"/>
                </a:solidFill>
                <a:highlight>
                  <a:srgbClr val="FFFFFF"/>
                </a:highlight>
                <a:latin typeface="Courier New"/>
                <a:ea typeface="Courier New"/>
                <a:cs typeface="Courier New"/>
                <a:sym typeface="Courier New"/>
              </a:rPr>
              <a:t> first_name, last_name</a:t>
            </a:r>
            <a:endParaRPr b="1" i="0" sz="11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50"/>
              <a:buFont typeface="Arial"/>
              <a:buNone/>
            </a:pPr>
            <a:r>
              <a:rPr b="1" i="0" lang="vi" sz="1150" u="none" cap="none" strike="noStrike">
                <a:solidFill>
                  <a:srgbClr val="0000FF"/>
                </a:solidFill>
                <a:highlight>
                  <a:srgbClr val="FFFFFF"/>
                </a:highlight>
                <a:latin typeface="Courier New"/>
                <a:ea typeface="Courier New"/>
                <a:cs typeface="Courier New"/>
                <a:sym typeface="Courier New"/>
              </a:rPr>
              <a:t>FROM</a:t>
            </a:r>
            <a:r>
              <a:rPr b="1" i="0" lang="vi" sz="1150" u="none" cap="none" strike="noStrike">
                <a:solidFill>
                  <a:srgbClr val="000000"/>
                </a:solidFill>
                <a:highlight>
                  <a:srgbClr val="FFFFFF"/>
                </a:highlight>
                <a:latin typeface="Courier New"/>
                <a:ea typeface="Courier New"/>
                <a:cs typeface="Courier New"/>
                <a:sym typeface="Courier New"/>
              </a:rPr>
              <a:t> employees</a:t>
            </a:r>
            <a:endParaRPr b="1" i="0" sz="11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50"/>
              <a:buFont typeface="Arial"/>
              <a:buNone/>
            </a:pPr>
            <a:r>
              <a:rPr b="1" i="0" lang="vi" sz="1150" u="none" cap="none" strike="noStrike">
                <a:solidFill>
                  <a:srgbClr val="0000FF"/>
                </a:solidFill>
                <a:highlight>
                  <a:srgbClr val="FFFFFF"/>
                </a:highlight>
                <a:latin typeface="Courier New"/>
                <a:ea typeface="Courier New"/>
                <a:cs typeface="Courier New"/>
                <a:sym typeface="Courier New"/>
              </a:rPr>
              <a:t>WHERE</a:t>
            </a:r>
            <a:r>
              <a:rPr b="1" i="0" lang="vi" sz="1150" u="none" cap="none" strike="noStrike">
                <a:solidFill>
                  <a:srgbClr val="000000"/>
                </a:solidFill>
                <a:highlight>
                  <a:srgbClr val="FFFFFF"/>
                </a:highlight>
                <a:latin typeface="Courier New"/>
                <a:ea typeface="Courier New"/>
                <a:cs typeface="Courier New"/>
                <a:sym typeface="Courier New"/>
              </a:rPr>
              <a:t> department_id = </a:t>
            </a:r>
            <a:r>
              <a:rPr b="1" i="0" lang="vi" sz="1150" u="none" cap="none" strike="noStrike">
                <a:solidFill>
                  <a:srgbClr val="098658"/>
                </a:solidFill>
                <a:highlight>
                  <a:srgbClr val="FFFFFF"/>
                </a:highlight>
                <a:latin typeface="Courier New"/>
                <a:ea typeface="Courier New"/>
                <a:cs typeface="Courier New"/>
                <a:sym typeface="Courier New"/>
              </a:rPr>
              <a:t>5</a:t>
            </a:r>
            <a:r>
              <a:rPr b="1" i="0" lang="vi" sz="1150" u="none" cap="none" strike="noStrike">
                <a:solidFill>
                  <a:srgbClr val="000000"/>
                </a:solidFill>
                <a:highlight>
                  <a:srgbClr val="FFFFFF"/>
                </a:highlight>
                <a:latin typeface="Courier New"/>
                <a:ea typeface="Courier New"/>
                <a:cs typeface="Courier New"/>
                <a:sym typeface="Courier New"/>
              </a:rPr>
              <a:t>;</a:t>
            </a:r>
            <a:endParaRPr b="1" i="0" sz="11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50"/>
              <a:buFont typeface="Arial"/>
              <a:buNone/>
            </a:pPr>
            <a:r>
              <a:t/>
            </a:r>
            <a:endParaRPr b="1" i="0" sz="11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50"/>
              <a:buFont typeface="Arial"/>
              <a:buNone/>
            </a:pPr>
            <a:r>
              <a:rPr b="1" i="0" lang="vi" sz="1150" u="none" cap="none" strike="noStrike">
                <a:solidFill>
                  <a:srgbClr val="0000FF"/>
                </a:solidFill>
                <a:highlight>
                  <a:srgbClr val="FFFFFF"/>
                </a:highlight>
                <a:latin typeface="Courier New"/>
                <a:ea typeface="Courier New"/>
                <a:cs typeface="Courier New"/>
                <a:sym typeface="Courier New"/>
              </a:rPr>
              <a:t>CREATE</a:t>
            </a:r>
            <a:r>
              <a:rPr b="1" i="0" lang="vi" sz="1150" u="none" cap="none" strike="noStrike">
                <a:solidFill>
                  <a:srgbClr val="000000"/>
                </a:solidFill>
                <a:highlight>
                  <a:srgbClr val="FFFFFF"/>
                </a:highlight>
                <a:latin typeface="Courier New"/>
                <a:ea typeface="Courier New"/>
                <a:cs typeface="Courier New"/>
                <a:sym typeface="Courier New"/>
              </a:rPr>
              <a:t> </a:t>
            </a:r>
            <a:r>
              <a:rPr b="1" i="0" lang="vi" sz="1150" u="none" cap="none" strike="noStrike">
                <a:solidFill>
                  <a:srgbClr val="0000FF"/>
                </a:solidFill>
                <a:highlight>
                  <a:srgbClr val="FFFFFF"/>
                </a:highlight>
                <a:latin typeface="Courier New"/>
                <a:ea typeface="Courier New"/>
                <a:cs typeface="Courier New"/>
                <a:sym typeface="Courier New"/>
              </a:rPr>
              <a:t>INDEX</a:t>
            </a:r>
            <a:r>
              <a:rPr b="1" i="0" lang="vi" sz="1150" u="none" cap="none" strike="noStrike">
                <a:solidFill>
                  <a:srgbClr val="000000"/>
                </a:solidFill>
                <a:highlight>
                  <a:srgbClr val="FFFFFF"/>
                </a:highlight>
                <a:latin typeface="Courier New"/>
                <a:ea typeface="Courier New"/>
                <a:cs typeface="Courier New"/>
                <a:sym typeface="Courier New"/>
              </a:rPr>
              <a:t> </a:t>
            </a:r>
            <a:r>
              <a:rPr b="1" i="0" lang="vi" sz="1150" u="none" cap="none" strike="noStrike">
                <a:solidFill>
                  <a:srgbClr val="795E26"/>
                </a:solidFill>
                <a:highlight>
                  <a:srgbClr val="FFFFFF"/>
                </a:highlight>
                <a:latin typeface="Courier New"/>
                <a:ea typeface="Courier New"/>
                <a:cs typeface="Courier New"/>
                <a:sym typeface="Courier New"/>
              </a:rPr>
              <a:t>idx_dept_name</a:t>
            </a:r>
            <a:r>
              <a:rPr b="1" i="0" lang="vi" sz="1150" u="none" cap="none" strike="noStrike">
                <a:solidFill>
                  <a:srgbClr val="000000"/>
                </a:solidFill>
                <a:highlight>
                  <a:srgbClr val="FFFFFF"/>
                </a:highlight>
                <a:latin typeface="Courier New"/>
                <a:ea typeface="Courier New"/>
                <a:cs typeface="Courier New"/>
                <a:sym typeface="Courier New"/>
              </a:rPr>
              <a:t> </a:t>
            </a:r>
            <a:r>
              <a:rPr b="1" i="0" lang="vi" sz="1150" u="none" cap="none" strike="noStrike">
                <a:solidFill>
                  <a:srgbClr val="0000FF"/>
                </a:solidFill>
                <a:highlight>
                  <a:srgbClr val="FFFFFF"/>
                </a:highlight>
                <a:latin typeface="Courier New"/>
                <a:ea typeface="Courier New"/>
                <a:cs typeface="Courier New"/>
                <a:sym typeface="Courier New"/>
              </a:rPr>
              <a:t>ON</a:t>
            </a:r>
            <a:r>
              <a:rPr b="1" i="0" lang="vi" sz="1150" u="none" cap="none" strike="noStrike">
                <a:solidFill>
                  <a:srgbClr val="000000"/>
                </a:solidFill>
                <a:highlight>
                  <a:srgbClr val="FFFFFF"/>
                </a:highlight>
                <a:latin typeface="Courier New"/>
                <a:ea typeface="Courier New"/>
                <a:cs typeface="Courier New"/>
                <a:sym typeface="Courier New"/>
              </a:rPr>
              <a:t> employees(department_id, first_name, last_name);</a:t>
            </a:r>
            <a:endParaRPr b="1" i="0" sz="1150" u="none" cap="none" strike="noStrike">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36c8bc77201_1_0"/>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Cấu trúc Disk</a:t>
            </a:r>
            <a:endParaRPr sz="23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9"/>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Covering Index</a:t>
            </a:r>
            <a:endParaRPr sz="2300"/>
          </a:p>
        </p:txBody>
      </p:sp>
      <p:sp>
        <p:nvSpPr>
          <p:cNvPr id="417" name="Google Shape;417;p49"/>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
        <p:nvSpPr>
          <p:cNvPr id="418" name="Google Shape;418;p49"/>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Covering Index với order by</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45720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chemeClr val="dk2"/>
              </a:solidFill>
              <a:latin typeface="Arial"/>
              <a:ea typeface="Arial"/>
              <a:cs typeface="Arial"/>
              <a:sym typeface="Arial"/>
            </a:endParaRPr>
          </a:p>
        </p:txBody>
      </p:sp>
      <p:sp>
        <p:nvSpPr>
          <p:cNvPr id="419" name="Google Shape;419;p49"/>
          <p:cNvSpPr/>
          <p:nvPr/>
        </p:nvSpPr>
        <p:spPr>
          <a:xfrm>
            <a:off x="551300" y="1995425"/>
            <a:ext cx="8224200" cy="24081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150"/>
              <a:buFont typeface="Arial"/>
              <a:buNone/>
            </a:pPr>
            <a:r>
              <a:rPr b="1" i="0" lang="vi" sz="1150" u="none" cap="none" strike="noStrike">
                <a:solidFill>
                  <a:srgbClr val="008000"/>
                </a:solidFill>
                <a:highlight>
                  <a:srgbClr val="FFFFFF"/>
                </a:highlight>
                <a:latin typeface="Courier New"/>
                <a:ea typeface="Courier New"/>
                <a:cs typeface="Courier New"/>
                <a:sym typeface="Courier New"/>
              </a:rPr>
              <a:t>-- Tạo index bao gồm cả cột sắp xếp</a:t>
            </a:r>
            <a:endParaRPr b="1" i="0" sz="1150" u="none" cap="none" strike="noStrike">
              <a:solidFill>
                <a:srgbClr val="008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50"/>
              <a:buFont typeface="Arial"/>
              <a:buNone/>
            </a:pPr>
            <a:r>
              <a:rPr b="1" i="0" lang="vi" sz="1150" u="none" cap="none" strike="noStrike">
                <a:solidFill>
                  <a:srgbClr val="0000FF"/>
                </a:solidFill>
                <a:highlight>
                  <a:srgbClr val="FFFFFF"/>
                </a:highlight>
                <a:latin typeface="Courier New"/>
                <a:ea typeface="Courier New"/>
                <a:cs typeface="Courier New"/>
                <a:sym typeface="Courier New"/>
              </a:rPr>
              <a:t>CREATE</a:t>
            </a:r>
            <a:r>
              <a:rPr b="1" i="0" lang="vi" sz="1150" u="none" cap="none" strike="noStrike">
                <a:solidFill>
                  <a:srgbClr val="000000"/>
                </a:solidFill>
                <a:highlight>
                  <a:srgbClr val="FFFFFF"/>
                </a:highlight>
                <a:latin typeface="Courier New"/>
                <a:ea typeface="Courier New"/>
                <a:cs typeface="Courier New"/>
                <a:sym typeface="Courier New"/>
              </a:rPr>
              <a:t> </a:t>
            </a:r>
            <a:r>
              <a:rPr b="1" i="0" lang="vi" sz="1150" u="none" cap="none" strike="noStrike">
                <a:solidFill>
                  <a:srgbClr val="0000FF"/>
                </a:solidFill>
                <a:highlight>
                  <a:srgbClr val="FFFFFF"/>
                </a:highlight>
                <a:latin typeface="Courier New"/>
                <a:ea typeface="Courier New"/>
                <a:cs typeface="Courier New"/>
                <a:sym typeface="Courier New"/>
              </a:rPr>
              <a:t>INDEX</a:t>
            </a:r>
            <a:r>
              <a:rPr b="1" i="0" lang="vi" sz="1150" u="none" cap="none" strike="noStrike">
                <a:solidFill>
                  <a:srgbClr val="000000"/>
                </a:solidFill>
                <a:highlight>
                  <a:srgbClr val="FFFFFF"/>
                </a:highlight>
                <a:latin typeface="Courier New"/>
                <a:ea typeface="Courier New"/>
                <a:cs typeface="Courier New"/>
                <a:sym typeface="Courier New"/>
              </a:rPr>
              <a:t> </a:t>
            </a:r>
            <a:r>
              <a:rPr b="1" i="0" lang="vi" sz="1150" u="none" cap="none" strike="noStrike">
                <a:solidFill>
                  <a:srgbClr val="795E26"/>
                </a:solidFill>
                <a:highlight>
                  <a:srgbClr val="FFFFFF"/>
                </a:highlight>
                <a:latin typeface="Courier New"/>
                <a:ea typeface="Courier New"/>
                <a:cs typeface="Courier New"/>
                <a:sym typeface="Courier New"/>
              </a:rPr>
              <a:t>idx_dept_salary</a:t>
            </a:r>
            <a:r>
              <a:rPr b="1" i="0" lang="vi" sz="1150" u="none" cap="none" strike="noStrike">
                <a:solidFill>
                  <a:srgbClr val="000000"/>
                </a:solidFill>
                <a:highlight>
                  <a:srgbClr val="FFFFFF"/>
                </a:highlight>
                <a:latin typeface="Courier New"/>
                <a:ea typeface="Courier New"/>
                <a:cs typeface="Courier New"/>
                <a:sym typeface="Courier New"/>
              </a:rPr>
              <a:t> </a:t>
            </a:r>
            <a:r>
              <a:rPr b="1" i="0" lang="vi" sz="1150" u="none" cap="none" strike="noStrike">
                <a:solidFill>
                  <a:srgbClr val="0000FF"/>
                </a:solidFill>
                <a:highlight>
                  <a:srgbClr val="FFFFFF"/>
                </a:highlight>
                <a:latin typeface="Courier New"/>
                <a:ea typeface="Courier New"/>
                <a:cs typeface="Courier New"/>
                <a:sym typeface="Courier New"/>
              </a:rPr>
              <a:t>ON</a:t>
            </a:r>
            <a:r>
              <a:rPr b="1" i="0" lang="vi" sz="1150" u="none" cap="none" strike="noStrike">
                <a:solidFill>
                  <a:srgbClr val="000000"/>
                </a:solidFill>
                <a:highlight>
                  <a:srgbClr val="FFFFFF"/>
                </a:highlight>
                <a:latin typeface="Courier New"/>
                <a:ea typeface="Courier New"/>
                <a:cs typeface="Courier New"/>
                <a:sym typeface="Courier New"/>
              </a:rPr>
              <a:t> employees(department_id, salary, first_name, last_name);</a:t>
            </a:r>
            <a:endParaRPr b="1" i="0" sz="11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50"/>
              <a:buFont typeface="Arial"/>
              <a:buNone/>
            </a:pPr>
            <a:r>
              <a:t/>
            </a:r>
            <a:endParaRPr b="1" i="0" sz="11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50"/>
              <a:buFont typeface="Arial"/>
              <a:buNone/>
            </a:pPr>
            <a:r>
              <a:rPr b="1" i="0" lang="vi" sz="1150" u="none" cap="none" strike="noStrike">
                <a:solidFill>
                  <a:srgbClr val="008000"/>
                </a:solidFill>
                <a:highlight>
                  <a:srgbClr val="FFFFFF"/>
                </a:highlight>
                <a:latin typeface="Courier New"/>
                <a:ea typeface="Courier New"/>
                <a:cs typeface="Courier New"/>
                <a:sym typeface="Courier New"/>
              </a:rPr>
              <a:t>-- Truy vấn sử dụng Covering Index</a:t>
            </a:r>
            <a:endParaRPr b="1" i="0" sz="1150" u="none" cap="none" strike="noStrike">
              <a:solidFill>
                <a:srgbClr val="008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50"/>
              <a:buFont typeface="Arial"/>
              <a:buNone/>
            </a:pPr>
            <a:r>
              <a:rPr b="1" i="0" lang="vi" sz="1150" u="none" cap="none" strike="noStrike">
                <a:solidFill>
                  <a:srgbClr val="0000FF"/>
                </a:solidFill>
                <a:highlight>
                  <a:srgbClr val="FFFFFF"/>
                </a:highlight>
                <a:latin typeface="Courier New"/>
                <a:ea typeface="Courier New"/>
                <a:cs typeface="Courier New"/>
                <a:sym typeface="Courier New"/>
              </a:rPr>
              <a:t>SELECT</a:t>
            </a:r>
            <a:r>
              <a:rPr b="1" i="0" lang="vi" sz="1150" u="none" cap="none" strike="noStrike">
                <a:solidFill>
                  <a:srgbClr val="000000"/>
                </a:solidFill>
                <a:highlight>
                  <a:srgbClr val="FFFFFF"/>
                </a:highlight>
                <a:latin typeface="Courier New"/>
                <a:ea typeface="Courier New"/>
                <a:cs typeface="Courier New"/>
                <a:sym typeface="Courier New"/>
              </a:rPr>
              <a:t> first_name, last_name, salary</a:t>
            </a:r>
            <a:endParaRPr b="1" i="0" sz="11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50"/>
              <a:buFont typeface="Arial"/>
              <a:buNone/>
            </a:pPr>
            <a:r>
              <a:rPr b="1" i="0" lang="vi" sz="1150" u="none" cap="none" strike="noStrike">
                <a:solidFill>
                  <a:srgbClr val="0000FF"/>
                </a:solidFill>
                <a:highlight>
                  <a:srgbClr val="FFFFFF"/>
                </a:highlight>
                <a:latin typeface="Courier New"/>
                <a:ea typeface="Courier New"/>
                <a:cs typeface="Courier New"/>
                <a:sym typeface="Courier New"/>
              </a:rPr>
              <a:t>FROM</a:t>
            </a:r>
            <a:r>
              <a:rPr b="1" i="0" lang="vi" sz="1150" u="none" cap="none" strike="noStrike">
                <a:solidFill>
                  <a:srgbClr val="000000"/>
                </a:solidFill>
                <a:highlight>
                  <a:srgbClr val="FFFFFF"/>
                </a:highlight>
                <a:latin typeface="Courier New"/>
                <a:ea typeface="Courier New"/>
                <a:cs typeface="Courier New"/>
                <a:sym typeface="Courier New"/>
              </a:rPr>
              <a:t> employees</a:t>
            </a:r>
            <a:endParaRPr b="1" i="0" sz="11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50"/>
              <a:buFont typeface="Arial"/>
              <a:buNone/>
            </a:pPr>
            <a:r>
              <a:rPr b="1" i="0" lang="vi" sz="1150" u="none" cap="none" strike="noStrike">
                <a:solidFill>
                  <a:srgbClr val="0000FF"/>
                </a:solidFill>
                <a:highlight>
                  <a:srgbClr val="FFFFFF"/>
                </a:highlight>
                <a:latin typeface="Courier New"/>
                <a:ea typeface="Courier New"/>
                <a:cs typeface="Courier New"/>
                <a:sym typeface="Courier New"/>
              </a:rPr>
              <a:t>WHERE</a:t>
            </a:r>
            <a:r>
              <a:rPr b="1" i="0" lang="vi" sz="1150" u="none" cap="none" strike="noStrike">
                <a:solidFill>
                  <a:srgbClr val="000000"/>
                </a:solidFill>
                <a:highlight>
                  <a:srgbClr val="FFFFFF"/>
                </a:highlight>
                <a:latin typeface="Courier New"/>
                <a:ea typeface="Courier New"/>
                <a:cs typeface="Courier New"/>
                <a:sym typeface="Courier New"/>
              </a:rPr>
              <a:t> department_id = </a:t>
            </a:r>
            <a:r>
              <a:rPr b="1" i="0" lang="vi" sz="1150" u="none" cap="none" strike="noStrike">
                <a:solidFill>
                  <a:srgbClr val="098658"/>
                </a:solidFill>
                <a:highlight>
                  <a:srgbClr val="FFFFFF"/>
                </a:highlight>
                <a:latin typeface="Courier New"/>
                <a:ea typeface="Courier New"/>
                <a:cs typeface="Courier New"/>
                <a:sym typeface="Courier New"/>
              </a:rPr>
              <a:t>5</a:t>
            </a:r>
            <a:endParaRPr b="1" i="0" sz="1150" u="none" cap="none" strike="noStrike">
              <a:solidFill>
                <a:srgbClr val="098658"/>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50"/>
              <a:buFont typeface="Arial"/>
              <a:buNone/>
            </a:pPr>
            <a:r>
              <a:rPr b="1" i="0" lang="vi" sz="1150" u="none" cap="none" strike="noStrike">
                <a:solidFill>
                  <a:srgbClr val="0000FF"/>
                </a:solidFill>
                <a:highlight>
                  <a:srgbClr val="FFFFFF"/>
                </a:highlight>
                <a:latin typeface="Courier New"/>
                <a:ea typeface="Courier New"/>
                <a:cs typeface="Courier New"/>
                <a:sym typeface="Courier New"/>
              </a:rPr>
              <a:t>ORDER BY</a:t>
            </a:r>
            <a:r>
              <a:rPr b="1" i="0" lang="vi" sz="1150" u="none" cap="none" strike="noStrike">
                <a:solidFill>
                  <a:srgbClr val="000000"/>
                </a:solidFill>
                <a:highlight>
                  <a:srgbClr val="FFFFFF"/>
                </a:highlight>
                <a:latin typeface="Courier New"/>
                <a:ea typeface="Courier New"/>
                <a:cs typeface="Courier New"/>
                <a:sym typeface="Courier New"/>
              </a:rPr>
              <a:t> salary </a:t>
            </a:r>
            <a:r>
              <a:rPr b="1" i="0" lang="vi" sz="1150" u="none" cap="none" strike="noStrike">
                <a:solidFill>
                  <a:srgbClr val="0000FF"/>
                </a:solidFill>
                <a:highlight>
                  <a:srgbClr val="FFFFFF"/>
                </a:highlight>
                <a:latin typeface="Courier New"/>
                <a:ea typeface="Courier New"/>
                <a:cs typeface="Courier New"/>
                <a:sym typeface="Courier New"/>
              </a:rPr>
              <a:t>DESC</a:t>
            </a:r>
            <a:r>
              <a:rPr b="1" i="0" lang="vi" sz="1150" u="none" cap="none" strike="noStrike">
                <a:solidFill>
                  <a:srgbClr val="000000"/>
                </a:solidFill>
                <a:highlight>
                  <a:srgbClr val="FFFFFF"/>
                </a:highlight>
                <a:latin typeface="Courier New"/>
                <a:ea typeface="Courier New"/>
                <a:cs typeface="Courier New"/>
                <a:sym typeface="Courier New"/>
              </a:rPr>
              <a:t>;</a:t>
            </a:r>
            <a:endParaRPr b="1" i="0" sz="1250" u="none" cap="none" strike="noStrike">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0"/>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Covering Index - Ví dụ</a:t>
            </a:r>
            <a:endParaRPr sz="2300"/>
          </a:p>
        </p:txBody>
      </p:sp>
      <p:sp>
        <p:nvSpPr>
          <p:cNvPr id="425" name="Google Shape;425;p50"/>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
        <p:nvSpPr>
          <p:cNvPr id="426" name="Google Shape;426;p50"/>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45720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chemeClr val="dk2"/>
              </a:solidFill>
              <a:latin typeface="Arial"/>
              <a:ea typeface="Arial"/>
              <a:cs typeface="Arial"/>
              <a:sym typeface="Arial"/>
            </a:endParaRPr>
          </a:p>
        </p:txBody>
      </p:sp>
      <p:sp>
        <p:nvSpPr>
          <p:cNvPr id="427" name="Google Shape;427;p50"/>
          <p:cNvSpPr/>
          <p:nvPr/>
        </p:nvSpPr>
        <p:spPr>
          <a:xfrm>
            <a:off x="551300" y="1995425"/>
            <a:ext cx="8224200" cy="24081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150"/>
              <a:buFont typeface="Arial"/>
              <a:buNone/>
            </a:pPr>
            <a:r>
              <a:rPr b="1" i="0" lang="vi" sz="1150" u="none" cap="none" strike="noStrike">
                <a:solidFill>
                  <a:srgbClr val="008000"/>
                </a:solidFill>
                <a:highlight>
                  <a:srgbClr val="FFFFFF"/>
                </a:highlight>
                <a:latin typeface="Courier New"/>
                <a:ea typeface="Courier New"/>
                <a:cs typeface="Courier New"/>
                <a:sym typeface="Courier New"/>
              </a:rPr>
              <a:t>-- 1,4s</a:t>
            </a:r>
            <a:endParaRPr b="1" i="0" sz="1150" u="none" cap="none" strike="noStrike">
              <a:solidFill>
                <a:srgbClr val="008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50"/>
              <a:buFont typeface="Arial"/>
              <a:buNone/>
            </a:pPr>
            <a:r>
              <a:rPr b="1" i="0" lang="vi" sz="1150" u="none" cap="none" strike="noStrike">
                <a:solidFill>
                  <a:srgbClr val="0000FF"/>
                </a:solidFill>
                <a:highlight>
                  <a:srgbClr val="FFFFFF"/>
                </a:highlight>
                <a:latin typeface="Courier New"/>
                <a:ea typeface="Courier New"/>
                <a:cs typeface="Courier New"/>
                <a:sym typeface="Courier New"/>
              </a:rPr>
              <a:t>select</a:t>
            </a:r>
            <a:r>
              <a:rPr b="1" i="0" lang="vi" sz="1150" u="none" cap="none" strike="noStrike">
                <a:solidFill>
                  <a:srgbClr val="000000"/>
                </a:solidFill>
                <a:highlight>
                  <a:srgbClr val="FFFFFF"/>
                </a:highlight>
                <a:latin typeface="Courier New"/>
                <a:ea typeface="Courier New"/>
                <a:cs typeface="Courier New"/>
                <a:sym typeface="Courier New"/>
              </a:rPr>
              <a:t> SQL_NO_CACHE id, user_id, </a:t>
            </a:r>
            <a:r>
              <a:rPr b="1" i="0" lang="vi" sz="1150" u="none" cap="none" strike="noStrike">
                <a:solidFill>
                  <a:srgbClr val="0000FF"/>
                </a:solidFill>
                <a:highlight>
                  <a:srgbClr val="FFFFFF"/>
                </a:highlight>
                <a:latin typeface="Courier New"/>
                <a:ea typeface="Courier New"/>
                <a:cs typeface="Courier New"/>
                <a:sym typeface="Courier New"/>
              </a:rPr>
              <a:t>status</a:t>
            </a:r>
            <a:r>
              <a:rPr b="1" i="0" lang="vi" sz="1150" u="none" cap="none" strike="noStrike">
                <a:solidFill>
                  <a:srgbClr val="000000"/>
                </a:solidFill>
                <a:highlight>
                  <a:srgbClr val="FFFFFF"/>
                </a:highlight>
                <a:latin typeface="Courier New"/>
                <a:ea typeface="Courier New"/>
                <a:cs typeface="Courier New"/>
                <a:sym typeface="Courier New"/>
              </a:rPr>
              <a:t>, order_date</a:t>
            </a:r>
            <a:endParaRPr b="1" i="0" sz="11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50"/>
              <a:buFont typeface="Arial"/>
              <a:buNone/>
            </a:pPr>
            <a:r>
              <a:rPr b="1" i="0" lang="vi" sz="1150" u="none" cap="none" strike="noStrike">
                <a:solidFill>
                  <a:srgbClr val="0000FF"/>
                </a:solidFill>
                <a:highlight>
                  <a:srgbClr val="FFFFFF"/>
                </a:highlight>
                <a:latin typeface="Courier New"/>
                <a:ea typeface="Courier New"/>
                <a:cs typeface="Courier New"/>
                <a:sym typeface="Courier New"/>
              </a:rPr>
              <a:t>from</a:t>
            </a:r>
            <a:r>
              <a:rPr b="1" i="0" lang="vi" sz="1150" u="none" cap="none" strike="noStrike">
                <a:solidFill>
                  <a:srgbClr val="000000"/>
                </a:solidFill>
                <a:highlight>
                  <a:srgbClr val="FFFFFF"/>
                </a:highlight>
                <a:latin typeface="Courier New"/>
                <a:ea typeface="Courier New"/>
                <a:cs typeface="Courier New"/>
                <a:sym typeface="Courier New"/>
              </a:rPr>
              <a:t> orders </a:t>
            </a:r>
            <a:r>
              <a:rPr b="1" i="0" lang="vi" sz="1150" u="none" cap="none" strike="noStrike">
                <a:solidFill>
                  <a:srgbClr val="0000FF"/>
                </a:solidFill>
                <a:highlight>
                  <a:srgbClr val="FFFFFF"/>
                </a:highlight>
                <a:latin typeface="Courier New"/>
                <a:ea typeface="Courier New"/>
                <a:cs typeface="Courier New"/>
                <a:sym typeface="Courier New"/>
              </a:rPr>
              <a:t>IGNORE</a:t>
            </a:r>
            <a:r>
              <a:rPr b="1" i="0" lang="vi" sz="1150" u="none" cap="none" strike="noStrike">
                <a:solidFill>
                  <a:srgbClr val="000000"/>
                </a:solidFill>
                <a:highlight>
                  <a:srgbClr val="FFFFFF"/>
                </a:highlight>
                <a:latin typeface="Courier New"/>
                <a:ea typeface="Courier New"/>
                <a:cs typeface="Courier New"/>
                <a:sym typeface="Courier New"/>
              </a:rPr>
              <a:t> </a:t>
            </a:r>
            <a:r>
              <a:rPr b="1" i="0" lang="vi" sz="1150" u="none" cap="none" strike="noStrike">
                <a:solidFill>
                  <a:srgbClr val="0000FF"/>
                </a:solidFill>
                <a:highlight>
                  <a:srgbClr val="FFFFFF"/>
                </a:highlight>
                <a:latin typeface="Courier New"/>
                <a:ea typeface="Courier New"/>
                <a:cs typeface="Courier New"/>
                <a:sym typeface="Courier New"/>
              </a:rPr>
              <a:t>INDEX</a:t>
            </a:r>
            <a:r>
              <a:rPr b="1" i="0" lang="vi" sz="1150" u="none" cap="none" strike="noStrike">
                <a:solidFill>
                  <a:srgbClr val="000000"/>
                </a:solidFill>
                <a:highlight>
                  <a:srgbClr val="FFFFFF"/>
                </a:highlight>
                <a:latin typeface="Courier New"/>
                <a:ea typeface="Courier New"/>
                <a:cs typeface="Courier New"/>
                <a:sym typeface="Courier New"/>
              </a:rPr>
              <a:t> (idx_user_status_date)</a:t>
            </a:r>
            <a:endParaRPr b="1" i="0" sz="11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50"/>
              <a:buFont typeface="Arial"/>
              <a:buNone/>
            </a:pPr>
            <a:r>
              <a:rPr b="1" i="0" lang="vi" sz="1150" u="none" cap="none" strike="noStrike">
                <a:solidFill>
                  <a:srgbClr val="0000FF"/>
                </a:solidFill>
                <a:highlight>
                  <a:srgbClr val="FFFFFF"/>
                </a:highlight>
                <a:latin typeface="Courier New"/>
                <a:ea typeface="Courier New"/>
                <a:cs typeface="Courier New"/>
                <a:sym typeface="Courier New"/>
              </a:rPr>
              <a:t>where</a:t>
            </a:r>
            <a:r>
              <a:rPr b="1" i="0" lang="vi" sz="1150" u="none" cap="none" strike="noStrike">
                <a:solidFill>
                  <a:srgbClr val="000000"/>
                </a:solidFill>
                <a:highlight>
                  <a:srgbClr val="FFFFFF"/>
                </a:highlight>
                <a:latin typeface="Courier New"/>
                <a:ea typeface="Courier New"/>
                <a:cs typeface="Courier New"/>
                <a:sym typeface="Courier New"/>
              </a:rPr>
              <a:t> user_id = </a:t>
            </a:r>
            <a:r>
              <a:rPr b="1" i="0" lang="vi" sz="1150" u="none" cap="none" strike="noStrike">
                <a:solidFill>
                  <a:srgbClr val="098658"/>
                </a:solidFill>
                <a:highlight>
                  <a:srgbClr val="FFFFFF"/>
                </a:highlight>
                <a:latin typeface="Courier New"/>
                <a:ea typeface="Courier New"/>
                <a:cs typeface="Courier New"/>
                <a:sym typeface="Courier New"/>
              </a:rPr>
              <a:t>108</a:t>
            </a:r>
            <a:r>
              <a:rPr b="1" i="0" lang="vi" sz="1150" u="none" cap="none" strike="noStrike">
                <a:solidFill>
                  <a:srgbClr val="000000"/>
                </a:solidFill>
                <a:highlight>
                  <a:srgbClr val="FFFFFF"/>
                </a:highlight>
                <a:latin typeface="Courier New"/>
                <a:ea typeface="Courier New"/>
                <a:cs typeface="Courier New"/>
                <a:sym typeface="Courier New"/>
              </a:rPr>
              <a:t> </a:t>
            </a:r>
            <a:r>
              <a:rPr b="1" i="0" lang="vi" sz="1150" u="none" cap="none" strike="noStrike">
                <a:solidFill>
                  <a:srgbClr val="0000FF"/>
                </a:solidFill>
                <a:highlight>
                  <a:srgbClr val="FFFFFF"/>
                </a:highlight>
                <a:latin typeface="Courier New"/>
                <a:ea typeface="Courier New"/>
                <a:cs typeface="Courier New"/>
                <a:sym typeface="Courier New"/>
              </a:rPr>
              <a:t>and</a:t>
            </a:r>
            <a:r>
              <a:rPr b="1" i="0" lang="vi" sz="1150" u="none" cap="none" strike="noStrike">
                <a:solidFill>
                  <a:srgbClr val="000000"/>
                </a:solidFill>
                <a:highlight>
                  <a:srgbClr val="FFFFFF"/>
                </a:highlight>
                <a:latin typeface="Courier New"/>
                <a:ea typeface="Courier New"/>
                <a:cs typeface="Courier New"/>
                <a:sym typeface="Courier New"/>
              </a:rPr>
              <a:t> </a:t>
            </a:r>
            <a:r>
              <a:rPr b="1" i="0" lang="vi" sz="1150" u="none" cap="none" strike="noStrike">
                <a:solidFill>
                  <a:srgbClr val="0000FF"/>
                </a:solidFill>
                <a:highlight>
                  <a:srgbClr val="FFFFFF"/>
                </a:highlight>
                <a:latin typeface="Courier New"/>
                <a:ea typeface="Courier New"/>
                <a:cs typeface="Courier New"/>
                <a:sym typeface="Courier New"/>
              </a:rPr>
              <a:t>status</a:t>
            </a:r>
            <a:r>
              <a:rPr b="1" i="0" lang="vi" sz="1150" u="none" cap="none" strike="noStrike">
                <a:solidFill>
                  <a:srgbClr val="000000"/>
                </a:solidFill>
                <a:highlight>
                  <a:srgbClr val="FFFFFF"/>
                </a:highlight>
                <a:latin typeface="Courier New"/>
                <a:ea typeface="Courier New"/>
                <a:cs typeface="Courier New"/>
                <a:sym typeface="Courier New"/>
              </a:rPr>
              <a:t> != </a:t>
            </a:r>
            <a:r>
              <a:rPr b="1" i="0" lang="vi" sz="1150" u="none" cap="none" strike="noStrike">
                <a:solidFill>
                  <a:srgbClr val="A31515"/>
                </a:solidFill>
                <a:highlight>
                  <a:srgbClr val="FFFFFF"/>
                </a:highlight>
                <a:latin typeface="Courier New"/>
                <a:ea typeface="Courier New"/>
                <a:cs typeface="Courier New"/>
                <a:sym typeface="Courier New"/>
              </a:rPr>
              <a:t>'Đang xử lý'</a:t>
            </a:r>
            <a:r>
              <a:rPr b="1" i="0" lang="vi" sz="1150" u="none" cap="none" strike="noStrike">
                <a:solidFill>
                  <a:srgbClr val="000000"/>
                </a:solidFill>
                <a:highlight>
                  <a:srgbClr val="FFFFFF"/>
                </a:highlight>
                <a:latin typeface="Courier New"/>
                <a:ea typeface="Courier New"/>
                <a:cs typeface="Courier New"/>
                <a:sym typeface="Courier New"/>
              </a:rPr>
              <a:t> </a:t>
            </a:r>
            <a:r>
              <a:rPr b="1" i="0" lang="vi" sz="1150" u="none" cap="none" strike="noStrike">
                <a:solidFill>
                  <a:srgbClr val="0000FF"/>
                </a:solidFill>
                <a:highlight>
                  <a:srgbClr val="FFFFFF"/>
                </a:highlight>
                <a:latin typeface="Courier New"/>
                <a:ea typeface="Courier New"/>
                <a:cs typeface="Courier New"/>
                <a:sym typeface="Courier New"/>
              </a:rPr>
              <a:t>and</a:t>
            </a:r>
            <a:r>
              <a:rPr b="1" i="0" lang="vi" sz="1150" u="none" cap="none" strike="noStrike">
                <a:solidFill>
                  <a:srgbClr val="000000"/>
                </a:solidFill>
                <a:highlight>
                  <a:srgbClr val="FFFFFF"/>
                </a:highlight>
                <a:latin typeface="Courier New"/>
                <a:ea typeface="Courier New"/>
                <a:cs typeface="Courier New"/>
                <a:sym typeface="Courier New"/>
              </a:rPr>
              <a:t> order_date &gt; </a:t>
            </a:r>
            <a:r>
              <a:rPr b="1" i="0" lang="vi" sz="1150" u="none" cap="none" strike="noStrike">
                <a:solidFill>
                  <a:srgbClr val="A31515"/>
                </a:solidFill>
                <a:highlight>
                  <a:srgbClr val="FFFFFF"/>
                </a:highlight>
                <a:latin typeface="Courier New"/>
                <a:ea typeface="Courier New"/>
                <a:cs typeface="Courier New"/>
                <a:sym typeface="Courier New"/>
              </a:rPr>
              <a:t>'2022-01-01'</a:t>
            </a:r>
            <a:endParaRPr b="1" i="0" sz="1150" u="none" cap="none" strike="noStrike">
              <a:solidFill>
                <a:srgbClr val="A31515"/>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50"/>
              <a:buFont typeface="Arial"/>
              <a:buNone/>
            </a:pPr>
            <a:r>
              <a:t/>
            </a:r>
            <a:endParaRPr b="1" i="0" sz="11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50"/>
              <a:buFont typeface="Arial"/>
              <a:buNone/>
            </a:pPr>
            <a:r>
              <a:rPr b="1" i="0" lang="vi" sz="1150" u="none" cap="none" strike="noStrike">
                <a:solidFill>
                  <a:srgbClr val="008000"/>
                </a:solidFill>
                <a:highlight>
                  <a:srgbClr val="FFFFFF"/>
                </a:highlight>
                <a:latin typeface="Courier New"/>
                <a:ea typeface="Courier New"/>
                <a:cs typeface="Courier New"/>
                <a:sym typeface="Courier New"/>
              </a:rPr>
              <a:t>-- 0.17 s</a:t>
            </a:r>
            <a:endParaRPr b="1" i="0" sz="1150" u="none" cap="none" strike="noStrike">
              <a:solidFill>
                <a:srgbClr val="008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50"/>
              <a:buFont typeface="Arial"/>
              <a:buNone/>
            </a:pPr>
            <a:r>
              <a:rPr b="1" i="0" lang="vi" sz="1150" u="none" cap="none" strike="noStrike">
                <a:solidFill>
                  <a:srgbClr val="0000FF"/>
                </a:solidFill>
                <a:highlight>
                  <a:srgbClr val="FFFFFF"/>
                </a:highlight>
                <a:latin typeface="Courier New"/>
                <a:ea typeface="Courier New"/>
                <a:cs typeface="Courier New"/>
                <a:sym typeface="Courier New"/>
              </a:rPr>
              <a:t>select</a:t>
            </a:r>
            <a:r>
              <a:rPr b="1" i="0" lang="vi" sz="1150" u="none" cap="none" strike="noStrike">
                <a:solidFill>
                  <a:srgbClr val="000000"/>
                </a:solidFill>
                <a:highlight>
                  <a:srgbClr val="FFFFFF"/>
                </a:highlight>
                <a:latin typeface="Courier New"/>
                <a:ea typeface="Courier New"/>
                <a:cs typeface="Courier New"/>
                <a:sym typeface="Courier New"/>
              </a:rPr>
              <a:t> SQL_NO_CACHE id, user_id, </a:t>
            </a:r>
            <a:r>
              <a:rPr b="1" i="0" lang="vi" sz="1150" u="none" cap="none" strike="noStrike">
                <a:solidFill>
                  <a:srgbClr val="0000FF"/>
                </a:solidFill>
                <a:highlight>
                  <a:srgbClr val="FFFFFF"/>
                </a:highlight>
                <a:latin typeface="Courier New"/>
                <a:ea typeface="Courier New"/>
                <a:cs typeface="Courier New"/>
                <a:sym typeface="Courier New"/>
              </a:rPr>
              <a:t>status</a:t>
            </a:r>
            <a:r>
              <a:rPr b="1" i="0" lang="vi" sz="1150" u="none" cap="none" strike="noStrike">
                <a:solidFill>
                  <a:srgbClr val="000000"/>
                </a:solidFill>
                <a:highlight>
                  <a:srgbClr val="FFFFFF"/>
                </a:highlight>
                <a:latin typeface="Courier New"/>
                <a:ea typeface="Courier New"/>
                <a:cs typeface="Courier New"/>
                <a:sym typeface="Courier New"/>
              </a:rPr>
              <a:t>, order_date</a:t>
            </a:r>
            <a:endParaRPr b="1" i="0" sz="11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50"/>
              <a:buFont typeface="Arial"/>
              <a:buNone/>
            </a:pPr>
            <a:r>
              <a:rPr b="1" i="0" lang="vi" sz="1150" u="none" cap="none" strike="noStrike">
                <a:solidFill>
                  <a:srgbClr val="0000FF"/>
                </a:solidFill>
                <a:highlight>
                  <a:srgbClr val="FFFFFF"/>
                </a:highlight>
                <a:latin typeface="Courier New"/>
                <a:ea typeface="Courier New"/>
                <a:cs typeface="Courier New"/>
                <a:sym typeface="Courier New"/>
              </a:rPr>
              <a:t>from</a:t>
            </a:r>
            <a:r>
              <a:rPr b="1" i="0" lang="vi" sz="1150" u="none" cap="none" strike="noStrike">
                <a:solidFill>
                  <a:srgbClr val="000000"/>
                </a:solidFill>
                <a:highlight>
                  <a:srgbClr val="FFFFFF"/>
                </a:highlight>
                <a:latin typeface="Courier New"/>
                <a:ea typeface="Courier New"/>
                <a:cs typeface="Courier New"/>
                <a:sym typeface="Courier New"/>
              </a:rPr>
              <a:t> orders </a:t>
            </a:r>
            <a:r>
              <a:rPr b="1" i="0" lang="vi" sz="1150" u="none" cap="none" strike="noStrike">
                <a:solidFill>
                  <a:srgbClr val="0000FF"/>
                </a:solidFill>
                <a:highlight>
                  <a:srgbClr val="FFFFFF"/>
                </a:highlight>
                <a:latin typeface="Courier New"/>
                <a:ea typeface="Courier New"/>
                <a:cs typeface="Courier New"/>
                <a:sym typeface="Courier New"/>
              </a:rPr>
              <a:t>FORCE</a:t>
            </a:r>
            <a:r>
              <a:rPr b="1" i="0" lang="vi" sz="1150" u="none" cap="none" strike="noStrike">
                <a:solidFill>
                  <a:srgbClr val="000000"/>
                </a:solidFill>
                <a:highlight>
                  <a:srgbClr val="FFFFFF"/>
                </a:highlight>
                <a:latin typeface="Courier New"/>
                <a:ea typeface="Courier New"/>
                <a:cs typeface="Courier New"/>
                <a:sym typeface="Courier New"/>
              </a:rPr>
              <a:t> </a:t>
            </a:r>
            <a:r>
              <a:rPr b="1" i="0" lang="vi" sz="1150" u="none" cap="none" strike="noStrike">
                <a:solidFill>
                  <a:srgbClr val="0000FF"/>
                </a:solidFill>
                <a:highlight>
                  <a:srgbClr val="FFFFFF"/>
                </a:highlight>
                <a:latin typeface="Courier New"/>
                <a:ea typeface="Courier New"/>
                <a:cs typeface="Courier New"/>
                <a:sym typeface="Courier New"/>
              </a:rPr>
              <a:t>INDEX</a:t>
            </a:r>
            <a:r>
              <a:rPr b="1" i="0" lang="vi" sz="1150" u="none" cap="none" strike="noStrike">
                <a:solidFill>
                  <a:srgbClr val="000000"/>
                </a:solidFill>
                <a:highlight>
                  <a:srgbClr val="FFFFFF"/>
                </a:highlight>
                <a:latin typeface="Courier New"/>
                <a:ea typeface="Courier New"/>
                <a:cs typeface="Courier New"/>
                <a:sym typeface="Courier New"/>
              </a:rPr>
              <a:t> (idx_user_status_date)</a:t>
            </a:r>
            <a:endParaRPr b="1" i="0" sz="11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50"/>
              <a:buFont typeface="Arial"/>
              <a:buNone/>
            </a:pPr>
            <a:r>
              <a:rPr b="1" i="0" lang="vi" sz="1150" u="none" cap="none" strike="noStrike">
                <a:solidFill>
                  <a:srgbClr val="0000FF"/>
                </a:solidFill>
                <a:highlight>
                  <a:srgbClr val="FFFFFF"/>
                </a:highlight>
                <a:latin typeface="Courier New"/>
                <a:ea typeface="Courier New"/>
                <a:cs typeface="Courier New"/>
                <a:sym typeface="Courier New"/>
              </a:rPr>
              <a:t>where</a:t>
            </a:r>
            <a:r>
              <a:rPr b="1" i="0" lang="vi" sz="1150" u="none" cap="none" strike="noStrike">
                <a:solidFill>
                  <a:srgbClr val="000000"/>
                </a:solidFill>
                <a:highlight>
                  <a:srgbClr val="FFFFFF"/>
                </a:highlight>
                <a:latin typeface="Courier New"/>
                <a:ea typeface="Courier New"/>
                <a:cs typeface="Courier New"/>
                <a:sym typeface="Courier New"/>
              </a:rPr>
              <a:t> user_id = </a:t>
            </a:r>
            <a:r>
              <a:rPr b="1" i="0" lang="vi" sz="1150" u="none" cap="none" strike="noStrike">
                <a:solidFill>
                  <a:srgbClr val="098658"/>
                </a:solidFill>
                <a:highlight>
                  <a:srgbClr val="FFFFFF"/>
                </a:highlight>
                <a:latin typeface="Courier New"/>
                <a:ea typeface="Courier New"/>
                <a:cs typeface="Courier New"/>
                <a:sym typeface="Courier New"/>
              </a:rPr>
              <a:t>108</a:t>
            </a:r>
            <a:r>
              <a:rPr b="1" i="0" lang="vi" sz="1150" u="none" cap="none" strike="noStrike">
                <a:solidFill>
                  <a:srgbClr val="000000"/>
                </a:solidFill>
                <a:highlight>
                  <a:srgbClr val="FFFFFF"/>
                </a:highlight>
                <a:latin typeface="Courier New"/>
                <a:ea typeface="Courier New"/>
                <a:cs typeface="Courier New"/>
                <a:sym typeface="Courier New"/>
              </a:rPr>
              <a:t> </a:t>
            </a:r>
            <a:r>
              <a:rPr b="1" i="0" lang="vi" sz="1150" u="none" cap="none" strike="noStrike">
                <a:solidFill>
                  <a:srgbClr val="0000FF"/>
                </a:solidFill>
                <a:highlight>
                  <a:srgbClr val="FFFFFF"/>
                </a:highlight>
                <a:latin typeface="Courier New"/>
                <a:ea typeface="Courier New"/>
                <a:cs typeface="Courier New"/>
                <a:sym typeface="Courier New"/>
              </a:rPr>
              <a:t>and</a:t>
            </a:r>
            <a:r>
              <a:rPr b="1" i="0" lang="vi" sz="1150" u="none" cap="none" strike="noStrike">
                <a:solidFill>
                  <a:srgbClr val="000000"/>
                </a:solidFill>
                <a:highlight>
                  <a:srgbClr val="FFFFFF"/>
                </a:highlight>
                <a:latin typeface="Courier New"/>
                <a:ea typeface="Courier New"/>
                <a:cs typeface="Courier New"/>
                <a:sym typeface="Courier New"/>
              </a:rPr>
              <a:t> </a:t>
            </a:r>
            <a:r>
              <a:rPr b="1" i="0" lang="vi" sz="1150" u="none" cap="none" strike="noStrike">
                <a:solidFill>
                  <a:srgbClr val="0000FF"/>
                </a:solidFill>
                <a:highlight>
                  <a:srgbClr val="FFFFFF"/>
                </a:highlight>
                <a:latin typeface="Courier New"/>
                <a:ea typeface="Courier New"/>
                <a:cs typeface="Courier New"/>
                <a:sym typeface="Courier New"/>
              </a:rPr>
              <a:t>status</a:t>
            </a:r>
            <a:r>
              <a:rPr b="1" i="0" lang="vi" sz="1150" u="none" cap="none" strike="noStrike">
                <a:solidFill>
                  <a:srgbClr val="000000"/>
                </a:solidFill>
                <a:highlight>
                  <a:srgbClr val="FFFFFF"/>
                </a:highlight>
                <a:latin typeface="Courier New"/>
                <a:ea typeface="Courier New"/>
                <a:cs typeface="Courier New"/>
                <a:sym typeface="Courier New"/>
              </a:rPr>
              <a:t> != </a:t>
            </a:r>
            <a:r>
              <a:rPr b="1" i="0" lang="vi" sz="1150" u="none" cap="none" strike="noStrike">
                <a:solidFill>
                  <a:srgbClr val="A31515"/>
                </a:solidFill>
                <a:highlight>
                  <a:srgbClr val="FFFFFF"/>
                </a:highlight>
                <a:latin typeface="Courier New"/>
                <a:ea typeface="Courier New"/>
                <a:cs typeface="Courier New"/>
                <a:sym typeface="Courier New"/>
              </a:rPr>
              <a:t>'Đang xử lý'</a:t>
            </a:r>
            <a:r>
              <a:rPr b="1" i="0" lang="vi" sz="1150" u="none" cap="none" strike="noStrike">
                <a:solidFill>
                  <a:srgbClr val="000000"/>
                </a:solidFill>
                <a:highlight>
                  <a:srgbClr val="FFFFFF"/>
                </a:highlight>
                <a:latin typeface="Courier New"/>
                <a:ea typeface="Courier New"/>
                <a:cs typeface="Courier New"/>
                <a:sym typeface="Courier New"/>
              </a:rPr>
              <a:t> </a:t>
            </a:r>
            <a:r>
              <a:rPr b="1" i="0" lang="vi" sz="1150" u="none" cap="none" strike="noStrike">
                <a:solidFill>
                  <a:srgbClr val="0000FF"/>
                </a:solidFill>
                <a:highlight>
                  <a:srgbClr val="FFFFFF"/>
                </a:highlight>
                <a:latin typeface="Courier New"/>
                <a:ea typeface="Courier New"/>
                <a:cs typeface="Courier New"/>
                <a:sym typeface="Courier New"/>
              </a:rPr>
              <a:t>and</a:t>
            </a:r>
            <a:r>
              <a:rPr b="1" i="0" lang="vi" sz="1150" u="none" cap="none" strike="noStrike">
                <a:solidFill>
                  <a:srgbClr val="000000"/>
                </a:solidFill>
                <a:highlight>
                  <a:srgbClr val="FFFFFF"/>
                </a:highlight>
                <a:latin typeface="Courier New"/>
                <a:ea typeface="Courier New"/>
                <a:cs typeface="Courier New"/>
                <a:sym typeface="Courier New"/>
              </a:rPr>
              <a:t> order_date &gt; </a:t>
            </a:r>
            <a:r>
              <a:rPr b="1" i="0" lang="vi" sz="1150" u="none" cap="none" strike="noStrike">
                <a:solidFill>
                  <a:srgbClr val="A31515"/>
                </a:solidFill>
                <a:highlight>
                  <a:srgbClr val="FFFFFF"/>
                </a:highlight>
                <a:latin typeface="Courier New"/>
                <a:ea typeface="Courier New"/>
                <a:cs typeface="Courier New"/>
                <a:sym typeface="Courier New"/>
              </a:rPr>
              <a:t>'2022-01-01'</a:t>
            </a:r>
            <a:endParaRPr b="1" i="0" sz="1350" u="none" cap="none" strike="noStrike">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1"/>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Covering Index</a:t>
            </a:r>
            <a:endParaRPr sz="2300"/>
          </a:p>
        </p:txBody>
      </p:sp>
      <p:sp>
        <p:nvSpPr>
          <p:cNvPr id="433" name="Google Shape;433;p51"/>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
        <p:nvSpPr>
          <p:cNvPr id="434" name="Google Shape;434;p51"/>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Thiết kế covering index cần được cân nhắc kỹ lưỡng, đánh đổi giữa hiệu suất truy vấn và chi phí lưu trữ/bảo trì.</a:t>
            </a:r>
            <a:endParaRPr sz="1600">
              <a:solidFill>
                <a:schemeClr val="dk2"/>
              </a:solidFill>
              <a:latin typeface="Arial"/>
              <a:ea typeface="Arial"/>
              <a:cs typeface="Arial"/>
              <a:sym typeface="Arial"/>
            </a:endParaRPr>
          </a:p>
          <a:p>
            <a:pPr indent="-330200" lvl="0" marL="4572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“Truy vấn nhiều, cập nhật ít”</a:t>
            </a:r>
            <a:endParaRPr sz="1600">
              <a:solidFill>
                <a:schemeClr val="dk2"/>
              </a:solidFill>
              <a:latin typeface="Arial"/>
              <a:ea typeface="Arial"/>
              <a:cs typeface="Arial"/>
              <a:sym typeface="Arial"/>
            </a:endParaRPr>
          </a:p>
          <a:p>
            <a:pPr indent="-330200" lvl="0" marL="4572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Cân nhắc:</a:t>
            </a:r>
            <a:endParaRPr sz="1600">
              <a:solidFill>
                <a:schemeClr val="dk2"/>
              </a:solidFill>
              <a:latin typeface="Arial"/>
              <a:ea typeface="Arial"/>
              <a:cs typeface="Arial"/>
              <a:sym typeface="Arial"/>
            </a:endParaRPr>
          </a:p>
          <a:p>
            <a:pPr indent="-330200" lvl="1" marL="9144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Sự phân bố dữ liệu của bảng</a:t>
            </a:r>
            <a:endParaRPr sz="1600">
              <a:solidFill>
                <a:schemeClr val="dk2"/>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Không phải nhiều trường là lâu, ít trường là nhanh</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Hiểu cả nghiệp vụ lẫn kỹ thuật ⇒ Tối ưu</a:t>
            </a:r>
            <a:endParaRPr sz="1600">
              <a:solidFill>
                <a:schemeClr val="dk2"/>
              </a:solidFill>
              <a:latin typeface="Arial"/>
              <a:ea typeface="Arial"/>
              <a:cs typeface="Arial"/>
              <a:sym typeface="Arial"/>
            </a:endParaRPr>
          </a:p>
          <a:p>
            <a:pPr indent="-330200" lvl="0" marL="457200" rtl="0" algn="l">
              <a:lnSpc>
                <a:spcPct val="150000"/>
              </a:lnSpc>
              <a:spcBef>
                <a:spcPts val="0"/>
              </a:spcBef>
              <a:spcAft>
                <a:spcPts val="0"/>
              </a:spcAft>
              <a:buClr>
                <a:schemeClr val="dk2"/>
              </a:buClr>
              <a:buSzPts val="1600"/>
              <a:buFont typeface="Arial"/>
              <a:buChar char="❖"/>
            </a:pPr>
            <a:r>
              <a:rPr lang="vi" sz="1600" u="sng">
                <a:solidFill>
                  <a:schemeClr val="hlink"/>
                </a:solidFill>
                <a:latin typeface="Arial"/>
                <a:ea typeface="Arial"/>
                <a:cs typeface="Arial"/>
                <a:sym typeface="Arial"/>
                <a:hlinkClick r:id="rId3"/>
              </a:rPr>
              <a:t>https://data-mozart.com/indexing-for-better-performance-real-use-case/</a:t>
            </a:r>
            <a:r>
              <a:rPr lang="vi" sz="1600">
                <a:solidFill>
                  <a:schemeClr val="dk2"/>
                </a:solidFill>
                <a:latin typeface="Arial"/>
                <a:ea typeface="Arial"/>
                <a:cs typeface="Arial"/>
                <a:sym typeface="Arial"/>
              </a:rPr>
              <a:t> </a:t>
            </a:r>
            <a:endParaRPr sz="1600">
              <a:solidFill>
                <a:schemeClr val="dk2"/>
              </a:solidFill>
              <a:latin typeface="Arial"/>
              <a:ea typeface="Arial"/>
              <a:cs typeface="Arial"/>
              <a:sym typeface="Arial"/>
            </a:endParaRPr>
          </a:p>
          <a:p>
            <a:pPr indent="0" lvl="0" marL="45720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chemeClr val="dk2"/>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8" name="Shape 438"/>
        <p:cNvGrpSpPr/>
        <p:nvPr/>
      </p:nvGrpSpPr>
      <p:grpSpPr>
        <a:xfrm>
          <a:off x="0" y="0"/>
          <a:ext cx="0" cy="0"/>
          <a:chOff x="0" y="0"/>
          <a:chExt cx="0" cy="0"/>
        </a:xfrm>
      </p:grpSpPr>
      <p:sp>
        <p:nvSpPr>
          <p:cNvPr id="439" name="Google Shape;439;p52"/>
          <p:cNvSpPr txBox="1"/>
          <p:nvPr>
            <p:ph idx="4294967295" type="body"/>
          </p:nvPr>
        </p:nvSpPr>
        <p:spPr>
          <a:xfrm>
            <a:off x="0" y="1773000"/>
            <a:ext cx="9143700" cy="798600"/>
          </a:xfrm>
          <a:prstGeom prst="rect">
            <a:avLst/>
          </a:prstGeom>
          <a:solidFill>
            <a:srgbClr val="CC0000"/>
          </a:solidFill>
          <a:ln>
            <a:noFill/>
          </a:ln>
          <a:effectLst>
            <a:outerShdw blurRad="57240" rotWithShape="0" dir="5400000" dist="19080">
              <a:srgbClr val="000000">
                <a:alpha val="49411"/>
              </a:srgbClr>
            </a:outerShdw>
          </a:effectLst>
        </p:spPr>
        <p:txBody>
          <a:bodyPr anchorCtr="0" anchor="ctr" bIns="91425" lIns="91425" spcFirstLastPara="1" rIns="91425" wrap="square" tIns="91425">
            <a:noAutofit/>
          </a:bodyPr>
          <a:lstStyle/>
          <a:p>
            <a:pPr indent="0" lvl="0" marL="228600" rtl="0" algn="ctr">
              <a:lnSpc>
                <a:spcPct val="100000"/>
              </a:lnSpc>
              <a:spcBef>
                <a:spcPts val="0"/>
              </a:spcBef>
              <a:spcAft>
                <a:spcPts val="1200"/>
              </a:spcAft>
              <a:buClr>
                <a:schemeClr val="lt1"/>
              </a:buClr>
              <a:buSzPts val="3800"/>
              <a:buFont typeface="Arial"/>
              <a:buNone/>
            </a:pPr>
            <a:r>
              <a:rPr b="1" lang="vi" sz="3600">
                <a:solidFill>
                  <a:schemeClr val="lt1"/>
                </a:solidFill>
                <a:latin typeface="Jura"/>
                <a:ea typeface="Jura"/>
                <a:cs typeface="Jura"/>
                <a:sym typeface="Jura"/>
              </a:rPr>
              <a:t>Functional indexes</a:t>
            </a:r>
            <a:endParaRPr b="1" sz="3600">
              <a:solidFill>
                <a:schemeClr val="lt1"/>
              </a:solidFill>
              <a:latin typeface="Jura"/>
              <a:ea typeface="Jura"/>
              <a:cs typeface="Jura"/>
              <a:sym typeface="Jura"/>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3"/>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Functional indexes</a:t>
            </a:r>
            <a:endParaRPr sz="2300"/>
          </a:p>
        </p:txBody>
      </p:sp>
      <p:sp>
        <p:nvSpPr>
          <p:cNvPr id="445" name="Google Shape;445;p53"/>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rPr lang="vi" sz="1600">
                <a:solidFill>
                  <a:srgbClr val="000000"/>
                </a:solidFill>
                <a:latin typeface="Arial"/>
                <a:ea typeface="Arial"/>
                <a:cs typeface="Arial"/>
                <a:sym typeface="Arial"/>
              </a:rPr>
              <a:t>MySQL hỗ trợ functional index từ phiên bản 8.0</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
        <p:nvSpPr>
          <p:cNvPr id="446" name="Google Shape;446;p53"/>
          <p:cNvSpPr/>
          <p:nvPr/>
        </p:nvSpPr>
        <p:spPr>
          <a:xfrm>
            <a:off x="1790925" y="2048550"/>
            <a:ext cx="5851200" cy="8943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250"/>
              <a:buFont typeface="Arial"/>
              <a:buNone/>
            </a:pPr>
            <a:r>
              <a:rPr b="1" i="0" lang="vi" sz="1250" u="none" cap="none" strike="noStrike">
                <a:solidFill>
                  <a:srgbClr val="008000"/>
                </a:solidFill>
                <a:highlight>
                  <a:srgbClr val="FFFFFF"/>
                </a:highlight>
                <a:latin typeface="Courier New"/>
                <a:ea typeface="Courier New"/>
                <a:cs typeface="Courier New"/>
                <a:sym typeface="Courier New"/>
              </a:rPr>
              <a:t>-- Tìm người dùng có ngày sinh trong tháng cụ thể</a:t>
            </a:r>
            <a:endParaRPr b="1" i="0" sz="1250" u="none" cap="none" strike="noStrike">
              <a:solidFill>
                <a:srgbClr val="008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250"/>
              <a:buFont typeface="Arial"/>
              <a:buNone/>
            </a:pPr>
            <a:r>
              <a:rPr b="1" i="0" lang="vi" sz="1250" u="none" cap="none" strike="noStrike">
                <a:solidFill>
                  <a:srgbClr val="0000FF"/>
                </a:solidFill>
                <a:highlight>
                  <a:srgbClr val="FFFFFF"/>
                </a:highlight>
                <a:latin typeface="Courier New"/>
                <a:ea typeface="Courier New"/>
                <a:cs typeface="Courier New"/>
                <a:sym typeface="Courier New"/>
              </a:rPr>
              <a:t>SELECT</a:t>
            </a:r>
            <a:r>
              <a:rPr b="1" i="0" lang="vi" sz="1250" u="none" cap="none" strike="noStrike">
                <a:solidFill>
                  <a:srgbClr val="000000"/>
                </a:solidFill>
                <a:highlight>
                  <a:srgbClr val="FFFFFF"/>
                </a:highlight>
                <a:latin typeface="Courier New"/>
                <a:ea typeface="Courier New"/>
                <a:cs typeface="Courier New"/>
                <a:sym typeface="Courier New"/>
              </a:rPr>
              <a:t> * </a:t>
            </a:r>
            <a:r>
              <a:rPr b="1" i="0" lang="vi" sz="1250" u="none" cap="none" strike="noStrike">
                <a:solidFill>
                  <a:srgbClr val="0000FF"/>
                </a:solidFill>
                <a:highlight>
                  <a:srgbClr val="FFFFFF"/>
                </a:highlight>
                <a:latin typeface="Courier New"/>
                <a:ea typeface="Courier New"/>
                <a:cs typeface="Courier New"/>
                <a:sym typeface="Courier New"/>
              </a:rPr>
              <a:t>FROM</a:t>
            </a:r>
            <a:r>
              <a:rPr b="1" i="0" lang="vi" sz="1250" u="none" cap="none" strike="noStrike">
                <a:solidFill>
                  <a:srgbClr val="000000"/>
                </a:solidFill>
                <a:highlight>
                  <a:srgbClr val="FFFFFF"/>
                </a:highlight>
                <a:latin typeface="Courier New"/>
                <a:ea typeface="Courier New"/>
                <a:cs typeface="Courier New"/>
                <a:sym typeface="Courier New"/>
              </a:rPr>
              <a:t> users </a:t>
            </a:r>
            <a:r>
              <a:rPr b="1" i="0" lang="vi" sz="1250" u="none" cap="none" strike="noStrike">
                <a:solidFill>
                  <a:srgbClr val="0000FF"/>
                </a:solidFill>
                <a:highlight>
                  <a:srgbClr val="FFFFFF"/>
                </a:highlight>
                <a:latin typeface="Courier New"/>
                <a:ea typeface="Courier New"/>
                <a:cs typeface="Courier New"/>
                <a:sym typeface="Courier New"/>
              </a:rPr>
              <a:t>WHERE</a:t>
            </a:r>
            <a:r>
              <a:rPr b="1" i="0" lang="vi" sz="1250" u="none" cap="none" strike="noStrike">
                <a:solidFill>
                  <a:srgbClr val="000000"/>
                </a:solidFill>
                <a:highlight>
                  <a:srgbClr val="FFFFFF"/>
                </a:highlight>
                <a:latin typeface="Courier New"/>
                <a:ea typeface="Courier New"/>
                <a:cs typeface="Courier New"/>
                <a:sym typeface="Courier New"/>
              </a:rPr>
              <a:t> </a:t>
            </a:r>
            <a:r>
              <a:rPr b="1" i="0" lang="vi" sz="1250" u="none" cap="none" strike="noStrike">
                <a:solidFill>
                  <a:srgbClr val="795E26"/>
                </a:solidFill>
                <a:highlight>
                  <a:srgbClr val="FFFFFF"/>
                </a:highlight>
                <a:latin typeface="Courier New"/>
                <a:ea typeface="Courier New"/>
                <a:cs typeface="Courier New"/>
                <a:sym typeface="Courier New"/>
              </a:rPr>
              <a:t>MONTH</a:t>
            </a:r>
            <a:r>
              <a:rPr b="1" i="0" lang="vi" sz="1250" u="none" cap="none" strike="noStrike">
                <a:solidFill>
                  <a:srgbClr val="000000"/>
                </a:solidFill>
                <a:highlight>
                  <a:srgbClr val="FFFFFF"/>
                </a:highlight>
                <a:latin typeface="Courier New"/>
                <a:ea typeface="Courier New"/>
                <a:cs typeface="Courier New"/>
                <a:sym typeface="Courier New"/>
              </a:rPr>
              <a:t>(birthday) = </a:t>
            </a:r>
            <a:r>
              <a:rPr b="1" i="0" lang="vi" sz="1250" u="none" cap="none" strike="noStrike">
                <a:solidFill>
                  <a:srgbClr val="098658"/>
                </a:solidFill>
                <a:highlight>
                  <a:srgbClr val="FFFFFF"/>
                </a:highlight>
                <a:latin typeface="Courier New"/>
                <a:ea typeface="Courier New"/>
                <a:cs typeface="Courier New"/>
                <a:sym typeface="Courier New"/>
              </a:rPr>
              <a:t>6</a:t>
            </a:r>
            <a:r>
              <a:rPr b="1" i="0" lang="vi" sz="1250" u="none" cap="none" strike="noStrike">
                <a:solidFill>
                  <a:srgbClr val="000000"/>
                </a:solidFill>
                <a:highlight>
                  <a:srgbClr val="FFFFFF"/>
                </a:highlight>
                <a:latin typeface="Courier New"/>
                <a:ea typeface="Courier New"/>
                <a:cs typeface="Courier New"/>
                <a:sym typeface="Courier New"/>
              </a:rPr>
              <a:t>;</a:t>
            </a:r>
            <a:endParaRPr b="1" i="0" sz="1350" u="none" cap="none" strike="noStrike">
              <a:solidFill>
                <a:srgbClr val="008000"/>
              </a:solidFill>
              <a:highlight>
                <a:srgbClr val="FFFFFF"/>
              </a:highlight>
              <a:latin typeface="Courier New"/>
              <a:ea typeface="Courier New"/>
              <a:cs typeface="Courier New"/>
              <a:sym typeface="Courier New"/>
            </a:endParaRPr>
          </a:p>
        </p:txBody>
      </p:sp>
      <p:sp>
        <p:nvSpPr>
          <p:cNvPr id="447" name="Google Shape;447;p53"/>
          <p:cNvSpPr/>
          <p:nvPr/>
        </p:nvSpPr>
        <p:spPr>
          <a:xfrm>
            <a:off x="1790925" y="3068525"/>
            <a:ext cx="5851200" cy="8943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150"/>
              <a:buFont typeface="Arial"/>
              <a:buNone/>
            </a:pPr>
            <a:r>
              <a:rPr b="1" i="0" lang="vi" sz="1150" u="none" cap="none" strike="noStrike">
                <a:solidFill>
                  <a:srgbClr val="008000"/>
                </a:solidFill>
                <a:highlight>
                  <a:srgbClr val="FFFFFF"/>
                </a:highlight>
                <a:latin typeface="Courier New"/>
                <a:ea typeface="Courier New"/>
                <a:cs typeface="Courier New"/>
                <a:sym typeface="Courier New"/>
              </a:rPr>
              <a:t>-- Index cho tìm kiếm theo tháng</a:t>
            </a:r>
            <a:endParaRPr b="1" i="0" sz="1150" u="none" cap="none" strike="noStrike">
              <a:solidFill>
                <a:srgbClr val="008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50"/>
              <a:buFont typeface="Arial"/>
              <a:buNone/>
            </a:pPr>
            <a:r>
              <a:rPr b="1" i="0" lang="vi" sz="1150" u="none" cap="none" strike="noStrike">
                <a:solidFill>
                  <a:srgbClr val="0000FF"/>
                </a:solidFill>
                <a:highlight>
                  <a:srgbClr val="FFFFFF"/>
                </a:highlight>
                <a:latin typeface="Courier New"/>
                <a:ea typeface="Courier New"/>
                <a:cs typeface="Courier New"/>
                <a:sym typeface="Courier New"/>
              </a:rPr>
              <a:t>CREATE</a:t>
            </a:r>
            <a:r>
              <a:rPr b="1" i="0" lang="vi" sz="1150" u="none" cap="none" strike="noStrike">
                <a:solidFill>
                  <a:srgbClr val="000000"/>
                </a:solidFill>
                <a:highlight>
                  <a:srgbClr val="FFFFFF"/>
                </a:highlight>
                <a:latin typeface="Courier New"/>
                <a:ea typeface="Courier New"/>
                <a:cs typeface="Courier New"/>
                <a:sym typeface="Courier New"/>
              </a:rPr>
              <a:t> </a:t>
            </a:r>
            <a:r>
              <a:rPr b="1" i="0" lang="vi" sz="1150" u="none" cap="none" strike="noStrike">
                <a:solidFill>
                  <a:srgbClr val="0000FF"/>
                </a:solidFill>
                <a:highlight>
                  <a:srgbClr val="FFFFFF"/>
                </a:highlight>
                <a:latin typeface="Courier New"/>
                <a:ea typeface="Courier New"/>
                <a:cs typeface="Courier New"/>
                <a:sym typeface="Courier New"/>
              </a:rPr>
              <a:t>INDEX</a:t>
            </a:r>
            <a:r>
              <a:rPr b="1" i="0" lang="vi" sz="1150" u="none" cap="none" strike="noStrike">
                <a:solidFill>
                  <a:srgbClr val="000000"/>
                </a:solidFill>
                <a:highlight>
                  <a:srgbClr val="FFFFFF"/>
                </a:highlight>
                <a:latin typeface="Courier New"/>
                <a:ea typeface="Courier New"/>
                <a:cs typeface="Courier New"/>
                <a:sym typeface="Courier New"/>
              </a:rPr>
              <a:t> </a:t>
            </a:r>
            <a:r>
              <a:rPr b="1" i="0" lang="vi" sz="1150" u="none" cap="none" strike="noStrike">
                <a:solidFill>
                  <a:srgbClr val="795E26"/>
                </a:solidFill>
                <a:highlight>
                  <a:srgbClr val="FFFFFF"/>
                </a:highlight>
                <a:latin typeface="Courier New"/>
                <a:ea typeface="Courier New"/>
                <a:cs typeface="Courier New"/>
                <a:sym typeface="Courier New"/>
              </a:rPr>
              <a:t>idx_reg_month</a:t>
            </a:r>
            <a:r>
              <a:rPr b="1" i="0" lang="vi" sz="1150" u="none" cap="none" strike="noStrike">
                <a:solidFill>
                  <a:srgbClr val="000000"/>
                </a:solidFill>
                <a:highlight>
                  <a:srgbClr val="FFFFFF"/>
                </a:highlight>
                <a:latin typeface="Courier New"/>
                <a:ea typeface="Courier New"/>
                <a:cs typeface="Courier New"/>
                <a:sym typeface="Courier New"/>
              </a:rPr>
              <a:t> </a:t>
            </a:r>
            <a:r>
              <a:rPr b="1" i="0" lang="vi" sz="1150" u="none" cap="none" strike="noStrike">
                <a:solidFill>
                  <a:srgbClr val="0000FF"/>
                </a:solidFill>
                <a:highlight>
                  <a:srgbClr val="FFFFFF"/>
                </a:highlight>
                <a:latin typeface="Courier New"/>
                <a:ea typeface="Courier New"/>
                <a:cs typeface="Courier New"/>
                <a:sym typeface="Courier New"/>
              </a:rPr>
              <a:t>ON</a:t>
            </a:r>
            <a:r>
              <a:rPr b="1" i="0" lang="vi" sz="1150" u="none" cap="none" strike="noStrike">
                <a:solidFill>
                  <a:srgbClr val="000000"/>
                </a:solidFill>
                <a:highlight>
                  <a:srgbClr val="FFFFFF"/>
                </a:highlight>
                <a:latin typeface="Courier New"/>
                <a:ea typeface="Courier New"/>
                <a:cs typeface="Courier New"/>
                <a:sym typeface="Courier New"/>
              </a:rPr>
              <a:t> users(</a:t>
            </a:r>
            <a:r>
              <a:rPr b="1" i="0" lang="vi" sz="1150" u="none" cap="none" strike="noStrike">
                <a:solidFill>
                  <a:srgbClr val="795E26"/>
                </a:solidFill>
                <a:highlight>
                  <a:srgbClr val="FFFFFF"/>
                </a:highlight>
                <a:latin typeface="Courier New"/>
                <a:ea typeface="Courier New"/>
                <a:cs typeface="Courier New"/>
                <a:sym typeface="Courier New"/>
              </a:rPr>
              <a:t>MONTH</a:t>
            </a:r>
            <a:r>
              <a:rPr b="1" i="0" lang="vi" sz="1150" u="none" cap="none" strike="noStrike">
                <a:solidFill>
                  <a:srgbClr val="000000"/>
                </a:solidFill>
                <a:highlight>
                  <a:srgbClr val="FFFFFF"/>
                </a:highlight>
                <a:latin typeface="Courier New"/>
                <a:ea typeface="Courier New"/>
                <a:cs typeface="Courier New"/>
                <a:sym typeface="Courier New"/>
              </a:rPr>
              <a:t>(</a:t>
            </a:r>
            <a:r>
              <a:rPr b="1" i="0" lang="vi" sz="1250" u="none" cap="none" strike="noStrike">
                <a:solidFill>
                  <a:srgbClr val="000000"/>
                </a:solidFill>
                <a:highlight>
                  <a:schemeClr val="lt1"/>
                </a:highlight>
                <a:latin typeface="Courier New"/>
                <a:ea typeface="Courier New"/>
                <a:cs typeface="Courier New"/>
                <a:sym typeface="Courier New"/>
              </a:rPr>
              <a:t>birthday</a:t>
            </a:r>
            <a:r>
              <a:rPr b="1" i="0" lang="vi" sz="1150" u="none" cap="none" strike="noStrike">
                <a:solidFill>
                  <a:srgbClr val="000000"/>
                </a:solidFill>
                <a:highlight>
                  <a:srgbClr val="FFFFFF"/>
                </a:highlight>
                <a:latin typeface="Courier New"/>
                <a:ea typeface="Courier New"/>
                <a:cs typeface="Courier New"/>
                <a:sym typeface="Courier New"/>
              </a:rPr>
              <a:t>));</a:t>
            </a:r>
            <a:endParaRPr b="1" i="0" sz="1350" u="none" cap="none" strike="noStrike">
              <a:solidFill>
                <a:srgbClr val="008000"/>
              </a:solidFill>
              <a:highlight>
                <a:srgbClr val="FFFFFF"/>
              </a:highlight>
              <a:latin typeface="Courier New"/>
              <a:ea typeface="Courier New"/>
              <a:cs typeface="Courier New"/>
              <a:sym typeface="Courier New"/>
            </a:endParaRPr>
          </a:p>
        </p:txBody>
      </p:sp>
      <p:sp>
        <p:nvSpPr>
          <p:cNvPr id="448" name="Google Shape;448;p53"/>
          <p:cNvSpPr/>
          <p:nvPr/>
        </p:nvSpPr>
        <p:spPr>
          <a:xfrm>
            <a:off x="1790925" y="4141625"/>
            <a:ext cx="5851200" cy="8943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150"/>
              <a:buFont typeface="Arial"/>
              <a:buNone/>
            </a:pPr>
            <a:r>
              <a:rPr b="1" i="0" lang="vi" sz="1150" u="none" cap="none" strike="noStrike">
                <a:solidFill>
                  <a:srgbClr val="008000"/>
                </a:solidFill>
                <a:highlight>
                  <a:srgbClr val="FFFFFF"/>
                </a:highlight>
                <a:latin typeface="Courier New"/>
                <a:ea typeface="Courier New"/>
                <a:cs typeface="Courier New"/>
                <a:sym typeface="Courier New"/>
              </a:rPr>
              <a:t>– MySQL</a:t>
            </a:r>
            <a:endParaRPr b="1" i="0" sz="1150" u="none" cap="none" strike="noStrike">
              <a:solidFill>
                <a:srgbClr val="008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1" i="0" lang="vi" sz="1050" u="none" cap="none" strike="noStrike">
                <a:solidFill>
                  <a:srgbClr val="0000FF"/>
                </a:solidFill>
                <a:highlight>
                  <a:srgbClr val="FFFFFF"/>
                </a:highlight>
                <a:latin typeface="Courier New"/>
                <a:ea typeface="Courier New"/>
                <a:cs typeface="Courier New"/>
                <a:sym typeface="Courier New"/>
              </a:rPr>
              <a:t>ALTER</a:t>
            </a:r>
            <a:r>
              <a:rPr b="1" i="0" lang="vi" sz="1050" u="none" cap="none" strike="noStrike">
                <a:solidFill>
                  <a:srgbClr val="000000"/>
                </a:solidFill>
                <a:highlight>
                  <a:srgbClr val="FFFFFF"/>
                </a:highlight>
                <a:latin typeface="Courier New"/>
                <a:ea typeface="Courier New"/>
                <a:cs typeface="Courier New"/>
                <a:sym typeface="Courier New"/>
              </a:rPr>
              <a:t> </a:t>
            </a:r>
            <a:r>
              <a:rPr b="1" i="0" lang="vi" sz="1050" u="none" cap="none" strike="noStrike">
                <a:solidFill>
                  <a:srgbClr val="0000FF"/>
                </a:solidFill>
                <a:highlight>
                  <a:srgbClr val="FFFFFF"/>
                </a:highlight>
                <a:latin typeface="Courier New"/>
                <a:ea typeface="Courier New"/>
                <a:cs typeface="Courier New"/>
                <a:sym typeface="Courier New"/>
              </a:rPr>
              <a:t>TABLE</a:t>
            </a:r>
            <a:r>
              <a:rPr b="1" i="0" lang="vi" sz="1050" u="none" cap="none" strike="noStrike">
                <a:solidFill>
                  <a:srgbClr val="000000"/>
                </a:solidFill>
                <a:highlight>
                  <a:srgbClr val="FFFFFF"/>
                </a:highlight>
                <a:latin typeface="Courier New"/>
                <a:ea typeface="Courier New"/>
                <a:cs typeface="Courier New"/>
                <a:sym typeface="Courier New"/>
              </a:rPr>
              <a:t> users</a:t>
            </a:r>
            <a:endParaRPr b="1" i="0" sz="10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1" i="0" lang="vi" sz="1050" u="none" cap="none" strike="noStrike">
                <a:solidFill>
                  <a:srgbClr val="000000"/>
                </a:solidFill>
                <a:highlight>
                  <a:srgbClr val="FFFFFF"/>
                </a:highlight>
                <a:latin typeface="Courier New"/>
                <a:ea typeface="Courier New"/>
                <a:cs typeface="Courier New"/>
                <a:sym typeface="Courier New"/>
              </a:rPr>
              <a:t> </a:t>
            </a:r>
            <a:r>
              <a:rPr b="1" i="0" lang="vi" sz="1050" u="none" cap="none" strike="noStrike">
                <a:solidFill>
                  <a:srgbClr val="0000FF"/>
                </a:solidFill>
                <a:highlight>
                  <a:srgbClr val="FFFFFF"/>
                </a:highlight>
                <a:latin typeface="Courier New"/>
                <a:ea typeface="Courier New"/>
                <a:cs typeface="Courier New"/>
                <a:sym typeface="Courier New"/>
              </a:rPr>
              <a:t>ADD</a:t>
            </a:r>
            <a:r>
              <a:rPr b="1" i="0" lang="vi" sz="1050" u="none" cap="none" strike="noStrike">
                <a:solidFill>
                  <a:srgbClr val="000000"/>
                </a:solidFill>
                <a:highlight>
                  <a:srgbClr val="FFFFFF"/>
                </a:highlight>
                <a:latin typeface="Courier New"/>
                <a:ea typeface="Courier New"/>
                <a:cs typeface="Courier New"/>
                <a:sym typeface="Courier New"/>
              </a:rPr>
              <a:t> COLUMN birthday_month </a:t>
            </a:r>
            <a:r>
              <a:rPr b="1" i="0" lang="vi" sz="1050" u="none" cap="none" strike="noStrike">
                <a:solidFill>
                  <a:srgbClr val="0000FF"/>
                </a:solidFill>
                <a:highlight>
                  <a:srgbClr val="FFFFFF"/>
                </a:highlight>
                <a:latin typeface="Courier New"/>
                <a:ea typeface="Courier New"/>
                <a:cs typeface="Courier New"/>
                <a:sym typeface="Courier New"/>
              </a:rPr>
              <a:t>VARCHAR</a:t>
            </a:r>
            <a:r>
              <a:rPr b="1" i="0" lang="vi" sz="1050" u="none" cap="none" strike="noStrike">
                <a:solidFill>
                  <a:srgbClr val="000000"/>
                </a:solidFill>
                <a:highlight>
                  <a:srgbClr val="FFFFFF"/>
                </a:highlight>
                <a:latin typeface="Courier New"/>
                <a:ea typeface="Courier New"/>
                <a:cs typeface="Courier New"/>
                <a:sym typeface="Courier New"/>
              </a:rPr>
              <a:t>(</a:t>
            </a:r>
            <a:r>
              <a:rPr b="1" i="0" lang="vi" sz="1050" u="none" cap="none" strike="noStrike">
                <a:solidFill>
                  <a:srgbClr val="098658"/>
                </a:solidFill>
                <a:highlight>
                  <a:srgbClr val="FFFFFF"/>
                </a:highlight>
                <a:latin typeface="Courier New"/>
                <a:ea typeface="Courier New"/>
                <a:cs typeface="Courier New"/>
                <a:sym typeface="Courier New"/>
              </a:rPr>
              <a:t>255</a:t>
            </a:r>
            <a:r>
              <a:rPr b="1" i="0" lang="vi" sz="1050" u="none" cap="none" strike="noStrike">
                <a:solidFill>
                  <a:srgbClr val="000000"/>
                </a:solidFill>
                <a:highlight>
                  <a:srgbClr val="FFFFFF"/>
                </a:highlight>
                <a:latin typeface="Courier New"/>
                <a:ea typeface="Courier New"/>
                <a:cs typeface="Courier New"/>
                <a:sym typeface="Courier New"/>
              </a:rPr>
              <a:t>) </a:t>
            </a:r>
            <a:r>
              <a:rPr b="1" i="0" lang="vi" sz="1050" u="none" cap="none" strike="noStrike">
                <a:solidFill>
                  <a:srgbClr val="0000FF"/>
                </a:solidFill>
                <a:highlight>
                  <a:srgbClr val="FFFFFF"/>
                </a:highlight>
                <a:latin typeface="Courier New"/>
                <a:ea typeface="Courier New"/>
                <a:cs typeface="Courier New"/>
                <a:sym typeface="Courier New"/>
              </a:rPr>
              <a:t>AS</a:t>
            </a:r>
            <a:r>
              <a:rPr b="1" i="0" lang="vi" sz="1050" u="none" cap="none" strike="noStrike">
                <a:solidFill>
                  <a:srgbClr val="000000"/>
                </a:solidFill>
                <a:highlight>
                  <a:srgbClr val="FFFFFF"/>
                </a:highlight>
                <a:latin typeface="Courier New"/>
                <a:ea typeface="Courier New"/>
                <a:cs typeface="Courier New"/>
                <a:sym typeface="Courier New"/>
              </a:rPr>
              <a:t> (</a:t>
            </a:r>
            <a:r>
              <a:rPr b="1" i="0" lang="vi" sz="1050" u="none" cap="none" strike="noStrike">
                <a:solidFill>
                  <a:srgbClr val="795E26"/>
                </a:solidFill>
                <a:highlight>
                  <a:srgbClr val="FFFFFF"/>
                </a:highlight>
                <a:latin typeface="Courier New"/>
                <a:ea typeface="Courier New"/>
                <a:cs typeface="Courier New"/>
                <a:sym typeface="Courier New"/>
              </a:rPr>
              <a:t>MONTH</a:t>
            </a:r>
            <a:r>
              <a:rPr b="1" i="0" lang="vi" sz="1050" u="none" cap="none" strike="noStrike">
                <a:solidFill>
                  <a:srgbClr val="000000"/>
                </a:solidFill>
                <a:highlight>
                  <a:srgbClr val="FFFFFF"/>
                </a:highlight>
                <a:latin typeface="Courier New"/>
                <a:ea typeface="Courier New"/>
                <a:cs typeface="Courier New"/>
                <a:sym typeface="Courier New"/>
              </a:rPr>
              <a:t>(birtday));</a:t>
            </a:r>
            <a:endParaRPr b="1" i="0" sz="10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1" i="0" lang="vi" sz="1050" u="none" cap="none" strike="noStrike">
                <a:solidFill>
                  <a:srgbClr val="0000FF"/>
                </a:solidFill>
                <a:highlight>
                  <a:srgbClr val="FFFFFF"/>
                </a:highlight>
                <a:latin typeface="Courier New"/>
                <a:ea typeface="Courier New"/>
                <a:cs typeface="Courier New"/>
                <a:sym typeface="Courier New"/>
              </a:rPr>
              <a:t>CREATE</a:t>
            </a:r>
            <a:r>
              <a:rPr b="1" i="0" lang="vi" sz="1050" u="none" cap="none" strike="noStrike">
                <a:solidFill>
                  <a:srgbClr val="000000"/>
                </a:solidFill>
                <a:highlight>
                  <a:srgbClr val="FFFFFF"/>
                </a:highlight>
                <a:latin typeface="Courier New"/>
                <a:ea typeface="Courier New"/>
                <a:cs typeface="Courier New"/>
                <a:sym typeface="Courier New"/>
              </a:rPr>
              <a:t> </a:t>
            </a:r>
            <a:r>
              <a:rPr b="1" i="0" lang="vi" sz="1050" u="none" cap="none" strike="noStrike">
                <a:solidFill>
                  <a:srgbClr val="0000FF"/>
                </a:solidFill>
                <a:highlight>
                  <a:srgbClr val="FFFFFF"/>
                </a:highlight>
                <a:latin typeface="Courier New"/>
                <a:ea typeface="Courier New"/>
                <a:cs typeface="Courier New"/>
                <a:sym typeface="Courier New"/>
              </a:rPr>
              <a:t>INDEX</a:t>
            </a:r>
            <a:r>
              <a:rPr b="1" i="0" lang="vi" sz="1050" u="none" cap="none" strike="noStrike">
                <a:solidFill>
                  <a:srgbClr val="000000"/>
                </a:solidFill>
                <a:highlight>
                  <a:srgbClr val="FFFFFF"/>
                </a:highlight>
                <a:latin typeface="Courier New"/>
                <a:ea typeface="Courier New"/>
                <a:cs typeface="Courier New"/>
                <a:sym typeface="Courier New"/>
              </a:rPr>
              <a:t> </a:t>
            </a:r>
            <a:r>
              <a:rPr b="1" i="0" lang="vi" sz="1050" u="none" cap="none" strike="noStrike">
                <a:solidFill>
                  <a:srgbClr val="795E26"/>
                </a:solidFill>
                <a:highlight>
                  <a:srgbClr val="FFFFFF"/>
                </a:highlight>
                <a:latin typeface="Courier New"/>
                <a:ea typeface="Courier New"/>
                <a:cs typeface="Courier New"/>
                <a:sym typeface="Courier New"/>
              </a:rPr>
              <a:t>emp_up_name</a:t>
            </a:r>
            <a:r>
              <a:rPr b="1" i="0" lang="vi" sz="1050" u="none" cap="none" strike="noStrike">
                <a:solidFill>
                  <a:srgbClr val="000000"/>
                </a:solidFill>
                <a:highlight>
                  <a:srgbClr val="FFFFFF"/>
                </a:highlight>
                <a:latin typeface="Courier New"/>
                <a:ea typeface="Courier New"/>
                <a:cs typeface="Courier New"/>
                <a:sym typeface="Courier New"/>
              </a:rPr>
              <a:t> </a:t>
            </a:r>
            <a:r>
              <a:rPr b="1" i="0" lang="vi" sz="1050" u="none" cap="none" strike="noStrike">
                <a:solidFill>
                  <a:srgbClr val="0000FF"/>
                </a:solidFill>
                <a:highlight>
                  <a:srgbClr val="FFFFFF"/>
                </a:highlight>
                <a:latin typeface="Courier New"/>
                <a:ea typeface="Courier New"/>
                <a:cs typeface="Courier New"/>
                <a:sym typeface="Courier New"/>
              </a:rPr>
              <a:t>ON</a:t>
            </a:r>
            <a:r>
              <a:rPr b="1" i="0" lang="vi" sz="1050" u="none" cap="none" strike="noStrike">
                <a:solidFill>
                  <a:srgbClr val="000000"/>
                </a:solidFill>
                <a:highlight>
                  <a:srgbClr val="FFFFFF"/>
                </a:highlight>
                <a:latin typeface="Courier New"/>
                <a:ea typeface="Courier New"/>
                <a:cs typeface="Courier New"/>
                <a:sym typeface="Courier New"/>
              </a:rPr>
              <a:t> users (birthday_month);</a:t>
            </a:r>
            <a:endParaRPr b="1" i="0" sz="1350" u="none" cap="none" strike="noStrike">
              <a:solidFill>
                <a:srgbClr val="008000"/>
              </a:solidFill>
              <a:highlight>
                <a:srgbClr val="FFFFFF"/>
              </a:highlight>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4"/>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Functional indexes</a:t>
            </a:r>
            <a:endParaRPr sz="2300"/>
          </a:p>
        </p:txBody>
      </p:sp>
      <p:sp>
        <p:nvSpPr>
          <p:cNvPr id="454" name="Google Shape;454;p54"/>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
        <p:nvSpPr>
          <p:cNvPr id="455" name="Google Shape;455;p54"/>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2"/>
              </a:buClr>
              <a:buSzPts val="1600"/>
              <a:buFont typeface="Arial"/>
              <a:buChar char="❖"/>
            </a:pPr>
            <a:r>
              <a:rPr b="1" lang="vi" sz="1600">
                <a:solidFill>
                  <a:schemeClr val="dk2"/>
                </a:solidFill>
                <a:latin typeface="Arial"/>
                <a:ea typeface="Arial"/>
                <a:cs typeface="Arial"/>
                <a:sym typeface="Arial"/>
              </a:rPr>
              <a:t>Functional Index</a:t>
            </a:r>
            <a:r>
              <a:rPr lang="vi" sz="1600">
                <a:solidFill>
                  <a:schemeClr val="dk2"/>
                </a:solidFill>
                <a:latin typeface="Arial"/>
                <a:ea typeface="Arial"/>
                <a:cs typeface="Arial"/>
                <a:sym typeface="Arial"/>
              </a:rPr>
              <a:t> (Index dựa trên hàm) là một loại index được tạo trên </a:t>
            </a:r>
            <a:r>
              <a:rPr b="1" lang="vi" sz="1600">
                <a:solidFill>
                  <a:schemeClr val="accent3"/>
                </a:solidFill>
                <a:latin typeface="Arial"/>
                <a:ea typeface="Arial"/>
                <a:cs typeface="Arial"/>
                <a:sym typeface="Arial"/>
              </a:rPr>
              <a:t>kết quả của một biểu thức hoặc hàm</a:t>
            </a:r>
            <a:r>
              <a:rPr lang="vi" sz="1600">
                <a:solidFill>
                  <a:schemeClr val="dk2"/>
                </a:solidFill>
                <a:latin typeface="Arial"/>
                <a:ea typeface="Arial"/>
                <a:cs typeface="Arial"/>
                <a:sym typeface="Arial"/>
              </a:rPr>
              <a:t> được áp dụng lên một hay nhiều cột, </a:t>
            </a:r>
            <a:r>
              <a:rPr b="1" lang="vi" sz="1600">
                <a:solidFill>
                  <a:schemeClr val="accent3"/>
                </a:solidFill>
                <a:latin typeface="Arial"/>
                <a:ea typeface="Arial"/>
                <a:cs typeface="Arial"/>
                <a:sym typeface="Arial"/>
              </a:rPr>
              <a:t>thay vì trực tiếp trên giá trị gốc của cột. </a:t>
            </a:r>
            <a:endParaRPr b="1" sz="1600">
              <a:solidFill>
                <a:schemeClr val="accent3"/>
              </a:solidFill>
              <a:latin typeface="Arial"/>
              <a:ea typeface="Arial"/>
              <a:cs typeface="Arial"/>
              <a:sym typeface="Arial"/>
            </a:endParaRPr>
          </a:p>
          <a:p>
            <a:pPr indent="-330200" lvl="0" marL="4572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Functional indexes cho phép tối ưu hóa các truy vấn có điều kiện tìm kiếm áp dụng cùng </a:t>
            </a:r>
            <a:r>
              <a:rPr b="1" lang="vi" sz="1600">
                <a:solidFill>
                  <a:schemeClr val="accent3"/>
                </a:solidFill>
                <a:latin typeface="Arial"/>
                <a:ea typeface="Arial"/>
                <a:cs typeface="Arial"/>
                <a:sym typeface="Arial"/>
              </a:rPr>
              <a:t>hàm hoặc biểu thức</a:t>
            </a:r>
            <a:r>
              <a:rPr lang="vi" sz="1600">
                <a:solidFill>
                  <a:schemeClr val="dk2"/>
                </a:solidFill>
                <a:latin typeface="Arial"/>
                <a:ea typeface="Arial"/>
                <a:cs typeface="Arial"/>
                <a:sym typeface="Arial"/>
              </a:rPr>
              <a:t> trên cột dữ liệu.</a:t>
            </a:r>
            <a:endParaRPr sz="1600">
              <a:solidFill>
                <a:schemeClr val="dk2"/>
              </a:solidFill>
              <a:latin typeface="Arial"/>
              <a:ea typeface="Arial"/>
              <a:cs typeface="Arial"/>
              <a:sym typeface="Arial"/>
            </a:endParaRPr>
          </a:p>
          <a:p>
            <a:pPr indent="-330200" lvl="0" marL="4572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Vì khi cho cột vào trong function ⇒ Xảy ra hiện tượng </a:t>
            </a:r>
            <a:r>
              <a:rPr i="1" lang="vi" sz="1600">
                <a:solidFill>
                  <a:schemeClr val="dk2"/>
                </a:solidFill>
                <a:latin typeface="Arial"/>
                <a:ea typeface="Arial"/>
                <a:cs typeface="Arial"/>
                <a:sym typeface="Arial"/>
              </a:rPr>
              <a:t>obfuscated / blackbox</a:t>
            </a:r>
            <a:endParaRPr i="1" sz="1600">
              <a:solidFill>
                <a:schemeClr val="dk2"/>
              </a:solidFill>
              <a:latin typeface="Arial"/>
              <a:ea typeface="Arial"/>
              <a:cs typeface="Arial"/>
              <a:sym typeface="Arial"/>
            </a:endParaRPr>
          </a:p>
          <a:p>
            <a:pPr indent="0" lvl="0" marL="45720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chemeClr val="dk2"/>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5"/>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Functional indexes</a:t>
            </a:r>
            <a:endParaRPr sz="2300"/>
          </a:p>
        </p:txBody>
      </p:sp>
      <p:sp>
        <p:nvSpPr>
          <p:cNvPr id="461" name="Google Shape;461;p55"/>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rPr lang="vi" sz="1600">
                <a:solidFill>
                  <a:srgbClr val="000000"/>
                </a:solidFill>
                <a:latin typeface="Arial"/>
                <a:ea typeface="Arial"/>
                <a:cs typeface="Arial"/>
                <a:sym typeface="Arial"/>
              </a:rPr>
              <a:t>Với trường mã sinh viên theo format cố định 'SV_xxx' (tiền tố 'SV_' và phần hậu tố biến đổi), ví dụ: SV_001, SV_002</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
        <p:nvSpPr>
          <p:cNvPr id="462" name="Google Shape;462;p55"/>
          <p:cNvSpPr/>
          <p:nvPr/>
        </p:nvSpPr>
        <p:spPr>
          <a:xfrm>
            <a:off x="1737800" y="3553525"/>
            <a:ext cx="5851200" cy="8943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250"/>
              <a:buFont typeface="Arial"/>
              <a:buNone/>
            </a:pPr>
            <a:r>
              <a:rPr b="1" i="0" lang="vi" sz="1250" u="none" cap="none" strike="noStrike">
                <a:solidFill>
                  <a:srgbClr val="008000"/>
                </a:solidFill>
                <a:highlight>
                  <a:srgbClr val="FFFFFF"/>
                </a:highlight>
                <a:latin typeface="Courier New"/>
                <a:ea typeface="Courier New"/>
                <a:cs typeface="Courier New"/>
                <a:sym typeface="Courier New"/>
              </a:rPr>
              <a:t>-- Sử dụng Functional Index</a:t>
            </a:r>
            <a:endParaRPr b="1" i="0" sz="1250" u="none" cap="none" strike="noStrike">
              <a:solidFill>
                <a:srgbClr val="008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200"/>
              <a:buFont typeface="Arial"/>
              <a:buNone/>
            </a:pPr>
            <a:r>
              <a:rPr b="1" i="0" lang="vi" sz="1200" u="none" cap="none" strike="noStrike">
                <a:solidFill>
                  <a:srgbClr val="A626A4"/>
                </a:solidFill>
                <a:latin typeface="Arial"/>
                <a:ea typeface="Arial"/>
                <a:cs typeface="Arial"/>
                <a:sym typeface="Arial"/>
              </a:rPr>
              <a:t>CREATE</a:t>
            </a:r>
            <a:r>
              <a:rPr b="1" i="0" lang="vi" sz="1200" u="none" cap="none" strike="noStrike">
                <a:solidFill>
                  <a:srgbClr val="000000"/>
                </a:solidFill>
                <a:latin typeface="Arial"/>
                <a:ea typeface="Arial"/>
                <a:cs typeface="Arial"/>
                <a:sym typeface="Arial"/>
              </a:rPr>
              <a:t> </a:t>
            </a:r>
            <a:r>
              <a:rPr b="1" i="0" lang="vi" sz="1200" u="none" cap="none" strike="noStrike">
                <a:solidFill>
                  <a:srgbClr val="A626A4"/>
                </a:solidFill>
                <a:latin typeface="Arial"/>
                <a:ea typeface="Arial"/>
                <a:cs typeface="Arial"/>
                <a:sym typeface="Arial"/>
              </a:rPr>
              <a:t>INDEX</a:t>
            </a:r>
            <a:r>
              <a:rPr b="1" i="0" lang="vi" sz="1200" u="none" cap="none" strike="noStrike">
                <a:solidFill>
                  <a:srgbClr val="000000"/>
                </a:solidFill>
                <a:latin typeface="Arial"/>
                <a:ea typeface="Arial"/>
                <a:cs typeface="Arial"/>
                <a:sym typeface="Arial"/>
              </a:rPr>
              <a:t> idx_student_number </a:t>
            </a:r>
            <a:r>
              <a:rPr b="1" i="0" lang="vi" sz="1200" u="none" cap="none" strike="noStrike">
                <a:solidFill>
                  <a:srgbClr val="A626A4"/>
                </a:solidFill>
                <a:latin typeface="Arial"/>
                <a:ea typeface="Arial"/>
                <a:cs typeface="Arial"/>
                <a:sym typeface="Arial"/>
              </a:rPr>
              <a:t>ON</a:t>
            </a:r>
            <a:r>
              <a:rPr b="1" i="0" lang="vi" sz="1200" u="none" cap="none" strike="noStrike">
                <a:solidFill>
                  <a:srgbClr val="000000"/>
                </a:solidFill>
                <a:latin typeface="Arial"/>
                <a:ea typeface="Arial"/>
                <a:cs typeface="Arial"/>
                <a:sym typeface="Arial"/>
              </a:rPr>
              <a:t> users</a:t>
            </a:r>
            <a:r>
              <a:rPr b="1" i="0" lang="vi" sz="1200" u="none" cap="none" strike="noStrike">
                <a:solidFill>
                  <a:srgbClr val="383A42"/>
                </a:solidFill>
                <a:latin typeface="Arial"/>
                <a:ea typeface="Arial"/>
                <a:cs typeface="Arial"/>
                <a:sym typeface="Arial"/>
              </a:rPr>
              <a:t>((</a:t>
            </a:r>
            <a:r>
              <a:rPr b="1" i="0" lang="vi" sz="1200" u="none" cap="none" strike="noStrike">
                <a:solidFill>
                  <a:srgbClr val="000000"/>
                </a:solidFill>
                <a:latin typeface="Arial"/>
                <a:ea typeface="Arial"/>
                <a:cs typeface="Arial"/>
                <a:sym typeface="Arial"/>
              </a:rPr>
              <a:t>SUBSTRING</a:t>
            </a:r>
            <a:r>
              <a:rPr b="1" i="0" lang="vi" sz="1200" u="none" cap="none" strike="noStrike">
                <a:solidFill>
                  <a:srgbClr val="383A42"/>
                </a:solidFill>
                <a:latin typeface="Arial"/>
                <a:ea typeface="Arial"/>
                <a:cs typeface="Arial"/>
                <a:sym typeface="Arial"/>
              </a:rPr>
              <a:t>(</a:t>
            </a:r>
            <a:r>
              <a:rPr b="1" i="0" lang="vi" sz="1200" u="none" cap="none" strike="noStrike">
                <a:solidFill>
                  <a:srgbClr val="000000"/>
                </a:solidFill>
                <a:latin typeface="Arial"/>
                <a:ea typeface="Arial"/>
                <a:cs typeface="Arial"/>
                <a:sym typeface="Arial"/>
              </a:rPr>
              <a:t>student_id</a:t>
            </a:r>
            <a:r>
              <a:rPr b="1" i="0" lang="vi" sz="1200" u="none" cap="none" strike="noStrike">
                <a:solidFill>
                  <a:srgbClr val="383A42"/>
                </a:solidFill>
                <a:latin typeface="Arial"/>
                <a:ea typeface="Arial"/>
                <a:cs typeface="Arial"/>
                <a:sym typeface="Arial"/>
              </a:rPr>
              <a:t>,</a:t>
            </a:r>
            <a:r>
              <a:rPr b="1" i="0" lang="vi" sz="1200" u="none" cap="none" strike="noStrike">
                <a:solidFill>
                  <a:srgbClr val="000000"/>
                </a:solidFill>
                <a:latin typeface="Arial"/>
                <a:ea typeface="Arial"/>
                <a:cs typeface="Arial"/>
                <a:sym typeface="Arial"/>
              </a:rPr>
              <a:t> </a:t>
            </a:r>
            <a:r>
              <a:rPr b="1" i="0" lang="vi" sz="1200" u="none" cap="none" strike="noStrike">
                <a:solidFill>
                  <a:srgbClr val="B76B01"/>
                </a:solidFill>
                <a:latin typeface="Arial"/>
                <a:ea typeface="Arial"/>
                <a:cs typeface="Arial"/>
                <a:sym typeface="Arial"/>
              </a:rPr>
              <a:t>4</a:t>
            </a:r>
            <a:r>
              <a:rPr b="1" i="0" lang="vi" sz="1200" u="none" cap="none" strike="noStrike">
                <a:solidFill>
                  <a:srgbClr val="383A42"/>
                </a:solidFill>
                <a:latin typeface="Arial"/>
                <a:ea typeface="Arial"/>
                <a:cs typeface="Arial"/>
                <a:sym typeface="Arial"/>
              </a:rPr>
              <a:t>)));</a:t>
            </a:r>
            <a:endParaRPr b="1" i="0" sz="1450" u="none" cap="none" strike="noStrike">
              <a:solidFill>
                <a:srgbClr val="008000"/>
              </a:solidFill>
              <a:highlight>
                <a:srgbClr val="FFFFFF"/>
              </a:highlight>
              <a:latin typeface="Courier New"/>
              <a:ea typeface="Courier New"/>
              <a:cs typeface="Courier New"/>
              <a:sym typeface="Courier New"/>
            </a:endParaRPr>
          </a:p>
        </p:txBody>
      </p:sp>
      <p:sp>
        <p:nvSpPr>
          <p:cNvPr id="463" name="Google Shape;463;p55"/>
          <p:cNvSpPr/>
          <p:nvPr/>
        </p:nvSpPr>
        <p:spPr>
          <a:xfrm>
            <a:off x="1737800" y="2457675"/>
            <a:ext cx="5851200" cy="8943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150"/>
              <a:buFont typeface="Arial"/>
              <a:buNone/>
            </a:pPr>
            <a:r>
              <a:rPr b="1" i="0" lang="vi" sz="1150" u="none" cap="none" strike="noStrike">
                <a:solidFill>
                  <a:srgbClr val="008000"/>
                </a:solidFill>
                <a:highlight>
                  <a:srgbClr val="FFFFFF"/>
                </a:highlight>
                <a:latin typeface="Courier New"/>
                <a:ea typeface="Courier New"/>
                <a:cs typeface="Courier New"/>
                <a:sym typeface="Courier New"/>
              </a:rPr>
              <a:t>-- Thường xuyên truy vấn theo dạng</a:t>
            </a:r>
            <a:endParaRPr b="1" i="0" sz="1150" u="none" cap="none" strike="noStrike">
              <a:solidFill>
                <a:srgbClr val="008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300"/>
              <a:buFont typeface="Arial"/>
              <a:buNone/>
            </a:pPr>
            <a:r>
              <a:rPr b="1" i="0" lang="vi" sz="1300" u="none" cap="none" strike="noStrike">
                <a:solidFill>
                  <a:srgbClr val="A626A4"/>
                </a:solidFill>
                <a:latin typeface="Arial"/>
                <a:ea typeface="Arial"/>
                <a:cs typeface="Arial"/>
                <a:sym typeface="Arial"/>
              </a:rPr>
              <a:t>SELECT</a:t>
            </a:r>
            <a:r>
              <a:rPr b="1" i="0" lang="vi" sz="1300" u="none" cap="none" strike="noStrike">
                <a:solidFill>
                  <a:srgbClr val="000000"/>
                </a:solidFill>
                <a:latin typeface="Arial"/>
                <a:ea typeface="Arial"/>
                <a:cs typeface="Arial"/>
                <a:sym typeface="Arial"/>
              </a:rPr>
              <a:t> </a:t>
            </a:r>
            <a:r>
              <a:rPr b="1" i="0" lang="vi" sz="1300" u="none" cap="none" strike="noStrike">
                <a:solidFill>
                  <a:srgbClr val="4078F2"/>
                </a:solidFill>
                <a:latin typeface="Arial"/>
                <a:ea typeface="Arial"/>
                <a:cs typeface="Arial"/>
                <a:sym typeface="Arial"/>
              </a:rPr>
              <a:t>*</a:t>
            </a:r>
            <a:r>
              <a:rPr b="1" i="0" lang="vi" sz="1300" u="none" cap="none" strike="noStrike">
                <a:solidFill>
                  <a:srgbClr val="000000"/>
                </a:solidFill>
                <a:latin typeface="Arial"/>
                <a:ea typeface="Arial"/>
                <a:cs typeface="Arial"/>
                <a:sym typeface="Arial"/>
              </a:rPr>
              <a:t> </a:t>
            </a:r>
            <a:r>
              <a:rPr b="1" i="0" lang="vi" sz="1300" u="none" cap="none" strike="noStrike">
                <a:solidFill>
                  <a:srgbClr val="A626A4"/>
                </a:solidFill>
                <a:latin typeface="Arial"/>
                <a:ea typeface="Arial"/>
                <a:cs typeface="Arial"/>
                <a:sym typeface="Arial"/>
              </a:rPr>
              <a:t>FROM</a:t>
            </a:r>
            <a:r>
              <a:rPr b="1" i="0" lang="vi" sz="1300" u="none" cap="none" strike="noStrike">
                <a:solidFill>
                  <a:srgbClr val="000000"/>
                </a:solidFill>
                <a:latin typeface="Arial"/>
                <a:ea typeface="Arial"/>
                <a:cs typeface="Arial"/>
                <a:sym typeface="Arial"/>
              </a:rPr>
              <a:t> students </a:t>
            </a:r>
            <a:r>
              <a:rPr b="1" i="0" lang="vi" sz="1300" u="none" cap="none" strike="noStrike">
                <a:solidFill>
                  <a:srgbClr val="A626A4"/>
                </a:solidFill>
                <a:latin typeface="Arial"/>
                <a:ea typeface="Arial"/>
                <a:cs typeface="Arial"/>
                <a:sym typeface="Arial"/>
              </a:rPr>
              <a:t>WHERE</a:t>
            </a:r>
            <a:r>
              <a:rPr b="1" i="0" lang="vi" sz="1300" u="none" cap="none" strike="noStrike">
                <a:solidFill>
                  <a:srgbClr val="000000"/>
                </a:solidFill>
                <a:latin typeface="Arial"/>
                <a:ea typeface="Arial"/>
                <a:cs typeface="Arial"/>
                <a:sym typeface="Arial"/>
              </a:rPr>
              <a:t> SUBSTRING</a:t>
            </a:r>
            <a:r>
              <a:rPr b="1" i="0" lang="vi" sz="1300" u="none" cap="none" strike="noStrike">
                <a:solidFill>
                  <a:srgbClr val="383A42"/>
                </a:solidFill>
                <a:latin typeface="Arial"/>
                <a:ea typeface="Arial"/>
                <a:cs typeface="Arial"/>
                <a:sym typeface="Arial"/>
              </a:rPr>
              <a:t>(</a:t>
            </a:r>
            <a:r>
              <a:rPr b="1" i="0" lang="vi" sz="1300" u="none" cap="none" strike="noStrike">
                <a:solidFill>
                  <a:srgbClr val="000000"/>
                </a:solidFill>
                <a:latin typeface="Arial"/>
                <a:ea typeface="Arial"/>
                <a:cs typeface="Arial"/>
                <a:sym typeface="Arial"/>
              </a:rPr>
              <a:t>student_id</a:t>
            </a:r>
            <a:r>
              <a:rPr b="1" i="0" lang="vi" sz="1300" u="none" cap="none" strike="noStrike">
                <a:solidFill>
                  <a:srgbClr val="383A42"/>
                </a:solidFill>
                <a:latin typeface="Arial"/>
                <a:ea typeface="Arial"/>
                <a:cs typeface="Arial"/>
                <a:sym typeface="Arial"/>
              </a:rPr>
              <a:t>,</a:t>
            </a:r>
            <a:r>
              <a:rPr b="1" i="0" lang="vi" sz="1300" u="none" cap="none" strike="noStrike">
                <a:solidFill>
                  <a:srgbClr val="000000"/>
                </a:solidFill>
                <a:latin typeface="Arial"/>
                <a:ea typeface="Arial"/>
                <a:cs typeface="Arial"/>
                <a:sym typeface="Arial"/>
              </a:rPr>
              <a:t> </a:t>
            </a:r>
            <a:r>
              <a:rPr b="1" i="0" lang="vi" sz="1300" u="none" cap="none" strike="noStrike">
                <a:solidFill>
                  <a:srgbClr val="B76B01"/>
                </a:solidFill>
                <a:latin typeface="Arial"/>
                <a:ea typeface="Arial"/>
                <a:cs typeface="Arial"/>
                <a:sym typeface="Arial"/>
              </a:rPr>
              <a:t>4</a:t>
            </a:r>
            <a:r>
              <a:rPr b="1" i="0" lang="vi" sz="1300" u="none" cap="none" strike="noStrike">
                <a:solidFill>
                  <a:srgbClr val="383A42"/>
                </a:solidFill>
                <a:latin typeface="Arial"/>
                <a:ea typeface="Arial"/>
                <a:cs typeface="Arial"/>
                <a:sym typeface="Arial"/>
              </a:rPr>
              <a:t>)</a:t>
            </a:r>
            <a:r>
              <a:rPr b="1" i="0" lang="vi" sz="1300" u="none" cap="none" strike="noStrike">
                <a:solidFill>
                  <a:srgbClr val="000000"/>
                </a:solidFill>
                <a:latin typeface="Arial"/>
                <a:ea typeface="Arial"/>
                <a:cs typeface="Arial"/>
                <a:sym typeface="Arial"/>
              </a:rPr>
              <a:t> </a:t>
            </a:r>
            <a:r>
              <a:rPr b="1" i="0" lang="vi" sz="1300" u="none" cap="none" strike="noStrike">
                <a:solidFill>
                  <a:srgbClr val="4078F2"/>
                </a:solidFill>
                <a:latin typeface="Arial"/>
                <a:ea typeface="Arial"/>
                <a:cs typeface="Arial"/>
                <a:sym typeface="Arial"/>
              </a:rPr>
              <a:t>&gt;</a:t>
            </a:r>
            <a:r>
              <a:rPr b="1" i="0" lang="vi" sz="1300" u="none" cap="none" strike="noStrike">
                <a:solidFill>
                  <a:srgbClr val="000000"/>
                </a:solidFill>
                <a:latin typeface="Arial"/>
                <a:ea typeface="Arial"/>
                <a:cs typeface="Arial"/>
                <a:sym typeface="Arial"/>
              </a:rPr>
              <a:t> </a:t>
            </a:r>
            <a:r>
              <a:rPr b="1" i="0" lang="vi" sz="1300" u="none" cap="none" strike="noStrike">
                <a:solidFill>
                  <a:srgbClr val="50A14F"/>
                </a:solidFill>
                <a:latin typeface="Arial"/>
                <a:ea typeface="Arial"/>
                <a:cs typeface="Arial"/>
                <a:sym typeface="Arial"/>
              </a:rPr>
              <a:t>'500'</a:t>
            </a:r>
            <a:r>
              <a:rPr b="1" i="0" lang="vi" sz="1300" u="none" cap="none" strike="noStrike">
                <a:solidFill>
                  <a:srgbClr val="383A42"/>
                </a:solidFill>
                <a:latin typeface="Arial"/>
                <a:ea typeface="Arial"/>
                <a:cs typeface="Arial"/>
                <a:sym typeface="Arial"/>
              </a:rPr>
              <a:t>;</a:t>
            </a:r>
            <a:endParaRPr b="1" i="0" sz="1550" u="none" cap="none" strike="noStrike">
              <a:solidFill>
                <a:srgbClr val="008000"/>
              </a:solidFill>
              <a:highlight>
                <a:srgbClr val="FFFFFF"/>
              </a:highlight>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6"/>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Functional indexes - Lưu ý</a:t>
            </a:r>
            <a:endParaRPr sz="2300"/>
          </a:p>
        </p:txBody>
      </p:sp>
      <p:sp>
        <p:nvSpPr>
          <p:cNvPr id="469" name="Google Shape;469;p56"/>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327025" lvl="0" marL="457200" rtl="0" algn="l">
              <a:lnSpc>
                <a:spcPct val="150000"/>
              </a:lnSpc>
              <a:spcBef>
                <a:spcPts val="0"/>
              </a:spcBef>
              <a:spcAft>
                <a:spcPts val="0"/>
              </a:spcAft>
              <a:buClr>
                <a:srgbClr val="1B1B1B"/>
              </a:buClr>
              <a:buSzPts val="1550"/>
              <a:buFont typeface="Arial"/>
              <a:buChar char="❖"/>
            </a:pPr>
            <a:r>
              <a:rPr lang="vi" sz="1550">
                <a:solidFill>
                  <a:srgbClr val="1B1B1B"/>
                </a:solidFill>
                <a:highlight>
                  <a:srgbClr val="FFFFFF"/>
                </a:highlight>
                <a:latin typeface="Arial"/>
                <a:ea typeface="Arial"/>
                <a:cs typeface="Arial"/>
                <a:sym typeface="Arial"/>
              </a:rPr>
              <a:t>Ưu tiên index trên dữ liệu gốc thay vì function-base nếu không thực sự cần thiết</a:t>
            </a:r>
            <a:endParaRPr sz="1550">
              <a:solidFill>
                <a:srgbClr val="1B1B1B"/>
              </a:solidFill>
              <a:highlight>
                <a:srgbClr val="FFFFFF"/>
              </a:highlight>
              <a:latin typeface="Arial"/>
              <a:ea typeface="Arial"/>
              <a:cs typeface="Arial"/>
              <a:sym typeface="Arial"/>
            </a:endParaRPr>
          </a:p>
          <a:p>
            <a:pPr indent="-327025" lvl="0" marL="457200" rtl="0" algn="l">
              <a:lnSpc>
                <a:spcPct val="150000"/>
              </a:lnSpc>
              <a:spcBef>
                <a:spcPts val="0"/>
              </a:spcBef>
              <a:spcAft>
                <a:spcPts val="0"/>
              </a:spcAft>
              <a:buClr>
                <a:srgbClr val="1B1B1B"/>
              </a:buClr>
              <a:buSzPts val="1550"/>
              <a:buFont typeface="Arial"/>
              <a:buChar char="❖"/>
            </a:pPr>
            <a:r>
              <a:rPr lang="vi" sz="1550">
                <a:solidFill>
                  <a:srgbClr val="1B1B1B"/>
                </a:solidFill>
                <a:highlight>
                  <a:srgbClr val="FFFFFF"/>
                </a:highlight>
                <a:latin typeface="Arial"/>
                <a:ea typeface="Arial"/>
                <a:cs typeface="Arial"/>
                <a:sym typeface="Arial"/>
              </a:rPr>
              <a:t>Hạn chế mỗi người trong team 1 phong cách code khác nhau cho cùng 1 bài toán</a:t>
            </a:r>
            <a:endParaRPr sz="1550">
              <a:solidFill>
                <a:srgbClr val="1B1B1B"/>
              </a:solidFill>
              <a:highlight>
                <a:srgbClr val="FFFFFF"/>
              </a:highlight>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3" name="Shape 473"/>
        <p:cNvGrpSpPr/>
        <p:nvPr/>
      </p:nvGrpSpPr>
      <p:grpSpPr>
        <a:xfrm>
          <a:off x="0" y="0"/>
          <a:ext cx="0" cy="0"/>
          <a:chOff x="0" y="0"/>
          <a:chExt cx="0" cy="0"/>
        </a:xfrm>
      </p:grpSpPr>
      <p:sp>
        <p:nvSpPr>
          <p:cNvPr id="474" name="Google Shape;474;p57"/>
          <p:cNvSpPr txBox="1"/>
          <p:nvPr>
            <p:ph idx="4294967295" type="body"/>
          </p:nvPr>
        </p:nvSpPr>
        <p:spPr>
          <a:xfrm>
            <a:off x="0" y="1773000"/>
            <a:ext cx="9143700" cy="798600"/>
          </a:xfrm>
          <a:prstGeom prst="rect">
            <a:avLst/>
          </a:prstGeom>
          <a:solidFill>
            <a:srgbClr val="CC0000"/>
          </a:solidFill>
          <a:ln>
            <a:noFill/>
          </a:ln>
          <a:effectLst>
            <a:outerShdw blurRad="57240" rotWithShape="0" dir="5400000" dist="19080">
              <a:srgbClr val="000000">
                <a:alpha val="49411"/>
              </a:srgbClr>
            </a:outerShdw>
          </a:effectLst>
        </p:spPr>
        <p:txBody>
          <a:bodyPr anchorCtr="0" anchor="ctr" bIns="91425" lIns="91425" spcFirstLastPara="1" rIns="91425" wrap="square" tIns="91425">
            <a:noAutofit/>
          </a:bodyPr>
          <a:lstStyle/>
          <a:p>
            <a:pPr indent="0" lvl="0" marL="228600" rtl="0" algn="ctr">
              <a:lnSpc>
                <a:spcPct val="100000"/>
              </a:lnSpc>
              <a:spcBef>
                <a:spcPts val="0"/>
              </a:spcBef>
              <a:spcAft>
                <a:spcPts val="1200"/>
              </a:spcAft>
              <a:buClr>
                <a:schemeClr val="lt1"/>
              </a:buClr>
              <a:buSzPts val="3800"/>
              <a:buFont typeface="Arial"/>
              <a:buNone/>
            </a:pPr>
            <a:r>
              <a:rPr b="1" lang="vi" sz="3600">
                <a:solidFill>
                  <a:schemeClr val="lt1"/>
                </a:solidFill>
                <a:latin typeface="Jura"/>
                <a:ea typeface="Jura"/>
                <a:cs typeface="Jura"/>
                <a:sym typeface="Jura"/>
              </a:rPr>
              <a:t>Index for wildcard</a:t>
            </a:r>
            <a:endParaRPr b="1" sz="3600">
              <a:solidFill>
                <a:schemeClr val="lt1"/>
              </a:solidFill>
              <a:latin typeface="Jura"/>
              <a:ea typeface="Jura"/>
              <a:cs typeface="Jura"/>
              <a:sym typeface="Jura"/>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8"/>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Index for wildcard</a:t>
            </a:r>
            <a:endParaRPr sz="2300"/>
          </a:p>
        </p:txBody>
      </p:sp>
      <p:sp>
        <p:nvSpPr>
          <p:cNvPr id="480" name="Google Shape;480;p58"/>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
        <p:nvSpPr>
          <p:cNvPr id="481" name="Google Shape;481;p58"/>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Index truyền thống (B-tree) chỉ có thể sử dụng hiệu quả cho đến khi gặp ký tự </a:t>
            </a:r>
            <a:r>
              <a:rPr b="1" lang="vi" sz="1600">
                <a:solidFill>
                  <a:schemeClr val="accent3"/>
                </a:solidFill>
                <a:latin typeface="Arial"/>
                <a:ea typeface="Arial"/>
                <a:cs typeface="Arial"/>
                <a:sym typeface="Arial"/>
              </a:rPr>
              <a:t>wildcard đầu tiên</a:t>
            </a:r>
            <a:endParaRPr b="1" sz="1600">
              <a:solidFill>
                <a:schemeClr val="accent3"/>
              </a:solidFill>
              <a:latin typeface="Arial"/>
              <a:ea typeface="Arial"/>
              <a:cs typeface="Arial"/>
              <a:sym typeface="Arial"/>
            </a:endParaRPr>
          </a:p>
          <a:p>
            <a:pPr indent="0" lvl="0" marL="45720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chemeClr val="dk2"/>
              </a:solidFill>
              <a:latin typeface="Arial"/>
              <a:ea typeface="Arial"/>
              <a:cs typeface="Arial"/>
              <a:sym typeface="Arial"/>
            </a:endParaRPr>
          </a:p>
        </p:txBody>
      </p:sp>
      <p:sp>
        <p:nvSpPr>
          <p:cNvPr id="482" name="Google Shape;482;p58"/>
          <p:cNvSpPr/>
          <p:nvPr/>
        </p:nvSpPr>
        <p:spPr>
          <a:xfrm>
            <a:off x="1755650" y="2402656"/>
            <a:ext cx="5815500" cy="20271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250"/>
              <a:buFont typeface="Arial"/>
              <a:buNone/>
            </a:pPr>
            <a:r>
              <a:rPr b="1" i="0" lang="vi" sz="1250" u="none" cap="none" strike="noStrike">
                <a:solidFill>
                  <a:srgbClr val="008000"/>
                </a:solidFill>
                <a:highlight>
                  <a:srgbClr val="FFFFFF"/>
                </a:highlight>
                <a:latin typeface="Courier New"/>
                <a:ea typeface="Courier New"/>
                <a:cs typeface="Courier New"/>
                <a:sym typeface="Courier New"/>
              </a:rPr>
              <a:t>-- Thêm vào bảng hiện có</a:t>
            </a:r>
            <a:endParaRPr b="1" i="0" sz="1250" u="none" cap="none" strike="noStrike">
              <a:solidFill>
                <a:srgbClr val="008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250"/>
              <a:buFont typeface="Arial"/>
              <a:buNone/>
            </a:pPr>
            <a:r>
              <a:rPr b="1" i="0" lang="vi" sz="1250" u="none" cap="none" strike="noStrike">
                <a:solidFill>
                  <a:srgbClr val="0000FF"/>
                </a:solidFill>
                <a:highlight>
                  <a:srgbClr val="FFFFFF"/>
                </a:highlight>
                <a:latin typeface="Courier New"/>
                <a:ea typeface="Courier New"/>
                <a:cs typeface="Courier New"/>
                <a:sym typeface="Courier New"/>
              </a:rPr>
              <a:t>ALTER</a:t>
            </a:r>
            <a:r>
              <a:rPr b="1" i="0" lang="vi" sz="1250" u="none" cap="none" strike="noStrike">
                <a:solidFill>
                  <a:srgbClr val="000000"/>
                </a:solidFill>
                <a:highlight>
                  <a:srgbClr val="FFFFFF"/>
                </a:highlight>
                <a:latin typeface="Courier New"/>
                <a:ea typeface="Courier New"/>
                <a:cs typeface="Courier New"/>
                <a:sym typeface="Courier New"/>
              </a:rPr>
              <a:t> </a:t>
            </a:r>
            <a:r>
              <a:rPr b="1" i="0" lang="vi" sz="1250" u="none" cap="none" strike="noStrike">
                <a:solidFill>
                  <a:srgbClr val="0000FF"/>
                </a:solidFill>
                <a:highlight>
                  <a:srgbClr val="FFFFFF"/>
                </a:highlight>
                <a:latin typeface="Courier New"/>
                <a:ea typeface="Courier New"/>
                <a:cs typeface="Courier New"/>
                <a:sym typeface="Courier New"/>
              </a:rPr>
              <a:t>TABLE</a:t>
            </a:r>
            <a:r>
              <a:rPr b="1" i="0" lang="vi" sz="1250" u="none" cap="none" strike="noStrike">
                <a:solidFill>
                  <a:srgbClr val="000000"/>
                </a:solidFill>
                <a:highlight>
                  <a:srgbClr val="FFFFFF"/>
                </a:highlight>
                <a:latin typeface="Courier New"/>
                <a:ea typeface="Courier New"/>
                <a:cs typeface="Courier New"/>
                <a:sym typeface="Courier New"/>
              </a:rPr>
              <a:t> users </a:t>
            </a:r>
            <a:r>
              <a:rPr b="1" i="0" lang="vi" sz="1250" u="none" cap="none" strike="noStrike">
                <a:solidFill>
                  <a:srgbClr val="0000FF"/>
                </a:solidFill>
                <a:highlight>
                  <a:srgbClr val="FFFFFF"/>
                </a:highlight>
                <a:latin typeface="Courier New"/>
                <a:ea typeface="Courier New"/>
                <a:cs typeface="Courier New"/>
                <a:sym typeface="Courier New"/>
              </a:rPr>
              <a:t>ADD</a:t>
            </a:r>
            <a:r>
              <a:rPr b="1" i="0" lang="vi" sz="1250" u="none" cap="none" strike="noStrike">
                <a:solidFill>
                  <a:srgbClr val="000000"/>
                </a:solidFill>
                <a:highlight>
                  <a:srgbClr val="FFFFFF"/>
                </a:highlight>
                <a:latin typeface="Courier New"/>
                <a:ea typeface="Courier New"/>
                <a:cs typeface="Courier New"/>
                <a:sym typeface="Courier New"/>
              </a:rPr>
              <a:t> </a:t>
            </a:r>
            <a:r>
              <a:rPr b="1" i="0" lang="vi" sz="1250" u="none" cap="none" strike="noStrike">
                <a:solidFill>
                  <a:srgbClr val="0000FF"/>
                </a:solidFill>
                <a:highlight>
                  <a:srgbClr val="FFFFFF"/>
                </a:highlight>
                <a:latin typeface="Courier New"/>
                <a:ea typeface="Courier New"/>
                <a:cs typeface="Courier New"/>
                <a:sym typeface="Courier New"/>
              </a:rPr>
              <a:t>INDEX</a:t>
            </a:r>
            <a:r>
              <a:rPr b="1" i="0" lang="vi" sz="1250" u="none" cap="none" strike="noStrike">
                <a:solidFill>
                  <a:srgbClr val="000000"/>
                </a:solidFill>
                <a:highlight>
                  <a:srgbClr val="FFFFFF"/>
                </a:highlight>
                <a:latin typeface="Courier New"/>
                <a:ea typeface="Courier New"/>
                <a:cs typeface="Courier New"/>
                <a:sym typeface="Courier New"/>
              </a:rPr>
              <a:t> idx_name (name);</a:t>
            </a:r>
            <a:endParaRPr b="1" i="0" sz="12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250"/>
              <a:buFont typeface="Arial"/>
              <a:buNone/>
            </a:pPr>
            <a:r>
              <a:t/>
            </a:r>
            <a:endParaRPr b="1" i="0" sz="12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250"/>
              <a:buFont typeface="Arial"/>
              <a:buNone/>
            </a:pPr>
            <a:r>
              <a:rPr b="1" i="0" lang="vi" sz="1250" u="none" cap="none" strike="noStrike">
                <a:solidFill>
                  <a:srgbClr val="008000"/>
                </a:solidFill>
                <a:highlight>
                  <a:srgbClr val="FFFFFF"/>
                </a:highlight>
                <a:latin typeface="Courier New"/>
                <a:ea typeface="Courier New"/>
                <a:cs typeface="Courier New"/>
                <a:sym typeface="Courier New"/>
              </a:rPr>
              <a:t>-- Truy vấn</a:t>
            </a:r>
            <a:endParaRPr b="1" i="0" sz="1250" u="none" cap="none" strike="noStrike">
              <a:solidFill>
                <a:srgbClr val="008000"/>
              </a:solidFill>
              <a:highlight>
                <a:srgbClr val="FFFFFF"/>
              </a:highlight>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250"/>
              <a:buFont typeface="Arial"/>
              <a:buNone/>
            </a:pPr>
            <a:r>
              <a:rPr b="1" i="0" lang="vi" sz="1250" u="none" cap="none" strike="noStrike">
                <a:solidFill>
                  <a:srgbClr val="0000FF"/>
                </a:solidFill>
                <a:highlight>
                  <a:srgbClr val="FFFFFF"/>
                </a:highlight>
                <a:latin typeface="Courier New"/>
                <a:ea typeface="Courier New"/>
                <a:cs typeface="Courier New"/>
                <a:sym typeface="Courier New"/>
              </a:rPr>
              <a:t>SELECT * FROM</a:t>
            </a:r>
            <a:r>
              <a:rPr b="1" i="0" lang="vi" sz="1250" u="none" cap="none" strike="noStrike">
                <a:solidFill>
                  <a:srgbClr val="000000"/>
                </a:solidFill>
                <a:highlight>
                  <a:srgbClr val="FFFFFF"/>
                </a:highlight>
                <a:latin typeface="Courier New"/>
                <a:ea typeface="Courier New"/>
                <a:cs typeface="Courier New"/>
                <a:sym typeface="Courier New"/>
              </a:rPr>
              <a:t> users </a:t>
            </a:r>
            <a:r>
              <a:rPr b="1" i="0" lang="vi" sz="1250" u="none" cap="none" strike="noStrike">
                <a:solidFill>
                  <a:srgbClr val="0000FF"/>
                </a:solidFill>
                <a:highlight>
                  <a:srgbClr val="FFFFFF"/>
                </a:highlight>
                <a:latin typeface="Courier New"/>
                <a:ea typeface="Courier New"/>
                <a:cs typeface="Courier New"/>
                <a:sym typeface="Courier New"/>
              </a:rPr>
              <a:t>WHERE </a:t>
            </a:r>
            <a:r>
              <a:rPr b="1" i="0" lang="vi" sz="1250" u="none" cap="none" strike="noStrike">
                <a:solidFill>
                  <a:srgbClr val="000000"/>
                </a:solidFill>
                <a:highlight>
                  <a:srgbClr val="FFFFFF"/>
                </a:highlight>
                <a:latin typeface="Courier New"/>
                <a:ea typeface="Courier New"/>
                <a:cs typeface="Courier New"/>
                <a:sym typeface="Courier New"/>
              </a:rPr>
              <a:t>name LIKE "Jo</a:t>
            </a:r>
            <a:r>
              <a:rPr b="1" i="0" lang="vi" sz="2050" u="none" cap="none" strike="noStrike">
                <a:solidFill>
                  <a:schemeClr val="accent3"/>
                </a:solidFill>
                <a:highlight>
                  <a:srgbClr val="FFFFFF"/>
                </a:highlight>
                <a:latin typeface="Courier New"/>
                <a:ea typeface="Courier New"/>
                <a:cs typeface="Courier New"/>
                <a:sym typeface="Courier New"/>
              </a:rPr>
              <a:t>%</a:t>
            </a:r>
            <a:r>
              <a:rPr b="1" i="0" lang="vi" sz="1250" u="none" cap="none" strike="noStrike">
                <a:solidFill>
                  <a:srgbClr val="000000"/>
                </a:solidFill>
                <a:highlight>
                  <a:srgbClr val="FFFFFF"/>
                </a:highlight>
                <a:latin typeface="Courier New"/>
                <a:ea typeface="Courier New"/>
                <a:cs typeface="Courier New"/>
                <a:sym typeface="Courier New"/>
              </a:rPr>
              <a:t>n”</a:t>
            </a:r>
            <a:endParaRPr b="1" i="0" sz="12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250"/>
              <a:buFont typeface="Arial"/>
              <a:buNone/>
            </a:pPr>
            <a:r>
              <a:rPr b="1" i="0" lang="vi" sz="1250" u="none" cap="none" strike="noStrike">
                <a:solidFill>
                  <a:srgbClr val="0000FF"/>
                </a:solidFill>
                <a:highlight>
                  <a:schemeClr val="lt1"/>
                </a:highlight>
                <a:latin typeface="Courier New"/>
                <a:ea typeface="Courier New"/>
                <a:cs typeface="Courier New"/>
                <a:sym typeface="Courier New"/>
              </a:rPr>
              <a:t>SELECT * FROM</a:t>
            </a:r>
            <a:r>
              <a:rPr b="1" i="0" lang="vi" sz="1250" u="none" cap="none" strike="noStrike">
                <a:solidFill>
                  <a:srgbClr val="000000"/>
                </a:solidFill>
                <a:highlight>
                  <a:schemeClr val="lt1"/>
                </a:highlight>
                <a:latin typeface="Courier New"/>
                <a:ea typeface="Courier New"/>
                <a:cs typeface="Courier New"/>
                <a:sym typeface="Courier New"/>
              </a:rPr>
              <a:t> users </a:t>
            </a:r>
            <a:r>
              <a:rPr b="1" i="0" lang="vi" sz="1250" u="none" cap="none" strike="noStrike">
                <a:solidFill>
                  <a:srgbClr val="0000FF"/>
                </a:solidFill>
                <a:highlight>
                  <a:schemeClr val="lt1"/>
                </a:highlight>
                <a:latin typeface="Courier New"/>
                <a:ea typeface="Courier New"/>
                <a:cs typeface="Courier New"/>
                <a:sym typeface="Courier New"/>
              </a:rPr>
              <a:t>WHERE </a:t>
            </a:r>
            <a:r>
              <a:rPr b="1" i="0" lang="vi" sz="1250" u="none" cap="none" strike="noStrike">
                <a:solidFill>
                  <a:srgbClr val="000000"/>
                </a:solidFill>
                <a:highlight>
                  <a:schemeClr val="lt1"/>
                </a:highlight>
                <a:latin typeface="Courier New"/>
                <a:ea typeface="Courier New"/>
                <a:cs typeface="Courier New"/>
                <a:sym typeface="Courier New"/>
              </a:rPr>
              <a:t>name LIKE "</a:t>
            </a:r>
            <a:r>
              <a:rPr b="1" i="0" lang="vi" sz="2150" u="none" cap="none" strike="noStrike">
                <a:solidFill>
                  <a:schemeClr val="accent3"/>
                </a:solidFill>
                <a:highlight>
                  <a:schemeClr val="lt1"/>
                </a:highlight>
                <a:latin typeface="Courier New"/>
                <a:ea typeface="Courier New"/>
                <a:cs typeface="Courier New"/>
                <a:sym typeface="Courier New"/>
              </a:rPr>
              <a:t>%</a:t>
            </a:r>
            <a:r>
              <a:rPr b="1" i="0" lang="vi" sz="1250" u="none" cap="none" strike="noStrike">
                <a:solidFill>
                  <a:srgbClr val="000000"/>
                </a:solidFill>
                <a:highlight>
                  <a:schemeClr val="lt1"/>
                </a:highlight>
                <a:latin typeface="Courier New"/>
                <a:ea typeface="Courier New"/>
                <a:cs typeface="Courier New"/>
                <a:sym typeface="Courier New"/>
              </a:rPr>
              <a:t>Smith”</a:t>
            </a:r>
            <a:endParaRPr b="1" i="0" sz="1250" u="none" cap="none" strike="noStrike">
              <a:solidFill>
                <a:srgbClr val="000000"/>
              </a:solidFill>
              <a:highlight>
                <a:srgbClr val="FFFFFF"/>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Chuẩn bị</a:t>
            </a:r>
            <a:endParaRPr sz="2300"/>
          </a:p>
        </p:txBody>
      </p:sp>
      <p:sp>
        <p:nvSpPr>
          <p:cNvPr id="115" name="Google Shape;115;p5"/>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
        <p:nvSpPr>
          <p:cNvPr id="116" name="Google Shape;116;p5"/>
          <p:cNvSpPr/>
          <p:nvPr/>
        </p:nvSpPr>
        <p:spPr>
          <a:xfrm>
            <a:off x="2179550" y="906525"/>
            <a:ext cx="5347200" cy="40281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050"/>
              <a:buFont typeface="Arial"/>
              <a:buNone/>
            </a:pPr>
            <a:r>
              <a:rPr b="0" i="0" lang="vi" sz="1050" u="none" cap="none" strike="noStrike">
                <a:solidFill>
                  <a:srgbClr val="0000FF"/>
                </a:solidFill>
                <a:highlight>
                  <a:srgbClr val="FFFFFF"/>
                </a:highlight>
                <a:latin typeface="Courier New"/>
                <a:ea typeface="Courier New"/>
                <a:cs typeface="Courier New"/>
                <a:sym typeface="Courier New"/>
              </a:rPr>
              <a:t>CREATE</a:t>
            </a:r>
            <a:r>
              <a:rPr b="0" i="0" lang="vi" sz="1050" u="none" cap="none" strike="noStrike">
                <a:solidFill>
                  <a:srgbClr val="000000"/>
                </a:solidFill>
                <a:highlight>
                  <a:srgbClr val="FFFFFF"/>
                </a:highlight>
                <a:latin typeface="Courier New"/>
                <a:ea typeface="Courier New"/>
                <a:cs typeface="Courier New"/>
                <a:sym typeface="Courier New"/>
              </a:rPr>
              <a:t> </a:t>
            </a:r>
            <a:r>
              <a:rPr b="0" i="0" lang="vi" sz="1050" u="none" cap="none" strike="noStrike">
                <a:solidFill>
                  <a:srgbClr val="0000FF"/>
                </a:solidFill>
                <a:highlight>
                  <a:srgbClr val="FFFFFF"/>
                </a:highlight>
                <a:latin typeface="Courier New"/>
                <a:ea typeface="Courier New"/>
                <a:cs typeface="Courier New"/>
                <a:sym typeface="Courier New"/>
              </a:rPr>
              <a:t>TABLE</a:t>
            </a:r>
            <a:r>
              <a:rPr b="0" i="0" lang="vi" sz="1050" u="none" cap="none" strike="noStrike">
                <a:solidFill>
                  <a:srgbClr val="000000"/>
                </a:solidFill>
                <a:highlight>
                  <a:srgbClr val="FFFFFF"/>
                </a:highlight>
                <a:latin typeface="Courier New"/>
                <a:ea typeface="Courier New"/>
                <a:cs typeface="Courier New"/>
                <a:sym typeface="Courier New"/>
              </a:rPr>
              <a:t> </a:t>
            </a:r>
            <a:r>
              <a:rPr b="0" i="0" lang="vi" sz="1050" u="none" cap="none" strike="noStrike">
                <a:solidFill>
                  <a:srgbClr val="795E26"/>
                </a:solidFill>
                <a:highlight>
                  <a:srgbClr val="FFFFFF"/>
                </a:highlight>
                <a:latin typeface="Courier New"/>
                <a:ea typeface="Courier New"/>
                <a:cs typeface="Courier New"/>
                <a:sym typeface="Courier New"/>
              </a:rPr>
              <a:t>IF</a:t>
            </a:r>
            <a:r>
              <a:rPr b="0" i="0" lang="vi" sz="1050" u="none" cap="none" strike="noStrike">
                <a:solidFill>
                  <a:srgbClr val="000000"/>
                </a:solidFill>
                <a:highlight>
                  <a:srgbClr val="FFFFFF"/>
                </a:highlight>
                <a:latin typeface="Courier New"/>
                <a:ea typeface="Courier New"/>
                <a:cs typeface="Courier New"/>
                <a:sym typeface="Courier New"/>
              </a:rPr>
              <a:t> </a:t>
            </a:r>
            <a:r>
              <a:rPr b="0" i="0" lang="vi" sz="1050" u="none" cap="none" strike="noStrike">
                <a:solidFill>
                  <a:srgbClr val="0000FF"/>
                </a:solidFill>
                <a:highlight>
                  <a:srgbClr val="FFFFFF"/>
                </a:highlight>
                <a:latin typeface="Courier New"/>
                <a:ea typeface="Courier New"/>
                <a:cs typeface="Courier New"/>
                <a:sym typeface="Courier New"/>
              </a:rPr>
              <a:t>NOT</a:t>
            </a:r>
            <a:r>
              <a:rPr b="0" i="0" lang="vi" sz="1050" u="none" cap="none" strike="noStrike">
                <a:solidFill>
                  <a:srgbClr val="000000"/>
                </a:solidFill>
                <a:highlight>
                  <a:srgbClr val="FFFFFF"/>
                </a:highlight>
                <a:latin typeface="Courier New"/>
                <a:ea typeface="Courier New"/>
                <a:cs typeface="Courier New"/>
                <a:sym typeface="Courier New"/>
              </a:rPr>
              <a:t> </a:t>
            </a:r>
            <a:r>
              <a:rPr b="0" i="0" lang="vi" sz="1050" u="none" cap="none" strike="noStrike">
                <a:solidFill>
                  <a:srgbClr val="0000FF"/>
                </a:solidFill>
                <a:highlight>
                  <a:srgbClr val="FFFFFF"/>
                </a:highlight>
                <a:latin typeface="Courier New"/>
                <a:ea typeface="Courier New"/>
                <a:cs typeface="Courier New"/>
                <a:sym typeface="Courier New"/>
              </a:rPr>
              <a:t>EXISTS</a:t>
            </a:r>
            <a:r>
              <a:rPr b="0" i="0" lang="vi" sz="1050" u="none" cap="none" strike="noStrike">
                <a:solidFill>
                  <a:srgbClr val="000000"/>
                </a:solidFill>
                <a:highlight>
                  <a:srgbClr val="FFFFFF"/>
                </a:highlight>
                <a:latin typeface="Courier New"/>
                <a:ea typeface="Courier New"/>
                <a:cs typeface="Courier New"/>
                <a:sym typeface="Courier New"/>
              </a:rPr>
              <a:t> users (</a:t>
            </a:r>
            <a:endParaRPr b="0" i="0" sz="10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vi" sz="1050" u="none" cap="none" strike="noStrike">
                <a:solidFill>
                  <a:srgbClr val="000000"/>
                </a:solidFill>
                <a:highlight>
                  <a:srgbClr val="FFFFFF"/>
                </a:highlight>
                <a:latin typeface="Courier New"/>
                <a:ea typeface="Courier New"/>
                <a:cs typeface="Courier New"/>
                <a:sym typeface="Courier New"/>
              </a:rPr>
              <a:t>   id </a:t>
            </a:r>
            <a:r>
              <a:rPr b="0" i="0" lang="vi" sz="1050" u="none" cap="none" strike="noStrike">
                <a:solidFill>
                  <a:srgbClr val="0000FF"/>
                </a:solidFill>
                <a:highlight>
                  <a:srgbClr val="FFFFFF"/>
                </a:highlight>
                <a:latin typeface="Courier New"/>
                <a:ea typeface="Courier New"/>
                <a:cs typeface="Courier New"/>
                <a:sym typeface="Courier New"/>
              </a:rPr>
              <a:t>INT</a:t>
            </a:r>
            <a:r>
              <a:rPr b="0" i="0" lang="vi" sz="1050" u="none" cap="none" strike="noStrike">
                <a:solidFill>
                  <a:srgbClr val="000000"/>
                </a:solidFill>
                <a:highlight>
                  <a:srgbClr val="FFFFFF"/>
                </a:highlight>
                <a:latin typeface="Courier New"/>
                <a:ea typeface="Courier New"/>
                <a:cs typeface="Courier New"/>
                <a:sym typeface="Courier New"/>
              </a:rPr>
              <a:t> </a:t>
            </a:r>
            <a:r>
              <a:rPr b="0" i="0" lang="vi" sz="1050" u="none" cap="none" strike="noStrike">
                <a:solidFill>
                  <a:srgbClr val="0000FF"/>
                </a:solidFill>
                <a:highlight>
                  <a:srgbClr val="FFFFFF"/>
                </a:highlight>
                <a:latin typeface="Courier New"/>
                <a:ea typeface="Courier New"/>
                <a:cs typeface="Courier New"/>
                <a:sym typeface="Courier New"/>
              </a:rPr>
              <a:t>PRIMARY KEY</a:t>
            </a:r>
            <a:r>
              <a:rPr b="0" i="0" lang="vi" sz="1050" u="none" cap="none" strike="noStrike">
                <a:solidFill>
                  <a:srgbClr val="000000"/>
                </a:solidFill>
                <a:highlight>
                  <a:srgbClr val="FFFFFF"/>
                </a:highlight>
                <a:latin typeface="Courier New"/>
                <a:ea typeface="Courier New"/>
                <a:cs typeface="Courier New"/>
                <a:sym typeface="Courier New"/>
              </a:rPr>
              <a:t>,</a:t>
            </a:r>
            <a:endParaRPr b="0" i="0" sz="10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vi" sz="1050" u="none" cap="none" strike="noStrike">
                <a:solidFill>
                  <a:srgbClr val="000000"/>
                </a:solidFill>
                <a:highlight>
                  <a:srgbClr val="FFFFFF"/>
                </a:highlight>
                <a:latin typeface="Courier New"/>
                <a:ea typeface="Courier New"/>
                <a:cs typeface="Courier New"/>
                <a:sym typeface="Courier New"/>
              </a:rPr>
              <a:t>   </a:t>
            </a:r>
            <a:r>
              <a:rPr b="0" i="0" lang="vi" sz="1050" u="none" cap="none" strike="noStrike">
                <a:solidFill>
                  <a:srgbClr val="0000FF"/>
                </a:solidFill>
                <a:highlight>
                  <a:srgbClr val="FFFFFF"/>
                </a:highlight>
                <a:latin typeface="Courier New"/>
                <a:ea typeface="Courier New"/>
                <a:cs typeface="Courier New"/>
                <a:sym typeface="Courier New"/>
              </a:rPr>
              <a:t>name</a:t>
            </a:r>
            <a:r>
              <a:rPr b="0" i="0" lang="vi" sz="1050" u="none" cap="none" strike="noStrike">
                <a:solidFill>
                  <a:srgbClr val="000000"/>
                </a:solidFill>
                <a:highlight>
                  <a:srgbClr val="FFFFFF"/>
                </a:highlight>
                <a:latin typeface="Courier New"/>
                <a:ea typeface="Courier New"/>
                <a:cs typeface="Courier New"/>
                <a:sym typeface="Courier New"/>
              </a:rPr>
              <a:t> </a:t>
            </a:r>
            <a:r>
              <a:rPr b="0" i="0" lang="vi" sz="1050" u="none" cap="none" strike="noStrike">
                <a:solidFill>
                  <a:srgbClr val="0000FF"/>
                </a:solidFill>
                <a:highlight>
                  <a:srgbClr val="FFFFFF"/>
                </a:highlight>
                <a:latin typeface="Courier New"/>
                <a:ea typeface="Courier New"/>
                <a:cs typeface="Courier New"/>
                <a:sym typeface="Courier New"/>
              </a:rPr>
              <a:t>VARCHAR</a:t>
            </a:r>
            <a:r>
              <a:rPr b="0" i="0" lang="vi" sz="1050" u="none" cap="none" strike="noStrike">
                <a:solidFill>
                  <a:srgbClr val="000000"/>
                </a:solidFill>
                <a:highlight>
                  <a:srgbClr val="FFFFFF"/>
                </a:highlight>
                <a:latin typeface="Courier New"/>
                <a:ea typeface="Courier New"/>
                <a:cs typeface="Courier New"/>
                <a:sym typeface="Courier New"/>
              </a:rPr>
              <a:t>(</a:t>
            </a:r>
            <a:r>
              <a:rPr b="0" i="0" lang="vi" sz="1050" u="none" cap="none" strike="noStrike">
                <a:solidFill>
                  <a:srgbClr val="098658"/>
                </a:solidFill>
                <a:highlight>
                  <a:srgbClr val="FFFFFF"/>
                </a:highlight>
                <a:latin typeface="Courier New"/>
                <a:ea typeface="Courier New"/>
                <a:cs typeface="Courier New"/>
                <a:sym typeface="Courier New"/>
              </a:rPr>
              <a:t>100</a:t>
            </a:r>
            <a:r>
              <a:rPr b="0" i="0" lang="vi" sz="1050" u="none" cap="none" strike="noStrike">
                <a:solidFill>
                  <a:srgbClr val="000000"/>
                </a:solidFill>
                <a:highlight>
                  <a:srgbClr val="FFFFFF"/>
                </a:highlight>
                <a:latin typeface="Courier New"/>
                <a:ea typeface="Courier New"/>
                <a:cs typeface="Courier New"/>
                <a:sym typeface="Courier New"/>
              </a:rPr>
              <a:t>) </a:t>
            </a:r>
            <a:r>
              <a:rPr b="0" i="0" lang="vi" sz="1050" u="none" cap="none" strike="noStrike">
                <a:solidFill>
                  <a:srgbClr val="0000FF"/>
                </a:solidFill>
                <a:highlight>
                  <a:srgbClr val="FFFFFF"/>
                </a:highlight>
                <a:latin typeface="Courier New"/>
                <a:ea typeface="Courier New"/>
                <a:cs typeface="Courier New"/>
                <a:sym typeface="Courier New"/>
              </a:rPr>
              <a:t>NOT NULL</a:t>
            </a:r>
            <a:r>
              <a:rPr b="0" i="0" lang="vi" sz="1050" u="none" cap="none" strike="noStrike">
                <a:solidFill>
                  <a:srgbClr val="000000"/>
                </a:solidFill>
                <a:highlight>
                  <a:srgbClr val="FFFFFF"/>
                </a:highlight>
                <a:latin typeface="Courier New"/>
                <a:ea typeface="Courier New"/>
                <a:cs typeface="Courier New"/>
                <a:sym typeface="Courier New"/>
              </a:rPr>
              <a:t>,</a:t>
            </a:r>
            <a:endParaRPr b="0" i="0" sz="10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vi" sz="1050" u="none" cap="none" strike="noStrike">
                <a:solidFill>
                  <a:srgbClr val="000000"/>
                </a:solidFill>
                <a:highlight>
                  <a:srgbClr val="FFFFFF"/>
                </a:highlight>
                <a:latin typeface="Courier New"/>
                <a:ea typeface="Courier New"/>
                <a:cs typeface="Courier New"/>
                <a:sym typeface="Courier New"/>
              </a:rPr>
              <a:t>   email </a:t>
            </a:r>
            <a:r>
              <a:rPr b="0" i="0" lang="vi" sz="1050" u="none" cap="none" strike="noStrike">
                <a:solidFill>
                  <a:srgbClr val="0000FF"/>
                </a:solidFill>
                <a:highlight>
                  <a:srgbClr val="FFFFFF"/>
                </a:highlight>
                <a:latin typeface="Courier New"/>
                <a:ea typeface="Courier New"/>
                <a:cs typeface="Courier New"/>
                <a:sym typeface="Courier New"/>
              </a:rPr>
              <a:t>VARCHAR</a:t>
            </a:r>
            <a:r>
              <a:rPr b="0" i="0" lang="vi" sz="1050" u="none" cap="none" strike="noStrike">
                <a:solidFill>
                  <a:srgbClr val="000000"/>
                </a:solidFill>
                <a:highlight>
                  <a:srgbClr val="FFFFFF"/>
                </a:highlight>
                <a:latin typeface="Courier New"/>
                <a:ea typeface="Courier New"/>
                <a:cs typeface="Courier New"/>
                <a:sym typeface="Courier New"/>
              </a:rPr>
              <a:t>(</a:t>
            </a:r>
            <a:r>
              <a:rPr b="0" i="0" lang="vi" sz="1050" u="none" cap="none" strike="noStrike">
                <a:solidFill>
                  <a:srgbClr val="098658"/>
                </a:solidFill>
                <a:highlight>
                  <a:srgbClr val="FFFFFF"/>
                </a:highlight>
                <a:latin typeface="Courier New"/>
                <a:ea typeface="Courier New"/>
                <a:cs typeface="Courier New"/>
                <a:sym typeface="Courier New"/>
              </a:rPr>
              <a:t>100</a:t>
            </a:r>
            <a:r>
              <a:rPr b="0" i="0" lang="vi" sz="1050" u="none" cap="none" strike="noStrike">
                <a:solidFill>
                  <a:srgbClr val="000000"/>
                </a:solidFill>
                <a:highlight>
                  <a:srgbClr val="FFFFFF"/>
                </a:highlight>
                <a:latin typeface="Courier New"/>
                <a:ea typeface="Courier New"/>
                <a:cs typeface="Courier New"/>
                <a:sym typeface="Courier New"/>
              </a:rPr>
              <a:t>) </a:t>
            </a:r>
            <a:r>
              <a:rPr b="0" i="0" lang="vi" sz="1050" u="none" cap="none" strike="noStrike">
                <a:solidFill>
                  <a:srgbClr val="0000FF"/>
                </a:solidFill>
                <a:highlight>
                  <a:srgbClr val="FFFFFF"/>
                </a:highlight>
                <a:latin typeface="Courier New"/>
                <a:ea typeface="Courier New"/>
                <a:cs typeface="Courier New"/>
                <a:sym typeface="Courier New"/>
              </a:rPr>
              <a:t>NOT NULL</a:t>
            </a:r>
            <a:endParaRPr b="0" i="0" sz="1050" u="none" cap="none" strike="noStrike">
              <a:solidFill>
                <a:srgbClr val="0000FF"/>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vi" sz="1050" u="none" cap="none" strike="noStrike">
                <a:solidFill>
                  <a:srgbClr val="000000"/>
                </a:solidFill>
                <a:highlight>
                  <a:srgbClr val="FFFFFF"/>
                </a:highlight>
                <a:latin typeface="Courier New"/>
                <a:ea typeface="Courier New"/>
                <a:cs typeface="Courier New"/>
                <a:sym typeface="Courier New"/>
              </a:rPr>
              <a:t>);</a:t>
            </a:r>
            <a:endParaRPr b="0" i="0" sz="10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vi" sz="1050" u="none" cap="none" strike="noStrike">
                <a:solidFill>
                  <a:srgbClr val="008000"/>
                </a:solidFill>
                <a:highlight>
                  <a:srgbClr val="FFFFFF"/>
                </a:highlight>
                <a:latin typeface="Courier New"/>
                <a:ea typeface="Courier New"/>
                <a:cs typeface="Courier New"/>
                <a:sym typeface="Courier New"/>
              </a:rPr>
              <a:t>-- Chèn dữ liệu từ hình ảnh</a:t>
            </a:r>
            <a:endParaRPr b="0" i="0" sz="1050" u="none" cap="none" strike="noStrike">
              <a:solidFill>
                <a:srgbClr val="008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vi" sz="1050" u="none" cap="none" strike="noStrike">
                <a:solidFill>
                  <a:srgbClr val="0000FF"/>
                </a:solidFill>
                <a:highlight>
                  <a:srgbClr val="FFFFFF"/>
                </a:highlight>
                <a:latin typeface="Courier New"/>
                <a:ea typeface="Courier New"/>
                <a:cs typeface="Courier New"/>
                <a:sym typeface="Courier New"/>
              </a:rPr>
              <a:t>INSERT INTO</a:t>
            </a:r>
            <a:r>
              <a:rPr b="0" i="0" lang="vi" sz="1050" u="none" cap="none" strike="noStrike">
                <a:solidFill>
                  <a:srgbClr val="000000"/>
                </a:solidFill>
                <a:highlight>
                  <a:srgbClr val="FFFFFF"/>
                </a:highlight>
                <a:latin typeface="Courier New"/>
                <a:ea typeface="Courier New"/>
                <a:cs typeface="Courier New"/>
                <a:sym typeface="Courier New"/>
              </a:rPr>
              <a:t> users (id, </a:t>
            </a:r>
            <a:r>
              <a:rPr b="0" i="0" lang="vi" sz="1050" u="none" cap="none" strike="noStrike">
                <a:solidFill>
                  <a:srgbClr val="0000FF"/>
                </a:solidFill>
                <a:highlight>
                  <a:srgbClr val="FFFFFF"/>
                </a:highlight>
                <a:latin typeface="Courier New"/>
                <a:ea typeface="Courier New"/>
                <a:cs typeface="Courier New"/>
                <a:sym typeface="Courier New"/>
              </a:rPr>
              <a:t>name</a:t>
            </a:r>
            <a:r>
              <a:rPr b="0" i="0" lang="vi" sz="1050" u="none" cap="none" strike="noStrike">
                <a:solidFill>
                  <a:srgbClr val="000000"/>
                </a:solidFill>
                <a:highlight>
                  <a:srgbClr val="FFFFFF"/>
                </a:highlight>
                <a:latin typeface="Courier New"/>
                <a:ea typeface="Courier New"/>
                <a:cs typeface="Courier New"/>
                <a:sym typeface="Courier New"/>
              </a:rPr>
              <a:t>, email) </a:t>
            </a:r>
            <a:r>
              <a:rPr b="0" i="0" lang="vi" sz="1050" u="none" cap="none" strike="noStrike">
                <a:solidFill>
                  <a:srgbClr val="0000FF"/>
                </a:solidFill>
                <a:highlight>
                  <a:srgbClr val="FFFFFF"/>
                </a:highlight>
                <a:latin typeface="Courier New"/>
                <a:ea typeface="Courier New"/>
                <a:cs typeface="Courier New"/>
                <a:sym typeface="Courier New"/>
              </a:rPr>
              <a:t>VALUES</a:t>
            </a:r>
            <a:endParaRPr b="0" i="0" sz="1050" u="none" cap="none" strike="noStrike">
              <a:solidFill>
                <a:srgbClr val="0000FF"/>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vi" sz="1050" u="none" cap="none" strike="noStrike">
                <a:solidFill>
                  <a:srgbClr val="000000"/>
                </a:solidFill>
                <a:highlight>
                  <a:srgbClr val="FFFFFF"/>
                </a:highlight>
                <a:latin typeface="Courier New"/>
                <a:ea typeface="Courier New"/>
                <a:cs typeface="Courier New"/>
                <a:sym typeface="Courier New"/>
              </a:rPr>
              <a:t>(</a:t>
            </a:r>
            <a:r>
              <a:rPr b="0" i="0" lang="vi" sz="1050" u="none" cap="none" strike="noStrike">
                <a:solidFill>
                  <a:srgbClr val="098658"/>
                </a:solidFill>
                <a:highlight>
                  <a:srgbClr val="FFFFFF"/>
                </a:highlight>
                <a:latin typeface="Courier New"/>
                <a:ea typeface="Courier New"/>
                <a:cs typeface="Courier New"/>
                <a:sym typeface="Courier New"/>
              </a:rPr>
              <a:t>1</a:t>
            </a:r>
            <a:r>
              <a:rPr b="0" i="0" lang="vi" sz="1050" u="none" cap="none" strike="noStrike">
                <a:solidFill>
                  <a:srgbClr val="000000"/>
                </a:solidFill>
                <a:highlight>
                  <a:srgbClr val="FFFFFF"/>
                </a:highlight>
                <a:latin typeface="Courier New"/>
                <a:ea typeface="Courier New"/>
                <a:cs typeface="Courier New"/>
                <a:sym typeface="Courier New"/>
              </a:rPr>
              <a:t>, </a:t>
            </a:r>
            <a:r>
              <a:rPr b="0" i="0" lang="vi" sz="1050" u="none" cap="none" strike="noStrike">
                <a:solidFill>
                  <a:srgbClr val="A31515"/>
                </a:solidFill>
                <a:highlight>
                  <a:srgbClr val="FFFFFF"/>
                </a:highlight>
                <a:latin typeface="Courier New"/>
                <a:ea typeface="Courier New"/>
                <a:cs typeface="Courier New"/>
                <a:sym typeface="Courier New"/>
              </a:rPr>
              <a:t>'Phillip'</a:t>
            </a:r>
            <a:r>
              <a:rPr b="0" i="0" lang="vi" sz="1050" u="none" cap="none" strike="noStrike">
                <a:solidFill>
                  <a:srgbClr val="000000"/>
                </a:solidFill>
                <a:highlight>
                  <a:srgbClr val="FFFFFF"/>
                </a:highlight>
                <a:latin typeface="Courier New"/>
                <a:ea typeface="Courier New"/>
                <a:cs typeface="Courier New"/>
                <a:sym typeface="Courier New"/>
              </a:rPr>
              <a:t>, </a:t>
            </a:r>
            <a:r>
              <a:rPr b="0" i="0" lang="vi" sz="1050" u="none" cap="none" strike="noStrike">
                <a:solidFill>
                  <a:srgbClr val="A31515"/>
                </a:solidFill>
                <a:highlight>
                  <a:srgbClr val="FFFFFF"/>
                </a:highlight>
                <a:latin typeface="Courier New"/>
                <a:ea typeface="Courier New"/>
                <a:cs typeface="Courier New"/>
                <a:sym typeface="Courier New"/>
              </a:rPr>
              <a:t>'Phillip@example.com'</a:t>
            </a:r>
            <a:r>
              <a:rPr b="0" i="0" lang="vi" sz="1050" u="none" cap="none" strike="noStrike">
                <a:solidFill>
                  <a:srgbClr val="000000"/>
                </a:solidFill>
                <a:highlight>
                  <a:srgbClr val="FFFFFF"/>
                </a:highlight>
                <a:latin typeface="Courier New"/>
                <a:ea typeface="Courier New"/>
                <a:cs typeface="Courier New"/>
                <a:sym typeface="Courier New"/>
              </a:rPr>
              <a:t>),</a:t>
            </a:r>
            <a:endParaRPr b="0" i="0" sz="10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vi" sz="1050" u="none" cap="none" strike="noStrike">
                <a:solidFill>
                  <a:srgbClr val="000000"/>
                </a:solidFill>
                <a:highlight>
                  <a:srgbClr val="FFFFFF"/>
                </a:highlight>
                <a:latin typeface="Courier New"/>
                <a:ea typeface="Courier New"/>
                <a:cs typeface="Courier New"/>
                <a:sym typeface="Courier New"/>
              </a:rPr>
              <a:t>(</a:t>
            </a:r>
            <a:r>
              <a:rPr b="0" i="0" lang="vi" sz="1050" u="none" cap="none" strike="noStrike">
                <a:solidFill>
                  <a:srgbClr val="098658"/>
                </a:solidFill>
                <a:highlight>
                  <a:srgbClr val="FFFFFF"/>
                </a:highlight>
                <a:latin typeface="Courier New"/>
                <a:ea typeface="Courier New"/>
                <a:cs typeface="Courier New"/>
                <a:sym typeface="Courier New"/>
              </a:rPr>
              <a:t>2</a:t>
            </a:r>
            <a:r>
              <a:rPr b="0" i="0" lang="vi" sz="1050" u="none" cap="none" strike="noStrike">
                <a:solidFill>
                  <a:srgbClr val="000000"/>
                </a:solidFill>
                <a:highlight>
                  <a:srgbClr val="FFFFFF"/>
                </a:highlight>
                <a:latin typeface="Courier New"/>
                <a:ea typeface="Courier New"/>
                <a:cs typeface="Courier New"/>
                <a:sym typeface="Courier New"/>
              </a:rPr>
              <a:t>, </a:t>
            </a:r>
            <a:r>
              <a:rPr b="0" i="0" lang="vi" sz="1050" u="none" cap="none" strike="noStrike">
                <a:solidFill>
                  <a:srgbClr val="A31515"/>
                </a:solidFill>
                <a:highlight>
                  <a:srgbClr val="FFFFFF"/>
                </a:highlight>
                <a:latin typeface="Courier New"/>
                <a:ea typeface="Courier New"/>
                <a:cs typeface="Courier New"/>
                <a:sym typeface="Courier New"/>
              </a:rPr>
              <a:t>'Aaron'</a:t>
            </a:r>
            <a:r>
              <a:rPr b="0" i="0" lang="vi" sz="1050" u="none" cap="none" strike="noStrike">
                <a:solidFill>
                  <a:srgbClr val="000000"/>
                </a:solidFill>
                <a:highlight>
                  <a:srgbClr val="FFFFFF"/>
                </a:highlight>
                <a:latin typeface="Courier New"/>
                <a:ea typeface="Courier New"/>
                <a:cs typeface="Courier New"/>
                <a:sym typeface="Courier New"/>
              </a:rPr>
              <a:t>, </a:t>
            </a:r>
            <a:r>
              <a:rPr b="0" i="0" lang="vi" sz="1050" u="none" cap="none" strike="noStrike">
                <a:solidFill>
                  <a:srgbClr val="A31515"/>
                </a:solidFill>
                <a:highlight>
                  <a:srgbClr val="FFFFFF"/>
                </a:highlight>
                <a:latin typeface="Courier New"/>
                <a:ea typeface="Courier New"/>
                <a:cs typeface="Courier New"/>
                <a:sym typeface="Courier New"/>
              </a:rPr>
              <a:t>'Aaron@example.com'</a:t>
            </a:r>
            <a:r>
              <a:rPr b="0" i="0" lang="vi" sz="1050" u="none" cap="none" strike="noStrike">
                <a:solidFill>
                  <a:srgbClr val="000000"/>
                </a:solidFill>
                <a:highlight>
                  <a:srgbClr val="FFFFFF"/>
                </a:highlight>
                <a:latin typeface="Courier New"/>
                <a:ea typeface="Courier New"/>
                <a:cs typeface="Courier New"/>
                <a:sym typeface="Courier New"/>
              </a:rPr>
              <a:t>),</a:t>
            </a:r>
            <a:endParaRPr b="0" i="0" sz="10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vi" sz="1050" u="none" cap="none" strike="noStrike">
                <a:solidFill>
                  <a:srgbClr val="000000"/>
                </a:solidFill>
                <a:highlight>
                  <a:srgbClr val="FFFFFF"/>
                </a:highlight>
                <a:latin typeface="Courier New"/>
                <a:ea typeface="Courier New"/>
                <a:cs typeface="Courier New"/>
                <a:sym typeface="Courier New"/>
              </a:rPr>
              <a:t>(</a:t>
            </a:r>
            <a:r>
              <a:rPr b="0" i="0" lang="vi" sz="1050" u="none" cap="none" strike="noStrike">
                <a:solidFill>
                  <a:srgbClr val="098658"/>
                </a:solidFill>
                <a:highlight>
                  <a:srgbClr val="FFFFFF"/>
                </a:highlight>
                <a:latin typeface="Courier New"/>
                <a:ea typeface="Courier New"/>
                <a:cs typeface="Courier New"/>
                <a:sym typeface="Courier New"/>
              </a:rPr>
              <a:t>3</a:t>
            </a:r>
            <a:r>
              <a:rPr b="0" i="0" lang="vi" sz="1050" u="none" cap="none" strike="noStrike">
                <a:solidFill>
                  <a:srgbClr val="000000"/>
                </a:solidFill>
                <a:highlight>
                  <a:srgbClr val="FFFFFF"/>
                </a:highlight>
                <a:latin typeface="Courier New"/>
                <a:ea typeface="Courier New"/>
                <a:cs typeface="Courier New"/>
                <a:sym typeface="Courier New"/>
              </a:rPr>
              <a:t>, </a:t>
            </a:r>
            <a:r>
              <a:rPr b="0" i="0" lang="vi" sz="1050" u="none" cap="none" strike="noStrike">
                <a:solidFill>
                  <a:srgbClr val="A31515"/>
                </a:solidFill>
                <a:highlight>
                  <a:srgbClr val="FFFFFF"/>
                </a:highlight>
                <a:latin typeface="Courier New"/>
                <a:ea typeface="Courier New"/>
                <a:cs typeface="Courier New"/>
                <a:sym typeface="Courier New"/>
              </a:rPr>
              <a:t>'Amelia'</a:t>
            </a:r>
            <a:r>
              <a:rPr b="0" i="0" lang="vi" sz="1050" u="none" cap="none" strike="noStrike">
                <a:solidFill>
                  <a:srgbClr val="000000"/>
                </a:solidFill>
                <a:highlight>
                  <a:srgbClr val="FFFFFF"/>
                </a:highlight>
                <a:latin typeface="Courier New"/>
                <a:ea typeface="Courier New"/>
                <a:cs typeface="Courier New"/>
                <a:sym typeface="Courier New"/>
              </a:rPr>
              <a:t>, </a:t>
            </a:r>
            <a:r>
              <a:rPr b="0" i="0" lang="vi" sz="1050" u="none" cap="none" strike="noStrike">
                <a:solidFill>
                  <a:srgbClr val="A31515"/>
                </a:solidFill>
                <a:highlight>
                  <a:srgbClr val="FFFFFF"/>
                </a:highlight>
                <a:latin typeface="Courier New"/>
                <a:ea typeface="Courier New"/>
                <a:cs typeface="Courier New"/>
                <a:sym typeface="Courier New"/>
              </a:rPr>
              <a:t>'Amelia@example.com'</a:t>
            </a:r>
            <a:r>
              <a:rPr b="0" i="0" lang="vi" sz="1050" u="none" cap="none" strike="noStrike">
                <a:solidFill>
                  <a:srgbClr val="000000"/>
                </a:solidFill>
                <a:highlight>
                  <a:srgbClr val="FFFFFF"/>
                </a:highlight>
                <a:latin typeface="Courier New"/>
                <a:ea typeface="Courier New"/>
                <a:cs typeface="Courier New"/>
                <a:sym typeface="Courier New"/>
              </a:rPr>
              <a:t>),</a:t>
            </a:r>
            <a:endParaRPr b="0" i="0" sz="10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vi" sz="1050" u="none" cap="none" strike="noStrike">
                <a:solidFill>
                  <a:srgbClr val="000000"/>
                </a:solidFill>
                <a:highlight>
                  <a:srgbClr val="FFFFFF"/>
                </a:highlight>
                <a:latin typeface="Courier New"/>
                <a:ea typeface="Courier New"/>
                <a:cs typeface="Courier New"/>
                <a:sym typeface="Courier New"/>
              </a:rPr>
              <a:t>(</a:t>
            </a:r>
            <a:r>
              <a:rPr b="0" i="0" lang="vi" sz="1050" u="none" cap="none" strike="noStrike">
                <a:solidFill>
                  <a:srgbClr val="098658"/>
                </a:solidFill>
                <a:highlight>
                  <a:srgbClr val="FFFFFF"/>
                </a:highlight>
                <a:latin typeface="Courier New"/>
                <a:ea typeface="Courier New"/>
                <a:cs typeface="Courier New"/>
                <a:sym typeface="Courier New"/>
              </a:rPr>
              <a:t>4</a:t>
            </a:r>
            <a:r>
              <a:rPr b="0" i="0" lang="vi" sz="1050" u="none" cap="none" strike="noStrike">
                <a:solidFill>
                  <a:srgbClr val="000000"/>
                </a:solidFill>
                <a:highlight>
                  <a:srgbClr val="FFFFFF"/>
                </a:highlight>
                <a:latin typeface="Courier New"/>
                <a:ea typeface="Courier New"/>
                <a:cs typeface="Courier New"/>
                <a:sym typeface="Courier New"/>
              </a:rPr>
              <a:t>, </a:t>
            </a:r>
            <a:r>
              <a:rPr b="0" i="0" lang="vi" sz="1050" u="none" cap="none" strike="noStrike">
                <a:solidFill>
                  <a:srgbClr val="A31515"/>
                </a:solidFill>
                <a:highlight>
                  <a:srgbClr val="FFFFFF"/>
                </a:highlight>
                <a:latin typeface="Courier New"/>
                <a:ea typeface="Courier New"/>
                <a:cs typeface="Courier New"/>
                <a:sym typeface="Courier New"/>
              </a:rPr>
              <a:t>'Jennifer'</a:t>
            </a:r>
            <a:r>
              <a:rPr b="0" i="0" lang="vi" sz="1050" u="none" cap="none" strike="noStrike">
                <a:solidFill>
                  <a:srgbClr val="000000"/>
                </a:solidFill>
                <a:highlight>
                  <a:srgbClr val="FFFFFF"/>
                </a:highlight>
                <a:latin typeface="Courier New"/>
                <a:ea typeface="Courier New"/>
                <a:cs typeface="Courier New"/>
                <a:sym typeface="Courier New"/>
              </a:rPr>
              <a:t>, </a:t>
            </a:r>
            <a:r>
              <a:rPr b="0" i="0" lang="vi" sz="1050" u="none" cap="none" strike="noStrike">
                <a:solidFill>
                  <a:srgbClr val="A31515"/>
                </a:solidFill>
                <a:highlight>
                  <a:srgbClr val="FFFFFF"/>
                </a:highlight>
                <a:latin typeface="Courier New"/>
                <a:ea typeface="Courier New"/>
                <a:cs typeface="Courier New"/>
                <a:sym typeface="Courier New"/>
              </a:rPr>
              <a:t>'Jennifer@example.com'</a:t>
            </a:r>
            <a:r>
              <a:rPr b="0" i="0" lang="vi" sz="1050" u="none" cap="none" strike="noStrike">
                <a:solidFill>
                  <a:srgbClr val="000000"/>
                </a:solidFill>
                <a:highlight>
                  <a:srgbClr val="FFFFFF"/>
                </a:highlight>
                <a:latin typeface="Courier New"/>
                <a:ea typeface="Courier New"/>
                <a:cs typeface="Courier New"/>
                <a:sym typeface="Courier New"/>
              </a:rPr>
              <a:t>),</a:t>
            </a:r>
            <a:endParaRPr b="0" i="0" sz="10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vi" sz="1050" u="none" cap="none" strike="noStrike">
                <a:solidFill>
                  <a:srgbClr val="000000"/>
                </a:solidFill>
                <a:highlight>
                  <a:srgbClr val="FFFFFF"/>
                </a:highlight>
                <a:latin typeface="Courier New"/>
                <a:ea typeface="Courier New"/>
                <a:cs typeface="Courier New"/>
                <a:sym typeface="Courier New"/>
              </a:rPr>
              <a:t>(</a:t>
            </a:r>
            <a:r>
              <a:rPr b="0" i="0" lang="vi" sz="1050" u="none" cap="none" strike="noStrike">
                <a:solidFill>
                  <a:srgbClr val="098658"/>
                </a:solidFill>
                <a:highlight>
                  <a:srgbClr val="FFFFFF"/>
                </a:highlight>
                <a:latin typeface="Courier New"/>
                <a:ea typeface="Courier New"/>
                <a:cs typeface="Courier New"/>
                <a:sym typeface="Courier New"/>
              </a:rPr>
              <a:t>5</a:t>
            </a:r>
            <a:r>
              <a:rPr b="0" i="0" lang="vi" sz="1050" u="none" cap="none" strike="noStrike">
                <a:solidFill>
                  <a:srgbClr val="000000"/>
                </a:solidFill>
                <a:highlight>
                  <a:srgbClr val="FFFFFF"/>
                </a:highlight>
                <a:latin typeface="Courier New"/>
                <a:ea typeface="Courier New"/>
                <a:cs typeface="Courier New"/>
                <a:sym typeface="Courier New"/>
              </a:rPr>
              <a:t>, </a:t>
            </a:r>
            <a:r>
              <a:rPr b="0" i="0" lang="vi" sz="1050" u="none" cap="none" strike="noStrike">
                <a:solidFill>
                  <a:srgbClr val="A31515"/>
                </a:solidFill>
                <a:highlight>
                  <a:srgbClr val="FFFFFF"/>
                </a:highlight>
                <a:latin typeface="Courier New"/>
                <a:ea typeface="Courier New"/>
                <a:cs typeface="Courier New"/>
                <a:sym typeface="Courier New"/>
              </a:rPr>
              <a:t>'Macy'</a:t>
            </a:r>
            <a:r>
              <a:rPr b="0" i="0" lang="vi" sz="1050" u="none" cap="none" strike="noStrike">
                <a:solidFill>
                  <a:srgbClr val="000000"/>
                </a:solidFill>
                <a:highlight>
                  <a:srgbClr val="FFFFFF"/>
                </a:highlight>
                <a:latin typeface="Courier New"/>
                <a:ea typeface="Courier New"/>
                <a:cs typeface="Courier New"/>
                <a:sym typeface="Courier New"/>
              </a:rPr>
              <a:t>, </a:t>
            </a:r>
            <a:r>
              <a:rPr b="0" i="0" lang="vi" sz="1050" u="none" cap="none" strike="noStrike">
                <a:solidFill>
                  <a:srgbClr val="A31515"/>
                </a:solidFill>
                <a:highlight>
                  <a:srgbClr val="FFFFFF"/>
                </a:highlight>
                <a:latin typeface="Courier New"/>
                <a:ea typeface="Courier New"/>
                <a:cs typeface="Courier New"/>
                <a:sym typeface="Courier New"/>
              </a:rPr>
              <a:t>'Macy@example.com'</a:t>
            </a:r>
            <a:r>
              <a:rPr b="0" i="0" lang="vi" sz="1050" u="none" cap="none" strike="noStrike">
                <a:solidFill>
                  <a:srgbClr val="000000"/>
                </a:solidFill>
                <a:highlight>
                  <a:srgbClr val="FFFFFF"/>
                </a:highlight>
                <a:latin typeface="Courier New"/>
                <a:ea typeface="Courier New"/>
                <a:cs typeface="Courier New"/>
                <a:sym typeface="Courier New"/>
              </a:rPr>
              <a:t>),</a:t>
            </a:r>
            <a:endParaRPr b="0" i="0" sz="10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vi" sz="1050" u="none" cap="none" strike="noStrike">
                <a:solidFill>
                  <a:srgbClr val="000000"/>
                </a:solidFill>
                <a:highlight>
                  <a:srgbClr val="FFFFFF"/>
                </a:highlight>
                <a:latin typeface="Courier New"/>
                <a:ea typeface="Courier New"/>
                <a:cs typeface="Courier New"/>
                <a:sym typeface="Courier New"/>
              </a:rPr>
              <a:t>(</a:t>
            </a:r>
            <a:r>
              <a:rPr b="0" i="0" lang="vi" sz="1050" u="none" cap="none" strike="noStrike">
                <a:solidFill>
                  <a:srgbClr val="098658"/>
                </a:solidFill>
                <a:highlight>
                  <a:srgbClr val="FFFFFF"/>
                </a:highlight>
                <a:latin typeface="Courier New"/>
                <a:ea typeface="Courier New"/>
                <a:cs typeface="Courier New"/>
                <a:sym typeface="Courier New"/>
              </a:rPr>
              <a:t>6</a:t>
            </a:r>
            <a:r>
              <a:rPr b="0" i="0" lang="vi" sz="1050" u="none" cap="none" strike="noStrike">
                <a:solidFill>
                  <a:srgbClr val="000000"/>
                </a:solidFill>
                <a:highlight>
                  <a:srgbClr val="FFFFFF"/>
                </a:highlight>
                <a:latin typeface="Courier New"/>
                <a:ea typeface="Courier New"/>
                <a:cs typeface="Courier New"/>
                <a:sym typeface="Courier New"/>
              </a:rPr>
              <a:t>, </a:t>
            </a:r>
            <a:r>
              <a:rPr b="0" i="0" lang="vi" sz="1050" u="none" cap="none" strike="noStrike">
                <a:solidFill>
                  <a:srgbClr val="A31515"/>
                </a:solidFill>
                <a:highlight>
                  <a:srgbClr val="FFFFFF"/>
                </a:highlight>
                <a:latin typeface="Courier New"/>
                <a:ea typeface="Courier New"/>
                <a:cs typeface="Courier New"/>
                <a:sym typeface="Courier New"/>
              </a:rPr>
              <a:t>'Simon'</a:t>
            </a:r>
            <a:r>
              <a:rPr b="0" i="0" lang="vi" sz="1050" u="none" cap="none" strike="noStrike">
                <a:solidFill>
                  <a:srgbClr val="000000"/>
                </a:solidFill>
                <a:highlight>
                  <a:srgbClr val="FFFFFF"/>
                </a:highlight>
                <a:latin typeface="Courier New"/>
                <a:ea typeface="Courier New"/>
                <a:cs typeface="Courier New"/>
                <a:sym typeface="Courier New"/>
              </a:rPr>
              <a:t>, </a:t>
            </a:r>
            <a:r>
              <a:rPr b="0" i="0" lang="vi" sz="1050" u="none" cap="none" strike="noStrike">
                <a:solidFill>
                  <a:srgbClr val="A31515"/>
                </a:solidFill>
                <a:highlight>
                  <a:srgbClr val="FFFFFF"/>
                </a:highlight>
                <a:latin typeface="Courier New"/>
                <a:ea typeface="Courier New"/>
                <a:cs typeface="Courier New"/>
                <a:sym typeface="Courier New"/>
              </a:rPr>
              <a:t>'Simon@example.com'</a:t>
            </a:r>
            <a:r>
              <a:rPr b="0" i="0" lang="vi" sz="1050" u="none" cap="none" strike="noStrike">
                <a:solidFill>
                  <a:srgbClr val="000000"/>
                </a:solidFill>
                <a:highlight>
                  <a:srgbClr val="FFFFFF"/>
                </a:highlight>
                <a:latin typeface="Courier New"/>
                <a:ea typeface="Courier New"/>
                <a:cs typeface="Courier New"/>
                <a:sym typeface="Courier New"/>
              </a:rPr>
              <a:t>),</a:t>
            </a:r>
            <a:endParaRPr b="0" i="0" sz="10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vi" sz="1050" u="none" cap="none" strike="noStrike">
                <a:solidFill>
                  <a:srgbClr val="000000"/>
                </a:solidFill>
                <a:highlight>
                  <a:srgbClr val="FFFFFF"/>
                </a:highlight>
                <a:latin typeface="Courier New"/>
                <a:ea typeface="Courier New"/>
                <a:cs typeface="Courier New"/>
                <a:sym typeface="Courier New"/>
              </a:rPr>
              <a:t>(</a:t>
            </a:r>
            <a:r>
              <a:rPr b="0" i="0" lang="vi" sz="1050" u="none" cap="none" strike="noStrike">
                <a:solidFill>
                  <a:srgbClr val="098658"/>
                </a:solidFill>
                <a:highlight>
                  <a:srgbClr val="FFFFFF"/>
                </a:highlight>
                <a:latin typeface="Courier New"/>
                <a:ea typeface="Courier New"/>
                <a:cs typeface="Courier New"/>
                <a:sym typeface="Courier New"/>
              </a:rPr>
              <a:t>7</a:t>
            </a:r>
            <a:r>
              <a:rPr b="0" i="0" lang="vi" sz="1050" u="none" cap="none" strike="noStrike">
                <a:solidFill>
                  <a:srgbClr val="000000"/>
                </a:solidFill>
                <a:highlight>
                  <a:srgbClr val="FFFFFF"/>
                </a:highlight>
                <a:latin typeface="Courier New"/>
                <a:ea typeface="Courier New"/>
                <a:cs typeface="Courier New"/>
                <a:sym typeface="Courier New"/>
              </a:rPr>
              <a:t>, </a:t>
            </a:r>
            <a:r>
              <a:rPr b="0" i="0" lang="vi" sz="1050" u="none" cap="none" strike="noStrike">
                <a:solidFill>
                  <a:srgbClr val="A31515"/>
                </a:solidFill>
                <a:highlight>
                  <a:srgbClr val="FFFFFF"/>
                </a:highlight>
                <a:latin typeface="Courier New"/>
                <a:ea typeface="Courier New"/>
                <a:cs typeface="Courier New"/>
                <a:sym typeface="Courier New"/>
              </a:rPr>
              <a:t>'Tyler'</a:t>
            </a:r>
            <a:r>
              <a:rPr b="0" i="0" lang="vi" sz="1050" u="none" cap="none" strike="noStrike">
                <a:solidFill>
                  <a:srgbClr val="000000"/>
                </a:solidFill>
                <a:highlight>
                  <a:srgbClr val="FFFFFF"/>
                </a:highlight>
                <a:latin typeface="Courier New"/>
                <a:ea typeface="Courier New"/>
                <a:cs typeface="Courier New"/>
                <a:sym typeface="Courier New"/>
              </a:rPr>
              <a:t>, </a:t>
            </a:r>
            <a:r>
              <a:rPr b="0" i="0" lang="vi" sz="1050" u="none" cap="none" strike="noStrike">
                <a:solidFill>
                  <a:srgbClr val="A31515"/>
                </a:solidFill>
                <a:highlight>
                  <a:srgbClr val="FFFFFF"/>
                </a:highlight>
                <a:latin typeface="Courier New"/>
                <a:ea typeface="Courier New"/>
                <a:cs typeface="Courier New"/>
                <a:sym typeface="Courier New"/>
              </a:rPr>
              <a:t>'Tyler@example.com'</a:t>
            </a:r>
            <a:r>
              <a:rPr b="0" i="0" lang="vi" sz="1050" u="none" cap="none" strike="noStrike">
                <a:solidFill>
                  <a:srgbClr val="000000"/>
                </a:solidFill>
                <a:highlight>
                  <a:srgbClr val="FFFFFF"/>
                </a:highlight>
                <a:latin typeface="Courier New"/>
                <a:ea typeface="Courier New"/>
                <a:cs typeface="Courier New"/>
                <a:sym typeface="Courier New"/>
              </a:rPr>
              <a:t>),</a:t>
            </a:r>
            <a:endParaRPr b="0" i="0" sz="10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vi" sz="1050" u="none" cap="none" strike="noStrike">
                <a:solidFill>
                  <a:srgbClr val="000000"/>
                </a:solidFill>
                <a:highlight>
                  <a:srgbClr val="FFFFFF"/>
                </a:highlight>
                <a:latin typeface="Courier New"/>
                <a:ea typeface="Courier New"/>
                <a:cs typeface="Courier New"/>
                <a:sym typeface="Courier New"/>
              </a:rPr>
              <a:t>(</a:t>
            </a:r>
            <a:r>
              <a:rPr b="0" i="0" lang="vi" sz="1050" u="none" cap="none" strike="noStrike">
                <a:solidFill>
                  <a:srgbClr val="098658"/>
                </a:solidFill>
                <a:highlight>
                  <a:srgbClr val="FFFFFF"/>
                </a:highlight>
                <a:latin typeface="Courier New"/>
                <a:ea typeface="Courier New"/>
                <a:cs typeface="Courier New"/>
                <a:sym typeface="Courier New"/>
              </a:rPr>
              <a:t>8</a:t>
            </a:r>
            <a:r>
              <a:rPr b="0" i="0" lang="vi" sz="1050" u="none" cap="none" strike="noStrike">
                <a:solidFill>
                  <a:srgbClr val="000000"/>
                </a:solidFill>
                <a:highlight>
                  <a:srgbClr val="FFFFFF"/>
                </a:highlight>
                <a:latin typeface="Courier New"/>
                <a:ea typeface="Courier New"/>
                <a:cs typeface="Courier New"/>
                <a:sym typeface="Courier New"/>
              </a:rPr>
              <a:t>, </a:t>
            </a:r>
            <a:r>
              <a:rPr b="0" i="0" lang="vi" sz="1050" u="none" cap="none" strike="noStrike">
                <a:solidFill>
                  <a:srgbClr val="A31515"/>
                </a:solidFill>
                <a:highlight>
                  <a:srgbClr val="FFFFFF"/>
                </a:highlight>
                <a:latin typeface="Courier New"/>
                <a:ea typeface="Courier New"/>
                <a:cs typeface="Courier New"/>
                <a:sym typeface="Courier New"/>
              </a:rPr>
              <a:t>'Suzanne'</a:t>
            </a:r>
            <a:r>
              <a:rPr b="0" i="0" lang="vi" sz="1050" u="none" cap="none" strike="noStrike">
                <a:solidFill>
                  <a:srgbClr val="000000"/>
                </a:solidFill>
                <a:highlight>
                  <a:srgbClr val="FFFFFF"/>
                </a:highlight>
                <a:latin typeface="Courier New"/>
                <a:ea typeface="Courier New"/>
                <a:cs typeface="Courier New"/>
                <a:sym typeface="Courier New"/>
              </a:rPr>
              <a:t>, </a:t>
            </a:r>
            <a:r>
              <a:rPr b="0" i="0" lang="vi" sz="1050" u="none" cap="none" strike="noStrike">
                <a:solidFill>
                  <a:srgbClr val="A31515"/>
                </a:solidFill>
                <a:highlight>
                  <a:srgbClr val="FFFFFF"/>
                </a:highlight>
                <a:latin typeface="Courier New"/>
                <a:ea typeface="Courier New"/>
                <a:cs typeface="Courier New"/>
                <a:sym typeface="Courier New"/>
              </a:rPr>
              <a:t>'Suzanne@example.com'</a:t>
            </a:r>
            <a:r>
              <a:rPr b="0" i="0" lang="vi" sz="1050" u="none" cap="none" strike="noStrike">
                <a:solidFill>
                  <a:srgbClr val="000000"/>
                </a:solidFill>
                <a:highlight>
                  <a:srgbClr val="FFFFFF"/>
                </a:highlight>
                <a:latin typeface="Courier New"/>
                <a:ea typeface="Courier New"/>
                <a:cs typeface="Courier New"/>
                <a:sym typeface="Courier New"/>
              </a:rPr>
              <a:t>),</a:t>
            </a:r>
            <a:endParaRPr b="0" i="0" sz="10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050"/>
              <a:buFont typeface="Arial"/>
              <a:buNone/>
            </a:pPr>
            <a:r>
              <a:rPr b="0" i="0" lang="vi" sz="1050" u="none" cap="none" strike="noStrike">
                <a:solidFill>
                  <a:srgbClr val="000000"/>
                </a:solidFill>
                <a:highlight>
                  <a:srgbClr val="FFFFFF"/>
                </a:highlight>
                <a:latin typeface="Courier New"/>
                <a:ea typeface="Courier New"/>
                <a:cs typeface="Courier New"/>
                <a:sym typeface="Courier New"/>
              </a:rPr>
              <a:t>(</a:t>
            </a:r>
            <a:r>
              <a:rPr b="0" i="0" lang="vi" sz="1050" u="none" cap="none" strike="noStrike">
                <a:solidFill>
                  <a:srgbClr val="098658"/>
                </a:solidFill>
                <a:highlight>
                  <a:srgbClr val="FFFFFF"/>
                </a:highlight>
                <a:latin typeface="Courier New"/>
                <a:ea typeface="Courier New"/>
                <a:cs typeface="Courier New"/>
                <a:sym typeface="Courier New"/>
              </a:rPr>
              <a:t>9</a:t>
            </a:r>
            <a:r>
              <a:rPr b="0" i="0" lang="vi" sz="1050" u="none" cap="none" strike="noStrike">
                <a:solidFill>
                  <a:srgbClr val="000000"/>
                </a:solidFill>
                <a:highlight>
                  <a:srgbClr val="FFFFFF"/>
                </a:highlight>
                <a:latin typeface="Courier New"/>
                <a:ea typeface="Courier New"/>
                <a:cs typeface="Courier New"/>
                <a:sym typeface="Courier New"/>
              </a:rPr>
              <a:t>, </a:t>
            </a:r>
            <a:r>
              <a:rPr b="0" i="0" lang="vi" sz="1050" u="none" cap="none" strike="noStrike">
                <a:solidFill>
                  <a:srgbClr val="A31515"/>
                </a:solidFill>
                <a:highlight>
                  <a:srgbClr val="FFFFFF"/>
                </a:highlight>
                <a:latin typeface="Courier New"/>
                <a:ea typeface="Courier New"/>
                <a:cs typeface="Courier New"/>
                <a:sym typeface="Courier New"/>
              </a:rPr>
              <a:t>'Zoe'</a:t>
            </a:r>
            <a:r>
              <a:rPr b="0" i="0" lang="vi" sz="1050" u="none" cap="none" strike="noStrike">
                <a:solidFill>
                  <a:srgbClr val="000000"/>
                </a:solidFill>
                <a:highlight>
                  <a:srgbClr val="FFFFFF"/>
                </a:highlight>
                <a:latin typeface="Courier New"/>
                <a:ea typeface="Courier New"/>
                <a:cs typeface="Courier New"/>
                <a:sym typeface="Courier New"/>
              </a:rPr>
              <a:t>, </a:t>
            </a:r>
            <a:r>
              <a:rPr b="0" i="0" lang="vi" sz="1050" u="none" cap="none" strike="noStrike">
                <a:solidFill>
                  <a:srgbClr val="A31515"/>
                </a:solidFill>
                <a:highlight>
                  <a:srgbClr val="FFFFFF"/>
                </a:highlight>
                <a:latin typeface="Courier New"/>
                <a:ea typeface="Courier New"/>
                <a:cs typeface="Courier New"/>
                <a:sym typeface="Courier New"/>
              </a:rPr>
              <a:t>'Zoe@example.com'</a:t>
            </a:r>
            <a:r>
              <a:rPr b="0" i="0" lang="vi" sz="1050" u="none" cap="none" strike="noStrike">
                <a:solidFill>
                  <a:srgbClr val="000000"/>
                </a:solidFill>
                <a:highlight>
                  <a:srgbClr val="FFFFFF"/>
                </a:highlight>
                <a:latin typeface="Courier New"/>
                <a:ea typeface="Courier New"/>
                <a:cs typeface="Courier New"/>
                <a:sym typeface="Courier New"/>
              </a:rPr>
              <a:t>);</a:t>
            </a:r>
            <a:endParaRPr b="0" i="0" sz="1400" u="none" cap="none" strike="noStrike">
              <a:solidFill>
                <a:srgbClr val="000000"/>
              </a:solidFill>
              <a:latin typeface="Lato"/>
              <a:ea typeface="Lato"/>
              <a:cs typeface="Lato"/>
              <a:sym typeface="La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6" name="Shape 486"/>
        <p:cNvGrpSpPr/>
        <p:nvPr/>
      </p:nvGrpSpPr>
      <p:grpSpPr>
        <a:xfrm>
          <a:off x="0" y="0"/>
          <a:ext cx="0" cy="0"/>
          <a:chOff x="0" y="0"/>
          <a:chExt cx="0" cy="0"/>
        </a:xfrm>
      </p:grpSpPr>
      <p:sp>
        <p:nvSpPr>
          <p:cNvPr id="487" name="Google Shape;487;p59"/>
          <p:cNvSpPr txBox="1"/>
          <p:nvPr>
            <p:ph idx="4294967295" type="body"/>
          </p:nvPr>
        </p:nvSpPr>
        <p:spPr>
          <a:xfrm>
            <a:off x="0" y="1773000"/>
            <a:ext cx="9143700" cy="798600"/>
          </a:xfrm>
          <a:prstGeom prst="rect">
            <a:avLst/>
          </a:prstGeom>
          <a:solidFill>
            <a:srgbClr val="CC0000"/>
          </a:solidFill>
          <a:ln>
            <a:noFill/>
          </a:ln>
          <a:effectLst>
            <a:outerShdw blurRad="57240" rotWithShape="0" dir="5400000" dist="19080">
              <a:srgbClr val="000000">
                <a:alpha val="49411"/>
              </a:srgbClr>
            </a:outerShdw>
          </a:effectLst>
        </p:spPr>
        <p:txBody>
          <a:bodyPr anchorCtr="0" anchor="ctr" bIns="91425" lIns="91425" spcFirstLastPara="1" rIns="91425" wrap="square" tIns="91425">
            <a:noAutofit/>
          </a:bodyPr>
          <a:lstStyle/>
          <a:p>
            <a:pPr indent="0" lvl="0" marL="228600" rtl="0" algn="ctr">
              <a:lnSpc>
                <a:spcPct val="100000"/>
              </a:lnSpc>
              <a:spcBef>
                <a:spcPts val="0"/>
              </a:spcBef>
              <a:spcAft>
                <a:spcPts val="1200"/>
              </a:spcAft>
              <a:buClr>
                <a:schemeClr val="lt1"/>
              </a:buClr>
              <a:buSzPts val="3800"/>
              <a:buFont typeface="Arial"/>
              <a:buNone/>
            </a:pPr>
            <a:r>
              <a:rPr b="1" lang="vi" sz="3600">
                <a:solidFill>
                  <a:schemeClr val="lt1"/>
                </a:solidFill>
                <a:latin typeface="Jura"/>
                <a:ea typeface="Jura"/>
                <a:cs typeface="Jura"/>
                <a:sym typeface="Jura"/>
              </a:rPr>
              <a:t>FULLTEXT INDEX</a:t>
            </a:r>
            <a:endParaRPr b="1" sz="3600">
              <a:solidFill>
                <a:schemeClr val="lt1"/>
              </a:solidFill>
              <a:latin typeface="Jura"/>
              <a:ea typeface="Jura"/>
              <a:cs typeface="Jura"/>
              <a:sym typeface="Jura"/>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0"/>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Fulltext Index</a:t>
            </a:r>
            <a:endParaRPr sz="2300"/>
          </a:p>
        </p:txBody>
      </p:sp>
      <p:sp>
        <p:nvSpPr>
          <p:cNvPr id="493" name="Google Shape;493;p60"/>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
        <p:nvSpPr>
          <p:cNvPr id="494" name="Google Shape;494;p60"/>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FULLTEXT INDEX (chỉ mục toàn văn) là một loại chỉ mục đặc biệt được thiết kế để </a:t>
            </a:r>
            <a:r>
              <a:rPr b="1" lang="vi" sz="1600">
                <a:solidFill>
                  <a:schemeClr val="accent3"/>
                </a:solidFill>
                <a:latin typeface="Arial"/>
                <a:ea typeface="Arial"/>
                <a:cs typeface="Arial"/>
                <a:sym typeface="Arial"/>
              </a:rPr>
              <a:t>tối ưu hóa tìm kiếm văn bản</a:t>
            </a:r>
            <a:r>
              <a:rPr lang="vi" sz="1600">
                <a:solidFill>
                  <a:schemeClr val="dk2"/>
                </a:solidFill>
                <a:latin typeface="Arial"/>
                <a:ea typeface="Arial"/>
                <a:cs typeface="Arial"/>
                <a:sym typeface="Arial"/>
              </a:rPr>
              <a:t> trong các cột chứa nội dung dạng text. </a:t>
            </a:r>
            <a:r>
              <a:rPr i="1" lang="vi" sz="1600">
                <a:solidFill>
                  <a:schemeClr val="dk2"/>
                </a:solidFill>
                <a:latin typeface="Arial"/>
                <a:ea typeface="Arial"/>
                <a:cs typeface="Arial"/>
                <a:sym typeface="Arial"/>
              </a:rPr>
              <a:t>Khác với các loại index thông thường (B-tree, Hash),</a:t>
            </a:r>
            <a:r>
              <a:rPr lang="vi" sz="1600">
                <a:solidFill>
                  <a:schemeClr val="dk2"/>
                </a:solidFill>
                <a:latin typeface="Arial"/>
                <a:ea typeface="Arial"/>
                <a:cs typeface="Arial"/>
                <a:sym typeface="Arial"/>
              </a:rPr>
              <a:t> Fulltext index không chỉ so khớp chính xác mà còn hỗ trợ tìm kiếm ngữ nghĩa, xếp hạng độ liên quan, và nhiều tính năng tìm kiếm văn bản nâng cao.</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45720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chemeClr val="dk2"/>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1"/>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Fulltext Index</a:t>
            </a:r>
            <a:endParaRPr sz="2300"/>
          </a:p>
        </p:txBody>
      </p:sp>
      <p:sp>
        <p:nvSpPr>
          <p:cNvPr id="500" name="Google Shape;500;p61"/>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
        <p:nvSpPr>
          <p:cNvPr id="501" name="Google Shape;501;p61"/>
          <p:cNvSpPr/>
          <p:nvPr/>
        </p:nvSpPr>
        <p:spPr>
          <a:xfrm>
            <a:off x="1755650" y="1756400"/>
            <a:ext cx="5815500" cy="17085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250"/>
              <a:buFont typeface="Arial"/>
              <a:buNone/>
            </a:pPr>
            <a:r>
              <a:rPr b="1" i="0" lang="vi" sz="1250" u="none" cap="none" strike="noStrike">
                <a:solidFill>
                  <a:srgbClr val="008000"/>
                </a:solidFill>
                <a:highlight>
                  <a:srgbClr val="FFFFFF"/>
                </a:highlight>
                <a:latin typeface="Courier New"/>
                <a:ea typeface="Courier New"/>
                <a:cs typeface="Courier New"/>
                <a:sym typeface="Courier New"/>
              </a:rPr>
              <a:t>-- Thêm vào bảng hiện có</a:t>
            </a:r>
            <a:endParaRPr b="1" i="0" sz="1250" u="none" cap="none" strike="noStrike">
              <a:solidFill>
                <a:srgbClr val="008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250"/>
              <a:buFont typeface="Arial"/>
              <a:buNone/>
            </a:pPr>
            <a:r>
              <a:rPr b="1" i="0" lang="vi" sz="1250" u="none" cap="none" strike="noStrike">
                <a:solidFill>
                  <a:srgbClr val="0000FF"/>
                </a:solidFill>
                <a:highlight>
                  <a:srgbClr val="FFFFFF"/>
                </a:highlight>
                <a:latin typeface="Courier New"/>
                <a:ea typeface="Courier New"/>
                <a:cs typeface="Courier New"/>
                <a:sym typeface="Courier New"/>
              </a:rPr>
              <a:t>ALTER</a:t>
            </a:r>
            <a:r>
              <a:rPr b="1" i="0" lang="vi" sz="1250" u="none" cap="none" strike="noStrike">
                <a:solidFill>
                  <a:srgbClr val="000000"/>
                </a:solidFill>
                <a:highlight>
                  <a:srgbClr val="FFFFFF"/>
                </a:highlight>
                <a:latin typeface="Courier New"/>
                <a:ea typeface="Courier New"/>
                <a:cs typeface="Courier New"/>
                <a:sym typeface="Courier New"/>
              </a:rPr>
              <a:t> </a:t>
            </a:r>
            <a:r>
              <a:rPr b="1" i="0" lang="vi" sz="1250" u="none" cap="none" strike="noStrike">
                <a:solidFill>
                  <a:srgbClr val="0000FF"/>
                </a:solidFill>
                <a:highlight>
                  <a:srgbClr val="FFFFFF"/>
                </a:highlight>
                <a:latin typeface="Courier New"/>
                <a:ea typeface="Courier New"/>
                <a:cs typeface="Courier New"/>
                <a:sym typeface="Courier New"/>
              </a:rPr>
              <a:t>TABLE</a:t>
            </a:r>
            <a:r>
              <a:rPr b="1" i="0" lang="vi" sz="1250" u="none" cap="none" strike="noStrike">
                <a:solidFill>
                  <a:srgbClr val="000000"/>
                </a:solidFill>
                <a:highlight>
                  <a:srgbClr val="FFFFFF"/>
                </a:highlight>
                <a:latin typeface="Courier New"/>
                <a:ea typeface="Courier New"/>
                <a:cs typeface="Courier New"/>
                <a:sym typeface="Courier New"/>
              </a:rPr>
              <a:t> articles</a:t>
            </a:r>
            <a:endParaRPr b="1" i="0" sz="12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250"/>
              <a:buFont typeface="Arial"/>
              <a:buNone/>
            </a:pPr>
            <a:r>
              <a:rPr b="1" i="0" lang="vi" sz="1250" u="none" cap="none" strike="noStrike">
                <a:solidFill>
                  <a:srgbClr val="0000FF"/>
                </a:solidFill>
                <a:highlight>
                  <a:srgbClr val="FFFFFF"/>
                </a:highlight>
                <a:latin typeface="Courier New"/>
                <a:ea typeface="Courier New"/>
                <a:cs typeface="Courier New"/>
                <a:sym typeface="Courier New"/>
              </a:rPr>
              <a:t>ADD</a:t>
            </a:r>
            <a:r>
              <a:rPr b="1" i="0" lang="vi" sz="1250" u="none" cap="none" strike="noStrike">
                <a:solidFill>
                  <a:srgbClr val="000000"/>
                </a:solidFill>
                <a:highlight>
                  <a:srgbClr val="FFFFFF"/>
                </a:highlight>
                <a:latin typeface="Courier New"/>
                <a:ea typeface="Courier New"/>
                <a:cs typeface="Courier New"/>
                <a:sym typeface="Courier New"/>
              </a:rPr>
              <a:t> </a:t>
            </a:r>
            <a:r>
              <a:rPr b="1" i="0" lang="vi" sz="1250" u="none" cap="none" strike="noStrike">
                <a:solidFill>
                  <a:srgbClr val="0000FF"/>
                </a:solidFill>
                <a:highlight>
                  <a:srgbClr val="FFFFFF"/>
                </a:highlight>
                <a:latin typeface="Courier New"/>
                <a:ea typeface="Courier New"/>
                <a:cs typeface="Courier New"/>
                <a:sym typeface="Courier New"/>
              </a:rPr>
              <a:t>FULLTEXT</a:t>
            </a:r>
            <a:r>
              <a:rPr b="1" i="0" lang="vi" sz="1250" u="none" cap="none" strike="noStrike">
                <a:solidFill>
                  <a:srgbClr val="000000"/>
                </a:solidFill>
                <a:highlight>
                  <a:srgbClr val="FFFFFF"/>
                </a:highlight>
                <a:latin typeface="Courier New"/>
                <a:ea typeface="Courier New"/>
                <a:cs typeface="Courier New"/>
                <a:sym typeface="Courier New"/>
              </a:rPr>
              <a:t> </a:t>
            </a:r>
            <a:r>
              <a:rPr b="1" i="0" lang="vi" sz="1250" u="none" cap="none" strike="noStrike">
                <a:solidFill>
                  <a:srgbClr val="0000FF"/>
                </a:solidFill>
                <a:highlight>
                  <a:srgbClr val="FFFFFF"/>
                </a:highlight>
                <a:latin typeface="Courier New"/>
                <a:ea typeface="Courier New"/>
                <a:cs typeface="Courier New"/>
                <a:sym typeface="Courier New"/>
              </a:rPr>
              <a:t>INDEX</a:t>
            </a:r>
            <a:r>
              <a:rPr b="1" i="0" lang="vi" sz="1250" u="none" cap="none" strike="noStrike">
                <a:solidFill>
                  <a:srgbClr val="000000"/>
                </a:solidFill>
                <a:highlight>
                  <a:srgbClr val="FFFFFF"/>
                </a:highlight>
                <a:latin typeface="Courier New"/>
                <a:ea typeface="Courier New"/>
                <a:cs typeface="Courier New"/>
                <a:sym typeface="Courier New"/>
              </a:rPr>
              <a:t> ft_title_content (title, content);</a:t>
            </a:r>
            <a:endParaRPr b="1" i="0" sz="12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250"/>
              <a:buFont typeface="Arial"/>
              <a:buNone/>
            </a:pPr>
            <a:r>
              <a:t/>
            </a:r>
            <a:endParaRPr b="1" i="0" sz="12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250"/>
              <a:buFont typeface="Arial"/>
              <a:buNone/>
            </a:pPr>
            <a:r>
              <a:rPr b="1" i="0" lang="vi" sz="1250" u="none" cap="none" strike="noStrike">
                <a:solidFill>
                  <a:srgbClr val="008000"/>
                </a:solidFill>
                <a:highlight>
                  <a:srgbClr val="FFFFFF"/>
                </a:highlight>
                <a:latin typeface="Courier New"/>
                <a:ea typeface="Courier New"/>
                <a:cs typeface="Courier New"/>
                <a:sym typeface="Courier New"/>
              </a:rPr>
              <a:t>-- Tạo riêng</a:t>
            </a:r>
            <a:endParaRPr b="1" i="0" sz="1250" u="none" cap="none" strike="noStrike">
              <a:solidFill>
                <a:srgbClr val="008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250"/>
              <a:buFont typeface="Arial"/>
              <a:buNone/>
            </a:pPr>
            <a:r>
              <a:rPr b="1" i="0" lang="vi" sz="1250" u="none" cap="none" strike="noStrike">
                <a:solidFill>
                  <a:srgbClr val="0000FF"/>
                </a:solidFill>
                <a:highlight>
                  <a:srgbClr val="FFFFFF"/>
                </a:highlight>
                <a:latin typeface="Courier New"/>
                <a:ea typeface="Courier New"/>
                <a:cs typeface="Courier New"/>
                <a:sym typeface="Courier New"/>
              </a:rPr>
              <a:t>CREATE</a:t>
            </a:r>
            <a:r>
              <a:rPr b="1" i="0" lang="vi" sz="1250" u="none" cap="none" strike="noStrike">
                <a:solidFill>
                  <a:srgbClr val="000000"/>
                </a:solidFill>
                <a:highlight>
                  <a:srgbClr val="FFFFFF"/>
                </a:highlight>
                <a:latin typeface="Courier New"/>
                <a:ea typeface="Courier New"/>
                <a:cs typeface="Courier New"/>
                <a:sym typeface="Courier New"/>
              </a:rPr>
              <a:t> </a:t>
            </a:r>
            <a:r>
              <a:rPr b="1" i="0" lang="vi" sz="1250" u="none" cap="none" strike="noStrike">
                <a:solidFill>
                  <a:srgbClr val="0000FF"/>
                </a:solidFill>
                <a:highlight>
                  <a:srgbClr val="FFFFFF"/>
                </a:highlight>
                <a:latin typeface="Courier New"/>
                <a:ea typeface="Courier New"/>
                <a:cs typeface="Courier New"/>
                <a:sym typeface="Courier New"/>
              </a:rPr>
              <a:t>FULLTEXT</a:t>
            </a:r>
            <a:r>
              <a:rPr b="1" i="0" lang="vi" sz="1250" u="none" cap="none" strike="noStrike">
                <a:solidFill>
                  <a:srgbClr val="000000"/>
                </a:solidFill>
                <a:highlight>
                  <a:srgbClr val="FFFFFF"/>
                </a:highlight>
                <a:latin typeface="Courier New"/>
                <a:ea typeface="Courier New"/>
                <a:cs typeface="Courier New"/>
                <a:sym typeface="Courier New"/>
              </a:rPr>
              <a:t> </a:t>
            </a:r>
            <a:r>
              <a:rPr b="1" i="0" lang="vi" sz="1250" u="none" cap="none" strike="noStrike">
                <a:solidFill>
                  <a:srgbClr val="0000FF"/>
                </a:solidFill>
                <a:highlight>
                  <a:srgbClr val="FFFFFF"/>
                </a:highlight>
                <a:latin typeface="Courier New"/>
                <a:ea typeface="Courier New"/>
                <a:cs typeface="Courier New"/>
                <a:sym typeface="Courier New"/>
              </a:rPr>
              <a:t>INDEX</a:t>
            </a:r>
            <a:r>
              <a:rPr b="1" i="0" lang="vi" sz="1250" u="none" cap="none" strike="noStrike">
                <a:solidFill>
                  <a:srgbClr val="000000"/>
                </a:solidFill>
                <a:highlight>
                  <a:srgbClr val="FFFFFF"/>
                </a:highlight>
                <a:latin typeface="Courier New"/>
                <a:ea typeface="Courier New"/>
                <a:cs typeface="Courier New"/>
                <a:sym typeface="Courier New"/>
              </a:rPr>
              <a:t> ft_content </a:t>
            </a:r>
            <a:r>
              <a:rPr b="1" i="0" lang="vi" sz="1250" u="none" cap="none" strike="noStrike">
                <a:solidFill>
                  <a:srgbClr val="0000FF"/>
                </a:solidFill>
                <a:highlight>
                  <a:srgbClr val="FFFFFF"/>
                </a:highlight>
                <a:latin typeface="Courier New"/>
                <a:ea typeface="Courier New"/>
                <a:cs typeface="Courier New"/>
                <a:sym typeface="Courier New"/>
              </a:rPr>
              <a:t>ON</a:t>
            </a:r>
            <a:r>
              <a:rPr b="1" i="0" lang="vi" sz="1250" u="none" cap="none" strike="noStrike">
                <a:solidFill>
                  <a:srgbClr val="000000"/>
                </a:solidFill>
                <a:highlight>
                  <a:srgbClr val="FFFFFF"/>
                </a:highlight>
                <a:latin typeface="Courier New"/>
                <a:ea typeface="Courier New"/>
                <a:cs typeface="Courier New"/>
                <a:sym typeface="Courier New"/>
              </a:rPr>
              <a:t> articles(content);</a:t>
            </a:r>
            <a:endParaRPr b="1" i="0" sz="1450" u="none" cap="none" strike="noStrike">
              <a:solidFill>
                <a:srgbClr val="008000"/>
              </a:solidFill>
              <a:highlight>
                <a:srgbClr val="FFFFFF"/>
              </a:highlight>
              <a:latin typeface="Courier New"/>
              <a:ea typeface="Courier New"/>
              <a:cs typeface="Courier New"/>
              <a:sym typeface="Courier New"/>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2"/>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Fulltext Index</a:t>
            </a:r>
            <a:endParaRPr sz="2300"/>
          </a:p>
        </p:txBody>
      </p:sp>
      <p:sp>
        <p:nvSpPr>
          <p:cNvPr id="507" name="Google Shape;507;p62"/>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
        <p:nvSpPr>
          <p:cNvPr id="508" name="Google Shape;508;p62"/>
          <p:cNvSpPr/>
          <p:nvPr/>
        </p:nvSpPr>
        <p:spPr>
          <a:xfrm>
            <a:off x="942900" y="1729850"/>
            <a:ext cx="7871700" cy="21159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250"/>
              <a:buFont typeface="Arial"/>
              <a:buNone/>
            </a:pPr>
            <a:r>
              <a:rPr b="1" i="0" lang="vi" sz="1250" u="none" cap="none" strike="noStrike">
                <a:solidFill>
                  <a:srgbClr val="0000FF"/>
                </a:solidFill>
                <a:highlight>
                  <a:srgbClr val="FFFFFF"/>
                </a:highlight>
                <a:latin typeface="Courier New"/>
                <a:ea typeface="Courier New"/>
                <a:cs typeface="Courier New"/>
                <a:sym typeface="Courier New"/>
              </a:rPr>
              <a:t>SELECT</a:t>
            </a:r>
            <a:r>
              <a:rPr b="1" i="0" lang="vi" sz="1250" u="none" cap="none" strike="noStrike">
                <a:solidFill>
                  <a:srgbClr val="000000"/>
                </a:solidFill>
                <a:highlight>
                  <a:srgbClr val="FFFFFF"/>
                </a:highlight>
                <a:latin typeface="Courier New"/>
                <a:ea typeface="Courier New"/>
                <a:cs typeface="Courier New"/>
                <a:sym typeface="Courier New"/>
              </a:rPr>
              <a:t> id, first_name, bio, </a:t>
            </a:r>
            <a:endParaRPr b="1" i="0" sz="1250" u="none" cap="none" strike="noStrike">
              <a:solidFill>
                <a:srgbClr val="000000"/>
              </a:solidFill>
              <a:highlight>
                <a:srgbClr val="FFFFFF"/>
              </a:highlight>
              <a:latin typeface="Courier New"/>
              <a:ea typeface="Courier New"/>
              <a:cs typeface="Courier New"/>
              <a:sym typeface="Courier New"/>
            </a:endParaRPr>
          </a:p>
          <a:p>
            <a:pPr indent="457200" lvl="0" marL="0" marR="0" rtl="0" algn="l">
              <a:lnSpc>
                <a:spcPct val="135714"/>
              </a:lnSpc>
              <a:spcBef>
                <a:spcPts val="0"/>
              </a:spcBef>
              <a:spcAft>
                <a:spcPts val="0"/>
              </a:spcAft>
              <a:buClr>
                <a:srgbClr val="000000"/>
              </a:buClr>
              <a:buSzPts val="1250"/>
              <a:buFont typeface="Arial"/>
              <a:buNone/>
            </a:pPr>
            <a:r>
              <a:rPr b="1" i="0" lang="vi" sz="1250" u="none" cap="none" strike="noStrike">
                <a:solidFill>
                  <a:srgbClr val="0000FF"/>
                </a:solidFill>
                <a:highlight>
                  <a:srgbClr val="FFFFFF"/>
                </a:highlight>
                <a:latin typeface="Courier New"/>
                <a:ea typeface="Courier New"/>
                <a:cs typeface="Courier New"/>
                <a:sym typeface="Courier New"/>
              </a:rPr>
              <a:t>MATCH</a:t>
            </a:r>
            <a:r>
              <a:rPr b="1" i="0" lang="vi" sz="1250" u="none" cap="none" strike="noStrike">
                <a:solidFill>
                  <a:srgbClr val="000000"/>
                </a:solidFill>
                <a:highlight>
                  <a:srgbClr val="FFFFFF"/>
                </a:highlight>
                <a:latin typeface="Courier New"/>
                <a:ea typeface="Courier New"/>
                <a:cs typeface="Courier New"/>
                <a:sym typeface="Courier New"/>
              </a:rPr>
              <a:t>(bio) AGAINST(</a:t>
            </a:r>
            <a:r>
              <a:rPr b="1" i="0" lang="vi" sz="1250" u="none" cap="none" strike="noStrike">
                <a:solidFill>
                  <a:srgbClr val="A31515"/>
                </a:solidFill>
                <a:highlight>
                  <a:srgbClr val="FFFFFF"/>
                </a:highlight>
                <a:latin typeface="Courier New"/>
                <a:ea typeface="Courier New"/>
                <a:cs typeface="Courier New"/>
                <a:sym typeface="Courier New"/>
              </a:rPr>
              <a:t>'Something last rock'</a:t>
            </a:r>
            <a:r>
              <a:rPr b="1" i="0" lang="vi" sz="1250" u="none" cap="none" strike="noStrike">
                <a:solidFill>
                  <a:srgbClr val="000000"/>
                </a:solidFill>
                <a:highlight>
                  <a:srgbClr val="FFFFFF"/>
                </a:highlight>
                <a:latin typeface="Courier New"/>
                <a:ea typeface="Courier New"/>
                <a:cs typeface="Courier New"/>
                <a:sym typeface="Courier New"/>
              </a:rPr>
              <a:t> </a:t>
            </a:r>
            <a:r>
              <a:rPr b="1" i="0" lang="vi" sz="1250" u="none" cap="none" strike="noStrike">
                <a:solidFill>
                  <a:srgbClr val="0000FF"/>
                </a:solidFill>
                <a:highlight>
                  <a:srgbClr val="FFFFFF"/>
                </a:highlight>
                <a:latin typeface="Courier New"/>
                <a:ea typeface="Courier New"/>
                <a:cs typeface="Courier New"/>
                <a:sym typeface="Courier New"/>
              </a:rPr>
              <a:t>IN</a:t>
            </a:r>
            <a:r>
              <a:rPr b="1" i="0" lang="vi" sz="1250" u="none" cap="none" strike="noStrike">
                <a:solidFill>
                  <a:srgbClr val="000000"/>
                </a:solidFill>
                <a:highlight>
                  <a:srgbClr val="FFFFFF"/>
                </a:highlight>
                <a:latin typeface="Courier New"/>
                <a:ea typeface="Courier New"/>
                <a:cs typeface="Courier New"/>
                <a:sym typeface="Courier New"/>
              </a:rPr>
              <a:t> NATURAL </a:t>
            </a:r>
            <a:r>
              <a:rPr b="1" i="0" lang="vi" sz="1250" u="none" cap="none" strike="noStrike">
                <a:solidFill>
                  <a:srgbClr val="0000FF"/>
                </a:solidFill>
                <a:highlight>
                  <a:srgbClr val="FFFFFF"/>
                </a:highlight>
                <a:latin typeface="Courier New"/>
                <a:ea typeface="Courier New"/>
                <a:cs typeface="Courier New"/>
                <a:sym typeface="Courier New"/>
              </a:rPr>
              <a:t>LANGUAGE</a:t>
            </a:r>
            <a:r>
              <a:rPr b="1" i="0" lang="vi" sz="1250" u="none" cap="none" strike="noStrike">
                <a:solidFill>
                  <a:srgbClr val="000000"/>
                </a:solidFill>
                <a:highlight>
                  <a:srgbClr val="FFFFFF"/>
                </a:highlight>
                <a:latin typeface="Courier New"/>
                <a:ea typeface="Courier New"/>
                <a:cs typeface="Courier New"/>
                <a:sym typeface="Courier New"/>
              </a:rPr>
              <a:t> MODE) rate</a:t>
            </a:r>
            <a:endParaRPr b="1" i="0" sz="12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250"/>
              <a:buFont typeface="Arial"/>
              <a:buNone/>
            </a:pPr>
            <a:r>
              <a:rPr b="1" i="0" lang="vi" sz="1250" u="none" cap="none" strike="noStrike">
                <a:solidFill>
                  <a:srgbClr val="0000FF"/>
                </a:solidFill>
                <a:highlight>
                  <a:srgbClr val="FFFFFF"/>
                </a:highlight>
                <a:latin typeface="Courier New"/>
                <a:ea typeface="Courier New"/>
                <a:cs typeface="Courier New"/>
                <a:sym typeface="Courier New"/>
              </a:rPr>
              <a:t>FROM</a:t>
            </a:r>
            <a:r>
              <a:rPr b="1" i="0" lang="vi" sz="1250" u="none" cap="none" strike="noStrike">
                <a:solidFill>
                  <a:srgbClr val="000000"/>
                </a:solidFill>
                <a:highlight>
                  <a:srgbClr val="FFFFFF"/>
                </a:highlight>
                <a:latin typeface="Courier New"/>
                <a:ea typeface="Courier New"/>
                <a:cs typeface="Courier New"/>
                <a:sym typeface="Courier New"/>
              </a:rPr>
              <a:t> users</a:t>
            </a:r>
            <a:endParaRPr b="1" i="0" sz="12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250"/>
              <a:buFont typeface="Arial"/>
              <a:buNone/>
            </a:pPr>
            <a:r>
              <a:rPr b="1" i="0" lang="vi" sz="1250" u="none" cap="none" strike="noStrike">
                <a:solidFill>
                  <a:srgbClr val="0000FF"/>
                </a:solidFill>
                <a:highlight>
                  <a:srgbClr val="FFFFFF"/>
                </a:highlight>
                <a:latin typeface="Courier New"/>
                <a:ea typeface="Courier New"/>
                <a:cs typeface="Courier New"/>
                <a:sym typeface="Courier New"/>
              </a:rPr>
              <a:t>WHERE</a:t>
            </a:r>
            <a:r>
              <a:rPr b="1" i="0" lang="vi" sz="1250" u="none" cap="none" strike="noStrike">
                <a:solidFill>
                  <a:srgbClr val="000000"/>
                </a:solidFill>
                <a:highlight>
                  <a:srgbClr val="FFFFFF"/>
                </a:highlight>
                <a:latin typeface="Courier New"/>
                <a:ea typeface="Courier New"/>
                <a:cs typeface="Courier New"/>
                <a:sym typeface="Courier New"/>
              </a:rPr>
              <a:t> </a:t>
            </a:r>
            <a:r>
              <a:rPr b="1" i="0" lang="vi" sz="1250" u="none" cap="none" strike="noStrike">
                <a:solidFill>
                  <a:srgbClr val="0000FF"/>
                </a:solidFill>
                <a:highlight>
                  <a:srgbClr val="FFFFFF"/>
                </a:highlight>
                <a:latin typeface="Courier New"/>
                <a:ea typeface="Courier New"/>
                <a:cs typeface="Courier New"/>
                <a:sym typeface="Courier New"/>
              </a:rPr>
              <a:t>MATCH</a:t>
            </a:r>
            <a:r>
              <a:rPr b="1" i="0" lang="vi" sz="1250" u="none" cap="none" strike="noStrike">
                <a:solidFill>
                  <a:srgbClr val="000000"/>
                </a:solidFill>
                <a:highlight>
                  <a:srgbClr val="FFFFFF"/>
                </a:highlight>
                <a:latin typeface="Courier New"/>
                <a:ea typeface="Courier New"/>
                <a:cs typeface="Courier New"/>
                <a:sym typeface="Courier New"/>
              </a:rPr>
              <a:t>(bio) AGAINST(</a:t>
            </a:r>
            <a:r>
              <a:rPr b="1" i="0" lang="vi" sz="1250" u="none" cap="none" strike="noStrike">
                <a:solidFill>
                  <a:srgbClr val="A31515"/>
                </a:solidFill>
                <a:highlight>
                  <a:srgbClr val="FFFFFF"/>
                </a:highlight>
                <a:latin typeface="Courier New"/>
                <a:ea typeface="Courier New"/>
                <a:cs typeface="Courier New"/>
                <a:sym typeface="Courier New"/>
              </a:rPr>
              <a:t>'Something last rock'</a:t>
            </a:r>
            <a:r>
              <a:rPr b="1" i="0" lang="vi" sz="1250" u="none" cap="none" strike="noStrike">
                <a:solidFill>
                  <a:srgbClr val="000000"/>
                </a:solidFill>
                <a:highlight>
                  <a:srgbClr val="FFFFFF"/>
                </a:highlight>
                <a:latin typeface="Courier New"/>
                <a:ea typeface="Courier New"/>
                <a:cs typeface="Courier New"/>
                <a:sym typeface="Courier New"/>
              </a:rPr>
              <a:t> </a:t>
            </a:r>
            <a:r>
              <a:rPr b="1" i="0" lang="vi" sz="1250" u="none" cap="none" strike="noStrike">
                <a:solidFill>
                  <a:srgbClr val="0000FF"/>
                </a:solidFill>
                <a:highlight>
                  <a:srgbClr val="FFFFFF"/>
                </a:highlight>
                <a:latin typeface="Courier New"/>
                <a:ea typeface="Courier New"/>
                <a:cs typeface="Courier New"/>
                <a:sym typeface="Courier New"/>
              </a:rPr>
              <a:t>IN</a:t>
            </a:r>
            <a:r>
              <a:rPr b="1" i="0" lang="vi" sz="1250" u="none" cap="none" strike="noStrike">
                <a:solidFill>
                  <a:srgbClr val="000000"/>
                </a:solidFill>
                <a:highlight>
                  <a:srgbClr val="FFFFFF"/>
                </a:highlight>
                <a:latin typeface="Courier New"/>
                <a:ea typeface="Courier New"/>
                <a:cs typeface="Courier New"/>
                <a:sym typeface="Courier New"/>
              </a:rPr>
              <a:t> NATURAL </a:t>
            </a:r>
            <a:r>
              <a:rPr b="1" i="0" lang="vi" sz="1250" u="none" cap="none" strike="noStrike">
                <a:solidFill>
                  <a:srgbClr val="0000FF"/>
                </a:solidFill>
                <a:highlight>
                  <a:srgbClr val="FFFFFF"/>
                </a:highlight>
                <a:latin typeface="Courier New"/>
                <a:ea typeface="Courier New"/>
                <a:cs typeface="Courier New"/>
                <a:sym typeface="Courier New"/>
              </a:rPr>
              <a:t>LANGUAGE</a:t>
            </a:r>
            <a:r>
              <a:rPr b="1" i="0" lang="vi" sz="1250" u="none" cap="none" strike="noStrike">
                <a:solidFill>
                  <a:srgbClr val="000000"/>
                </a:solidFill>
                <a:highlight>
                  <a:srgbClr val="FFFFFF"/>
                </a:highlight>
                <a:latin typeface="Courier New"/>
                <a:ea typeface="Courier New"/>
                <a:cs typeface="Courier New"/>
                <a:sym typeface="Courier New"/>
              </a:rPr>
              <a:t> MODE)</a:t>
            </a:r>
            <a:endParaRPr b="1" i="0" sz="12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250"/>
              <a:buFont typeface="Arial"/>
              <a:buNone/>
            </a:pPr>
            <a:r>
              <a:rPr b="1" i="0" lang="vi" sz="1250" u="none" cap="none" strike="noStrike">
                <a:solidFill>
                  <a:srgbClr val="0000FF"/>
                </a:solidFill>
                <a:highlight>
                  <a:srgbClr val="FFFFFF"/>
                </a:highlight>
                <a:latin typeface="Courier New"/>
                <a:ea typeface="Courier New"/>
                <a:cs typeface="Courier New"/>
                <a:sym typeface="Courier New"/>
              </a:rPr>
              <a:t>LIMIT</a:t>
            </a:r>
            <a:r>
              <a:rPr b="1" i="0" lang="vi" sz="1250" u="none" cap="none" strike="noStrike">
                <a:solidFill>
                  <a:srgbClr val="000000"/>
                </a:solidFill>
                <a:highlight>
                  <a:srgbClr val="FFFFFF"/>
                </a:highlight>
                <a:latin typeface="Courier New"/>
                <a:ea typeface="Courier New"/>
                <a:cs typeface="Courier New"/>
                <a:sym typeface="Courier New"/>
              </a:rPr>
              <a:t> </a:t>
            </a:r>
            <a:r>
              <a:rPr b="1" i="0" lang="vi" sz="1250" u="none" cap="none" strike="noStrike">
                <a:solidFill>
                  <a:srgbClr val="098658"/>
                </a:solidFill>
                <a:highlight>
                  <a:srgbClr val="FFFFFF"/>
                </a:highlight>
                <a:latin typeface="Courier New"/>
                <a:ea typeface="Courier New"/>
                <a:cs typeface="Courier New"/>
                <a:sym typeface="Courier New"/>
              </a:rPr>
              <a:t>50</a:t>
            </a:r>
            <a:r>
              <a:rPr b="1" i="0" lang="vi" sz="1250" u="none" cap="none" strike="noStrike">
                <a:solidFill>
                  <a:srgbClr val="000000"/>
                </a:solidFill>
                <a:highlight>
                  <a:srgbClr val="FFFFFF"/>
                </a:highlight>
                <a:latin typeface="Courier New"/>
                <a:ea typeface="Courier New"/>
                <a:cs typeface="Courier New"/>
                <a:sym typeface="Courier New"/>
              </a:rPr>
              <a:t>;</a:t>
            </a:r>
            <a:endParaRPr b="1" i="0" sz="1650" u="none" cap="none" strike="noStrike">
              <a:solidFill>
                <a:srgbClr val="008000"/>
              </a:solidFill>
              <a:highlight>
                <a:srgbClr val="FFFFFF"/>
              </a:highlight>
              <a:latin typeface="Courier New"/>
              <a:ea typeface="Courier New"/>
              <a:cs typeface="Courier New"/>
              <a:sym typeface="Courier New"/>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63"/>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Fulltext Index</a:t>
            </a:r>
            <a:endParaRPr sz="2300"/>
          </a:p>
        </p:txBody>
      </p:sp>
      <p:sp>
        <p:nvSpPr>
          <p:cNvPr id="514" name="Google Shape;514;p63"/>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
        <p:nvSpPr>
          <p:cNvPr id="515" name="Google Shape;515;p63"/>
          <p:cNvSpPr/>
          <p:nvPr/>
        </p:nvSpPr>
        <p:spPr>
          <a:xfrm>
            <a:off x="470975" y="1712150"/>
            <a:ext cx="8343600" cy="21336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150"/>
              <a:buFont typeface="Arial"/>
              <a:buNone/>
            </a:pPr>
            <a:r>
              <a:rPr b="1" i="0" lang="vi" sz="1150" u="none" cap="none" strike="noStrike">
                <a:solidFill>
                  <a:srgbClr val="0000FF"/>
                </a:solidFill>
                <a:highlight>
                  <a:srgbClr val="FFFFFF"/>
                </a:highlight>
                <a:latin typeface="Courier New"/>
                <a:ea typeface="Courier New"/>
                <a:cs typeface="Courier New"/>
                <a:sym typeface="Courier New"/>
              </a:rPr>
              <a:t>SELECT</a:t>
            </a:r>
            <a:r>
              <a:rPr b="1" i="0" lang="vi" sz="1150" u="none" cap="none" strike="noStrike">
                <a:solidFill>
                  <a:srgbClr val="000000"/>
                </a:solidFill>
                <a:highlight>
                  <a:srgbClr val="FFFFFF"/>
                </a:highlight>
                <a:latin typeface="Courier New"/>
                <a:ea typeface="Courier New"/>
                <a:cs typeface="Courier New"/>
                <a:sym typeface="Courier New"/>
              </a:rPr>
              <a:t> id, first_name, bio</a:t>
            </a:r>
            <a:endParaRPr b="1" i="0" sz="11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50"/>
              <a:buFont typeface="Arial"/>
              <a:buNone/>
            </a:pPr>
            <a:r>
              <a:rPr b="1" i="0" lang="vi" sz="1150" u="none" cap="none" strike="noStrike">
                <a:solidFill>
                  <a:srgbClr val="0000FF"/>
                </a:solidFill>
                <a:highlight>
                  <a:srgbClr val="FFFFFF"/>
                </a:highlight>
                <a:latin typeface="Courier New"/>
                <a:ea typeface="Courier New"/>
                <a:cs typeface="Courier New"/>
                <a:sym typeface="Courier New"/>
              </a:rPr>
              <a:t>FROM</a:t>
            </a:r>
            <a:r>
              <a:rPr b="1" i="0" lang="vi" sz="1150" u="none" cap="none" strike="noStrike">
                <a:solidFill>
                  <a:srgbClr val="000000"/>
                </a:solidFill>
                <a:highlight>
                  <a:srgbClr val="FFFFFF"/>
                </a:highlight>
                <a:latin typeface="Courier New"/>
                <a:ea typeface="Courier New"/>
                <a:cs typeface="Courier New"/>
                <a:sym typeface="Courier New"/>
              </a:rPr>
              <a:t> users</a:t>
            </a:r>
            <a:endParaRPr b="1" i="0" sz="11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50"/>
              <a:buFont typeface="Arial"/>
              <a:buNone/>
            </a:pPr>
            <a:r>
              <a:rPr b="1" i="0" lang="vi" sz="1150" u="none" cap="none" strike="noStrike">
                <a:solidFill>
                  <a:srgbClr val="0000FF"/>
                </a:solidFill>
                <a:highlight>
                  <a:srgbClr val="FFFFFF"/>
                </a:highlight>
                <a:latin typeface="Courier New"/>
                <a:ea typeface="Courier New"/>
                <a:cs typeface="Courier New"/>
                <a:sym typeface="Courier New"/>
              </a:rPr>
              <a:t>WHERE</a:t>
            </a:r>
            <a:r>
              <a:rPr b="1" i="0" lang="vi" sz="1150" u="none" cap="none" strike="noStrike">
                <a:solidFill>
                  <a:srgbClr val="000000"/>
                </a:solidFill>
                <a:highlight>
                  <a:srgbClr val="FFFFFF"/>
                </a:highlight>
                <a:latin typeface="Courier New"/>
                <a:ea typeface="Courier New"/>
                <a:cs typeface="Courier New"/>
                <a:sym typeface="Courier New"/>
              </a:rPr>
              <a:t> </a:t>
            </a:r>
            <a:r>
              <a:rPr b="1" i="0" lang="vi" sz="1150" u="none" cap="none" strike="noStrike">
                <a:solidFill>
                  <a:srgbClr val="0000FF"/>
                </a:solidFill>
                <a:highlight>
                  <a:srgbClr val="FFFFFF"/>
                </a:highlight>
                <a:latin typeface="Courier New"/>
                <a:ea typeface="Courier New"/>
                <a:cs typeface="Courier New"/>
                <a:sym typeface="Courier New"/>
              </a:rPr>
              <a:t>MATCH</a:t>
            </a:r>
            <a:r>
              <a:rPr b="1" i="0" lang="vi" sz="1150" u="none" cap="none" strike="noStrike">
                <a:solidFill>
                  <a:srgbClr val="000000"/>
                </a:solidFill>
                <a:highlight>
                  <a:srgbClr val="FFFFFF"/>
                </a:highlight>
                <a:latin typeface="Courier New"/>
                <a:ea typeface="Courier New"/>
                <a:cs typeface="Courier New"/>
                <a:sym typeface="Courier New"/>
              </a:rPr>
              <a:t>(bio) AGAINST(</a:t>
            </a:r>
            <a:r>
              <a:rPr b="1" i="0" lang="vi" sz="1150" u="none" cap="none" strike="noStrike">
                <a:solidFill>
                  <a:srgbClr val="A31515"/>
                </a:solidFill>
                <a:highlight>
                  <a:srgbClr val="FFFFFF"/>
                </a:highlight>
                <a:latin typeface="Courier New"/>
                <a:ea typeface="Courier New"/>
                <a:cs typeface="Courier New"/>
                <a:sym typeface="Courier New"/>
              </a:rPr>
              <a:t>'+Something +couple +environment java -python'</a:t>
            </a:r>
            <a:r>
              <a:rPr b="1" i="0" lang="vi" sz="1150" u="none" cap="none" strike="noStrike">
                <a:solidFill>
                  <a:srgbClr val="000000"/>
                </a:solidFill>
                <a:highlight>
                  <a:srgbClr val="FFFFFF"/>
                </a:highlight>
                <a:latin typeface="Courier New"/>
                <a:ea typeface="Courier New"/>
                <a:cs typeface="Courier New"/>
                <a:sym typeface="Courier New"/>
              </a:rPr>
              <a:t> </a:t>
            </a:r>
            <a:r>
              <a:rPr b="1" i="0" lang="vi" sz="1150" u="none" cap="none" strike="noStrike">
                <a:solidFill>
                  <a:srgbClr val="0000FF"/>
                </a:solidFill>
                <a:highlight>
                  <a:srgbClr val="FFFFFF"/>
                </a:highlight>
                <a:latin typeface="Courier New"/>
                <a:ea typeface="Courier New"/>
                <a:cs typeface="Courier New"/>
                <a:sym typeface="Courier New"/>
              </a:rPr>
              <a:t>IN</a:t>
            </a:r>
            <a:r>
              <a:rPr b="1" i="0" lang="vi" sz="1150" u="none" cap="none" strike="noStrike">
                <a:solidFill>
                  <a:srgbClr val="000000"/>
                </a:solidFill>
                <a:highlight>
                  <a:srgbClr val="FFFFFF"/>
                </a:highlight>
                <a:latin typeface="Courier New"/>
                <a:ea typeface="Courier New"/>
                <a:cs typeface="Courier New"/>
                <a:sym typeface="Courier New"/>
              </a:rPr>
              <a:t> </a:t>
            </a:r>
            <a:r>
              <a:rPr b="1" i="0" lang="vi" sz="1150" u="none" cap="none" strike="noStrike">
                <a:solidFill>
                  <a:srgbClr val="0000FF"/>
                </a:solidFill>
                <a:highlight>
                  <a:srgbClr val="FFFFFF"/>
                </a:highlight>
                <a:latin typeface="Courier New"/>
                <a:ea typeface="Courier New"/>
                <a:cs typeface="Courier New"/>
                <a:sym typeface="Courier New"/>
              </a:rPr>
              <a:t>BOOLEAN</a:t>
            </a:r>
            <a:r>
              <a:rPr b="1" i="0" lang="vi" sz="1150" u="none" cap="none" strike="noStrike">
                <a:solidFill>
                  <a:srgbClr val="000000"/>
                </a:solidFill>
                <a:highlight>
                  <a:srgbClr val="FFFFFF"/>
                </a:highlight>
                <a:latin typeface="Courier New"/>
                <a:ea typeface="Courier New"/>
                <a:cs typeface="Courier New"/>
                <a:sym typeface="Courier New"/>
              </a:rPr>
              <a:t> MODE)</a:t>
            </a:r>
            <a:endParaRPr b="1" i="0" sz="11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150"/>
              <a:buFont typeface="Arial"/>
              <a:buNone/>
            </a:pPr>
            <a:r>
              <a:rPr b="1" i="0" lang="vi" sz="1150" u="none" cap="none" strike="noStrike">
                <a:solidFill>
                  <a:srgbClr val="0000FF"/>
                </a:solidFill>
                <a:highlight>
                  <a:srgbClr val="FFFFFF"/>
                </a:highlight>
                <a:latin typeface="Courier New"/>
                <a:ea typeface="Courier New"/>
                <a:cs typeface="Courier New"/>
                <a:sym typeface="Courier New"/>
              </a:rPr>
              <a:t>LIMIT</a:t>
            </a:r>
            <a:r>
              <a:rPr b="1" i="0" lang="vi" sz="1150" u="none" cap="none" strike="noStrike">
                <a:solidFill>
                  <a:srgbClr val="000000"/>
                </a:solidFill>
                <a:highlight>
                  <a:srgbClr val="FFFFFF"/>
                </a:highlight>
                <a:latin typeface="Courier New"/>
                <a:ea typeface="Courier New"/>
                <a:cs typeface="Courier New"/>
                <a:sym typeface="Courier New"/>
              </a:rPr>
              <a:t> </a:t>
            </a:r>
            <a:r>
              <a:rPr b="1" i="0" lang="vi" sz="1150" u="none" cap="none" strike="noStrike">
                <a:solidFill>
                  <a:srgbClr val="098658"/>
                </a:solidFill>
                <a:highlight>
                  <a:srgbClr val="FFFFFF"/>
                </a:highlight>
                <a:latin typeface="Courier New"/>
                <a:ea typeface="Courier New"/>
                <a:cs typeface="Courier New"/>
                <a:sym typeface="Courier New"/>
              </a:rPr>
              <a:t>50</a:t>
            </a:r>
            <a:r>
              <a:rPr b="1" i="0" lang="vi" sz="1150" u="none" cap="none" strike="noStrike">
                <a:solidFill>
                  <a:srgbClr val="000000"/>
                </a:solidFill>
                <a:highlight>
                  <a:srgbClr val="FFFFFF"/>
                </a:highlight>
                <a:latin typeface="Courier New"/>
                <a:ea typeface="Courier New"/>
                <a:cs typeface="Courier New"/>
                <a:sym typeface="Courier New"/>
              </a:rPr>
              <a:t>;</a:t>
            </a:r>
            <a:endParaRPr b="1" i="0" sz="1350" u="none" cap="none" strike="noStrike">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64"/>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Fulltext Index</a:t>
            </a:r>
            <a:endParaRPr sz="2300"/>
          </a:p>
        </p:txBody>
      </p:sp>
      <p:sp>
        <p:nvSpPr>
          <p:cNvPr id="521" name="Google Shape;521;p64"/>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
        <p:nvSpPr>
          <p:cNvPr id="522" name="Google Shape;522;p64"/>
          <p:cNvSpPr/>
          <p:nvPr/>
        </p:nvSpPr>
        <p:spPr>
          <a:xfrm>
            <a:off x="893100" y="1641300"/>
            <a:ext cx="7926000" cy="28242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250"/>
              <a:buFont typeface="Arial"/>
              <a:buNone/>
            </a:pPr>
            <a:r>
              <a:rPr b="1" i="0" lang="vi" sz="1250" u="none" cap="none" strike="noStrike">
                <a:solidFill>
                  <a:srgbClr val="008000"/>
                </a:solidFill>
                <a:highlight>
                  <a:srgbClr val="FFFFFF"/>
                </a:highlight>
                <a:latin typeface="Courier New"/>
                <a:ea typeface="Courier New"/>
                <a:cs typeface="Courier New"/>
                <a:sym typeface="Courier New"/>
              </a:rPr>
              <a:t>-- Tìm kiếm cơ bản (Natural Language Mode)</a:t>
            </a:r>
            <a:endParaRPr b="1" i="0" sz="1250" u="none" cap="none" strike="noStrike">
              <a:solidFill>
                <a:srgbClr val="008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250"/>
              <a:buFont typeface="Arial"/>
              <a:buNone/>
            </a:pPr>
            <a:r>
              <a:rPr b="1" i="0" lang="vi" sz="1250" u="none" cap="none" strike="noStrike">
                <a:solidFill>
                  <a:srgbClr val="0000FF"/>
                </a:solidFill>
                <a:highlight>
                  <a:srgbClr val="FFFFFF"/>
                </a:highlight>
                <a:latin typeface="Courier New"/>
                <a:ea typeface="Courier New"/>
                <a:cs typeface="Courier New"/>
                <a:sym typeface="Courier New"/>
              </a:rPr>
              <a:t>SELECT</a:t>
            </a:r>
            <a:r>
              <a:rPr b="1" i="0" lang="vi" sz="1250" u="none" cap="none" strike="noStrike">
                <a:solidFill>
                  <a:srgbClr val="000000"/>
                </a:solidFill>
                <a:highlight>
                  <a:srgbClr val="FFFFFF"/>
                </a:highlight>
                <a:latin typeface="Courier New"/>
                <a:ea typeface="Courier New"/>
                <a:cs typeface="Courier New"/>
                <a:sym typeface="Courier New"/>
              </a:rPr>
              <a:t> * </a:t>
            </a:r>
            <a:r>
              <a:rPr b="1" i="0" lang="vi" sz="1250" u="none" cap="none" strike="noStrike">
                <a:solidFill>
                  <a:srgbClr val="0000FF"/>
                </a:solidFill>
                <a:highlight>
                  <a:srgbClr val="FFFFFF"/>
                </a:highlight>
                <a:latin typeface="Courier New"/>
                <a:ea typeface="Courier New"/>
                <a:cs typeface="Courier New"/>
                <a:sym typeface="Courier New"/>
              </a:rPr>
              <a:t>FROM</a:t>
            </a:r>
            <a:r>
              <a:rPr b="1" i="0" lang="vi" sz="1250" u="none" cap="none" strike="noStrike">
                <a:solidFill>
                  <a:srgbClr val="000000"/>
                </a:solidFill>
                <a:highlight>
                  <a:srgbClr val="FFFFFF"/>
                </a:highlight>
                <a:latin typeface="Courier New"/>
                <a:ea typeface="Courier New"/>
                <a:cs typeface="Courier New"/>
                <a:sym typeface="Courier New"/>
              </a:rPr>
              <a:t> articles</a:t>
            </a:r>
            <a:endParaRPr b="1" i="0" sz="12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250"/>
              <a:buFont typeface="Arial"/>
              <a:buNone/>
            </a:pPr>
            <a:r>
              <a:rPr b="1" i="0" lang="vi" sz="1250" u="none" cap="none" strike="noStrike">
                <a:solidFill>
                  <a:srgbClr val="0000FF"/>
                </a:solidFill>
                <a:highlight>
                  <a:srgbClr val="FFFFFF"/>
                </a:highlight>
                <a:latin typeface="Courier New"/>
                <a:ea typeface="Courier New"/>
                <a:cs typeface="Courier New"/>
                <a:sym typeface="Courier New"/>
              </a:rPr>
              <a:t>WHERE</a:t>
            </a:r>
            <a:r>
              <a:rPr b="1" i="0" lang="vi" sz="1250" u="none" cap="none" strike="noStrike">
                <a:solidFill>
                  <a:srgbClr val="000000"/>
                </a:solidFill>
                <a:highlight>
                  <a:srgbClr val="FFFFFF"/>
                </a:highlight>
                <a:latin typeface="Courier New"/>
                <a:ea typeface="Courier New"/>
                <a:cs typeface="Courier New"/>
                <a:sym typeface="Courier New"/>
              </a:rPr>
              <a:t> </a:t>
            </a:r>
            <a:r>
              <a:rPr b="1" i="0" lang="vi" sz="1250" u="none" cap="none" strike="noStrike">
                <a:solidFill>
                  <a:srgbClr val="0000FF"/>
                </a:solidFill>
                <a:highlight>
                  <a:srgbClr val="FFFFFF"/>
                </a:highlight>
                <a:latin typeface="Courier New"/>
                <a:ea typeface="Courier New"/>
                <a:cs typeface="Courier New"/>
                <a:sym typeface="Courier New"/>
              </a:rPr>
              <a:t>MATCH</a:t>
            </a:r>
            <a:r>
              <a:rPr b="1" i="0" lang="vi" sz="1250" u="none" cap="none" strike="noStrike">
                <a:solidFill>
                  <a:srgbClr val="000000"/>
                </a:solidFill>
                <a:highlight>
                  <a:srgbClr val="FFFFFF"/>
                </a:highlight>
                <a:latin typeface="Courier New"/>
                <a:ea typeface="Courier New"/>
                <a:cs typeface="Courier New"/>
                <a:sym typeface="Courier New"/>
              </a:rPr>
              <a:t>(title, content) AGAINST(</a:t>
            </a:r>
            <a:r>
              <a:rPr b="1" i="0" lang="vi" sz="1250" u="none" cap="none" strike="noStrike">
                <a:solidFill>
                  <a:srgbClr val="A31515"/>
                </a:solidFill>
                <a:highlight>
                  <a:srgbClr val="FFFFFF"/>
                </a:highlight>
                <a:latin typeface="Courier New"/>
                <a:ea typeface="Courier New"/>
                <a:cs typeface="Courier New"/>
                <a:sym typeface="Courier New"/>
              </a:rPr>
              <a:t>'database optimization'</a:t>
            </a:r>
            <a:r>
              <a:rPr b="1" i="0" lang="vi" sz="1250" u="none" cap="none" strike="noStrike">
                <a:solidFill>
                  <a:srgbClr val="000000"/>
                </a:solidFill>
                <a:highlight>
                  <a:srgbClr val="FFFFFF"/>
                </a:highlight>
                <a:latin typeface="Courier New"/>
                <a:ea typeface="Courier New"/>
                <a:cs typeface="Courier New"/>
                <a:sym typeface="Courier New"/>
              </a:rPr>
              <a:t>);</a:t>
            </a:r>
            <a:endParaRPr b="1" i="0" sz="12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250"/>
              <a:buFont typeface="Arial"/>
              <a:buNone/>
            </a:pPr>
            <a:r>
              <a:t/>
            </a:r>
            <a:endParaRPr b="1" i="0" sz="12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250"/>
              <a:buFont typeface="Arial"/>
              <a:buNone/>
            </a:pPr>
            <a:r>
              <a:rPr b="1" i="0" lang="vi" sz="1250" u="none" cap="none" strike="noStrike">
                <a:solidFill>
                  <a:srgbClr val="008000"/>
                </a:solidFill>
                <a:highlight>
                  <a:srgbClr val="FFFFFF"/>
                </a:highlight>
                <a:latin typeface="Courier New"/>
                <a:ea typeface="Courier New"/>
                <a:cs typeface="Courier New"/>
                <a:sym typeface="Courier New"/>
              </a:rPr>
              <a:t>-- Tìm kiếm Boolean Mode</a:t>
            </a:r>
            <a:endParaRPr b="1" i="0" sz="1250" u="none" cap="none" strike="noStrike">
              <a:solidFill>
                <a:srgbClr val="008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250"/>
              <a:buFont typeface="Arial"/>
              <a:buNone/>
            </a:pPr>
            <a:r>
              <a:rPr b="1" i="0" lang="vi" sz="1250" u="none" cap="none" strike="noStrike">
                <a:solidFill>
                  <a:srgbClr val="0000FF"/>
                </a:solidFill>
                <a:highlight>
                  <a:srgbClr val="FFFFFF"/>
                </a:highlight>
                <a:latin typeface="Courier New"/>
                <a:ea typeface="Courier New"/>
                <a:cs typeface="Courier New"/>
                <a:sym typeface="Courier New"/>
              </a:rPr>
              <a:t>SELECT</a:t>
            </a:r>
            <a:r>
              <a:rPr b="1" i="0" lang="vi" sz="1250" u="none" cap="none" strike="noStrike">
                <a:solidFill>
                  <a:srgbClr val="000000"/>
                </a:solidFill>
                <a:highlight>
                  <a:srgbClr val="FFFFFF"/>
                </a:highlight>
                <a:latin typeface="Courier New"/>
                <a:ea typeface="Courier New"/>
                <a:cs typeface="Courier New"/>
                <a:sym typeface="Courier New"/>
              </a:rPr>
              <a:t> * </a:t>
            </a:r>
            <a:r>
              <a:rPr b="1" i="0" lang="vi" sz="1250" u="none" cap="none" strike="noStrike">
                <a:solidFill>
                  <a:srgbClr val="0000FF"/>
                </a:solidFill>
                <a:highlight>
                  <a:srgbClr val="FFFFFF"/>
                </a:highlight>
                <a:latin typeface="Courier New"/>
                <a:ea typeface="Courier New"/>
                <a:cs typeface="Courier New"/>
                <a:sym typeface="Courier New"/>
              </a:rPr>
              <a:t>FROM</a:t>
            </a:r>
            <a:r>
              <a:rPr b="1" i="0" lang="vi" sz="1250" u="none" cap="none" strike="noStrike">
                <a:solidFill>
                  <a:srgbClr val="000000"/>
                </a:solidFill>
                <a:highlight>
                  <a:srgbClr val="FFFFFF"/>
                </a:highlight>
                <a:latin typeface="Courier New"/>
                <a:ea typeface="Courier New"/>
                <a:cs typeface="Courier New"/>
                <a:sym typeface="Courier New"/>
              </a:rPr>
              <a:t> articles</a:t>
            </a:r>
            <a:endParaRPr b="1" i="0" sz="12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250"/>
              <a:buFont typeface="Arial"/>
              <a:buNone/>
            </a:pPr>
            <a:r>
              <a:rPr b="1" i="0" lang="vi" sz="1250" u="none" cap="none" strike="noStrike">
                <a:solidFill>
                  <a:srgbClr val="0000FF"/>
                </a:solidFill>
                <a:highlight>
                  <a:srgbClr val="FFFFFF"/>
                </a:highlight>
                <a:latin typeface="Courier New"/>
                <a:ea typeface="Courier New"/>
                <a:cs typeface="Courier New"/>
                <a:sym typeface="Courier New"/>
              </a:rPr>
              <a:t>WHERE</a:t>
            </a:r>
            <a:r>
              <a:rPr b="1" i="0" lang="vi" sz="1250" u="none" cap="none" strike="noStrike">
                <a:solidFill>
                  <a:srgbClr val="000000"/>
                </a:solidFill>
                <a:highlight>
                  <a:srgbClr val="FFFFFF"/>
                </a:highlight>
                <a:latin typeface="Courier New"/>
                <a:ea typeface="Courier New"/>
                <a:cs typeface="Courier New"/>
                <a:sym typeface="Courier New"/>
              </a:rPr>
              <a:t> </a:t>
            </a:r>
            <a:r>
              <a:rPr b="1" i="0" lang="vi" sz="1250" u="none" cap="none" strike="noStrike">
                <a:solidFill>
                  <a:srgbClr val="0000FF"/>
                </a:solidFill>
                <a:highlight>
                  <a:srgbClr val="FFFFFF"/>
                </a:highlight>
                <a:latin typeface="Courier New"/>
                <a:ea typeface="Courier New"/>
                <a:cs typeface="Courier New"/>
                <a:sym typeface="Courier New"/>
              </a:rPr>
              <a:t>MATCH</a:t>
            </a:r>
            <a:r>
              <a:rPr b="1" i="0" lang="vi" sz="1250" u="none" cap="none" strike="noStrike">
                <a:solidFill>
                  <a:srgbClr val="000000"/>
                </a:solidFill>
                <a:highlight>
                  <a:srgbClr val="FFFFFF"/>
                </a:highlight>
                <a:latin typeface="Courier New"/>
                <a:ea typeface="Courier New"/>
                <a:cs typeface="Courier New"/>
                <a:sym typeface="Courier New"/>
              </a:rPr>
              <a:t>(content) AGAINST(</a:t>
            </a:r>
            <a:r>
              <a:rPr b="1" i="0" lang="vi" sz="1250" u="none" cap="none" strike="noStrike">
                <a:solidFill>
                  <a:srgbClr val="A31515"/>
                </a:solidFill>
                <a:highlight>
                  <a:srgbClr val="FFFFFF"/>
                </a:highlight>
                <a:latin typeface="Courier New"/>
                <a:ea typeface="Courier New"/>
                <a:cs typeface="Courier New"/>
                <a:sym typeface="Courier New"/>
              </a:rPr>
              <a:t>'database +performance -cloud'</a:t>
            </a:r>
            <a:r>
              <a:rPr b="1" i="0" lang="vi" sz="1250" u="none" cap="none" strike="noStrike">
                <a:solidFill>
                  <a:srgbClr val="000000"/>
                </a:solidFill>
                <a:highlight>
                  <a:srgbClr val="FFFFFF"/>
                </a:highlight>
                <a:latin typeface="Courier New"/>
                <a:ea typeface="Courier New"/>
                <a:cs typeface="Courier New"/>
                <a:sym typeface="Courier New"/>
              </a:rPr>
              <a:t> </a:t>
            </a:r>
            <a:r>
              <a:rPr b="1" i="0" lang="vi" sz="1250" u="none" cap="none" strike="noStrike">
                <a:solidFill>
                  <a:srgbClr val="0000FF"/>
                </a:solidFill>
                <a:highlight>
                  <a:srgbClr val="FFFFFF"/>
                </a:highlight>
                <a:latin typeface="Courier New"/>
                <a:ea typeface="Courier New"/>
                <a:cs typeface="Courier New"/>
                <a:sym typeface="Courier New"/>
              </a:rPr>
              <a:t>IN</a:t>
            </a:r>
            <a:r>
              <a:rPr b="1" i="0" lang="vi" sz="1250" u="none" cap="none" strike="noStrike">
                <a:solidFill>
                  <a:srgbClr val="000000"/>
                </a:solidFill>
                <a:highlight>
                  <a:srgbClr val="FFFFFF"/>
                </a:highlight>
                <a:latin typeface="Courier New"/>
                <a:ea typeface="Courier New"/>
                <a:cs typeface="Courier New"/>
                <a:sym typeface="Courier New"/>
              </a:rPr>
              <a:t> </a:t>
            </a:r>
            <a:r>
              <a:rPr b="1" i="0" lang="vi" sz="1250" u="none" cap="none" strike="noStrike">
                <a:solidFill>
                  <a:srgbClr val="0000FF"/>
                </a:solidFill>
                <a:highlight>
                  <a:srgbClr val="FFFFFF"/>
                </a:highlight>
                <a:latin typeface="Courier New"/>
                <a:ea typeface="Courier New"/>
                <a:cs typeface="Courier New"/>
                <a:sym typeface="Courier New"/>
              </a:rPr>
              <a:t>BOOLEAN</a:t>
            </a:r>
            <a:r>
              <a:rPr b="1" i="0" lang="vi" sz="1250" u="none" cap="none" strike="noStrike">
                <a:solidFill>
                  <a:srgbClr val="000000"/>
                </a:solidFill>
                <a:highlight>
                  <a:srgbClr val="FFFFFF"/>
                </a:highlight>
                <a:latin typeface="Courier New"/>
                <a:ea typeface="Courier New"/>
                <a:cs typeface="Courier New"/>
                <a:sym typeface="Courier New"/>
              </a:rPr>
              <a:t> MODE);</a:t>
            </a:r>
            <a:endParaRPr b="1" i="0" sz="1450" u="none" cap="none" strike="noStrike">
              <a:solidFill>
                <a:srgbClr val="008000"/>
              </a:solidFill>
              <a:highlight>
                <a:srgbClr val="FFFFFF"/>
              </a:highlight>
              <a:latin typeface="Courier New"/>
              <a:ea typeface="Courier New"/>
              <a:cs typeface="Courier New"/>
              <a:sym typeface="Courier New"/>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65"/>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Fulltext Index </a:t>
            </a:r>
            <a:r>
              <a:rPr lang="vi" sz="2300">
                <a:solidFill>
                  <a:schemeClr val="dk1"/>
                </a:solidFill>
              </a:rPr>
              <a:t>Natural Language Mode</a:t>
            </a:r>
            <a:endParaRPr sz="2300">
              <a:solidFill>
                <a:schemeClr val="dk1"/>
              </a:solidFill>
            </a:endParaRPr>
          </a:p>
        </p:txBody>
      </p:sp>
      <p:sp>
        <p:nvSpPr>
          <p:cNvPr id="528" name="Google Shape;528;p65"/>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
        <p:nvSpPr>
          <p:cNvPr id="529" name="Google Shape;529;p65"/>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2"/>
              </a:buClr>
              <a:buSzPts val="1600"/>
              <a:buFont typeface="Arial"/>
              <a:buChar char="❖"/>
            </a:pPr>
            <a:r>
              <a:rPr b="1" lang="vi" sz="1600">
                <a:solidFill>
                  <a:schemeClr val="dk2"/>
                </a:solidFill>
                <a:latin typeface="Arial"/>
                <a:ea typeface="Arial"/>
                <a:cs typeface="Arial"/>
                <a:sym typeface="Arial"/>
              </a:rPr>
              <a:t>Natural Language Mode (mặc định)</a:t>
            </a:r>
            <a:endParaRPr b="1" sz="1600">
              <a:solidFill>
                <a:schemeClr val="dk2"/>
              </a:solidFill>
              <a:latin typeface="Arial"/>
              <a:ea typeface="Arial"/>
              <a:cs typeface="Arial"/>
              <a:sym typeface="Arial"/>
            </a:endParaRPr>
          </a:p>
          <a:p>
            <a:pPr indent="-330200" lvl="1" marL="9144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Tìm kiếm tự nhiên, xếp hạng theo mức độ liên quan</a:t>
            </a:r>
            <a:endParaRPr sz="1600">
              <a:solidFill>
                <a:schemeClr val="dk2"/>
              </a:solidFill>
              <a:latin typeface="Arial"/>
              <a:ea typeface="Arial"/>
              <a:cs typeface="Arial"/>
              <a:sym typeface="Arial"/>
            </a:endParaRPr>
          </a:p>
          <a:p>
            <a:pPr indent="-330200" lvl="1" marL="9144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Kết quả phải đạt ngưỡng liên quan tối thiểu</a:t>
            </a:r>
            <a:endParaRPr sz="1600">
              <a:solidFill>
                <a:schemeClr val="dk2"/>
              </a:solidFill>
              <a:latin typeface="Arial"/>
              <a:ea typeface="Arial"/>
              <a:cs typeface="Arial"/>
              <a:sym typeface="Arial"/>
            </a:endParaRPr>
          </a:p>
          <a:p>
            <a:pPr indent="-330200" lvl="1" marL="9144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MATCH(content) AGAINST('database optimization')</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45720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chemeClr val="dk2"/>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6"/>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Fulltext Index </a:t>
            </a:r>
            <a:r>
              <a:rPr lang="vi" sz="2300">
                <a:solidFill>
                  <a:schemeClr val="accent3"/>
                </a:solidFill>
              </a:rPr>
              <a:t>Boolean Mode</a:t>
            </a:r>
            <a:endParaRPr sz="2300">
              <a:solidFill>
                <a:schemeClr val="accent3"/>
              </a:solidFill>
            </a:endParaRPr>
          </a:p>
        </p:txBody>
      </p:sp>
      <p:sp>
        <p:nvSpPr>
          <p:cNvPr id="535" name="Google Shape;535;p66"/>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
        <p:nvSpPr>
          <p:cNvPr id="536" name="Google Shape;536;p66"/>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2"/>
              </a:buClr>
              <a:buSzPts val="1600"/>
              <a:buFont typeface="Arial"/>
              <a:buChar char="❖"/>
            </a:pPr>
            <a:r>
              <a:rPr b="1" lang="vi" sz="1600">
                <a:solidFill>
                  <a:schemeClr val="dk2"/>
                </a:solidFill>
                <a:latin typeface="Arial"/>
                <a:ea typeface="Arial"/>
                <a:cs typeface="Arial"/>
                <a:sym typeface="Arial"/>
              </a:rPr>
              <a:t>Boolean Mode</a:t>
            </a:r>
            <a:endParaRPr b="1" sz="1600">
              <a:solidFill>
                <a:schemeClr val="dk2"/>
              </a:solidFill>
              <a:latin typeface="Arial"/>
              <a:ea typeface="Arial"/>
              <a:cs typeface="Arial"/>
              <a:sym typeface="Arial"/>
            </a:endParaRPr>
          </a:p>
          <a:p>
            <a:pPr indent="-330200" lvl="1" marL="9144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Sử dụng toán tử Boolean: +, -, &gt;, &lt;, (), *</a:t>
            </a:r>
            <a:endParaRPr sz="1600">
              <a:solidFill>
                <a:schemeClr val="dk2"/>
              </a:solidFill>
              <a:latin typeface="Arial"/>
              <a:ea typeface="Arial"/>
              <a:cs typeface="Arial"/>
              <a:sym typeface="Arial"/>
            </a:endParaRPr>
          </a:p>
          <a:p>
            <a:pPr indent="-330200" lvl="1" marL="9144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Không có ngưỡng liên quan tối thiểu</a:t>
            </a:r>
            <a:endParaRPr sz="1600">
              <a:solidFill>
                <a:schemeClr val="dk2"/>
              </a:solidFill>
              <a:latin typeface="Arial"/>
              <a:ea typeface="Arial"/>
              <a:cs typeface="Arial"/>
              <a:sym typeface="Arial"/>
            </a:endParaRPr>
          </a:p>
          <a:p>
            <a:pPr indent="-342900" lvl="1" marL="914400" rtl="0" algn="l">
              <a:lnSpc>
                <a:spcPct val="135714"/>
              </a:lnSpc>
              <a:spcBef>
                <a:spcPts val="0"/>
              </a:spcBef>
              <a:spcAft>
                <a:spcPts val="0"/>
              </a:spcAft>
              <a:buClr>
                <a:schemeClr val="dk2"/>
              </a:buClr>
              <a:buSzPts val="1800"/>
              <a:buFont typeface="Arial"/>
              <a:buChar char="➢"/>
            </a:pPr>
            <a:r>
              <a:rPr b="1" lang="vi" sz="1250">
                <a:solidFill>
                  <a:srgbClr val="0000FF"/>
                </a:solidFill>
                <a:highlight>
                  <a:srgbClr val="FFFFFF"/>
                </a:highlight>
                <a:latin typeface="Courier New"/>
                <a:ea typeface="Courier New"/>
                <a:cs typeface="Courier New"/>
                <a:sym typeface="Courier New"/>
              </a:rPr>
              <a:t>MATCH</a:t>
            </a:r>
            <a:r>
              <a:rPr b="1" lang="vi" sz="1250">
                <a:solidFill>
                  <a:srgbClr val="000000"/>
                </a:solidFill>
                <a:highlight>
                  <a:srgbClr val="FFFFFF"/>
                </a:highlight>
                <a:latin typeface="Courier New"/>
                <a:ea typeface="Courier New"/>
                <a:cs typeface="Courier New"/>
                <a:sym typeface="Courier New"/>
              </a:rPr>
              <a:t>(content) AGAINST(</a:t>
            </a:r>
            <a:r>
              <a:rPr b="1" lang="vi" sz="1250">
                <a:solidFill>
                  <a:srgbClr val="A31515"/>
                </a:solidFill>
                <a:highlight>
                  <a:srgbClr val="FFFFFF"/>
                </a:highlight>
                <a:latin typeface="Courier New"/>
                <a:ea typeface="Courier New"/>
                <a:cs typeface="Courier New"/>
                <a:sym typeface="Courier New"/>
              </a:rPr>
              <a:t>'+database +performance -cloud “abc"'</a:t>
            </a:r>
            <a:r>
              <a:rPr b="1" lang="vi" sz="1250">
                <a:solidFill>
                  <a:srgbClr val="000000"/>
                </a:solidFill>
                <a:highlight>
                  <a:srgbClr val="FFFFFF"/>
                </a:highlight>
                <a:latin typeface="Courier New"/>
                <a:ea typeface="Courier New"/>
                <a:cs typeface="Courier New"/>
                <a:sym typeface="Courier New"/>
              </a:rPr>
              <a:t> </a:t>
            </a:r>
            <a:r>
              <a:rPr b="1" lang="vi" sz="1250">
                <a:solidFill>
                  <a:srgbClr val="0000FF"/>
                </a:solidFill>
                <a:highlight>
                  <a:srgbClr val="FFFFFF"/>
                </a:highlight>
                <a:latin typeface="Courier New"/>
                <a:ea typeface="Courier New"/>
                <a:cs typeface="Courier New"/>
                <a:sym typeface="Courier New"/>
              </a:rPr>
              <a:t>IN</a:t>
            </a:r>
            <a:r>
              <a:rPr b="1" lang="vi" sz="1250">
                <a:solidFill>
                  <a:srgbClr val="000000"/>
                </a:solidFill>
                <a:highlight>
                  <a:srgbClr val="FFFFFF"/>
                </a:highlight>
                <a:latin typeface="Courier New"/>
                <a:ea typeface="Courier New"/>
                <a:cs typeface="Courier New"/>
                <a:sym typeface="Courier New"/>
              </a:rPr>
              <a:t> </a:t>
            </a:r>
            <a:r>
              <a:rPr b="1" lang="vi" sz="1250">
                <a:solidFill>
                  <a:srgbClr val="0000FF"/>
                </a:solidFill>
                <a:highlight>
                  <a:srgbClr val="FFFFFF"/>
                </a:highlight>
                <a:latin typeface="Courier New"/>
                <a:ea typeface="Courier New"/>
                <a:cs typeface="Courier New"/>
                <a:sym typeface="Courier New"/>
              </a:rPr>
              <a:t>BOOLEAN</a:t>
            </a:r>
            <a:r>
              <a:rPr b="1" lang="vi" sz="1250">
                <a:solidFill>
                  <a:srgbClr val="000000"/>
                </a:solidFill>
                <a:highlight>
                  <a:srgbClr val="FFFFFF"/>
                </a:highlight>
                <a:latin typeface="Courier New"/>
                <a:ea typeface="Courier New"/>
                <a:cs typeface="Courier New"/>
                <a:sym typeface="Courier New"/>
              </a:rPr>
              <a:t> MODE)</a:t>
            </a:r>
            <a:endParaRPr b="1" sz="1250">
              <a:solidFill>
                <a:srgbClr val="000000"/>
              </a:solidFill>
              <a:highlight>
                <a:srgbClr val="FFFFFF"/>
              </a:highlight>
              <a:latin typeface="Courier New"/>
              <a:ea typeface="Courier New"/>
              <a:cs typeface="Courier New"/>
              <a:sym typeface="Courier New"/>
            </a:endParaRPr>
          </a:p>
          <a:p>
            <a:pPr indent="0" lvl="0" marL="914400" rtl="0" algn="l">
              <a:lnSpc>
                <a:spcPct val="135714"/>
              </a:lnSpc>
              <a:spcBef>
                <a:spcPts val="0"/>
              </a:spcBef>
              <a:spcAft>
                <a:spcPts val="0"/>
              </a:spcAft>
              <a:buSzPts val="1300"/>
              <a:buNone/>
            </a:pPr>
            <a:r>
              <a:t/>
            </a:r>
            <a:endParaRPr b="1" sz="1250">
              <a:solidFill>
                <a:srgbClr val="000000"/>
              </a:solidFill>
              <a:highlight>
                <a:srgbClr val="FFFFFF"/>
              </a:highlight>
              <a:latin typeface="Courier New"/>
              <a:ea typeface="Courier New"/>
              <a:cs typeface="Courier New"/>
              <a:sym typeface="Courier New"/>
            </a:endParaRPr>
          </a:p>
          <a:p>
            <a:pPr indent="-311150" lvl="2" marL="1371600" rtl="0" algn="l">
              <a:lnSpc>
                <a:spcPct val="150000"/>
              </a:lnSpc>
              <a:spcBef>
                <a:spcPts val="0"/>
              </a:spcBef>
              <a:spcAft>
                <a:spcPts val="0"/>
              </a:spcAft>
              <a:buClr>
                <a:schemeClr val="dk2"/>
              </a:buClr>
              <a:buSzPts val="1300"/>
              <a:buFont typeface="Arial"/>
              <a:buChar char="■"/>
            </a:pPr>
            <a:r>
              <a:rPr lang="vi" sz="1300">
                <a:solidFill>
                  <a:schemeClr val="dk2"/>
                </a:solidFill>
                <a:latin typeface="Arial"/>
                <a:ea typeface="Arial"/>
                <a:cs typeface="Arial"/>
                <a:sym typeface="Arial"/>
              </a:rPr>
              <a:t>+term: Bắt buộc có term</a:t>
            </a:r>
            <a:endParaRPr sz="1300">
              <a:solidFill>
                <a:schemeClr val="dk2"/>
              </a:solidFill>
              <a:latin typeface="Arial"/>
              <a:ea typeface="Arial"/>
              <a:cs typeface="Arial"/>
              <a:sym typeface="Arial"/>
            </a:endParaRPr>
          </a:p>
          <a:p>
            <a:pPr indent="-311150" lvl="2" marL="1371600" rtl="0" algn="l">
              <a:lnSpc>
                <a:spcPct val="150000"/>
              </a:lnSpc>
              <a:spcBef>
                <a:spcPts val="0"/>
              </a:spcBef>
              <a:spcAft>
                <a:spcPts val="0"/>
              </a:spcAft>
              <a:buClr>
                <a:schemeClr val="dk2"/>
              </a:buClr>
              <a:buSzPts val="1300"/>
              <a:buFont typeface="Arial"/>
              <a:buChar char="■"/>
            </a:pPr>
            <a:r>
              <a:rPr lang="vi" sz="1300">
                <a:solidFill>
                  <a:schemeClr val="dk2"/>
                </a:solidFill>
                <a:latin typeface="Arial"/>
                <a:ea typeface="Arial"/>
                <a:cs typeface="Arial"/>
                <a:sym typeface="Arial"/>
              </a:rPr>
              <a:t>-term: Không được có term</a:t>
            </a:r>
            <a:endParaRPr sz="1300">
              <a:solidFill>
                <a:schemeClr val="dk2"/>
              </a:solidFill>
              <a:latin typeface="Arial"/>
              <a:ea typeface="Arial"/>
              <a:cs typeface="Arial"/>
              <a:sym typeface="Arial"/>
            </a:endParaRPr>
          </a:p>
          <a:p>
            <a:pPr indent="-311150" lvl="2" marL="1371600" rtl="0" algn="l">
              <a:lnSpc>
                <a:spcPct val="150000"/>
              </a:lnSpc>
              <a:spcBef>
                <a:spcPts val="0"/>
              </a:spcBef>
              <a:spcAft>
                <a:spcPts val="0"/>
              </a:spcAft>
              <a:buClr>
                <a:schemeClr val="dk2"/>
              </a:buClr>
              <a:buSzPts val="1300"/>
              <a:buFont typeface="Arial"/>
              <a:buChar char="■"/>
            </a:pPr>
            <a:r>
              <a:rPr lang="vi" sz="1300">
                <a:solidFill>
                  <a:schemeClr val="dk2"/>
                </a:solidFill>
                <a:latin typeface="Arial"/>
                <a:ea typeface="Arial"/>
                <a:cs typeface="Arial"/>
                <a:sym typeface="Arial"/>
              </a:rPr>
              <a:t>term*: Tìm tiền tố (prefix matching)</a:t>
            </a:r>
            <a:endParaRPr sz="1300">
              <a:solidFill>
                <a:schemeClr val="dk2"/>
              </a:solidFill>
              <a:latin typeface="Arial"/>
              <a:ea typeface="Arial"/>
              <a:cs typeface="Arial"/>
              <a:sym typeface="Arial"/>
            </a:endParaRPr>
          </a:p>
          <a:p>
            <a:pPr indent="-311150" lvl="2" marL="1371600" rtl="0" algn="l">
              <a:lnSpc>
                <a:spcPct val="150000"/>
              </a:lnSpc>
              <a:spcBef>
                <a:spcPts val="0"/>
              </a:spcBef>
              <a:spcAft>
                <a:spcPts val="0"/>
              </a:spcAft>
              <a:buClr>
                <a:schemeClr val="dk2"/>
              </a:buClr>
              <a:buSzPts val="1300"/>
              <a:buFont typeface="Arial"/>
              <a:buChar char="■"/>
            </a:pPr>
            <a:r>
              <a:rPr lang="vi" sz="1300">
                <a:solidFill>
                  <a:schemeClr val="dk2"/>
                </a:solidFill>
                <a:latin typeface="Arial"/>
                <a:ea typeface="Arial"/>
                <a:cs typeface="Arial"/>
                <a:sym typeface="Arial"/>
              </a:rPr>
              <a:t>"exact phrase": Tìm cụm từ chính xác</a:t>
            </a:r>
            <a:endParaRPr sz="13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45720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chemeClr val="dk2"/>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7"/>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Fulltext Index - Ví dụ tối ưu</a:t>
            </a:r>
            <a:endParaRPr sz="2300"/>
          </a:p>
        </p:txBody>
      </p:sp>
      <p:sp>
        <p:nvSpPr>
          <p:cNvPr id="542" name="Google Shape;542;p67"/>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
        <p:nvSpPr>
          <p:cNvPr id="543" name="Google Shape;543;p67"/>
          <p:cNvSpPr/>
          <p:nvPr/>
        </p:nvSpPr>
        <p:spPr>
          <a:xfrm>
            <a:off x="893100" y="1641300"/>
            <a:ext cx="5863500" cy="14343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250"/>
              <a:buFont typeface="Arial"/>
              <a:buNone/>
            </a:pPr>
            <a:r>
              <a:rPr b="1" i="0" lang="vi" sz="1250" u="none" cap="none" strike="noStrike">
                <a:solidFill>
                  <a:srgbClr val="0000FF"/>
                </a:solidFill>
                <a:highlight>
                  <a:srgbClr val="FFFFFF"/>
                </a:highlight>
                <a:latin typeface="Courier New"/>
                <a:ea typeface="Courier New"/>
                <a:cs typeface="Courier New"/>
                <a:sym typeface="Courier New"/>
              </a:rPr>
              <a:t>SELECT</a:t>
            </a:r>
            <a:r>
              <a:rPr b="1" i="0" lang="vi" sz="1250" u="none" cap="none" strike="noStrike">
                <a:solidFill>
                  <a:srgbClr val="000000"/>
                </a:solidFill>
                <a:highlight>
                  <a:srgbClr val="FFFFFF"/>
                </a:highlight>
                <a:latin typeface="Courier New"/>
                <a:ea typeface="Courier New"/>
                <a:cs typeface="Courier New"/>
                <a:sym typeface="Courier New"/>
              </a:rPr>
              <a:t> id, first_name, bio</a:t>
            </a:r>
            <a:endParaRPr b="1" i="0" sz="12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250"/>
              <a:buFont typeface="Arial"/>
              <a:buNone/>
            </a:pPr>
            <a:r>
              <a:rPr b="1" i="0" lang="vi" sz="1250" u="none" cap="none" strike="noStrike">
                <a:solidFill>
                  <a:srgbClr val="0000FF"/>
                </a:solidFill>
                <a:highlight>
                  <a:srgbClr val="FFFFFF"/>
                </a:highlight>
                <a:latin typeface="Courier New"/>
                <a:ea typeface="Courier New"/>
                <a:cs typeface="Courier New"/>
                <a:sym typeface="Courier New"/>
              </a:rPr>
              <a:t>FROM</a:t>
            </a:r>
            <a:r>
              <a:rPr b="1" i="0" lang="vi" sz="1250" u="none" cap="none" strike="noStrike">
                <a:solidFill>
                  <a:srgbClr val="000000"/>
                </a:solidFill>
                <a:highlight>
                  <a:srgbClr val="FFFFFF"/>
                </a:highlight>
                <a:latin typeface="Courier New"/>
                <a:ea typeface="Courier New"/>
                <a:cs typeface="Courier New"/>
                <a:sym typeface="Courier New"/>
              </a:rPr>
              <a:t> users</a:t>
            </a:r>
            <a:endParaRPr b="1" i="0" sz="12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250"/>
              <a:buFont typeface="Arial"/>
              <a:buNone/>
            </a:pPr>
            <a:r>
              <a:rPr b="1" i="0" lang="vi" sz="1250" u="none" cap="none" strike="noStrike">
                <a:solidFill>
                  <a:srgbClr val="0000FF"/>
                </a:solidFill>
                <a:highlight>
                  <a:srgbClr val="FFFFFF"/>
                </a:highlight>
                <a:latin typeface="Courier New"/>
                <a:ea typeface="Courier New"/>
                <a:cs typeface="Courier New"/>
                <a:sym typeface="Courier New"/>
              </a:rPr>
              <a:t>WHERE</a:t>
            </a:r>
            <a:r>
              <a:rPr b="1" i="0" lang="vi" sz="1250" u="none" cap="none" strike="noStrike">
                <a:solidFill>
                  <a:srgbClr val="000000"/>
                </a:solidFill>
                <a:highlight>
                  <a:srgbClr val="FFFFFF"/>
                </a:highlight>
                <a:latin typeface="Courier New"/>
                <a:ea typeface="Courier New"/>
                <a:cs typeface="Courier New"/>
                <a:sym typeface="Courier New"/>
              </a:rPr>
              <a:t> </a:t>
            </a:r>
            <a:r>
              <a:rPr b="1" i="0" lang="vi" sz="1250" u="none" cap="none" strike="noStrike">
                <a:solidFill>
                  <a:srgbClr val="0000FF"/>
                </a:solidFill>
                <a:highlight>
                  <a:srgbClr val="FFFFFF"/>
                </a:highlight>
                <a:latin typeface="Courier New"/>
                <a:ea typeface="Courier New"/>
                <a:cs typeface="Courier New"/>
                <a:sym typeface="Courier New"/>
              </a:rPr>
              <a:t>MATCH</a:t>
            </a:r>
            <a:r>
              <a:rPr b="1" i="0" lang="vi" sz="1250" u="none" cap="none" strike="noStrike">
                <a:solidFill>
                  <a:srgbClr val="000000"/>
                </a:solidFill>
                <a:highlight>
                  <a:srgbClr val="FFFFFF"/>
                </a:highlight>
                <a:latin typeface="Courier New"/>
                <a:ea typeface="Courier New"/>
                <a:cs typeface="Courier New"/>
                <a:sym typeface="Courier New"/>
              </a:rPr>
              <a:t>(bio) AGAINST(</a:t>
            </a:r>
            <a:r>
              <a:rPr b="1" i="0" lang="vi" sz="1250" u="none" cap="none" strike="noStrike">
                <a:solidFill>
                  <a:srgbClr val="A31515"/>
                </a:solidFill>
                <a:highlight>
                  <a:srgbClr val="FFFFFF"/>
                </a:highlight>
                <a:latin typeface="Courier New"/>
                <a:ea typeface="Courier New"/>
                <a:cs typeface="Courier New"/>
                <a:sym typeface="Courier New"/>
              </a:rPr>
              <a:t>'*Something*'</a:t>
            </a:r>
            <a:r>
              <a:rPr b="1" i="0" lang="vi" sz="1250" u="none" cap="none" strike="noStrike">
                <a:solidFill>
                  <a:srgbClr val="000000"/>
                </a:solidFill>
                <a:highlight>
                  <a:srgbClr val="FFFFFF"/>
                </a:highlight>
                <a:latin typeface="Courier New"/>
                <a:ea typeface="Courier New"/>
                <a:cs typeface="Courier New"/>
                <a:sym typeface="Courier New"/>
              </a:rPr>
              <a:t> </a:t>
            </a:r>
            <a:r>
              <a:rPr b="1" i="0" lang="vi" sz="1250" u="none" cap="none" strike="noStrike">
                <a:solidFill>
                  <a:srgbClr val="0000FF"/>
                </a:solidFill>
                <a:highlight>
                  <a:srgbClr val="FFFFFF"/>
                </a:highlight>
                <a:latin typeface="Courier New"/>
                <a:ea typeface="Courier New"/>
                <a:cs typeface="Courier New"/>
                <a:sym typeface="Courier New"/>
              </a:rPr>
              <a:t>IN</a:t>
            </a:r>
            <a:r>
              <a:rPr b="1" i="0" lang="vi" sz="1250" u="none" cap="none" strike="noStrike">
                <a:solidFill>
                  <a:srgbClr val="000000"/>
                </a:solidFill>
                <a:highlight>
                  <a:srgbClr val="FFFFFF"/>
                </a:highlight>
                <a:latin typeface="Courier New"/>
                <a:ea typeface="Courier New"/>
                <a:cs typeface="Courier New"/>
                <a:sym typeface="Courier New"/>
              </a:rPr>
              <a:t> </a:t>
            </a:r>
            <a:r>
              <a:rPr b="1" i="0" lang="vi" sz="1250" u="none" cap="none" strike="noStrike">
                <a:solidFill>
                  <a:srgbClr val="0000FF"/>
                </a:solidFill>
                <a:highlight>
                  <a:srgbClr val="FFFFFF"/>
                </a:highlight>
                <a:latin typeface="Courier New"/>
                <a:ea typeface="Courier New"/>
                <a:cs typeface="Courier New"/>
                <a:sym typeface="Courier New"/>
              </a:rPr>
              <a:t>BOOLEAN</a:t>
            </a:r>
            <a:r>
              <a:rPr b="1" i="0" lang="vi" sz="1250" u="none" cap="none" strike="noStrike">
                <a:solidFill>
                  <a:srgbClr val="000000"/>
                </a:solidFill>
                <a:highlight>
                  <a:srgbClr val="FFFFFF"/>
                </a:highlight>
                <a:latin typeface="Courier New"/>
                <a:ea typeface="Courier New"/>
                <a:cs typeface="Courier New"/>
                <a:sym typeface="Courier New"/>
              </a:rPr>
              <a:t> MODE)</a:t>
            </a:r>
            <a:endParaRPr b="1" i="0" sz="1450" u="none" cap="none" strike="noStrike">
              <a:solidFill>
                <a:srgbClr val="008000"/>
              </a:solidFill>
              <a:highlight>
                <a:srgbClr val="FFFFFF"/>
              </a:highlight>
              <a:latin typeface="Courier New"/>
              <a:ea typeface="Courier New"/>
              <a:cs typeface="Courier New"/>
              <a:sym typeface="Courier New"/>
            </a:endParaRPr>
          </a:p>
        </p:txBody>
      </p:sp>
      <p:sp>
        <p:nvSpPr>
          <p:cNvPr id="544" name="Google Shape;544;p67"/>
          <p:cNvSpPr/>
          <p:nvPr/>
        </p:nvSpPr>
        <p:spPr>
          <a:xfrm>
            <a:off x="4152850" y="3227850"/>
            <a:ext cx="4126200" cy="14343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450"/>
              <a:buFont typeface="Arial"/>
              <a:buNone/>
            </a:pPr>
            <a:r>
              <a:rPr b="1" i="0" lang="vi" sz="1450" u="none" cap="none" strike="noStrike">
                <a:solidFill>
                  <a:srgbClr val="0000FF"/>
                </a:solidFill>
                <a:highlight>
                  <a:srgbClr val="FFFFFF"/>
                </a:highlight>
                <a:latin typeface="Courier New"/>
                <a:ea typeface="Courier New"/>
                <a:cs typeface="Courier New"/>
                <a:sym typeface="Courier New"/>
              </a:rPr>
              <a:t>select</a:t>
            </a:r>
            <a:r>
              <a:rPr b="1" i="0" lang="vi" sz="1450" u="none" cap="none" strike="noStrike">
                <a:solidFill>
                  <a:srgbClr val="000000"/>
                </a:solidFill>
                <a:highlight>
                  <a:srgbClr val="FFFFFF"/>
                </a:highlight>
                <a:latin typeface="Courier New"/>
                <a:ea typeface="Courier New"/>
                <a:cs typeface="Courier New"/>
                <a:sym typeface="Courier New"/>
              </a:rPr>
              <a:t> id, first_name, bio</a:t>
            </a:r>
            <a:endParaRPr b="1" i="0" sz="14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rPr b="1" i="0" lang="vi" sz="1450" u="none" cap="none" strike="noStrike">
                <a:solidFill>
                  <a:srgbClr val="0000FF"/>
                </a:solidFill>
                <a:highlight>
                  <a:srgbClr val="FFFFFF"/>
                </a:highlight>
                <a:latin typeface="Courier New"/>
                <a:ea typeface="Courier New"/>
                <a:cs typeface="Courier New"/>
                <a:sym typeface="Courier New"/>
              </a:rPr>
              <a:t>from</a:t>
            </a:r>
            <a:r>
              <a:rPr b="1" i="0" lang="vi" sz="1450" u="none" cap="none" strike="noStrike">
                <a:solidFill>
                  <a:srgbClr val="000000"/>
                </a:solidFill>
                <a:highlight>
                  <a:srgbClr val="FFFFFF"/>
                </a:highlight>
                <a:latin typeface="Courier New"/>
                <a:ea typeface="Courier New"/>
                <a:cs typeface="Courier New"/>
                <a:sym typeface="Courier New"/>
              </a:rPr>
              <a:t> users</a:t>
            </a:r>
            <a:endParaRPr b="1" i="0" sz="14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450"/>
              <a:buFont typeface="Arial"/>
              <a:buNone/>
            </a:pPr>
            <a:r>
              <a:rPr b="1" i="0" lang="vi" sz="1450" u="none" cap="none" strike="noStrike">
                <a:solidFill>
                  <a:srgbClr val="0000FF"/>
                </a:solidFill>
                <a:highlight>
                  <a:srgbClr val="FFFFFF"/>
                </a:highlight>
                <a:latin typeface="Courier New"/>
                <a:ea typeface="Courier New"/>
                <a:cs typeface="Courier New"/>
                <a:sym typeface="Courier New"/>
              </a:rPr>
              <a:t>where</a:t>
            </a:r>
            <a:r>
              <a:rPr b="1" i="0" lang="vi" sz="1450" u="none" cap="none" strike="noStrike">
                <a:solidFill>
                  <a:srgbClr val="000000"/>
                </a:solidFill>
                <a:highlight>
                  <a:srgbClr val="FFFFFF"/>
                </a:highlight>
                <a:latin typeface="Courier New"/>
                <a:ea typeface="Courier New"/>
                <a:cs typeface="Courier New"/>
                <a:sym typeface="Courier New"/>
              </a:rPr>
              <a:t> bio </a:t>
            </a:r>
            <a:r>
              <a:rPr b="1" i="0" lang="vi" sz="1450" u="none" cap="none" strike="noStrike">
                <a:solidFill>
                  <a:srgbClr val="0000FF"/>
                </a:solidFill>
                <a:highlight>
                  <a:srgbClr val="FFFFFF"/>
                </a:highlight>
                <a:latin typeface="Courier New"/>
                <a:ea typeface="Courier New"/>
                <a:cs typeface="Courier New"/>
                <a:sym typeface="Courier New"/>
              </a:rPr>
              <a:t>LIKE</a:t>
            </a:r>
            <a:r>
              <a:rPr b="1" i="0" lang="vi" sz="1450" u="none" cap="none" strike="noStrike">
                <a:solidFill>
                  <a:srgbClr val="000000"/>
                </a:solidFill>
                <a:highlight>
                  <a:srgbClr val="FFFFFF"/>
                </a:highlight>
                <a:latin typeface="Courier New"/>
                <a:ea typeface="Courier New"/>
                <a:cs typeface="Courier New"/>
                <a:sym typeface="Courier New"/>
              </a:rPr>
              <a:t> </a:t>
            </a:r>
            <a:r>
              <a:rPr b="1" i="0" lang="vi" sz="1450" u="none" cap="none" strike="noStrike">
                <a:solidFill>
                  <a:srgbClr val="A31515"/>
                </a:solidFill>
                <a:highlight>
                  <a:srgbClr val="FFFFFF"/>
                </a:highlight>
                <a:latin typeface="Courier New"/>
                <a:ea typeface="Courier New"/>
                <a:cs typeface="Courier New"/>
                <a:sym typeface="Courier New"/>
              </a:rPr>
              <a:t>'%Something%'</a:t>
            </a:r>
            <a:endParaRPr b="1" i="0" sz="1650" u="none" cap="none" strike="noStrike">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8" name="Shape 548"/>
        <p:cNvGrpSpPr/>
        <p:nvPr/>
      </p:nvGrpSpPr>
      <p:grpSpPr>
        <a:xfrm>
          <a:off x="0" y="0"/>
          <a:ext cx="0" cy="0"/>
          <a:chOff x="0" y="0"/>
          <a:chExt cx="0" cy="0"/>
        </a:xfrm>
      </p:grpSpPr>
      <p:sp>
        <p:nvSpPr>
          <p:cNvPr id="549" name="Google Shape;549;p68"/>
          <p:cNvSpPr txBox="1"/>
          <p:nvPr>
            <p:ph idx="4294967295" type="body"/>
          </p:nvPr>
        </p:nvSpPr>
        <p:spPr>
          <a:xfrm>
            <a:off x="0" y="1773000"/>
            <a:ext cx="9143700" cy="798600"/>
          </a:xfrm>
          <a:prstGeom prst="rect">
            <a:avLst/>
          </a:prstGeom>
          <a:solidFill>
            <a:srgbClr val="CC0000"/>
          </a:solidFill>
          <a:ln>
            <a:noFill/>
          </a:ln>
          <a:effectLst>
            <a:outerShdw blurRad="57240" rotWithShape="0" dir="5400000" dist="19080">
              <a:srgbClr val="000000">
                <a:alpha val="49411"/>
              </a:srgbClr>
            </a:outerShdw>
          </a:effectLst>
        </p:spPr>
        <p:txBody>
          <a:bodyPr anchorCtr="0" anchor="ctr" bIns="91425" lIns="91425" spcFirstLastPara="1" rIns="91425" wrap="square" tIns="91425">
            <a:noAutofit/>
          </a:bodyPr>
          <a:lstStyle/>
          <a:p>
            <a:pPr indent="0" lvl="0" marL="228600" rtl="0" algn="ctr">
              <a:lnSpc>
                <a:spcPct val="100000"/>
              </a:lnSpc>
              <a:spcBef>
                <a:spcPts val="0"/>
              </a:spcBef>
              <a:spcAft>
                <a:spcPts val="1200"/>
              </a:spcAft>
              <a:buClr>
                <a:schemeClr val="lt1"/>
              </a:buClr>
              <a:buSzPts val="3800"/>
              <a:buFont typeface="Arial"/>
              <a:buNone/>
            </a:pPr>
            <a:r>
              <a:rPr b="1" lang="vi" sz="3600">
                <a:solidFill>
                  <a:schemeClr val="lt1"/>
                </a:solidFill>
                <a:latin typeface="Jura"/>
                <a:ea typeface="Jura"/>
                <a:cs typeface="Jura"/>
                <a:sym typeface="Jura"/>
              </a:rPr>
              <a:t>Partial Index (Filtered Index)</a:t>
            </a:r>
            <a:endParaRPr b="1" sz="3600">
              <a:solidFill>
                <a:schemeClr val="lt1"/>
              </a:solidFill>
              <a:latin typeface="Jura"/>
              <a:ea typeface="Jura"/>
              <a:cs typeface="Jura"/>
              <a:sym typeface="Ju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B+ tree</a:t>
            </a:r>
            <a:endParaRPr sz="2300"/>
          </a:p>
        </p:txBody>
      </p:sp>
      <p:sp>
        <p:nvSpPr>
          <p:cNvPr id="122" name="Google Shape;122;p6"/>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pic>
        <p:nvPicPr>
          <p:cNvPr id="123" name="Google Shape;123;p6"/>
          <p:cNvPicPr preferRelativeResize="0"/>
          <p:nvPr/>
        </p:nvPicPr>
        <p:blipFill rotWithShape="1">
          <a:blip r:embed="rId3">
            <a:alphaModFix/>
          </a:blip>
          <a:srcRect b="0" l="0" r="0" t="0"/>
          <a:stretch/>
        </p:blipFill>
        <p:spPr>
          <a:xfrm>
            <a:off x="683425" y="1483925"/>
            <a:ext cx="8159577" cy="273535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69"/>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Partial Index</a:t>
            </a:r>
            <a:endParaRPr sz="2300">
              <a:solidFill>
                <a:schemeClr val="accent3"/>
              </a:solidFill>
            </a:endParaRPr>
          </a:p>
        </p:txBody>
      </p:sp>
      <p:sp>
        <p:nvSpPr>
          <p:cNvPr id="555" name="Google Shape;555;p69"/>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
        <p:nvSpPr>
          <p:cNvPr id="556" name="Google Shape;556;p69"/>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2"/>
              </a:buClr>
              <a:buSzPts val="1600"/>
              <a:buFont typeface="Arial"/>
              <a:buChar char="❖"/>
            </a:pPr>
            <a:r>
              <a:rPr b="1" lang="vi" sz="1600">
                <a:solidFill>
                  <a:schemeClr val="dk2"/>
                </a:solidFill>
                <a:latin typeface="Arial"/>
                <a:ea typeface="Arial"/>
                <a:cs typeface="Arial"/>
                <a:sym typeface="Arial"/>
              </a:rPr>
              <a:t>Partial Index (hay Filtered Index) </a:t>
            </a:r>
            <a:r>
              <a:rPr lang="vi" sz="1600">
                <a:solidFill>
                  <a:schemeClr val="dk2"/>
                </a:solidFill>
                <a:latin typeface="Arial"/>
                <a:ea typeface="Arial"/>
                <a:cs typeface="Arial"/>
                <a:sym typeface="Arial"/>
              </a:rPr>
              <a:t>chỉ đánh index cho một </a:t>
            </a:r>
            <a:r>
              <a:rPr b="1" lang="vi" sz="1600">
                <a:solidFill>
                  <a:schemeClr val="accent3"/>
                </a:solidFill>
                <a:latin typeface="Arial"/>
                <a:ea typeface="Arial"/>
                <a:cs typeface="Arial"/>
                <a:sym typeface="Arial"/>
              </a:rPr>
              <a:t>tập con</a:t>
            </a:r>
            <a:r>
              <a:rPr lang="vi" sz="1600">
                <a:solidFill>
                  <a:schemeClr val="dk2"/>
                </a:solidFill>
                <a:latin typeface="Arial"/>
                <a:ea typeface="Arial"/>
                <a:cs typeface="Arial"/>
                <a:sym typeface="Arial"/>
              </a:rPr>
              <a:t> dữ liệu trong bảng, dựa trên một </a:t>
            </a:r>
            <a:r>
              <a:rPr b="1" lang="vi" sz="1600">
                <a:solidFill>
                  <a:schemeClr val="accent3"/>
                </a:solidFill>
                <a:latin typeface="Arial"/>
                <a:ea typeface="Arial"/>
                <a:cs typeface="Arial"/>
                <a:sym typeface="Arial"/>
              </a:rPr>
              <a:t>điều kiện được xác định</a:t>
            </a:r>
            <a:r>
              <a:rPr lang="vi" sz="1600">
                <a:solidFill>
                  <a:schemeClr val="dk2"/>
                </a:solidFill>
                <a:latin typeface="Arial"/>
                <a:ea typeface="Arial"/>
                <a:cs typeface="Arial"/>
                <a:sym typeface="Arial"/>
              </a:rPr>
              <a:t>. Thay vì đánh index cho tất cả các hàng, nó chỉ đánh index những hàng đáp ứng điều kiện WHERE cụ thể</a:t>
            </a:r>
            <a:endParaRPr sz="1600">
              <a:solidFill>
                <a:schemeClr val="dk2"/>
              </a:solidFill>
              <a:latin typeface="Arial"/>
              <a:ea typeface="Arial"/>
              <a:cs typeface="Arial"/>
              <a:sym typeface="Arial"/>
            </a:endParaRPr>
          </a:p>
          <a:p>
            <a:pPr indent="-330200" lvl="1" marL="9144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Nhỏ hơn so với index thông thường vì chứa ít dữ liệu hơn</a:t>
            </a:r>
            <a:endParaRPr sz="1600">
              <a:solidFill>
                <a:schemeClr val="dk2"/>
              </a:solidFill>
              <a:latin typeface="Arial"/>
              <a:ea typeface="Arial"/>
              <a:cs typeface="Arial"/>
              <a:sym typeface="Arial"/>
            </a:endParaRPr>
          </a:p>
          <a:p>
            <a:pPr indent="-330200" lvl="1" marL="9144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Được hỗ trợ bởi PostgreSQL, SQL Server (gọi là Filtered Index), SQLite, và một số DBMS khác, không có trong MySQL =(</a:t>
            </a:r>
            <a:endParaRPr sz="1600">
              <a:solidFill>
                <a:schemeClr val="dk2"/>
              </a:solidFill>
              <a:latin typeface="Arial"/>
              <a:ea typeface="Arial"/>
              <a:cs typeface="Arial"/>
              <a:sym typeface="Arial"/>
            </a:endParaRPr>
          </a:p>
          <a:p>
            <a:pPr indent="-330200" lvl="1" marL="9144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Tối ưu hóa truy vấn cho các tập dữ liệu con thường xuyên được truy cập</a:t>
            </a:r>
            <a:endParaRPr sz="1600">
              <a:solidFill>
                <a:schemeClr val="dk2"/>
              </a:solidFill>
              <a:latin typeface="Arial"/>
              <a:ea typeface="Arial"/>
              <a:cs typeface="Arial"/>
              <a:sym typeface="Arial"/>
            </a:endParaRPr>
          </a:p>
          <a:p>
            <a:pPr indent="-330200" lvl="1" marL="9144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Rất hữu ích khi bảng có phân phối dữ liệu không đều hoặc khi các truy vấn thường tập trung vào một phần cụ thể của dữ liệu</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45720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chemeClr val="dk2"/>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70"/>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Partial Index</a:t>
            </a:r>
            <a:endParaRPr sz="2300"/>
          </a:p>
        </p:txBody>
      </p:sp>
      <p:sp>
        <p:nvSpPr>
          <p:cNvPr id="562" name="Google Shape;562;p70"/>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
        <p:nvSpPr>
          <p:cNvPr id="563" name="Google Shape;563;p70"/>
          <p:cNvSpPr/>
          <p:nvPr/>
        </p:nvSpPr>
        <p:spPr>
          <a:xfrm>
            <a:off x="1370250" y="2092800"/>
            <a:ext cx="6483900" cy="1302300"/>
          </a:xfrm>
          <a:prstGeom prst="roundRect">
            <a:avLst>
              <a:gd fmla="val 16667" name="adj"/>
            </a:avLst>
          </a:prstGeom>
          <a:solidFill>
            <a:schemeClr val="lt1"/>
          </a:solidFill>
          <a:ln cap="flat" cmpd="sng" w="9525">
            <a:solidFill>
              <a:srgbClr val="004D5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35714"/>
              </a:lnSpc>
              <a:spcBef>
                <a:spcPts val="0"/>
              </a:spcBef>
              <a:spcAft>
                <a:spcPts val="0"/>
              </a:spcAft>
              <a:buClr>
                <a:srgbClr val="000000"/>
              </a:buClr>
              <a:buSzPts val="1350"/>
              <a:buFont typeface="Arial"/>
              <a:buNone/>
            </a:pPr>
            <a:r>
              <a:rPr b="1" i="0" lang="vi" sz="1350" u="none" cap="none" strike="noStrike">
                <a:solidFill>
                  <a:srgbClr val="0000FF"/>
                </a:solidFill>
                <a:highlight>
                  <a:srgbClr val="FFFFFF"/>
                </a:highlight>
                <a:latin typeface="Courier New"/>
                <a:ea typeface="Courier New"/>
                <a:cs typeface="Courier New"/>
                <a:sym typeface="Courier New"/>
              </a:rPr>
              <a:t>CREATE</a:t>
            </a:r>
            <a:r>
              <a:rPr b="1" i="0" lang="vi" sz="1350" u="none" cap="none" strike="noStrike">
                <a:solidFill>
                  <a:srgbClr val="000000"/>
                </a:solidFill>
                <a:highlight>
                  <a:srgbClr val="FFFFFF"/>
                </a:highlight>
                <a:latin typeface="Courier New"/>
                <a:ea typeface="Courier New"/>
                <a:cs typeface="Courier New"/>
                <a:sym typeface="Courier New"/>
              </a:rPr>
              <a:t> </a:t>
            </a:r>
            <a:r>
              <a:rPr b="1" i="0" lang="vi" sz="1350" u="none" cap="none" strike="noStrike">
                <a:solidFill>
                  <a:srgbClr val="0000FF"/>
                </a:solidFill>
                <a:highlight>
                  <a:srgbClr val="FFFFFF"/>
                </a:highlight>
                <a:latin typeface="Courier New"/>
                <a:ea typeface="Courier New"/>
                <a:cs typeface="Courier New"/>
                <a:sym typeface="Courier New"/>
              </a:rPr>
              <a:t>INDEX</a:t>
            </a:r>
            <a:r>
              <a:rPr b="1" i="0" lang="vi" sz="1350" u="none" cap="none" strike="noStrike">
                <a:solidFill>
                  <a:srgbClr val="000000"/>
                </a:solidFill>
                <a:highlight>
                  <a:srgbClr val="FFFFFF"/>
                </a:highlight>
                <a:latin typeface="Courier New"/>
                <a:ea typeface="Courier New"/>
                <a:cs typeface="Courier New"/>
                <a:sym typeface="Courier New"/>
              </a:rPr>
              <a:t> </a:t>
            </a:r>
            <a:r>
              <a:rPr b="1" i="0" lang="vi" sz="1350" u="none" cap="none" strike="noStrike">
                <a:solidFill>
                  <a:srgbClr val="795E26"/>
                </a:solidFill>
                <a:highlight>
                  <a:srgbClr val="FFFFFF"/>
                </a:highlight>
                <a:latin typeface="Courier New"/>
                <a:ea typeface="Courier New"/>
                <a:cs typeface="Courier New"/>
                <a:sym typeface="Courier New"/>
              </a:rPr>
              <a:t>idx_status_order</a:t>
            </a:r>
            <a:r>
              <a:rPr b="1" i="0" lang="vi" sz="1350" u="none" cap="none" strike="noStrike">
                <a:solidFill>
                  <a:srgbClr val="000000"/>
                </a:solidFill>
                <a:highlight>
                  <a:srgbClr val="FFFFFF"/>
                </a:highlight>
                <a:latin typeface="Courier New"/>
                <a:ea typeface="Courier New"/>
                <a:cs typeface="Courier New"/>
                <a:sym typeface="Courier New"/>
              </a:rPr>
              <a:t> </a:t>
            </a:r>
            <a:r>
              <a:rPr b="1" i="0" lang="vi" sz="1350" u="none" cap="none" strike="noStrike">
                <a:solidFill>
                  <a:srgbClr val="0000FF"/>
                </a:solidFill>
                <a:highlight>
                  <a:srgbClr val="FFFFFF"/>
                </a:highlight>
                <a:latin typeface="Courier New"/>
                <a:ea typeface="Courier New"/>
                <a:cs typeface="Courier New"/>
                <a:sym typeface="Courier New"/>
              </a:rPr>
              <a:t>ON</a:t>
            </a:r>
            <a:r>
              <a:rPr b="1" i="0" lang="vi" sz="1350" u="none" cap="none" strike="noStrike">
                <a:solidFill>
                  <a:srgbClr val="000000"/>
                </a:solidFill>
                <a:highlight>
                  <a:srgbClr val="FFFFFF"/>
                </a:highlight>
                <a:latin typeface="Courier New"/>
                <a:ea typeface="Courier New"/>
                <a:cs typeface="Courier New"/>
                <a:sym typeface="Courier New"/>
              </a:rPr>
              <a:t> orders (ship_address)</a:t>
            </a:r>
            <a:endParaRPr b="1" i="0" sz="1350" u="none" cap="none" strike="noStrike">
              <a:solidFill>
                <a:srgbClr val="000000"/>
              </a:solidFill>
              <a:highlight>
                <a:srgbClr val="FFFFFF"/>
              </a:highlight>
              <a:latin typeface="Courier New"/>
              <a:ea typeface="Courier New"/>
              <a:cs typeface="Courier New"/>
              <a:sym typeface="Courier New"/>
            </a:endParaRPr>
          </a:p>
          <a:p>
            <a:pPr indent="0" lvl="0" marL="0" marR="0" rtl="0" algn="l">
              <a:lnSpc>
                <a:spcPct val="135714"/>
              </a:lnSpc>
              <a:spcBef>
                <a:spcPts val="0"/>
              </a:spcBef>
              <a:spcAft>
                <a:spcPts val="0"/>
              </a:spcAft>
              <a:buClr>
                <a:srgbClr val="000000"/>
              </a:buClr>
              <a:buSzPts val="1350"/>
              <a:buFont typeface="Arial"/>
              <a:buNone/>
            </a:pPr>
            <a:r>
              <a:rPr b="1" i="0" lang="vi" sz="1350" u="none" cap="none" strike="noStrike">
                <a:solidFill>
                  <a:srgbClr val="0000FF"/>
                </a:solidFill>
                <a:highlight>
                  <a:srgbClr val="FFFFFF"/>
                </a:highlight>
                <a:latin typeface="Courier New"/>
                <a:ea typeface="Courier New"/>
                <a:cs typeface="Courier New"/>
                <a:sym typeface="Courier New"/>
              </a:rPr>
              <a:t>WHERE</a:t>
            </a:r>
            <a:r>
              <a:rPr b="1" i="0" lang="vi" sz="1350" u="none" cap="none" strike="noStrike">
                <a:solidFill>
                  <a:srgbClr val="000000"/>
                </a:solidFill>
                <a:highlight>
                  <a:srgbClr val="FFFFFF"/>
                </a:highlight>
                <a:latin typeface="Courier New"/>
                <a:ea typeface="Courier New"/>
                <a:cs typeface="Courier New"/>
                <a:sym typeface="Courier New"/>
              </a:rPr>
              <a:t> order_status = </a:t>
            </a:r>
            <a:r>
              <a:rPr b="1" i="0" lang="vi" sz="1350" u="none" cap="none" strike="noStrike">
                <a:solidFill>
                  <a:srgbClr val="A31515"/>
                </a:solidFill>
                <a:highlight>
                  <a:srgbClr val="FFFFFF"/>
                </a:highlight>
                <a:latin typeface="Courier New"/>
                <a:ea typeface="Courier New"/>
                <a:cs typeface="Courier New"/>
                <a:sym typeface="Courier New"/>
              </a:rPr>
              <a:t>'Đang giao'</a:t>
            </a:r>
            <a:r>
              <a:rPr b="1" i="0" lang="vi" sz="1350" u="none" cap="none" strike="noStrike">
                <a:solidFill>
                  <a:srgbClr val="000000"/>
                </a:solidFill>
                <a:highlight>
                  <a:srgbClr val="FFFFFF"/>
                </a:highlight>
                <a:latin typeface="Courier New"/>
                <a:ea typeface="Courier New"/>
                <a:cs typeface="Courier New"/>
                <a:sym typeface="Courier New"/>
              </a:rPr>
              <a:t>;</a:t>
            </a:r>
            <a:endParaRPr b="1" i="0" sz="1550" u="none" cap="none" strike="noStrike">
              <a:solidFill>
                <a:srgbClr val="0000FF"/>
              </a:solidFill>
              <a:highlight>
                <a:srgbClr val="FFFFFF"/>
              </a:highlight>
              <a:latin typeface="Courier New"/>
              <a:ea typeface="Courier New"/>
              <a:cs typeface="Courier New"/>
              <a:sym typeface="Courier New"/>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7" name="Shape 567"/>
        <p:cNvGrpSpPr/>
        <p:nvPr/>
      </p:nvGrpSpPr>
      <p:grpSpPr>
        <a:xfrm>
          <a:off x="0" y="0"/>
          <a:ext cx="0" cy="0"/>
          <a:chOff x="0" y="0"/>
          <a:chExt cx="0" cy="0"/>
        </a:xfrm>
      </p:grpSpPr>
      <p:sp>
        <p:nvSpPr>
          <p:cNvPr id="568" name="Google Shape;568;p71"/>
          <p:cNvSpPr txBox="1"/>
          <p:nvPr>
            <p:ph idx="4294967295" type="body"/>
          </p:nvPr>
        </p:nvSpPr>
        <p:spPr>
          <a:xfrm>
            <a:off x="0" y="1773000"/>
            <a:ext cx="9143700" cy="798600"/>
          </a:xfrm>
          <a:prstGeom prst="rect">
            <a:avLst/>
          </a:prstGeom>
          <a:solidFill>
            <a:srgbClr val="CC0000"/>
          </a:solidFill>
          <a:ln>
            <a:noFill/>
          </a:ln>
          <a:effectLst>
            <a:outerShdw blurRad="57240" rotWithShape="0" dir="5400000" dist="19080">
              <a:srgbClr val="000000">
                <a:alpha val="49411"/>
              </a:srgbClr>
            </a:outerShdw>
          </a:effectLst>
        </p:spPr>
        <p:txBody>
          <a:bodyPr anchorCtr="0" anchor="ctr" bIns="91425" lIns="91425" spcFirstLastPara="1" rIns="91425" wrap="square" tIns="91425">
            <a:noAutofit/>
          </a:bodyPr>
          <a:lstStyle/>
          <a:p>
            <a:pPr indent="0" lvl="0" marL="228600" rtl="0" algn="ctr">
              <a:lnSpc>
                <a:spcPct val="100000"/>
              </a:lnSpc>
              <a:spcBef>
                <a:spcPts val="0"/>
              </a:spcBef>
              <a:spcAft>
                <a:spcPts val="1200"/>
              </a:spcAft>
              <a:buClr>
                <a:schemeClr val="lt1"/>
              </a:buClr>
              <a:buSzPts val="3800"/>
              <a:buFont typeface="Arial"/>
              <a:buNone/>
            </a:pPr>
            <a:r>
              <a:rPr b="1" lang="vi" sz="3600">
                <a:solidFill>
                  <a:schemeClr val="lt1"/>
                </a:solidFill>
                <a:latin typeface="Jura"/>
                <a:ea typeface="Jura"/>
                <a:cs typeface="Jura"/>
                <a:sym typeface="Jura"/>
              </a:rPr>
              <a:t>“Duplicate” Index</a:t>
            </a:r>
            <a:endParaRPr b="1" sz="3600">
              <a:solidFill>
                <a:schemeClr val="lt1"/>
              </a:solidFill>
              <a:latin typeface="Jura"/>
              <a:ea typeface="Jura"/>
              <a:cs typeface="Jura"/>
              <a:sym typeface="Jura"/>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72"/>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“Duplicate” Index</a:t>
            </a:r>
            <a:endParaRPr sz="2300"/>
          </a:p>
          <a:p>
            <a:pPr indent="0" lvl="0" marL="0" rtl="0" algn="l">
              <a:lnSpc>
                <a:spcPct val="100000"/>
              </a:lnSpc>
              <a:spcBef>
                <a:spcPts val="0"/>
              </a:spcBef>
              <a:spcAft>
                <a:spcPts val="0"/>
              </a:spcAft>
              <a:buSzPts val="990"/>
              <a:buNone/>
            </a:pPr>
            <a:r>
              <a:t/>
            </a:r>
            <a:endParaRPr sz="2300"/>
          </a:p>
        </p:txBody>
      </p:sp>
      <p:sp>
        <p:nvSpPr>
          <p:cNvPr id="574" name="Google Shape;574;p72"/>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
        <p:nvSpPr>
          <p:cNvPr id="575" name="Google Shape;575;p72"/>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1300"/>
              <a:buNone/>
            </a:pPr>
            <a:r>
              <a:rPr b="1" lang="vi" sz="1250">
                <a:solidFill>
                  <a:srgbClr val="0000FF"/>
                </a:solidFill>
                <a:highlight>
                  <a:srgbClr val="FFFFFF"/>
                </a:highlight>
                <a:latin typeface="Courier New"/>
                <a:ea typeface="Courier New"/>
                <a:cs typeface="Courier New"/>
                <a:sym typeface="Courier New"/>
              </a:rPr>
              <a:t>ALTER</a:t>
            </a:r>
            <a:r>
              <a:rPr b="1" lang="vi" sz="1250">
                <a:solidFill>
                  <a:srgbClr val="000000"/>
                </a:solidFill>
                <a:highlight>
                  <a:srgbClr val="FFFFFF"/>
                </a:highlight>
                <a:latin typeface="Courier New"/>
                <a:ea typeface="Courier New"/>
                <a:cs typeface="Courier New"/>
                <a:sym typeface="Courier New"/>
              </a:rPr>
              <a:t> </a:t>
            </a:r>
            <a:r>
              <a:rPr b="1" lang="vi" sz="1250">
                <a:solidFill>
                  <a:srgbClr val="0000FF"/>
                </a:solidFill>
                <a:highlight>
                  <a:srgbClr val="FFFFFF"/>
                </a:highlight>
                <a:latin typeface="Courier New"/>
                <a:ea typeface="Courier New"/>
                <a:cs typeface="Courier New"/>
                <a:sym typeface="Courier New"/>
              </a:rPr>
              <a:t>TABLE</a:t>
            </a:r>
            <a:r>
              <a:rPr b="1" lang="vi" sz="1250">
                <a:solidFill>
                  <a:srgbClr val="000000"/>
                </a:solidFill>
                <a:highlight>
                  <a:srgbClr val="FFFFFF"/>
                </a:highlight>
                <a:latin typeface="Courier New"/>
                <a:ea typeface="Courier New"/>
                <a:cs typeface="Courier New"/>
                <a:sym typeface="Courier New"/>
              </a:rPr>
              <a:t> people </a:t>
            </a:r>
            <a:r>
              <a:rPr b="1" lang="vi" sz="1250">
                <a:solidFill>
                  <a:srgbClr val="0000FF"/>
                </a:solidFill>
                <a:highlight>
                  <a:srgbClr val="FFFFFF"/>
                </a:highlight>
                <a:latin typeface="Courier New"/>
                <a:ea typeface="Courier New"/>
                <a:cs typeface="Courier New"/>
                <a:sym typeface="Courier New"/>
              </a:rPr>
              <a:t>ADD</a:t>
            </a:r>
            <a:r>
              <a:rPr b="1" lang="vi" sz="1250">
                <a:solidFill>
                  <a:srgbClr val="000000"/>
                </a:solidFill>
                <a:highlight>
                  <a:srgbClr val="FFFFFF"/>
                </a:highlight>
                <a:latin typeface="Courier New"/>
                <a:ea typeface="Courier New"/>
                <a:cs typeface="Courier New"/>
                <a:sym typeface="Courier New"/>
              </a:rPr>
              <a:t> </a:t>
            </a:r>
            <a:r>
              <a:rPr b="1" lang="vi" sz="1250">
                <a:solidFill>
                  <a:srgbClr val="0000FF"/>
                </a:solidFill>
                <a:highlight>
                  <a:srgbClr val="FFFFFF"/>
                </a:highlight>
                <a:latin typeface="Courier New"/>
                <a:ea typeface="Courier New"/>
                <a:cs typeface="Courier New"/>
                <a:sym typeface="Courier New"/>
              </a:rPr>
              <a:t>INDEX</a:t>
            </a:r>
            <a:r>
              <a:rPr b="1" lang="vi" sz="1250">
                <a:solidFill>
                  <a:srgbClr val="000000"/>
                </a:solidFill>
                <a:highlight>
                  <a:srgbClr val="FFFFFF"/>
                </a:highlight>
                <a:latin typeface="Courier New"/>
                <a:ea typeface="Courier New"/>
                <a:cs typeface="Courier New"/>
                <a:sym typeface="Courier New"/>
              </a:rPr>
              <a:t> first_name (first_name);</a:t>
            </a:r>
            <a:endParaRPr b="1" sz="12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b="1" lang="vi" sz="1250">
                <a:solidFill>
                  <a:srgbClr val="0000FF"/>
                </a:solidFill>
                <a:highlight>
                  <a:srgbClr val="FFFFFF"/>
                </a:highlight>
                <a:latin typeface="Courier New"/>
                <a:ea typeface="Courier New"/>
                <a:cs typeface="Courier New"/>
                <a:sym typeface="Courier New"/>
              </a:rPr>
              <a:t>ALTER</a:t>
            </a:r>
            <a:r>
              <a:rPr b="1" lang="vi" sz="1250">
                <a:solidFill>
                  <a:srgbClr val="000000"/>
                </a:solidFill>
                <a:highlight>
                  <a:srgbClr val="FFFFFF"/>
                </a:highlight>
                <a:latin typeface="Courier New"/>
                <a:ea typeface="Courier New"/>
                <a:cs typeface="Courier New"/>
                <a:sym typeface="Courier New"/>
              </a:rPr>
              <a:t> </a:t>
            </a:r>
            <a:r>
              <a:rPr b="1" lang="vi" sz="1250">
                <a:solidFill>
                  <a:srgbClr val="0000FF"/>
                </a:solidFill>
                <a:highlight>
                  <a:srgbClr val="FFFFFF"/>
                </a:highlight>
                <a:latin typeface="Courier New"/>
                <a:ea typeface="Courier New"/>
                <a:cs typeface="Courier New"/>
                <a:sym typeface="Courier New"/>
              </a:rPr>
              <a:t>TABLE</a:t>
            </a:r>
            <a:r>
              <a:rPr b="1" lang="vi" sz="1250">
                <a:solidFill>
                  <a:srgbClr val="000000"/>
                </a:solidFill>
                <a:highlight>
                  <a:srgbClr val="FFFFFF"/>
                </a:highlight>
                <a:latin typeface="Courier New"/>
                <a:ea typeface="Courier New"/>
                <a:cs typeface="Courier New"/>
                <a:sym typeface="Courier New"/>
              </a:rPr>
              <a:t> people </a:t>
            </a:r>
            <a:r>
              <a:rPr b="1" lang="vi" sz="1250">
                <a:solidFill>
                  <a:srgbClr val="0000FF"/>
                </a:solidFill>
                <a:highlight>
                  <a:srgbClr val="FFFFFF"/>
                </a:highlight>
                <a:latin typeface="Courier New"/>
                <a:ea typeface="Courier New"/>
                <a:cs typeface="Courier New"/>
                <a:sym typeface="Courier New"/>
              </a:rPr>
              <a:t>ADD</a:t>
            </a:r>
            <a:r>
              <a:rPr b="1" lang="vi" sz="1250">
                <a:solidFill>
                  <a:srgbClr val="000000"/>
                </a:solidFill>
                <a:highlight>
                  <a:srgbClr val="FFFFFF"/>
                </a:highlight>
                <a:latin typeface="Courier New"/>
                <a:ea typeface="Courier New"/>
                <a:cs typeface="Courier New"/>
                <a:sym typeface="Courier New"/>
              </a:rPr>
              <a:t> </a:t>
            </a:r>
            <a:r>
              <a:rPr b="1" lang="vi" sz="1250">
                <a:solidFill>
                  <a:srgbClr val="0000FF"/>
                </a:solidFill>
                <a:highlight>
                  <a:srgbClr val="FFFFFF"/>
                </a:highlight>
                <a:latin typeface="Courier New"/>
                <a:ea typeface="Courier New"/>
                <a:cs typeface="Courier New"/>
                <a:sym typeface="Courier New"/>
              </a:rPr>
              <a:t>INDEX</a:t>
            </a:r>
            <a:r>
              <a:rPr b="1" lang="vi" sz="1250">
                <a:solidFill>
                  <a:srgbClr val="000000"/>
                </a:solidFill>
                <a:highlight>
                  <a:srgbClr val="FFFFFF"/>
                </a:highlight>
                <a:latin typeface="Courier New"/>
                <a:ea typeface="Courier New"/>
                <a:cs typeface="Courier New"/>
                <a:sym typeface="Courier New"/>
              </a:rPr>
              <a:t> full_name (first_name, last_name, birthday);</a:t>
            </a:r>
            <a:endParaRPr b="1" sz="12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b="1" lang="vi" sz="1250">
                <a:solidFill>
                  <a:srgbClr val="0000FF"/>
                </a:solidFill>
                <a:highlight>
                  <a:srgbClr val="FFFFFF"/>
                </a:highlight>
                <a:latin typeface="Courier New"/>
                <a:ea typeface="Courier New"/>
                <a:cs typeface="Courier New"/>
                <a:sym typeface="Courier New"/>
              </a:rPr>
              <a:t>SELECT</a:t>
            </a:r>
            <a:r>
              <a:rPr b="1" lang="vi" sz="1250">
                <a:solidFill>
                  <a:srgbClr val="000000"/>
                </a:solidFill>
                <a:highlight>
                  <a:srgbClr val="FFFFFF"/>
                </a:highlight>
                <a:latin typeface="Courier New"/>
                <a:ea typeface="Courier New"/>
                <a:cs typeface="Courier New"/>
                <a:sym typeface="Courier New"/>
              </a:rPr>
              <a:t> * </a:t>
            </a:r>
            <a:r>
              <a:rPr b="1" lang="vi" sz="1250">
                <a:solidFill>
                  <a:srgbClr val="0000FF"/>
                </a:solidFill>
                <a:highlight>
                  <a:srgbClr val="FFFFFF"/>
                </a:highlight>
                <a:latin typeface="Courier New"/>
                <a:ea typeface="Courier New"/>
                <a:cs typeface="Courier New"/>
                <a:sym typeface="Courier New"/>
              </a:rPr>
              <a:t>FROM</a:t>
            </a:r>
            <a:r>
              <a:rPr b="1" lang="vi" sz="1250">
                <a:solidFill>
                  <a:srgbClr val="000000"/>
                </a:solidFill>
                <a:highlight>
                  <a:srgbClr val="FFFFFF"/>
                </a:highlight>
                <a:latin typeface="Courier New"/>
                <a:ea typeface="Courier New"/>
                <a:cs typeface="Courier New"/>
                <a:sym typeface="Courier New"/>
              </a:rPr>
              <a:t> people </a:t>
            </a:r>
            <a:r>
              <a:rPr b="1" lang="vi" sz="1250">
                <a:solidFill>
                  <a:srgbClr val="0000FF"/>
                </a:solidFill>
                <a:highlight>
                  <a:srgbClr val="FFFFFF"/>
                </a:highlight>
                <a:latin typeface="Courier New"/>
                <a:ea typeface="Courier New"/>
                <a:cs typeface="Courier New"/>
                <a:sym typeface="Courier New"/>
              </a:rPr>
              <a:t>WHERE</a:t>
            </a:r>
            <a:r>
              <a:rPr b="1" lang="vi" sz="1250">
                <a:solidFill>
                  <a:srgbClr val="000000"/>
                </a:solidFill>
                <a:highlight>
                  <a:srgbClr val="FFFFFF"/>
                </a:highlight>
                <a:latin typeface="Courier New"/>
                <a:ea typeface="Courier New"/>
                <a:cs typeface="Courier New"/>
                <a:sym typeface="Courier New"/>
              </a:rPr>
              <a:t> first_name = </a:t>
            </a:r>
            <a:r>
              <a:rPr b="1" lang="vi" sz="1250">
                <a:solidFill>
                  <a:srgbClr val="A31515"/>
                </a:solidFill>
                <a:highlight>
                  <a:srgbClr val="FFFFFF"/>
                </a:highlight>
                <a:latin typeface="Courier New"/>
                <a:ea typeface="Courier New"/>
                <a:cs typeface="Courier New"/>
                <a:sym typeface="Courier New"/>
              </a:rPr>
              <a:t>'Aaron'</a:t>
            </a:r>
            <a:r>
              <a:rPr b="1" lang="vi" sz="1250">
                <a:solidFill>
                  <a:srgbClr val="000000"/>
                </a:solidFill>
                <a:highlight>
                  <a:srgbClr val="FFFFFF"/>
                </a:highlight>
                <a:latin typeface="Courier New"/>
                <a:ea typeface="Courier New"/>
                <a:cs typeface="Courier New"/>
                <a:sym typeface="Courier New"/>
              </a:rPr>
              <a:t> </a:t>
            </a:r>
            <a:r>
              <a:rPr b="1" lang="vi" sz="1250">
                <a:solidFill>
                  <a:srgbClr val="0000FF"/>
                </a:solidFill>
                <a:highlight>
                  <a:srgbClr val="FFFFFF"/>
                </a:highlight>
                <a:latin typeface="Courier New"/>
                <a:ea typeface="Courier New"/>
                <a:cs typeface="Courier New"/>
                <a:sym typeface="Courier New"/>
              </a:rPr>
              <a:t>ORDER BY</a:t>
            </a:r>
            <a:r>
              <a:rPr b="1" lang="vi" sz="1250">
                <a:solidFill>
                  <a:srgbClr val="000000"/>
                </a:solidFill>
                <a:highlight>
                  <a:srgbClr val="FFFFFF"/>
                </a:highlight>
                <a:latin typeface="Courier New"/>
                <a:ea typeface="Courier New"/>
                <a:cs typeface="Courier New"/>
                <a:sym typeface="Courier New"/>
              </a:rPr>
              <a:t> id </a:t>
            </a:r>
            <a:r>
              <a:rPr b="1" lang="vi" sz="1250">
                <a:solidFill>
                  <a:srgbClr val="0000FF"/>
                </a:solidFill>
                <a:highlight>
                  <a:srgbClr val="FFFFFF"/>
                </a:highlight>
                <a:latin typeface="Courier New"/>
                <a:ea typeface="Courier New"/>
                <a:cs typeface="Courier New"/>
                <a:sym typeface="Courier New"/>
              </a:rPr>
              <a:t>DESC</a:t>
            </a:r>
            <a:r>
              <a:rPr b="1" lang="vi" sz="1250">
                <a:solidFill>
                  <a:srgbClr val="000000"/>
                </a:solidFill>
                <a:highlight>
                  <a:srgbClr val="FFFFFF"/>
                </a:highlight>
                <a:latin typeface="Courier New"/>
                <a:ea typeface="Courier New"/>
                <a:cs typeface="Courier New"/>
                <a:sym typeface="Courier New"/>
              </a:rPr>
              <a:t>;</a:t>
            </a:r>
            <a:endParaRPr b="1" sz="12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t/>
            </a:r>
            <a:endParaRPr b="1" sz="1250">
              <a:solidFill>
                <a:srgbClr val="000000"/>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SzPts val="1300"/>
              <a:buNone/>
            </a:pPr>
            <a:r>
              <a:t/>
            </a:r>
            <a:endParaRPr b="1" sz="18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b="1" sz="18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b="1" sz="18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b="1" sz="18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b="1" sz="18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b="1" sz="18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b="1" sz="18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b="1" sz="18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b="1" sz="18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b="1" sz="18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b="1" sz="18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b="1" sz="18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b="1" sz="1800">
              <a:solidFill>
                <a:schemeClr val="dk2"/>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b="1" sz="1800">
              <a:solidFill>
                <a:schemeClr val="dk2"/>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9" name="Shape 579"/>
        <p:cNvGrpSpPr/>
        <p:nvPr/>
      </p:nvGrpSpPr>
      <p:grpSpPr>
        <a:xfrm>
          <a:off x="0" y="0"/>
          <a:ext cx="0" cy="0"/>
          <a:chOff x="0" y="0"/>
          <a:chExt cx="0" cy="0"/>
        </a:xfrm>
      </p:grpSpPr>
      <p:sp>
        <p:nvSpPr>
          <p:cNvPr id="580" name="Google Shape;580;p73"/>
          <p:cNvSpPr txBox="1"/>
          <p:nvPr>
            <p:ph idx="4294967295" type="body"/>
          </p:nvPr>
        </p:nvSpPr>
        <p:spPr>
          <a:xfrm>
            <a:off x="0" y="1773000"/>
            <a:ext cx="9143700" cy="798600"/>
          </a:xfrm>
          <a:prstGeom prst="rect">
            <a:avLst/>
          </a:prstGeom>
          <a:solidFill>
            <a:srgbClr val="CC0000"/>
          </a:solidFill>
          <a:ln>
            <a:noFill/>
          </a:ln>
          <a:effectLst>
            <a:outerShdw blurRad="57240" rotWithShape="0" dir="5400000" dist="19080">
              <a:srgbClr val="000000">
                <a:alpha val="49411"/>
              </a:srgbClr>
            </a:outerShdw>
          </a:effectLst>
        </p:spPr>
        <p:txBody>
          <a:bodyPr anchorCtr="0" anchor="ctr" bIns="91425" lIns="91425" spcFirstLastPara="1" rIns="91425" wrap="square" tIns="91425">
            <a:noAutofit/>
          </a:bodyPr>
          <a:lstStyle/>
          <a:p>
            <a:pPr indent="0" lvl="0" marL="228600" rtl="0" algn="ctr">
              <a:lnSpc>
                <a:spcPct val="100000"/>
              </a:lnSpc>
              <a:spcBef>
                <a:spcPts val="0"/>
              </a:spcBef>
              <a:spcAft>
                <a:spcPts val="1200"/>
              </a:spcAft>
              <a:buClr>
                <a:schemeClr val="lt1"/>
              </a:buClr>
              <a:buSzPts val="3800"/>
              <a:buFont typeface="Arial"/>
              <a:buNone/>
            </a:pPr>
            <a:r>
              <a:rPr b="1" lang="vi" sz="3600">
                <a:solidFill>
                  <a:schemeClr val="lt1"/>
                </a:solidFill>
                <a:latin typeface="Jura"/>
                <a:ea typeface="Jura"/>
                <a:cs typeface="Jura"/>
                <a:sym typeface="Jura"/>
              </a:rPr>
              <a:t>Hash Index</a:t>
            </a:r>
            <a:endParaRPr b="1" sz="3600">
              <a:solidFill>
                <a:schemeClr val="lt1"/>
              </a:solidFill>
              <a:latin typeface="Jura"/>
              <a:ea typeface="Jura"/>
              <a:cs typeface="Jura"/>
              <a:sym typeface="Jura"/>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74"/>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Hash Index</a:t>
            </a:r>
            <a:endParaRPr sz="2300">
              <a:solidFill>
                <a:schemeClr val="accent3"/>
              </a:solidFill>
            </a:endParaRPr>
          </a:p>
        </p:txBody>
      </p:sp>
      <p:sp>
        <p:nvSpPr>
          <p:cNvPr id="586" name="Google Shape;586;p74"/>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
        <p:nvSpPr>
          <p:cNvPr id="587" name="Google Shape;587;p74"/>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2"/>
              </a:buClr>
              <a:buSzPts val="1600"/>
              <a:buFont typeface="Arial"/>
              <a:buChar char="❖"/>
            </a:pPr>
            <a:r>
              <a:rPr b="1" lang="vi" sz="1600">
                <a:solidFill>
                  <a:schemeClr val="dk2"/>
                </a:solidFill>
                <a:latin typeface="Arial"/>
                <a:ea typeface="Arial"/>
                <a:cs typeface="Arial"/>
                <a:sym typeface="Arial"/>
              </a:rPr>
              <a:t>Hash Index </a:t>
            </a:r>
            <a:r>
              <a:rPr lang="vi" sz="1600">
                <a:solidFill>
                  <a:schemeClr val="dk2"/>
                </a:solidFill>
                <a:latin typeface="Arial"/>
                <a:ea typeface="Arial"/>
                <a:cs typeface="Arial"/>
                <a:sym typeface="Arial"/>
              </a:rPr>
              <a:t>là một Index sử dụng hàm băm (hash function) để ánh xạ các giá trị cột thành các giá trị băm, sau đó được sử dụng để định vị dữ liệu nhanh chóng.</a:t>
            </a:r>
            <a:endParaRPr sz="1600">
              <a:solidFill>
                <a:schemeClr val="dk2"/>
              </a:solidFill>
              <a:latin typeface="Arial"/>
              <a:ea typeface="Arial"/>
              <a:cs typeface="Arial"/>
              <a:sym typeface="Arial"/>
            </a:endParaRPr>
          </a:p>
          <a:p>
            <a:pPr indent="-330200" lvl="1" marL="9144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Cung cấp thời gian tìm kiếm nhanh cho các </a:t>
            </a:r>
            <a:r>
              <a:rPr b="1" lang="vi" sz="1600">
                <a:solidFill>
                  <a:schemeClr val="accent3"/>
                </a:solidFill>
                <a:latin typeface="Arial"/>
                <a:ea typeface="Arial"/>
                <a:cs typeface="Arial"/>
                <a:sym typeface="Arial"/>
              </a:rPr>
              <a:t>truy vấn khớp chính xác</a:t>
            </a:r>
            <a:endParaRPr b="1" sz="1600">
              <a:solidFill>
                <a:schemeClr val="accent3"/>
              </a:solidFill>
              <a:latin typeface="Arial"/>
              <a:ea typeface="Arial"/>
              <a:cs typeface="Arial"/>
              <a:sym typeface="Arial"/>
            </a:endParaRPr>
          </a:p>
          <a:p>
            <a:pPr indent="-330200" lvl="1" marL="9144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Kích thước thường nhỏ hơn các chỉ mục B-tree</a:t>
            </a:r>
            <a:endParaRPr sz="1600">
              <a:solidFill>
                <a:schemeClr val="dk2"/>
              </a:solidFill>
              <a:latin typeface="Arial"/>
              <a:ea typeface="Arial"/>
              <a:cs typeface="Arial"/>
              <a:sym typeface="Arial"/>
            </a:endParaRPr>
          </a:p>
          <a:p>
            <a:pPr indent="-330200" lvl="1" marL="9144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Hash có tốc độ nhanh hơn kiểu Btree</a:t>
            </a:r>
            <a:endParaRPr sz="1600">
              <a:solidFill>
                <a:schemeClr val="dk2"/>
              </a:solidFill>
              <a:latin typeface="Arial"/>
              <a:ea typeface="Arial"/>
              <a:cs typeface="Arial"/>
              <a:sym typeface="Arial"/>
            </a:endParaRPr>
          </a:p>
          <a:p>
            <a:pPr indent="-330200" lvl="1" marL="9144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Chỉ hỗ trợ so sánh bằng (=)</a:t>
            </a:r>
            <a:endParaRPr sz="1600">
              <a:solidFill>
                <a:schemeClr val="dk2"/>
              </a:solidFill>
              <a:latin typeface="Arial"/>
              <a:ea typeface="Arial"/>
              <a:cs typeface="Arial"/>
              <a:sym typeface="Arial"/>
            </a:endParaRPr>
          </a:p>
          <a:p>
            <a:pPr indent="-330200" lvl="1" marL="914400" rtl="0" algn="l">
              <a:lnSpc>
                <a:spcPct val="150000"/>
              </a:lnSpc>
              <a:spcBef>
                <a:spcPts val="0"/>
              </a:spcBef>
              <a:spcAft>
                <a:spcPts val="0"/>
              </a:spcAft>
              <a:buClr>
                <a:schemeClr val="dk2"/>
              </a:buClr>
              <a:buSzPts val="1600"/>
              <a:buFont typeface="Arial"/>
              <a:buChar char="➢"/>
            </a:pPr>
            <a:r>
              <a:rPr b="1" lang="vi" sz="1600">
                <a:solidFill>
                  <a:schemeClr val="dk2"/>
                </a:solidFill>
                <a:latin typeface="Arial"/>
                <a:ea typeface="Arial"/>
                <a:cs typeface="Arial"/>
                <a:sym typeface="Arial"/>
              </a:rPr>
              <a:t>Không</a:t>
            </a:r>
            <a:r>
              <a:rPr lang="vi" sz="1600">
                <a:solidFill>
                  <a:schemeClr val="dk2"/>
                </a:solidFill>
                <a:latin typeface="Arial"/>
                <a:ea typeface="Arial"/>
                <a:cs typeface="Arial"/>
                <a:sym typeface="Arial"/>
              </a:rPr>
              <a:t> hỗ trợ các truy vấn RANGE (&lt;, &gt;, BETWEEN)</a:t>
            </a:r>
            <a:endParaRPr sz="1600">
              <a:solidFill>
                <a:schemeClr val="dk2"/>
              </a:solidFill>
              <a:latin typeface="Arial"/>
              <a:ea typeface="Arial"/>
              <a:cs typeface="Arial"/>
              <a:sym typeface="Arial"/>
            </a:endParaRPr>
          </a:p>
          <a:p>
            <a:pPr indent="-330200" lvl="1" marL="9144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Không thể tối ưu hóa toán tử ORDER BY</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45720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chemeClr val="dk2"/>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1" name="Shape 591"/>
        <p:cNvGrpSpPr/>
        <p:nvPr/>
      </p:nvGrpSpPr>
      <p:grpSpPr>
        <a:xfrm>
          <a:off x="0" y="0"/>
          <a:ext cx="0" cy="0"/>
          <a:chOff x="0" y="0"/>
          <a:chExt cx="0" cy="0"/>
        </a:xfrm>
      </p:grpSpPr>
      <p:sp>
        <p:nvSpPr>
          <p:cNvPr id="592" name="Google Shape;592;p75"/>
          <p:cNvSpPr txBox="1"/>
          <p:nvPr>
            <p:ph idx="4294967295" type="body"/>
          </p:nvPr>
        </p:nvSpPr>
        <p:spPr>
          <a:xfrm>
            <a:off x="0" y="1773000"/>
            <a:ext cx="9143700" cy="798600"/>
          </a:xfrm>
          <a:prstGeom prst="rect">
            <a:avLst/>
          </a:prstGeom>
          <a:solidFill>
            <a:srgbClr val="CC0000"/>
          </a:solidFill>
          <a:ln>
            <a:noFill/>
          </a:ln>
          <a:effectLst>
            <a:outerShdw blurRad="57240" rotWithShape="0" dir="5400000" dist="19080">
              <a:srgbClr val="000000">
                <a:alpha val="49411"/>
              </a:srgbClr>
            </a:outerShdw>
          </a:effectLst>
        </p:spPr>
        <p:txBody>
          <a:bodyPr anchorCtr="0" anchor="ctr" bIns="91425" lIns="91425" spcFirstLastPara="1" rIns="91425" wrap="square" tIns="91425">
            <a:noAutofit/>
          </a:bodyPr>
          <a:lstStyle/>
          <a:p>
            <a:pPr indent="0" lvl="0" marL="228600" rtl="0" algn="ctr">
              <a:lnSpc>
                <a:spcPct val="100000"/>
              </a:lnSpc>
              <a:spcBef>
                <a:spcPts val="0"/>
              </a:spcBef>
              <a:spcAft>
                <a:spcPts val="1200"/>
              </a:spcAft>
              <a:buClr>
                <a:schemeClr val="lt1"/>
              </a:buClr>
              <a:buSzPts val="3800"/>
              <a:buFont typeface="Arial"/>
              <a:buNone/>
            </a:pPr>
            <a:r>
              <a:rPr b="1" lang="vi" sz="3600">
                <a:solidFill>
                  <a:schemeClr val="lt1"/>
                </a:solidFill>
                <a:latin typeface="Jura"/>
                <a:ea typeface="Jura"/>
                <a:cs typeface="Jura"/>
                <a:sym typeface="Jura"/>
              </a:rPr>
              <a:t>Khi nào không nên dùng Index?</a:t>
            </a:r>
            <a:endParaRPr b="1" sz="3600">
              <a:solidFill>
                <a:schemeClr val="lt1"/>
              </a:solidFill>
              <a:latin typeface="Jura"/>
              <a:ea typeface="Jura"/>
              <a:cs typeface="Jura"/>
              <a:sym typeface="Jura"/>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76"/>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Không nên dùng khi nào</a:t>
            </a:r>
            <a:endParaRPr sz="2300">
              <a:solidFill>
                <a:schemeClr val="accent3"/>
              </a:solidFill>
            </a:endParaRPr>
          </a:p>
        </p:txBody>
      </p:sp>
      <p:sp>
        <p:nvSpPr>
          <p:cNvPr id="598" name="Google Shape;598;p76"/>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
        <p:nvSpPr>
          <p:cNvPr id="599" name="Google Shape;599;p76"/>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Bảng có nhiều thao tác ghi</a:t>
            </a:r>
            <a:endParaRPr sz="1600">
              <a:solidFill>
                <a:schemeClr val="dk2"/>
              </a:solidFill>
              <a:latin typeface="Arial"/>
              <a:ea typeface="Arial"/>
              <a:cs typeface="Arial"/>
              <a:sym typeface="Arial"/>
            </a:endParaRPr>
          </a:p>
          <a:p>
            <a:pPr indent="-330200" lvl="0" marL="4572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Bảng dữ liệu nhỏ</a:t>
            </a:r>
            <a:endParaRPr sz="1600">
              <a:solidFill>
                <a:schemeClr val="dk2"/>
              </a:solidFill>
              <a:latin typeface="Arial"/>
              <a:ea typeface="Arial"/>
              <a:cs typeface="Arial"/>
              <a:sym typeface="Arial"/>
            </a:endParaRPr>
          </a:p>
          <a:p>
            <a:pPr indent="-330200" lvl="0" marL="4572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Cột có tính selectivity thấp</a:t>
            </a:r>
            <a:endParaRPr sz="1600">
              <a:solidFill>
                <a:schemeClr val="dk2"/>
              </a:solidFill>
              <a:latin typeface="Arial"/>
              <a:ea typeface="Arial"/>
              <a:cs typeface="Arial"/>
              <a:sym typeface="Arial"/>
            </a:endParaRPr>
          </a:p>
          <a:p>
            <a:pPr indent="-330200" lvl="0" marL="4572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Giới hạn về lưu trữ</a:t>
            </a:r>
            <a:endParaRPr sz="1600">
              <a:solidFill>
                <a:schemeClr val="dk2"/>
              </a:solidFill>
              <a:latin typeface="Arial"/>
              <a:ea typeface="Arial"/>
              <a:cs typeface="Arial"/>
              <a:sym typeface="Arial"/>
            </a:endParaRPr>
          </a:p>
          <a:p>
            <a:pPr indent="-330200" lvl="0" marL="4572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Cột chứa giá trị lớn</a:t>
            </a:r>
            <a:endParaRPr sz="1600">
              <a:solidFill>
                <a:schemeClr val="dk2"/>
              </a:solidFill>
              <a:latin typeface="Arial"/>
              <a:ea typeface="Arial"/>
              <a:cs typeface="Arial"/>
              <a:sym typeface="Arial"/>
            </a:endParaRPr>
          </a:p>
          <a:p>
            <a:pPr indent="-330200" lvl="0" marL="4572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Không nên tham lam đánh index trên nhiều field (2-4)</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45720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chemeClr val="dk2"/>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3" name="Shape 603"/>
        <p:cNvGrpSpPr/>
        <p:nvPr/>
      </p:nvGrpSpPr>
      <p:grpSpPr>
        <a:xfrm>
          <a:off x="0" y="0"/>
          <a:ext cx="0" cy="0"/>
          <a:chOff x="0" y="0"/>
          <a:chExt cx="0" cy="0"/>
        </a:xfrm>
      </p:grpSpPr>
      <p:sp>
        <p:nvSpPr>
          <p:cNvPr id="604" name="Google Shape;604;p77"/>
          <p:cNvSpPr txBox="1"/>
          <p:nvPr>
            <p:ph idx="4294967295" type="body"/>
          </p:nvPr>
        </p:nvSpPr>
        <p:spPr>
          <a:xfrm>
            <a:off x="0" y="1773000"/>
            <a:ext cx="9143700" cy="798600"/>
          </a:xfrm>
          <a:prstGeom prst="rect">
            <a:avLst/>
          </a:prstGeom>
          <a:solidFill>
            <a:srgbClr val="CC0000"/>
          </a:solidFill>
          <a:ln>
            <a:noFill/>
          </a:ln>
          <a:effectLst>
            <a:outerShdw blurRad="57240" rotWithShape="0" dir="5400000" dist="19080">
              <a:srgbClr val="000000">
                <a:alpha val="49411"/>
              </a:srgbClr>
            </a:outerShdw>
          </a:effectLst>
        </p:spPr>
        <p:txBody>
          <a:bodyPr anchorCtr="0" anchor="ctr" bIns="91425" lIns="91425" spcFirstLastPara="1" rIns="91425" wrap="square" tIns="91425">
            <a:noAutofit/>
          </a:bodyPr>
          <a:lstStyle/>
          <a:p>
            <a:pPr indent="0" lvl="0" marL="228600" rtl="0" algn="ctr">
              <a:lnSpc>
                <a:spcPct val="100000"/>
              </a:lnSpc>
              <a:spcBef>
                <a:spcPts val="0"/>
              </a:spcBef>
              <a:spcAft>
                <a:spcPts val="1200"/>
              </a:spcAft>
              <a:buClr>
                <a:schemeClr val="lt1"/>
              </a:buClr>
              <a:buSzPts val="3800"/>
              <a:buFont typeface="Arial"/>
              <a:buNone/>
            </a:pPr>
            <a:r>
              <a:rPr b="1" lang="vi" sz="3600">
                <a:solidFill>
                  <a:schemeClr val="lt1"/>
                </a:solidFill>
                <a:latin typeface="Jura"/>
                <a:ea typeface="Jura"/>
                <a:cs typeface="Jura"/>
                <a:sym typeface="Jura"/>
              </a:rPr>
              <a:t>Cập nhật Bảng thống kê Index</a:t>
            </a:r>
            <a:endParaRPr b="1" sz="3600">
              <a:solidFill>
                <a:schemeClr val="lt1"/>
              </a:solidFill>
              <a:latin typeface="Jura"/>
              <a:ea typeface="Jura"/>
              <a:cs typeface="Jura"/>
              <a:sym typeface="Jura"/>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78"/>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Update ANALYZE TABLE</a:t>
            </a:r>
            <a:endParaRPr sz="2300">
              <a:solidFill>
                <a:schemeClr val="accent3"/>
              </a:solidFill>
            </a:endParaRPr>
          </a:p>
        </p:txBody>
      </p:sp>
      <p:sp>
        <p:nvSpPr>
          <p:cNvPr id="610" name="Google Shape;610;p78"/>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
        <p:nvSpPr>
          <p:cNvPr id="611" name="Google Shape;611;p78"/>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ANALYZE TABLE tên_bảng;</a:t>
            </a:r>
            <a:endParaRPr sz="1600">
              <a:solidFill>
                <a:schemeClr val="dk2"/>
              </a:solidFill>
              <a:latin typeface="Arial"/>
              <a:ea typeface="Arial"/>
              <a:cs typeface="Arial"/>
              <a:sym typeface="Arial"/>
            </a:endParaRPr>
          </a:p>
          <a:p>
            <a:pPr indent="-330200" lvl="0" marL="4572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Khi nào nên cập nhật thống kê</a:t>
            </a:r>
            <a:endParaRPr sz="1600">
              <a:solidFill>
                <a:schemeClr val="dk2"/>
              </a:solidFill>
              <a:latin typeface="Arial"/>
              <a:ea typeface="Arial"/>
              <a:cs typeface="Arial"/>
              <a:sym typeface="Arial"/>
            </a:endParaRPr>
          </a:p>
          <a:p>
            <a:pPr indent="-330200" lvl="1" marL="9144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Sau khi thêm/xóa dữ liệu lớn và thay đổi đáng kể (&gt;20%)</a:t>
            </a:r>
            <a:endParaRPr sz="1600">
              <a:solidFill>
                <a:schemeClr val="dk2"/>
              </a:solidFill>
              <a:latin typeface="Arial"/>
              <a:ea typeface="Arial"/>
              <a:cs typeface="Arial"/>
              <a:sym typeface="Arial"/>
            </a:endParaRPr>
          </a:p>
          <a:p>
            <a:pPr indent="-330200" lvl="1" marL="9144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Sau khi thay đổi cấu trúc bảng như thêm/xóa index hoặc thay đổi schema</a:t>
            </a:r>
            <a:endParaRPr sz="1600">
              <a:solidFill>
                <a:schemeClr val="dk2"/>
              </a:solidFill>
              <a:latin typeface="Arial"/>
              <a:ea typeface="Arial"/>
              <a:cs typeface="Arial"/>
              <a:sym typeface="Arial"/>
            </a:endParaRPr>
          </a:p>
          <a:p>
            <a:pPr indent="-330200" lvl="1" marL="9144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Định kỳ theo lịch bảo trì (ví dụ: hàng tuần/hàng tháng)</a:t>
            </a:r>
            <a:endParaRPr sz="1600">
              <a:solidFill>
                <a:schemeClr val="dk2"/>
              </a:solidFill>
              <a:latin typeface="Arial"/>
              <a:ea typeface="Arial"/>
              <a:cs typeface="Arial"/>
              <a:sym typeface="Arial"/>
            </a:endParaRPr>
          </a:p>
          <a:p>
            <a:pPr indent="-330200" lvl="1" marL="914400" rtl="0" algn="l">
              <a:lnSpc>
                <a:spcPct val="150000"/>
              </a:lnSpc>
              <a:spcBef>
                <a:spcPts val="0"/>
              </a:spcBef>
              <a:spcAft>
                <a:spcPts val="0"/>
              </a:spcAft>
              <a:buClr>
                <a:schemeClr val="dk2"/>
              </a:buClr>
              <a:buSzPts val="1600"/>
              <a:buFont typeface="Arial"/>
              <a:buChar char="➢"/>
            </a:pPr>
            <a:r>
              <a:rPr lang="vi" sz="1600">
                <a:solidFill>
                  <a:schemeClr val="dk2"/>
                </a:solidFill>
                <a:latin typeface="Arial"/>
                <a:ea typeface="Arial"/>
                <a:cs typeface="Arial"/>
                <a:sym typeface="Arial"/>
              </a:rPr>
              <a:t>Khi nhận thấy kế hoạch truy vấn không tối ưu. Ví dụ khi EXPLAIN cho thấy index không được sử dụng đúng cách</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45720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chemeClr val="dk2"/>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chemeClr val="dk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B+ tree</a:t>
            </a:r>
            <a:endParaRPr sz="2300"/>
          </a:p>
        </p:txBody>
      </p:sp>
      <p:sp>
        <p:nvSpPr>
          <p:cNvPr id="129" name="Google Shape;129;p7"/>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Đặc điểm</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Tất cả dữ liệu đều nằm ở nút lá</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Nút trung gian chỉ chứa khóa định hướng</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Các nút lá được liên kết với nhau như một danh sách liên kết, cho phép duyệt tuần tự hiệu quả</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Các node lá có cùng độ cao</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8"/>
          <p:cNvSpPr txBox="1"/>
          <p:nvPr>
            <p:ph type="title"/>
          </p:nvPr>
        </p:nvSpPr>
        <p:spPr>
          <a:xfrm>
            <a:off x="727650" y="64390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vi" sz="2300"/>
              <a:t>B+ tree</a:t>
            </a:r>
            <a:endParaRPr sz="2300"/>
          </a:p>
        </p:txBody>
      </p:sp>
      <p:sp>
        <p:nvSpPr>
          <p:cNvPr id="135" name="Google Shape;135;p8"/>
          <p:cNvSpPr txBox="1"/>
          <p:nvPr>
            <p:ph idx="1" type="body"/>
          </p:nvPr>
        </p:nvSpPr>
        <p:spPr>
          <a:xfrm>
            <a:off x="727550" y="1483925"/>
            <a:ext cx="7871700" cy="37629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Ưu điểm</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Cho phép tìm kiếm với độ phức tạp O(log n), rất hiệu quả với dữ liệu lớn</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Thiết kế để giảm thiểu số lần truy cập đĩa khi tìm kiếm, đọc/ghi dữ liệu</a:t>
            </a:r>
            <a:endParaRPr sz="1600">
              <a:solidFill>
                <a:srgbClr val="000000"/>
              </a:solidFill>
              <a:latin typeface="Arial"/>
              <a:ea typeface="Arial"/>
              <a:cs typeface="Arial"/>
              <a:sym typeface="Arial"/>
            </a:endParaRPr>
          </a:p>
          <a:p>
            <a:pPr indent="-330200" lvl="1" marL="9144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Tự động cân bằng cây khi thực hiện thao tác thêm, xóa, sửa </a:t>
            </a:r>
            <a:endParaRPr sz="1600">
              <a:solidFill>
                <a:srgbClr val="000000"/>
              </a:solidFill>
              <a:latin typeface="Arial"/>
              <a:ea typeface="Arial"/>
              <a:cs typeface="Arial"/>
              <a:sym typeface="Arial"/>
            </a:endParaRPr>
          </a:p>
          <a:p>
            <a:pPr indent="-330200" lvl="0" marL="457200" rtl="0" algn="l">
              <a:lnSpc>
                <a:spcPct val="150000"/>
              </a:lnSpc>
              <a:spcBef>
                <a:spcPts val="0"/>
              </a:spcBef>
              <a:spcAft>
                <a:spcPts val="0"/>
              </a:spcAft>
              <a:buClr>
                <a:srgbClr val="000000"/>
              </a:buClr>
              <a:buSzPts val="1600"/>
              <a:buFont typeface="Arial"/>
              <a:buChar char="❖"/>
            </a:pPr>
            <a:r>
              <a:rPr lang="vi" sz="1600">
                <a:solidFill>
                  <a:srgbClr val="000000"/>
                </a:solidFill>
                <a:latin typeface="Arial"/>
                <a:ea typeface="Arial"/>
                <a:cs typeface="Arial"/>
                <a:sym typeface="Arial"/>
              </a:rPr>
              <a:t>Trong MySQL (như InnoDB) và nhiều hệ CSDL khác, B+ tree là cấu trúc chính được sử dụng cho các chỉ mục để tăng tốc truy vấn và tối ưu hóa hiệu suất.</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0"/>
              </a:spcAft>
              <a:buSzPts val="1300"/>
              <a:buNone/>
            </a:pPr>
            <a:r>
              <a:t/>
            </a:r>
            <a:endParaRPr sz="1600">
              <a:solidFill>
                <a:srgbClr val="000000"/>
              </a:solidFill>
              <a:latin typeface="Arial"/>
              <a:ea typeface="Arial"/>
              <a:cs typeface="Arial"/>
              <a:sym typeface="Arial"/>
            </a:endParaRPr>
          </a:p>
          <a:p>
            <a:pPr indent="0" lvl="0" marL="0" rtl="0" algn="l">
              <a:lnSpc>
                <a:spcPct val="150000"/>
              </a:lnSpc>
              <a:spcBef>
                <a:spcPts val="1200"/>
              </a:spcBef>
              <a:spcAft>
                <a:spcPts val="1200"/>
              </a:spcAft>
              <a:buSzPts val="1300"/>
              <a:buNone/>
            </a:pPr>
            <a:r>
              <a:t/>
            </a:r>
            <a:endParaRPr sz="16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