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Raleway"/>
      <p:regular r:id="rId61"/>
      <p:bold r:id="rId62"/>
      <p:italic r:id="rId63"/>
      <p:boldItalic r:id="rId64"/>
    </p:embeddedFont>
    <p:embeddedFont>
      <p:font typeface="Lato"/>
      <p:regular r:id="rId65"/>
      <p:bold r:id="rId66"/>
      <p:italic r:id="rId67"/>
      <p:boldItalic r:id="rId68"/>
    </p:embeddedFont>
    <p:embeddedFont>
      <p:font typeface="Sarabun Medium"/>
      <p:regular r:id="rId69"/>
      <p:bold r:id="rId70"/>
      <p:italic r:id="rId71"/>
      <p:boldItalic r:id="rId72"/>
    </p:embeddedFont>
    <p:embeddedFont>
      <p:font typeface="Jura"/>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Jura-regular.fntdata"/><Relationship Id="rId72" Type="http://schemas.openxmlformats.org/officeDocument/2006/relationships/font" Target="fonts/SarabunMedium-boldItalic.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Jura-bold.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SarabunMedium-italic.fntdata"/><Relationship Id="rId70" Type="http://schemas.openxmlformats.org/officeDocument/2006/relationships/font" Target="fonts/SarabunMedium-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bold.fntdata"/><Relationship Id="rId61" Type="http://schemas.openxmlformats.org/officeDocument/2006/relationships/font" Target="fonts/Raleway-regular.fntdata"/><Relationship Id="rId20" Type="http://schemas.openxmlformats.org/officeDocument/2006/relationships/slide" Target="slides/slide14.xml"/><Relationship Id="rId64" Type="http://schemas.openxmlformats.org/officeDocument/2006/relationships/font" Target="fonts/Raleway-boldItalic.fntdata"/><Relationship Id="rId63" Type="http://schemas.openxmlformats.org/officeDocument/2006/relationships/font" Target="fonts/Raleway-italic.fntdata"/><Relationship Id="rId22" Type="http://schemas.openxmlformats.org/officeDocument/2006/relationships/slide" Target="slides/slide16.xml"/><Relationship Id="rId66" Type="http://schemas.openxmlformats.org/officeDocument/2006/relationships/font" Target="fonts/Lato-bold.fntdata"/><Relationship Id="rId21" Type="http://schemas.openxmlformats.org/officeDocument/2006/relationships/slide" Target="slides/slide15.xml"/><Relationship Id="rId65" Type="http://schemas.openxmlformats.org/officeDocument/2006/relationships/font" Target="fonts/Lato-regular.fntdata"/><Relationship Id="rId24" Type="http://schemas.openxmlformats.org/officeDocument/2006/relationships/slide" Target="slides/slide18.xml"/><Relationship Id="rId68" Type="http://schemas.openxmlformats.org/officeDocument/2006/relationships/font" Target="fonts/Lato-boldItalic.fntdata"/><Relationship Id="rId23" Type="http://schemas.openxmlformats.org/officeDocument/2006/relationships/slide" Target="slides/slide17.xml"/><Relationship Id="rId67" Type="http://schemas.openxmlformats.org/officeDocument/2006/relationships/font" Target="fonts/La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SarabunMedium-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14aab4d1b_0_8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3514aab4d1b_0_878: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14aab4d1b_0_9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14aab4d1b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14aab4d1b_0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14aab4d1b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14aab4d1b_0_9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14aab4d1b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14aab4d1b_0_9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14aab4d1b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14aab4d1b_0_9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14aab4d1b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14aab4d1b_0_9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14aab4d1b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14aab4d1b_0_9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514aab4d1b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14aab4d1b_0_9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14aab4d1b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14aab4d1b_0_9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14aab4d1b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14aab4d1b_0_9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14aab4d1b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14aab4d1b_0_8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14aab4d1b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14aab4d1b_0_10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14aab4d1b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14aab4d1b_0_10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14aab4d1b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514aab4d1b_0_1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14aab4d1b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14aab4d1b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14aab4d1b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14aab4d1b_0_10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g3514aab4d1b_0_1035: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514aab4d1b_0_10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514aab4d1b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514aab4d1b_0_1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514aab4d1b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14aab4d1b_0_10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514aab4d1b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14aab4d1b_0_10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14aab4d1b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14aab4d1b_0_10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14aab4d1b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14aab4d1b_0_8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14aab4d1b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14aab4d1b_0_10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14aab4d1b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514aab4d1b_0_10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14aab4d1b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14aab4d1b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14aab4d1b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514aab4d1b_0_10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14aab4d1b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514aab4d1b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14aab4d1b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14aab4d1b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14aab4d1b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514aab4d1b_0_1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g3514aab4d1b_0_1126: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514aab4d1b_0_1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514aab4d1b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514aab4d1b_0_1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514aab4d1b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514aab4d1b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14aab4d1b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14aab4d1b_0_8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14aab4d1b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514aab4d1b_0_1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514aab4d1b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514aab4d1b_0_1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514aab4d1b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14aab4d1b_0_1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g3514aab4d1b_0_1163: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514aab4d1b_0_1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514aab4d1b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514aab4d1b_0_1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514aab4d1b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14aab4d1b_0_11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14aab4d1b_0_1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514aab4d1b_0_11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514aab4d1b_0_1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514aab4d1b_0_1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514aab4d1b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14aab4d1b_0_1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14aab4d1b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514aab4d1b_0_1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514aab4d1b_0_1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14aab4d1b_0_9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14aab4d1b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514aab4d1b_0_1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g3514aab4d1b_0_1212: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514aab4d1b_0_1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514aab4d1b_0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514aab4d1b_0_1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514aab4d1b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514aab4d1b_0_12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514aab4d1b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514aab4d1b_0_1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514aab4d1b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14aab4d1b_0_9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14aab4d1b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14aab4d1b_0_9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14aab4d1b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14aab4d1b_0_9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14aab4d1b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14aab4d1b_0_9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14aab4d1b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idx="4294967295" type="body"/>
          </p:nvPr>
        </p:nvSpPr>
        <p:spPr>
          <a:xfrm>
            <a:off x="0" y="1773000"/>
            <a:ext cx="9143700" cy="798600"/>
          </a:xfrm>
          <a:prstGeom prst="rect">
            <a:avLst/>
          </a:prstGeom>
          <a:solidFill>
            <a:srgbClr val="990000"/>
          </a:solidFill>
          <a:ln>
            <a:noFill/>
          </a:ln>
          <a:effectLst>
            <a:outerShdw blurRad="57240" rotWithShape="0" dir="5400000" dist="19080">
              <a:srgbClr val="000000">
                <a:alpha val="49800"/>
              </a:srgbClr>
            </a:outerShdw>
          </a:effectLst>
        </p:spPr>
        <p:txBody>
          <a:bodyPr anchorCtr="0" anchor="ctr" bIns="91425" lIns="91425" spcFirstLastPara="1" rIns="91425" wrap="square" tIns="91425">
            <a:noAutofit/>
          </a:bodyPr>
          <a:lstStyle/>
          <a:p>
            <a:pPr indent="0" lvl="0" marL="228600" marR="0" rtl="0" algn="ctr">
              <a:lnSpc>
                <a:spcPct val="100000"/>
              </a:lnSpc>
              <a:spcBef>
                <a:spcPts val="0"/>
              </a:spcBef>
              <a:spcAft>
                <a:spcPts val="1200"/>
              </a:spcAft>
              <a:buClr>
                <a:srgbClr val="FFFFFF"/>
              </a:buClr>
              <a:buSzPts val="3800"/>
              <a:buFont typeface="Arial"/>
              <a:buNone/>
            </a:pPr>
            <a:r>
              <a:rPr b="1" lang="vi" sz="3300">
                <a:solidFill>
                  <a:srgbClr val="FFFFFF"/>
                </a:solidFill>
                <a:latin typeface="Jura"/>
                <a:ea typeface="Jura"/>
                <a:cs typeface="Jura"/>
                <a:sym typeface="Jura"/>
              </a:rPr>
              <a:t>PHỤ THUỘC HÀM</a:t>
            </a:r>
            <a:endParaRPr b="1" sz="3300">
              <a:solidFill>
                <a:srgbClr val="FFFFFF"/>
              </a:solidFill>
              <a:latin typeface="Jura"/>
              <a:ea typeface="Jura"/>
              <a:cs typeface="Jura"/>
              <a:sym typeface="Ju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95" name="Google Shape;195;p3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196" name="Google Shape;196;p3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5"/>
              </a:buClr>
              <a:buSzPts val="1600"/>
              <a:buFont typeface="Arial"/>
              <a:buChar char="❖"/>
            </a:pPr>
            <a:r>
              <a:rPr b="1" lang="vi" sz="1600">
                <a:solidFill>
                  <a:schemeClr val="accent5"/>
                </a:solidFill>
                <a:latin typeface="Arial"/>
                <a:ea typeface="Arial"/>
                <a:cs typeface="Arial"/>
                <a:sym typeface="Arial"/>
              </a:rPr>
              <a:t>2 tính chất quan trọng khi tách một lược đồ quan hệ thành một tập các lược đồ nhỏ hơn</a:t>
            </a:r>
            <a:endParaRPr b="1" sz="1600">
              <a:solidFill>
                <a:schemeClr val="accent5"/>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Kết nối không tổn thất thông tin</a:t>
            </a:r>
            <a:r>
              <a:rPr lang="vi" sz="1600">
                <a:solidFill>
                  <a:srgbClr val="000000"/>
                </a:solidFill>
                <a:latin typeface="Arial"/>
                <a:ea typeface="Arial"/>
                <a:cs typeface="Arial"/>
                <a:sym typeface="Arial"/>
              </a:rPr>
              <a:t>: đảm bảo mọi thể hiện của quan hệ ban đầu có thể xác định được từ các thể hiện liên quan trong các quan hệ nhỏ hơn.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Bảo toàn sự phụ thuộc hàm</a:t>
            </a:r>
            <a:r>
              <a:rPr lang="vi" sz="1600">
                <a:solidFill>
                  <a:srgbClr val="000000"/>
                </a:solidFill>
                <a:latin typeface="Arial"/>
                <a:ea typeface="Arial"/>
                <a:cs typeface="Arial"/>
                <a:sym typeface="Arial"/>
              </a:rPr>
              <a:t>: đảm bảo một ràng buộc trên quan hệ ban đầu có thể được duy trì bằng cách sử dụng đơn giản một số ràng buộc trên mỗi quan hệ nhỏ hơn.</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02" name="Google Shape;202;p3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Một phụ thuộc hàm</a:t>
            </a:r>
            <a:r>
              <a:rPr lang="vi" sz="1600">
                <a:solidFill>
                  <a:srgbClr val="000000"/>
                </a:solidFill>
                <a:latin typeface="Arial"/>
                <a:ea typeface="Arial"/>
                <a:cs typeface="Arial"/>
                <a:sym typeface="Arial"/>
              </a:rPr>
              <a:t> thể hiện ngữ nghĩa của các thuộc tính trong một quan hệ: một thuộc tính có quan hệ với thuộc tính khác như thế nào và xác định các phụ thuộc hàm giữa các thuộc tính đó.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là ràng buộc giữa các thuộc tính.</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Xét một quan hệ với các thuộc tính A và B, với thuộc tính B phụ thuộc hàm vào thuộc tính A. </a:t>
            </a:r>
            <a:r>
              <a:rPr b="1" lang="vi" sz="1600">
                <a:solidFill>
                  <a:srgbClr val="000000"/>
                </a:solidFill>
                <a:latin typeface="Arial"/>
                <a:ea typeface="Arial"/>
                <a:cs typeface="Arial"/>
                <a:sym typeface="Arial"/>
              </a:rPr>
              <a:t>Nếu biết giá trị của A sẽ tìm thấy một giá trị duy nhất của B</a:t>
            </a:r>
            <a:r>
              <a:rPr lang="vi" sz="1600">
                <a:solidFill>
                  <a:srgbClr val="000000"/>
                </a:solidFill>
                <a:latin typeface="Arial"/>
                <a:ea typeface="Arial"/>
                <a:cs typeface="Arial"/>
                <a:sym typeface="Arial"/>
              </a:rPr>
              <a:t>. Nhưng với mỗi giá trị của B cho trước có thể </a:t>
            </a:r>
            <a:r>
              <a:rPr i="1" lang="vi" sz="1600">
                <a:solidFill>
                  <a:srgbClr val="000000"/>
                </a:solidFill>
                <a:latin typeface="Arial"/>
                <a:ea typeface="Arial"/>
                <a:cs typeface="Arial"/>
                <a:sym typeface="Arial"/>
              </a:rPr>
              <a:t>có nhiều giá trị khác nhau</a:t>
            </a:r>
            <a:r>
              <a:rPr lang="vi" sz="1600">
                <a:solidFill>
                  <a:srgbClr val="000000"/>
                </a:solidFill>
                <a:latin typeface="Arial"/>
                <a:ea typeface="Arial"/>
                <a:cs typeface="Arial"/>
                <a:sym typeface="Arial"/>
              </a:rPr>
              <a:t> tương ứng của A</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03" name="Google Shape;203;p3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a:t>
            </a:r>
            <a:endParaRPr sz="2800">
              <a:solidFill>
                <a:schemeClr val="accent3"/>
              </a:solidFill>
              <a:latin typeface="Sarabun Medium"/>
              <a:ea typeface="Sarabun Medium"/>
              <a:cs typeface="Sarabun Medium"/>
              <a:sym typeface="Sarabun Medium"/>
            </a:endParaRPr>
          </a:p>
        </p:txBody>
      </p:sp>
      <p:pic>
        <p:nvPicPr>
          <p:cNvPr id="204" name="Google Shape;204;p35"/>
          <p:cNvPicPr preferRelativeResize="0"/>
          <p:nvPr/>
        </p:nvPicPr>
        <p:blipFill>
          <a:blip r:embed="rId3">
            <a:alphaModFix/>
          </a:blip>
          <a:stretch>
            <a:fillRect/>
          </a:stretch>
        </p:blipFill>
        <p:spPr>
          <a:xfrm>
            <a:off x="2806875" y="4133125"/>
            <a:ext cx="3713050" cy="86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0" name="Google Shape;210;p36"/>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từ X vào Y được ký hiệu là </a:t>
            </a:r>
            <a:r>
              <a:rPr b="1" lang="vi" sz="1600">
                <a:solidFill>
                  <a:schemeClr val="accent3"/>
                </a:solidFill>
                <a:latin typeface="Arial"/>
                <a:ea typeface="Arial"/>
                <a:cs typeface="Arial"/>
                <a:sym typeface="Arial"/>
              </a:rPr>
              <a:t>X → Y</a:t>
            </a:r>
            <a:r>
              <a:rPr lang="vi" sz="1600">
                <a:solidFill>
                  <a:srgbClr val="000000"/>
                </a:solidFill>
                <a:latin typeface="Arial"/>
                <a:ea typeface="Arial"/>
                <a:cs typeface="Arial"/>
                <a:sym typeface="Arial"/>
              </a:rPr>
              <a:t>, với X là vế trái và Y là vế phải của phụ thuộc hàm</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Có thể diễn đạt cách khác: </a:t>
            </a:r>
            <a:r>
              <a:rPr i="1" lang="vi" sz="1600">
                <a:solidFill>
                  <a:srgbClr val="000000"/>
                </a:solidFill>
                <a:latin typeface="Arial"/>
                <a:ea typeface="Arial"/>
                <a:cs typeface="Arial"/>
                <a:sym typeface="Arial"/>
              </a:rPr>
              <a:t>Y phụ thuộc hàm vào X</a:t>
            </a:r>
            <a:r>
              <a:rPr lang="vi" sz="1600">
                <a:solidFill>
                  <a:srgbClr val="000000"/>
                </a:solidFill>
                <a:latin typeface="Arial"/>
                <a:ea typeface="Arial"/>
                <a:cs typeface="Arial"/>
                <a:sym typeface="Arial"/>
              </a:rPr>
              <a:t> hoặc </a:t>
            </a:r>
            <a:r>
              <a:rPr i="1" lang="vi" sz="1600">
                <a:solidFill>
                  <a:srgbClr val="000000"/>
                </a:solidFill>
                <a:latin typeface="Arial"/>
                <a:ea typeface="Arial"/>
                <a:cs typeface="Arial"/>
                <a:sym typeface="Arial"/>
              </a:rPr>
              <a:t>X xác định hàm Y</a:t>
            </a:r>
            <a:endParaRPr i="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phụ thuộc hàm là một tính chất của lược đồ quan hệ R và không phải là tính chất của trạng thái quan hệ r(R)</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X → Y hiển nhiên nếu X ⊇ Y</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X là 1 siêu khóa của R {A1, A2, … An}, thì X → {A1, A2, … An}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11" name="Google Shape;211;p3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7" name="Google Shape;217;p3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Arial"/>
              <a:buChar char="❖"/>
            </a:pPr>
            <a:r>
              <a:rPr b="1" lang="vi" sz="1600">
                <a:solidFill>
                  <a:schemeClr val="dk1"/>
                </a:solidFill>
                <a:latin typeface="Arial"/>
                <a:ea typeface="Arial"/>
                <a:cs typeface="Arial"/>
                <a:sym typeface="Arial"/>
              </a:rPr>
              <a:t>Xét quan hệ staff_branch</a:t>
            </a:r>
            <a:endParaRPr b="1" sz="1600">
              <a:solidFill>
                <a:schemeClr val="dk1"/>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chemeClr val="dk2"/>
                </a:solidFill>
                <a:latin typeface="Arial"/>
                <a:ea typeface="Arial"/>
                <a:cs typeface="Arial"/>
                <a:sym typeface="Arial"/>
              </a:rPr>
              <a:t>Để xác định các phụ thuộc hàm, cần hiểu rõ ngữ nghĩa của các thuộc tính khác nhau trong mỗi lược đồ quan hệ.</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chemeClr val="dk2"/>
                </a:solidFill>
                <a:latin typeface="Arial"/>
                <a:ea typeface="Arial"/>
                <a:cs typeface="Arial"/>
                <a:sym typeface="Arial"/>
              </a:rPr>
              <a:t>Ví dụ: </a:t>
            </a:r>
            <a:r>
              <a:rPr b="1" lang="vi" sz="1600">
                <a:solidFill>
                  <a:schemeClr val="dk2"/>
                </a:solidFill>
                <a:latin typeface="Arial"/>
                <a:ea typeface="Arial"/>
                <a:cs typeface="Arial"/>
                <a:sym typeface="Arial"/>
              </a:rPr>
              <a:t>Vị trí của mỗi nhân viên</a:t>
            </a:r>
            <a:r>
              <a:rPr lang="vi" sz="1600">
                <a:solidFill>
                  <a:schemeClr val="dk2"/>
                </a:solidFill>
                <a:latin typeface="Arial"/>
                <a:ea typeface="Arial"/>
                <a:cs typeface="Arial"/>
                <a:sym typeface="Arial"/>
              </a:rPr>
              <a:t> và </a:t>
            </a:r>
            <a:r>
              <a:rPr b="1" lang="vi" sz="1600">
                <a:solidFill>
                  <a:schemeClr val="dk2"/>
                </a:solidFill>
                <a:latin typeface="Arial"/>
                <a:ea typeface="Arial"/>
                <a:cs typeface="Arial"/>
                <a:sym typeface="Arial"/>
              </a:rPr>
              <a:t>chi nhánh</a:t>
            </a:r>
            <a:r>
              <a:rPr lang="vi" sz="1600">
                <a:solidFill>
                  <a:schemeClr val="dk2"/>
                </a:solidFill>
                <a:latin typeface="Arial"/>
                <a:ea typeface="Arial"/>
                <a:cs typeface="Arial"/>
                <a:sym typeface="Arial"/>
              </a:rPr>
              <a:t> sẽ xác định lương của họ.</a:t>
            </a:r>
            <a:endParaRPr sz="1600">
              <a:solidFill>
                <a:schemeClr val="dk2"/>
              </a:solidFill>
              <a:latin typeface="Arial"/>
              <a:ea typeface="Arial"/>
              <a:cs typeface="Arial"/>
              <a:sym typeface="Arial"/>
            </a:endParaRPr>
          </a:p>
          <a:p>
            <a:pPr indent="-330200" lvl="0" marL="457200" rtl="0" algn="l">
              <a:lnSpc>
                <a:spcPct val="150000"/>
              </a:lnSpc>
              <a:spcBef>
                <a:spcPts val="1200"/>
              </a:spcBef>
              <a:spcAft>
                <a:spcPts val="0"/>
              </a:spcAft>
              <a:buClr>
                <a:schemeClr val="dk1"/>
              </a:buClr>
              <a:buSzPts val="1600"/>
              <a:buFont typeface="Arial"/>
              <a:buChar char="❖"/>
            </a:pPr>
            <a:r>
              <a:rPr b="1" lang="vi" sz="1600">
                <a:solidFill>
                  <a:schemeClr val="dk1"/>
                </a:solidFill>
                <a:latin typeface="Arial"/>
                <a:ea typeface="Arial"/>
                <a:cs typeface="Arial"/>
                <a:sym typeface="Arial"/>
              </a:rPr>
              <a:t>Cần hiểu rõ về tổ chức. Đây là nhiệm vụ của giai đoạn phân tích yêu cầu bài toán và giai đoạn thiết kế mức khái niệm.</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18" name="Google Shape;218;p3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các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4" name="Google Shape;224;p3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Arial"/>
              <a:buChar char="❖"/>
            </a:pPr>
            <a:r>
              <a:rPr b="1" lang="vi" sz="1600">
                <a:solidFill>
                  <a:schemeClr val="dk1"/>
                </a:solidFill>
                <a:latin typeface="Arial"/>
                <a:ea typeface="Arial"/>
                <a:cs typeface="Arial"/>
                <a:sym typeface="Arial"/>
              </a:rPr>
              <a:t>Các phụ thuộc hàm được xác định như sau</a:t>
            </a:r>
            <a:endParaRPr b="1" sz="1600">
              <a:solidFill>
                <a:schemeClr val="dk1"/>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staff# → sname, position, salary, branch#, baddress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branch# → baddress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baddress → branch#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branch#, position → salary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baddress, position → salary</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25" name="Google Shape;225;p3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các Phụ thuộc hàm </a:t>
            </a:r>
            <a:endParaRPr sz="2800">
              <a:solidFill>
                <a:schemeClr val="accent3"/>
              </a:solidFill>
              <a:latin typeface="Sarabun Medium"/>
              <a:ea typeface="Sarabun Medium"/>
              <a:cs typeface="Sarabun Medium"/>
              <a:sym typeface="Sarabun Medium"/>
            </a:endParaRPr>
          </a:p>
        </p:txBody>
      </p:sp>
      <p:pic>
        <p:nvPicPr>
          <p:cNvPr id="226" name="Google Shape;226;p38"/>
          <p:cNvPicPr preferRelativeResize="0"/>
          <p:nvPr/>
        </p:nvPicPr>
        <p:blipFill>
          <a:blip r:embed="rId3">
            <a:alphaModFix/>
          </a:blip>
          <a:stretch>
            <a:fillRect/>
          </a:stretch>
        </p:blipFill>
        <p:spPr>
          <a:xfrm>
            <a:off x="2032790" y="3298700"/>
            <a:ext cx="5261225" cy="155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32" name="Google Shape;232;p3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MUONSACH(Sothe, MaSach, Nguoimuon,Tensach, Ngaymuon) có các PTH:</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Sothe → Nguoimuon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Masach → Tensach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Sothe, Masach → Ngaymuon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33" name="Google Shape;233;p3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 Ví dụ 1</a:t>
            </a:r>
            <a:endParaRPr sz="2800">
              <a:solidFill>
                <a:schemeClr val="accent3"/>
              </a:solidFill>
              <a:latin typeface="Sarabun Medium"/>
              <a:ea typeface="Sarabun Medium"/>
              <a:cs typeface="Sarabun Medium"/>
              <a:sym typeface="Sarabun Medium"/>
            </a:endParaRPr>
          </a:p>
        </p:txBody>
      </p:sp>
      <p:pic>
        <p:nvPicPr>
          <p:cNvPr id="234" name="Google Shape;234;p39"/>
          <p:cNvPicPr preferRelativeResize="0"/>
          <p:nvPr/>
        </p:nvPicPr>
        <p:blipFill>
          <a:blip r:embed="rId3">
            <a:alphaModFix/>
          </a:blip>
          <a:stretch>
            <a:fillRect/>
          </a:stretch>
        </p:blipFill>
        <p:spPr>
          <a:xfrm>
            <a:off x="4479575" y="2156962"/>
            <a:ext cx="3860825" cy="241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40" name="Google Shape;240;p40"/>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 CONGDAN(SoCMND, Hoten, Ngaysinh, Gioitinh) có các phụ thuộc hàm: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SoCMND → Hoten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SoCMND → Ngaysinh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SoCMND → Gioitinh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41" name="Google Shape;241;p4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 Ví dụ 2 </a:t>
            </a:r>
            <a:endParaRPr sz="2800">
              <a:solidFill>
                <a:schemeClr val="accent3"/>
              </a:solidFill>
              <a:latin typeface="Sarabun Medium"/>
              <a:ea typeface="Sarabun Medium"/>
              <a:cs typeface="Sarabun Medium"/>
              <a:sym typeface="Sarabun Medium"/>
            </a:endParaRPr>
          </a:p>
        </p:txBody>
      </p:sp>
      <p:pic>
        <p:nvPicPr>
          <p:cNvPr id="242" name="Google Shape;242;p40"/>
          <p:cNvPicPr preferRelativeResize="0"/>
          <p:nvPr/>
        </p:nvPicPr>
        <p:blipFill>
          <a:blip r:embed="rId3">
            <a:alphaModFix/>
          </a:blip>
          <a:stretch>
            <a:fillRect/>
          </a:stretch>
        </p:blipFill>
        <p:spPr>
          <a:xfrm>
            <a:off x="5105925" y="1922825"/>
            <a:ext cx="2753524" cy="2762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48" name="Google Shape;248;p41"/>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Trong quá trình xác định các phụ thuộc hàm, </a:t>
            </a:r>
            <a:r>
              <a:rPr b="1" lang="vi" sz="1600">
                <a:solidFill>
                  <a:srgbClr val="000000"/>
                </a:solidFill>
                <a:latin typeface="Arial"/>
                <a:ea typeface="Arial"/>
                <a:cs typeface="Arial"/>
                <a:sym typeface="Arial"/>
              </a:rPr>
              <a:t>cần bỏ qua các phụ thuộc hàm hiển nhiên đúng</a:t>
            </a:r>
            <a:r>
              <a:rPr lang="vi"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X → Y hiển nhiên đúng nếu X ⊇ Y</a:t>
            </a:r>
            <a:endParaRPr sz="1600">
              <a:solidFill>
                <a:srgbClr val="000000"/>
              </a:solidFill>
              <a:latin typeface="Arial"/>
              <a:ea typeface="Arial"/>
              <a:cs typeface="Arial"/>
              <a:sym typeface="Arial"/>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 staff#, sname } → sname </a:t>
            </a:r>
            <a:endParaRPr sz="1600">
              <a:solidFill>
                <a:srgbClr val="000000"/>
              </a:solidFill>
              <a:latin typeface="Arial"/>
              <a:ea typeface="Arial"/>
              <a:cs typeface="Arial"/>
              <a:sym typeface="Arial"/>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 staff#, sname } → staff#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Các phụ thuộc hàm này không cung cấp thêm các thông tin cần thiết nào về các ràng buộc toàn vẹn đối với quan hệ.</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49" name="Google Shape;249;p4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hiển nhiên </a:t>
            </a:r>
            <a:endParaRPr sz="2800">
              <a:solidFill>
                <a:schemeClr val="accent3"/>
              </a:solidFill>
              <a:latin typeface="Sarabun Medium"/>
              <a:ea typeface="Sarabun Medium"/>
              <a:cs typeface="Sarabun Medium"/>
              <a:sym typeface="Sarabun Medium"/>
            </a:endParaRPr>
          </a:p>
        </p:txBody>
      </p:sp>
      <p:sp>
        <p:nvSpPr>
          <p:cNvPr id="250" name="Google Shape;250;p41"/>
          <p:cNvSpPr/>
          <p:nvPr/>
        </p:nvSpPr>
        <p:spPr>
          <a:xfrm>
            <a:off x="2166450" y="297300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 name="Google Shape;251;p41"/>
          <p:cNvSpPr/>
          <p:nvPr/>
        </p:nvSpPr>
        <p:spPr>
          <a:xfrm>
            <a:off x="3909725" y="297300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41"/>
          <p:cNvSpPr/>
          <p:nvPr/>
        </p:nvSpPr>
        <p:spPr>
          <a:xfrm>
            <a:off x="2825100" y="257175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41"/>
          <p:cNvSpPr/>
          <p:nvPr/>
        </p:nvSpPr>
        <p:spPr>
          <a:xfrm>
            <a:off x="3909725" y="257175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59" name="Google Shape;259;p4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suy diễn được</a:t>
            </a:r>
            <a:endParaRPr sz="2800">
              <a:solidFill>
                <a:schemeClr val="accent3"/>
              </a:solidFill>
              <a:latin typeface="Sarabun Medium"/>
              <a:ea typeface="Sarabun Medium"/>
              <a:cs typeface="Sarabun Medium"/>
              <a:sym typeface="Sarabun Medium"/>
            </a:endParaRPr>
          </a:p>
        </p:txBody>
      </p:sp>
      <p:sp>
        <p:nvSpPr>
          <p:cNvPr id="260" name="Google Shape;260;p42"/>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F là một tập phụ thuộc hàm trên lược đồ quan hệ R</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X → Y</a:t>
            </a:r>
            <a:r>
              <a:rPr lang="vi" sz="1600">
                <a:solidFill>
                  <a:srgbClr val="000000"/>
                </a:solidFill>
                <a:latin typeface="Arial"/>
                <a:ea typeface="Arial"/>
                <a:cs typeface="Arial"/>
                <a:sym typeface="Arial"/>
              </a:rPr>
              <a:t> suy diễn được từ tập phụ thuộc hàm F, được ký hiệu là </a:t>
            </a:r>
            <a:r>
              <a:rPr b="1" lang="vi" sz="1600">
                <a:solidFill>
                  <a:srgbClr val="000000"/>
                </a:solidFill>
                <a:latin typeface="Arial"/>
                <a:ea typeface="Arial"/>
                <a:cs typeface="Arial"/>
                <a:sym typeface="Arial"/>
              </a:rPr>
              <a:t>F  |=  X → Y</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Tập tất cả các phụ thuộc hàm được suy diễn từ một tập phụ thuộc hàm F được gọi là </a:t>
            </a:r>
            <a:r>
              <a:rPr b="1" lang="vi" sz="1600">
                <a:solidFill>
                  <a:schemeClr val="accent3"/>
                </a:solidFill>
                <a:latin typeface="Arial"/>
                <a:ea typeface="Arial"/>
                <a:cs typeface="Arial"/>
                <a:sym typeface="Arial"/>
              </a:rPr>
              <a:t>bao đóng</a:t>
            </a:r>
            <a:r>
              <a:rPr lang="vi" sz="1600">
                <a:solidFill>
                  <a:srgbClr val="000000"/>
                </a:solidFill>
                <a:latin typeface="Arial"/>
                <a:ea typeface="Arial"/>
                <a:cs typeface="Arial"/>
                <a:sym typeface="Arial"/>
              </a:rPr>
              <a:t> của F và được ký hiệu là F</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Bao đóng</a:t>
            </a:r>
            <a:r>
              <a:rPr b="1" lang="vi" sz="1600">
                <a:solidFill>
                  <a:srgbClr val="000000"/>
                </a:solidFill>
                <a:latin typeface="Arial"/>
                <a:ea typeface="Arial"/>
                <a:cs typeface="Arial"/>
                <a:sym typeface="Arial"/>
              </a:rPr>
              <a:t> của tập phụ thuộc hàm F</a:t>
            </a:r>
            <a:r>
              <a:rPr lang="vi" sz="1600">
                <a:solidFill>
                  <a:srgbClr val="000000"/>
                </a:solidFill>
                <a:latin typeface="Arial"/>
                <a:ea typeface="Arial"/>
                <a:cs typeface="Arial"/>
                <a:sym typeface="Arial"/>
              </a:rPr>
              <a:t>, được định nghĩa như sau:</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61" name="Google Shape;261;p42"/>
          <p:cNvSpPr/>
          <p:nvPr/>
        </p:nvSpPr>
        <p:spPr>
          <a:xfrm>
            <a:off x="2936375" y="3749200"/>
            <a:ext cx="3945900" cy="729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t/>
            </a:r>
            <a:endParaRPr b="1" sz="1450">
              <a:solidFill>
                <a:srgbClr val="0000FF"/>
              </a:solidFill>
              <a:highlight>
                <a:srgbClr val="FFFFFF"/>
              </a:highlight>
              <a:latin typeface="Courier New"/>
              <a:ea typeface="Courier New"/>
              <a:cs typeface="Courier New"/>
              <a:sym typeface="Courier New"/>
            </a:endParaRPr>
          </a:p>
        </p:txBody>
      </p:sp>
      <p:pic>
        <p:nvPicPr>
          <p:cNvPr id="262" name="Google Shape;262;p42"/>
          <p:cNvPicPr preferRelativeResize="0"/>
          <p:nvPr/>
        </p:nvPicPr>
        <p:blipFill>
          <a:blip r:embed="rId3">
            <a:alphaModFix/>
          </a:blip>
          <a:stretch>
            <a:fillRect/>
          </a:stretch>
        </p:blipFill>
        <p:spPr>
          <a:xfrm>
            <a:off x="3099740" y="3917200"/>
            <a:ext cx="3619181" cy="393600"/>
          </a:xfrm>
          <a:prstGeom prst="rect">
            <a:avLst/>
          </a:prstGeom>
          <a:solidFill>
            <a:schemeClr val="lt1"/>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68" name="Google Shape;268;p4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luật suy diễn cho các phụ thuộc hàm</a:t>
            </a:r>
            <a:endParaRPr sz="2800">
              <a:solidFill>
                <a:schemeClr val="accent3"/>
              </a:solidFill>
              <a:latin typeface="Sarabun Medium"/>
              <a:ea typeface="Sarabun Medium"/>
              <a:cs typeface="Sarabun Medium"/>
              <a:sym typeface="Sarabun Medium"/>
            </a:endParaRPr>
          </a:p>
        </p:txBody>
      </p:sp>
      <p:sp>
        <p:nvSpPr>
          <p:cNvPr id="269" name="Google Shape;269;p4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tập các luật suy diễn là cần thiết để suy diễn ra tập các phụ thuộc hàm dựa vào F. Sáu luật suy diễn được biết đến nhiều nhất được áp dụng cho các phụ thuộc hàm như sau:</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IR1: Luật phản xạ: nếu X ⊇ Y, thì X → Y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IR2: Luật tăng trưởng: nếu X → Y, thì XZ → YZ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IR3: Luật bắc cầu: nếu X → Y và Y → Z, thì X → Z</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IR4: Luật chiếu: Nếu X → YZ, thì X → Y và X → Z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IR5: Luật cộng thêm: Nếu X → Y và X → Z, thì X → YZ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IR6: Luật giả bắc cầu: Nếu X → Y và YZ → W, thì XZ → W</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70" name="Google Shape;270;p43"/>
          <p:cNvSpPr/>
          <p:nvPr/>
        </p:nvSpPr>
        <p:spPr>
          <a:xfrm>
            <a:off x="6886350" y="2699425"/>
            <a:ext cx="1530000" cy="810600"/>
          </a:xfrm>
          <a:prstGeom prst="wedgeRoundRectCallout">
            <a:avLst>
              <a:gd fmla="val -91987" name="adj1"/>
              <a:gd fmla="val -249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latin typeface="Raleway"/>
                <a:ea typeface="Raleway"/>
                <a:cs typeface="Raleway"/>
                <a:sym typeface="Raleway"/>
              </a:rPr>
              <a:t>3 Tiên đề Armstrong</a:t>
            </a:r>
            <a:endParaRPr sz="1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37" name="Google Shape;137;p26"/>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Chuẩn hóa</a:t>
            </a:r>
            <a:r>
              <a:rPr lang="vi" sz="1600">
                <a:solidFill>
                  <a:srgbClr val="000000"/>
                </a:solidFill>
                <a:latin typeface="Arial"/>
                <a:ea typeface="Arial"/>
                <a:cs typeface="Arial"/>
                <a:sym typeface="Arial"/>
              </a:rPr>
              <a:t> là một kỹ thuật tạo ra một tập các quan hệ với các thuộc tính từ các yêu cầu cho trước về dữ liệu cần mô hình hóa của tổ chức.</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Quá trình chuẩn hóa đầu tiên được phát triển bởi Codd vào năm 1972.</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Việc chuẩn hóa thường được thực hiện như một chuỗi các kiểm tra trên một quan hệ để xác định xem nó có thỏa mãn hay vi phạm các yêu cầu của một dạng chuẩn cho trước nào đó hay không.</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38" name="Google Shape;138;p2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p:nvPr/>
        </p:nvSpPr>
        <p:spPr>
          <a:xfrm>
            <a:off x="366825" y="1179100"/>
            <a:ext cx="7688736" cy="1570644"/>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77" name="Google Shape;277;p4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luật suy diễn cho các phụ thuộc hàm</a:t>
            </a:r>
            <a:endParaRPr sz="2800">
              <a:solidFill>
                <a:schemeClr val="accent3"/>
              </a:solidFill>
              <a:latin typeface="Sarabun Medium"/>
              <a:ea typeface="Sarabun Medium"/>
              <a:cs typeface="Sarabun Medium"/>
              <a:sym typeface="Sarabun Medium"/>
            </a:endParaRPr>
          </a:p>
        </p:txBody>
      </p:sp>
      <p:sp>
        <p:nvSpPr>
          <p:cNvPr id="278" name="Google Shape;278;p4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vi" sz="1600">
                <a:solidFill>
                  <a:srgbClr val="000000"/>
                </a:solidFill>
                <a:latin typeface="Arial"/>
                <a:ea typeface="Arial"/>
                <a:cs typeface="Arial"/>
                <a:sym typeface="Arial"/>
              </a:rPr>
              <a:t>Hệ tiên đề Amstrong đóng vai trò là một tập luật </a:t>
            </a:r>
            <a:r>
              <a:rPr b="1" lang="vi" sz="1600">
                <a:solidFill>
                  <a:schemeClr val="accent3"/>
                </a:solidFill>
                <a:latin typeface="Arial"/>
                <a:ea typeface="Arial"/>
                <a:cs typeface="Arial"/>
                <a:sym typeface="Arial"/>
              </a:rPr>
              <a:t>cần thiết và đầy đủ</a:t>
            </a:r>
            <a:r>
              <a:rPr lang="vi"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rPr lang="vi" sz="1600">
                <a:solidFill>
                  <a:srgbClr val="000000"/>
                </a:solidFill>
                <a:latin typeface="Arial"/>
                <a:ea typeface="Arial"/>
                <a:cs typeface="Arial"/>
                <a:sym typeface="Arial"/>
              </a:rPr>
              <a:t>cho việc tạo ra bao đóng của một tập các phụ thuộc hàm.</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pic>
        <p:nvPicPr>
          <p:cNvPr id="279" name="Google Shape;279;p44"/>
          <p:cNvPicPr preferRelativeResize="0"/>
          <p:nvPr/>
        </p:nvPicPr>
        <p:blipFill>
          <a:blip r:embed="rId3">
            <a:alphaModFix/>
          </a:blip>
          <a:stretch>
            <a:fillRect/>
          </a:stretch>
        </p:blipFill>
        <p:spPr>
          <a:xfrm>
            <a:off x="6666375" y="2253700"/>
            <a:ext cx="2165425" cy="2889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85" name="Google Shape;285;p4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a:t>
            </a:r>
            <a:endParaRPr sz="2800">
              <a:solidFill>
                <a:schemeClr val="accent3"/>
              </a:solidFill>
              <a:latin typeface="Sarabun Medium"/>
              <a:ea typeface="Sarabun Medium"/>
              <a:cs typeface="Sarabun Medium"/>
              <a:sym typeface="Sarabun Medium"/>
            </a:endParaRPr>
          </a:p>
        </p:txBody>
      </p:sp>
      <p:sp>
        <p:nvSpPr>
          <p:cNvPr id="286" name="Google Shape;286;p4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lược đồ quan hệ: R = (A,B,C,D,E,F,G,H, I, J) và </a:t>
            </a:r>
            <a:endParaRPr sz="16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F = {AB → E, AG → J, BE → I, E → G, GI → H}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rgbClr val="000000"/>
                </a:solidFill>
                <a:latin typeface="Arial"/>
                <a:ea typeface="Arial"/>
                <a:cs typeface="Arial"/>
                <a:sym typeface="Arial"/>
              </a:rPr>
              <a:t>a. Hỏi F ⊨ AB → GH?                             b. Hỏi F ⊨ BE → 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92" name="Google Shape;292;p4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a:t>
            </a:r>
            <a:endParaRPr sz="2800">
              <a:solidFill>
                <a:schemeClr val="accent3"/>
              </a:solidFill>
              <a:latin typeface="Sarabun Medium"/>
              <a:ea typeface="Sarabun Medium"/>
              <a:cs typeface="Sarabun Medium"/>
              <a:sym typeface="Sarabun Medium"/>
            </a:endParaRPr>
          </a:p>
        </p:txBody>
      </p:sp>
      <p:sp>
        <p:nvSpPr>
          <p:cNvPr id="293" name="Google Shape;293;p46"/>
          <p:cNvSpPr txBox="1"/>
          <p:nvPr>
            <p:ph idx="1" type="body"/>
          </p:nvPr>
        </p:nvSpPr>
        <p:spPr>
          <a:xfrm>
            <a:off x="727550" y="1483925"/>
            <a:ext cx="7871700" cy="1245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Cho lược đồ quan hệ: R = (A,B,C,D,E,F,G,H, I, J) và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F = {AB → E, AG → J, BE → I, E → G, GI → H} </a:t>
            </a:r>
            <a:endParaRPr sz="14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400">
                <a:solidFill>
                  <a:srgbClr val="000000"/>
                </a:solidFill>
                <a:latin typeface="Arial"/>
                <a:ea typeface="Arial"/>
                <a:cs typeface="Arial"/>
                <a:sym typeface="Arial"/>
              </a:rPr>
              <a:t>a. Hỏi F ⊨ </a:t>
            </a:r>
            <a:r>
              <a:rPr b="1" lang="vi" sz="1400">
                <a:solidFill>
                  <a:srgbClr val="000000"/>
                </a:solidFill>
                <a:latin typeface="Arial"/>
                <a:ea typeface="Arial"/>
                <a:cs typeface="Arial"/>
                <a:sym typeface="Arial"/>
              </a:rPr>
              <a:t>AB → GH</a:t>
            </a:r>
            <a:r>
              <a:rPr lang="vi" sz="1400">
                <a:solidFill>
                  <a:srgbClr val="000000"/>
                </a:solidFill>
                <a:latin typeface="Arial"/>
                <a:ea typeface="Arial"/>
                <a:cs typeface="Arial"/>
                <a:sym typeface="Arial"/>
              </a:rPr>
              <a:t>?                             b. Hỏi F ⊨ </a:t>
            </a:r>
            <a:r>
              <a:rPr b="1" lang="vi" sz="1400">
                <a:solidFill>
                  <a:srgbClr val="000000"/>
                </a:solidFill>
                <a:latin typeface="Arial"/>
                <a:ea typeface="Arial"/>
                <a:cs typeface="Arial"/>
                <a:sym typeface="Arial"/>
              </a:rPr>
              <a:t>BE → H</a:t>
            </a:r>
            <a:r>
              <a:rPr lang="vi"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94" name="Google Shape;294;p46"/>
          <p:cNvSpPr txBox="1"/>
          <p:nvPr>
            <p:ph idx="1" type="body"/>
          </p:nvPr>
        </p:nvSpPr>
        <p:spPr>
          <a:xfrm>
            <a:off x="869825" y="2639500"/>
            <a:ext cx="4634400" cy="124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solidFill>
                  <a:srgbClr val="000000"/>
                </a:solidFill>
                <a:latin typeface="Arial"/>
                <a:ea typeface="Arial"/>
                <a:cs typeface="Arial"/>
                <a:sym typeface="Arial"/>
              </a:rPr>
              <a:t>1.</a:t>
            </a:r>
            <a:r>
              <a:rPr lang="vi" sz="1600">
                <a:solidFill>
                  <a:srgbClr val="000000"/>
                </a:solidFill>
                <a:latin typeface="Arial"/>
                <a:ea typeface="Arial"/>
                <a:cs typeface="Arial"/>
                <a:sym typeface="Arial"/>
              </a:rPr>
              <a:t> </a:t>
            </a:r>
            <a:r>
              <a:rPr lang="vi">
                <a:solidFill>
                  <a:srgbClr val="000000"/>
                </a:solidFill>
                <a:latin typeface="Arial"/>
                <a:ea typeface="Arial"/>
                <a:cs typeface="Arial"/>
                <a:sym typeface="Arial"/>
              </a:rPr>
              <a:t>AB → E, đã cho trong F</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2. AB → B, luật phản xạ IR1</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3. AB → BE, luật cộng thêm IR5 từ bước 1 và 2</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4. BE → I, đã cho trong F</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5. AB → I, luật bắc cầu IR3 từ bước 3 và 4</a:t>
            </a:r>
            <a:endParaRPr>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vi">
                <a:solidFill>
                  <a:srgbClr val="000000"/>
                </a:solidFill>
                <a:latin typeface="Arial"/>
                <a:ea typeface="Arial"/>
                <a:cs typeface="Arial"/>
                <a:sym typeface="Arial"/>
              </a:rPr>
              <a:t>6. E → G, đã cho trong F</a:t>
            </a:r>
            <a:endParaRPr>
              <a:solidFill>
                <a:srgbClr val="000000"/>
              </a:solidFill>
              <a:latin typeface="Arial"/>
              <a:ea typeface="Arial"/>
              <a:cs typeface="Arial"/>
              <a:sym typeface="Arial"/>
            </a:endParaRPr>
          </a:p>
        </p:txBody>
      </p:sp>
      <p:sp>
        <p:nvSpPr>
          <p:cNvPr id="295" name="Google Shape;295;p46"/>
          <p:cNvSpPr txBox="1"/>
          <p:nvPr>
            <p:ph idx="1" type="body"/>
          </p:nvPr>
        </p:nvSpPr>
        <p:spPr>
          <a:xfrm>
            <a:off x="4926675" y="2729825"/>
            <a:ext cx="4634400" cy="124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solidFill>
                  <a:srgbClr val="000000"/>
                </a:solidFill>
                <a:latin typeface="Arial"/>
                <a:ea typeface="Arial"/>
                <a:cs typeface="Arial"/>
                <a:sym typeface="Arial"/>
              </a:rPr>
              <a:t>7. AB → G, luật bắc cầu IR3 từ bước 1 và 6</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8. AB → GI, luật cộng thêm IR5 từ bước 5 và 7</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9. GI → H, đã cho trong F</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10. AB → H, luật bắc cầu IR3 từ bước 8 và 9</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11. AB → GH, luật cộng thêm IR5 từ bước 7 và 10</a:t>
            </a:r>
            <a:endParaRPr>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vi">
                <a:solidFill>
                  <a:srgbClr val="000000"/>
                </a:solidFill>
                <a:latin typeface="Arial"/>
                <a:ea typeface="Arial"/>
                <a:cs typeface="Arial"/>
                <a:sym typeface="Arial"/>
              </a:rPr>
              <a:t>=&gt; kết quả được chứng minh.</a:t>
            </a:r>
            <a:endParaRPr>
              <a:solidFill>
                <a:srgbClr val="000000"/>
              </a:solidFill>
              <a:latin typeface="Arial"/>
              <a:ea typeface="Arial"/>
              <a:cs typeface="Arial"/>
              <a:sym typeface="Arial"/>
            </a:endParaRPr>
          </a:p>
        </p:txBody>
      </p:sp>
      <p:cxnSp>
        <p:nvCxnSpPr>
          <p:cNvPr id="296" name="Google Shape;296;p46"/>
          <p:cNvCxnSpPr/>
          <p:nvPr/>
        </p:nvCxnSpPr>
        <p:spPr>
          <a:xfrm>
            <a:off x="4713850" y="2618350"/>
            <a:ext cx="0" cy="20772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6"/>
          <p:cNvCxnSpPr/>
          <p:nvPr/>
        </p:nvCxnSpPr>
        <p:spPr>
          <a:xfrm>
            <a:off x="1127000" y="2618350"/>
            <a:ext cx="73461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03" name="Google Shape;303;p4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luật suy diễn cho các phụ thuộc hàm</a:t>
            </a:r>
            <a:endParaRPr sz="2800">
              <a:solidFill>
                <a:schemeClr val="accent3"/>
              </a:solidFill>
              <a:latin typeface="Sarabun Medium"/>
              <a:ea typeface="Sarabun Medium"/>
              <a:cs typeface="Sarabun Medium"/>
              <a:sym typeface="Sarabun Medium"/>
            </a:endParaRPr>
          </a:p>
        </p:txBody>
      </p:sp>
      <p:sp>
        <p:nvSpPr>
          <p:cNvPr id="304" name="Google Shape;304;p4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05" name="Google Shape;305;p47"/>
          <p:cNvSpPr/>
          <p:nvPr/>
        </p:nvSpPr>
        <p:spPr>
          <a:xfrm>
            <a:off x="326300" y="1250400"/>
            <a:ext cx="6910704" cy="1712124"/>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latin typeface="Raleway"/>
                <a:ea typeface="Raleway"/>
                <a:cs typeface="Raleway"/>
                <a:sym typeface="Raleway"/>
              </a:rPr>
              <a:t>Ngoài các phụ thuộc hàm hiển nhiên, còn có nhiều các </a:t>
            </a:r>
            <a:r>
              <a:rPr b="1" lang="vi" sz="1600">
                <a:latin typeface="Raleway"/>
                <a:ea typeface="Raleway"/>
                <a:cs typeface="Raleway"/>
                <a:sym typeface="Raleway"/>
              </a:rPr>
              <a:t>phụ thuộc hàm khác</a:t>
            </a:r>
            <a:r>
              <a:rPr lang="vi" sz="1600">
                <a:latin typeface="Raleway"/>
                <a:ea typeface="Raleway"/>
                <a:cs typeface="Raleway"/>
                <a:sym typeface="Raleway"/>
              </a:rPr>
              <a:t> cũng thỏa mãn với các thể hiện của quan hệ mà đã thỏa mãn các phụ thuộc hàm trong F.</a:t>
            </a:r>
            <a:endParaRPr sz="1600">
              <a:latin typeface="Raleway"/>
              <a:ea typeface="Raleway"/>
              <a:cs typeface="Raleway"/>
              <a:sym typeface="Raleway"/>
            </a:endParaRPr>
          </a:p>
        </p:txBody>
      </p:sp>
      <p:pic>
        <p:nvPicPr>
          <p:cNvPr id="306" name="Google Shape;306;p47"/>
          <p:cNvPicPr preferRelativeResize="0"/>
          <p:nvPr/>
        </p:nvPicPr>
        <p:blipFill>
          <a:blip r:embed="rId3">
            <a:alphaModFix/>
          </a:blip>
          <a:stretch>
            <a:fillRect/>
          </a:stretch>
        </p:blipFill>
        <p:spPr>
          <a:xfrm>
            <a:off x="6432900" y="2395450"/>
            <a:ext cx="1983450" cy="2530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48"/>
          <p:cNvSpPr txBox="1"/>
          <p:nvPr>
            <p:ph idx="4294967295" type="body"/>
          </p:nvPr>
        </p:nvSpPr>
        <p:spPr>
          <a:xfrm>
            <a:off x="0" y="1773000"/>
            <a:ext cx="9143700" cy="798600"/>
          </a:xfrm>
          <a:prstGeom prst="rect">
            <a:avLst/>
          </a:prstGeom>
          <a:solidFill>
            <a:srgbClr val="C27BA0"/>
          </a:solidFill>
          <a:ln>
            <a:noFill/>
          </a:ln>
          <a:effectLst>
            <a:outerShdw blurRad="57240" rotWithShape="0" dir="5400000" dist="19080">
              <a:srgbClr val="000000">
                <a:alpha val="49800"/>
              </a:srgbClr>
            </a:outerShdw>
          </a:effectLst>
        </p:spPr>
        <p:txBody>
          <a:bodyPr anchorCtr="0" anchor="ctr" bIns="91425" lIns="91425" spcFirstLastPara="1" rIns="91425" wrap="square" tIns="91425">
            <a:noAutofit/>
          </a:bodyPr>
          <a:lstStyle/>
          <a:p>
            <a:pPr indent="0" lvl="0" marL="228600" marR="0" rtl="0" algn="ctr">
              <a:lnSpc>
                <a:spcPct val="100000"/>
              </a:lnSpc>
              <a:spcBef>
                <a:spcPts val="0"/>
              </a:spcBef>
              <a:spcAft>
                <a:spcPts val="1200"/>
              </a:spcAft>
              <a:buClr>
                <a:srgbClr val="FFFFFF"/>
              </a:buClr>
              <a:buSzPts val="3800"/>
              <a:buFont typeface="Arial"/>
              <a:buNone/>
            </a:pPr>
            <a:r>
              <a:rPr b="1" lang="vi" sz="3300">
                <a:solidFill>
                  <a:srgbClr val="FFFFFF"/>
                </a:solidFill>
                <a:latin typeface="Jura"/>
                <a:ea typeface="Jura"/>
                <a:cs typeface="Jura"/>
                <a:sym typeface="Jura"/>
              </a:rPr>
              <a:t>BAO ĐÓNG (CLOSURE)</a:t>
            </a:r>
            <a:endParaRPr b="1" sz="3300">
              <a:solidFill>
                <a:srgbClr val="FFFFFF"/>
              </a:solidFill>
              <a:latin typeface="Jura"/>
              <a:ea typeface="Jura"/>
              <a:cs typeface="Jura"/>
              <a:sym typeface="Jur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17" name="Google Shape;317;p4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bao đóng của </a:t>
            </a:r>
            <a:r>
              <a:rPr lang="vi" sz="2800">
                <a:solidFill>
                  <a:schemeClr val="accent3"/>
                </a:solidFill>
                <a:latin typeface="Sarabun Medium"/>
                <a:ea typeface="Sarabun Medium"/>
                <a:cs typeface="Sarabun Medium"/>
                <a:sym typeface="Sarabun Medium"/>
              </a:rPr>
              <a:t>Tập phụ thuộc hàm F</a:t>
            </a:r>
            <a:endParaRPr sz="2800">
              <a:solidFill>
                <a:schemeClr val="accent3"/>
              </a:solidFill>
              <a:latin typeface="Sarabun Medium"/>
              <a:ea typeface="Sarabun Medium"/>
              <a:cs typeface="Sarabun Medium"/>
              <a:sym typeface="Sarabun Medium"/>
            </a:endParaRPr>
          </a:p>
        </p:txBody>
      </p:sp>
      <p:sp>
        <p:nvSpPr>
          <p:cNvPr id="318" name="Google Shape;318;p4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F+ là </a:t>
            </a:r>
            <a:r>
              <a:rPr b="1" lang="vi" sz="1600">
                <a:solidFill>
                  <a:srgbClr val="000000"/>
                </a:solidFill>
                <a:latin typeface="Arial"/>
                <a:ea typeface="Arial"/>
                <a:cs typeface="Arial"/>
                <a:sym typeface="Arial"/>
              </a:rPr>
              <a:t>bao đóng</a:t>
            </a:r>
            <a:r>
              <a:rPr lang="vi" sz="1600">
                <a:solidFill>
                  <a:srgbClr val="000000"/>
                </a:solidFill>
                <a:latin typeface="Arial"/>
                <a:ea typeface="Arial"/>
                <a:cs typeface="Arial"/>
                <a:sym typeface="Arial"/>
              </a:rPr>
              <a:t> của tập phụ thuộc hàm F.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Với F</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là tập </a:t>
            </a:r>
            <a:r>
              <a:rPr b="1" lang="vi" sz="1600">
                <a:solidFill>
                  <a:srgbClr val="000000"/>
                </a:solidFill>
                <a:latin typeface="Arial"/>
                <a:ea typeface="Arial"/>
                <a:cs typeface="Arial"/>
                <a:sym typeface="Arial"/>
              </a:rPr>
              <a:t>nhỏ nhất</a:t>
            </a:r>
            <a:r>
              <a:rPr lang="vi" sz="1600">
                <a:solidFill>
                  <a:srgbClr val="000000"/>
                </a:solidFill>
                <a:latin typeface="Arial"/>
                <a:ea typeface="Arial"/>
                <a:cs typeface="Arial"/>
                <a:sym typeface="Arial"/>
              </a:rPr>
              <a:t> chứa </a:t>
            </a:r>
            <a:r>
              <a:rPr b="1" lang="vi" sz="1600">
                <a:solidFill>
                  <a:srgbClr val="000000"/>
                </a:solidFill>
                <a:latin typeface="Arial"/>
                <a:ea typeface="Arial"/>
                <a:cs typeface="Arial"/>
                <a:sym typeface="Arial"/>
              </a:rPr>
              <a:t>tất cả</a:t>
            </a:r>
            <a:r>
              <a:rPr lang="vi" sz="1600">
                <a:solidFill>
                  <a:srgbClr val="000000"/>
                </a:solidFill>
                <a:latin typeface="Arial"/>
                <a:ea typeface="Arial"/>
                <a:cs typeface="Arial"/>
                <a:sym typeface="Arial"/>
              </a:rPr>
              <a:t> các phụ thuộc hàm được </a:t>
            </a:r>
            <a:r>
              <a:rPr b="1" lang="vi" sz="1600">
                <a:solidFill>
                  <a:srgbClr val="000000"/>
                </a:solidFill>
                <a:latin typeface="Arial"/>
                <a:ea typeface="Arial"/>
                <a:cs typeface="Arial"/>
                <a:sym typeface="Arial"/>
              </a:rPr>
              <a:t>sinh ra</a:t>
            </a:r>
            <a:r>
              <a:rPr lang="vi" sz="1600">
                <a:solidFill>
                  <a:srgbClr val="000000"/>
                </a:solidFill>
                <a:latin typeface="Arial"/>
                <a:ea typeface="Arial"/>
                <a:cs typeface="Arial"/>
                <a:sym typeface="Arial"/>
              </a:rPr>
              <a:t> nhờ hệ tiên đề Amstrong.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F</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là hữu hạn nhưng có kích thước tăng theo cấp số nhân so với số thuộc tính của R.</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Ví dụ: Quan hệ R=(A,B,C) và F = {AB →C, C → B}, </a:t>
            </a:r>
            <a:endParaRPr sz="16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vi" sz="1600">
                <a:solidFill>
                  <a:srgbClr val="000000"/>
                </a:solidFill>
                <a:latin typeface="Arial"/>
                <a:ea typeface="Arial"/>
                <a:cs typeface="Arial"/>
                <a:sym typeface="Arial"/>
              </a:rPr>
              <a:t>⇒ F</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sẽ bao gồm </a:t>
            </a:r>
            <a:r>
              <a:rPr b="1" lang="vi" sz="1600">
                <a:solidFill>
                  <a:schemeClr val="accent3"/>
                </a:solidFill>
                <a:latin typeface="Arial"/>
                <a:ea typeface="Arial"/>
                <a:cs typeface="Arial"/>
                <a:sym typeface="Arial"/>
              </a:rPr>
              <a:t>29</a:t>
            </a:r>
            <a:r>
              <a:rPr lang="vi" sz="1600">
                <a:solidFill>
                  <a:srgbClr val="000000"/>
                </a:solidFill>
                <a:latin typeface="Arial"/>
                <a:ea typeface="Arial"/>
                <a:cs typeface="Arial"/>
                <a:sym typeface="Arial"/>
              </a:rPr>
              <a:t> phụ thuộc hàm (kể cả các phụ thuộc hàm hiển nhiên).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24" name="Google Shape;324;p5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bao đóng của </a:t>
            </a:r>
            <a:r>
              <a:rPr lang="vi" sz="2800">
                <a:solidFill>
                  <a:srgbClr val="E20020"/>
                </a:solidFill>
                <a:latin typeface="Sarabun Medium"/>
                <a:ea typeface="Sarabun Medium"/>
                <a:cs typeface="Sarabun Medium"/>
                <a:sym typeface="Sarabun Medium"/>
              </a:rPr>
              <a:t>Tập thuộc tính</a:t>
            </a:r>
            <a:endParaRPr sz="2800">
              <a:solidFill>
                <a:srgbClr val="E20020"/>
              </a:solidFill>
              <a:latin typeface="Sarabun Medium"/>
              <a:ea typeface="Sarabun Medium"/>
              <a:cs typeface="Sarabun Medium"/>
              <a:sym typeface="Sarabun Medium"/>
            </a:endParaRPr>
          </a:p>
        </p:txBody>
      </p:sp>
      <p:sp>
        <p:nvSpPr>
          <p:cNvPr id="325" name="Google Shape;325;p50"/>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u="sng">
                <a:solidFill>
                  <a:schemeClr val="accent5"/>
                </a:solidFill>
                <a:latin typeface="Arial"/>
                <a:ea typeface="Arial"/>
                <a:cs typeface="Arial"/>
                <a:sym typeface="Arial"/>
              </a:rPr>
              <a:t>Câu hỏi</a:t>
            </a:r>
            <a:r>
              <a:rPr b="1" lang="vi" sz="1600">
                <a:solidFill>
                  <a:schemeClr val="accent5"/>
                </a:solidFill>
                <a:latin typeface="Arial"/>
                <a:ea typeface="Arial"/>
                <a:cs typeface="Arial"/>
                <a:sym typeface="Arial"/>
              </a:rPr>
              <a:t>:</a:t>
            </a:r>
            <a:r>
              <a:rPr lang="vi" sz="1600">
                <a:solidFill>
                  <a:srgbClr val="000000"/>
                </a:solidFill>
                <a:latin typeface="Arial"/>
                <a:ea typeface="Arial"/>
                <a:cs typeface="Arial"/>
                <a:sym typeface="Arial"/>
              </a:rPr>
              <a:t> Để xác định liệu một phụ thuộc hàm X → Y có thỏa mãn lược đồ quan hệ R với tập phụ thuộc hàm F hay không thì cần xem </a:t>
            </a:r>
            <a:r>
              <a:rPr b="1" lang="vi" sz="1600">
                <a:solidFill>
                  <a:srgbClr val="000000"/>
                </a:solidFill>
                <a:latin typeface="Arial"/>
                <a:ea typeface="Arial"/>
                <a:cs typeface="Arial"/>
                <a:sym typeface="Arial"/>
              </a:rPr>
              <a:t>F ⊨ X → Y</a:t>
            </a:r>
            <a:r>
              <a:rPr lang="vi" sz="1600">
                <a:solidFill>
                  <a:srgbClr val="000000"/>
                </a:solidFill>
                <a:latin typeface="Arial"/>
                <a:ea typeface="Arial"/>
                <a:cs typeface="Arial"/>
                <a:sym typeface="Arial"/>
              </a:rPr>
              <a:t> không, hoặc chính xác hơn là xem </a:t>
            </a:r>
            <a:r>
              <a:rPr b="1" lang="vi" sz="1600">
                <a:solidFill>
                  <a:srgbClr val="000000"/>
                </a:solidFill>
                <a:latin typeface="Arial"/>
                <a:ea typeface="Arial"/>
                <a:cs typeface="Arial"/>
                <a:sym typeface="Arial"/>
              </a:rPr>
              <a:t>X → Y có nằm trong F</a:t>
            </a:r>
            <a:r>
              <a:rPr b="1" baseline="30000" lang="vi" sz="1600">
                <a:solidFill>
                  <a:srgbClr val="000000"/>
                </a:solidFill>
                <a:latin typeface="Arial"/>
                <a:ea typeface="Arial"/>
                <a:cs typeface="Arial"/>
                <a:sym typeface="Arial"/>
              </a:rPr>
              <a:t>+</a:t>
            </a:r>
            <a:r>
              <a:rPr b="1" lang="vi" sz="1600">
                <a:solidFill>
                  <a:srgbClr val="000000"/>
                </a:solidFill>
                <a:latin typeface="Arial"/>
                <a:ea typeface="Arial"/>
                <a:cs typeface="Arial"/>
                <a:sym typeface="Arial"/>
              </a:rPr>
              <a:t> hay không</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chemeClr val="accent3"/>
              </a:buClr>
              <a:buSzPts val="1600"/>
              <a:buFont typeface="Arial"/>
              <a:buChar char="❖"/>
            </a:pPr>
            <a:r>
              <a:rPr b="1" lang="vi" sz="1600">
                <a:solidFill>
                  <a:schemeClr val="accent3"/>
                </a:solidFill>
                <a:latin typeface="Arial"/>
                <a:ea typeface="Arial"/>
                <a:cs typeface="Arial"/>
                <a:sym typeface="Arial"/>
              </a:rPr>
              <a:t>Mong muốn </a:t>
            </a:r>
            <a:r>
              <a:rPr lang="vi" sz="1600">
                <a:solidFill>
                  <a:schemeClr val="accent3"/>
                </a:solidFill>
                <a:latin typeface="Arial"/>
                <a:ea typeface="Arial"/>
                <a:cs typeface="Arial"/>
                <a:sym typeface="Arial"/>
              </a:rPr>
              <a:t>kiểm tra được X → Y có nằm trong F+ hay không mà không cần sinh ra tất cả các thành phần của bao đóng.</a:t>
            </a:r>
            <a:endParaRPr sz="1600">
              <a:solidFill>
                <a:schemeClr val="accent3"/>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b="1" lang="vi" sz="1600">
                <a:solidFill>
                  <a:schemeClr val="dk1"/>
                </a:solidFill>
                <a:latin typeface="Arial"/>
                <a:ea typeface="Arial"/>
                <a:cs typeface="Arial"/>
                <a:sym typeface="Arial"/>
              </a:rPr>
              <a:t>Thực hiện bằng cách:</a:t>
            </a:r>
            <a:r>
              <a:rPr lang="vi" sz="1600">
                <a:solidFill>
                  <a:schemeClr val="dk1"/>
                </a:solidFill>
                <a:latin typeface="Arial"/>
                <a:ea typeface="Arial"/>
                <a:cs typeface="Arial"/>
                <a:sym typeface="Arial"/>
              </a:rPr>
              <a:t> chỉ cần sinh ra bao đóng của tập thuộc tính X, ký hiệu là X+ , và kiểm tra xem liệu Y thuộc X+ hay không</a:t>
            </a:r>
            <a:endParaRPr sz="1600">
              <a:solidFill>
                <a:schemeClr val="dk1"/>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31" name="Google Shape;331;p5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bao đóng của </a:t>
            </a:r>
            <a:r>
              <a:rPr lang="vi" sz="2800">
                <a:solidFill>
                  <a:srgbClr val="E20020"/>
                </a:solidFill>
                <a:latin typeface="Sarabun Medium"/>
                <a:ea typeface="Sarabun Medium"/>
                <a:cs typeface="Sarabun Medium"/>
                <a:sym typeface="Sarabun Medium"/>
              </a:rPr>
              <a:t>Tập thuộc tính</a:t>
            </a:r>
            <a:endParaRPr sz="2800">
              <a:solidFill>
                <a:srgbClr val="E20020"/>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332" name="Google Shape;332;p51"/>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F là một tập phụ thuộc hàm trên lược đồ quan hệ R và X là một tập thuộc tính của R</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Bao đóng của </a:t>
            </a:r>
            <a:r>
              <a:rPr b="1" lang="vi" sz="1600">
                <a:solidFill>
                  <a:srgbClr val="E20020"/>
                </a:solidFill>
                <a:latin typeface="Arial"/>
                <a:ea typeface="Arial"/>
                <a:cs typeface="Arial"/>
                <a:sym typeface="Arial"/>
              </a:rPr>
              <a:t>tập thuộc tính</a:t>
            </a:r>
            <a:r>
              <a:rPr lang="vi" sz="1600">
                <a:solidFill>
                  <a:srgbClr val="000000"/>
                </a:solidFill>
                <a:latin typeface="Arial"/>
                <a:ea typeface="Arial"/>
                <a:cs typeface="Arial"/>
                <a:sym typeface="Arial"/>
              </a:rPr>
              <a:t> X dưới F, ký hiệu là X + được định nghĩa là: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Khi cần chỉ rõ tập phụ thuộc hàm, ký hiệu bao đóng của X dưới F là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33" name="Google Shape;333;p51"/>
          <p:cNvSpPr/>
          <p:nvPr/>
        </p:nvSpPr>
        <p:spPr>
          <a:xfrm>
            <a:off x="1536800" y="2769375"/>
            <a:ext cx="6253200" cy="7125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t/>
            </a:r>
            <a:endParaRPr b="1" sz="1450">
              <a:solidFill>
                <a:srgbClr val="0000FF"/>
              </a:solidFill>
              <a:highlight>
                <a:srgbClr val="FFFFFF"/>
              </a:highlight>
              <a:latin typeface="Courier New"/>
              <a:ea typeface="Courier New"/>
              <a:cs typeface="Courier New"/>
              <a:sym typeface="Courier New"/>
            </a:endParaRPr>
          </a:p>
        </p:txBody>
      </p:sp>
      <p:pic>
        <p:nvPicPr>
          <p:cNvPr id="334" name="Google Shape;334;p51"/>
          <p:cNvPicPr preferRelativeResize="0"/>
          <p:nvPr/>
        </p:nvPicPr>
        <p:blipFill>
          <a:blip r:embed="rId3">
            <a:alphaModFix/>
          </a:blip>
          <a:stretch>
            <a:fillRect/>
          </a:stretch>
        </p:blipFill>
        <p:spPr>
          <a:xfrm>
            <a:off x="1787138" y="2904600"/>
            <a:ext cx="5752524" cy="442050"/>
          </a:xfrm>
          <a:prstGeom prst="rect">
            <a:avLst/>
          </a:prstGeom>
          <a:noFill/>
          <a:ln>
            <a:noFill/>
          </a:ln>
        </p:spPr>
      </p:pic>
      <p:pic>
        <p:nvPicPr>
          <p:cNvPr id="335" name="Google Shape;335;p51"/>
          <p:cNvPicPr preferRelativeResize="0"/>
          <p:nvPr/>
        </p:nvPicPr>
        <p:blipFill>
          <a:blip r:embed="rId4">
            <a:alphaModFix/>
          </a:blip>
          <a:stretch>
            <a:fillRect/>
          </a:stretch>
        </p:blipFill>
        <p:spPr>
          <a:xfrm>
            <a:off x="7423900" y="3823475"/>
            <a:ext cx="477508" cy="339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41" name="Google Shape;341;p5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bao đóng của </a:t>
            </a:r>
            <a:r>
              <a:rPr lang="vi" sz="2800">
                <a:solidFill>
                  <a:srgbClr val="E20020"/>
                </a:solidFill>
                <a:latin typeface="Sarabun Medium"/>
                <a:ea typeface="Sarabun Medium"/>
                <a:cs typeface="Sarabun Medium"/>
                <a:sym typeface="Sarabun Medium"/>
              </a:rPr>
              <a:t>Tập thuộc tính</a:t>
            </a:r>
            <a:endParaRPr sz="2800">
              <a:solidFill>
                <a:srgbClr val="E20020"/>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342" name="Google Shape;342;p52"/>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được gọi là bao đóng của tập thuộc tính X trên tập phụ thuộc hàm F nếu mọi thuộc tính trong X</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đều được sinh ra từ X nhờ F</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pic>
        <p:nvPicPr>
          <p:cNvPr id="343" name="Google Shape;343;p52"/>
          <p:cNvPicPr preferRelativeResize="0"/>
          <p:nvPr/>
        </p:nvPicPr>
        <p:blipFill>
          <a:blip r:embed="rId3">
            <a:alphaModFix/>
          </a:blip>
          <a:stretch>
            <a:fillRect/>
          </a:stretch>
        </p:blipFill>
        <p:spPr>
          <a:xfrm>
            <a:off x="2523350" y="2276950"/>
            <a:ext cx="4397175" cy="279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49" name="Google Shape;349;p5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 1: Tìm bao đóng của </a:t>
            </a:r>
            <a:r>
              <a:rPr lang="vi" sz="2800">
                <a:solidFill>
                  <a:srgbClr val="E20020"/>
                </a:solidFill>
                <a:latin typeface="Sarabun Medium"/>
                <a:ea typeface="Sarabun Medium"/>
                <a:cs typeface="Sarabun Medium"/>
                <a:sym typeface="Sarabun Medium"/>
              </a:rPr>
              <a:t>Tập thuộc tính</a:t>
            </a:r>
            <a:endParaRPr sz="2800">
              <a:solidFill>
                <a:srgbClr val="E20020"/>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pic>
        <p:nvPicPr>
          <p:cNvPr id="350" name="Google Shape;350;p53"/>
          <p:cNvPicPr preferRelativeResize="0"/>
          <p:nvPr/>
        </p:nvPicPr>
        <p:blipFill>
          <a:blip r:embed="rId3">
            <a:alphaModFix/>
          </a:blip>
          <a:stretch>
            <a:fillRect/>
          </a:stretch>
        </p:blipFill>
        <p:spPr>
          <a:xfrm>
            <a:off x="0" y="4066176"/>
            <a:ext cx="1077325" cy="1077325"/>
          </a:xfrm>
          <a:prstGeom prst="rect">
            <a:avLst/>
          </a:prstGeom>
          <a:noFill/>
          <a:ln>
            <a:noFill/>
          </a:ln>
        </p:spPr>
      </p:pic>
      <p:sp>
        <p:nvSpPr>
          <p:cNvPr id="351" name="Google Shape;351;p5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B5394"/>
              </a:buClr>
              <a:buSzPts val="1600"/>
              <a:buFont typeface="Arial"/>
              <a:buChar char="❖"/>
            </a:pPr>
            <a:r>
              <a:rPr lang="vi" sz="1600">
                <a:solidFill>
                  <a:srgbClr val="0B5394"/>
                </a:solidFill>
                <a:latin typeface="Arial"/>
                <a:ea typeface="Arial"/>
                <a:cs typeface="Arial"/>
                <a:sym typeface="Arial"/>
              </a:rPr>
              <a:t>Lược đồ quan hệ R(MaNV, Hoten, MaDA,TenDA, Diadiem, Sogio) </a:t>
            </a:r>
            <a:endParaRPr sz="1600">
              <a:solidFill>
                <a:srgbClr val="0B5394"/>
              </a:solidFill>
              <a:latin typeface="Arial"/>
              <a:ea typeface="Arial"/>
              <a:cs typeface="Arial"/>
              <a:sym typeface="Arial"/>
            </a:endParaRPr>
          </a:p>
          <a:p>
            <a:pPr indent="-330200" lvl="0" marL="457200" rtl="0" algn="l">
              <a:lnSpc>
                <a:spcPct val="150000"/>
              </a:lnSpc>
              <a:spcBef>
                <a:spcPts val="0"/>
              </a:spcBef>
              <a:spcAft>
                <a:spcPts val="0"/>
              </a:spcAft>
              <a:buClr>
                <a:srgbClr val="0B5394"/>
              </a:buClr>
              <a:buSzPts val="1600"/>
              <a:buFont typeface="Arial"/>
              <a:buChar char="❖"/>
            </a:pPr>
            <a:r>
              <a:rPr lang="vi" sz="1600">
                <a:solidFill>
                  <a:srgbClr val="0B5394"/>
                </a:solidFill>
                <a:latin typeface="Arial"/>
                <a:ea typeface="Arial"/>
                <a:cs typeface="Arial"/>
                <a:sym typeface="Arial"/>
              </a:rPr>
              <a:t>Có tập phụ thuộc hàm F  </a:t>
            </a:r>
            <a:endParaRPr sz="1600">
              <a:solidFill>
                <a:srgbClr val="0B5394"/>
              </a:solidFill>
              <a:latin typeface="Arial"/>
              <a:ea typeface="Arial"/>
              <a:cs typeface="Arial"/>
              <a:sym typeface="Arial"/>
            </a:endParaRPr>
          </a:p>
          <a:p>
            <a:pPr indent="-330200" lvl="1" marL="914400" rtl="0" algn="l">
              <a:lnSpc>
                <a:spcPct val="150000"/>
              </a:lnSpc>
              <a:spcBef>
                <a:spcPts val="0"/>
              </a:spcBef>
              <a:spcAft>
                <a:spcPts val="0"/>
              </a:spcAft>
              <a:buClr>
                <a:srgbClr val="0B5394"/>
              </a:buClr>
              <a:buSzPts val="1600"/>
              <a:buFont typeface="Arial"/>
              <a:buChar char="➢"/>
            </a:pPr>
            <a:r>
              <a:rPr lang="vi" sz="1600">
                <a:solidFill>
                  <a:srgbClr val="0B5394"/>
                </a:solidFill>
                <a:latin typeface="Arial"/>
                <a:ea typeface="Arial"/>
                <a:cs typeface="Arial"/>
                <a:sym typeface="Arial"/>
              </a:rPr>
              <a:t>MaNV → Hoten</a:t>
            </a:r>
            <a:endParaRPr sz="1600">
              <a:solidFill>
                <a:srgbClr val="0B5394"/>
              </a:solidFill>
              <a:latin typeface="Arial"/>
              <a:ea typeface="Arial"/>
              <a:cs typeface="Arial"/>
              <a:sym typeface="Arial"/>
            </a:endParaRPr>
          </a:p>
          <a:p>
            <a:pPr indent="-330200" lvl="1" marL="914400" rtl="0" algn="l">
              <a:lnSpc>
                <a:spcPct val="150000"/>
              </a:lnSpc>
              <a:spcBef>
                <a:spcPts val="0"/>
              </a:spcBef>
              <a:spcAft>
                <a:spcPts val="0"/>
              </a:spcAft>
              <a:buClr>
                <a:srgbClr val="0B5394"/>
              </a:buClr>
              <a:buSzPts val="1600"/>
              <a:buFont typeface="Arial"/>
              <a:buChar char="➢"/>
            </a:pPr>
            <a:r>
              <a:rPr lang="vi" sz="1600">
                <a:solidFill>
                  <a:srgbClr val="0B5394"/>
                </a:solidFill>
                <a:latin typeface="Arial"/>
                <a:ea typeface="Arial"/>
                <a:cs typeface="Arial"/>
                <a:sym typeface="Arial"/>
              </a:rPr>
              <a:t>MaDA → {TenDA, Diadiem}</a:t>
            </a:r>
            <a:endParaRPr sz="1600">
              <a:solidFill>
                <a:srgbClr val="0B5394"/>
              </a:solidFill>
              <a:latin typeface="Arial"/>
              <a:ea typeface="Arial"/>
              <a:cs typeface="Arial"/>
              <a:sym typeface="Arial"/>
            </a:endParaRPr>
          </a:p>
          <a:p>
            <a:pPr indent="-330200" lvl="1" marL="914400" rtl="0" algn="l">
              <a:lnSpc>
                <a:spcPct val="150000"/>
              </a:lnSpc>
              <a:spcBef>
                <a:spcPts val="0"/>
              </a:spcBef>
              <a:spcAft>
                <a:spcPts val="0"/>
              </a:spcAft>
              <a:buClr>
                <a:srgbClr val="0B5394"/>
              </a:buClr>
              <a:buSzPts val="1600"/>
              <a:buFont typeface="Arial"/>
              <a:buChar char="➢"/>
            </a:pPr>
            <a:r>
              <a:rPr lang="vi" sz="1600">
                <a:solidFill>
                  <a:srgbClr val="0B5394"/>
                </a:solidFill>
                <a:latin typeface="Arial"/>
                <a:ea typeface="Arial"/>
                <a:cs typeface="Arial"/>
                <a:sym typeface="Arial"/>
              </a:rPr>
              <a:t>{MaNV, MaDA} → Sogio</a:t>
            </a:r>
            <a:endParaRPr sz="1600">
              <a:solidFill>
                <a:srgbClr val="0B5394"/>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B5394"/>
              </a:solidFill>
              <a:latin typeface="Arial"/>
              <a:ea typeface="Arial"/>
              <a:cs typeface="Arial"/>
              <a:sym typeface="Arial"/>
            </a:endParaRPr>
          </a:p>
          <a:p>
            <a:pPr indent="0" lvl="0" marL="457200" rtl="0" algn="l">
              <a:lnSpc>
                <a:spcPct val="100000"/>
              </a:lnSpc>
              <a:spcBef>
                <a:spcPts val="1200"/>
              </a:spcBef>
              <a:spcAft>
                <a:spcPts val="0"/>
              </a:spcAft>
              <a:buNone/>
            </a:pPr>
            <a:r>
              <a:rPr lang="vi" sz="1600">
                <a:solidFill>
                  <a:schemeClr val="dk2"/>
                </a:solidFill>
                <a:latin typeface="Arial"/>
                <a:ea typeface="Arial"/>
                <a:cs typeface="Arial"/>
                <a:sym typeface="Arial"/>
              </a:rPr>
              <a:t>MaNV + = {MaNV, Hoten}, MaDA+ = {MaDA,TenDA, Diadiem} </a:t>
            </a:r>
            <a:endParaRPr sz="1600">
              <a:solidFill>
                <a:schemeClr val="dk2"/>
              </a:solidFill>
              <a:latin typeface="Arial"/>
              <a:ea typeface="Arial"/>
              <a:cs typeface="Arial"/>
              <a:sym typeface="Arial"/>
            </a:endParaRPr>
          </a:p>
          <a:p>
            <a:pPr indent="0" lvl="0" marL="457200" rtl="0" algn="l">
              <a:lnSpc>
                <a:spcPct val="100000"/>
              </a:lnSpc>
              <a:spcBef>
                <a:spcPts val="1200"/>
              </a:spcBef>
              <a:spcAft>
                <a:spcPts val="0"/>
              </a:spcAft>
              <a:buNone/>
            </a:pPr>
            <a:r>
              <a:rPr lang="vi" sz="1600">
                <a:solidFill>
                  <a:schemeClr val="dk2"/>
                </a:solidFill>
                <a:latin typeface="Arial"/>
                <a:ea typeface="Arial"/>
                <a:cs typeface="Arial"/>
                <a:sym typeface="Arial"/>
              </a:rPr>
              <a:t>{MaNV, MaDA} + = {MaNV, Hoten, MaDA,TenDA, Diadiem, Sogio}</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pic>
        <p:nvPicPr>
          <p:cNvPr id="352" name="Google Shape;352;p53"/>
          <p:cNvPicPr preferRelativeResize="0"/>
          <p:nvPr/>
        </p:nvPicPr>
        <p:blipFill>
          <a:blip r:embed="rId4">
            <a:alphaModFix/>
          </a:blip>
          <a:stretch>
            <a:fillRect/>
          </a:stretch>
        </p:blipFill>
        <p:spPr>
          <a:xfrm>
            <a:off x="4572000" y="1815349"/>
            <a:ext cx="3844351" cy="2240810"/>
          </a:xfrm>
          <a:prstGeom prst="rect">
            <a:avLst/>
          </a:prstGeom>
          <a:noFill/>
          <a:ln>
            <a:noFill/>
          </a:ln>
        </p:spPr>
      </p:pic>
      <p:sp>
        <p:nvSpPr>
          <p:cNvPr id="353" name="Google Shape;353;p53"/>
          <p:cNvSpPr/>
          <p:nvPr/>
        </p:nvSpPr>
        <p:spPr>
          <a:xfrm>
            <a:off x="334825" y="3301925"/>
            <a:ext cx="1139700" cy="6657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Lato"/>
                <a:ea typeface="Lato"/>
                <a:cs typeface="Lato"/>
                <a:sym typeface="Lato"/>
              </a:rPr>
              <a:t>Khóa?</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44" name="Google Shape;144;p2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Codd định nghĩa 3 dạng chuẩn: dạng chuẩn 1 (1NF), dạng chuẩn 2 (2NF), và dạng chuẩn 3 (3NF).</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Năm 1974, Boyce và Codd cùng giới thiệu một dạng chuẩn mạnh hơn 3NF được gọi là chuẩn Boyce-Codd (BCNF).</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Cả 4 dạng chuẩn đều dựa trên sự </a:t>
            </a:r>
            <a:r>
              <a:rPr b="1" lang="vi" sz="1600">
                <a:solidFill>
                  <a:schemeClr val="accent3"/>
                </a:solidFill>
                <a:latin typeface="Arial"/>
                <a:ea typeface="Arial"/>
                <a:cs typeface="Arial"/>
                <a:sym typeface="Arial"/>
              </a:rPr>
              <a:t>phụ thuộc hàm giữa các thuộc tính trong một quan hệ.</a:t>
            </a:r>
            <a:endParaRPr b="1" sz="1600">
              <a:solidFill>
                <a:schemeClr val="accent3"/>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Một phụ thuộc hàm</a:t>
            </a:r>
            <a:r>
              <a:rPr lang="vi" sz="1600">
                <a:solidFill>
                  <a:srgbClr val="000000"/>
                </a:solidFill>
                <a:latin typeface="Arial"/>
                <a:ea typeface="Arial"/>
                <a:cs typeface="Arial"/>
                <a:sym typeface="Arial"/>
              </a:rPr>
              <a:t> mô tả mối quan hệ giữa các thuộc tính trong một quan hệ.</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45" name="Google Shape;145;p2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59" name="Google Shape;359;p5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 2: Tìm bao đóng của </a:t>
            </a:r>
            <a:r>
              <a:rPr lang="vi" sz="2800">
                <a:solidFill>
                  <a:srgbClr val="E20020"/>
                </a:solidFill>
                <a:latin typeface="Sarabun Medium"/>
                <a:ea typeface="Sarabun Medium"/>
                <a:cs typeface="Sarabun Medium"/>
                <a:sym typeface="Sarabun Medium"/>
              </a:rPr>
              <a:t>Tập thuộc tính</a:t>
            </a:r>
            <a:endParaRPr sz="2800">
              <a:solidFill>
                <a:srgbClr val="E20020"/>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360" name="Google Shape;360;p5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600">
                <a:solidFill>
                  <a:srgbClr val="0B5394"/>
                </a:solidFill>
                <a:latin typeface="Arial"/>
                <a:ea typeface="Arial"/>
                <a:cs typeface="Arial"/>
                <a:sym typeface="Arial"/>
              </a:rPr>
              <a:t>Cho F = {A → D, AB → E, BI → E, CD → I, E → C}. Tính (AE)+</a:t>
            </a:r>
            <a:endParaRPr b="1" sz="1600">
              <a:solidFill>
                <a:srgbClr val="0B5394"/>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66" name="Google Shape;366;p5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 2: Tìm bao đóng của </a:t>
            </a:r>
            <a:r>
              <a:rPr lang="vi" sz="2800">
                <a:solidFill>
                  <a:srgbClr val="E20020"/>
                </a:solidFill>
                <a:latin typeface="Sarabun Medium"/>
                <a:ea typeface="Sarabun Medium"/>
                <a:cs typeface="Sarabun Medium"/>
                <a:sym typeface="Sarabun Medium"/>
              </a:rPr>
              <a:t>Tập thuộc tính</a:t>
            </a:r>
            <a:endParaRPr sz="2800">
              <a:solidFill>
                <a:srgbClr val="E20020"/>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367" name="Google Shape;367;p5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600">
                <a:solidFill>
                  <a:srgbClr val="0B5394"/>
                </a:solidFill>
                <a:latin typeface="Arial"/>
                <a:ea typeface="Arial"/>
                <a:cs typeface="Arial"/>
                <a:sym typeface="Arial"/>
              </a:rPr>
              <a:t>Cho F = {A → D, AB → E, BI → E, CD → I, E → C}. Tính (AE)+</a:t>
            </a:r>
            <a:endParaRPr sz="1600">
              <a:solidFill>
                <a:srgbClr val="0B5394"/>
              </a:solidFill>
              <a:latin typeface="Arial"/>
              <a:ea typeface="Arial"/>
              <a:cs typeface="Arial"/>
              <a:sym typeface="Arial"/>
            </a:endParaRPr>
          </a:p>
          <a:p>
            <a:pPr indent="-330200" lvl="0" marL="457200" rtl="0" algn="l">
              <a:lnSpc>
                <a:spcPct val="150000"/>
              </a:lnSpc>
              <a:spcBef>
                <a:spcPts val="1200"/>
              </a:spcBef>
              <a:spcAft>
                <a:spcPts val="0"/>
              </a:spcAft>
              <a:buClr>
                <a:srgbClr val="0B5394"/>
              </a:buClr>
              <a:buSzPts val="1600"/>
              <a:buFont typeface="Arial"/>
              <a:buChar char="❖"/>
            </a:pPr>
            <a:r>
              <a:rPr lang="vi" sz="1600">
                <a:solidFill>
                  <a:srgbClr val="0B5394"/>
                </a:solidFill>
                <a:latin typeface="Arial"/>
                <a:ea typeface="Arial"/>
                <a:cs typeface="Arial"/>
                <a:sym typeface="Arial"/>
              </a:rPr>
              <a:t>Vậy: (AE)+ = {A, E, C, D, I}</a:t>
            </a:r>
            <a:endParaRPr sz="1600">
              <a:solidFill>
                <a:srgbClr val="0B5394"/>
              </a:solidFill>
              <a:latin typeface="Arial"/>
              <a:ea typeface="Arial"/>
              <a:cs typeface="Arial"/>
              <a:sym typeface="Arial"/>
            </a:endParaRPr>
          </a:p>
          <a:p>
            <a:pPr indent="-330200" lvl="1" marL="914400" rtl="0" algn="l">
              <a:lnSpc>
                <a:spcPct val="150000"/>
              </a:lnSpc>
              <a:spcBef>
                <a:spcPts val="0"/>
              </a:spcBef>
              <a:spcAft>
                <a:spcPts val="0"/>
              </a:spcAft>
              <a:buClr>
                <a:srgbClr val="0B5394"/>
              </a:buClr>
              <a:buSzPts val="1600"/>
              <a:buFont typeface="Arial"/>
              <a:buChar char="➢"/>
            </a:pPr>
            <a:r>
              <a:rPr lang="vi" sz="1600">
                <a:solidFill>
                  <a:srgbClr val="0B5394"/>
                </a:solidFill>
                <a:latin typeface="Arial"/>
                <a:ea typeface="Arial"/>
                <a:cs typeface="Arial"/>
                <a:sym typeface="Arial"/>
              </a:rPr>
              <a:t> Điều này có nghĩa là phụ thuộc hàm </a:t>
            </a:r>
            <a:r>
              <a:rPr lang="vi" sz="1600">
                <a:solidFill>
                  <a:schemeClr val="accent3"/>
                </a:solidFill>
                <a:latin typeface="Arial"/>
                <a:ea typeface="Arial"/>
                <a:cs typeface="Arial"/>
                <a:sym typeface="Arial"/>
              </a:rPr>
              <a:t>AE → AECDI</a:t>
            </a:r>
            <a:r>
              <a:rPr lang="vi" sz="1600">
                <a:solidFill>
                  <a:srgbClr val="0B5394"/>
                </a:solidFill>
                <a:latin typeface="Arial"/>
                <a:ea typeface="Arial"/>
                <a:cs typeface="Arial"/>
                <a:sym typeface="Arial"/>
              </a:rPr>
              <a:t> sẽ thuộc F+</a:t>
            </a:r>
            <a:endParaRPr sz="1600">
              <a:solidFill>
                <a:srgbClr val="0B5394"/>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B5394"/>
              </a:solidFill>
              <a:latin typeface="Arial"/>
              <a:ea typeface="Arial"/>
              <a:cs typeface="Arial"/>
              <a:sym typeface="Arial"/>
            </a:endParaRPr>
          </a:p>
          <a:p>
            <a:pPr indent="0" lvl="0" marL="0" rtl="0" algn="l">
              <a:lnSpc>
                <a:spcPct val="150000"/>
              </a:lnSpc>
              <a:spcBef>
                <a:spcPts val="1200"/>
              </a:spcBef>
              <a:spcAft>
                <a:spcPts val="0"/>
              </a:spcAft>
              <a:buNone/>
            </a:pPr>
            <a:r>
              <a:rPr i="1" lang="vi" sz="1600" u="sng">
                <a:solidFill>
                  <a:srgbClr val="0B5394"/>
                </a:solidFill>
                <a:latin typeface="Arial"/>
                <a:ea typeface="Arial"/>
                <a:cs typeface="Arial"/>
                <a:sym typeface="Arial"/>
              </a:rPr>
              <a:t>Câu hỏi:</a:t>
            </a:r>
            <a:r>
              <a:rPr lang="vi" sz="1600">
                <a:solidFill>
                  <a:srgbClr val="0B5394"/>
                </a:solidFill>
                <a:latin typeface="Arial"/>
                <a:ea typeface="Arial"/>
                <a:cs typeface="Arial"/>
                <a:sym typeface="Arial"/>
              </a:rPr>
              <a:t> Xét phụ thuộc hàm </a:t>
            </a:r>
            <a:r>
              <a:rPr lang="vi" sz="1600">
                <a:solidFill>
                  <a:schemeClr val="accent3"/>
                </a:solidFill>
                <a:latin typeface="Arial"/>
                <a:ea typeface="Arial"/>
                <a:cs typeface="Arial"/>
                <a:sym typeface="Arial"/>
              </a:rPr>
              <a:t>AE → CDI</a:t>
            </a:r>
            <a:r>
              <a:rPr lang="vi" sz="1600">
                <a:solidFill>
                  <a:srgbClr val="0B5394"/>
                </a:solidFill>
                <a:latin typeface="Arial"/>
                <a:ea typeface="Arial"/>
                <a:cs typeface="Arial"/>
                <a:sym typeface="Arial"/>
              </a:rPr>
              <a:t> có suy diễn từ F hay không?</a:t>
            </a:r>
            <a:endParaRPr sz="1600">
              <a:solidFill>
                <a:srgbClr val="0B5394"/>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B5394"/>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68" name="Google Shape;368;p5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Câu hỏi:</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74" name="Google Shape;374;p5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MEMBER</a:t>
            </a:r>
            <a:endParaRPr sz="2800">
              <a:solidFill>
                <a:srgbClr val="E20020"/>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pic>
        <p:nvPicPr>
          <p:cNvPr id="375" name="Google Shape;375;p56"/>
          <p:cNvPicPr preferRelativeResize="0"/>
          <p:nvPr/>
        </p:nvPicPr>
        <p:blipFill>
          <a:blip r:embed="rId3">
            <a:alphaModFix/>
          </a:blip>
          <a:stretch>
            <a:fillRect/>
          </a:stretch>
        </p:blipFill>
        <p:spPr>
          <a:xfrm>
            <a:off x="1667676" y="1543300"/>
            <a:ext cx="5808648" cy="337800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p:nvPr/>
        </p:nvSpPr>
        <p:spPr>
          <a:xfrm>
            <a:off x="1163650" y="2315525"/>
            <a:ext cx="6583800" cy="5352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t/>
            </a:r>
            <a:endParaRPr b="1" sz="1450">
              <a:solidFill>
                <a:srgbClr val="0000FF"/>
              </a:solidFill>
              <a:highlight>
                <a:srgbClr val="FFFFFF"/>
              </a:highlight>
              <a:latin typeface="Courier New"/>
              <a:ea typeface="Courier New"/>
              <a:cs typeface="Courier New"/>
              <a:sym typeface="Courier New"/>
            </a:endParaRPr>
          </a:p>
        </p:txBody>
      </p:sp>
      <p:sp>
        <p:nvSpPr>
          <p:cNvPr id="381" name="Google Shape;381;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82" name="Google Shape;382;p5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tập phụ thuộc hàm F </a:t>
            </a:r>
            <a:r>
              <a:rPr b="1" lang="vi" sz="1600">
                <a:solidFill>
                  <a:schemeClr val="accent3"/>
                </a:solidFill>
                <a:latin typeface="Arial"/>
                <a:ea typeface="Arial"/>
                <a:cs typeface="Arial"/>
                <a:sym typeface="Arial"/>
              </a:rPr>
              <a:t>được phủ</a:t>
            </a:r>
            <a:r>
              <a:rPr lang="vi" sz="1600">
                <a:solidFill>
                  <a:srgbClr val="000000"/>
                </a:solidFill>
                <a:latin typeface="Arial"/>
                <a:ea typeface="Arial"/>
                <a:cs typeface="Arial"/>
                <a:sym typeface="Arial"/>
              </a:rPr>
              <a:t> bởi một tập phụ thuộc hàm G (hay nói cách khác G phủ F) nếu mọi phụ thuộc hàm trong F đều nằm trong </a:t>
            </a:r>
            <a:r>
              <a:rPr b="1" lang="vi" sz="1600">
                <a:solidFill>
                  <a:srgbClr val="000000"/>
                </a:solidFill>
                <a:latin typeface="Arial"/>
                <a:ea typeface="Arial"/>
                <a:cs typeface="Arial"/>
                <a:sym typeface="Arial"/>
              </a:rPr>
              <a:t>G</a:t>
            </a:r>
            <a:r>
              <a:rPr b="1" baseline="30000" lang="vi"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rgbClr val="000000"/>
                </a:solidFill>
                <a:latin typeface="Arial"/>
                <a:ea typeface="Arial"/>
                <a:cs typeface="Arial"/>
                <a:sym typeface="Arial"/>
              </a:rPr>
              <a:t>F được phủ nếu </a:t>
            </a:r>
            <a:r>
              <a:rPr b="1" lang="vi" sz="1600">
                <a:solidFill>
                  <a:srgbClr val="000000"/>
                </a:solidFill>
                <a:latin typeface="Arial"/>
                <a:ea typeface="Arial"/>
                <a:cs typeface="Arial"/>
                <a:sym typeface="Arial"/>
              </a:rPr>
              <a:t>mọi</a:t>
            </a:r>
            <a:r>
              <a:rPr lang="vi" sz="1600">
                <a:solidFill>
                  <a:srgbClr val="000000"/>
                </a:solidFill>
                <a:latin typeface="Arial"/>
                <a:ea typeface="Arial"/>
                <a:cs typeface="Arial"/>
                <a:sym typeface="Arial"/>
              </a:rPr>
              <a:t> phụ thuộc hàm trong F có thể được suy diễn từ G</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Hai tập phụ thuộc hàm F và G là </a:t>
            </a:r>
            <a:r>
              <a:rPr b="1" lang="vi" sz="1600">
                <a:solidFill>
                  <a:schemeClr val="accent3"/>
                </a:solidFill>
                <a:latin typeface="Arial"/>
                <a:ea typeface="Arial"/>
                <a:cs typeface="Arial"/>
                <a:sym typeface="Arial"/>
              </a:rPr>
              <a:t>tương đương</a:t>
            </a:r>
            <a:r>
              <a:rPr lang="vi" sz="1600">
                <a:solidFill>
                  <a:srgbClr val="000000"/>
                </a:solidFill>
                <a:latin typeface="Arial"/>
                <a:ea typeface="Arial"/>
                <a:cs typeface="Arial"/>
                <a:sym typeface="Arial"/>
              </a:rPr>
              <a:t> (ký hiệu: F ≡ G) nếu F</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 G</a:t>
            </a:r>
            <a:r>
              <a:rPr baseline="30000" lang="vi"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xác định xem G có phủ F hay không: tính </a:t>
            </a:r>
            <a:r>
              <a:rPr b="1" lang="vi" sz="2200">
                <a:solidFill>
                  <a:schemeClr val="accent3"/>
                </a:solidFill>
                <a:latin typeface="Arial"/>
                <a:ea typeface="Arial"/>
                <a:cs typeface="Arial"/>
                <a:sym typeface="Arial"/>
              </a:rPr>
              <a:t>X</a:t>
            </a:r>
            <a:r>
              <a:rPr b="1" baseline="30000" lang="vi" sz="2200">
                <a:solidFill>
                  <a:schemeClr val="accent3"/>
                </a:solidFill>
                <a:latin typeface="Arial"/>
                <a:ea typeface="Arial"/>
                <a:cs typeface="Arial"/>
                <a:sym typeface="Arial"/>
              </a:rPr>
              <a:t>+</a:t>
            </a:r>
            <a:r>
              <a:rPr lang="vi" sz="1600">
                <a:solidFill>
                  <a:srgbClr val="000000"/>
                </a:solidFill>
                <a:latin typeface="Arial"/>
                <a:ea typeface="Arial"/>
                <a:cs typeface="Arial"/>
                <a:sym typeface="Arial"/>
              </a:rPr>
              <a:t> trên G cho mỗi phụ thuộc hàm X→Y trong F, nếu Y ⊆ X</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 cho mọi X→Y thì G phủ F.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83" name="Google Shape;383;p5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Hai tập phụ thuộc hàm </a:t>
            </a:r>
            <a:r>
              <a:rPr lang="vi" sz="2800">
                <a:solidFill>
                  <a:schemeClr val="accent3"/>
                </a:solidFill>
                <a:latin typeface="Sarabun Medium"/>
                <a:ea typeface="Sarabun Medium"/>
                <a:cs typeface="Sarabun Medium"/>
                <a:sym typeface="Sarabun Medium"/>
              </a:rPr>
              <a:t>TƯƠNG ĐƯƠNG</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89" name="Google Shape;389;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90" name="Google Shape;390;p5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Hai tập phụ thuộc hàm </a:t>
            </a:r>
            <a:r>
              <a:rPr lang="vi" sz="2800">
                <a:solidFill>
                  <a:schemeClr val="accent3"/>
                </a:solidFill>
                <a:latin typeface="Sarabun Medium"/>
                <a:ea typeface="Sarabun Medium"/>
                <a:cs typeface="Sarabun Medium"/>
                <a:sym typeface="Sarabun Medium"/>
              </a:rPr>
              <a:t>TƯƠNG ĐƯƠNG</a:t>
            </a:r>
            <a:endParaRPr sz="2800">
              <a:solidFill>
                <a:schemeClr val="accent3"/>
              </a:solidFill>
              <a:latin typeface="Sarabun Medium"/>
              <a:ea typeface="Sarabun Medium"/>
              <a:cs typeface="Sarabun Medium"/>
              <a:sym typeface="Sarabun Medium"/>
            </a:endParaRPr>
          </a:p>
        </p:txBody>
      </p:sp>
      <p:pic>
        <p:nvPicPr>
          <p:cNvPr id="391" name="Google Shape;391;p58"/>
          <p:cNvPicPr preferRelativeResize="0"/>
          <p:nvPr/>
        </p:nvPicPr>
        <p:blipFill>
          <a:blip r:embed="rId3">
            <a:alphaModFix/>
          </a:blip>
          <a:stretch>
            <a:fillRect/>
          </a:stretch>
        </p:blipFill>
        <p:spPr>
          <a:xfrm>
            <a:off x="1718050" y="1474932"/>
            <a:ext cx="2257425" cy="1604963"/>
          </a:xfrm>
          <a:prstGeom prst="rect">
            <a:avLst/>
          </a:prstGeom>
          <a:noFill/>
          <a:ln>
            <a:noFill/>
          </a:ln>
        </p:spPr>
      </p:pic>
      <p:pic>
        <p:nvPicPr>
          <p:cNvPr id="392" name="Google Shape;392;p58"/>
          <p:cNvPicPr preferRelativeResize="0"/>
          <p:nvPr/>
        </p:nvPicPr>
        <p:blipFill>
          <a:blip r:embed="rId4">
            <a:alphaModFix/>
          </a:blip>
          <a:stretch>
            <a:fillRect/>
          </a:stretch>
        </p:blipFill>
        <p:spPr>
          <a:xfrm>
            <a:off x="5280100" y="1435775"/>
            <a:ext cx="2527450" cy="1683275"/>
          </a:xfrm>
          <a:prstGeom prst="rect">
            <a:avLst/>
          </a:prstGeom>
          <a:noFill/>
          <a:ln>
            <a:noFill/>
          </a:ln>
        </p:spPr>
      </p:pic>
      <p:sp>
        <p:nvSpPr>
          <p:cNvPr id="393" name="Google Shape;393;p58"/>
          <p:cNvSpPr txBox="1"/>
          <p:nvPr>
            <p:ph idx="1" type="body"/>
          </p:nvPr>
        </p:nvSpPr>
        <p:spPr>
          <a:xfrm>
            <a:off x="5169475" y="3119044"/>
            <a:ext cx="3768900" cy="376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sz="1400">
                <a:solidFill>
                  <a:srgbClr val="0000FF"/>
                </a:solidFill>
                <a:latin typeface="Arial"/>
                <a:ea typeface="Arial"/>
                <a:cs typeface="Arial"/>
                <a:sym typeface="Arial"/>
              </a:rPr>
              <a:t>F = {A → C, AC → D, E → AD, E → H}</a:t>
            </a:r>
            <a:endParaRPr sz="1400">
              <a:solidFill>
                <a:srgbClr val="0000FF"/>
              </a:solidFill>
              <a:latin typeface="Arial"/>
              <a:ea typeface="Arial"/>
              <a:cs typeface="Arial"/>
              <a:sym typeface="Arial"/>
            </a:endParaRPr>
          </a:p>
          <a:p>
            <a:pPr indent="0" lvl="0" marL="0" rtl="0" algn="l">
              <a:lnSpc>
                <a:spcPct val="100000"/>
              </a:lnSpc>
              <a:spcBef>
                <a:spcPts val="1200"/>
              </a:spcBef>
              <a:spcAft>
                <a:spcPts val="0"/>
              </a:spcAft>
              <a:buNone/>
            </a:pPr>
            <a:r>
              <a:rPr lang="vi" sz="1400">
                <a:solidFill>
                  <a:srgbClr val="FF00FF"/>
                </a:solidFill>
                <a:latin typeface="Arial"/>
                <a:ea typeface="Arial"/>
                <a:cs typeface="Arial"/>
                <a:sym typeface="Arial"/>
              </a:rPr>
              <a:t>{A}</a:t>
            </a:r>
            <a:r>
              <a:rPr baseline="30000" lang="vi" sz="1400">
                <a:solidFill>
                  <a:srgbClr val="FF00FF"/>
                </a:solidFill>
                <a:latin typeface="Arial"/>
                <a:ea typeface="Arial"/>
                <a:cs typeface="Arial"/>
                <a:sym typeface="Arial"/>
              </a:rPr>
              <a:t>+</a:t>
            </a:r>
            <a:r>
              <a:rPr baseline="-25000" lang="vi" sz="1400">
                <a:solidFill>
                  <a:srgbClr val="FF00FF"/>
                </a:solidFill>
                <a:latin typeface="Arial"/>
                <a:ea typeface="Arial"/>
                <a:cs typeface="Arial"/>
                <a:sym typeface="Arial"/>
              </a:rPr>
              <a:t>E</a:t>
            </a:r>
            <a:r>
              <a:rPr lang="vi" sz="1400">
                <a:solidFill>
                  <a:srgbClr val="FF00FF"/>
                </a:solidFill>
                <a:latin typeface="Arial"/>
                <a:ea typeface="Arial"/>
                <a:cs typeface="Arial"/>
                <a:sym typeface="Arial"/>
              </a:rPr>
              <a:t> = {A, C, D} ⊃ {C}</a:t>
            </a:r>
            <a:endParaRPr sz="1400">
              <a:solidFill>
                <a:srgbClr val="FF00FF"/>
              </a:solidFill>
              <a:latin typeface="Arial"/>
              <a:ea typeface="Arial"/>
              <a:cs typeface="Arial"/>
              <a:sym typeface="Arial"/>
            </a:endParaRPr>
          </a:p>
          <a:p>
            <a:pPr indent="0" lvl="0" marL="0" rtl="0" algn="l">
              <a:lnSpc>
                <a:spcPct val="100000"/>
              </a:lnSpc>
              <a:spcBef>
                <a:spcPts val="1200"/>
              </a:spcBef>
              <a:spcAft>
                <a:spcPts val="0"/>
              </a:spcAft>
              <a:buNone/>
            </a:pPr>
            <a:r>
              <a:rPr lang="vi" sz="1400">
                <a:solidFill>
                  <a:srgbClr val="FF00FF"/>
                </a:solidFill>
                <a:latin typeface="Arial"/>
                <a:ea typeface="Arial"/>
                <a:cs typeface="Arial"/>
                <a:sym typeface="Arial"/>
              </a:rPr>
              <a:t>{A, C}</a:t>
            </a:r>
            <a:r>
              <a:rPr baseline="30000" lang="vi" sz="1400">
                <a:solidFill>
                  <a:srgbClr val="FF00FF"/>
                </a:solidFill>
                <a:latin typeface="Arial"/>
                <a:ea typeface="Arial"/>
                <a:cs typeface="Arial"/>
                <a:sym typeface="Arial"/>
              </a:rPr>
              <a:t>+</a:t>
            </a:r>
            <a:r>
              <a:rPr baseline="-25000" lang="vi" sz="1400">
                <a:solidFill>
                  <a:srgbClr val="FF00FF"/>
                </a:solidFill>
                <a:latin typeface="Arial"/>
                <a:ea typeface="Arial"/>
                <a:cs typeface="Arial"/>
                <a:sym typeface="Arial"/>
              </a:rPr>
              <a:t>E</a:t>
            </a:r>
            <a:r>
              <a:rPr lang="vi" sz="1400">
                <a:solidFill>
                  <a:srgbClr val="FF00FF"/>
                </a:solidFill>
                <a:latin typeface="Arial"/>
                <a:ea typeface="Arial"/>
                <a:cs typeface="Arial"/>
                <a:sym typeface="Arial"/>
              </a:rPr>
              <a:t> = {A, C, D} ⊃ {D} </a:t>
            </a:r>
            <a:endParaRPr sz="1400">
              <a:solidFill>
                <a:srgbClr val="FF00FF"/>
              </a:solidFill>
              <a:latin typeface="Arial"/>
              <a:ea typeface="Arial"/>
              <a:cs typeface="Arial"/>
              <a:sym typeface="Arial"/>
            </a:endParaRPr>
          </a:p>
          <a:p>
            <a:pPr indent="0" lvl="0" marL="0" rtl="0" algn="l">
              <a:lnSpc>
                <a:spcPct val="100000"/>
              </a:lnSpc>
              <a:spcBef>
                <a:spcPts val="1200"/>
              </a:spcBef>
              <a:spcAft>
                <a:spcPts val="0"/>
              </a:spcAft>
              <a:buNone/>
            </a:pPr>
            <a:r>
              <a:rPr lang="vi" sz="1400">
                <a:solidFill>
                  <a:srgbClr val="FF00FF"/>
                </a:solidFill>
                <a:latin typeface="Arial"/>
                <a:ea typeface="Arial"/>
                <a:cs typeface="Arial"/>
                <a:sym typeface="Arial"/>
              </a:rPr>
              <a:t>{E}</a:t>
            </a:r>
            <a:r>
              <a:rPr baseline="30000" lang="vi" sz="1400">
                <a:solidFill>
                  <a:srgbClr val="FF00FF"/>
                </a:solidFill>
                <a:latin typeface="Arial"/>
                <a:ea typeface="Arial"/>
                <a:cs typeface="Arial"/>
                <a:sym typeface="Arial"/>
              </a:rPr>
              <a:t>+</a:t>
            </a:r>
            <a:r>
              <a:rPr baseline="-25000" lang="vi" sz="1400">
                <a:solidFill>
                  <a:srgbClr val="FF00FF"/>
                </a:solidFill>
                <a:latin typeface="Arial"/>
                <a:ea typeface="Arial"/>
                <a:cs typeface="Arial"/>
                <a:sym typeface="Arial"/>
              </a:rPr>
              <a:t>E</a:t>
            </a:r>
            <a:r>
              <a:rPr lang="vi" sz="1400">
                <a:solidFill>
                  <a:srgbClr val="FF00FF"/>
                </a:solidFill>
                <a:latin typeface="Arial"/>
                <a:ea typeface="Arial"/>
                <a:cs typeface="Arial"/>
                <a:sym typeface="Arial"/>
              </a:rPr>
              <a:t> = {E, A, H, C, D}: </a:t>
            </a:r>
            <a:endParaRPr sz="1400">
              <a:solidFill>
                <a:srgbClr val="FF00FF"/>
              </a:solidFill>
              <a:latin typeface="Arial"/>
              <a:ea typeface="Arial"/>
              <a:cs typeface="Arial"/>
              <a:sym typeface="Arial"/>
            </a:endParaRPr>
          </a:p>
          <a:p>
            <a:pPr indent="0" lvl="0" marL="0" rtl="0" algn="l">
              <a:lnSpc>
                <a:spcPct val="100000"/>
              </a:lnSpc>
              <a:spcBef>
                <a:spcPts val="1200"/>
              </a:spcBef>
              <a:spcAft>
                <a:spcPts val="0"/>
              </a:spcAft>
              <a:buNone/>
            </a:pPr>
            <a:r>
              <a:rPr lang="vi" sz="1400">
                <a:solidFill>
                  <a:srgbClr val="FF00FF"/>
                </a:solidFill>
                <a:latin typeface="Arial"/>
                <a:ea typeface="Arial"/>
                <a:cs typeface="Arial"/>
                <a:sym typeface="Arial"/>
              </a:rPr>
              <a:t>{E}</a:t>
            </a:r>
            <a:r>
              <a:rPr baseline="30000" lang="vi" sz="1400">
                <a:solidFill>
                  <a:srgbClr val="FF00FF"/>
                </a:solidFill>
                <a:latin typeface="Arial"/>
                <a:ea typeface="Arial"/>
                <a:cs typeface="Arial"/>
                <a:sym typeface="Arial"/>
              </a:rPr>
              <a:t>+</a:t>
            </a:r>
            <a:r>
              <a:rPr baseline="-25000" lang="vi" sz="1400">
                <a:solidFill>
                  <a:srgbClr val="FF00FF"/>
                </a:solidFill>
                <a:latin typeface="Arial"/>
                <a:ea typeface="Arial"/>
                <a:cs typeface="Arial"/>
                <a:sym typeface="Arial"/>
              </a:rPr>
              <a:t>E</a:t>
            </a:r>
            <a:r>
              <a:rPr lang="vi" sz="1400">
                <a:solidFill>
                  <a:srgbClr val="FF00FF"/>
                </a:solidFill>
                <a:latin typeface="Arial"/>
                <a:ea typeface="Arial"/>
                <a:cs typeface="Arial"/>
                <a:sym typeface="Arial"/>
              </a:rPr>
              <a:t> ⊃ {A, D} và {E}</a:t>
            </a:r>
            <a:r>
              <a:rPr baseline="30000" lang="vi" sz="1400">
                <a:solidFill>
                  <a:srgbClr val="FF00FF"/>
                </a:solidFill>
                <a:latin typeface="Arial"/>
                <a:ea typeface="Arial"/>
                <a:cs typeface="Arial"/>
                <a:sym typeface="Arial"/>
              </a:rPr>
              <a:t>+</a:t>
            </a:r>
            <a:r>
              <a:rPr baseline="-25000" lang="vi" sz="1400">
                <a:solidFill>
                  <a:srgbClr val="FF00FF"/>
                </a:solidFill>
                <a:latin typeface="Arial"/>
                <a:ea typeface="Arial"/>
                <a:cs typeface="Arial"/>
                <a:sym typeface="Arial"/>
              </a:rPr>
              <a:t>E</a:t>
            </a:r>
            <a:r>
              <a:rPr lang="vi" sz="1400">
                <a:solidFill>
                  <a:srgbClr val="FF00FF"/>
                </a:solidFill>
                <a:latin typeface="Arial"/>
                <a:ea typeface="Arial"/>
                <a:cs typeface="Arial"/>
                <a:sym typeface="Arial"/>
              </a:rPr>
              <a:t> ⊃ {H}</a:t>
            </a:r>
            <a:endParaRPr sz="1400">
              <a:solidFill>
                <a:srgbClr val="FF00FF"/>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400">
              <a:solidFill>
                <a:srgbClr val="000000"/>
              </a:solidFill>
              <a:latin typeface="Arial"/>
              <a:ea typeface="Arial"/>
              <a:cs typeface="Arial"/>
              <a:sym typeface="Arial"/>
            </a:endParaRPr>
          </a:p>
        </p:txBody>
      </p:sp>
      <p:sp>
        <p:nvSpPr>
          <p:cNvPr id="394" name="Google Shape;394;p58"/>
          <p:cNvSpPr txBox="1"/>
          <p:nvPr>
            <p:ph idx="1" type="body"/>
          </p:nvPr>
        </p:nvSpPr>
        <p:spPr>
          <a:xfrm>
            <a:off x="915350" y="3119044"/>
            <a:ext cx="3768900" cy="376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sz="1400">
                <a:solidFill>
                  <a:srgbClr val="FF00FF"/>
                </a:solidFill>
                <a:latin typeface="Arial"/>
                <a:ea typeface="Arial"/>
                <a:cs typeface="Arial"/>
                <a:sym typeface="Arial"/>
              </a:rPr>
              <a:t>E = {A → CD, E → AH}</a:t>
            </a:r>
            <a:endParaRPr sz="1400">
              <a:solidFill>
                <a:srgbClr val="0000FF"/>
              </a:solidFill>
              <a:latin typeface="Arial"/>
              <a:ea typeface="Arial"/>
              <a:cs typeface="Arial"/>
              <a:sym typeface="Arial"/>
            </a:endParaRPr>
          </a:p>
          <a:p>
            <a:pPr indent="0" lvl="0" marL="0" rtl="0" algn="l">
              <a:lnSpc>
                <a:spcPct val="100000"/>
              </a:lnSpc>
              <a:spcBef>
                <a:spcPts val="1200"/>
              </a:spcBef>
              <a:spcAft>
                <a:spcPts val="0"/>
              </a:spcAft>
              <a:buNone/>
            </a:pPr>
            <a:r>
              <a:rPr lang="vi" sz="1400">
                <a:solidFill>
                  <a:srgbClr val="0000FF"/>
                </a:solidFill>
                <a:latin typeface="Arial"/>
                <a:ea typeface="Arial"/>
                <a:cs typeface="Arial"/>
                <a:sym typeface="Arial"/>
              </a:rPr>
              <a:t>{A}</a:t>
            </a:r>
            <a:r>
              <a:rPr baseline="30000" lang="vi" sz="1400">
                <a:solidFill>
                  <a:srgbClr val="0000FF"/>
                </a:solidFill>
                <a:latin typeface="Arial"/>
                <a:ea typeface="Arial"/>
                <a:cs typeface="Arial"/>
                <a:sym typeface="Arial"/>
              </a:rPr>
              <a:t>+</a:t>
            </a:r>
            <a:r>
              <a:rPr baseline="-25000" lang="vi" sz="1400">
                <a:solidFill>
                  <a:srgbClr val="0000FF"/>
                </a:solidFill>
                <a:latin typeface="Arial"/>
                <a:ea typeface="Arial"/>
                <a:cs typeface="Arial"/>
                <a:sym typeface="Arial"/>
              </a:rPr>
              <a:t>F</a:t>
            </a:r>
            <a:r>
              <a:rPr lang="vi" sz="1400">
                <a:solidFill>
                  <a:srgbClr val="0000FF"/>
                </a:solidFill>
                <a:latin typeface="Arial"/>
                <a:ea typeface="Arial"/>
                <a:cs typeface="Arial"/>
                <a:sym typeface="Arial"/>
              </a:rPr>
              <a:t> = {A, C, D} ⊃ {C, D} </a:t>
            </a:r>
            <a:endParaRPr sz="1400">
              <a:solidFill>
                <a:srgbClr val="0000FF"/>
              </a:solidFill>
              <a:latin typeface="Arial"/>
              <a:ea typeface="Arial"/>
              <a:cs typeface="Arial"/>
              <a:sym typeface="Arial"/>
            </a:endParaRPr>
          </a:p>
          <a:p>
            <a:pPr indent="0" lvl="0" marL="0" rtl="0" algn="l">
              <a:lnSpc>
                <a:spcPct val="100000"/>
              </a:lnSpc>
              <a:spcBef>
                <a:spcPts val="1200"/>
              </a:spcBef>
              <a:spcAft>
                <a:spcPts val="0"/>
              </a:spcAft>
              <a:buNone/>
            </a:pPr>
            <a:r>
              <a:rPr lang="vi" sz="1400">
                <a:solidFill>
                  <a:srgbClr val="0000FF"/>
                </a:solidFill>
                <a:latin typeface="Arial"/>
                <a:ea typeface="Arial"/>
                <a:cs typeface="Arial"/>
                <a:sym typeface="Arial"/>
              </a:rPr>
              <a:t>{E}</a:t>
            </a:r>
            <a:r>
              <a:rPr baseline="30000" lang="vi" sz="1400">
                <a:solidFill>
                  <a:srgbClr val="0000FF"/>
                </a:solidFill>
                <a:latin typeface="Arial"/>
                <a:ea typeface="Arial"/>
                <a:cs typeface="Arial"/>
                <a:sym typeface="Arial"/>
              </a:rPr>
              <a:t>+</a:t>
            </a:r>
            <a:r>
              <a:rPr baseline="-25000" lang="vi" sz="1400">
                <a:solidFill>
                  <a:srgbClr val="0000FF"/>
                </a:solidFill>
                <a:latin typeface="Arial"/>
                <a:ea typeface="Arial"/>
                <a:cs typeface="Arial"/>
                <a:sym typeface="Arial"/>
              </a:rPr>
              <a:t>F</a:t>
            </a:r>
            <a:r>
              <a:rPr lang="vi" sz="1400">
                <a:solidFill>
                  <a:srgbClr val="0000FF"/>
                </a:solidFill>
                <a:latin typeface="Arial"/>
                <a:ea typeface="Arial"/>
                <a:cs typeface="Arial"/>
                <a:sym typeface="Arial"/>
              </a:rPr>
              <a:t> = {E, A, H, C, D} ⊃ {A, H}</a:t>
            </a:r>
            <a:endParaRPr sz="1400">
              <a:solidFill>
                <a:srgbClr val="0000FF"/>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400">
              <a:solidFill>
                <a:srgbClr val="000000"/>
              </a:solidFill>
              <a:latin typeface="Arial"/>
              <a:ea typeface="Arial"/>
              <a:cs typeface="Arial"/>
              <a:sym typeface="Arial"/>
            </a:endParaRPr>
          </a:p>
        </p:txBody>
      </p:sp>
      <p:sp>
        <p:nvSpPr>
          <p:cNvPr id="395" name="Google Shape;395;p58"/>
          <p:cNvSpPr/>
          <p:nvPr/>
        </p:nvSpPr>
        <p:spPr>
          <a:xfrm>
            <a:off x="858200" y="3494425"/>
            <a:ext cx="2722800" cy="808200"/>
          </a:xfrm>
          <a:prstGeom prst="roundRect">
            <a:avLst>
              <a:gd fmla="val 16667" name="adj"/>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96" name="Google Shape;396;p58"/>
          <p:cNvCxnSpPr>
            <a:stCxn id="395" idx="3"/>
          </p:cNvCxnSpPr>
          <p:nvPr/>
        </p:nvCxnSpPr>
        <p:spPr>
          <a:xfrm flipH="1" rot="10800000">
            <a:off x="3581000" y="3311725"/>
            <a:ext cx="1587600" cy="586800"/>
          </a:xfrm>
          <a:prstGeom prst="curvedConnector3">
            <a:avLst>
              <a:gd fmla="val 50000" name="adj1"/>
            </a:avLst>
          </a:prstGeom>
          <a:noFill/>
          <a:ln cap="flat" cmpd="sng" w="9525">
            <a:solidFill>
              <a:srgbClr val="0000FF"/>
            </a:solidFill>
            <a:prstDash val="solid"/>
            <a:round/>
            <a:headEnd len="med" w="med" type="none"/>
            <a:tailEnd len="med" w="med" type="stealth"/>
          </a:ln>
        </p:spPr>
      </p:cxnSp>
      <p:sp>
        <p:nvSpPr>
          <p:cNvPr id="397" name="Google Shape;397;p58"/>
          <p:cNvSpPr/>
          <p:nvPr/>
        </p:nvSpPr>
        <p:spPr>
          <a:xfrm>
            <a:off x="5032275" y="3454400"/>
            <a:ext cx="2722800" cy="1512000"/>
          </a:xfrm>
          <a:prstGeom prst="roundRect">
            <a:avLst>
              <a:gd fmla="val 16667" name="adj"/>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98" name="Google Shape;398;p58"/>
          <p:cNvCxnSpPr>
            <a:stCxn id="397" idx="1"/>
          </p:cNvCxnSpPr>
          <p:nvPr/>
        </p:nvCxnSpPr>
        <p:spPr>
          <a:xfrm rot="10800000">
            <a:off x="3013275" y="3350000"/>
            <a:ext cx="2019000" cy="860400"/>
          </a:xfrm>
          <a:prstGeom prst="curvedConnector3">
            <a:avLst>
              <a:gd fmla="val 50000" name="adj1"/>
            </a:avLst>
          </a:prstGeom>
          <a:noFill/>
          <a:ln cap="flat" cmpd="sng" w="9525">
            <a:solidFill>
              <a:srgbClr val="FF00FF"/>
            </a:solidFill>
            <a:prstDash val="solid"/>
            <a:round/>
            <a:headEnd len="med" w="med" type="none"/>
            <a:tailEnd len="med" w="med" type="stealth"/>
          </a:ln>
        </p:spPr>
      </p:cxnSp>
      <p:sp>
        <p:nvSpPr>
          <p:cNvPr id="399" name="Google Shape;399;p58"/>
          <p:cNvSpPr/>
          <p:nvPr/>
        </p:nvSpPr>
        <p:spPr>
          <a:xfrm>
            <a:off x="2320625" y="4480500"/>
            <a:ext cx="2126400" cy="4857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vi" sz="1600"/>
              <a:t>E</a:t>
            </a:r>
            <a:r>
              <a:rPr baseline="30000" lang="vi" sz="1600"/>
              <a:t>+</a:t>
            </a:r>
            <a:r>
              <a:rPr lang="vi" sz="1600"/>
              <a:t> = F</a:t>
            </a:r>
            <a:r>
              <a:rPr baseline="30000" lang="vi" sz="1600"/>
              <a:t>+ </a:t>
            </a:r>
            <a:r>
              <a:rPr lang="vi" sz="1600"/>
              <a:t>⇒ E ≡ F </a:t>
            </a:r>
            <a:endParaRPr>
              <a:latin typeface="Lato"/>
              <a:ea typeface="Lato"/>
              <a:cs typeface="Lato"/>
              <a:sym typeface="Lato"/>
            </a:endParaRPr>
          </a:p>
        </p:txBody>
      </p:sp>
      <p:pic>
        <p:nvPicPr>
          <p:cNvPr id="400" name="Google Shape;400;p58"/>
          <p:cNvPicPr preferRelativeResize="0"/>
          <p:nvPr/>
        </p:nvPicPr>
        <p:blipFill>
          <a:blip r:embed="rId5">
            <a:alphaModFix/>
          </a:blip>
          <a:stretch>
            <a:fillRect/>
          </a:stretch>
        </p:blipFill>
        <p:spPr>
          <a:xfrm>
            <a:off x="0" y="4066176"/>
            <a:ext cx="1077325" cy="1077325"/>
          </a:xfrm>
          <a:prstGeom prst="rect">
            <a:avLst/>
          </a:prstGeom>
          <a:noFill/>
          <a:ln>
            <a:noFill/>
          </a:ln>
        </p:spPr>
      </p:pic>
      <p:sp>
        <p:nvSpPr>
          <p:cNvPr id="401" name="Google Shape;401;p58"/>
          <p:cNvSpPr/>
          <p:nvPr/>
        </p:nvSpPr>
        <p:spPr>
          <a:xfrm>
            <a:off x="88525" y="3034575"/>
            <a:ext cx="3001800" cy="10773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Raleway"/>
                <a:ea typeface="Raleway"/>
                <a:cs typeface="Raleway"/>
                <a:sym typeface="Raleway"/>
              </a:rPr>
              <a:t>2 PTH Tương đương </a:t>
            </a:r>
            <a:endParaRPr>
              <a:latin typeface="Raleway"/>
              <a:ea typeface="Raleway"/>
              <a:cs typeface="Raleway"/>
              <a:sym typeface="Raleway"/>
            </a:endParaRPr>
          </a:p>
          <a:p>
            <a:pPr indent="0" lvl="0" marL="0" rtl="0" algn="ctr">
              <a:spcBef>
                <a:spcPts val="0"/>
              </a:spcBef>
              <a:spcAft>
                <a:spcPts val="0"/>
              </a:spcAft>
              <a:buNone/>
            </a:pPr>
            <a:r>
              <a:rPr lang="vi">
                <a:latin typeface="Raleway"/>
                <a:ea typeface="Raleway"/>
                <a:cs typeface="Raleway"/>
                <a:sym typeface="Raleway"/>
              </a:rPr>
              <a:t>để làm gì?</a:t>
            </a:r>
            <a:endParaRPr>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9"/>
          <p:cNvPicPr preferRelativeResize="0"/>
          <p:nvPr/>
        </p:nvPicPr>
        <p:blipFill>
          <a:blip r:embed="rId3">
            <a:alphaModFix/>
          </a:blip>
          <a:stretch>
            <a:fillRect/>
          </a:stretch>
        </p:blipFill>
        <p:spPr>
          <a:xfrm>
            <a:off x="1810900" y="1440100"/>
            <a:ext cx="442375" cy="2839800"/>
          </a:xfrm>
          <a:prstGeom prst="rect">
            <a:avLst/>
          </a:prstGeom>
          <a:noFill/>
          <a:ln>
            <a:noFill/>
          </a:ln>
        </p:spPr>
      </p:pic>
      <p:sp>
        <p:nvSpPr>
          <p:cNvPr id="407" name="Google Shape;407;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08" name="Google Shape;408;p5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tìm khóa của 1 lược đồ</a:t>
            </a:r>
            <a:endParaRPr sz="2800">
              <a:solidFill>
                <a:schemeClr val="accent3"/>
              </a:solidFill>
              <a:latin typeface="Sarabun Medium"/>
              <a:ea typeface="Sarabun Medium"/>
              <a:cs typeface="Sarabun Medium"/>
              <a:sym typeface="Sarabun Medium"/>
            </a:endParaRPr>
          </a:p>
        </p:txBody>
      </p:sp>
      <p:sp>
        <p:nvSpPr>
          <p:cNvPr id="409" name="Google Shape;409;p59"/>
          <p:cNvSpPr/>
          <p:nvPr/>
        </p:nvSpPr>
        <p:spPr>
          <a:xfrm>
            <a:off x="2253275" y="1492534"/>
            <a:ext cx="4833600" cy="283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vi" sz="1600">
                <a:latin typeface="Raleway"/>
                <a:ea typeface="Raleway"/>
                <a:cs typeface="Raleway"/>
                <a:sym typeface="Raleway"/>
              </a:rPr>
              <a:t>K = {A1, A2, ..., An};</a:t>
            </a:r>
            <a:endParaRPr sz="1600">
              <a:latin typeface="Raleway"/>
              <a:ea typeface="Raleway"/>
              <a:cs typeface="Raleway"/>
              <a:sym typeface="Raleway"/>
            </a:endParaRPr>
          </a:p>
          <a:p>
            <a:pPr indent="0" lvl="0" marL="0" rtl="0" algn="l">
              <a:lnSpc>
                <a:spcPct val="150000"/>
              </a:lnSpc>
              <a:spcBef>
                <a:spcPts val="0"/>
              </a:spcBef>
              <a:spcAft>
                <a:spcPts val="0"/>
              </a:spcAft>
              <a:buNone/>
            </a:pPr>
            <a:r>
              <a:rPr b="1" lang="vi" sz="1600">
                <a:latin typeface="Raleway"/>
                <a:ea typeface="Raleway"/>
                <a:cs typeface="Raleway"/>
                <a:sym typeface="Raleway"/>
              </a:rPr>
              <a:t>for </a:t>
            </a:r>
            <a:r>
              <a:rPr lang="vi" sz="1600">
                <a:latin typeface="Raleway"/>
                <a:ea typeface="Raleway"/>
                <a:cs typeface="Raleway"/>
                <a:sym typeface="Raleway"/>
              </a:rPr>
              <a:t>mỗi thuộc tính A của K</a:t>
            </a:r>
            <a:endParaRPr sz="1600">
              <a:latin typeface="Raleway"/>
              <a:ea typeface="Raleway"/>
              <a:cs typeface="Raleway"/>
              <a:sym typeface="Raleway"/>
            </a:endParaRPr>
          </a:p>
          <a:p>
            <a:pPr indent="457200" lvl="0" marL="0" rtl="0" algn="l">
              <a:lnSpc>
                <a:spcPct val="150000"/>
              </a:lnSpc>
              <a:spcBef>
                <a:spcPts val="0"/>
              </a:spcBef>
              <a:spcAft>
                <a:spcPts val="0"/>
              </a:spcAft>
              <a:buNone/>
            </a:pPr>
            <a:r>
              <a:rPr lang="vi" sz="1600">
                <a:latin typeface="Raleway"/>
                <a:ea typeface="Raleway"/>
                <a:cs typeface="Raleway"/>
                <a:sym typeface="Raleway"/>
              </a:rPr>
              <a:t>Xác định (K − A)</a:t>
            </a:r>
            <a:r>
              <a:rPr baseline="30000" lang="vi" sz="1900">
                <a:latin typeface="Raleway"/>
                <a:ea typeface="Raleway"/>
                <a:cs typeface="Raleway"/>
                <a:sym typeface="Raleway"/>
              </a:rPr>
              <a:t>+</a:t>
            </a:r>
            <a:r>
              <a:rPr baseline="-25000" lang="vi" sz="1900">
                <a:latin typeface="Raleway"/>
                <a:ea typeface="Raleway"/>
                <a:cs typeface="Raleway"/>
                <a:sym typeface="Raleway"/>
              </a:rPr>
              <a:t>F</a:t>
            </a:r>
            <a:endParaRPr sz="1700">
              <a:latin typeface="Raleway"/>
              <a:ea typeface="Raleway"/>
              <a:cs typeface="Raleway"/>
              <a:sym typeface="Raleway"/>
            </a:endParaRPr>
          </a:p>
          <a:p>
            <a:pPr indent="457200" lvl="0" marL="0" rtl="0" algn="l">
              <a:lnSpc>
                <a:spcPct val="150000"/>
              </a:lnSpc>
              <a:spcBef>
                <a:spcPts val="0"/>
              </a:spcBef>
              <a:spcAft>
                <a:spcPts val="0"/>
              </a:spcAft>
              <a:buNone/>
            </a:pPr>
            <a:r>
              <a:rPr lang="vi" sz="1600">
                <a:latin typeface="Raleway"/>
                <a:ea typeface="Raleway"/>
                <a:cs typeface="Raleway"/>
                <a:sym typeface="Raleway"/>
              </a:rPr>
              <a:t>IF (K − A)</a:t>
            </a:r>
            <a:r>
              <a:rPr baseline="30000" lang="vi" sz="1900">
                <a:latin typeface="Raleway"/>
                <a:ea typeface="Raleway"/>
                <a:cs typeface="Raleway"/>
                <a:sym typeface="Raleway"/>
              </a:rPr>
              <a:t>+</a:t>
            </a:r>
            <a:r>
              <a:rPr baseline="-25000" lang="vi" sz="1900">
                <a:latin typeface="Raleway"/>
                <a:ea typeface="Raleway"/>
                <a:cs typeface="Raleway"/>
                <a:sym typeface="Raleway"/>
              </a:rPr>
              <a:t>F </a:t>
            </a:r>
            <a:r>
              <a:rPr lang="vi" sz="1600">
                <a:latin typeface="Raleway"/>
                <a:ea typeface="Raleway"/>
                <a:cs typeface="Raleway"/>
                <a:sym typeface="Raleway"/>
              </a:rPr>
              <a:t>   =  {A1, A2, …, An} </a:t>
            </a:r>
            <a:endParaRPr sz="1600">
              <a:latin typeface="Raleway"/>
              <a:ea typeface="Raleway"/>
              <a:cs typeface="Raleway"/>
              <a:sym typeface="Raleway"/>
            </a:endParaRPr>
          </a:p>
          <a:p>
            <a:pPr indent="0" lvl="0" marL="0" rtl="0" algn="l">
              <a:lnSpc>
                <a:spcPct val="150000"/>
              </a:lnSpc>
              <a:spcBef>
                <a:spcPts val="0"/>
              </a:spcBef>
              <a:spcAft>
                <a:spcPts val="0"/>
              </a:spcAft>
              <a:buNone/>
            </a:pPr>
            <a:r>
              <a:rPr lang="vi" sz="1600">
                <a:latin typeface="Raleway"/>
                <a:ea typeface="Raleway"/>
                <a:cs typeface="Raleway"/>
                <a:sym typeface="Raleway"/>
              </a:rPr>
              <a:t>		K = K - {A}</a:t>
            </a:r>
            <a:endParaRPr sz="1600">
              <a:latin typeface="Raleway"/>
              <a:ea typeface="Raleway"/>
              <a:cs typeface="Raleway"/>
              <a:sym typeface="Raleway"/>
            </a:endParaRPr>
          </a:p>
          <a:p>
            <a:pPr indent="457200" lvl="0" marL="0" rtl="0" algn="l">
              <a:lnSpc>
                <a:spcPct val="150000"/>
              </a:lnSpc>
              <a:spcBef>
                <a:spcPts val="0"/>
              </a:spcBef>
              <a:spcAft>
                <a:spcPts val="0"/>
              </a:spcAft>
              <a:buNone/>
            </a:pPr>
            <a:r>
              <a:rPr lang="vi" sz="1600">
                <a:latin typeface="Raleway"/>
                <a:ea typeface="Raleway"/>
                <a:cs typeface="Raleway"/>
                <a:sym typeface="Raleway"/>
              </a:rPr>
              <a:t>END</a:t>
            </a:r>
            <a:endParaRPr sz="1600">
              <a:latin typeface="Raleway"/>
              <a:ea typeface="Raleway"/>
              <a:cs typeface="Raleway"/>
              <a:sym typeface="Raleway"/>
            </a:endParaRPr>
          </a:p>
          <a:p>
            <a:pPr indent="0" lvl="0" marL="0" rtl="0" algn="l">
              <a:lnSpc>
                <a:spcPct val="150000"/>
              </a:lnSpc>
              <a:spcBef>
                <a:spcPts val="0"/>
              </a:spcBef>
              <a:spcAft>
                <a:spcPts val="0"/>
              </a:spcAft>
              <a:buNone/>
            </a:pPr>
            <a:r>
              <a:rPr lang="vi" sz="1600">
                <a:latin typeface="Raleway"/>
                <a:ea typeface="Raleway"/>
                <a:cs typeface="Raleway"/>
                <a:sym typeface="Raleway"/>
              </a:rPr>
              <a:t>END</a:t>
            </a:r>
            <a:endParaRPr sz="1600">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60"/>
          <p:cNvSpPr txBox="1"/>
          <p:nvPr>
            <p:ph idx="4294967295" type="body"/>
          </p:nvPr>
        </p:nvSpPr>
        <p:spPr>
          <a:xfrm>
            <a:off x="0" y="1773000"/>
            <a:ext cx="9143700" cy="798600"/>
          </a:xfrm>
          <a:prstGeom prst="rect">
            <a:avLst/>
          </a:prstGeom>
          <a:solidFill>
            <a:srgbClr val="6AA84F"/>
          </a:solidFill>
          <a:ln>
            <a:noFill/>
          </a:ln>
          <a:effectLst>
            <a:outerShdw blurRad="57240" rotWithShape="0" dir="5400000" dist="19080">
              <a:srgbClr val="000000">
                <a:alpha val="49800"/>
              </a:srgbClr>
            </a:outerShdw>
          </a:effectLst>
        </p:spPr>
        <p:txBody>
          <a:bodyPr anchorCtr="0" anchor="ctr" bIns="91425" lIns="91425" spcFirstLastPara="1" rIns="91425" wrap="square" tIns="91425">
            <a:noAutofit/>
          </a:bodyPr>
          <a:lstStyle/>
          <a:p>
            <a:pPr indent="0" lvl="0" marL="228600" marR="0" rtl="0" algn="ctr">
              <a:lnSpc>
                <a:spcPct val="100000"/>
              </a:lnSpc>
              <a:spcBef>
                <a:spcPts val="0"/>
              </a:spcBef>
              <a:spcAft>
                <a:spcPts val="1200"/>
              </a:spcAft>
              <a:buClr>
                <a:srgbClr val="FFFFFF"/>
              </a:buClr>
              <a:buSzPts val="3800"/>
              <a:buFont typeface="Arial"/>
              <a:buNone/>
            </a:pPr>
            <a:r>
              <a:rPr b="1" lang="vi" sz="3300">
                <a:solidFill>
                  <a:srgbClr val="FFFFFF"/>
                </a:solidFill>
                <a:latin typeface="Jura"/>
                <a:ea typeface="Jura"/>
                <a:cs typeface="Jura"/>
                <a:sym typeface="Jura"/>
              </a:rPr>
              <a:t>Phủ không dư thừa</a:t>
            </a:r>
            <a:endParaRPr b="1" sz="3300">
              <a:solidFill>
                <a:srgbClr val="FFFFFF"/>
              </a:solidFill>
              <a:latin typeface="Jura"/>
              <a:ea typeface="Jura"/>
              <a:cs typeface="Jura"/>
              <a:sym typeface="Jur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tập các phụ thuộc hàm F được cho là </a:t>
            </a:r>
            <a:r>
              <a:rPr b="1" i="1" lang="vi" sz="1600">
                <a:solidFill>
                  <a:srgbClr val="000000"/>
                </a:solidFill>
                <a:latin typeface="Arial"/>
                <a:ea typeface="Arial"/>
                <a:cs typeface="Arial"/>
                <a:sym typeface="Arial"/>
              </a:rPr>
              <a:t>không dư thừa</a:t>
            </a:r>
            <a:r>
              <a:rPr lang="vi" sz="1600">
                <a:solidFill>
                  <a:srgbClr val="000000"/>
                </a:solidFill>
                <a:latin typeface="Arial"/>
                <a:ea typeface="Arial"/>
                <a:cs typeface="Arial"/>
                <a:sym typeface="Arial"/>
              </a:rPr>
              <a:t> nếu không có tập con thực sự G nào của F mà G tương đương với F. Nói cách khác, trong F không có phụ thuộc hàm dư thừa.</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Thuật toán </a:t>
            </a:r>
            <a:r>
              <a:rPr b="1" lang="vi" sz="1600">
                <a:solidFill>
                  <a:srgbClr val="0070C1"/>
                </a:solidFill>
                <a:latin typeface="Arial"/>
                <a:ea typeface="Arial"/>
                <a:cs typeface="Arial"/>
                <a:sym typeface="Arial"/>
              </a:rPr>
              <a:t>Nonredundant</a:t>
            </a:r>
            <a:r>
              <a:rPr lang="vi" sz="1600">
                <a:solidFill>
                  <a:srgbClr val="000000"/>
                </a:solidFill>
                <a:latin typeface="Arial"/>
                <a:ea typeface="Arial"/>
                <a:cs typeface="Arial"/>
                <a:sym typeface="Arial"/>
              </a:rPr>
              <a:t>: sinh ra một phủ không dư thừa.</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420" name="Google Shape;420;p6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21" name="Google Shape;421;p6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Phủ không dư thừa</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2"/>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427" name="Google Shape;427;p6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28" name="Google Shape;428;p6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tìm Phủ không dư thừa</a:t>
            </a:r>
            <a:endParaRPr sz="2800">
              <a:solidFill>
                <a:schemeClr val="accent3"/>
              </a:solidFill>
              <a:latin typeface="Sarabun Medium"/>
              <a:ea typeface="Sarabun Medium"/>
              <a:cs typeface="Sarabun Medium"/>
              <a:sym typeface="Sarabun Medium"/>
            </a:endParaRPr>
          </a:p>
        </p:txBody>
      </p:sp>
      <p:pic>
        <p:nvPicPr>
          <p:cNvPr id="429" name="Google Shape;429;p62"/>
          <p:cNvPicPr preferRelativeResize="0"/>
          <p:nvPr/>
        </p:nvPicPr>
        <p:blipFill>
          <a:blip r:embed="rId3">
            <a:alphaModFix/>
          </a:blip>
          <a:stretch>
            <a:fillRect/>
          </a:stretch>
        </p:blipFill>
        <p:spPr>
          <a:xfrm>
            <a:off x="1526242" y="1430800"/>
            <a:ext cx="6274319" cy="3659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sz="1600">
                <a:solidFill>
                  <a:srgbClr val="0000FF"/>
                </a:solidFill>
                <a:latin typeface="Arial"/>
                <a:ea typeface="Arial"/>
                <a:cs typeface="Arial"/>
                <a:sym typeface="Arial"/>
              </a:rPr>
              <a:t>Cho G = {A → B, B → A, B → C, A → C}, tìm một phủ không dư thừa của G.</a:t>
            </a:r>
            <a:endParaRPr b="1" sz="1600">
              <a:solidFill>
                <a:srgbClr val="0000FF"/>
              </a:solidFill>
              <a:latin typeface="Arial"/>
              <a:ea typeface="Arial"/>
              <a:cs typeface="Arial"/>
              <a:sym typeface="Arial"/>
            </a:endParaRPr>
          </a:p>
          <a:p>
            <a:pPr indent="-317500" lvl="0" marL="457200" rtl="0" algn="l">
              <a:lnSpc>
                <a:spcPct val="150000"/>
              </a:lnSpc>
              <a:spcBef>
                <a:spcPts val="120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Member({B → A, B → C, A → C}, A → B) ⇒ Closure(A, {B → A, B → C, A → C})</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A+ = {A, C}, nên A → B là không dư thừa</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Member({A → B, B → C, A → C}, B → A) ⇒ Closure(B, {A → B, B → C, A → C})</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B+ = {B, C}, nên B → A là không dư thừa</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Member({A → B, B → A, A → C}, B → C) ⇒ Closure(B, {A → B, B → A, A → C})</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B+ = {B, A, C}, nên B → C là dư thừa, F = F – {B → C}</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Member({A → B, B → A}, A → C) ⇒ Closure(A, {A → B, B → A})</a:t>
            </a:r>
            <a:endParaRPr sz="1400">
              <a:solidFill>
                <a:srgbClr val="000000"/>
              </a:solidFill>
              <a:latin typeface="Arial"/>
              <a:ea typeface="Arial"/>
              <a:cs typeface="Arial"/>
              <a:sym typeface="Arial"/>
            </a:endParaRPr>
          </a:p>
          <a:p>
            <a:pPr indent="-317500" lvl="1" marL="914400" rtl="0" algn="l">
              <a:lnSpc>
                <a:spcPct val="10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A+ = {A, B}, nên A → C là không dư thừa</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vi" sz="1400">
                <a:solidFill>
                  <a:schemeClr val="accent3"/>
                </a:solidFill>
                <a:latin typeface="Arial"/>
                <a:ea typeface="Arial"/>
                <a:cs typeface="Arial"/>
                <a:sym typeface="Arial"/>
              </a:rPr>
              <a:t>Vậy F = {A → B, B → A, A → C} là một phủ không dư thừa của G</a:t>
            </a:r>
            <a:endParaRPr b="1" sz="1400">
              <a:solidFill>
                <a:schemeClr val="accent3"/>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435" name="Google Shape;435;p6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36" name="Google Shape;436;p6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Phủ không dư thừa</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51" name="Google Shape;151;p2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Năm 1977, 1979 và các năm tiếp theo, người ta giới thiệu dạng chuẩn 4 (4NF), dạng chuẩn 5 (5NF) và các dạng chuẩn mức cao hơn.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Tuy nhiên, rất hiếm khi gặp.</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Chuẩn hóa</a:t>
            </a:r>
            <a:r>
              <a:rPr lang="vi" sz="1600">
                <a:solidFill>
                  <a:srgbClr val="000000"/>
                </a:solidFill>
                <a:latin typeface="Arial"/>
                <a:ea typeface="Arial"/>
                <a:cs typeface="Arial"/>
                <a:sym typeface="Arial"/>
              </a:rPr>
              <a:t> giúp người thiết kế kiểm tra và chuyển các quan hệ về một dạng chuẩn hóa cụ thể nào đó nhằm ngăn chặn các dị thường khi thực hiện các thao tác cập nhật thông tin.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52" name="Google Shape;152;p2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600">
                <a:solidFill>
                  <a:srgbClr val="0000FF"/>
                </a:solidFill>
                <a:latin typeface="Arial"/>
                <a:ea typeface="Arial"/>
                <a:cs typeface="Arial"/>
                <a:sym typeface="Arial"/>
              </a:rPr>
              <a:t>Nếu G = {A → B, A → C, B → A, B → C}, giống tập phụ thuộc hàm trước nhưng khác nhau về </a:t>
            </a:r>
            <a:r>
              <a:rPr b="1" lang="vi" sz="1600">
                <a:solidFill>
                  <a:srgbClr val="0000FF"/>
                </a:solidFill>
                <a:latin typeface="Arial"/>
                <a:ea typeface="Arial"/>
                <a:cs typeface="Arial"/>
                <a:sym typeface="Arial"/>
              </a:rPr>
              <a:t>thứ tự</a:t>
            </a:r>
            <a:r>
              <a:rPr lang="vi" sz="1600">
                <a:solidFill>
                  <a:srgbClr val="0000FF"/>
                </a:solidFill>
                <a:latin typeface="Arial"/>
                <a:ea typeface="Arial"/>
                <a:cs typeface="Arial"/>
                <a:sym typeface="Arial"/>
              </a:rPr>
              <a:t> của các phụ thuộc hàm. </a:t>
            </a:r>
            <a:endParaRPr b="1" sz="1600">
              <a:solidFill>
                <a:srgbClr val="0000FF"/>
              </a:solidFill>
              <a:latin typeface="Arial"/>
              <a:ea typeface="Arial"/>
              <a:cs typeface="Arial"/>
              <a:sym typeface="Arial"/>
            </a:endParaRPr>
          </a:p>
          <a:p>
            <a:pPr indent="-317500" lvl="0" marL="457200" rtl="0" algn="l">
              <a:lnSpc>
                <a:spcPct val="150000"/>
              </a:lnSpc>
              <a:spcBef>
                <a:spcPts val="120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Member({A → C, B → A, B → C}, A → B) ⇒ Closure(A, {A → C, B → A, B → C})</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A+ = {A, C}, nên A → B không dư thừa</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Member({A → B, B → A, B → C}, A → C) ⇒ Closure(A, {A → B, B → A, B → C})</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A+ = {A, B, C}, nên A → C là dư thừa, F = F – {A → C}</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Member({A → B, B → C}, B → A) ⇒ Closure(B, {A → B, B → C})</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B+ = {B, C}, nên B → A là không dư thừa</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Tương tự, B → C là không dư thừa</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vi" sz="1400">
                <a:solidFill>
                  <a:schemeClr val="accent3"/>
                </a:solidFill>
                <a:latin typeface="Arial"/>
                <a:ea typeface="Arial"/>
                <a:cs typeface="Arial"/>
                <a:sym typeface="Arial"/>
              </a:rPr>
              <a:t>Vậy F = {A → B, B → A, B → C} là một phủ không dư thừa của G</a:t>
            </a:r>
            <a:endParaRPr b="1" sz="1400">
              <a:solidFill>
                <a:schemeClr val="accent3"/>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442" name="Google Shape;442;p6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43" name="Google Shape;443;p6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Phủ không dư thừa</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49" name="Google Shape;449;p6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Lưu ý về Phụ thuộc hàm</a:t>
            </a:r>
            <a:endParaRPr sz="2800">
              <a:solidFill>
                <a:schemeClr val="accent3"/>
              </a:solidFill>
              <a:latin typeface="Sarabun Medium"/>
              <a:ea typeface="Sarabun Medium"/>
              <a:cs typeface="Sarabun Medium"/>
              <a:sym typeface="Sarabun Medium"/>
            </a:endParaRPr>
          </a:p>
        </p:txBody>
      </p:sp>
      <p:sp>
        <p:nvSpPr>
          <p:cNvPr id="450" name="Google Shape;450;p6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451" name="Google Shape;451;p65"/>
          <p:cNvSpPr/>
          <p:nvPr/>
        </p:nvSpPr>
        <p:spPr>
          <a:xfrm>
            <a:off x="326300" y="1250400"/>
            <a:ext cx="6910704" cy="1712124"/>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latin typeface="Raleway"/>
                <a:ea typeface="Raleway"/>
                <a:cs typeface="Raleway"/>
                <a:sym typeface="Raleway"/>
              </a:rPr>
              <a:t>Với một tập các phụ thuộc hàm cho trước có thể có </a:t>
            </a:r>
            <a:r>
              <a:rPr b="1" lang="vi" sz="1600">
                <a:solidFill>
                  <a:srgbClr val="E20020"/>
                </a:solidFill>
                <a:latin typeface="Raleway"/>
                <a:ea typeface="Raleway"/>
                <a:cs typeface="Raleway"/>
                <a:sym typeface="Raleway"/>
              </a:rPr>
              <a:t>nhiều hơn một</a:t>
            </a:r>
            <a:r>
              <a:rPr lang="vi" sz="1600">
                <a:latin typeface="Raleway"/>
                <a:ea typeface="Raleway"/>
                <a:cs typeface="Raleway"/>
                <a:sym typeface="Raleway"/>
              </a:rPr>
              <a:t> phủ không dư thừa.</a:t>
            </a:r>
            <a:endParaRPr sz="1600">
              <a:latin typeface="Raleway"/>
              <a:ea typeface="Raleway"/>
              <a:cs typeface="Raleway"/>
              <a:sym typeface="Raleway"/>
            </a:endParaRPr>
          </a:p>
        </p:txBody>
      </p:sp>
      <p:pic>
        <p:nvPicPr>
          <p:cNvPr id="452" name="Google Shape;452;p65"/>
          <p:cNvPicPr preferRelativeResize="0"/>
          <p:nvPr/>
        </p:nvPicPr>
        <p:blipFill rotWithShape="1">
          <a:blip r:embed="rId3">
            <a:alphaModFix/>
          </a:blip>
          <a:srcRect b="0" l="0" r="7621" t="0"/>
          <a:stretch/>
        </p:blipFill>
        <p:spPr>
          <a:xfrm>
            <a:off x="6457950" y="2388548"/>
            <a:ext cx="1907000" cy="27549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66"/>
          <p:cNvSpPr txBox="1"/>
          <p:nvPr>
            <p:ph idx="4294967295" type="body"/>
          </p:nvPr>
        </p:nvSpPr>
        <p:spPr>
          <a:xfrm>
            <a:off x="0" y="1773000"/>
            <a:ext cx="9143700" cy="798600"/>
          </a:xfrm>
          <a:prstGeom prst="rect">
            <a:avLst/>
          </a:prstGeom>
          <a:solidFill>
            <a:srgbClr val="45818E"/>
          </a:solidFill>
          <a:ln>
            <a:noFill/>
          </a:ln>
          <a:effectLst>
            <a:outerShdw blurRad="57240" rotWithShape="0" dir="5400000" dist="19080">
              <a:srgbClr val="000000">
                <a:alpha val="49800"/>
              </a:srgbClr>
            </a:outerShdw>
          </a:effectLst>
        </p:spPr>
        <p:txBody>
          <a:bodyPr anchorCtr="0" anchor="ctr" bIns="91425" lIns="91425" spcFirstLastPara="1" rIns="91425" wrap="square" tIns="91425">
            <a:noAutofit/>
          </a:bodyPr>
          <a:lstStyle/>
          <a:p>
            <a:pPr indent="0" lvl="0" marL="228600" marR="0" rtl="0" algn="ctr">
              <a:lnSpc>
                <a:spcPct val="100000"/>
              </a:lnSpc>
              <a:spcBef>
                <a:spcPts val="0"/>
              </a:spcBef>
              <a:spcAft>
                <a:spcPts val="1200"/>
              </a:spcAft>
              <a:buClr>
                <a:srgbClr val="FFFFFF"/>
              </a:buClr>
              <a:buSzPts val="3800"/>
              <a:buFont typeface="Arial"/>
              <a:buNone/>
            </a:pPr>
            <a:r>
              <a:rPr b="1" lang="vi" sz="3300">
                <a:solidFill>
                  <a:srgbClr val="FFFFFF"/>
                </a:solidFill>
                <a:latin typeface="Jura"/>
                <a:ea typeface="Jura"/>
                <a:cs typeface="Jura"/>
                <a:sym typeface="Jura"/>
              </a:rPr>
              <a:t>Tập phụ thuộc hàm tối giản</a:t>
            </a:r>
            <a:endParaRPr b="1" sz="3300">
              <a:solidFill>
                <a:srgbClr val="FFFFFF"/>
              </a:solidFill>
              <a:latin typeface="Jura"/>
              <a:ea typeface="Jura"/>
              <a:cs typeface="Jura"/>
              <a:sym typeface="Jur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63" name="Google Shape;463;p6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thuộc tính dư thừa</a:t>
            </a:r>
            <a:endParaRPr sz="2800">
              <a:solidFill>
                <a:schemeClr val="accent3"/>
              </a:solidFill>
              <a:latin typeface="Sarabun Medium"/>
              <a:ea typeface="Sarabun Medium"/>
              <a:cs typeface="Sarabun Medium"/>
              <a:sym typeface="Sarabun Medium"/>
            </a:endParaRPr>
          </a:p>
        </p:txBody>
      </p:sp>
      <p:sp>
        <p:nvSpPr>
          <p:cNvPr id="464" name="Google Shape;464;p6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Giảm kích thước của tập phụ thuộc hàm F, đã nói về Phủ không dư thừa</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tiếp tục giảm kích cỡ của F, thực hiện loại bỏ các </a:t>
            </a:r>
            <a:r>
              <a:rPr b="1" lang="vi" sz="1600">
                <a:solidFill>
                  <a:schemeClr val="accent3"/>
                </a:solidFill>
                <a:latin typeface="Arial"/>
                <a:ea typeface="Arial"/>
                <a:cs typeface="Arial"/>
                <a:sym typeface="Arial"/>
              </a:rPr>
              <a:t>thuộc tính dư thừa</a:t>
            </a:r>
            <a:r>
              <a:rPr lang="vi" sz="1600">
                <a:solidFill>
                  <a:srgbClr val="000000"/>
                </a:solidFill>
                <a:latin typeface="Arial"/>
                <a:ea typeface="Arial"/>
                <a:cs typeface="Arial"/>
                <a:sym typeface="Arial"/>
              </a:rPr>
              <a:t> từ mỗi phụ thuộc hàm trong F.</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vi" sz="1600">
                <a:solidFill>
                  <a:srgbClr val="000000"/>
                </a:solidFill>
                <a:latin typeface="Arial"/>
                <a:ea typeface="Arial"/>
                <a:cs typeface="Arial"/>
                <a:sym typeface="Arial"/>
              </a:rPr>
              <a:t>Cho G = {B → A , D → A , BA → D}</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vi" sz="1600">
                <a:solidFill>
                  <a:srgbClr val="000000"/>
                </a:solidFill>
                <a:latin typeface="Arial"/>
                <a:ea typeface="Arial"/>
                <a:cs typeface="Arial"/>
                <a:sym typeface="Arial"/>
              </a:rPr>
              <a:t>Giả sử G là phủ không dư thừa, nhưng vẫn có thể tối giản một số phụ thuộc hàm:</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vi" sz="1600">
                <a:solidFill>
                  <a:srgbClr val="000000"/>
                </a:solidFill>
                <a:latin typeface="Arial"/>
                <a:ea typeface="Arial"/>
                <a:cs typeface="Arial"/>
                <a:sym typeface="Arial"/>
              </a:rPr>
              <a:t>Để thu được kết quả F = {B → A , D → A , B → D}</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70" name="Google Shape;470;p6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thuộc tính dư thừa</a:t>
            </a:r>
            <a:endParaRPr sz="2800">
              <a:solidFill>
                <a:schemeClr val="accent3"/>
              </a:solidFill>
              <a:latin typeface="Sarabun Medium"/>
              <a:ea typeface="Sarabun Medium"/>
              <a:cs typeface="Sarabun Medium"/>
              <a:sym typeface="Sarabun Medium"/>
            </a:endParaRPr>
          </a:p>
        </p:txBody>
      </p:sp>
      <p:sp>
        <p:nvSpPr>
          <p:cNvPr id="471" name="Google Shape;471;p6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Ví dụ:</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F = {A→ BC, B→ C, AB→ D}</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Thuộc tính C là dư thừa trong vế phải của A→ BC</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Tương tự, B là dư thừa trong vế trái của AB→ D</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b="1" lang="vi" sz="1600">
                <a:solidFill>
                  <a:schemeClr val="accent3"/>
                </a:solidFill>
                <a:latin typeface="Arial"/>
                <a:ea typeface="Arial"/>
                <a:cs typeface="Arial"/>
                <a:sym typeface="Arial"/>
              </a:rPr>
              <a:t>Một thuộc tính A dư thừa trong X→Y nếu A có thể được loại bỏ khỏi vế trái hoặc vế phải của phụ thuộc hàm mà không làm thay đổi F+</a:t>
            </a:r>
            <a:endParaRPr b="1" sz="1600">
              <a:solidFill>
                <a:schemeClr val="accent3"/>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77" name="Google Shape;477;p6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Tập phụ thuộc hàm tối giản</a:t>
            </a:r>
            <a:endParaRPr sz="2800">
              <a:solidFill>
                <a:schemeClr val="accent3"/>
              </a:solidFill>
              <a:latin typeface="Sarabun Medium"/>
              <a:ea typeface="Sarabun Medium"/>
              <a:cs typeface="Sarabun Medium"/>
              <a:sym typeface="Sarabun Medium"/>
            </a:endParaRPr>
          </a:p>
        </p:txBody>
      </p:sp>
      <p:sp>
        <p:nvSpPr>
          <p:cNvPr id="478" name="Google Shape;478;p6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 → Y được gọi là </a:t>
            </a:r>
            <a:r>
              <a:rPr b="1" lang="vi" sz="1600">
                <a:solidFill>
                  <a:schemeClr val="dk1"/>
                </a:solidFill>
                <a:latin typeface="Arial"/>
                <a:ea typeface="Arial"/>
                <a:cs typeface="Arial"/>
                <a:sym typeface="Arial"/>
              </a:rPr>
              <a:t>tối giản trái</a:t>
            </a:r>
            <a:r>
              <a:rPr lang="vi" sz="1600">
                <a:solidFill>
                  <a:srgbClr val="000000"/>
                </a:solidFill>
                <a:latin typeface="Arial"/>
                <a:ea typeface="Arial"/>
                <a:cs typeface="Arial"/>
                <a:sym typeface="Arial"/>
              </a:rPr>
              <a:t> nếu X không chứa các thuộc tính dư thừa A.</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 → Y được gọi là </a:t>
            </a:r>
            <a:r>
              <a:rPr b="1" lang="vi" sz="1600">
                <a:solidFill>
                  <a:schemeClr val="accent3"/>
                </a:solidFill>
                <a:latin typeface="Arial"/>
                <a:ea typeface="Arial"/>
                <a:cs typeface="Arial"/>
                <a:sym typeface="Arial"/>
              </a:rPr>
              <a:t>tối giản phải</a:t>
            </a:r>
            <a:r>
              <a:rPr lang="vi" sz="1600">
                <a:solidFill>
                  <a:srgbClr val="000000"/>
                </a:solidFill>
                <a:latin typeface="Arial"/>
                <a:ea typeface="Arial"/>
                <a:cs typeface="Arial"/>
                <a:sym typeface="Arial"/>
              </a:rPr>
              <a:t> nếu Y không chứa các thuộc tính dư thừa A.</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 → Y được gọi là </a:t>
            </a:r>
            <a:r>
              <a:rPr b="1" lang="vi" sz="1600">
                <a:solidFill>
                  <a:srgbClr val="FF0000"/>
                </a:solidFill>
                <a:latin typeface="Arial"/>
                <a:ea typeface="Arial"/>
                <a:cs typeface="Arial"/>
                <a:sym typeface="Arial"/>
              </a:rPr>
              <a:t>tối giản</a:t>
            </a:r>
            <a:r>
              <a:rPr lang="vi" sz="1600">
                <a:solidFill>
                  <a:srgbClr val="000000"/>
                </a:solidFill>
                <a:latin typeface="Arial"/>
                <a:ea typeface="Arial"/>
                <a:cs typeface="Arial"/>
                <a:sym typeface="Arial"/>
              </a:rPr>
              <a:t> nếu nó tối giản trái, tối giản phải và Y khác rỗng.</a:t>
            </a:r>
            <a:endParaRPr b="1" sz="1600">
              <a:solidFill>
                <a:schemeClr val="accent3"/>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84" name="Google Shape;484;p7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Tối giản trái</a:t>
            </a:r>
            <a:endParaRPr sz="2800">
              <a:solidFill>
                <a:schemeClr val="accent3"/>
              </a:solidFill>
              <a:latin typeface="Sarabun Medium"/>
              <a:ea typeface="Sarabun Medium"/>
              <a:cs typeface="Sarabun Medium"/>
              <a:sym typeface="Sarabun Medium"/>
            </a:endParaRPr>
          </a:p>
        </p:txBody>
      </p:sp>
      <p:pic>
        <p:nvPicPr>
          <p:cNvPr id="485" name="Google Shape;485;p70"/>
          <p:cNvPicPr preferRelativeResize="0"/>
          <p:nvPr/>
        </p:nvPicPr>
        <p:blipFill>
          <a:blip r:embed="rId3">
            <a:alphaModFix/>
          </a:blip>
          <a:stretch>
            <a:fillRect/>
          </a:stretch>
        </p:blipFill>
        <p:spPr>
          <a:xfrm>
            <a:off x="942750" y="1366900"/>
            <a:ext cx="7258509" cy="3659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91" name="Google Shape;491;p7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Tối giản phải</a:t>
            </a:r>
            <a:endParaRPr sz="2800">
              <a:solidFill>
                <a:schemeClr val="accent3"/>
              </a:solidFill>
              <a:latin typeface="Sarabun Medium"/>
              <a:ea typeface="Sarabun Medium"/>
              <a:cs typeface="Sarabun Medium"/>
              <a:sym typeface="Sarabun Medium"/>
            </a:endParaRPr>
          </a:p>
        </p:txBody>
      </p:sp>
      <p:pic>
        <p:nvPicPr>
          <p:cNvPr id="492" name="Google Shape;492;p71"/>
          <p:cNvPicPr preferRelativeResize="0"/>
          <p:nvPr/>
        </p:nvPicPr>
        <p:blipFill>
          <a:blip r:embed="rId3">
            <a:alphaModFix/>
          </a:blip>
          <a:stretch>
            <a:fillRect/>
          </a:stretch>
        </p:blipFill>
        <p:spPr>
          <a:xfrm>
            <a:off x="1145988" y="1353300"/>
            <a:ext cx="6852017" cy="3659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498" name="Google Shape;498;p7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Tối giản Phụ thuộc hàm</a:t>
            </a:r>
            <a:endParaRPr sz="2800">
              <a:solidFill>
                <a:schemeClr val="accent3"/>
              </a:solidFill>
              <a:latin typeface="Sarabun Medium"/>
              <a:ea typeface="Sarabun Medium"/>
              <a:cs typeface="Sarabun Medium"/>
              <a:sym typeface="Sarabun Medium"/>
            </a:endParaRPr>
          </a:p>
        </p:txBody>
      </p:sp>
      <p:pic>
        <p:nvPicPr>
          <p:cNvPr id="499" name="Google Shape;499;p72"/>
          <p:cNvPicPr preferRelativeResize="0"/>
          <p:nvPr/>
        </p:nvPicPr>
        <p:blipFill>
          <a:blip r:embed="rId3">
            <a:alphaModFix/>
          </a:blip>
          <a:stretch>
            <a:fillRect/>
          </a:stretch>
        </p:blipFill>
        <p:spPr>
          <a:xfrm>
            <a:off x="860700" y="1577725"/>
            <a:ext cx="5396474" cy="3172126"/>
          </a:xfrm>
          <a:prstGeom prst="rect">
            <a:avLst/>
          </a:prstGeom>
          <a:noFill/>
          <a:ln>
            <a:noFill/>
          </a:ln>
        </p:spPr>
      </p:pic>
      <p:sp>
        <p:nvSpPr>
          <p:cNvPr id="500" name="Google Shape;500;p72"/>
          <p:cNvSpPr/>
          <p:nvPr/>
        </p:nvSpPr>
        <p:spPr>
          <a:xfrm>
            <a:off x="6714875" y="1148575"/>
            <a:ext cx="1928700" cy="3367200"/>
          </a:xfrm>
          <a:prstGeom prst="wedgeRectCallout">
            <a:avLst>
              <a:gd fmla="val -73730" name="adj1"/>
              <a:gd fmla="val -113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Raleway"/>
                <a:ea typeface="Raleway"/>
                <a:cs typeface="Raleway"/>
                <a:sym typeface="Raleway"/>
              </a:rPr>
              <a:t>Nếu G chứa một</a:t>
            </a:r>
            <a:endParaRPr sz="1800">
              <a:latin typeface="Raleway"/>
              <a:ea typeface="Raleway"/>
              <a:cs typeface="Raleway"/>
              <a:sym typeface="Raleway"/>
            </a:endParaRPr>
          </a:p>
          <a:p>
            <a:pPr indent="0" lvl="0" marL="0" rtl="0" algn="ctr">
              <a:spcBef>
                <a:spcPts val="0"/>
              </a:spcBef>
              <a:spcAft>
                <a:spcPts val="0"/>
              </a:spcAft>
              <a:buNone/>
            </a:pPr>
            <a:r>
              <a:rPr lang="vi" sz="1800">
                <a:latin typeface="Raleway"/>
                <a:ea typeface="Raleway"/>
                <a:cs typeface="Raleway"/>
                <a:sym typeface="Raleway"/>
              </a:rPr>
              <a:t>phụ thuộc hàm</a:t>
            </a:r>
            <a:endParaRPr sz="1800">
              <a:latin typeface="Raleway"/>
              <a:ea typeface="Raleway"/>
              <a:cs typeface="Raleway"/>
              <a:sym typeface="Raleway"/>
            </a:endParaRPr>
          </a:p>
          <a:p>
            <a:pPr indent="0" lvl="0" marL="0" rtl="0" algn="ctr">
              <a:spcBef>
                <a:spcPts val="0"/>
              </a:spcBef>
              <a:spcAft>
                <a:spcPts val="0"/>
              </a:spcAft>
              <a:buNone/>
            </a:pPr>
            <a:r>
              <a:rPr lang="vi" sz="1800">
                <a:latin typeface="Raleway"/>
                <a:ea typeface="Raleway"/>
                <a:cs typeface="Raleway"/>
                <a:sym typeface="Raleway"/>
              </a:rPr>
              <a:t>dư thừa X→ Y, thì mọi thuộc tính trong Y sẽ là dư thừa, và do  vậy sẽ tối giản tới X → null, nên sẽ phải loại bỏ các phụ thuộc hàm này.</a:t>
            </a:r>
            <a:endParaRPr>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506" name="Google Shape;506;p7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Lưu ý về Phụ thuộc hàm</a:t>
            </a:r>
            <a:endParaRPr sz="2800">
              <a:solidFill>
                <a:schemeClr val="accent3"/>
              </a:solidFill>
              <a:latin typeface="Sarabun Medium"/>
              <a:ea typeface="Sarabun Medium"/>
              <a:cs typeface="Sarabun Medium"/>
              <a:sym typeface="Sarabun Medium"/>
            </a:endParaRPr>
          </a:p>
        </p:txBody>
      </p:sp>
      <p:sp>
        <p:nvSpPr>
          <p:cNvPr id="507" name="Google Shape;507;p7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508" name="Google Shape;508;p73"/>
          <p:cNvSpPr/>
          <p:nvPr/>
        </p:nvSpPr>
        <p:spPr>
          <a:xfrm>
            <a:off x="326300" y="1250400"/>
            <a:ext cx="7194960" cy="1712124"/>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vi" sz="1700">
                <a:latin typeface="Raleway"/>
                <a:ea typeface="Raleway"/>
                <a:cs typeface="Raleway"/>
                <a:sym typeface="Raleway"/>
              </a:rPr>
              <a:t>Thứ tự thuật toán thực hiện rất quan trọng. </a:t>
            </a:r>
            <a:r>
              <a:rPr lang="vi" sz="1700">
                <a:latin typeface="Raleway"/>
                <a:ea typeface="Raleway"/>
                <a:cs typeface="Raleway"/>
                <a:sym typeface="Raleway"/>
              </a:rPr>
              <a:t>Tập các phụ thuộc hàm phải được </a:t>
            </a:r>
            <a:endParaRPr sz="1700">
              <a:latin typeface="Raleway"/>
              <a:ea typeface="Raleway"/>
              <a:cs typeface="Raleway"/>
              <a:sym typeface="Raleway"/>
            </a:endParaRPr>
          </a:p>
          <a:p>
            <a:pPr indent="0" lvl="0" marL="0" rtl="0" algn="ctr">
              <a:spcBef>
                <a:spcPts val="0"/>
              </a:spcBef>
              <a:spcAft>
                <a:spcPts val="0"/>
              </a:spcAft>
              <a:buNone/>
            </a:pPr>
            <a:r>
              <a:rPr b="1" lang="vi" sz="1700">
                <a:solidFill>
                  <a:srgbClr val="E20020"/>
                </a:solidFill>
                <a:latin typeface="Raleway"/>
                <a:ea typeface="Raleway"/>
                <a:cs typeface="Raleway"/>
                <a:sym typeface="Raleway"/>
              </a:rPr>
              <a:t>tối giản vế trái trước</a:t>
            </a:r>
            <a:r>
              <a:rPr lang="vi" sz="1700">
                <a:latin typeface="Raleway"/>
                <a:ea typeface="Raleway"/>
                <a:cs typeface="Raleway"/>
                <a:sym typeface="Raleway"/>
              </a:rPr>
              <a:t> rồi mới tối giản vế phải.</a:t>
            </a:r>
            <a:endParaRPr sz="1700">
              <a:latin typeface="Raleway"/>
              <a:ea typeface="Raleway"/>
              <a:cs typeface="Raleway"/>
              <a:sym typeface="Raleway"/>
            </a:endParaRPr>
          </a:p>
        </p:txBody>
      </p:sp>
      <p:pic>
        <p:nvPicPr>
          <p:cNvPr id="509" name="Google Shape;509;p73"/>
          <p:cNvPicPr preferRelativeResize="0"/>
          <p:nvPr/>
        </p:nvPicPr>
        <p:blipFill rotWithShape="1">
          <a:blip r:embed="rId3">
            <a:alphaModFix/>
          </a:blip>
          <a:srcRect b="0" l="0" r="7621" t="0"/>
          <a:stretch/>
        </p:blipFill>
        <p:spPr>
          <a:xfrm>
            <a:off x="6457950" y="2388548"/>
            <a:ext cx="1907000" cy="2754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58" name="Google Shape;158;p2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Mục đích của việc thiết kế CSDL quan hệ: nhóm các thuộc tính vào thành các quan hệ sao cho tối thiểu hóa sự dư thừa dữ liệu =&gt; giảm không gian lưu trữ và tránh dị thường thông tin khi cập nhật dữ liệu.</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Xét ví dụ lược đồ quan hệ staffbranch.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59" name="Google Shape;159;p2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pic>
        <p:nvPicPr>
          <p:cNvPr id="160" name="Google Shape;160;p29"/>
          <p:cNvPicPr preferRelativeResize="0"/>
          <p:nvPr/>
        </p:nvPicPr>
        <p:blipFill>
          <a:blip r:embed="rId3">
            <a:alphaModFix/>
          </a:blip>
          <a:stretch>
            <a:fillRect/>
          </a:stretch>
        </p:blipFill>
        <p:spPr>
          <a:xfrm>
            <a:off x="2103038" y="3037750"/>
            <a:ext cx="5120724" cy="20583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3" name="Shape 513"/>
        <p:cNvGrpSpPr/>
        <p:nvPr/>
      </p:nvGrpSpPr>
      <p:grpSpPr>
        <a:xfrm>
          <a:off x="0" y="0"/>
          <a:ext cx="0" cy="0"/>
          <a:chOff x="0" y="0"/>
          <a:chExt cx="0" cy="0"/>
        </a:xfrm>
      </p:grpSpPr>
      <p:sp>
        <p:nvSpPr>
          <p:cNvPr id="514" name="Google Shape;514;p74"/>
          <p:cNvSpPr txBox="1"/>
          <p:nvPr>
            <p:ph idx="4294967295" type="body"/>
          </p:nvPr>
        </p:nvSpPr>
        <p:spPr>
          <a:xfrm>
            <a:off x="0" y="1773000"/>
            <a:ext cx="9143700" cy="798600"/>
          </a:xfrm>
          <a:prstGeom prst="rect">
            <a:avLst/>
          </a:prstGeom>
          <a:solidFill>
            <a:srgbClr val="B45F06"/>
          </a:solidFill>
          <a:ln>
            <a:noFill/>
          </a:ln>
          <a:effectLst>
            <a:outerShdw blurRad="57240" rotWithShape="0" dir="5400000" dist="19080">
              <a:srgbClr val="000000">
                <a:alpha val="49800"/>
              </a:srgbClr>
            </a:outerShdw>
          </a:effectLst>
        </p:spPr>
        <p:txBody>
          <a:bodyPr anchorCtr="0" anchor="ctr" bIns="91425" lIns="91425" spcFirstLastPara="1" rIns="91425" wrap="square" tIns="91425">
            <a:noAutofit/>
          </a:bodyPr>
          <a:lstStyle/>
          <a:p>
            <a:pPr indent="0" lvl="0" marL="228600" marR="0" rtl="0" algn="ctr">
              <a:lnSpc>
                <a:spcPct val="100000"/>
              </a:lnSpc>
              <a:spcBef>
                <a:spcPts val="0"/>
              </a:spcBef>
              <a:spcAft>
                <a:spcPts val="1200"/>
              </a:spcAft>
              <a:buClr>
                <a:srgbClr val="FFFFFF"/>
              </a:buClr>
              <a:buSzPts val="3800"/>
              <a:buFont typeface="Arial"/>
              <a:buNone/>
            </a:pPr>
            <a:r>
              <a:rPr b="1" lang="vi" sz="3300">
                <a:solidFill>
                  <a:srgbClr val="FFFFFF"/>
                </a:solidFill>
                <a:latin typeface="Jura"/>
                <a:ea typeface="Jura"/>
                <a:cs typeface="Jura"/>
                <a:sym typeface="Jura"/>
              </a:rPr>
              <a:t>PHỦ TỐI THIỂU</a:t>
            </a:r>
            <a:endParaRPr b="1" sz="3300">
              <a:solidFill>
                <a:srgbClr val="FFFFFF"/>
              </a:solidFill>
              <a:latin typeface="Jura"/>
              <a:ea typeface="Jura"/>
              <a:cs typeface="Jura"/>
              <a:sym typeface="Jur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520" name="Google Shape;520;p7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Phủ tối thiểu</a:t>
            </a:r>
            <a:endParaRPr sz="2800">
              <a:solidFill>
                <a:schemeClr val="accent3"/>
              </a:solidFill>
              <a:latin typeface="Sarabun Medium"/>
              <a:ea typeface="Sarabun Medium"/>
              <a:cs typeface="Sarabun Medium"/>
              <a:sym typeface="Sarabun Medium"/>
            </a:endParaRPr>
          </a:p>
        </p:txBody>
      </p:sp>
      <p:sp>
        <p:nvSpPr>
          <p:cNvPr id="521" name="Google Shape;521;p7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tập phụ thuộc hàm F là tối thiểu nếu thỏa mãn: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Mọi phụ thuộc hàm đều có vế phải là một thuộc tính</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F là không dư thừa</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F là một tối giản trái.</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Ví dụ:</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G = {A → BCE, AB → DE, BI → J}</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rPr lang="vi" sz="1600">
                <a:solidFill>
                  <a:srgbClr val="000000"/>
                </a:solidFill>
                <a:latin typeface="Arial"/>
                <a:ea typeface="Arial"/>
                <a:cs typeface="Arial"/>
                <a:sym typeface="Arial"/>
              </a:rPr>
              <a:t>⇒ Một phủ tối thiểu của G: </a:t>
            </a:r>
            <a:r>
              <a:rPr b="1" lang="vi" sz="1600">
                <a:solidFill>
                  <a:srgbClr val="0000FF"/>
                </a:solidFill>
                <a:latin typeface="Arial"/>
                <a:ea typeface="Arial"/>
                <a:cs typeface="Arial"/>
                <a:sym typeface="Arial"/>
              </a:rPr>
              <a:t>F = {A → B, A → C, A → D, A → E, BI → J}</a:t>
            </a:r>
            <a:endParaRPr b="1" sz="1600">
              <a:solidFill>
                <a:srgbClr val="0000FF"/>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527" name="Google Shape;527;p7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Thuật toán tìm Phủ tối thiểu</a:t>
            </a:r>
            <a:endParaRPr sz="2800">
              <a:solidFill>
                <a:schemeClr val="accent3"/>
              </a:solidFill>
              <a:latin typeface="Sarabun Medium"/>
              <a:ea typeface="Sarabun Medium"/>
              <a:cs typeface="Sarabun Medium"/>
              <a:sym typeface="Sarabun Medium"/>
            </a:endParaRPr>
          </a:p>
        </p:txBody>
      </p:sp>
      <p:pic>
        <p:nvPicPr>
          <p:cNvPr id="528" name="Google Shape;528;p76"/>
          <p:cNvPicPr preferRelativeResize="0"/>
          <p:nvPr/>
        </p:nvPicPr>
        <p:blipFill>
          <a:blip r:embed="rId3">
            <a:alphaModFix/>
          </a:blip>
          <a:stretch>
            <a:fillRect/>
          </a:stretch>
        </p:blipFill>
        <p:spPr>
          <a:xfrm>
            <a:off x="1538200" y="1377425"/>
            <a:ext cx="6067601" cy="3461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534" name="Google Shape;534;p7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Bài tập</a:t>
            </a:r>
            <a:endParaRPr sz="2800">
              <a:solidFill>
                <a:schemeClr val="accent3"/>
              </a:solidFill>
              <a:latin typeface="Sarabun Medium"/>
              <a:ea typeface="Sarabun Medium"/>
              <a:cs typeface="Sarabun Medium"/>
              <a:sym typeface="Sarabun Medium"/>
            </a:endParaRPr>
          </a:p>
        </p:txBody>
      </p:sp>
      <p:sp>
        <p:nvSpPr>
          <p:cNvPr id="535" name="Google Shape;535;p7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Cho lược đồ quan hệ R và tập phụ thuộc hàm</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vi" sz="1600">
                <a:solidFill>
                  <a:srgbClr val="000000"/>
                </a:solidFill>
                <a:latin typeface="Arial"/>
                <a:ea typeface="Arial"/>
                <a:cs typeface="Arial"/>
                <a:sym typeface="Arial"/>
              </a:rPr>
              <a:t>	F = {AB → E, AG → I, BE → I, E → G, GI → H}</a:t>
            </a:r>
            <a:endParaRPr sz="1600">
              <a:solidFill>
                <a:srgbClr val="000000"/>
              </a:solidFill>
              <a:latin typeface="Arial"/>
              <a:ea typeface="Arial"/>
              <a:cs typeface="Arial"/>
              <a:sym typeface="Arial"/>
            </a:endParaRPr>
          </a:p>
          <a:p>
            <a:pPr indent="-330200" lvl="0" marL="914400" rtl="0" algn="l">
              <a:lnSpc>
                <a:spcPct val="150000"/>
              </a:lnSpc>
              <a:spcBef>
                <a:spcPts val="120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Chứng minh AB → GH sử dụng hệ tiên đề Armstrong</a:t>
            </a:r>
            <a:endParaRPr sz="1600">
              <a:solidFill>
                <a:srgbClr val="000000"/>
              </a:solidFill>
              <a:latin typeface="Arial"/>
              <a:ea typeface="Arial"/>
              <a:cs typeface="Arial"/>
              <a:sym typeface="Arial"/>
            </a:endParaRPr>
          </a:p>
          <a:p>
            <a:pPr indent="-330200" lvl="0" marL="914400" rtl="0" algn="l">
              <a:lnSpc>
                <a:spcPct val="150000"/>
              </a:lnSpc>
              <a:spcBef>
                <a:spcPts val="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Chứng minh AB → GH sử dụng phương pháp tính bao đóng</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541" name="Google Shape;541;p7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Bài tập</a:t>
            </a:r>
            <a:endParaRPr sz="2800">
              <a:solidFill>
                <a:schemeClr val="accent3"/>
              </a:solidFill>
              <a:latin typeface="Sarabun Medium"/>
              <a:ea typeface="Sarabun Medium"/>
              <a:cs typeface="Sarabun Medium"/>
              <a:sym typeface="Sarabun Medium"/>
            </a:endParaRPr>
          </a:p>
        </p:txBody>
      </p:sp>
      <p:sp>
        <p:nvSpPr>
          <p:cNvPr id="542" name="Google Shape;542;p7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600">
                <a:solidFill>
                  <a:srgbClr val="000000"/>
                </a:solidFill>
                <a:latin typeface="Arial"/>
                <a:ea typeface="Arial"/>
                <a:cs typeface="Arial"/>
                <a:sym typeface="Arial"/>
              </a:rPr>
              <a:t>2.     Tìm phủ tối thiểu của F</a:t>
            </a:r>
            <a:endParaRPr sz="1600">
              <a:solidFill>
                <a:srgbClr val="000000"/>
              </a:solidFill>
              <a:latin typeface="Arial"/>
              <a:ea typeface="Arial"/>
              <a:cs typeface="Arial"/>
              <a:sym typeface="Arial"/>
            </a:endParaRPr>
          </a:p>
          <a:p>
            <a:pPr indent="-330200" lvl="1" marL="914400" rtl="0" algn="l">
              <a:lnSpc>
                <a:spcPct val="150000"/>
              </a:lnSpc>
              <a:spcBef>
                <a:spcPts val="120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F = {AD→ BC, D → AC, AB → C, B → D}</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AutoNum type="alphaLcPeriod"/>
            </a:pPr>
            <a:r>
              <a:rPr lang="vi" sz="1600">
                <a:solidFill>
                  <a:srgbClr val="000000"/>
                </a:solidFill>
                <a:latin typeface="Arial"/>
                <a:ea typeface="Arial"/>
                <a:cs typeface="Arial"/>
                <a:sym typeface="Arial"/>
              </a:rPr>
              <a:t>F = {A → BC, A → E, A → AB, A → D, CD → E}</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1770663" y="2948854"/>
            <a:ext cx="5785474" cy="1994825"/>
          </a:xfrm>
          <a:prstGeom prst="rect">
            <a:avLst/>
          </a:prstGeom>
          <a:noFill/>
          <a:ln>
            <a:noFill/>
          </a:ln>
        </p:spPr>
      </p:pic>
      <p:sp>
        <p:nvSpPr>
          <p:cNvPr id="166" name="Google Shape;166;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67" name="Google Shape;167;p3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
        <p:nvSpPr>
          <p:cNvPr id="168" name="Google Shape;168;p30"/>
          <p:cNvSpPr txBox="1"/>
          <p:nvPr>
            <p:ph idx="1" type="body"/>
          </p:nvPr>
        </p:nvSpPr>
        <p:spPr>
          <a:xfrm>
            <a:off x="727550" y="1483925"/>
            <a:ext cx="7871700" cy="393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Quan hệ </a:t>
            </a:r>
            <a:r>
              <a:rPr i="1" lang="vi" sz="1600">
                <a:solidFill>
                  <a:srgbClr val="000000"/>
                </a:solidFill>
                <a:latin typeface="Arial"/>
                <a:ea typeface="Arial"/>
                <a:cs typeface="Arial"/>
                <a:sym typeface="Arial"/>
              </a:rPr>
              <a:t>staffbranch </a:t>
            </a:r>
            <a:r>
              <a:rPr lang="vi" sz="1600">
                <a:solidFill>
                  <a:srgbClr val="000000"/>
                </a:solidFill>
                <a:latin typeface="Arial"/>
                <a:ea typeface="Arial"/>
                <a:cs typeface="Arial"/>
                <a:sym typeface="Arial"/>
              </a:rPr>
              <a:t>có dư thừa dữ liệu. Thông tin chi tiết của một chi nhánh ngân hàng (branch) sẽ bị lặp cho mỗi nhân viên (staff) làm việc tại chi nhánh đó.</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tách riêng quan hệ staff và branch thì thông tin về từng chi nhánh ngân hàng chỉ xuất hiện duy nhất một lần.</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74" name="Google Shape;174;p3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175" name="Google Shape;175;p31"/>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FF"/>
              </a:buClr>
              <a:buSzPts val="1600"/>
              <a:buFont typeface="Arial"/>
              <a:buChar char="❖"/>
            </a:pPr>
            <a:r>
              <a:rPr b="1" lang="vi" sz="1600">
                <a:solidFill>
                  <a:srgbClr val="0000FF"/>
                </a:solidFill>
                <a:latin typeface="Arial"/>
                <a:ea typeface="Arial"/>
                <a:cs typeface="Arial"/>
                <a:sym typeface="Arial"/>
              </a:rPr>
              <a:t>Khi thực hiện chèn thêm dữ liệu.</a:t>
            </a:r>
            <a:endParaRPr b="1" sz="1600">
              <a:solidFill>
                <a:srgbClr val="0000FF"/>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chèn thêm thông tin chi tiết cho các nhân viên mới vào staffbranch, cần phải thêm thông tin chi tiết về chi nhánh tương ứng cho mỗi bản ghi nhân viên.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chèn thêm thông tin cho một branch mới mà hiện tại chưa có nhân viên nào, cần chèn thêm các giá trị Null cho các thuộc tính về nhân viên, như staff#, sname,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81" name="Google Shape;181;p3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182" name="Google Shape;182;p32"/>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FF"/>
              </a:buClr>
              <a:buSzPts val="1600"/>
              <a:buFont typeface="Arial"/>
              <a:buChar char="❖"/>
            </a:pPr>
            <a:r>
              <a:rPr b="1" lang="vi" sz="1600">
                <a:solidFill>
                  <a:srgbClr val="0000FF"/>
                </a:solidFill>
                <a:latin typeface="Arial"/>
                <a:ea typeface="Arial"/>
                <a:cs typeface="Arial"/>
                <a:sym typeface="Arial"/>
              </a:rPr>
              <a:t>Khi thực hiện xóa dữ liệu.</a:t>
            </a:r>
            <a:endParaRPr b="1" sz="1600">
              <a:solidFill>
                <a:srgbClr val="0000FF"/>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trong staffbranch có một chi nhánh chỉ còn một nhân viên cuối cùng. Nếu xóa thông tin về nhân viên này thì các thông tin về chi nhánh đó cũng sẽ bị xóa khỏi CSDL.</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88" name="Google Shape;188;p3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189" name="Google Shape;189;p3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FF"/>
              </a:buClr>
              <a:buSzPts val="1600"/>
              <a:buFont typeface="Arial"/>
              <a:buChar char="❖"/>
            </a:pPr>
            <a:r>
              <a:rPr b="1" lang="vi" sz="1600">
                <a:solidFill>
                  <a:srgbClr val="0000FF"/>
                </a:solidFill>
                <a:latin typeface="Arial"/>
                <a:ea typeface="Arial"/>
                <a:cs typeface="Arial"/>
                <a:sym typeface="Arial"/>
              </a:rPr>
              <a:t>Khi thực hiện cập nhật dữ liệu.</a:t>
            </a:r>
            <a:endParaRPr b="1" sz="1600">
              <a:solidFill>
                <a:srgbClr val="0000FF"/>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muốn thay đổi giá trị của một trong các thuộc tính của một chi nhánh nào đó trong quan hệ staffbranch, ví dụ: địa chỉ chi nhánh, thì cần phải cập nhật tất cả các bộ của các nhân viên làm việc tại chi nhánh đó..</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