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Sarabun Medium"/>
      <p:regular r:id="rId33"/>
      <p:bold r:id="rId34"/>
      <p:italic r:id="rId35"/>
      <p:boldItalic r:id="rId36"/>
    </p:embeddedFont>
    <p:embeddedFont>
      <p:font typeface="Jur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2114B7-E491-47C5-9010-F94C5E848737}">
  <a:tblStyle styleId="{202114B7-E491-47C5-9010-F94C5E8487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4.xml"/><Relationship Id="rId33" Type="http://schemas.openxmlformats.org/officeDocument/2006/relationships/font" Target="fonts/SarabunMedium-regular.fntdata"/><Relationship Id="rId10" Type="http://schemas.openxmlformats.org/officeDocument/2006/relationships/slide" Target="slides/slide3.xml"/><Relationship Id="rId32" Type="http://schemas.openxmlformats.org/officeDocument/2006/relationships/font" Target="fonts/Lato-boldItalic.fntdata"/><Relationship Id="rId13" Type="http://schemas.openxmlformats.org/officeDocument/2006/relationships/slide" Target="slides/slide6.xml"/><Relationship Id="rId35" Type="http://schemas.openxmlformats.org/officeDocument/2006/relationships/font" Target="fonts/SarabunMedium-italic.fntdata"/><Relationship Id="rId12" Type="http://schemas.openxmlformats.org/officeDocument/2006/relationships/slide" Target="slides/slide5.xml"/><Relationship Id="rId34" Type="http://schemas.openxmlformats.org/officeDocument/2006/relationships/font" Target="fonts/SarabunMedium-bold.fntdata"/><Relationship Id="rId15" Type="http://schemas.openxmlformats.org/officeDocument/2006/relationships/slide" Target="slides/slide8.xml"/><Relationship Id="rId37" Type="http://schemas.openxmlformats.org/officeDocument/2006/relationships/font" Target="fonts/Jura-regular.fntdata"/><Relationship Id="rId14" Type="http://schemas.openxmlformats.org/officeDocument/2006/relationships/slide" Target="slides/slide7.xml"/><Relationship Id="rId36" Type="http://schemas.openxmlformats.org/officeDocument/2006/relationships/font" Target="fonts/SarabunMedium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Jur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ac3ba17b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dac3ba17b_0_37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dac3ba17b_0_4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dac3ba17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dac3ba17b_0_4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dac3ba17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dac3ba17b_0_4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dac3ba17b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dac3ba17b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dac3ba17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dac3ba17b_0_4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dac3ba17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ac3ba17b_0_4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dac3ba17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dac3ba17b_0_4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dac3ba17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dac3ba17b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dac3ba17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dac3ba17b_0_3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dac3ba17b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dac3ba17b_0_3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dac3ba17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dac3ba17b_0_3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dac3ba17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dac3ba17b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34dac3ba17b_0_397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dac3ba17b_0_4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dac3ba17b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dac3ba17b_0_4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dac3ba17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dac3ba17b_0_4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dac3ba17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dac3ba17b_0_4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34dac3ba17b_0_422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ql.zcode.vn/contests/CSDL_SQL/questions/b89cf4c90f4d489b81c95e7f861d58e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4294967295" type="body"/>
          </p:nvPr>
        </p:nvSpPr>
        <p:spPr>
          <a:xfrm>
            <a:off x="0" y="1773000"/>
            <a:ext cx="9143700" cy="79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240" rotWithShape="0" dir="5400000" dist="1908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lang="vi" sz="38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Temporary Table</a:t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  <a:p>
            <a:pPr indent="0" lvl="0" marL="22860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Table Expression (CTE)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biểu thức bảng chung. CTE gần giống như </a:t>
            </a:r>
            <a:r>
              <a:rPr b="1" lang="vi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Temporary Table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nhưng chỉ dùng trong phạm vi của </a:t>
            </a: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một truy vấn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duy nhất.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4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CTE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2325350" y="2571750"/>
            <a:ext cx="4676100" cy="23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temp_table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customer_id,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(total)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total_spent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c.name, t.total_spent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temp_table t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c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t.customer_id = c.id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t.total_spent &gt;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10000000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 cách đặt </a:t>
            </a: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tên tạm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cho một truy vấn con.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Dễ đọc, dễ tái sử dụng trong cùng một câu lệnh.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tạo bảng thật cũng </a:t>
            </a: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lưu dữ liệu.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không cần tái sử dụng sau đó.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Cần viết nhiều tầng truy vấn lồng nhau mà không bị rối.</a:t>
            </a:r>
            <a:b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5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Khi nào cần dùng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</a:t>
            </a:r>
            <a:r>
              <a:rPr lang="vi" sz="2800">
                <a:solidFill>
                  <a:schemeClr val="accent3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CTE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?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2" name="Google Shape;212;p36"/>
          <p:cNvSpPr/>
          <p:nvPr/>
        </p:nvSpPr>
        <p:spPr>
          <a:xfrm>
            <a:off x="485350" y="736200"/>
            <a:ext cx="4287000" cy="440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customer_orders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customer_id,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total_orders,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total_spent,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(order_date)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last_order_date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qualified_customers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customer_orders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total_orders &gt;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sz="11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total_spent &gt;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b="1" sz="11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last_order_date &gt; </a:t>
            </a:r>
            <a:r>
              <a:rPr b="1" lang="vi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'2024-01-01'</a:t>
            </a:r>
            <a:endParaRPr b="1" sz="11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6"/>
          <p:cNvSpPr/>
          <p:nvPr/>
        </p:nvSpPr>
        <p:spPr>
          <a:xfrm>
            <a:off x="4631200" y="2390200"/>
            <a:ext cx="3905100" cy="266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c.id,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c.name,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q.total_orders,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q.total_spent,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q.last_order_date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qualified_customers q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customers c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c.id = q.customer_id;</a:t>
            </a:r>
            <a:endParaRPr b="1"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636150" y="1440350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https://sql.zcode.vn/contests/CSDL_SQL/questions/b89cf4c90f4d489b81c95e7f861d58e9</a:t>
            </a:r>
            <a:r>
              <a:rPr lang="vi"/>
              <a:t> </a:t>
            </a:r>
            <a:endParaRPr/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Use case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Use case - Cách thông thường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27" name="Google Shape;227;p38"/>
          <p:cNvSpPr/>
          <p:nvPr/>
        </p:nvSpPr>
        <p:spPr>
          <a:xfrm>
            <a:off x="427175" y="1388300"/>
            <a:ext cx="8347200" cy="352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P.categoryId,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OD.productId = P.productId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 =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(Total)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P.categoryId,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(OD2.unitPrice * OD2.quantity)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P2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P2.categoryId = P.categoryId) P2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OD2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OD2.productId = P2.productId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P2.productId, P2.categoryId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 T2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P.categoryId;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3" name="Google Shape;233;p39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Use case - Sử dụng CTE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34" name="Google Shape;234;p39"/>
          <p:cNvSpPr/>
          <p:nvPr/>
        </p:nvSpPr>
        <p:spPr>
          <a:xfrm>
            <a:off x="416275" y="1255375"/>
            <a:ext cx="4980000" cy="365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ProductRevenue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P.productId,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P.productName,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P.categoryId,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 = OD.productId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MaxRevenuePerCategory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categoryId,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(Revenue)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categoryId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5088875" y="2368425"/>
            <a:ext cx="3905100" cy="266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PR.productId,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PR.productName,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PR.categoryId,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PR.Revenue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ProductRevenue PR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MaxRevenuePerCategory MRC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PR.categoryId = MRC.categoryId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PR.Revenue = MRC.MaxRevenue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PR.categoryId;</a:t>
            </a:r>
            <a:endParaRPr b="1"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Use case - Sử dụng Temporary Table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416275" y="1255375"/>
            <a:ext cx="4980000" cy="365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Tạo bảng tạm tính doanh thu sản phẩm</a:t>
            </a:r>
            <a:endParaRPr b="1"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TEMPORARY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TempProductRevenue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P.productId,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P.productName,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P.categoryId,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8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 = OD.productId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P.categoryId;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TEMPORARY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TempProductRevenue2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P.productId,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P.productName,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P.categoryId,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8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 = OD.productId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P.categoryId;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4317500" y="1179100"/>
            <a:ext cx="4632900" cy="377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Truy vấn sản phẩm có doanh thu cao nhất trong từng danh mục</a:t>
            </a:r>
            <a:endParaRPr b="1" sz="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T1.productId,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T1.productName,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T1.categoryId,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T1.Revenue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TempProductRevenue </a:t>
            </a: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T1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categoryId,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9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(Revenue) </a:t>
            </a: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MaxRevenue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TempProductRevenue2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categoryId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T2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T1.categoryId = T2.categoryId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T1.Revenue = T2.MaxRevenue</a:t>
            </a:r>
            <a:endParaRPr b="1" sz="9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9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T1.categoryId;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9" name="Google Shape;249;p41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Use case - Sử dụng VIEW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4571989" y="1115875"/>
            <a:ext cx="4260900" cy="384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Truy vấn từ view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PR.productId,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PR.productName,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PR.categoryId,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PR.Revenue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ProductRevenueView PR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categoryId,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(Revenue)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ProductRevenueView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categoryId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MR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PR.categoryId = MR.categoryId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PR.Revenue = MR.MaxRevenue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PR.categoryId;</a:t>
            </a:r>
            <a:endParaRPr b="1" sz="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311100" y="1207675"/>
            <a:ext cx="4260900" cy="365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 Tạo view doanh thu sản phẩm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ProductRevenueView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P.productId,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P.productName,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P.categoryId,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 = OD.productId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P.categoryId;</a:t>
            </a:r>
            <a:endParaRPr b="1"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 bảng chỉ tồn tại trong 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phiên 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 việc hiện tại của kết nối đến MySQL.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kết nối đóng hoặc session kết thúc, bảng tạm này </a:t>
            </a: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cũng biến mất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chứa dữ liệu giống như bảng thường.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Temporary Table (Bảng tạm thời)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855575" y="2818500"/>
            <a:ext cx="4802400" cy="13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TEMPORARY </a:t>
            </a: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temp_table_name (</a:t>
            </a:r>
            <a:endParaRPr b="1"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4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4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069250" y="3673700"/>
            <a:ext cx="4530000" cy="842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DROP 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TEMPORARY </a:t>
            </a:r>
            <a:r>
              <a:rPr b="1" lang="vi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14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temp_table_name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50">
                <a:solidFill>
                  <a:srgbClr val="0C0D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cannot refer to a </a:t>
            </a:r>
            <a:r>
              <a:rPr b="1" lang="vi" sz="1500">
                <a:solidFill>
                  <a:srgbClr val="0C0D0E"/>
                </a:solidFill>
                <a:highlight>
                  <a:srgbClr val="E3E6E8"/>
                </a:highlight>
                <a:latin typeface="Courier New"/>
                <a:ea typeface="Courier New"/>
                <a:cs typeface="Courier New"/>
                <a:sym typeface="Courier New"/>
              </a:rPr>
              <a:t>TEMPORARY</a:t>
            </a:r>
            <a:r>
              <a:rPr b="1" lang="vi" sz="1650">
                <a:solidFill>
                  <a:srgbClr val="0C0D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" sz="1650">
                <a:solidFill>
                  <a:srgbClr val="0C0D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 more than once in the same query.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Temporary Table - Lưu ý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2217725" y="2240950"/>
            <a:ext cx="4802400" cy="133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vi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temp_table </a:t>
            </a:r>
            <a:endParaRPr b="1" sz="17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temp_table </a:t>
            </a:r>
            <a:r>
              <a:rPr b="1" lang="vi" sz="17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7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t2;</a:t>
            </a:r>
            <a:endParaRPr b="1" sz="2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4069250" y="3673700"/>
            <a:ext cx="4530000" cy="53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E2002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ERROR 1137</a:t>
            </a:r>
            <a:r>
              <a:rPr lang="vi" sz="125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250"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Can't reopen table: 'temp_table'</a:t>
            </a:r>
            <a:endParaRPr b="1"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cần lưu kết quả </a:t>
            </a:r>
            <a:r>
              <a:rPr b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trung gian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của </a:t>
            </a:r>
            <a:r>
              <a:rPr lang="vi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truy vấn phức tạp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cần lọc hoặc xử lý dữ liệu tạm thời mà không muốn tạo bảng thật trong database.</a:t>
            </a:r>
            <a:b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Khi nào cần dùng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</a:t>
            </a:r>
            <a:r>
              <a:rPr lang="vi" sz="2800">
                <a:solidFill>
                  <a:schemeClr val="accent3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Temporary Table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?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1967100" y="2636300"/>
            <a:ext cx="5588700" cy="211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TEMPORARY </a:t>
            </a: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temp_orders </a:t>
            </a: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customer_id, </a:t>
            </a:r>
            <a:r>
              <a:rPr b="1" lang="vi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(total_price) </a:t>
            </a: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order_date &gt; </a:t>
            </a:r>
            <a:r>
              <a:rPr b="1" lang="vi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'2024-01-01'</a:t>
            </a:r>
            <a:endParaRPr b="1"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customer_id;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temp_orders </a:t>
            </a: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 &gt; </a:t>
            </a:r>
            <a:r>
              <a:rPr b="1" lang="vi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vi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4294967295" type="body"/>
          </p:nvPr>
        </p:nvSpPr>
        <p:spPr>
          <a:xfrm>
            <a:off x="0" y="1773000"/>
            <a:ext cx="9143700" cy="798600"/>
          </a:xfrm>
          <a:prstGeom prst="rect">
            <a:avLst/>
          </a:prstGeom>
          <a:solidFill>
            <a:srgbClr val="45818E"/>
          </a:solidFill>
          <a:ln>
            <a:noFill/>
          </a:ln>
          <a:effectLst>
            <a:outerShdw blurRad="57240" rotWithShape="0" dir="5400000" dist="1908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lang="vi" sz="38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View</a:t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  <a:p>
            <a:pPr indent="0" lvl="0" marL="22860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là 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truy vấn ảo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không lưu dữ liệu thật mà chỉ lưu </a:t>
            </a:r>
            <a:r>
              <a:rPr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 truy vấn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gọi SELECT từ view, MySQL sẽ </a:t>
            </a:r>
            <a:r>
              <a:rPr b="1" lang="vi" sz="1600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thực thi truy vấn gốc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View (Khung nhìn)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416275" y="2521625"/>
            <a:ext cx="3901200" cy="175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6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active_users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id, </a:t>
            </a: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email </a:t>
            </a:r>
            <a:endParaRPr b="1" sz="16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users </a:t>
            </a:r>
            <a:r>
              <a:rPr b="1" lang="vi" sz="1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active = </a:t>
            </a:r>
            <a:r>
              <a:rPr b="1" lang="vi" sz="16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vi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4640650" y="4002725"/>
            <a:ext cx="4048200" cy="65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vi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active_users;</a:t>
            </a:r>
            <a:endParaRPr b="1" sz="2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4488100" y="2521625"/>
            <a:ext cx="4522500" cy="109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public_employees </a:t>
            </a:r>
            <a:r>
              <a:rPr b="1" lang="vi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b="1" sz="1250">
              <a:solidFill>
                <a:srgbClr val="0070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id, name, department </a:t>
            </a:r>
            <a:r>
              <a:rPr b="1" lang="vi" sz="12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muốn </a:t>
            </a:r>
            <a:r>
              <a:rPr b="1" lang="vi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tái sử dụng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truy vấn phức tạp ở nhiều nơi.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muốn 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giấu logic truy vấn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khỏi người dùng cuối.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Để tạo giao diện đọc dữ liệu </a:t>
            </a:r>
            <a:r>
              <a:rPr b="1" lang="vi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đơn giản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cho các ứng dụng.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muốn tạo bảng logic từ </a:t>
            </a:r>
            <a:r>
              <a:rPr b="1" lang="vi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nhiều bảng vật lý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Khi nào cần dùng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</a:t>
            </a:r>
            <a:r>
              <a:rPr lang="vi" sz="2800">
                <a:solidFill>
                  <a:schemeClr val="accent3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View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?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Temporary Table 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VS </a:t>
            </a:r>
            <a:r>
              <a:rPr lang="vi" sz="2800">
                <a:solidFill>
                  <a:schemeClr val="accent3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View</a:t>
            </a: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 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graphicFrame>
        <p:nvGraphicFramePr>
          <p:cNvPr id="186" name="Google Shape;186;p32"/>
          <p:cNvGraphicFramePr/>
          <p:nvPr/>
        </p:nvGraphicFramePr>
        <p:xfrm>
          <a:off x="947900" y="143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{202114B7-E491-47C5-9010-F94C5E848737}</a:tableStyleId>
              </a:tblPr>
              <a:tblGrid>
                <a:gridCol w="2368400"/>
                <a:gridCol w="2457200"/>
                <a:gridCol w="24696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Đặc điểm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Temporary Table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vi"/>
                        <a:t>View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Lưu dữ liệu thật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Có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Không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Thời gian tồn tại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Trong 1 phiên (session)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Tồn tại lâu dài trong schema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Dùng trong truy vấn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Có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Có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Mục đích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Xử lý truy vấn tạm thời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Trừu tượng hóa đối tượng. Ẩn logic hoặc bảo mật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Dễ dàng thay đổi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Có, sử dụng UPDATE, DELETE, INSERT, …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Khó hơn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1F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4294967295" type="body"/>
          </p:nvPr>
        </p:nvSpPr>
        <p:spPr>
          <a:xfrm>
            <a:off x="0" y="1773000"/>
            <a:ext cx="9143700" cy="798600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blurRad="57240" rotWithShape="0" dir="5400000" dist="1908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lang="vi" sz="38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Common Table Expression (CTE)</a:t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  <a:p>
            <a:pPr indent="0" lvl="0" marL="22860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