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
      <p:font typeface="Sarabun Medium"/>
      <p:regular r:id="rId50"/>
      <p:bold r:id="rId51"/>
      <p:italic r:id="rId52"/>
      <p:boldItalic r:id="rId53"/>
    </p:embeddedFont>
    <p:embeddedFont>
      <p:font typeface="Jura"/>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SarabunMedium-bold.fntdata"/><Relationship Id="rId50" Type="http://schemas.openxmlformats.org/officeDocument/2006/relationships/font" Target="fonts/SarabunMedium-regular.fntdata"/><Relationship Id="rId53" Type="http://schemas.openxmlformats.org/officeDocument/2006/relationships/font" Target="fonts/SarabunMedium-boldItalic.fntdata"/><Relationship Id="rId52" Type="http://schemas.openxmlformats.org/officeDocument/2006/relationships/font" Target="fonts/SarabunMedium-italic.fntdata"/><Relationship Id="rId11" Type="http://schemas.openxmlformats.org/officeDocument/2006/relationships/slide" Target="slides/slide5.xml"/><Relationship Id="rId55" Type="http://schemas.openxmlformats.org/officeDocument/2006/relationships/font" Target="fonts/Jura-bold.fntdata"/><Relationship Id="rId10" Type="http://schemas.openxmlformats.org/officeDocument/2006/relationships/slide" Target="slides/slide4.xml"/><Relationship Id="rId54" Type="http://schemas.openxmlformats.org/officeDocument/2006/relationships/font" Target="fonts/Jura-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03660c4c8_0_6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3503660c4c8_0_610: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03660c4c8_0_6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03660c4c8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03660c4c8_0_6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03660c4c8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03660c4c8_0_6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3503660c4c8_0_677: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03660c4c8_0_6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g3503660c4c8_0_681: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03660c4c8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03660c4c8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03660c4c8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03660c4c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03660c4c8_0_6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03660c4c8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03660c4c8_0_7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03660c4c8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03660c4c8_0_7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03660c4c8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03660c4c8_0_7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03660c4c8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03660c4c8_0_6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03660c4c8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03660c4c8_0_7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03660c4c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03660c4c8_0_7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03660c4c8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03660c4c8_0_7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503660c4c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03660c4c8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03660c4c8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03660c4c8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03660c4c8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03660c4c8_0_7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03660c4c8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03660c4c8_0_7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03660c4c8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03660c4c8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03660c4c8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03660c4c8_0_7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03660c4c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03660c4c8_0_7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503660c4c8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03660c4c8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03660c4c8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03660c4c8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503660c4c8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03660c4c8_0_7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03660c4c8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03660c4c8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03660c4c8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03660c4c8_0_8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03660c4c8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03660c4c8_0_8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03660c4c8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03660c4c8_0_8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03660c4c8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03660c4c8_0_6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03660c4c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03660c4c8_0_6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03660c4c8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03660c4c8_0_6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03660c4c8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03660c4c8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03660c4c8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03660c4c8_0_6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03660c4c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03660c4c8_0_6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03660c4c8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25"/>
          <p:cNvSpPr txBox="1"/>
          <p:nvPr>
            <p:ph idx="4294967295" type="body"/>
          </p:nvPr>
        </p:nvSpPr>
        <p:spPr>
          <a:xfrm>
            <a:off x="0" y="1773000"/>
            <a:ext cx="9143700" cy="798600"/>
          </a:xfrm>
          <a:prstGeom prst="rect">
            <a:avLst/>
          </a:prstGeom>
          <a:solidFill>
            <a:srgbClr val="6AA84F"/>
          </a:solidFill>
          <a:ln>
            <a:noFill/>
          </a:ln>
          <a:effectLst>
            <a:outerShdw blurRad="57240" rotWithShape="0" dir="5400000" dist="19080">
              <a:srgbClr val="000000">
                <a:alpha val="49800"/>
              </a:srgbClr>
            </a:outerShdw>
          </a:effectLst>
        </p:spPr>
        <p:txBody>
          <a:bodyPr anchorCtr="0" anchor="t" bIns="91425" lIns="91425" spcFirstLastPara="1" rIns="91425" wrap="square" tIns="91425">
            <a:noAutofit/>
          </a:bodyPr>
          <a:lstStyle/>
          <a:p>
            <a:pPr indent="0" lvl="0" marL="228600" marR="0" rtl="0" algn="ctr">
              <a:lnSpc>
                <a:spcPct val="100000"/>
              </a:lnSpc>
              <a:spcBef>
                <a:spcPts val="0"/>
              </a:spcBef>
              <a:spcAft>
                <a:spcPts val="0"/>
              </a:spcAft>
              <a:buClr>
                <a:srgbClr val="FFFFFF"/>
              </a:buClr>
              <a:buSzPts val="3800"/>
              <a:buFont typeface="Arial"/>
              <a:buNone/>
            </a:pPr>
            <a:r>
              <a:rPr b="1" lang="vi" sz="3800">
                <a:solidFill>
                  <a:srgbClr val="FFFFFF"/>
                </a:solidFill>
                <a:latin typeface="Jura"/>
                <a:ea typeface="Jura"/>
                <a:cs typeface="Jura"/>
                <a:sym typeface="Jura"/>
              </a:rPr>
              <a:t>Tham chiếu</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0"/>
              </a:spcAft>
              <a:buClr>
                <a:srgbClr val="FFFFFF"/>
              </a:buClr>
              <a:buSzPts val="3800"/>
              <a:buFont typeface="Arial"/>
              <a:buNone/>
            </a:pPr>
            <a:r>
              <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0"/>
              </a:spcAft>
              <a:buClr>
                <a:srgbClr val="FFFFFF"/>
              </a:buClr>
              <a:buSzPts val="3800"/>
              <a:buFont typeface="Arial"/>
              <a:buNone/>
            </a:pPr>
            <a:r>
              <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1200"/>
              </a:spcAft>
              <a:buClr>
                <a:srgbClr val="FFFFFF"/>
              </a:buClr>
              <a:buSzPts val="3800"/>
              <a:buFont typeface="Arial"/>
              <a:buNone/>
            </a:pPr>
            <a:r>
              <a:t/>
            </a:r>
            <a:endParaRPr b="1" sz="3800">
              <a:solidFill>
                <a:srgbClr val="FFFFFF"/>
              </a:solidFill>
              <a:latin typeface="Jura"/>
              <a:ea typeface="Jura"/>
              <a:cs typeface="Jura"/>
              <a:sym typeface="Ju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96" name="Google Shape;196;p3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Use case sử dụng RESTRICT, SET NULL, CASCADE</a:t>
            </a:r>
            <a:endParaRPr sz="2800">
              <a:latin typeface="Sarabun Medium"/>
              <a:ea typeface="Sarabun Medium"/>
              <a:cs typeface="Sarabun Medium"/>
              <a:sym typeface="Sarabun Medium"/>
            </a:endParaRPr>
          </a:p>
        </p:txBody>
      </p:sp>
      <p:sp>
        <p:nvSpPr>
          <p:cNvPr id="197" name="Google Shape;197;p3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Đơn hàng (orders) và Sản phẩm. Nếu thông tin sản phẩm bị xóa,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Khách sạn (hotels) và Phòng (rooms). Nếu thông tin khách sạn bị xóa,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Trong thông tin nhân viên, có thông tin của manger_id. Nếu thông tin của nhân viên trưởng phòng bị xóa,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03" name="Google Shape;203;p3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Use case sử dụng RESTRICT, SET NULL, CASCADE</a:t>
            </a:r>
            <a:endParaRPr sz="2800">
              <a:latin typeface="Sarabun Medium"/>
              <a:ea typeface="Sarabun Medium"/>
              <a:cs typeface="Sarabun Medium"/>
              <a:sym typeface="Sarabun Medium"/>
            </a:endParaRPr>
          </a:p>
        </p:txBody>
      </p:sp>
      <p:sp>
        <p:nvSpPr>
          <p:cNvPr id="204" name="Google Shape;204;p35"/>
          <p:cNvSpPr txBox="1"/>
          <p:nvPr>
            <p:ph idx="1" type="body"/>
          </p:nvPr>
        </p:nvSpPr>
        <p:spPr>
          <a:xfrm>
            <a:off x="727550" y="1483925"/>
            <a:ext cx="82305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Đơn hàng (orders) và Sản phẩm. Nếu thông tin sản phẩm bị xóa,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rgbClr val="098658"/>
                </a:solidFill>
                <a:latin typeface="Arial"/>
                <a:ea typeface="Arial"/>
                <a:cs typeface="Arial"/>
                <a:sym typeface="Arial"/>
              </a:rPr>
              <a:t>⇒ RESTRICT. Ngăn chặn việc xóa sản phẩm khi đang thuộc một đơn hàng nào đó</a:t>
            </a:r>
            <a:endParaRPr sz="1600">
              <a:solidFill>
                <a:srgbClr val="098658"/>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Khách sạn (hotels) và Phòng (rooms). Nếu thông tin khách sạn bị xóa,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rgbClr val="1155CC"/>
                </a:solidFill>
                <a:latin typeface="Arial"/>
                <a:ea typeface="Arial"/>
                <a:cs typeface="Arial"/>
                <a:sym typeface="Arial"/>
              </a:rPr>
              <a:t>⇒ CASCADE. Khi xóa thông tin khách sạn, sẽ xóa các phòng thuộc khách sạn đó</a:t>
            </a:r>
            <a:endParaRPr sz="1600">
              <a:solidFill>
                <a:srgbClr val="1155CC"/>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AutoNum type="arabicPeriod"/>
            </a:pPr>
            <a:r>
              <a:rPr lang="vi" sz="1600">
                <a:solidFill>
                  <a:srgbClr val="000000"/>
                </a:solidFill>
                <a:latin typeface="Arial"/>
                <a:ea typeface="Arial"/>
                <a:cs typeface="Arial"/>
                <a:sym typeface="Arial"/>
              </a:rPr>
              <a:t>Trong thông tin nhân viên, có thông tin của manger_id. Nếu thông tin của nhân viên trưởng phòng bị xóa,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rgbClr val="B45F06"/>
                </a:solidFill>
                <a:latin typeface="Arial"/>
                <a:ea typeface="Arial"/>
                <a:cs typeface="Arial"/>
                <a:sym typeface="Arial"/>
              </a:rPr>
              <a:t>⇒ SET NULL. Khi trưởng phòng bị xóa, nhân viên đó sẽ đặt manager_id = NULL</a:t>
            </a:r>
            <a:endParaRPr sz="1600">
              <a:solidFill>
                <a:srgbClr val="B45F06"/>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36"/>
          <p:cNvSpPr txBox="1"/>
          <p:nvPr>
            <p:ph idx="4294967295" type="body"/>
          </p:nvPr>
        </p:nvSpPr>
        <p:spPr>
          <a:xfrm>
            <a:off x="0" y="1773000"/>
            <a:ext cx="9143700" cy="798600"/>
          </a:xfrm>
          <a:prstGeom prst="rect">
            <a:avLst/>
          </a:prstGeom>
          <a:solidFill>
            <a:srgbClr val="1F1F1F"/>
          </a:solidFill>
          <a:ln>
            <a:noFill/>
          </a:ln>
          <a:effectLst>
            <a:outerShdw blurRad="57240" rotWithShape="0" dir="5400000" dist="19080">
              <a:srgbClr val="000000">
                <a:alpha val="49800"/>
              </a:srgbClr>
            </a:outerShdw>
          </a:effectLst>
        </p:spPr>
        <p:txBody>
          <a:bodyPr anchorCtr="0" anchor="t" bIns="91425" lIns="91425" spcFirstLastPara="1" rIns="91425" wrap="square" tIns="91425">
            <a:noAutofit/>
          </a:bodyPr>
          <a:lstStyle/>
          <a:p>
            <a:pPr indent="0" lvl="0" marL="228600" marR="0" rtl="0" algn="ctr">
              <a:lnSpc>
                <a:spcPct val="100000"/>
              </a:lnSpc>
              <a:spcBef>
                <a:spcPts val="0"/>
              </a:spcBef>
              <a:spcAft>
                <a:spcPts val="0"/>
              </a:spcAft>
              <a:buClr>
                <a:srgbClr val="FFFFFF"/>
              </a:buClr>
              <a:buSzPts val="3800"/>
              <a:buFont typeface="Arial"/>
              <a:buNone/>
            </a:pPr>
            <a:r>
              <a:rPr b="1" lang="vi" sz="3800">
                <a:solidFill>
                  <a:srgbClr val="FFFFFF"/>
                </a:solidFill>
                <a:latin typeface="Jura"/>
                <a:ea typeface="Jura"/>
                <a:cs typeface="Jura"/>
                <a:sym typeface="Jura"/>
              </a:rPr>
              <a:t>Soft Delete</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0"/>
              </a:spcAft>
              <a:buClr>
                <a:srgbClr val="FFFFFF"/>
              </a:buClr>
              <a:buSzPts val="3800"/>
              <a:buFont typeface="Arial"/>
              <a:buNone/>
            </a:pPr>
            <a:r>
              <a:t/>
            </a:r>
            <a:endParaRPr b="1" sz="3800">
              <a:solidFill>
                <a:srgbClr val="FFFFFF"/>
              </a:solidFill>
              <a:latin typeface="Jura"/>
              <a:ea typeface="Jura"/>
              <a:cs typeface="Jura"/>
              <a:sym typeface="Jura"/>
            </a:endParaRPr>
          </a:p>
          <a:p>
            <a:pPr indent="0" lvl="0" marL="228600" marR="0" rtl="0" algn="ctr">
              <a:lnSpc>
                <a:spcPct val="100000"/>
              </a:lnSpc>
              <a:spcBef>
                <a:spcPts val="1200"/>
              </a:spcBef>
              <a:spcAft>
                <a:spcPts val="1200"/>
              </a:spcAft>
              <a:buClr>
                <a:srgbClr val="FFFFFF"/>
              </a:buClr>
              <a:buSzPts val="3800"/>
              <a:buFont typeface="Arial"/>
              <a:buNone/>
            </a:pPr>
            <a:r>
              <a:t/>
            </a:r>
            <a:endParaRPr b="1" sz="3800">
              <a:solidFill>
                <a:srgbClr val="FFFFFF"/>
              </a:solidFill>
              <a:latin typeface="Jura"/>
              <a:ea typeface="Jura"/>
              <a:cs typeface="Jura"/>
              <a:sym typeface="Ju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7"/>
          <p:cNvSpPr txBox="1"/>
          <p:nvPr>
            <p:ph idx="4294967295" type="body"/>
          </p:nvPr>
        </p:nvSpPr>
        <p:spPr>
          <a:xfrm>
            <a:off x="0" y="1773000"/>
            <a:ext cx="9143700" cy="798600"/>
          </a:xfrm>
          <a:prstGeom prst="rect">
            <a:avLst/>
          </a:prstGeom>
          <a:solidFill>
            <a:srgbClr val="990000"/>
          </a:solidFill>
          <a:ln>
            <a:noFill/>
          </a:ln>
          <a:effectLst>
            <a:outerShdw blurRad="57240" rotWithShape="0" dir="5400000" dist="19080">
              <a:srgbClr val="000000">
                <a:alpha val="49800"/>
              </a:srgbClr>
            </a:outerShdw>
          </a:effectLst>
        </p:spPr>
        <p:txBody>
          <a:bodyPr anchorCtr="0" anchor="ctr" bIns="91425" lIns="91425" spcFirstLastPara="1" rIns="91425" wrap="square" tIns="91425">
            <a:noAutofit/>
          </a:bodyPr>
          <a:lstStyle/>
          <a:p>
            <a:pPr indent="0" lvl="0" marL="228600" marR="0" rtl="0" algn="ctr">
              <a:lnSpc>
                <a:spcPct val="100000"/>
              </a:lnSpc>
              <a:spcBef>
                <a:spcPts val="0"/>
              </a:spcBef>
              <a:spcAft>
                <a:spcPts val="1200"/>
              </a:spcAft>
              <a:buClr>
                <a:srgbClr val="FFFFFF"/>
              </a:buClr>
              <a:buSzPts val="3800"/>
              <a:buFont typeface="Arial"/>
              <a:buNone/>
            </a:pPr>
            <a:r>
              <a:rPr b="1" lang="vi" sz="3300">
                <a:solidFill>
                  <a:srgbClr val="FFFFFF"/>
                </a:solidFill>
                <a:latin typeface="Jura"/>
                <a:ea typeface="Jura"/>
                <a:cs typeface="Jura"/>
                <a:sym typeface="Jura"/>
              </a:rPr>
              <a:t>PHỤ THUỘC HÀM</a:t>
            </a:r>
            <a:endParaRPr b="1" sz="3300">
              <a:solidFill>
                <a:srgbClr val="FFFFFF"/>
              </a:solidFill>
              <a:latin typeface="Jura"/>
              <a:ea typeface="Jura"/>
              <a:cs typeface="Jura"/>
              <a:sym typeface="Ju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0" name="Google Shape;220;p3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Chuẩn hóa</a:t>
            </a:r>
            <a:r>
              <a:rPr lang="vi" sz="1600">
                <a:solidFill>
                  <a:srgbClr val="000000"/>
                </a:solidFill>
                <a:latin typeface="Arial"/>
                <a:ea typeface="Arial"/>
                <a:cs typeface="Arial"/>
                <a:sym typeface="Arial"/>
              </a:rPr>
              <a:t> là một kỹ thuật tạo ra một tập các quan hệ với các thuộc tính từ các yêu cầu cho trước về dữ liệu cần mô hình hóa của tổ chức.</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Quá trình chuẩn hóa đầu tiên được phát triển bởi Codd vào năm 1972.</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Việc chuẩn hóa thường được thực hiện như một chuỗi các kiểm tra trên một quan hệ để xác định xem nó có thỏa mãn hay vi phạm các yêu cầu của một dạng chuẩn cho trước nào đó hay không.</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21" name="Google Shape;221;p3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7" name="Google Shape;227;p3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Codd định nghĩa 3 dạng chuẩn: dạng chuẩn 1 (1NF), dạng chuẩn 2 (2NF), và dạng chuẩn 3 (3NF).</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Năm 1974, Boyce và Codd cùng giới thiệu một dạng chuẩn mạnh hơn 3NF được gọi là chuẩn Boyce-Codd (BCNF).</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Cả 4 dạng chuẩn đều dựa trên sự </a:t>
            </a:r>
            <a:r>
              <a:rPr b="1" lang="vi" sz="1600">
                <a:solidFill>
                  <a:schemeClr val="accent3"/>
                </a:solidFill>
                <a:latin typeface="Arial"/>
                <a:ea typeface="Arial"/>
                <a:cs typeface="Arial"/>
                <a:sym typeface="Arial"/>
              </a:rPr>
              <a:t>phụ thuộc hàm giữa các thuộc tính trong một quan hệ.</a:t>
            </a:r>
            <a:endParaRPr b="1" sz="1600">
              <a:solidFill>
                <a:schemeClr val="accent3"/>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Một phụ thuộc hàm</a:t>
            </a:r>
            <a:r>
              <a:rPr lang="vi" sz="1600">
                <a:solidFill>
                  <a:srgbClr val="000000"/>
                </a:solidFill>
                <a:latin typeface="Arial"/>
                <a:ea typeface="Arial"/>
                <a:cs typeface="Arial"/>
                <a:sym typeface="Arial"/>
              </a:rPr>
              <a:t> mô tả mối quan hệ giữa các thuộc tính trong một quan hệ.</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28" name="Google Shape;228;p3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34" name="Google Shape;234;p40"/>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Năm 1977, 1979 và các năm tiếp theo, người ta giới thiệu dạng chuẩn 4 (4NF), dạng chuẩn 5 (5NF) và các dạng chuẩn mức cao hơn.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Tuy nhiên, rất hiếm khi gặp.</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Chuẩn hóa</a:t>
            </a:r>
            <a:r>
              <a:rPr lang="vi" sz="1600">
                <a:solidFill>
                  <a:srgbClr val="000000"/>
                </a:solidFill>
                <a:latin typeface="Arial"/>
                <a:ea typeface="Arial"/>
                <a:cs typeface="Arial"/>
                <a:sym typeface="Arial"/>
              </a:rPr>
              <a:t> giúp người thiết kế kiểm tra và chuyển các quan hệ về một dạng chuẩn hóa cụ thể nào đó nhằm ngăn chặn các dị thường khi thực hiện các thao tác cập nhật thông tin.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35" name="Google Shape;235;p4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41" name="Google Shape;241;p41"/>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Mục đích của việc thiết kế CSDL quan hệ: nhóm các thuộc tính vào thành các quan hệ sao cho tối thiểu hóa sự dư thừa dữ liệu =&gt; giảm không gian lưu trữ và tránh dị thường thông tin khi cập nhật dữ liệu.</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Xét ví dụ lược đồ quan hệ staffbranch.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42" name="Google Shape;242;p4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pic>
        <p:nvPicPr>
          <p:cNvPr id="243" name="Google Shape;243;p41"/>
          <p:cNvPicPr preferRelativeResize="0"/>
          <p:nvPr/>
        </p:nvPicPr>
        <p:blipFill>
          <a:blip r:embed="rId3">
            <a:alphaModFix/>
          </a:blip>
          <a:stretch>
            <a:fillRect/>
          </a:stretch>
        </p:blipFill>
        <p:spPr>
          <a:xfrm>
            <a:off x="2103038" y="3037750"/>
            <a:ext cx="5120724" cy="2058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2"/>
          <p:cNvPicPr preferRelativeResize="0"/>
          <p:nvPr/>
        </p:nvPicPr>
        <p:blipFill>
          <a:blip r:embed="rId3">
            <a:alphaModFix/>
          </a:blip>
          <a:stretch>
            <a:fillRect/>
          </a:stretch>
        </p:blipFill>
        <p:spPr>
          <a:xfrm>
            <a:off x="1770663" y="2948854"/>
            <a:ext cx="5785474" cy="1994825"/>
          </a:xfrm>
          <a:prstGeom prst="rect">
            <a:avLst/>
          </a:prstGeom>
          <a:noFill/>
          <a:ln>
            <a:noFill/>
          </a:ln>
        </p:spPr>
      </p:pic>
      <p:sp>
        <p:nvSpPr>
          <p:cNvPr id="249" name="Google Shape;249;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50" name="Google Shape;250;p4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Mục đích của Chuẩn hóa và Phụ thuộc hàm </a:t>
            </a:r>
            <a:endParaRPr sz="2800">
              <a:solidFill>
                <a:schemeClr val="accent3"/>
              </a:solidFill>
              <a:latin typeface="Sarabun Medium"/>
              <a:ea typeface="Sarabun Medium"/>
              <a:cs typeface="Sarabun Medium"/>
              <a:sym typeface="Sarabun Medium"/>
            </a:endParaRPr>
          </a:p>
        </p:txBody>
      </p:sp>
      <p:sp>
        <p:nvSpPr>
          <p:cNvPr id="251" name="Google Shape;251;p42"/>
          <p:cNvSpPr txBox="1"/>
          <p:nvPr>
            <p:ph idx="1" type="body"/>
          </p:nvPr>
        </p:nvSpPr>
        <p:spPr>
          <a:xfrm>
            <a:off x="727550" y="1483925"/>
            <a:ext cx="7871700" cy="3936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Quan hệ </a:t>
            </a:r>
            <a:r>
              <a:rPr i="1" lang="vi" sz="1600">
                <a:solidFill>
                  <a:srgbClr val="000000"/>
                </a:solidFill>
                <a:latin typeface="Arial"/>
                <a:ea typeface="Arial"/>
                <a:cs typeface="Arial"/>
                <a:sym typeface="Arial"/>
              </a:rPr>
              <a:t>staffbranch </a:t>
            </a:r>
            <a:r>
              <a:rPr lang="vi" sz="1600">
                <a:solidFill>
                  <a:srgbClr val="000000"/>
                </a:solidFill>
                <a:latin typeface="Arial"/>
                <a:ea typeface="Arial"/>
                <a:cs typeface="Arial"/>
                <a:sym typeface="Arial"/>
              </a:rPr>
              <a:t>có dư thừa dữ liệu. Thông tin chi tiết của một chi nhánh ngân hàng (branch) sẽ bị lặp cho mỗi nhân viên (staff) làm việc tại chi nhánh đó.</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tách riêng quan hệ staff và branch thì thông tin về từng chi nhánh ngân hàng chỉ xuất hiện duy nhất một lần.</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57" name="Google Shape;257;p4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258" name="Google Shape;258;p4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FF"/>
              </a:buClr>
              <a:buSzPts val="1600"/>
              <a:buFont typeface="Arial"/>
              <a:buChar char="❖"/>
            </a:pPr>
            <a:r>
              <a:rPr b="1" lang="vi" sz="1600">
                <a:solidFill>
                  <a:srgbClr val="0000FF"/>
                </a:solidFill>
                <a:latin typeface="Arial"/>
                <a:ea typeface="Arial"/>
                <a:cs typeface="Arial"/>
                <a:sym typeface="Arial"/>
              </a:rPr>
              <a:t>Khi thực hiện chèn thêm dữ liệu.</a:t>
            </a:r>
            <a:endParaRPr b="1" sz="1600">
              <a:solidFill>
                <a:srgbClr val="0000FF"/>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chèn thêm thông tin chi tiết cho các nhân viên mới vào staffbranch, cần phải thêm thông tin chi tiết về chi nhánh tương ứng cho mỗi bản ghi nhân viên.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Để chèn thêm thông tin cho một branch mới mà hiện tại chưa có nhân viên nào, cần chèn thêm các giá trị Null cho các thuộc tính về nhân viên, như staff#, sname,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37" name="Google Shape;137;p2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Chuẩn bị</a:t>
            </a:r>
            <a:endParaRPr sz="2800">
              <a:solidFill>
                <a:schemeClr val="accent3"/>
              </a:solidFill>
              <a:latin typeface="Sarabun Medium"/>
              <a:ea typeface="Sarabun Medium"/>
              <a:cs typeface="Sarabun Medium"/>
              <a:sym typeface="Sarabun Medium"/>
            </a:endParaRPr>
          </a:p>
        </p:txBody>
      </p:sp>
      <p:sp>
        <p:nvSpPr>
          <p:cNvPr id="138" name="Google Shape;138;p26"/>
          <p:cNvSpPr/>
          <p:nvPr/>
        </p:nvSpPr>
        <p:spPr>
          <a:xfrm>
            <a:off x="4046200" y="907450"/>
            <a:ext cx="3257400" cy="38424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create table departments (</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id int primary key,</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name varchar(255)</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CREATE TABLE employees (</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emp_id INT PRIMARY KEY AUTO_INCREMENT,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emp_name VARCHAR(100) NOT NULL,</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dept_id INT,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FOREIGN KEY (dept_id) REFERENCES departments(id)</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ON DELETE RESTRICT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       ON UPDATE RESTRICT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INSERT INTO departments (id, name) VALUES</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(4, 'it'),</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(1, 'HR'),</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(2, 'Engineering'),</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(3, 'Marketing');</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INSERT INTO employees (emp_name, dept_id) VALUES</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('Alice', 1),</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('Bob', 2),</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('Charlie', 2),</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('Daisy', 3);</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650">
                <a:solidFill>
                  <a:srgbClr val="0000FF"/>
                </a:solidFill>
                <a:highlight>
                  <a:srgbClr val="FFFFFF"/>
                </a:highlight>
                <a:latin typeface="Courier New"/>
                <a:ea typeface="Courier New"/>
                <a:cs typeface="Courier New"/>
                <a:sym typeface="Courier New"/>
              </a:rPr>
              <a:t>DELETE FROM departments WHERE id = 4;</a:t>
            </a:r>
            <a:endParaRPr sz="6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t/>
            </a:r>
            <a:endParaRPr sz="6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64" name="Google Shape;264;p4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265" name="Google Shape;265;p4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FF"/>
              </a:buClr>
              <a:buSzPts val="1600"/>
              <a:buFont typeface="Arial"/>
              <a:buChar char="❖"/>
            </a:pPr>
            <a:r>
              <a:rPr b="1" lang="vi" sz="1600">
                <a:solidFill>
                  <a:srgbClr val="0000FF"/>
                </a:solidFill>
                <a:latin typeface="Arial"/>
                <a:ea typeface="Arial"/>
                <a:cs typeface="Arial"/>
                <a:sym typeface="Arial"/>
              </a:rPr>
              <a:t>Khi thực hiện xóa dữ liệu.</a:t>
            </a:r>
            <a:endParaRPr b="1" sz="1600">
              <a:solidFill>
                <a:srgbClr val="0000FF"/>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trong staffbranch có một chi nhánh chỉ còn một nhân viên cuối cùng. Nếu xóa thông tin về nhân viên này thì các thông tin về chi nhánh đó cũng sẽ bị xóa khỏi CSDL.</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71" name="Google Shape;271;p4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272" name="Google Shape;272;p4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FF"/>
              </a:buClr>
              <a:buSzPts val="1600"/>
              <a:buFont typeface="Arial"/>
              <a:buChar char="❖"/>
            </a:pPr>
            <a:r>
              <a:rPr b="1" lang="vi" sz="1600">
                <a:solidFill>
                  <a:srgbClr val="0000FF"/>
                </a:solidFill>
                <a:latin typeface="Arial"/>
                <a:ea typeface="Arial"/>
                <a:cs typeface="Arial"/>
                <a:sym typeface="Arial"/>
              </a:rPr>
              <a:t>Khi thực hiện cập nhật dữ liệu.</a:t>
            </a:r>
            <a:endParaRPr b="1" sz="1600">
              <a:solidFill>
                <a:srgbClr val="0000FF"/>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muốn thay đổi giá trị của một trong các thuộc tính của một chi nhánh nào đó trong quan hệ staffbranch, ví dụ: địa chỉ chi nhánh, thì cần phải cập nhật tất cả các bộ của các nhân viên làm việc tại chi nhánh đó..</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78" name="Google Shape;278;p4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DƯ THỪA VÀ DỊ THƯỜNG</a:t>
            </a:r>
            <a:endParaRPr sz="2800">
              <a:latin typeface="Sarabun Medium"/>
              <a:ea typeface="Sarabun Medium"/>
              <a:cs typeface="Sarabun Medium"/>
              <a:sym typeface="Sarabun Medium"/>
            </a:endParaRPr>
          </a:p>
        </p:txBody>
      </p:sp>
      <p:sp>
        <p:nvSpPr>
          <p:cNvPr id="279" name="Google Shape;279;p46"/>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5"/>
              </a:buClr>
              <a:buSzPts val="1600"/>
              <a:buFont typeface="Arial"/>
              <a:buChar char="❖"/>
            </a:pPr>
            <a:r>
              <a:rPr b="1" lang="vi" sz="1600">
                <a:solidFill>
                  <a:schemeClr val="accent5"/>
                </a:solidFill>
                <a:latin typeface="Arial"/>
                <a:ea typeface="Arial"/>
                <a:cs typeface="Arial"/>
                <a:sym typeface="Arial"/>
              </a:rPr>
              <a:t>2 tính chất quan trọng khi tách một lược đồ quan hệ thành một tập các lược đồ nhỏ hơn</a:t>
            </a:r>
            <a:endParaRPr b="1" sz="1600">
              <a:solidFill>
                <a:schemeClr val="accent5"/>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Kết nối không tổn thất thông tin</a:t>
            </a:r>
            <a:r>
              <a:rPr lang="vi" sz="1600">
                <a:solidFill>
                  <a:srgbClr val="000000"/>
                </a:solidFill>
                <a:latin typeface="Arial"/>
                <a:ea typeface="Arial"/>
                <a:cs typeface="Arial"/>
                <a:sym typeface="Arial"/>
              </a:rPr>
              <a:t>: đảm bảo mọi thể hiện của quan hệ ban đầu có thể xác định được từ các thể hiện liên quan trong các quan hệ nhỏ hơn.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Bảo toàn sự phụ thuộc hàm</a:t>
            </a:r>
            <a:r>
              <a:rPr lang="vi" sz="1600">
                <a:solidFill>
                  <a:srgbClr val="000000"/>
                </a:solidFill>
                <a:latin typeface="Arial"/>
                <a:ea typeface="Arial"/>
                <a:cs typeface="Arial"/>
                <a:sym typeface="Arial"/>
              </a:rPr>
              <a:t>: đảm bảo một ràng buộc trên quan hệ ban đầu có thể được duy trì bằng cách sử dụng đơn giản một số ràng buộc trên mỗi quan hệ nhỏ hơn.</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9144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85" name="Google Shape;285;p4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Một phụ thuộc hàm</a:t>
            </a:r>
            <a:r>
              <a:rPr lang="vi" sz="1600">
                <a:solidFill>
                  <a:srgbClr val="000000"/>
                </a:solidFill>
                <a:latin typeface="Arial"/>
                <a:ea typeface="Arial"/>
                <a:cs typeface="Arial"/>
                <a:sym typeface="Arial"/>
              </a:rPr>
              <a:t> thể hiện ngữ nghĩa của các thuộc tính trong một quan hệ: một thuộc tính có quan hệ với thuộc tính khác như thế nào và xác định các phụ thuộc hàm giữa các thuộc tính đó.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là ràng buộc giữa các thuộc tính.</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Xét một quan hệ với các thuộc tính A và B, với thuộc tính B phụ thuộc hàm vào thuộc tính A. </a:t>
            </a:r>
            <a:r>
              <a:rPr b="1" lang="vi" sz="1600">
                <a:solidFill>
                  <a:srgbClr val="000000"/>
                </a:solidFill>
                <a:latin typeface="Arial"/>
                <a:ea typeface="Arial"/>
                <a:cs typeface="Arial"/>
                <a:sym typeface="Arial"/>
              </a:rPr>
              <a:t>Nếu biết giá trị của A sẽ tìm thấy một giá trị duy nhất của B</a:t>
            </a:r>
            <a:r>
              <a:rPr lang="vi" sz="1600">
                <a:solidFill>
                  <a:srgbClr val="000000"/>
                </a:solidFill>
                <a:latin typeface="Arial"/>
                <a:ea typeface="Arial"/>
                <a:cs typeface="Arial"/>
                <a:sym typeface="Arial"/>
              </a:rPr>
              <a:t>. Nhưng với mỗi giá trị của B cho trước có thể </a:t>
            </a:r>
            <a:r>
              <a:rPr i="1" lang="vi" sz="1600">
                <a:solidFill>
                  <a:srgbClr val="000000"/>
                </a:solidFill>
                <a:latin typeface="Arial"/>
                <a:ea typeface="Arial"/>
                <a:cs typeface="Arial"/>
                <a:sym typeface="Arial"/>
              </a:rPr>
              <a:t>có nhiều giá trị khác nhau</a:t>
            </a:r>
            <a:r>
              <a:rPr lang="vi" sz="1600">
                <a:solidFill>
                  <a:srgbClr val="000000"/>
                </a:solidFill>
                <a:latin typeface="Arial"/>
                <a:ea typeface="Arial"/>
                <a:cs typeface="Arial"/>
                <a:sym typeface="Arial"/>
              </a:rPr>
              <a:t> tương ứng của A</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86" name="Google Shape;286;p4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a:t>
            </a:r>
            <a:endParaRPr sz="2800">
              <a:solidFill>
                <a:schemeClr val="accent3"/>
              </a:solidFill>
              <a:latin typeface="Sarabun Medium"/>
              <a:ea typeface="Sarabun Medium"/>
              <a:cs typeface="Sarabun Medium"/>
              <a:sym typeface="Sarabun Medium"/>
            </a:endParaRPr>
          </a:p>
        </p:txBody>
      </p:sp>
      <p:pic>
        <p:nvPicPr>
          <p:cNvPr id="287" name="Google Shape;287;p47"/>
          <p:cNvPicPr preferRelativeResize="0"/>
          <p:nvPr/>
        </p:nvPicPr>
        <p:blipFill>
          <a:blip r:embed="rId3">
            <a:alphaModFix/>
          </a:blip>
          <a:stretch>
            <a:fillRect/>
          </a:stretch>
        </p:blipFill>
        <p:spPr>
          <a:xfrm>
            <a:off x="2806875" y="4133125"/>
            <a:ext cx="3713050" cy="862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93" name="Google Shape;293;p4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từ X vào Y được ký hiệu là </a:t>
            </a:r>
            <a:r>
              <a:rPr b="1" lang="vi" sz="1600">
                <a:solidFill>
                  <a:schemeClr val="accent3"/>
                </a:solidFill>
                <a:latin typeface="Arial"/>
                <a:ea typeface="Arial"/>
                <a:cs typeface="Arial"/>
                <a:sym typeface="Arial"/>
              </a:rPr>
              <a:t>X → Y</a:t>
            </a:r>
            <a:r>
              <a:rPr lang="vi" sz="1600">
                <a:solidFill>
                  <a:srgbClr val="000000"/>
                </a:solidFill>
                <a:latin typeface="Arial"/>
                <a:ea typeface="Arial"/>
                <a:cs typeface="Arial"/>
                <a:sym typeface="Arial"/>
              </a:rPr>
              <a:t>, với X là vế trái và Y là vế phải của phụ thuộc hàm</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Có thể diễn đạt cách khác: </a:t>
            </a:r>
            <a:r>
              <a:rPr i="1" lang="vi" sz="1600">
                <a:solidFill>
                  <a:srgbClr val="000000"/>
                </a:solidFill>
                <a:latin typeface="Arial"/>
                <a:ea typeface="Arial"/>
                <a:cs typeface="Arial"/>
                <a:sym typeface="Arial"/>
              </a:rPr>
              <a:t>Y phụ thuộc hàm vào X</a:t>
            </a:r>
            <a:r>
              <a:rPr lang="vi" sz="1600">
                <a:solidFill>
                  <a:srgbClr val="000000"/>
                </a:solidFill>
                <a:latin typeface="Arial"/>
                <a:ea typeface="Arial"/>
                <a:cs typeface="Arial"/>
                <a:sym typeface="Arial"/>
              </a:rPr>
              <a:t> hoặc </a:t>
            </a:r>
            <a:r>
              <a:rPr i="1" lang="vi" sz="1600">
                <a:solidFill>
                  <a:srgbClr val="000000"/>
                </a:solidFill>
                <a:latin typeface="Arial"/>
                <a:ea typeface="Arial"/>
                <a:cs typeface="Arial"/>
                <a:sym typeface="Arial"/>
              </a:rPr>
              <a:t>X xác định hàm Y</a:t>
            </a:r>
            <a:endParaRPr i="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phụ thuộc hàm là một tính chất của lược đồ quan hệ R và không phải là tính chất của trạng thái quan hệ r(R)</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X → Y hiển nhiên nếu X ⊇ Y</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X là 1 siêu khóa của R {A1, A2, … An}, thì X → {A1, A2, … An}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294" name="Google Shape;294;p4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00" name="Google Shape;300;p4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Arial"/>
              <a:buChar char="❖"/>
            </a:pPr>
            <a:r>
              <a:rPr b="1" lang="vi" sz="1600">
                <a:solidFill>
                  <a:schemeClr val="dk1"/>
                </a:solidFill>
                <a:latin typeface="Arial"/>
                <a:ea typeface="Arial"/>
                <a:cs typeface="Arial"/>
                <a:sym typeface="Arial"/>
              </a:rPr>
              <a:t>Xét quan hệ staff_branch</a:t>
            </a:r>
            <a:endParaRPr b="1" sz="1600">
              <a:solidFill>
                <a:schemeClr val="dk1"/>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chemeClr val="dk2"/>
                </a:solidFill>
                <a:latin typeface="Arial"/>
                <a:ea typeface="Arial"/>
                <a:cs typeface="Arial"/>
                <a:sym typeface="Arial"/>
              </a:rPr>
              <a:t>Để xác định các phụ thuộc hàm, cần hiểu rõ ngữ nghĩa của các thuộc tính khác nhau trong mỗi lược đồ quan hệ.</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chemeClr val="dk2"/>
                </a:solidFill>
                <a:latin typeface="Arial"/>
                <a:ea typeface="Arial"/>
                <a:cs typeface="Arial"/>
                <a:sym typeface="Arial"/>
              </a:rPr>
              <a:t>Ví dụ: </a:t>
            </a:r>
            <a:r>
              <a:rPr b="1" lang="vi" sz="1600">
                <a:solidFill>
                  <a:schemeClr val="dk2"/>
                </a:solidFill>
                <a:latin typeface="Arial"/>
                <a:ea typeface="Arial"/>
                <a:cs typeface="Arial"/>
                <a:sym typeface="Arial"/>
              </a:rPr>
              <a:t>Vị trí của mỗi nhân viên</a:t>
            </a:r>
            <a:r>
              <a:rPr lang="vi" sz="1600">
                <a:solidFill>
                  <a:schemeClr val="dk2"/>
                </a:solidFill>
                <a:latin typeface="Arial"/>
                <a:ea typeface="Arial"/>
                <a:cs typeface="Arial"/>
                <a:sym typeface="Arial"/>
              </a:rPr>
              <a:t> và </a:t>
            </a:r>
            <a:r>
              <a:rPr b="1" lang="vi" sz="1600">
                <a:solidFill>
                  <a:schemeClr val="dk2"/>
                </a:solidFill>
                <a:latin typeface="Arial"/>
                <a:ea typeface="Arial"/>
                <a:cs typeface="Arial"/>
                <a:sym typeface="Arial"/>
              </a:rPr>
              <a:t>chi nhánh</a:t>
            </a:r>
            <a:r>
              <a:rPr lang="vi" sz="1600">
                <a:solidFill>
                  <a:schemeClr val="dk2"/>
                </a:solidFill>
                <a:latin typeface="Arial"/>
                <a:ea typeface="Arial"/>
                <a:cs typeface="Arial"/>
                <a:sym typeface="Arial"/>
              </a:rPr>
              <a:t> sẽ xác định lương của họ.</a:t>
            </a:r>
            <a:endParaRPr sz="1600">
              <a:solidFill>
                <a:schemeClr val="dk2"/>
              </a:solidFill>
              <a:latin typeface="Arial"/>
              <a:ea typeface="Arial"/>
              <a:cs typeface="Arial"/>
              <a:sym typeface="Arial"/>
            </a:endParaRPr>
          </a:p>
          <a:p>
            <a:pPr indent="-330200" lvl="0" marL="457200" rtl="0" algn="l">
              <a:lnSpc>
                <a:spcPct val="150000"/>
              </a:lnSpc>
              <a:spcBef>
                <a:spcPts val="1200"/>
              </a:spcBef>
              <a:spcAft>
                <a:spcPts val="0"/>
              </a:spcAft>
              <a:buClr>
                <a:schemeClr val="dk1"/>
              </a:buClr>
              <a:buSzPts val="1600"/>
              <a:buFont typeface="Arial"/>
              <a:buChar char="❖"/>
            </a:pPr>
            <a:r>
              <a:rPr b="1" lang="vi" sz="1600">
                <a:solidFill>
                  <a:schemeClr val="dk1"/>
                </a:solidFill>
                <a:latin typeface="Arial"/>
                <a:ea typeface="Arial"/>
                <a:cs typeface="Arial"/>
                <a:sym typeface="Arial"/>
              </a:rPr>
              <a:t>Cần hiểu rõ về tổ chức. Đây là nhiệm vụ của giai đoạn phân tích yêu cầu bài toán và giai đoạn thiết kế mức khái niệm.</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01" name="Google Shape;301;p4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các Phụ thuộc hàm </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07" name="Google Shape;307;p50"/>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Arial"/>
              <a:buChar char="❖"/>
            </a:pPr>
            <a:r>
              <a:rPr b="1" lang="vi" sz="1600">
                <a:solidFill>
                  <a:schemeClr val="dk1"/>
                </a:solidFill>
                <a:latin typeface="Arial"/>
                <a:ea typeface="Arial"/>
                <a:cs typeface="Arial"/>
                <a:sym typeface="Arial"/>
              </a:rPr>
              <a:t>Các phụ thuộc hàm được xác định như sau</a:t>
            </a:r>
            <a:endParaRPr b="1" sz="1600">
              <a:solidFill>
                <a:schemeClr val="dk1"/>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staff# → sname, position, salary, branch#, baddress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branch# → baddress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baddress → branch#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branch#, position → salary </a:t>
            </a:r>
            <a:endParaRPr sz="1600">
              <a:solidFill>
                <a:srgbClr val="000000"/>
              </a:solidFill>
              <a:latin typeface="Arial"/>
              <a:ea typeface="Arial"/>
              <a:cs typeface="Arial"/>
              <a:sym typeface="Arial"/>
            </a:endParaRPr>
          </a:p>
          <a:p>
            <a:pPr indent="-330200" lvl="0" marL="9144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baddress, position → salary</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08" name="Google Shape;308;p5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Xác định các Phụ thuộc hàm </a:t>
            </a:r>
            <a:endParaRPr sz="2800">
              <a:solidFill>
                <a:schemeClr val="accent3"/>
              </a:solidFill>
              <a:latin typeface="Sarabun Medium"/>
              <a:ea typeface="Sarabun Medium"/>
              <a:cs typeface="Sarabun Medium"/>
              <a:sym typeface="Sarabun Medium"/>
            </a:endParaRPr>
          </a:p>
        </p:txBody>
      </p:sp>
      <p:pic>
        <p:nvPicPr>
          <p:cNvPr id="309" name="Google Shape;309;p50"/>
          <p:cNvPicPr preferRelativeResize="0"/>
          <p:nvPr/>
        </p:nvPicPr>
        <p:blipFill>
          <a:blip r:embed="rId3">
            <a:alphaModFix/>
          </a:blip>
          <a:stretch>
            <a:fillRect/>
          </a:stretch>
        </p:blipFill>
        <p:spPr>
          <a:xfrm>
            <a:off x="2032790" y="3298700"/>
            <a:ext cx="5261225" cy="1552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15" name="Google Shape;315;p51"/>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MUONSACH(Sothe, MaSach, Nguoimuon,Tensach, Ngaymuon) có các PTH:</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Sothe → Nguoimuon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Masach → Tensach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Sothe, Masach → Ngaymuon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16" name="Google Shape;316;p5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 Ví dụ 1</a:t>
            </a:r>
            <a:endParaRPr sz="2800">
              <a:solidFill>
                <a:schemeClr val="accent3"/>
              </a:solidFill>
              <a:latin typeface="Sarabun Medium"/>
              <a:ea typeface="Sarabun Medium"/>
              <a:cs typeface="Sarabun Medium"/>
              <a:sym typeface="Sarabun Medium"/>
            </a:endParaRPr>
          </a:p>
        </p:txBody>
      </p:sp>
      <p:pic>
        <p:nvPicPr>
          <p:cNvPr id="317" name="Google Shape;317;p51"/>
          <p:cNvPicPr preferRelativeResize="0"/>
          <p:nvPr/>
        </p:nvPicPr>
        <p:blipFill>
          <a:blip r:embed="rId3">
            <a:alphaModFix/>
          </a:blip>
          <a:stretch>
            <a:fillRect/>
          </a:stretch>
        </p:blipFill>
        <p:spPr>
          <a:xfrm>
            <a:off x="4479575" y="2156962"/>
            <a:ext cx="3860825" cy="2416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23" name="Google Shape;323;p52"/>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 CONGDAN(SoCMND, Hoten, Ngaysinh, Gioitinh) có các phụ thuộc hàm: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SoCMND → Hoten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SoCMND → Ngaysinh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SoCMND → Gioitinh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24" name="Google Shape;324;p5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 Ví dụ 2 </a:t>
            </a:r>
            <a:endParaRPr sz="2800">
              <a:solidFill>
                <a:schemeClr val="accent3"/>
              </a:solidFill>
              <a:latin typeface="Sarabun Medium"/>
              <a:ea typeface="Sarabun Medium"/>
              <a:cs typeface="Sarabun Medium"/>
              <a:sym typeface="Sarabun Medium"/>
            </a:endParaRPr>
          </a:p>
        </p:txBody>
      </p:sp>
      <p:pic>
        <p:nvPicPr>
          <p:cNvPr id="325" name="Google Shape;325;p52"/>
          <p:cNvPicPr preferRelativeResize="0"/>
          <p:nvPr/>
        </p:nvPicPr>
        <p:blipFill>
          <a:blip r:embed="rId3">
            <a:alphaModFix/>
          </a:blip>
          <a:stretch>
            <a:fillRect/>
          </a:stretch>
        </p:blipFill>
        <p:spPr>
          <a:xfrm>
            <a:off x="5105925" y="1922825"/>
            <a:ext cx="2753524" cy="2762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31" name="Google Shape;331;p53"/>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Trong quá trình xác định các phụ thuộc hàm, </a:t>
            </a:r>
            <a:r>
              <a:rPr b="1" lang="vi" sz="1600">
                <a:solidFill>
                  <a:srgbClr val="000000"/>
                </a:solidFill>
                <a:latin typeface="Arial"/>
                <a:ea typeface="Arial"/>
                <a:cs typeface="Arial"/>
                <a:sym typeface="Arial"/>
              </a:rPr>
              <a:t>cần bỏ qua các phụ thuộc hàm hiển nhiên đúng</a:t>
            </a:r>
            <a:r>
              <a:rPr lang="vi"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Phụ thuộc hàm X → Y hiển nhiên đúng nếu X ⊇ Y</a:t>
            </a:r>
            <a:endParaRPr sz="1600">
              <a:solidFill>
                <a:srgbClr val="000000"/>
              </a:solidFill>
              <a:latin typeface="Arial"/>
              <a:ea typeface="Arial"/>
              <a:cs typeface="Arial"/>
              <a:sym typeface="Arial"/>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 staff#, sname } → sname </a:t>
            </a:r>
            <a:endParaRPr sz="1600">
              <a:solidFill>
                <a:srgbClr val="000000"/>
              </a:solidFill>
              <a:latin typeface="Arial"/>
              <a:ea typeface="Arial"/>
              <a:cs typeface="Arial"/>
              <a:sym typeface="Arial"/>
            </a:endParaRPr>
          </a:p>
          <a:p>
            <a:pPr indent="-330200" lvl="2" marL="13716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 staff#, sname } → staff#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Các phụ thuộc hàm này không cung cấp thêm các thông tin cần thiết nào về các ràng buộc toàn vẹn đối với quan hệ.</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32" name="Google Shape;332;p5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hiển nhiên </a:t>
            </a:r>
            <a:endParaRPr sz="2800">
              <a:solidFill>
                <a:schemeClr val="accent3"/>
              </a:solidFill>
              <a:latin typeface="Sarabun Medium"/>
              <a:ea typeface="Sarabun Medium"/>
              <a:cs typeface="Sarabun Medium"/>
              <a:sym typeface="Sarabun Medium"/>
            </a:endParaRPr>
          </a:p>
        </p:txBody>
      </p:sp>
      <p:sp>
        <p:nvSpPr>
          <p:cNvPr id="333" name="Google Shape;333;p53"/>
          <p:cNvSpPr/>
          <p:nvPr/>
        </p:nvSpPr>
        <p:spPr>
          <a:xfrm>
            <a:off x="2166450" y="297300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4" name="Google Shape;334;p53"/>
          <p:cNvSpPr/>
          <p:nvPr/>
        </p:nvSpPr>
        <p:spPr>
          <a:xfrm>
            <a:off x="3909725" y="297300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5" name="Google Shape;335;p53"/>
          <p:cNvSpPr/>
          <p:nvPr/>
        </p:nvSpPr>
        <p:spPr>
          <a:xfrm>
            <a:off x="2825100" y="257175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6" name="Google Shape;336;p53"/>
          <p:cNvSpPr/>
          <p:nvPr/>
        </p:nvSpPr>
        <p:spPr>
          <a:xfrm>
            <a:off x="3909725" y="2571750"/>
            <a:ext cx="719400" cy="393600"/>
          </a:xfrm>
          <a:prstGeom prst="ellipse">
            <a:avLst/>
          </a:prstGeom>
          <a:noFill/>
          <a:ln cap="flat" cmpd="sng" w="19050">
            <a:solidFill>
              <a:srgbClr val="DC14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44" name="Google Shape;144;p2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Các hành động để quyết định cách xử lý khi bản ghi trong bảng cha (bảng được tham chiếu) khi bị xóa hoặc cập nhật.</a:t>
            </a:r>
            <a:endParaRPr sz="16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b="1" lang="vi" sz="1400" u="sng">
                <a:solidFill>
                  <a:srgbClr val="000000"/>
                </a:solidFill>
                <a:latin typeface="Arial"/>
                <a:ea typeface="Arial"/>
                <a:cs typeface="Arial"/>
                <a:sym typeface="Arial"/>
              </a:rPr>
              <a:t>CASCADE</a:t>
            </a:r>
            <a:r>
              <a:rPr lang="vi" sz="1400">
                <a:solidFill>
                  <a:srgbClr val="000000"/>
                </a:solidFill>
                <a:latin typeface="Arial"/>
                <a:ea typeface="Arial"/>
                <a:cs typeface="Arial"/>
                <a:sym typeface="Arial"/>
              </a:rPr>
              <a:t> – Tự động xóa hoặc cập nhật các bản ghi con.</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b="1" lang="vi" sz="1400" u="sng">
                <a:solidFill>
                  <a:srgbClr val="000000"/>
                </a:solidFill>
                <a:latin typeface="Arial"/>
                <a:ea typeface="Arial"/>
                <a:cs typeface="Arial"/>
                <a:sym typeface="Arial"/>
              </a:rPr>
              <a:t>SET NULL</a:t>
            </a:r>
            <a:r>
              <a:rPr lang="vi" sz="1400">
                <a:solidFill>
                  <a:srgbClr val="000000"/>
                </a:solidFill>
                <a:latin typeface="Arial"/>
                <a:ea typeface="Arial"/>
                <a:cs typeface="Arial"/>
                <a:sym typeface="Arial"/>
              </a:rPr>
              <a:t> – Đặt giá trị của khóa ngoại thành NULL khi bản ghi cha bị xóa hoặc cập nhật.</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b="1" lang="vi" sz="1400">
                <a:solidFill>
                  <a:srgbClr val="000000"/>
                </a:solidFill>
                <a:latin typeface="Arial"/>
                <a:ea typeface="Arial"/>
                <a:cs typeface="Arial"/>
                <a:sym typeface="Arial"/>
              </a:rPr>
              <a:t>SET DEFAULT</a:t>
            </a:r>
            <a:r>
              <a:rPr lang="vi" sz="1400">
                <a:solidFill>
                  <a:srgbClr val="000000"/>
                </a:solidFill>
                <a:latin typeface="Arial"/>
                <a:ea typeface="Arial"/>
                <a:cs typeface="Arial"/>
                <a:sym typeface="Arial"/>
              </a:rPr>
              <a:t> – Đặt giá trị của khóa ngoại về một giá trị mặc định khi bản ghi cha bị xóa hoặc cập nhật (Ít được MySQL hỗ trợ).</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b="1" lang="vi" sz="1400" u="sng">
                <a:solidFill>
                  <a:srgbClr val="000000"/>
                </a:solidFill>
                <a:latin typeface="Arial"/>
                <a:ea typeface="Arial"/>
                <a:cs typeface="Arial"/>
                <a:sym typeface="Arial"/>
              </a:rPr>
              <a:t>RESTRICT</a:t>
            </a:r>
            <a:r>
              <a:rPr lang="vi" sz="1400">
                <a:solidFill>
                  <a:srgbClr val="000000"/>
                </a:solidFill>
                <a:latin typeface="Arial"/>
                <a:ea typeface="Arial"/>
                <a:cs typeface="Arial"/>
                <a:sym typeface="Arial"/>
              </a:rPr>
              <a:t> – Chặn xóa/cập nhật nếu có bản ghi con liên kết.</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b="1" lang="vi" sz="1400">
                <a:solidFill>
                  <a:srgbClr val="000000"/>
                </a:solidFill>
                <a:latin typeface="Arial"/>
                <a:ea typeface="Arial"/>
                <a:cs typeface="Arial"/>
                <a:sym typeface="Arial"/>
              </a:rPr>
              <a:t>NO ACTION</a:t>
            </a:r>
            <a:r>
              <a:rPr lang="vi" sz="1400">
                <a:solidFill>
                  <a:srgbClr val="000000"/>
                </a:solidFill>
                <a:latin typeface="Arial"/>
                <a:ea typeface="Arial"/>
                <a:cs typeface="Arial"/>
                <a:sym typeface="Arial"/>
              </a:rPr>
              <a:t> – Tương tự RESTRICT, nhưng kiểm tra khi giao dịch kết thúc (ít phổ biến hơn).</a:t>
            </a:r>
            <a:endParaRPr sz="14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45" name="Google Shape;145;p2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Hành động khi tham chiếu</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42" name="Google Shape;342;p54"/>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Phụ thuộc hàm suy diễn được</a:t>
            </a:r>
            <a:endParaRPr sz="2800">
              <a:solidFill>
                <a:schemeClr val="accent3"/>
              </a:solidFill>
              <a:latin typeface="Sarabun Medium"/>
              <a:ea typeface="Sarabun Medium"/>
              <a:cs typeface="Sarabun Medium"/>
              <a:sym typeface="Sarabun Medium"/>
            </a:endParaRPr>
          </a:p>
        </p:txBody>
      </p:sp>
      <p:sp>
        <p:nvSpPr>
          <p:cNvPr id="343" name="Google Shape;343;p54"/>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Giả sử F là một tập phụ thuộc hàm trên lược đồ quan hệ R</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X → Y</a:t>
            </a:r>
            <a:r>
              <a:rPr lang="vi" sz="1600">
                <a:solidFill>
                  <a:srgbClr val="000000"/>
                </a:solidFill>
                <a:latin typeface="Arial"/>
                <a:ea typeface="Arial"/>
                <a:cs typeface="Arial"/>
                <a:sym typeface="Arial"/>
              </a:rPr>
              <a:t> suy diễn được từ tập phụ thuộc hàm F, được ký hiệu là </a:t>
            </a:r>
            <a:r>
              <a:rPr b="1" lang="vi" sz="1600">
                <a:solidFill>
                  <a:srgbClr val="000000"/>
                </a:solidFill>
                <a:latin typeface="Arial"/>
                <a:ea typeface="Arial"/>
                <a:cs typeface="Arial"/>
                <a:sym typeface="Arial"/>
              </a:rPr>
              <a:t>F  |=  X → Y</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Tập tất cả các phụ thuộc hàm được suy diễn từ một tập phụ thuộc hàm F được gọi là </a:t>
            </a:r>
            <a:r>
              <a:rPr b="1" lang="vi" sz="1600">
                <a:solidFill>
                  <a:schemeClr val="accent3"/>
                </a:solidFill>
                <a:latin typeface="Arial"/>
                <a:ea typeface="Arial"/>
                <a:cs typeface="Arial"/>
                <a:sym typeface="Arial"/>
              </a:rPr>
              <a:t>bao đóng</a:t>
            </a:r>
            <a:r>
              <a:rPr lang="vi" sz="1600">
                <a:solidFill>
                  <a:srgbClr val="000000"/>
                </a:solidFill>
                <a:latin typeface="Arial"/>
                <a:ea typeface="Arial"/>
                <a:cs typeface="Arial"/>
                <a:sym typeface="Arial"/>
              </a:rPr>
              <a:t> của F và được ký hiệu là F</a:t>
            </a:r>
            <a:r>
              <a:rPr baseline="30000" lang="vi" sz="1600">
                <a:solidFill>
                  <a:srgbClr val="000000"/>
                </a:solidFill>
                <a:latin typeface="Arial"/>
                <a:ea typeface="Arial"/>
                <a:cs typeface="Arial"/>
                <a:sym typeface="Arial"/>
              </a:rPr>
              <a:t>+</a:t>
            </a:r>
            <a:r>
              <a:rPr lang="vi"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chemeClr val="accent3"/>
                </a:solidFill>
                <a:latin typeface="Arial"/>
                <a:ea typeface="Arial"/>
                <a:cs typeface="Arial"/>
                <a:sym typeface="Arial"/>
              </a:rPr>
              <a:t>Bao đóng</a:t>
            </a:r>
            <a:r>
              <a:rPr b="1" lang="vi" sz="1600">
                <a:solidFill>
                  <a:srgbClr val="000000"/>
                </a:solidFill>
                <a:latin typeface="Arial"/>
                <a:ea typeface="Arial"/>
                <a:cs typeface="Arial"/>
                <a:sym typeface="Arial"/>
              </a:rPr>
              <a:t> của tập phụ thuộc hàm F</a:t>
            </a:r>
            <a:r>
              <a:rPr lang="vi" sz="1600">
                <a:solidFill>
                  <a:srgbClr val="000000"/>
                </a:solidFill>
                <a:latin typeface="Arial"/>
                <a:ea typeface="Arial"/>
                <a:cs typeface="Arial"/>
                <a:sym typeface="Arial"/>
              </a:rPr>
              <a:t>, được định nghĩa như sau:</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44" name="Google Shape;344;p54"/>
          <p:cNvSpPr/>
          <p:nvPr/>
        </p:nvSpPr>
        <p:spPr>
          <a:xfrm>
            <a:off x="2936375" y="3749200"/>
            <a:ext cx="3945900" cy="729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200"/>
              </a:spcAft>
              <a:buNone/>
            </a:pPr>
            <a:r>
              <a:t/>
            </a:r>
            <a:endParaRPr b="1" sz="1450">
              <a:solidFill>
                <a:srgbClr val="0000FF"/>
              </a:solidFill>
              <a:highlight>
                <a:srgbClr val="FFFFFF"/>
              </a:highlight>
              <a:latin typeface="Courier New"/>
              <a:ea typeface="Courier New"/>
              <a:cs typeface="Courier New"/>
              <a:sym typeface="Courier New"/>
            </a:endParaRPr>
          </a:p>
        </p:txBody>
      </p:sp>
      <p:pic>
        <p:nvPicPr>
          <p:cNvPr id="345" name="Google Shape;345;p54"/>
          <p:cNvPicPr preferRelativeResize="0"/>
          <p:nvPr/>
        </p:nvPicPr>
        <p:blipFill>
          <a:blip r:embed="rId3">
            <a:alphaModFix/>
          </a:blip>
          <a:stretch>
            <a:fillRect/>
          </a:stretch>
        </p:blipFill>
        <p:spPr>
          <a:xfrm>
            <a:off x="3099740" y="3917200"/>
            <a:ext cx="3619181" cy="393600"/>
          </a:xfrm>
          <a:prstGeom prst="rect">
            <a:avLst/>
          </a:prstGeom>
          <a:solidFill>
            <a:schemeClr val="lt1"/>
          </a:solid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51" name="Google Shape;351;p55"/>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luật suy diễn cho các phụ thuộc hàm</a:t>
            </a:r>
            <a:endParaRPr sz="2800">
              <a:solidFill>
                <a:schemeClr val="accent3"/>
              </a:solidFill>
              <a:latin typeface="Sarabun Medium"/>
              <a:ea typeface="Sarabun Medium"/>
              <a:cs typeface="Sarabun Medium"/>
              <a:sym typeface="Sarabun Medium"/>
            </a:endParaRPr>
          </a:p>
        </p:txBody>
      </p:sp>
      <p:sp>
        <p:nvSpPr>
          <p:cNvPr id="352" name="Google Shape;352;p55"/>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tập các luật suy diễn là cần thiết để suy diễn ra tập các phụ thuộc hàm dựa vào F. Sáu luật suy diễn được biết đến nhiều nhất được áp dụng cho các phụ thuộc hàm như sau:</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IR1: Luật phản xạ: nếu X ⊇ Y, thì X → Y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IR2: Luật tăng trưởng: nếu X → Y, thì XZ → YZ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IR3: Luật bắc cầu: nếu X → Y và Y → Z, thì X → Z</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IR4: Luật chiếu: Nếu X → YZ, thì X → Y và X → Z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IR5: Luật cộng thêm: Nếu X → Y và X → Z, thì X → YZ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IR6: Luật giả bắc cầu: Nếu X → Y và YZ → W, thì XZ → W</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53" name="Google Shape;353;p55"/>
          <p:cNvSpPr/>
          <p:nvPr/>
        </p:nvSpPr>
        <p:spPr>
          <a:xfrm>
            <a:off x="6886350" y="2699425"/>
            <a:ext cx="1530000" cy="810600"/>
          </a:xfrm>
          <a:prstGeom prst="wedgeRoundRectCallout">
            <a:avLst>
              <a:gd fmla="val -91987" name="adj1"/>
              <a:gd fmla="val -249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latin typeface="Raleway"/>
                <a:ea typeface="Raleway"/>
                <a:cs typeface="Raleway"/>
                <a:sym typeface="Raleway"/>
              </a:rPr>
              <a:t>3 Tiên đề Armstrong</a:t>
            </a:r>
            <a:endParaRPr sz="1600">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59" name="Google Shape;359;p56"/>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luật suy diễn cho các phụ thuộc hàm</a:t>
            </a:r>
            <a:endParaRPr sz="2800">
              <a:solidFill>
                <a:schemeClr val="accent3"/>
              </a:solidFill>
              <a:latin typeface="Sarabun Medium"/>
              <a:ea typeface="Sarabun Medium"/>
              <a:cs typeface="Sarabun Medium"/>
              <a:sym typeface="Sarabun Medium"/>
            </a:endParaRPr>
          </a:p>
        </p:txBody>
      </p:sp>
      <p:sp>
        <p:nvSpPr>
          <p:cNvPr id="360" name="Google Shape;360;p56"/>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vi" sz="1600">
                <a:solidFill>
                  <a:srgbClr val="000000"/>
                </a:solidFill>
                <a:latin typeface="Arial"/>
                <a:ea typeface="Arial"/>
                <a:cs typeface="Arial"/>
                <a:sym typeface="Arial"/>
              </a:rPr>
              <a:t>Hệ tiên đề Amstrong đóng vai trò là một tập luật </a:t>
            </a:r>
            <a:r>
              <a:rPr b="1" lang="vi" sz="1600">
                <a:solidFill>
                  <a:srgbClr val="000000"/>
                </a:solidFill>
                <a:latin typeface="Arial"/>
                <a:ea typeface="Arial"/>
                <a:cs typeface="Arial"/>
                <a:sym typeface="Arial"/>
              </a:rPr>
              <a:t>cần thiết và đầy đủ</a:t>
            </a:r>
            <a:r>
              <a:rPr lang="vi"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457200" rtl="0" algn="l">
              <a:lnSpc>
                <a:spcPct val="100000"/>
              </a:lnSpc>
              <a:spcBef>
                <a:spcPts val="1200"/>
              </a:spcBef>
              <a:spcAft>
                <a:spcPts val="0"/>
              </a:spcAft>
              <a:buNone/>
            </a:pPr>
            <a:r>
              <a:rPr lang="vi" sz="1600">
                <a:solidFill>
                  <a:srgbClr val="000000"/>
                </a:solidFill>
                <a:latin typeface="Arial"/>
                <a:ea typeface="Arial"/>
                <a:cs typeface="Arial"/>
                <a:sym typeface="Arial"/>
              </a:rPr>
              <a:t>cho việc tạo ra bao đóng của một tập các phụ thuộc hàm.</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61" name="Google Shape;361;p56"/>
          <p:cNvSpPr/>
          <p:nvPr/>
        </p:nvSpPr>
        <p:spPr>
          <a:xfrm>
            <a:off x="366825" y="1179100"/>
            <a:ext cx="7688736" cy="1570644"/>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362" name="Google Shape;362;p56"/>
          <p:cNvPicPr preferRelativeResize="0"/>
          <p:nvPr/>
        </p:nvPicPr>
        <p:blipFill>
          <a:blip r:embed="rId3">
            <a:alphaModFix/>
          </a:blip>
          <a:stretch>
            <a:fillRect/>
          </a:stretch>
        </p:blipFill>
        <p:spPr>
          <a:xfrm>
            <a:off x="6666375" y="2253700"/>
            <a:ext cx="2165425" cy="2889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68" name="Google Shape;368;p57"/>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a:t>
            </a:r>
            <a:endParaRPr sz="2800">
              <a:solidFill>
                <a:schemeClr val="accent3"/>
              </a:solidFill>
              <a:latin typeface="Sarabun Medium"/>
              <a:ea typeface="Sarabun Medium"/>
              <a:cs typeface="Sarabun Medium"/>
              <a:sym typeface="Sarabun Medium"/>
            </a:endParaRPr>
          </a:p>
        </p:txBody>
      </p:sp>
      <p:sp>
        <p:nvSpPr>
          <p:cNvPr id="369" name="Google Shape;369;p57"/>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lược đồ quan hệ: R = (A,B,C,D,E,F,G,H, I, J) và </a:t>
            </a:r>
            <a:endParaRPr sz="1600">
              <a:solidFill>
                <a:srgbClr val="000000"/>
              </a:solidFill>
              <a:latin typeface="Arial"/>
              <a:ea typeface="Arial"/>
              <a:cs typeface="Arial"/>
              <a:sym typeface="Arial"/>
            </a:endParaRPr>
          </a:p>
          <a:p>
            <a:pPr indent="-330200" lvl="0" marL="457200" rtl="0" algn="l">
              <a:lnSpc>
                <a:spcPct val="10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F = {AB → E, AG → J, BE → I, E → G, GI → H} </a:t>
            </a:r>
            <a:endParaRPr sz="16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600">
                <a:solidFill>
                  <a:srgbClr val="000000"/>
                </a:solidFill>
                <a:latin typeface="Arial"/>
                <a:ea typeface="Arial"/>
                <a:cs typeface="Arial"/>
                <a:sym typeface="Arial"/>
              </a:rPr>
              <a:t>a. Hỏi F ⊨ AB → GH?                             b. Hỏi F ⊨ BE → H?</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75" name="Google Shape;375;p5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Ví dụ</a:t>
            </a:r>
            <a:endParaRPr sz="2800">
              <a:solidFill>
                <a:schemeClr val="accent3"/>
              </a:solidFill>
              <a:latin typeface="Sarabun Medium"/>
              <a:ea typeface="Sarabun Medium"/>
              <a:cs typeface="Sarabun Medium"/>
              <a:sym typeface="Sarabun Medium"/>
            </a:endParaRPr>
          </a:p>
        </p:txBody>
      </p:sp>
      <p:sp>
        <p:nvSpPr>
          <p:cNvPr id="376" name="Google Shape;376;p58"/>
          <p:cNvSpPr txBox="1"/>
          <p:nvPr>
            <p:ph idx="1" type="body"/>
          </p:nvPr>
        </p:nvSpPr>
        <p:spPr>
          <a:xfrm>
            <a:off x="727550" y="1483925"/>
            <a:ext cx="7871700" cy="1245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Cho lược đồ quan hệ: R = (A,B,C,D,E,F,G,H, I, J) và </a:t>
            </a:r>
            <a:endParaRPr sz="1400">
              <a:solidFill>
                <a:srgbClr val="000000"/>
              </a:solidFill>
              <a:latin typeface="Arial"/>
              <a:ea typeface="Arial"/>
              <a:cs typeface="Arial"/>
              <a:sym typeface="Arial"/>
            </a:endParaRPr>
          </a:p>
          <a:p>
            <a:pPr indent="-317500" lvl="0" marL="457200" rtl="0" algn="l">
              <a:lnSpc>
                <a:spcPct val="100000"/>
              </a:lnSpc>
              <a:spcBef>
                <a:spcPts val="0"/>
              </a:spcBef>
              <a:spcAft>
                <a:spcPts val="0"/>
              </a:spcAft>
              <a:buClr>
                <a:srgbClr val="000000"/>
              </a:buClr>
              <a:buSzPts val="1400"/>
              <a:buFont typeface="Arial"/>
              <a:buChar char="❖"/>
            </a:pPr>
            <a:r>
              <a:rPr lang="vi" sz="1400">
                <a:solidFill>
                  <a:srgbClr val="000000"/>
                </a:solidFill>
                <a:latin typeface="Arial"/>
                <a:ea typeface="Arial"/>
                <a:cs typeface="Arial"/>
                <a:sym typeface="Arial"/>
              </a:rPr>
              <a:t>F = {AB → E, AG → J, BE → I, E → G, GI → H} </a:t>
            </a:r>
            <a:endParaRPr sz="14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rPr lang="vi" sz="1400">
                <a:solidFill>
                  <a:srgbClr val="000000"/>
                </a:solidFill>
                <a:latin typeface="Arial"/>
                <a:ea typeface="Arial"/>
                <a:cs typeface="Arial"/>
                <a:sym typeface="Arial"/>
              </a:rPr>
              <a:t>a. Hỏi F ⊨ </a:t>
            </a:r>
            <a:r>
              <a:rPr b="1" lang="vi" sz="1400">
                <a:solidFill>
                  <a:srgbClr val="000000"/>
                </a:solidFill>
                <a:latin typeface="Arial"/>
                <a:ea typeface="Arial"/>
                <a:cs typeface="Arial"/>
                <a:sym typeface="Arial"/>
              </a:rPr>
              <a:t>AB → GH</a:t>
            </a:r>
            <a:r>
              <a:rPr lang="vi" sz="1400">
                <a:solidFill>
                  <a:srgbClr val="000000"/>
                </a:solidFill>
                <a:latin typeface="Arial"/>
                <a:ea typeface="Arial"/>
                <a:cs typeface="Arial"/>
                <a:sym typeface="Arial"/>
              </a:rPr>
              <a:t>?                             b. Hỏi F ⊨ </a:t>
            </a:r>
            <a:r>
              <a:rPr b="1" lang="vi" sz="1400">
                <a:solidFill>
                  <a:srgbClr val="000000"/>
                </a:solidFill>
                <a:latin typeface="Arial"/>
                <a:ea typeface="Arial"/>
                <a:cs typeface="Arial"/>
                <a:sym typeface="Arial"/>
              </a:rPr>
              <a:t>BE → H</a:t>
            </a:r>
            <a:r>
              <a:rPr lang="vi"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77" name="Google Shape;377;p58"/>
          <p:cNvSpPr txBox="1"/>
          <p:nvPr>
            <p:ph idx="1" type="body"/>
          </p:nvPr>
        </p:nvSpPr>
        <p:spPr>
          <a:xfrm>
            <a:off x="869825" y="2639500"/>
            <a:ext cx="4634400" cy="124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solidFill>
                  <a:srgbClr val="000000"/>
                </a:solidFill>
                <a:latin typeface="Arial"/>
                <a:ea typeface="Arial"/>
                <a:cs typeface="Arial"/>
                <a:sym typeface="Arial"/>
              </a:rPr>
              <a:t>1.</a:t>
            </a:r>
            <a:r>
              <a:rPr lang="vi" sz="1600">
                <a:solidFill>
                  <a:srgbClr val="000000"/>
                </a:solidFill>
                <a:latin typeface="Arial"/>
                <a:ea typeface="Arial"/>
                <a:cs typeface="Arial"/>
                <a:sym typeface="Arial"/>
              </a:rPr>
              <a:t> </a:t>
            </a:r>
            <a:r>
              <a:rPr lang="vi">
                <a:solidFill>
                  <a:srgbClr val="000000"/>
                </a:solidFill>
                <a:latin typeface="Arial"/>
                <a:ea typeface="Arial"/>
                <a:cs typeface="Arial"/>
                <a:sym typeface="Arial"/>
              </a:rPr>
              <a:t>AB → E, đã cho trong F</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2. AB → B, luật phản xạ IR1</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3. AB → BE, luật cộng thêm IR5 từ bước 1 và 2</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4. BE → I, đã cho trong F</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5. AB → I, luật bắc cầu IR3 từ bước 3 và 4</a:t>
            </a:r>
            <a:endParaRPr>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vi">
                <a:solidFill>
                  <a:srgbClr val="000000"/>
                </a:solidFill>
                <a:latin typeface="Arial"/>
                <a:ea typeface="Arial"/>
                <a:cs typeface="Arial"/>
                <a:sym typeface="Arial"/>
              </a:rPr>
              <a:t>6. E → G, đã cho trong F</a:t>
            </a:r>
            <a:endParaRPr>
              <a:solidFill>
                <a:srgbClr val="000000"/>
              </a:solidFill>
              <a:latin typeface="Arial"/>
              <a:ea typeface="Arial"/>
              <a:cs typeface="Arial"/>
              <a:sym typeface="Arial"/>
            </a:endParaRPr>
          </a:p>
        </p:txBody>
      </p:sp>
      <p:sp>
        <p:nvSpPr>
          <p:cNvPr id="378" name="Google Shape;378;p58"/>
          <p:cNvSpPr txBox="1"/>
          <p:nvPr>
            <p:ph idx="1" type="body"/>
          </p:nvPr>
        </p:nvSpPr>
        <p:spPr>
          <a:xfrm>
            <a:off x="4926675" y="2729825"/>
            <a:ext cx="4634400" cy="124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solidFill>
                  <a:srgbClr val="000000"/>
                </a:solidFill>
                <a:latin typeface="Arial"/>
                <a:ea typeface="Arial"/>
                <a:cs typeface="Arial"/>
                <a:sym typeface="Arial"/>
              </a:rPr>
              <a:t>7. AB → G, luật bắc cầu IR3 từ bước 1 và 6</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8. AB → GI, luật cộng thêm IR5 từ bước 5 và 7</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9. GI → H, đã cho trong F</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10. AB → H, luật bắc cầu IR3 từ bước 8 và 9</a:t>
            </a:r>
            <a:endParaRPr>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vi">
                <a:solidFill>
                  <a:srgbClr val="000000"/>
                </a:solidFill>
                <a:latin typeface="Arial"/>
                <a:ea typeface="Arial"/>
                <a:cs typeface="Arial"/>
                <a:sym typeface="Arial"/>
              </a:rPr>
              <a:t>11. AB → GH, luật cộng thêm IR5 từ bước 7 và 10</a:t>
            </a:r>
            <a:endParaRPr>
              <a:solidFill>
                <a:srgbClr val="000000"/>
              </a:solidFill>
              <a:latin typeface="Arial"/>
              <a:ea typeface="Arial"/>
              <a:cs typeface="Arial"/>
              <a:sym typeface="Arial"/>
            </a:endParaRPr>
          </a:p>
          <a:p>
            <a:pPr indent="0" lvl="0" marL="0" rtl="0" algn="l">
              <a:lnSpc>
                <a:spcPct val="100000"/>
              </a:lnSpc>
              <a:spcBef>
                <a:spcPts val="1200"/>
              </a:spcBef>
              <a:spcAft>
                <a:spcPts val="1200"/>
              </a:spcAft>
              <a:buNone/>
            </a:pPr>
            <a:r>
              <a:rPr lang="vi">
                <a:solidFill>
                  <a:srgbClr val="000000"/>
                </a:solidFill>
                <a:latin typeface="Arial"/>
                <a:ea typeface="Arial"/>
                <a:cs typeface="Arial"/>
                <a:sym typeface="Arial"/>
              </a:rPr>
              <a:t>=&gt; kết quả được chứng minh.</a:t>
            </a:r>
            <a:endParaRPr>
              <a:solidFill>
                <a:srgbClr val="000000"/>
              </a:solidFill>
              <a:latin typeface="Arial"/>
              <a:ea typeface="Arial"/>
              <a:cs typeface="Arial"/>
              <a:sym typeface="Arial"/>
            </a:endParaRPr>
          </a:p>
        </p:txBody>
      </p:sp>
      <p:cxnSp>
        <p:nvCxnSpPr>
          <p:cNvPr id="379" name="Google Shape;379;p58"/>
          <p:cNvCxnSpPr/>
          <p:nvPr/>
        </p:nvCxnSpPr>
        <p:spPr>
          <a:xfrm>
            <a:off x="4713850" y="2618350"/>
            <a:ext cx="0" cy="2077200"/>
          </a:xfrm>
          <a:prstGeom prst="straightConnector1">
            <a:avLst/>
          </a:prstGeom>
          <a:noFill/>
          <a:ln cap="flat" cmpd="sng" w="9525">
            <a:solidFill>
              <a:schemeClr val="dk2"/>
            </a:solidFill>
            <a:prstDash val="solid"/>
            <a:round/>
            <a:headEnd len="med" w="med" type="none"/>
            <a:tailEnd len="med" w="med" type="none"/>
          </a:ln>
        </p:spPr>
      </p:cxnSp>
      <p:cxnSp>
        <p:nvCxnSpPr>
          <p:cNvPr id="380" name="Google Shape;380;p58"/>
          <p:cNvCxnSpPr/>
          <p:nvPr/>
        </p:nvCxnSpPr>
        <p:spPr>
          <a:xfrm>
            <a:off x="1127000" y="2618350"/>
            <a:ext cx="73461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86" name="Google Shape;386;p5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Các luật suy diễn cho các phụ thuộc hàm</a:t>
            </a:r>
            <a:endParaRPr sz="2800">
              <a:solidFill>
                <a:schemeClr val="accent3"/>
              </a:solidFill>
              <a:latin typeface="Sarabun Medium"/>
              <a:ea typeface="Sarabun Medium"/>
              <a:cs typeface="Sarabun Medium"/>
              <a:sym typeface="Sarabun Medium"/>
            </a:endParaRPr>
          </a:p>
        </p:txBody>
      </p:sp>
      <p:sp>
        <p:nvSpPr>
          <p:cNvPr id="387" name="Google Shape;387;p59"/>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388" name="Google Shape;388;p59"/>
          <p:cNvSpPr/>
          <p:nvPr/>
        </p:nvSpPr>
        <p:spPr>
          <a:xfrm>
            <a:off x="326300" y="1250400"/>
            <a:ext cx="6910704" cy="1712124"/>
          </a:xfrm>
          <a:prstGeom prst="cloud">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latin typeface="Raleway"/>
                <a:ea typeface="Raleway"/>
                <a:cs typeface="Raleway"/>
                <a:sym typeface="Raleway"/>
              </a:rPr>
              <a:t>Ngoài các phụ thuộc hàm hiển nhiên, còn có nhiều các </a:t>
            </a:r>
            <a:r>
              <a:rPr b="1" lang="vi" sz="1600">
                <a:latin typeface="Raleway"/>
                <a:ea typeface="Raleway"/>
                <a:cs typeface="Raleway"/>
                <a:sym typeface="Raleway"/>
              </a:rPr>
              <a:t>phụ thuộc hàm khác</a:t>
            </a:r>
            <a:r>
              <a:rPr lang="vi" sz="1600">
                <a:latin typeface="Raleway"/>
                <a:ea typeface="Raleway"/>
                <a:cs typeface="Raleway"/>
                <a:sym typeface="Raleway"/>
              </a:rPr>
              <a:t> cũng thỏa mãn với các thể hiện của quan hệ mà đã thỏa mãn các phụ thuộc hàm trong F.</a:t>
            </a:r>
            <a:endParaRPr sz="1600">
              <a:latin typeface="Raleway"/>
              <a:ea typeface="Raleway"/>
              <a:cs typeface="Raleway"/>
              <a:sym typeface="Raleway"/>
            </a:endParaRPr>
          </a:p>
        </p:txBody>
      </p:sp>
      <p:pic>
        <p:nvPicPr>
          <p:cNvPr id="389" name="Google Shape;389;p59"/>
          <p:cNvPicPr preferRelativeResize="0"/>
          <p:nvPr/>
        </p:nvPicPr>
        <p:blipFill>
          <a:blip r:embed="rId3">
            <a:alphaModFix/>
          </a:blip>
          <a:stretch>
            <a:fillRect/>
          </a:stretch>
        </p:blipFill>
        <p:spPr>
          <a:xfrm>
            <a:off x="6432900" y="2395450"/>
            <a:ext cx="1983450" cy="2530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51" name="Google Shape;151;p28"/>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980000"/>
              </a:buClr>
              <a:buSzPts val="1600"/>
              <a:buFont typeface="Arial"/>
              <a:buChar char="❖"/>
            </a:pPr>
            <a:r>
              <a:rPr lang="vi" sz="1600">
                <a:solidFill>
                  <a:srgbClr val="980000"/>
                </a:solidFill>
                <a:latin typeface="Arial"/>
                <a:ea typeface="Arial"/>
                <a:cs typeface="Arial"/>
                <a:sym typeface="Arial"/>
              </a:rPr>
              <a:t>Nếu muốn tự động xóa hoặc cập nhật dữ liệu con.</a:t>
            </a:r>
            <a:endParaRPr sz="1600">
              <a:solidFill>
                <a:srgbClr val="98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ON DELETE CASCADE: Khi một phòng ban bị xóa, tất cả nhân viên thuộc phòng đó cũng bị xóa.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ON UPDATE CASCADE: Nếu dept_id của một phòng ban thay đổi, tất cả nhân viên thuộc phòng đó cũng sẽ được cập nhật</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52" name="Google Shape;152;p28"/>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CASCADE – Tự động cập nhật hoặc xóa</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58" name="Google Shape;158;p29"/>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CASCADE – Tự động cập nhật hoặc xóa</a:t>
            </a:r>
            <a:endParaRPr sz="2800">
              <a:solidFill>
                <a:schemeClr val="accent3"/>
              </a:solidFill>
              <a:latin typeface="Sarabun Medium"/>
              <a:ea typeface="Sarabun Medium"/>
              <a:cs typeface="Sarabun Medium"/>
              <a:sym typeface="Sarabun Medium"/>
            </a:endParaRPr>
          </a:p>
        </p:txBody>
      </p:sp>
      <p:sp>
        <p:nvSpPr>
          <p:cNvPr id="159" name="Google Shape;159;p29"/>
          <p:cNvSpPr/>
          <p:nvPr/>
        </p:nvSpPr>
        <p:spPr>
          <a:xfrm>
            <a:off x="317525" y="1398550"/>
            <a:ext cx="6038700" cy="25788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CREATE</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TABLE</a:t>
            </a:r>
            <a:r>
              <a:rPr lang="vi" sz="1250">
                <a:highlight>
                  <a:srgbClr val="FFFFFF"/>
                </a:highlight>
                <a:latin typeface="Courier New"/>
                <a:ea typeface="Courier New"/>
                <a:cs typeface="Courier New"/>
                <a:sym typeface="Courier New"/>
              </a:rPr>
              <a:t> </a:t>
            </a:r>
            <a:r>
              <a:rPr lang="vi" sz="1250">
                <a:solidFill>
                  <a:srgbClr val="795E26"/>
                </a:solidFill>
                <a:highlight>
                  <a:srgbClr val="FFFFFF"/>
                </a:highlight>
                <a:latin typeface="Courier New"/>
                <a:ea typeface="Courier New"/>
                <a:cs typeface="Courier New"/>
                <a:sym typeface="Courier New"/>
              </a:rPr>
              <a:t>employees</a:t>
            </a:r>
            <a:r>
              <a:rPr lang="vi" sz="1250">
                <a:highlight>
                  <a:srgbClr val="FFFFFF"/>
                </a:highlight>
                <a:latin typeface="Courier New"/>
                <a:ea typeface="Courier New"/>
                <a:cs typeface="Courier New"/>
                <a:sym typeface="Courier New"/>
              </a:rPr>
              <a:t> (</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emp_id </a:t>
            </a:r>
            <a:r>
              <a:rPr lang="vi" sz="1250">
                <a:solidFill>
                  <a:srgbClr val="0000FF"/>
                </a:solidFill>
                <a:highlight>
                  <a:srgbClr val="FFFFFF"/>
                </a:highlight>
                <a:latin typeface="Courier New"/>
                <a:ea typeface="Courier New"/>
                <a:cs typeface="Courier New"/>
                <a:sym typeface="Courier New"/>
              </a:rPr>
              <a:t>INT</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PRIMARY KEY</a:t>
            </a:r>
            <a:r>
              <a:rPr lang="vi" sz="1250">
                <a:highlight>
                  <a:srgbClr val="FFFFFF"/>
                </a:highlight>
                <a:latin typeface="Courier New"/>
                <a:ea typeface="Courier New"/>
                <a:cs typeface="Courier New"/>
                <a:sym typeface="Courier New"/>
              </a:rPr>
              <a:t> AUTO_INCREMENT,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emp_name </a:t>
            </a:r>
            <a:r>
              <a:rPr lang="vi" sz="1250">
                <a:solidFill>
                  <a:srgbClr val="0000FF"/>
                </a:solidFill>
                <a:highlight>
                  <a:srgbClr val="FFFFFF"/>
                </a:highlight>
                <a:latin typeface="Courier New"/>
                <a:ea typeface="Courier New"/>
                <a:cs typeface="Courier New"/>
                <a:sym typeface="Courier New"/>
              </a:rPr>
              <a:t>VARCHAR</a:t>
            </a:r>
            <a:r>
              <a:rPr lang="vi" sz="1250">
                <a:highlight>
                  <a:srgbClr val="FFFFFF"/>
                </a:highlight>
                <a:latin typeface="Courier New"/>
                <a:ea typeface="Courier New"/>
                <a:cs typeface="Courier New"/>
                <a:sym typeface="Courier New"/>
              </a:rPr>
              <a:t>(</a:t>
            </a:r>
            <a:r>
              <a:rPr lang="vi" sz="1250">
                <a:solidFill>
                  <a:srgbClr val="098658"/>
                </a:solidFill>
                <a:highlight>
                  <a:srgbClr val="FFFFFF"/>
                </a:highlight>
                <a:latin typeface="Courier New"/>
                <a:ea typeface="Courier New"/>
                <a:cs typeface="Courier New"/>
                <a:sym typeface="Courier New"/>
              </a:rPr>
              <a:t>100</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NOT NULL</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dept_id </a:t>
            </a:r>
            <a:r>
              <a:rPr lang="vi" sz="1250">
                <a:solidFill>
                  <a:srgbClr val="0000FF"/>
                </a:solidFill>
                <a:highlight>
                  <a:srgbClr val="FFFFFF"/>
                </a:highlight>
                <a:latin typeface="Courier New"/>
                <a:ea typeface="Courier New"/>
                <a:cs typeface="Courier New"/>
                <a:sym typeface="Courier New"/>
              </a:rPr>
              <a:t>INT</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FOREIGN KEY</a:t>
            </a:r>
            <a:r>
              <a:rPr lang="vi" sz="1250">
                <a:highlight>
                  <a:srgbClr val="FFFFFF"/>
                </a:highlight>
                <a:latin typeface="Courier New"/>
                <a:ea typeface="Courier New"/>
                <a:cs typeface="Courier New"/>
                <a:sym typeface="Courier New"/>
              </a:rPr>
              <a:t> (dept_id) </a:t>
            </a:r>
            <a:r>
              <a:rPr lang="vi" sz="1250">
                <a:solidFill>
                  <a:srgbClr val="0000FF"/>
                </a:solidFill>
                <a:highlight>
                  <a:srgbClr val="FFFFFF"/>
                </a:highlight>
                <a:latin typeface="Courier New"/>
                <a:ea typeface="Courier New"/>
                <a:cs typeface="Courier New"/>
                <a:sym typeface="Courier New"/>
              </a:rPr>
              <a:t>REFERENCES</a:t>
            </a:r>
            <a:r>
              <a:rPr lang="vi" sz="1250">
                <a:highlight>
                  <a:srgbClr val="FFFFFF"/>
                </a:highlight>
                <a:latin typeface="Courier New"/>
                <a:ea typeface="Courier New"/>
                <a:cs typeface="Courier New"/>
                <a:sym typeface="Courier New"/>
              </a:rPr>
              <a:t> departments(dept_id)</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ON DELETE CASCADE</a:t>
            </a:r>
            <a:endParaRPr b="1" sz="12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ON</a:t>
            </a:r>
            <a:r>
              <a:rPr b="1"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UPDATE</a:t>
            </a:r>
            <a:r>
              <a:rPr b="1" lang="vi" sz="1250">
                <a:highlight>
                  <a:srgbClr val="FFFFFF"/>
                </a:highlight>
                <a:latin typeface="Courier New"/>
                <a:ea typeface="Courier New"/>
                <a:cs typeface="Courier New"/>
                <a:sym typeface="Courier New"/>
              </a:rPr>
              <a:t> </a:t>
            </a:r>
            <a:r>
              <a:rPr b="1" lang="vi" sz="1250">
                <a:solidFill>
                  <a:srgbClr val="0000FF"/>
                </a:solidFill>
                <a:highlight>
                  <a:schemeClr val="lt1"/>
                </a:highlight>
                <a:latin typeface="Courier New"/>
                <a:ea typeface="Courier New"/>
                <a:cs typeface="Courier New"/>
                <a:sym typeface="Courier New"/>
              </a:rPr>
              <a:t>CASCADE</a:t>
            </a:r>
            <a:endParaRPr b="1"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endParaRPr sz="1250">
              <a:solidFill>
                <a:srgbClr val="0000FF"/>
              </a:solidFill>
              <a:highlight>
                <a:srgbClr val="FFFFFF"/>
              </a:highlight>
              <a:latin typeface="Courier New"/>
              <a:ea typeface="Courier New"/>
              <a:cs typeface="Courier New"/>
              <a:sym typeface="Courier New"/>
            </a:endParaRPr>
          </a:p>
        </p:txBody>
      </p:sp>
      <p:sp>
        <p:nvSpPr>
          <p:cNvPr id="160" name="Google Shape;160;p29"/>
          <p:cNvSpPr/>
          <p:nvPr/>
        </p:nvSpPr>
        <p:spPr>
          <a:xfrm>
            <a:off x="3196675" y="3151475"/>
            <a:ext cx="5540700" cy="1551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DELETE</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FROM</a:t>
            </a:r>
            <a:r>
              <a:rPr lang="vi" sz="1250">
                <a:highlight>
                  <a:srgbClr val="FFFFFF"/>
                </a:highlight>
                <a:latin typeface="Courier New"/>
                <a:ea typeface="Courier New"/>
                <a:cs typeface="Courier New"/>
                <a:sym typeface="Courier New"/>
              </a:rPr>
              <a:t> departments </a:t>
            </a:r>
            <a:r>
              <a:rPr lang="vi" sz="1250">
                <a:solidFill>
                  <a:srgbClr val="0000FF"/>
                </a:solidFill>
                <a:highlight>
                  <a:srgbClr val="FFFFFF"/>
                </a:highlight>
                <a:latin typeface="Courier New"/>
                <a:ea typeface="Courier New"/>
                <a:cs typeface="Courier New"/>
                <a:sym typeface="Courier New"/>
              </a:rPr>
              <a:t>WHERE</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1</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8000"/>
                </a:solidFill>
                <a:highlight>
                  <a:srgbClr val="FFFFFF"/>
                </a:highlight>
                <a:latin typeface="Courier New"/>
                <a:ea typeface="Courier New"/>
                <a:cs typeface="Courier New"/>
                <a:sym typeface="Courier New"/>
              </a:rPr>
              <a:t>-- → Tất cả nhân viên có dept_id = 1 sẽ bị xóa theo.</a:t>
            </a:r>
            <a:endParaRPr sz="1250">
              <a:solidFill>
                <a:srgbClr val="008000"/>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UPDATE</a:t>
            </a:r>
            <a:r>
              <a:rPr lang="vi" sz="1250">
                <a:highlight>
                  <a:srgbClr val="FFFFFF"/>
                </a:highlight>
                <a:latin typeface="Courier New"/>
                <a:ea typeface="Courier New"/>
                <a:cs typeface="Courier New"/>
                <a:sym typeface="Courier New"/>
              </a:rPr>
              <a:t> departments </a:t>
            </a:r>
            <a:r>
              <a:rPr lang="vi" sz="1250">
                <a:solidFill>
                  <a:srgbClr val="0000FF"/>
                </a:solidFill>
                <a:highlight>
                  <a:srgbClr val="FFFFFF"/>
                </a:highlight>
                <a:latin typeface="Courier New"/>
                <a:ea typeface="Courier New"/>
                <a:cs typeface="Courier New"/>
                <a:sym typeface="Courier New"/>
              </a:rPr>
              <a:t>SET</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10</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WHERE</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2</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8000"/>
                </a:solidFill>
                <a:highlight>
                  <a:srgbClr val="FFFFFF"/>
                </a:highlight>
                <a:latin typeface="Courier New"/>
                <a:ea typeface="Courier New"/>
                <a:cs typeface="Courier New"/>
                <a:sym typeface="Courier New"/>
              </a:rPr>
              <a:t>-- → Tất cả nhân viên có dept_id = 2 sẽ đổi thành dept_id = 10.</a:t>
            </a:r>
            <a:endParaRPr sz="12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66" name="Google Shape;166;p30"/>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980000"/>
              </a:buClr>
              <a:buSzPts val="1600"/>
              <a:buFont typeface="Arial"/>
              <a:buChar char="❖"/>
            </a:pPr>
            <a:r>
              <a:rPr lang="vi" sz="1600">
                <a:solidFill>
                  <a:srgbClr val="980000"/>
                </a:solidFill>
                <a:latin typeface="Arial"/>
                <a:ea typeface="Arial"/>
                <a:cs typeface="Arial"/>
                <a:sym typeface="Arial"/>
              </a:rPr>
              <a:t>Nếu muốn giữ dữ liệu con nhưng ngắt liên kết</a:t>
            </a:r>
            <a:endParaRPr sz="1600">
              <a:solidFill>
                <a:srgbClr val="98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ON DELETE SET NULL: Khi một phòng ban bị xóa, dept_id của nhân viên sẽ trở thành NULL (thay vì xóa nhân viên).</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ON UPDATE SET NULL: Khi dept_id bị thay đổi, tất cả nhân viên có dept_id đó sẽ được đặt NULL</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67" name="Google Shape;167;p30"/>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SET NULL – Đặt khóa ngoại thành NULL</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73" name="Google Shape;173;p31"/>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SET NULL – Đặt khóa ngoại thành NULL</a:t>
            </a:r>
            <a:endParaRPr sz="2800">
              <a:solidFill>
                <a:schemeClr val="accent3"/>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174" name="Google Shape;174;p31"/>
          <p:cNvSpPr/>
          <p:nvPr/>
        </p:nvSpPr>
        <p:spPr>
          <a:xfrm>
            <a:off x="317525" y="1398550"/>
            <a:ext cx="6038700" cy="25788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CREATE</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TABLE</a:t>
            </a:r>
            <a:r>
              <a:rPr lang="vi" sz="1250">
                <a:highlight>
                  <a:srgbClr val="FFFFFF"/>
                </a:highlight>
                <a:latin typeface="Courier New"/>
                <a:ea typeface="Courier New"/>
                <a:cs typeface="Courier New"/>
                <a:sym typeface="Courier New"/>
              </a:rPr>
              <a:t> </a:t>
            </a:r>
            <a:r>
              <a:rPr lang="vi" sz="1250">
                <a:solidFill>
                  <a:srgbClr val="795E26"/>
                </a:solidFill>
                <a:highlight>
                  <a:srgbClr val="FFFFFF"/>
                </a:highlight>
                <a:latin typeface="Courier New"/>
                <a:ea typeface="Courier New"/>
                <a:cs typeface="Courier New"/>
                <a:sym typeface="Courier New"/>
              </a:rPr>
              <a:t>employees</a:t>
            </a:r>
            <a:r>
              <a:rPr lang="vi" sz="1250">
                <a:highlight>
                  <a:srgbClr val="FFFFFF"/>
                </a:highlight>
                <a:latin typeface="Courier New"/>
                <a:ea typeface="Courier New"/>
                <a:cs typeface="Courier New"/>
                <a:sym typeface="Courier New"/>
              </a:rPr>
              <a:t> (</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emp_id </a:t>
            </a:r>
            <a:r>
              <a:rPr lang="vi" sz="1250">
                <a:solidFill>
                  <a:srgbClr val="0000FF"/>
                </a:solidFill>
                <a:highlight>
                  <a:srgbClr val="FFFFFF"/>
                </a:highlight>
                <a:latin typeface="Courier New"/>
                <a:ea typeface="Courier New"/>
                <a:cs typeface="Courier New"/>
                <a:sym typeface="Courier New"/>
              </a:rPr>
              <a:t>INT</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PRIMARY KEY</a:t>
            </a:r>
            <a:r>
              <a:rPr lang="vi" sz="1250">
                <a:highlight>
                  <a:srgbClr val="FFFFFF"/>
                </a:highlight>
                <a:latin typeface="Courier New"/>
                <a:ea typeface="Courier New"/>
                <a:cs typeface="Courier New"/>
                <a:sym typeface="Courier New"/>
              </a:rPr>
              <a:t> AUTO_INCREMENT,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emp_name </a:t>
            </a:r>
            <a:r>
              <a:rPr lang="vi" sz="1250">
                <a:solidFill>
                  <a:srgbClr val="0000FF"/>
                </a:solidFill>
                <a:highlight>
                  <a:srgbClr val="FFFFFF"/>
                </a:highlight>
                <a:latin typeface="Courier New"/>
                <a:ea typeface="Courier New"/>
                <a:cs typeface="Courier New"/>
                <a:sym typeface="Courier New"/>
              </a:rPr>
              <a:t>VARCHAR</a:t>
            </a:r>
            <a:r>
              <a:rPr lang="vi" sz="1250">
                <a:highlight>
                  <a:srgbClr val="FFFFFF"/>
                </a:highlight>
                <a:latin typeface="Courier New"/>
                <a:ea typeface="Courier New"/>
                <a:cs typeface="Courier New"/>
                <a:sym typeface="Courier New"/>
              </a:rPr>
              <a:t>(</a:t>
            </a:r>
            <a:r>
              <a:rPr lang="vi" sz="1250">
                <a:solidFill>
                  <a:srgbClr val="098658"/>
                </a:solidFill>
                <a:highlight>
                  <a:srgbClr val="FFFFFF"/>
                </a:highlight>
                <a:latin typeface="Courier New"/>
                <a:ea typeface="Courier New"/>
                <a:cs typeface="Courier New"/>
                <a:sym typeface="Courier New"/>
              </a:rPr>
              <a:t>100</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NOT NULL</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dept_id </a:t>
            </a:r>
            <a:r>
              <a:rPr lang="vi" sz="1250">
                <a:solidFill>
                  <a:srgbClr val="0000FF"/>
                </a:solidFill>
                <a:highlight>
                  <a:srgbClr val="FFFFFF"/>
                </a:highlight>
                <a:latin typeface="Courier New"/>
                <a:ea typeface="Courier New"/>
                <a:cs typeface="Courier New"/>
                <a:sym typeface="Courier New"/>
              </a:rPr>
              <a:t>INT</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FOREIGN KEY</a:t>
            </a:r>
            <a:r>
              <a:rPr lang="vi" sz="1250">
                <a:highlight>
                  <a:srgbClr val="FFFFFF"/>
                </a:highlight>
                <a:latin typeface="Courier New"/>
                <a:ea typeface="Courier New"/>
                <a:cs typeface="Courier New"/>
                <a:sym typeface="Courier New"/>
              </a:rPr>
              <a:t> (dept_id) </a:t>
            </a:r>
            <a:r>
              <a:rPr lang="vi" sz="1250">
                <a:solidFill>
                  <a:srgbClr val="0000FF"/>
                </a:solidFill>
                <a:highlight>
                  <a:srgbClr val="FFFFFF"/>
                </a:highlight>
                <a:latin typeface="Courier New"/>
                <a:ea typeface="Courier New"/>
                <a:cs typeface="Courier New"/>
                <a:sym typeface="Courier New"/>
              </a:rPr>
              <a:t>REFERENCES</a:t>
            </a:r>
            <a:r>
              <a:rPr lang="vi" sz="1250">
                <a:highlight>
                  <a:srgbClr val="FFFFFF"/>
                </a:highlight>
                <a:latin typeface="Courier New"/>
                <a:ea typeface="Courier New"/>
                <a:cs typeface="Courier New"/>
                <a:sym typeface="Courier New"/>
              </a:rPr>
              <a:t> departments(dept_id)</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ON DELETE SET NULL </a:t>
            </a:r>
            <a:endParaRPr b="1" sz="12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       ON UPDATE SET NULL</a:t>
            </a:r>
            <a:endParaRPr b="1" sz="12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endParaRPr sz="1250">
              <a:solidFill>
                <a:srgbClr val="0000FF"/>
              </a:solidFill>
              <a:highlight>
                <a:srgbClr val="FFFFFF"/>
              </a:highlight>
              <a:latin typeface="Courier New"/>
              <a:ea typeface="Courier New"/>
              <a:cs typeface="Courier New"/>
              <a:sym typeface="Courier New"/>
            </a:endParaRPr>
          </a:p>
        </p:txBody>
      </p:sp>
      <p:sp>
        <p:nvSpPr>
          <p:cNvPr id="175" name="Google Shape;175;p31"/>
          <p:cNvSpPr/>
          <p:nvPr/>
        </p:nvSpPr>
        <p:spPr>
          <a:xfrm>
            <a:off x="2524575" y="3442950"/>
            <a:ext cx="6258300" cy="1602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DELETE</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FROM</a:t>
            </a:r>
            <a:r>
              <a:rPr lang="vi" sz="1250">
                <a:highlight>
                  <a:srgbClr val="FFFFFF"/>
                </a:highlight>
                <a:latin typeface="Courier New"/>
                <a:ea typeface="Courier New"/>
                <a:cs typeface="Courier New"/>
                <a:sym typeface="Courier New"/>
              </a:rPr>
              <a:t> departments </a:t>
            </a:r>
            <a:r>
              <a:rPr lang="vi" sz="1250">
                <a:solidFill>
                  <a:srgbClr val="0000FF"/>
                </a:solidFill>
                <a:highlight>
                  <a:srgbClr val="FFFFFF"/>
                </a:highlight>
                <a:latin typeface="Courier New"/>
                <a:ea typeface="Courier New"/>
                <a:cs typeface="Courier New"/>
                <a:sym typeface="Courier New"/>
              </a:rPr>
              <a:t>WHERE</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1</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8000"/>
                </a:solidFill>
                <a:highlight>
                  <a:srgbClr val="FFFFFF"/>
                </a:highlight>
                <a:latin typeface="Courier New"/>
                <a:ea typeface="Courier New"/>
                <a:cs typeface="Courier New"/>
                <a:sym typeface="Courier New"/>
              </a:rPr>
              <a:t>-- → Các nhân viên có dept_id = 1 sẽ có dept_id = NULL </a:t>
            </a:r>
            <a:endParaRPr sz="1250">
              <a:solidFill>
                <a:srgbClr val="008000"/>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8000"/>
                </a:solidFill>
                <a:highlight>
                  <a:srgbClr val="FFFFFF"/>
                </a:highlight>
                <a:latin typeface="Courier New"/>
                <a:ea typeface="Courier New"/>
                <a:cs typeface="Courier New"/>
                <a:sym typeface="Courier New"/>
              </a:rPr>
              <a:t>KHÔNG bị xóa.</a:t>
            </a:r>
            <a:endParaRPr sz="12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81" name="Google Shape;181;p32"/>
          <p:cNvSpPr txBox="1"/>
          <p:nvPr>
            <p:ph idx="1" type="body"/>
          </p:nvPr>
        </p:nvSpPr>
        <p:spPr>
          <a:xfrm>
            <a:off x="727550" y="1483925"/>
            <a:ext cx="7871700" cy="3762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980000"/>
              </a:buClr>
              <a:buSzPts val="1600"/>
              <a:buFont typeface="Arial"/>
              <a:buChar char="❖"/>
            </a:pPr>
            <a:r>
              <a:rPr lang="vi" sz="1600">
                <a:solidFill>
                  <a:srgbClr val="980000"/>
                </a:solidFill>
                <a:latin typeface="Arial"/>
                <a:ea typeface="Arial"/>
                <a:cs typeface="Arial"/>
                <a:sym typeface="Arial"/>
              </a:rPr>
              <a:t>Nếu không muốn xóa dữ liệu khi có liên kết</a:t>
            </a:r>
            <a:endParaRPr sz="1600">
              <a:solidFill>
                <a:srgbClr val="98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ON DELETE RESTRICT: Không cho phép xóa departments nếu có nhân viên thuộc phòng đó.</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ON UPDATE RESTRICT: Không cho phép cập nhật dept_id nếu có nhân viên liên kết.</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
        <p:nvSpPr>
          <p:cNvPr id="182" name="Google Shape;182;p32"/>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RESTRICT – Chặn xóa hoặc cập nhật</a:t>
            </a:r>
            <a:endParaRPr sz="2800">
              <a:solidFill>
                <a:schemeClr val="accent3"/>
              </a:solidFill>
              <a:latin typeface="Sarabun Medium"/>
              <a:ea typeface="Sarabun Medium"/>
              <a:cs typeface="Sarabun Medium"/>
              <a:sym typeface="Sarabu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88" name="Google Shape;188;p33"/>
          <p:cNvSpPr txBox="1"/>
          <p:nvPr>
            <p:ph type="title"/>
          </p:nvPr>
        </p:nvSpPr>
        <p:spPr>
          <a:xfrm>
            <a:off x="727650" y="643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latin typeface="Sarabun Medium"/>
                <a:ea typeface="Sarabun Medium"/>
                <a:cs typeface="Sarabun Medium"/>
                <a:sym typeface="Sarabun Medium"/>
              </a:rPr>
              <a:t>RESTRICT – Chặn xóa hoặc cập nhật</a:t>
            </a:r>
            <a:endParaRPr sz="2800">
              <a:solidFill>
                <a:schemeClr val="accent3"/>
              </a:solidFill>
              <a:latin typeface="Sarabun Medium"/>
              <a:ea typeface="Sarabun Medium"/>
              <a:cs typeface="Sarabun Medium"/>
              <a:sym typeface="Sarabun Medium"/>
            </a:endParaRPr>
          </a:p>
          <a:p>
            <a:pPr indent="0" lvl="0" marL="0" rtl="0" algn="l">
              <a:spcBef>
                <a:spcPts val="0"/>
              </a:spcBef>
              <a:spcAft>
                <a:spcPts val="0"/>
              </a:spcAft>
              <a:buNone/>
            </a:pPr>
            <a:r>
              <a:t/>
            </a:r>
            <a:endParaRPr sz="2800">
              <a:latin typeface="Sarabun Medium"/>
              <a:ea typeface="Sarabun Medium"/>
              <a:cs typeface="Sarabun Medium"/>
              <a:sym typeface="Sarabun Medium"/>
            </a:endParaRPr>
          </a:p>
        </p:txBody>
      </p:sp>
      <p:sp>
        <p:nvSpPr>
          <p:cNvPr id="189" name="Google Shape;189;p33"/>
          <p:cNvSpPr/>
          <p:nvPr/>
        </p:nvSpPr>
        <p:spPr>
          <a:xfrm>
            <a:off x="317525" y="1398550"/>
            <a:ext cx="6038700" cy="25788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CREATE</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TABLE</a:t>
            </a:r>
            <a:r>
              <a:rPr lang="vi" sz="1250">
                <a:highlight>
                  <a:srgbClr val="FFFFFF"/>
                </a:highlight>
                <a:latin typeface="Courier New"/>
                <a:ea typeface="Courier New"/>
                <a:cs typeface="Courier New"/>
                <a:sym typeface="Courier New"/>
              </a:rPr>
              <a:t> </a:t>
            </a:r>
            <a:r>
              <a:rPr lang="vi" sz="1250">
                <a:solidFill>
                  <a:srgbClr val="795E26"/>
                </a:solidFill>
                <a:highlight>
                  <a:srgbClr val="FFFFFF"/>
                </a:highlight>
                <a:latin typeface="Courier New"/>
                <a:ea typeface="Courier New"/>
                <a:cs typeface="Courier New"/>
                <a:sym typeface="Courier New"/>
              </a:rPr>
              <a:t>employees</a:t>
            </a:r>
            <a:r>
              <a:rPr lang="vi" sz="1250">
                <a:highlight>
                  <a:srgbClr val="FFFFFF"/>
                </a:highlight>
                <a:latin typeface="Courier New"/>
                <a:ea typeface="Courier New"/>
                <a:cs typeface="Courier New"/>
                <a:sym typeface="Courier New"/>
              </a:rPr>
              <a:t> (</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emp_id </a:t>
            </a:r>
            <a:r>
              <a:rPr lang="vi" sz="1250">
                <a:solidFill>
                  <a:srgbClr val="0000FF"/>
                </a:solidFill>
                <a:highlight>
                  <a:srgbClr val="FFFFFF"/>
                </a:highlight>
                <a:latin typeface="Courier New"/>
                <a:ea typeface="Courier New"/>
                <a:cs typeface="Courier New"/>
                <a:sym typeface="Courier New"/>
              </a:rPr>
              <a:t>INT</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PRIMARY KEY</a:t>
            </a:r>
            <a:r>
              <a:rPr lang="vi" sz="1250">
                <a:highlight>
                  <a:srgbClr val="FFFFFF"/>
                </a:highlight>
                <a:latin typeface="Courier New"/>
                <a:ea typeface="Courier New"/>
                <a:cs typeface="Courier New"/>
                <a:sym typeface="Courier New"/>
              </a:rPr>
              <a:t> AUTO_INCREMENT,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emp_name </a:t>
            </a:r>
            <a:r>
              <a:rPr lang="vi" sz="1250">
                <a:solidFill>
                  <a:srgbClr val="0000FF"/>
                </a:solidFill>
                <a:highlight>
                  <a:srgbClr val="FFFFFF"/>
                </a:highlight>
                <a:latin typeface="Courier New"/>
                <a:ea typeface="Courier New"/>
                <a:cs typeface="Courier New"/>
                <a:sym typeface="Courier New"/>
              </a:rPr>
              <a:t>VARCHAR</a:t>
            </a:r>
            <a:r>
              <a:rPr lang="vi" sz="1250">
                <a:highlight>
                  <a:srgbClr val="FFFFFF"/>
                </a:highlight>
                <a:latin typeface="Courier New"/>
                <a:ea typeface="Courier New"/>
                <a:cs typeface="Courier New"/>
                <a:sym typeface="Courier New"/>
              </a:rPr>
              <a:t>(</a:t>
            </a:r>
            <a:r>
              <a:rPr lang="vi" sz="1250">
                <a:solidFill>
                  <a:srgbClr val="098658"/>
                </a:solidFill>
                <a:highlight>
                  <a:srgbClr val="FFFFFF"/>
                </a:highlight>
                <a:latin typeface="Courier New"/>
                <a:ea typeface="Courier New"/>
                <a:cs typeface="Courier New"/>
                <a:sym typeface="Courier New"/>
              </a:rPr>
              <a:t>100</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NOT NULL</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dept_id </a:t>
            </a:r>
            <a:r>
              <a:rPr lang="vi" sz="1250">
                <a:solidFill>
                  <a:srgbClr val="0000FF"/>
                </a:solidFill>
                <a:highlight>
                  <a:srgbClr val="FFFFFF"/>
                </a:highlight>
                <a:latin typeface="Courier New"/>
                <a:ea typeface="Courier New"/>
                <a:cs typeface="Courier New"/>
                <a:sym typeface="Courier New"/>
              </a:rPr>
              <a:t>INT</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FOREIGN KEY</a:t>
            </a:r>
            <a:r>
              <a:rPr lang="vi" sz="1250">
                <a:highlight>
                  <a:srgbClr val="FFFFFF"/>
                </a:highlight>
                <a:latin typeface="Courier New"/>
                <a:ea typeface="Courier New"/>
                <a:cs typeface="Courier New"/>
                <a:sym typeface="Courier New"/>
              </a:rPr>
              <a:t> (dept_id) </a:t>
            </a:r>
            <a:r>
              <a:rPr lang="vi" sz="1250">
                <a:solidFill>
                  <a:srgbClr val="0000FF"/>
                </a:solidFill>
                <a:highlight>
                  <a:srgbClr val="FFFFFF"/>
                </a:highlight>
                <a:latin typeface="Courier New"/>
                <a:ea typeface="Courier New"/>
                <a:cs typeface="Courier New"/>
                <a:sym typeface="Courier New"/>
              </a:rPr>
              <a:t>REFERENCES</a:t>
            </a:r>
            <a:r>
              <a:rPr lang="vi" sz="1250">
                <a:highlight>
                  <a:srgbClr val="FFFFFF"/>
                </a:highlight>
                <a:latin typeface="Courier New"/>
                <a:ea typeface="Courier New"/>
                <a:cs typeface="Courier New"/>
                <a:sym typeface="Courier New"/>
              </a:rPr>
              <a:t> departments(dept_id)</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ON DELETE RESTRICT</a:t>
            </a:r>
            <a:endParaRPr b="1" sz="12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b="1" lang="vi" sz="1250">
                <a:solidFill>
                  <a:srgbClr val="0000FF"/>
                </a:solidFill>
                <a:highlight>
                  <a:srgbClr val="FFFFFF"/>
                </a:highlight>
                <a:latin typeface="Courier New"/>
                <a:ea typeface="Courier New"/>
                <a:cs typeface="Courier New"/>
                <a:sym typeface="Courier New"/>
              </a:rPr>
              <a:t>       ON UPDATE RESTRICT</a:t>
            </a:r>
            <a:endParaRPr b="1" sz="1250">
              <a:solidFill>
                <a:srgbClr val="0000FF"/>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highlight>
                  <a:srgbClr val="FFFFFF"/>
                </a:highlight>
                <a:latin typeface="Courier New"/>
                <a:ea typeface="Courier New"/>
                <a:cs typeface="Courier New"/>
                <a:sym typeface="Courier New"/>
              </a:rPr>
              <a:t>);</a:t>
            </a:r>
            <a:endParaRPr sz="1250">
              <a:solidFill>
                <a:srgbClr val="0000FF"/>
              </a:solidFill>
              <a:highlight>
                <a:srgbClr val="FFFFFF"/>
              </a:highlight>
              <a:latin typeface="Courier New"/>
              <a:ea typeface="Courier New"/>
              <a:cs typeface="Courier New"/>
              <a:sym typeface="Courier New"/>
            </a:endParaRPr>
          </a:p>
        </p:txBody>
      </p:sp>
      <p:sp>
        <p:nvSpPr>
          <p:cNvPr id="190" name="Google Shape;190;p33"/>
          <p:cNvSpPr/>
          <p:nvPr/>
        </p:nvSpPr>
        <p:spPr>
          <a:xfrm>
            <a:off x="2524575" y="3442950"/>
            <a:ext cx="6258300" cy="1602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DELETE</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FROM</a:t>
            </a:r>
            <a:r>
              <a:rPr lang="vi" sz="1250">
                <a:highlight>
                  <a:srgbClr val="FFFFFF"/>
                </a:highlight>
                <a:latin typeface="Courier New"/>
                <a:ea typeface="Courier New"/>
                <a:cs typeface="Courier New"/>
                <a:sym typeface="Courier New"/>
              </a:rPr>
              <a:t> departments </a:t>
            </a:r>
            <a:r>
              <a:rPr lang="vi" sz="1250">
                <a:solidFill>
                  <a:srgbClr val="0000FF"/>
                </a:solidFill>
                <a:highlight>
                  <a:srgbClr val="FFFFFF"/>
                </a:highlight>
                <a:latin typeface="Courier New"/>
                <a:ea typeface="Courier New"/>
                <a:cs typeface="Courier New"/>
                <a:sym typeface="Courier New"/>
              </a:rPr>
              <a:t>WHERE</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1</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8000"/>
                </a:solidFill>
                <a:highlight>
                  <a:srgbClr val="FFFFFF"/>
                </a:highlight>
                <a:latin typeface="Courier New"/>
                <a:ea typeface="Courier New"/>
                <a:cs typeface="Courier New"/>
                <a:sym typeface="Courier New"/>
              </a:rPr>
              <a:t>-- ❌ Lỗi: Không thể xóa vì có nhân viên thuộc phòng này.</a:t>
            </a:r>
            <a:endParaRPr sz="1250">
              <a:solidFill>
                <a:srgbClr val="008000"/>
              </a:solidFill>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00FF"/>
                </a:solidFill>
                <a:highlight>
                  <a:srgbClr val="FFFFFF"/>
                </a:highlight>
                <a:latin typeface="Courier New"/>
                <a:ea typeface="Courier New"/>
                <a:cs typeface="Courier New"/>
                <a:sym typeface="Courier New"/>
              </a:rPr>
              <a:t>UPDATE</a:t>
            </a:r>
            <a:r>
              <a:rPr lang="vi" sz="1250">
                <a:highlight>
                  <a:srgbClr val="FFFFFF"/>
                </a:highlight>
                <a:latin typeface="Courier New"/>
                <a:ea typeface="Courier New"/>
                <a:cs typeface="Courier New"/>
                <a:sym typeface="Courier New"/>
              </a:rPr>
              <a:t> departments </a:t>
            </a:r>
            <a:r>
              <a:rPr lang="vi" sz="1250">
                <a:solidFill>
                  <a:srgbClr val="0000FF"/>
                </a:solidFill>
                <a:highlight>
                  <a:srgbClr val="FFFFFF"/>
                </a:highlight>
                <a:latin typeface="Courier New"/>
                <a:ea typeface="Courier New"/>
                <a:cs typeface="Courier New"/>
                <a:sym typeface="Courier New"/>
              </a:rPr>
              <a:t>SET</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10</a:t>
            </a:r>
            <a:r>
              <a:rPr lang="vi" sz="1250">
                <a:highlight>
                  <a:srgbClr val="FFFFFF"/>
                </a:highlight>
                <a:latin typeface="Courier New"/>
                <a:ea typeface="Courier New"/>
                <a:cs typeface="Courier New"/>
                <a:sym typeface="Courier New"/>
              </a:rPr>
              <a:t> </a:t>
            </a:r>
            <a:r>
              <a:rPr lang="vi" sz="1250">
                <a:solidFill>
                  <a:srgbClr val="0000FF"/>
                </a:solidFill>
                <a:highlight>
                  <a:srgbClr val="FFFFFF"/>
                </a:highlight>
                <a:latin typeface="Courier New"/>
                <a:ea typeface="Courier New"/>
                <a:cs typeface="Courier New"/>
                <a:sym typeface="Courier New"/>
              </a:rPr>
              <a:t>WHERE</a:t>
            </a:r>
            <a:r>
              <a:rPr lang="vi" sz="1250">
                <a:highlight>
                  <a:srgbClr val="FFFFFF"/>
                </a:highlight>
                <a:latin typeface="Courier New"/>
                <a:ea typeface="Courier New"/>
                <a:cs typeface="Courier New"/>
                <a:sym typeface="Courier New"/>
              </a:rPr>
              <a:t> dept_id = </a:t>
            </a:r>
            <a:r>
              <a:rPr lang="vi" sz="1250">
                <a:solidFill>
                  <a:srgbClr val="098658"/>
                </a:solidFill>
                <a:highlight>
                  <a:srgbClr val="FFFFFF"/>
                </a:highlight>
                <a:latin typeface="Courier New"/>
                <a:ea typeface="Courier New"/>
                <a:cs typeface="Courier New"/>
                <a:sym typeface="Courier New"/>
              </a:rPr>
              <a:t>2</a:t>
            </a:r>
            <a:r>
              <a:rPr lang="vi" sz="1250">
                <a:highlight>
                  <a:srgbClr val="FFFFFF"/>
                </a:highlight>
                <a:latin typeface="Courier New"/>
                <a:ea typeface="Courier New"/>
                <a:cs typeface="Courier New"/>
                <a:sym typeface="Courier New"/>
              </a:rPr>
              <a:t>;</a:t>
            </a:r>
            <a:endParaRPr sz="1250">
              <a:highlight>
                <a:srgbClr val="FFFFFF"/>
              </a:highlight>
              <a:latin typeface="Courier New"/>
              <a:ea typeface="Courier New"/>
              <a:cs typeface="Courier New"/>
              <a:sym typeface="Courier New"/>
            </a:endParaRPr>
          </a:p>
          <a:p>
            <a:pPr indent="0" lvl="0" marL="0" rtl="0" algn="l">
              <a:lnSpc>
                <a:spcPct val="132000"/>
              </a:lnSpc>
              <a:spcBef>
                <a:spcPts val="0"/>
              </a:spcBef>
              <a:spcAft>
                <a:spcPts val="0"/>
              </a:spcAft>
              <a:buNone/>
            </a:pPr>
            <a:r>
              <a:rPr lang="vi" sz="1250">
                <a:solidFill>
                  <a:srgbClr val="008000"/>
                </a:solidFill>
                <a:highlight>
                  <a:srgbClr val="FFFFFF"/>
                </a:highlight>
                <a:latin typeface="Courier New"/>
                <a:ea typeface="Courier New"/>
                <a:cs typeface="Courier New"/>
                <a:sym typeface="Courier New"/>
              </a:rPr>
              <a:t>-- ❌ Lỗi: Không thể cập nhật vì có nhân viên thuộc phòng này.</a:t>
            </a:r>
            <a:endParaRPr sz="1250">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