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Roboto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  <p:embeddedFont>
      <p:font typeface="Sarabun Medium"/>
      <p:regular r:id="rId41"/>
      <p:bold r:id="rId42"/>
      <p:italic r:id="rId43"/>
      <p:boldItalic r:id="rId44"/>
    </p:embeddedFont>
    <p:embeddedFont>
      <p:font typeface="Jura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4.xml"/><Relationship Id="rId42" Type="http://schemas.openxmlformats.org/officeDocument/2006/relationships/font" Target="fonts/SarabunMedium-bold.fntdata"/><Relationship Id="rId41" Type="http://schemas.openxmlformats.org/officeDocument/2006/relationships/font" Target="fonts/SarabunMedium-regular.fntdata"/><Relationship Id="rId22" Type="http://schemas.openxmlformats.org/officeDocument/2006/relationships/slide" Target="slides/slide16.xml"/><Relationship Id="rId44" Type="http://schemas.openxmlformats.org/officeDocument/2006/relationships/font" Target="fonts/SarabunMedium-boldItalic.fntdata"/><Relationship Id="rId21" Type="http://schemas.openxmlformats.org/officeDocument/2006/relationships/slide" Target="slides/slide15.xml"/><Relationship Id="rId43" Type="http://schemas.openxmlformats.org/officeDocument/2006/relationships/font" Target="fonts/SarabunMedium-italic.fntdata"/><Relationship Id="rId24" Type="http://schemas.openxmlformats.org/officeDocument/2006/relationships/slide" Target="slides/slide18.xml"/><Relationship Id="rId46" Type="http://schemas.openxmlformats.org/officeDocument/2006/relationships/font" Target="fonts/Jura-bold.fntdata"/><Relationship Id="rId23" Type="http://schemas.openxmlformats.org/officeDocument/2006/relationships/slide" Target="slides/slide17.xml"/><Relationship Id="rId45" Type="http://schemas.openxmlformats.org/officeDocument/2006/relationships/font" Target="fonts/Jur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5.xml"/><Relationship Id="rId33" Type="http://schemas.openxmlformats.org/officeDocument/2006/relationships/font" Target="fonts/Roboto-regular.fntdata"/><Relationship Id="rId10" Type="http://schemas.openxmlformats.org/officeDocument/2006/relationships/slide" Target="slides/slide4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-italic.fntdata"/><Relationship Id="rId12" Type="http://schemas.openxmlformats.org/officeDocument/2006/relationships/slide" Target="slides/slide6.xml"/><Relationship Id="rId34" Type="http://schemas.openxmlformats.org/officeDocument/2006/relationships/font" Target="fonts/Roboto-bold.fntdata"/><Relationship Id="rId15" Type="http://schemas.openxmlformats.org/officeDocument/2006/relationships/slide" Target="slides/slide9.xml"/><Relationship Id="rId37" Type="http://schemas.openxmlformats.org/officeDocument/2006/relationships/font" Target="fonts/Lato-regular.fntdata"/><Relationship Id="rId14" Type="http://schemas.openxmlformats.org/officeDocument/2006/relationships/slide" Target="slides/slide8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1.xml"/><Relationship Id="rId39" Type="http://schemas.openxmlformats.org/officeDocument/2006/relationships/font" Target="fonts/Lato-italic.fntdata"/><Relationship Id="rId16" Type="http://schemas.openxmlformats.org/officeDocument/2006/relationships/slide" Target="slides/slide10.xml"/><Relationship Id="rId38" Type="http://schemas.openxmlformats.org/officeDocument/2006/relationships/font" Target="fonts/La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de898f66c_0_5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g34de898f66c_0_510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de898f66c_0_5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g34de898f66c_0_594:notes"/>
          <p:cNvSpPr txBox="1"/>
          <p:nvPr>
            <p:ph idx="1" type="body"/>
          </p:nvPr>
        </p:nvSpPr>
        <p:spPr>
          <a:xfrm>
            <a:off x="685800" y="4343400"/>
            <a:ext cx="54861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sz="1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4de898f66c_0_5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4de898f66c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de898f66c_0_6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4de898f66c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4de898f66c_0_6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4de898f66c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4de898f66c_0_6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4de898f66c_0_6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4de898f66c_0_6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4de898f66c_0_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4de898f66c_0_6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4de898f66c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4de898f66c_0_6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4de898f66c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4de898f66c_0_6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4de898f66c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4de898f66c_0_6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4de898f66c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de898f66c_0_5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de898f66c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4de898f66c_0_66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4de898f66c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4de898f66c_0_6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4de898f66c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4de898f66c_0_6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4de898f66c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de898f66c_0_5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de898f66c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de898f66c_0_5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de898f66c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de898f66c_0_5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de898f66c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de898f66c_0_5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de898f66c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de898f66c_0_5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de898f66c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de898f66c_0_5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de898f66c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de898f66c_0_5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de898f66c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ql.zcode.vn/contests/CSDL_SQL/questions/9df170c05fc2482fb24874ef3a498087" TargetMode="External"/><Relationship Id="rId4" Type="http://schemas.openxmlformats.org/officeDocument/2006/relationships/hyperlink" Target="https://sql.zcode.vn/contests/CSDL_SQL/questions/5068356730924ee3bdb211fac22a595e" TargetMode="External"/><Relationship Id="rId5" Type="http://schemas.openxmlformats.org/officeDocument/2006/relationships/hyperlink" Target="https://sql.zcode.vn/contests/CSDL_SQL/questions/2e33a40949e04a858f7f9264d37780f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idx="4294967295" type="body"/>
          </p:nvPr>
        </p:nvSpPr>
        <p:spPr>
          <a:xfrm>
            <a:off x="0" y="1773000"/>
            <a:ext cx="9143700" cy="798600"/>
          </a:xfrm>
          <a:prstGeom prst="rect">
            <a:avLst/>
          </a:prstGeom>
          <a:solidFill>
            <a:srgbClr val="E06666"/>
          </a:solidFill>
          <a:ln>
            <a:noFill/>
          </a:ln>
          <a:effectLst>
            <a:outerShdw blurRad="57240" rotWithShape="0" dir="5400000" dist="1908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rPr b="1" lang="vi" sz="3800">
                <a:solidFill>
                  <a:srgbClr val="FFFFFF"/>
                </a:solidFill>
                <a:latin typeface="Jura"/>
                <a:ea typeface="Jura"/>
                <a:cs typeface="Jura"/>
                <a:sym typeface="Jura"/>
              </a:rPr>
              <a:t>WINDOW FUNCTIONS</a:t>
            </a:r>
            <a:endParaRPr b="1" sz="3800">
              <a:solidFill>
                <a:srgbClr val="FFFFFF"/>
              </a:solidFill>
              <a:latin typeface="Jura"/>
              <a:ea typeface="Jura"/>
              <a:cs typeface="Jura"/>
              <a:sym typeface="Jura"/>
            </a:endParaRPr>
          </a:p>
          <a:p>
            <a:pPr indent="0" lvl="0" marL="228600" marR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t/>
            </a:r>
            <a:endParaRPr b="1" sz="3800">
              <a:solidFill>
                <a:srgbClr val="FFFFFF"/>
              </a:solidFill>
              <a:latin typeface="Jura"/>
              <a:ea typeface="Jura"/>
              <a:cs typeface="Jura"/>
              <a:sym typeface="Ju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idx="4294967295" type="body"/>
          </p:nvPr>
        </p:nvSpPr>
        <p:spPr>
          <a:xfrm>
            <a:off x="0" y="1773000"/>
            <a:ext cx="9143700" cy="79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240" rotWithShape="0" dir="5400000" dist="19080">
              <a:srgbClr val="000000">
                <a:alpha val="498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FFFF"/>
              </a:buClr>
              <a:buSzPts val="3800"/>
              <a:buFont typeface="Arial"/>
              <a:buNone/>
            </a:pPr>
            <a:r>
              <a:rPr b="1" lang="vi" sz="3300">
                <a:solidFill>
                  <a:srgbClr val="FFFFFF"/>
                </a:solidFill>
                <a:latin typeface="Jura"/>
                <a:ea typeface="Jura"/>
                <a:cs typeface="Jura"/>
                <a:sym typeface="Jura"/>
              </a:rPr>
              <a:t>Frame Clause</a:t>
            </a:r>
            <a:endParaRPr b="1" sz="3300">
              <a:solidFill>
                <a:srgbClr val="FFFFFF"/>
              </a:solidFill>
              <a:latin typeface="Jura"/>
              <a:ea typeface="Jura"/>
              <a:cs typeface="Jura"/>
              <a:sym typeface="Ju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31" name="Google Shape;231;p35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Chuẩn bị</a:t>
            </a:r>
            <a:endParaRPr sz="2800">
              <a:solidFill>
                <a:schemeClr val="accent3"/>
              </a:solidFill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2010925" y="1365550"/>
            <a:ext cx="5302800" cy="329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sales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id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AUTO_INCREMENT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 KEY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employee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sale_date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amount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sales (employee, sale_date, amount)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'Alice'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'2024-01-01'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'Alice'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'2024-01-02'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'Alice'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'2024-01-03'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'Alice'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'2024-01-04'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'Bob'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</a:t>
            </a:r>
            <a:r>
              <a:rPr b="1" lang="vi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'2024-01-01'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'Bob'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</a:t>
            </a:r>
            <a:r>
              <a:rPr b="1" lang="vi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'2024-01-02'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250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'Bob'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</a:t>
            </a:r>
            <a:r>
              <a:rPr b="1" lang="vi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'2024-01-03'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350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5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38" name="Google Shape;238;p36"/>
          <p:cNvSpPr txBox="1"/>
          <p:nvPr>
            <p:ph idx="1" type="body"/>
          </p:nvPr>
        </p:nvSpPr>
        <p:spPr>
          <a:xfrm>
            <a:off x="727550" y="1483925"/>
            <a:ext cx="78717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b="1"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FRAME_CLAUSE</a:t>
            </a: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giúp xác định phạm vi (window frame) mà hàm cửa sổ sẽ hoạt động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❖"/>
            </a:pP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Đặc biệt hữu ích khi dùng với hàm như SUM(), AVG(), FIRST_VALUE(), LAST_VALUE().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6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Window Functions</a:t>
            </a:r>
            <a:endParaRPr sz="2800">
              <a:solidFill>
                <a:schemeClr val="accent3"/>
              </a:solidFill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240" name="Google Shape;240;p36"/>
          <p:cNvSpPr/>
          <p:nvPr/>
        </p:nvSpPr>
        <p:spPr>
          <a:xfrm>
            <a:off x="2566550" y="1728650"/>
            <a:ext cx="4193700" cy="155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[PARTITION BY ...]</a:t>
            </a:r>
            <a:endParaRPr b="1" sz="15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[ORDER BY ...]</a:t>
            </a:r>
            <a:endParaRPr b="1" sz="15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[ROWS|RANGE BETWEEN ... AND ...]</a:t>
            </a:r>
            <a:endParaRPr b="1" sz="15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727550" y="1483925"/>
            <a:ext cx="78717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❖"/>
            </a:pPr>
            <a:r>
              <a:rPr b="1" lang="vi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UNBOUNDED PRECEDING: Từ hàng đầu tiên của partition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1"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PRECEDING: </a:t>
            </a:r>
            <a:r>
              <a:rPr b="1"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hàng trước hàng hiện tại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 ROW: Hàng hiện tại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b="1"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FOLLOWING: </a:t>
            </a:r>
            <a:r>
              <a:rPr b="1"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hàng sau hàng hiện tại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➢"/>
            </a:pP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UNBOUNDED FOLLOWING: Đến hàng cuối cùng của partition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7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ROWS - Frame Clause</a:t>
            </a:r>
            <a:endParaRPr sz="2800">
              <a:solidFill>
                <a:schemeClr val="accent3"/>
              </a:solidFill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248" name="Google Shape;248;p37"/>
          <p:cNvSpPr/>
          <p:nvPr/>
        </p:nvSpPr>
        <p:spPr>
          <a:xfrm>
            <a:off x="2617550" y="1381650"/>
            <a:ext cx="4091700" cy="119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[PARTITION BY ...]</a:t>
            </a:r>
            <a:endParaRPr b="1" sz="13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[ORDER BY ...]</a:t>
            </a:r>
            <a:endParaRPr b="1" sz="13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[ROWS BETWEEN ... AND ...]</a:t>
            </a:r>
            <a:endParaRPr b="1" sz="13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727550" y="1483925"/>
            <a:ext cx="78717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8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ROWS - Tổng cộng dồn theo thời gian</a:t>
            </a:r>
            <a:endParaRPr sz="2800">
              <a:solidFill>
                <a:schemeClr val="accent3"/>
              </a:solidFill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256" name="Google Shape;256;p38"/>
          <p:cNvSpPr/>
          <p:nvPr/>
        </p:nvSpPr>
        <p:spPr>
          <a:xfrm>
            <a:off x="950300" y="1537000"/>
            <a:ext cx="5899500" cy="2138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b="1" sz="12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employee, sale_date, amount,</a:t>
            </a:r>
            <a:endParaRPr b="1"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(amount)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PARTITION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employee</a:t>
            </a:r>
            <a:endParaRPr b="1"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sale_date</a:t>
            </a:r>
            <a:endParaRPr b="1"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ROWS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UNBOUNDED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PRECEDING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CURRENT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endParaRPr b="1" sz="12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running_total</a:t>
            </a:r>
            <a:endParaRPr b="1"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sales;</a:t>
            </a:r>
            <a:endParaRPr b="1" sz="14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57" name="Google Shape;25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025" y="3277125"/>
            <a:ext cx="3943350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8"/>
          <p:cNvSpPr/>
          <p:nvPr/>
        </p:nvSpPr>
        <p:spPr>
          <a:xfrm>
            <a:off x="7052775" y="3223875"/>
            <a:ext cx="916500" cy="174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200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727550" y="1483925"/>
            <a:ext cx="78717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9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ROWS - Trung bình hôm trước, hôm nay, hôm sau</a:t>
            </a:r>
            <a:endParaRPr sz="2800">
              <a:solidFill>
                <a:schemeClr val="accent3"/>
              </a:solidFill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266" name="Google Shape;266;p39"/>
          <p:cNvSpPr/>
          <p:nvPr/>
        </p:nvSpPr>
        <p:spPr>
          <a:xfrm>
            <a:off x="950300" y="1537000"/>
            <a:ext cx="5042400" cy="2138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b="1" sz="12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employee, sale_date, amount,</a:t>
            </a:r>
            <a:endParaRPr b="1"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(amount)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PARTITION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employee</a:t>
            </a:r>
            <a:endParaRPr b="1"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sale_date</a:t>
            </a:r>
            <a:endParaRPr b="1"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ROWS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PRECEDING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2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FOLLOWING</a:t>
            </a:r>
            <a:endParaRPr b="1" sz="12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moving_avg</a:t>
            </a:r>
            <a:endParaRPr b="1"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sales;</a:t>
            </a:r>
            <a:endParaRPr b="1" sz="14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7" name="Google Shape;26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6625" y="3250500"/>
            <a:ext cx="3943350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9"/>
          <p:cNvSpPr/>
          <p:nvPr/>
        </p:nvSpPr>
        <p:spPr>
          <a:xfrm>
            <a:off x="7052775" y="3223875"/>
            <a:ext cx="916500" cy="174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200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74" name="Google Shape;274;p40"/>
          <p:cNvSpPr txBox="1"/>
          <p:nvPr>
            <p:ph idx="1" type="body"/>
          </p:nvPr>
        </p:nvSpPr>
        <p:spPr>
          <a:xfrm>
            <a:off x="727550" y="1483925"/>
            <a:ext cx="78717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0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ROWS - FIRST_VALUE và LAST_VALUE</a:t>
            </a:r>
            <a:endParaRPr sz="2800">
              <a:solidFill>
                <a:schemeClr val="accent3"/>
              </a:solidFill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276" name="Google Shape;276;p40"/>
          <p:cNvSpPr/>
          <p:nvPr/>
        </p:nvSpPr>
        <p:spPr>
          <a:xfrm>
            <a:off x="0" y="1335325"/>
            <a:ext cx="5798700" cy="3549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employee, sale_date, amount,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FIRST_VALUE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(amount)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PARTITION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employee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sale_date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ROWS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UNBOUNDED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PRECEDING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UNBOUNDED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FOLLOWING</a:t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first_sale,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LAST_VALUE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(amount)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PARTITION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employee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sale_date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ROWS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UNBOUNDED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PRECEDING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UNBOUNDED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FOLLOWING</a:t>
            </a:r>
            <a:endParaRPr b="1"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 </a:t>
            </a: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last_sale</a:t>
            </a:r>
            <a:endParaRPr b="1" sz="10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sales;</a:t>
            </a:r>
            <a:endParaRPr b="1" sz="12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77" name="Google Shape;2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7398" y="3021300"/>
            <a:ext cx="3717600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0"/>
          <p:cNvSpPr/>
          <p:nvPr/>
        </p:nvSpPr>
        <p:spPr>
          <a:xfrm>
            <a:off x="7707175" y="3001150"/>
            <a:ext cx="1377900" cy="17487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200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727550" y="1483925"/>
            <a:ext cx="78717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1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ROWS - Tính lương so với trung bình phòng ban</a:t>
            </a:r>
            <a:endParaRPr sz="2800">
              <a:solidFill>
                <a:schemeClr val="accent3"/>
              </a:solidFill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286" name="Google Shape;286;p41"/>
          <p:cNvSpPr/>
          <p:nvPr/>
        </p:nvSpPr>
        <p:spPr>
          <a:xfrm>
            <a:off x="451200" y="1315150"/>
            <a:ext cx="8241600" cy="1885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b="1" sz="11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department, salary,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(salary)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PARTITION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department)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avg_dept_salary,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salary - </a:t>
            </a:r>
            <a:r>
              <a:rPr b="1" lang="vi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(salary)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PARTITION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department)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diff_from_avg,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FORMAT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((salary / </a:t>
            </a:r>
            <a:r>
              <a:rPr b="1" lang="vi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(salary)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PARTITION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department) * </a:t>
            </a:r>
            <a:r>
              <a:rPr b="1" lang="vi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b="1" lang="vi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percent_of_avg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employees;</a:t>
            </a:r>
            <a:endParaRPr b="1" sz="11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7" name="Google Shape;2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675" y="3257700"/>
            <a:ext cx="6661451" cy="18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93" name="Google Shape;293;p42"/>
          <p:cNvSpPr txBox="1"/>
          <p:nvPr>
            <p:ph idx="1" type="body"/>
          </p:nvPr>
        </p:nvSpPr>
        <p:spPr>
          <a:xfrm>
            <a:off x="727550" y="1483925"/>
            <a:ext cx="78717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❖"/>
            </a:pPr>
            <a:r>
              <a:rPr b="1" lang="vi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RANGE xác định frame dựa trên giá trị của cột được sắp xếp (logic range).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➢"/>
            </a:pPr>
            <a:r>
              <a:rPr lang="vi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Tính toán dựa trên khoảng giá trị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➢"/>
            </a:pPr>
            <a:r>
              <a:rPr lang="vi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Các hàng có cùng giá trị trên cột ORDER BY được xem như tương đương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➢"/>
            </a:pPr>
            <a:r>
              <a:rPr lang="vi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Phù hợp khi tính toán trên khoảng giá trị, đặc biệt khi nhiều hàng có cùng giá trị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2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RANGE - Frame Clause</a:t>
            </a:r>
            <a:endParaRPr sz="2800">
              <a:solidFill>
                <a:schemeClr val="accent3"/>
              </a:solidFill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295" name="Google Shape;295;p42"/>
          <p:cNvSpPr/>
          <p:nvPr/>
        </p:nvSpPr>
        <p:spPr>
          <a:xfrm>
            <a:off x="2247650" y="1674125"/>
            <a:ext cx="4831500" cy="119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PARTITION BY ...</a:t>
            </a:r>
            <a:endParaRPr b="1" sz="13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50">
                <a:solidFill>
                  <a:schemeClr val="dk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 BY ...</a:t>
            </a:r>
            <a:endParaRPr b="1" sz="1350">
              <a:solidFill>
                <a:schemeClr val="dk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3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 BETWEEN [start_point] AND [end_point]</a:t>
            </a:r>
            <a:endParaRPr b="1" sz="13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01" name="Google Shape;301;p43"/>
          <p:cNvSpPr txBox="1"/>
          <p:nvPr>
            <p:ph idx="1" type="body"/>
          </p:nvPr>
        </p:nvSpPr>
        <p:spPr>
          <a:xfrm>
            <a:off x="727550" y="1483925"/>
            <a:ext cx="78717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3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ROWS - Tính doanh thu 3 ngày gần nhất</a:t>
            </a:r>
            <a:endParaRPr sz="2800">
              <a:solidFill>
                <a:schemeClr val="accent3"/>
              </a:solidFill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303" name="Google Shape;303;p43"/>
          <p:cNvSpPr/>
          <p:nvPr/>
        </p:nvSpPr>
        <p:spPr>
          <a:xfrm>
            <a:off x="1726250" y="1236125"/>
            <a:ext cx="5874300" cy="201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b="1" sz="11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employee, sale_date, amount,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(amount)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PARTITION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employee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sale_date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INTERVAL </a:t>
            </a:r>
            <a:r>
              <a:rPr b="1" lang="vi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PRECEDING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CURRENT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endParaRPr b="1" sz="11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total_in_3_days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sales;</a:t>
            </a:r>
            <a:endParaRPr b="1" sz="12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4" name="Google Shape;3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400" y="3312738"/>
            <a:ext cx="406717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37" name="Google Shape;137;p26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Chuẩn bị</a:t>
            </a:r>
            <a:endParaRPr sz="2800">
              <a:solidFill>
                <a:schemeClr val="accent3"/>
              </a:solidFill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2010925" y="1365550"/>
            <a:ext cx="5302800" cy="329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8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id </a:t>
            </a:r>
            <a:r>
              <a:rPr b="1" lang="vi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PRIMARY KEY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AUTO_INCREMENT,</a:t>
            </a:r>
            <a:endParaRPr b="1"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department </a:t>
            </a:r>
            <a:r>
              <a:rPr b="1" lang="vi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salary </a:t>
            </a:r>
            <a:r>
              <a:rPr b="1" lang="vi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hire_date </a:t>
            </a:r>
            <a:r>
              <a:rPr b="1" lang="vi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</a:t>
            </a:r>
            <a:endParaRPr b="1" sz="8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 INTO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employees (</a:t>
            </a:r>
            <a:r>
              <a:rPr b="1" lang="vi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department, salary, hire_date) </a:t>
            </a:r>
            <a:r>
              <a:rPr b="1" lang="vi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VALUES</a:t>
            </a:r>
            <a:endParaRPr b="1" sz="8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'Alice'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'IT'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800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'2020-01-15'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'Bob'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'IT'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1200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'2019-03-12'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'Charlie'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'IT'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'2021-07-19'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'David'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'HR'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1500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'2018-05-20'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'Eve'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'HR'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1500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'2020-06-01'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'Quang'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'HR'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1400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'2020-07-01'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'Tuan'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'HR'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1600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'2020-07-01'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'Frank'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'Finance'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1100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'2021-01-10'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8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vi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'Grace'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'Finance'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1300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vi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'2019-09-25'</a:t>
            </a:r>
            <a:r>
              <a:rPr b="1" lang="vi" sz="8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8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10" name="Google Shape;310;p44"/>
          <p:cNvSpPr txBox="1"/>
          <p:nvPr>
            <p:ph idx="1" type="body"/>
          </p:nvPr>
        </p:nvSpPr>
        <p:spPr>
          <a:xfrm>
            <a:off x="727550" y="1483925"/>
            <a:ext cx="78717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4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ROWS - Tính lương so với trung bình phòng ban</a:t>
            </a:r>
            <a:endParaRPr sz="2800">
              <a:solidFill>
                <a:schemeClr val="accent3"/>
              </a:solidFill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312" name="Google Shape;312;p44"/>
          <p:cNvSpPr/>
          <p:nvPr/>
        </p:nvSpPr>
        <p:spPr>
          <a:xfrm>
            <a:off x="1726250" y="1236125"/>
            <a:ext cx="5874300" cy="201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b="1" sz="11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employee, sale_date, amount,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(amount)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PARTITION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employee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sale_date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INTERVAL </a:t>
            </a:r>
            <a:r>
              <a:rPr b="1" lang="vi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DAY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PRECEDING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CURRENT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</a:t>
            </a:r>
            <a:endParaRPr b="1" sz="11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total_in_3_days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sales;</a:t>
            </a:r>
            <a:endParaRPr b="1" sz="12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13" name="Google Shape;31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9800" y="3285968"/>
            <a:ext cx="406717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19" name="Google Shape;319;p45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Use case - Sử dụng Window Function</a:t>
            </a:r>
            <a:endParaRPr sz="2800">
              <a:latin typeface="Sarabun Medium"/>
              <a:ea typeface="Sarabun Medium"/>
              <a:cs typeface="Sarabun Medium"/>
              <a:sym typeface="Sarabun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320" name="Google Shape;320;p45"/>
          <p:cNvSpPr/>
          <p:nvPr/>
        </p:nvSpPr>
        <p:spPr>
          <a:xfrm>
            <a:off x="311100" y="1529975"/>
            <a:ext cx="8528700" cy="338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productId, productName, categoryId, Revenue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 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p.productId, P.productName, P.categoryId, 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SUM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(OD.unitPrice * OD.quantity)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Revenue,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vi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RANK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PARTITION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P.categoryId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(OD.unitPrice * OD.quantity)     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rankInCategory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Product P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OrderDetail OD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P.productId = OD.productId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GROUP BY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P.productId, P.productName, P.categoryId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RankedProducts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rankInCategory = </a:t>
            </a:r>
            <a:r>
              <a:rPr b="1" lang="vi" sz="11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150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categoryId;</a:t>
            </a:r>
            <a:r>
              <a:rPr b="1" lang="vi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26" name="Google Shape;326;p46"/>
          <p:cNvSpPr txBox="1"/>
          <p:nvPr>
            <p:ph idx="1" type="body"/>
          </p:nvPr>
        </p:nvSpPr>
        <p:spPr>
          <a:xfrm>
            <a:off x="727550" y="1483925"/>
            <a:ext cx="78717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50" u="sng">
                <a:solidFill>
                  <a:schemeClr val="hlink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https://sql.zcode.vn/contests/CSDL_SQL/questions/9df170c05fc2482fb24874ef3a498087</a:t>
            </a:r>
            <a:r>
              <a:rPr lang="vi" sz="1050">
                <a:solidFill>
                  <a:srgbClr val="000000"/>
                </a:solidFill>
                <a:highlight>
                  <a:srgbClr val="FAFAFA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 sz="1050">
              <a:solidFill>
                <a:srgbClr val="000000"/>
              </a:solidFill>
              <a:highlight>
                <a:srgbClr val="FAFAFA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5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https://sql.zcode.vn/contests/CSDL_SQL/questions/5068356730924ee3bdb211fac22a595e</a:t>
            </a:r>
            <a:endParaRPr sz="10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5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5"/>
              </a:rPr>
              <a:t>https://sql.zcode.vn/contests/CSDL_SQL/questions/2e33a40949e04a858f7f9264d37780f0</a:t>
            </a:r>
            <a:endParaRPr sz="10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46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Bài tập Window Function</a:t>
            </a:r>
            <a:endParaRPr sz="2800">
              <a:solidFill>
                <a:schemeClr val="accent3"/>
              </a:solidFill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727550" y="1483925"/>
            <a:ext cx="78717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 functions trong MySQL là các hàm phân tích cho phép thực hiện các phép tính </a:t>
            </a:r>
            <a:r>
              <a:rPr lang="vi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trên một tập hợp các hàng có liên quan đến </a:t>
            </a:r>
            <a:r>
              <a:rPr b="1" lang="vi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hàng hiện tại</a:t>
            </a: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mà không gộp các hàng thành một kết quả duy nhất như các hàm tổng hợp thông thường.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❖"/>
            </a:pP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Đặc điểm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Được thêm vào MySQL từ phiên bản 8.0	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Giữ nguyên các hàng riêng biệt trong kết quả </a:t>
            </a:r>
            <a:r>
              <a:rPr i="1"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(không gộp như </a:t>
            </a:r>
            <a:r>
              <a:rPr b="1" i="1"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BY</a:t>
            </a:r>
            <a:r>
              <a:rPr i="1"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i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➢"/>
            </a:pP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Sử dụng mệnh đề </a:t>
            </a:r>
            <a:r>
              <a:rPr b="1" lang="vi" sz="1600">
                <a:solidFill>
                  <a:srgbClr val="098658"/>
                </a:solidFill>
                <a:latin typeface="Arial"/>
                <a:ea typeface="Arial"/>
                <a:cs typeface="Arial"/>
                <a:sym typeface="Arial"/>
              </a:rPr>
              <a:t>OVER()</a:t>
            </a:r>
            <a:r>
              <a:rPr lang="vi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để xác định cách phân vùng và sắp xếp dữ liệu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7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Window Functions</a:t>
            </a:r>
            <a:endParaRPr sz="2800">
              <a:solidFill>
                <a:schemeClr val="accent3"/>
              </a:solidFill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727550" y="1483925"/>
            <a:ext cx="78717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PARTITION BY</a:t>
            </a: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Chia dữ liệu thành các </a:t>
            </a:r>
            <a:r>
              <a:rPr lang="vi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nhóm</a:t>
            </a: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(partitions) để áp dụng hàm window độc lập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 BY</a:t>
            </a: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Xác định thứ tự sắp xếp các hàng trong mỗi partition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Frame clause</a:t>
            </a:r>
            <a:r>
              <a:rPr lang="vi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Xác định tập hợp các hàng trong partition để tính toán (ROWS hoặc RANGE)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Window Functions</a:t>
            </a:r>
            <a:endParaRPr sz="2800">
              <a:solidFill>
                <a:schemeClr val="accent3"/>
              </a:solidFill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2061350" y="1537025"/>
            <a:ext cx="5204100" cy="1875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window_function_name</a:t>
            </a:r>
            <a:r>
              <a:rPr b="1" lang="vi" sz="15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(expression) </a:t>
            </a:r>
            <a:r>
              <a:rPr b="1" lang="vi" sz="15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</a:t>
            </a:r>
            <a:r>
              <a:rPr b="1" lang="vi" sz="15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5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[PARTITION BY column_list]</a:t>
            </a:r>
            <a:endParaRPr b="1" sz="15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[ORDER BY column_list]</a:t>
            </a:r>
            <a:endParaRPr b="1" sz="15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[frame_clause]</a:t>
            </a:r>
            <a:endParaRPr b="1" sz="15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5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7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727550" y="1483925"/>
            <a:ext cx="78717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9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Ví dụ</a:t>
            </a:r>
            <a:endParaRPr sz="2800">
              <a:solidFill>
                <a:schemeClr val="accent3"/>
              </a:solidFill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161" name="Google Shape;161;p29"/>
          <p:cNvSpPr/>
          <p:nvPr/>
        </p:nvSpPr>
        <p:spPr>
          <a:xfrm>
            <a:off x="750350" y="1365600"/>
            <a:ext cx="7826100" cy="1159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b="1" sz="12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department,   salary,</a:t>
            </a:r>
            <a:endParaRPr b="1"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(*)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PARTITION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department)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team_size</a:t>
            </a:r>
            <a:endParaRPr b="1"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employees;</a:t>
            </a:r>
            <a:endParaRPr b="1" sz="17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925" y="2711900"/>
            <a:ext cx="364637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7391" y="2666550"/>
            <a:ext cx="2826337" cy="21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9"/>
          <p:cNvSpPr/>
          <p:nvPr/>
        </p:nvSpPr>
        <p:spPr>
          <a:xfrm>
            <a:off x="6769375" y="2666550"/>
            <a:ext cx="1035300" cy="214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200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5" name="Google Shape;165;p29"/>
          <p:cNvCxnSpPr/>
          <p:nvPr/>
        </p:nvCxnSpPr>
        <p:spPr>
          <a:xfrm>
            <a:off x="4818750" y="3365375"/>
            <a:ext cx="2985900" cy="0"/>
          </a:xfrm>
          <a:prstGeom prst="straightConnector1">
            <a:avLst/>
          </a:prstGeom>
          <a:noFill/>
          <a:ln cap="flat" cmpd="sng" w="9525">
            <a:solidFill>
              <a:srgbClr val="E2002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9"/>
          <p:cNvCxnSpPr/>
          <p:nvPr/>
        </p:nvCxnSpPr>
        <p:spPr>
          <a:xfrm>
            <a:off x="4807875" y="4160300"/>
            <a:ext cx="3018600" cy="0"/>
          </a:xfrm>
          <a:prstGeom prst="straightConnector1">
            <a:avLst/>
          </a:prstGeom>
          <a:noFill/>
          <a:ln cap="flat" cmpd="sng" w="9525">
            <a:solidFill>
              <a:srgbClr val="E2002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9"/>
          <p:cNvCxnSpPr/>
          <p:nvPr/>
        </p:nvCxnSpPr>
        <p:spPr>
          <a:xfrm>
            <a:off x="4230300" y="3745363"/>
            <a:ext cx="403200" cy="0"/>
          </a:xfrm>
          <a:prstGeom prst="straightConnector1">
            <a:avLst/>
          </a:prstGeom>
          <a:noFill/>
          <a:ln cap="flat" cmpd="sng" w="28575">
            <a:solidFill>
              <a:srgbClr val="E2002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727550" y="1483925"/>
            <a:ext cx="78717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0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ROW_NUMBER()</a:t>
            </a:r>
            <a:endParaRPr sz="2800">
              <a:solidFill>
                <a:schemeClr val="accent3"/>
              </a:solidFill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175" name="Google Shape;175;p30"/>
          <p:cNvSpPr/>
          <p:nvPr/>
        </p:nvSpPr>
        <p:spPr>
          <a:xfrm>
            <a:off x="750350" y="1365600"/>
            <a:ext cx="7826100" cy="1159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b="1" sz="12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department,   salary,</a:t>
            </a:r>
            <a:endParaRPr b="1"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ROW_NUMBER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PARTITION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department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salary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row_num</a:t>
            </a:r>
            <a:endParaRPr b="1"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employees;</a:t>
            </a:r>
            <a:endParaRPr b="1" sz="17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63" y="2711888"/>
            <a:ext cx="416242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175" y="2711900"/>
            <a:ext cx="3876675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0"/>
          <p:cNvSpPr/>
          <p:nvPr/>
        </p:nvSpPr>
        <p:spPr>
          <a:xfrm>
            <a:off x="7666850" y="2666550"/>
            <a:ext cx="1109400" cy="214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9" name="Google Shape;179;p30"/>
          <p:cNvCxnSpPr/>
          <p:nvPr/>
        </p:nvCxnSpPr>
        <p:spPr>
          <a:xfrm>
            <a:off x="4822175" y="3365375"/>
            <a:ext cx="37719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30"/>
          <p:cNvCxnSpPr/>
          <p:nvPr/>
        </p:nvCxnSpPr>
        <p:spPr>
          <a:xfrm>
            <a:off x="4822163" y="4160300"/>
            <a:ext cx="37719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727550" y="1483925"/>
            <a:ext cx="78717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1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RANK()</a:t>
            </a:r>
            <a:endParaRPr sz="2800">
              <a:solidFill>
                <a:schemeClr val="accent3"/>
              </a:solidFill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188" name="Google Shape;188;p31"/>
          <p:cNvSpPr/>
          <p:nvPr/>
        </p:nvSpPr>
        <p:spPr>
          <a:xfrm>
            <a:off x="750350" y="1365600"/>
            <a:ext cx="7826100" cy="1159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b="1" sz="12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department,   salary,</a:t>
            </a:r>
            <a:endParaRPr b="1"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RANK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PARTITION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department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salary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rank_in_dept</a:t>
            </a:r>
            <a:endParaRPr b="1" sz="1450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employees;</a:t>
            </a:r>
            <a:endParaRPr b="1" sz="17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9" name="Google Shape;1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63" y="2711888"/>
            <a:ext cx="416242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163" y="2711900"/>
            <a:ext cx="3876675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1"/>
          <p:cNvSpPr/>
          <p:nvPr/>
        </p:nvSpPr>
        <p:spPr>
          <a:xfrm>
            <a:off x="7666850" y="2666550"/>
            <a:ext cx="1109400" cy="214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2" name="Google Shape;192;p31"/>
          <p:cNvCxnSpPr/>
          <p:nvPr/>
        </p:nvCxnSpPr>
        <p:spPr>
          <a:xfrm>
            <a:off x="4822175" y="3365375"/>
            <a:ext cx="377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31"/>
          <p:cNvCxnSpPr/>
          <p:nvPr/>
        </p:nvCxnSpPr>
        <p:spPr>
          <a:xfrm>
            <a:off x="4822163" y="4160300"/>
            <a:ext cx="3771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727550" y="1483925"/>
            <a:ext cx="78717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2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DENSE_RANK()</a:t>
            </a:r>
            <a:endParaRPr sz="2800">
              <a:solidFill>
                <a:schemeClr val="accent3"/>
              </a:solidFill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201" name="Google Shape;201;p32"/>
          <p:cNvSpPr/>
          <p:nvPr/>
        </p:nvSpPr>
        <p:spPr>
          <a:xfrm>
            <a:off x="487250" y="1365600"/>
            <a:ext cx="8211600" cy="1159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b="1" sz="12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department,   salary,</a:t>
            </a:r>
            <a:endParaRPr b="1" sz="12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2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DENSE_RANK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PARTITION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department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salary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rank_in_dept</a:t>
            </a:r>
            <a:endParaRPr b="1" sz="1450">
              <a:solidFill>
                <a:srgbClr val="795E26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2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employees;</a:t>
            </a:r>
            <a:endParaRPr b="1" sz="17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563" y="2711888"/>
            <a:ext cx="4162425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2163" y="2697600"/>
            <a:ext cx="3876675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/>
          <p:nvPr/>
        </p:nvSpPr>
        <p:spPr>
          <a:xfrm>
            <a:off x="7666850" y="2666550"/>
            <a:ext cx="1109400" cy="214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5" name="Google Shape;205;p32"/>
          <p:cNvCxnSpPr/>
          <p:nvPr/>
        </p:nvCxnSpPr>
        <p:spPr>
          <a:xfrm>
            <a:off x="4822175" y="3365375"/>
            <a:ext cx="3771900" cy="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32"/>
          <p:cNvCxnSpPr/>
          <p:nvPr/>
        </p:nvCxnSpPr>
        <p:spPr>
          <a:xfrm>
            <a:off x="4822163" y="4160300"/>
            <a:ext cx="3771900" cy="0"/>
          </a:xfrm>
          <a:prstGeom prst="straightConnector1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727550" y="1483925"/>
            <a:ext cx="7871700" cy="3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3"/>
          <p:cNvSpPr txBox="1"/>
          <p:nvPr>
            <p:ph type="title"/>
          </p:nvPr>
        </p:nvSpPr>
        <p:spPr>
          <a:xfrm>
            <a:off x="727650" y="64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2800">
                <a:latin typeface="Sarabun Medium"/>
                <a:ea typeface="Sarabun Medium"/>
                <a:cs typeface="Sarabun Medium"/>
                <a:sym typeface="Sarabun Medium"/>
              </a:rPr>
              <a:t>LAG() LEAD()</a:t>
            </a:r>
            <a:endParaRPr sz="2800">
              <a:solidFill>
                <a:schemeClr val="accent3"/>
              </a:solidFill>
              <a:latin typeface="Sarabun Medium"/>
              <a:ea typeface="Sarabun Medium"/>
              <a:cs typeface="Sarabun Medium"/>
              <a:sym typeface="Sarabun Medium"/>
            </a:endParaRPr>
          </a:p>
        </p:txBody>
      </p:sp>
      <p:sp>
        <p:nvSpPr>
          <p:cNvPr id="214" name="Google Shape;214;p33"/>
          <p:cNvSpPr/>
          <p:nvPr/>
        </p:nvSpPr>
        <p:spPr>
          <a:xfrm>
            <a:off x="466200" y="1289225"/>
            <a:ext cx="8211600" cy="126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004D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SELECT</a:t>
            </a:r>
            <a:endParaRPr b="1" sz="11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department,   salary,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LAG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(salary)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PARTITION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department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salary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previous_salary,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vi" sz="11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LEAD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(salary)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PARTITION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department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 BY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salary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DESC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next_salary</a:t>
            </a:r>
            <a:endParaRPr b="1" sz="115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1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vi" sz="11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employees;</a:t>
            </a:r>
            <a:endParaRPr b="1" sz="13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15" name="Google Shape;21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75" y="2703488"/>
            <a:ext cx="304160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537" y="2745375"/>
            <a:ext cx="4069484" cy="198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/>
          <p:nvPr/>
        </p:nvSpPr>
        <p:spPr>
          <a:xfrm>
            <a:off x="6954625" y="2666550"/>
            <a:ext cx="2038200" cy="214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E200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18" name="Google Shape;218;p33"/>
          <p:cNvCxnSpPr/>
          <p:nvPr/>
        </p:nvCxnSpPr>
        <p:spPr>
          <a:xfrm>
            <a:off x="4806550" y="3365375"/>
            <a:ext cx="4201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33"/>
          <p:cNvCxnSpPr/>
          <p:nvPr/>
        </p:nvCxnSpPr>
        <p:spPr>
          <a:xfrm>
            <a:off x="4786725" y="4160300"/>
            <a:ext cx="41811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33"/>
          <p:cNvSpPr/>
          <p:nvPr/>
        </p:nvSpPr>
        <p:spPr>
          <a:xfrm>
            <a:off x="3339800" y="3876950"/>
            <a:ext cx="1279500" cy="6363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chênh lương với 2 người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