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Sarabun"/>
      <p:regular r:id="rId32"/>
      <p:bold r:id="rId33"/>
      <p:italic r:id="rId34"/>
      <p:boldItalic r:id="rId35"/>
    </p:embeddedFont>
    <p:embeddedFont>
      <p:font typeface="Lato"/>
      <p:regular r:id="rId36"/>
      <p:bold r:id="rId37"/>
      <p:italic r:id="rId38"/>
      <p:boldItalic r:id="rId39"/>
    </p:embeddedFont>
    <p:embeddedFont>
      <p:font typeface="Sarabun Medium"/>
      <p:regular r:id="rId40"/>
      <p:bold r:id="rId41"/>
      <p:italic r:id="rId42"/>
      <p:boldItalic r:id="rId43"/>
    </p:embeddedFont>
    <p:embeddedFont>
      <p:font typeface="Jura"/>
      <p:regular r:id="rId44"/>
      <p:bold r:id="rId45"/>
    </p:embeddedFont>
    <p:embeddedFont>
      <p:font typeface="Courier Prime"/>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arabunMedium-regular.fntdata"/><Relationship Id="rId42" Type="http://schemas.openxmlformats.org/officeDocument/2006/relationships/font" Target="fonts/SarabunMedium-italic.fntdata"/><Relationship Id="rId41" Type="http://schemas.openxmlformats.org/officeDocument/2006/relationships/font" Target="fonts/SarabunMedium-bold.fntdata"/><Relationship Id="rId44" Type="http://schemas.openxmlformats.org/officeDocument/2006/relationships/font" Target="fonts/Jura-regular.fntdata"/><Relationship Id="rId43" Type="http://schemas.openxmlformats.org/officeDocument/2006/relationships/font" Target="fonts/SarabunMedium-boldItalic.fntdata"/><Relationship Id="rId46" Type="http://schemas.openxmlformats.org/officeDocument/2006/relationships/font" Target="fonts/CourierPrime-regular.fntdata"/><Relationship Id="rId45" Type="http://schemas.openxmlformats.org/officeDocument/2006/relationships/font" Target="fonts/Jura-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ourierPrime-italic.fntdata"/><Relationship Id="rId47" Type="http://schemas.openxmlformats.org/officeDocument/2006/relationships/font" Target="fonts/CourierPrime-bold.fntdata"/><Relationship Id="rId49" Type="http://schemas.openxmlformats.org/officeDocument/2006/relationships/font" Target="fonts/CourierPrim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33" Type="http://schemas.openxmlformats.org/officeDocument/2006/relationships/font" Target="fonts/Sarabun-bold.fntdata"/><Relationship Id="rId32" Type="http://schemas.openxmlformats.org/officeDocument/2006/relationships/font" Target="fonts/Sarabun-regular.fntdata"/><Relationship Id="rId35" Type="http://schemas.openxmlformats.org/officeDocument/2006/relationships/font" Target="fonts/Sarabun-boldItalic.fntdata"/><Relationship Id="rId34" Type="http://schemas.openxmlformats.org/officeDocument/2006/relationships/font" Target="fonts/Sarabun-italic.fntdata"/><Relationship Id="rId37" Type="http://schemas.openxmlformats.org/officeDocument/2006/relationships/font" Target="fonts/Lato-bold.fntdata"/><Relationship Id="rId36" Type="http://schemas.openxmlformats.org/officeDocument/2006/relationships/font" Target="fonts/Lato-regular.fntdata"/><Relationship Id="rId39" Type="http://schemas.openxmlformats.org/officeDocument/2006/relationships/font" Target="fonts/Lato-boldItalic.fntdata"/><Relationship Id="rId38" Type="http://schemas.openxmlformats.org/officeDocument/2006/relationships/font" Target="fonts/La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29" Type="http://schemas.openxmlformats.org/officeDocument/2006/relationships/font" Target="fonts/Raleway-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77039165f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77039165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77039165f_0_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77039165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77039165f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77039165f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77039165f_0_5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77039165f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77039165f_0_5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77039165f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77039165f_0_5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77039165f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77039165f_0_5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77039165f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77039165f_0_5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77039165f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77039165f_0_5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477039165f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77039165f_0_6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77039165f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477039165f_0_6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477039165f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77039165f_0_4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3477039165f_0_479: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477039165f_0_6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477039165f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77039165f_0_6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77039165f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77039165f_0_4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77039165f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77039165f_0_4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77039165f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77039165f_0_5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77039165f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77039165f_0_5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77039165f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77039165f_0_5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77039165f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77039165f_0_5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77039165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77039165f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77039165f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accent3"/>
                </a:solidFill>
                <a:latin typeface="Arial"/>
                <a:ea typeface="Arial"/>
                <a:cs typeface="Arial"/>
                <a:sym typeface="Arial"/>
              </a:rPr>
              <a:t>S</a:t>
            </a:r>
            <a:r>
              <a:rPr lang="vi">
                <a:latin typeface="Arial"/>
                <a:ea typeface="Arial"/>
                <a:cs typeface="Arial"/>
                <a:sym typeface="Arial"/>
              </a:rPr>
              <a:t>tructured </a:t>
            </a:r>
            <a:r>
              <a:rPr lang="vi">
                <a:solidFill>
                  <a:schemeClr val="accent3"/>
                </a:solidFill>
                <a:latin typeface="Arial"/>
                <a:ea typeface="Arial"/>
                <a:cs typeface="Arial"/>
                <a:sym typeface="Arial"/>
              </a:rPr>
              <a:t>Q</a:t>
            </a:r>
            <a:r>
              <a:rPr lang="vi">
                <a:latin typeface="Arial"/>
                <a:ea typeface="Arial"/>
                <a:cs typeface="Arial"/>
                <a:sym typeface="Arial"/>
              </a:rPr>
              <a:t>uery </a:t>
            </a:r>
            <a:r>
              <a:rPr lang="vi">
                <a:solidFill>
                  <a:schemeClr val="accent3"/>
                </a:solidFill>
                <a:latin typeface="Arial"/>
                <a:ea typeface="Arial"/>
                <a:cs typeface="Arial"/>
                <a:sym typeface="Arial"/>
              </a:rPr>
              <a:t>L</a:t>
            </a:r>
            <a:r>
              <a:rPr lang="vi">
                <a:latin typeface="Arial"/>
                <a:ea typeface="Arial"/>
                <a:cs typeface="Arial"/>
                <a:sym typeface="Arial"/>
              </a:rPr>
              <a:t>anguage</a:t>
            </a:r>
            <a:endParaRPr>
              <a:latin typeface="Arial"/>
              <a:ea typeface="Arial"/>
              <a:cs typeface="Arial"/>
              <a:sym typeface="Arial"/>
            </a:endParaRPr>
          </a:p>
          <a:p>
            <a:pPr indent="0" lvl="0" marL="0" rtl="0" algn="l">
              <a:spcBef>
                <a:spcPts val="0"/>
              </a:spcBef>
              <a:spcAft>
                <a:spcPts val="0"/>
              </a:spcAft>
              <a:buNone/>
            </a:pPr>
            <a:r>
              <a:rPr lang="vi">
                <a:latin typeface="Arial"/>
                <a:ea typeface="Arial"/>
                <a:cs typeface="Arial"/>
                <a:sym typeface="Arial"/>
              </a:rPr>
              <a:t>SQL</a:t>
            </a:r>
            <a:endParaRPr>
              <a:latin typeface="Arial"/>
              <a:ea typeface="Arial"/>
              <a:cs typeface="Arial"/>
              <a:sym typeface="Arial"/>
            </a:endParaRPr>
          </a:p>
        </p:txBody>
      </p:sp>
      <p:sp>
        <p:nvSpPr>
          <p:cNvPr id="132" name="Google Shape;132;p25"/>
          <p:cNvSpPr txBox="1"/>
          <p:nvPr>
            <p:ph idx="1" type="subTitle"/>
          </p:nvPr>
        </p:nvSpPr>
        <p:spPr>
          <a:xfrm>
            <a:off x="729626" y="3172900"/>
            <a:ext cx="49128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Jura"/>
                <a:ea typeface="Jura"/>
                <a:cs typeface="Jura"/>
                <a:sym typeface="Jura"/>
              </a:rPr>
              <a:t>28 Tech</a:t>
            </a:r>
            <a:endParaRPr>
              <a:latin typeface="Jura"/>
              <a:ea typeface="Jura"/>
              <a:cs typeface="Jura"/>
              <a:sym typeface="Ju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10" name="Google Shape;210;p3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 thêm</a:t>
            </a:r>
            <a:endParaRPr sz="2800">
              <a:latin typeface="Sarabun Medium"/>
              <a:ea typeface="Sarabun Medium"/>
              <a:cs typeface="Sarabun Medium"/>
              <a:sym typeface="Sarabun Medium"/>
            </a:endParaRPr>
          </a:p>
        </p:txBody>
      </p:sp>
      <p:pic>
        <p:nvPicPr>
          <p:cNvPr id="211" name="Google Shape;211;p34"/>
          <p:cNvPicPr preferRelativeResize="0"/>
          <p:nvPr/>
        </p:nvPicPr>
        <p:blipFill>
          <a:blip r:embed="rId3">
            <a:alphaModFix/>
          </a:blip>
          <a:stretch>
            <a:fillRect/>
          </a:stretch>
        </p:blipFill>
        <p:spPr>
          <a:xfrm>
            <a:off x="810725" y="1320550"/>
            <a:ext cx="6256502" cy="32624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17" name="Google Shape;217;p3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Thay đổi Cấu trúc Bảng</a:t>
            </a:r>
            <a:endParaRPr sz="2800">
              <a:latin typeface="Sarabun Medium"/>
              <a:ea typeface="Sarabun Medium"/>
              <a:cs typeface="Sarabun Medium"/>
              <a:sym typeface="Sarabun Medium"/>
            </a:endParaRPr>
          </a:p>
        </p:txBody>
      </p:sp>
      <p:sp>
        <p:nvSpPr>
          <p:cNvPr id="218" name="Google Shape;218;p35"/>
          <p:cNvSpPr txBox="1"/>
          <p:nvPr>
            <p:ph idx="1" type="body"/>
          </p:nvPr>
        </p:nvSpPr>
        <p:spPr>
          <a:xfrm>
            <a:off x="727550" y="1483925"/>
            <a:ext cx="79578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lang="vi" sz="1600">
                <a:solidFill>
                  <a:srgbClr val="000000"/>
                </a:solidFill>
                <a:latin typeface="Arial"/>
                <a:ea typeface="Arial"/>
                <a:cs typeface="Arial"/>
                <a:sym typeface="Arial"/>
              </a:rPr>
              <a:t>Drop Table r</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Alter</a:t>
            </a:r>
            <a:endParaRPr sz="16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rPr b="1" lang="vi" sz="1600">
                <a:solidFill>
                  <a:srgbClr val="000000"/>
                </a:solidFill>
                <a:latin typeface="Courier Prime"/>
                <a:ea typeface="Courier Prime"/>
                <a:cs typeface="Courier Prime"/>
                <a:sym typeface="Courier Prime"/>
              </a:rPr>
              <a:t>alter table</a:t>
            </a:r>
            <a:r>
              <a:rPr lang="vi" sz="1600">
                <a:solidFill>
                  <a:srgbClr val="000000"/>
                </a:solidFill>
                <a:latin typeface="Courier Prime"/>
                <a:ea typeface="Courier Prime"/>
                <a:cs typeface="Courier Prime"/>
                <a:sym typeface="Courier Prime"/>
              </a:rPr>
              <a:t> r </a:t>
            </a:r>
            <a:r>
              <a:rPr b="1" lang="vi" sz="1600">
                <a:solidFill>
                  <a:srgbClr val="000000"/>
                </a:solidFill>
                <a:latin typeface="Courier Prime"/>
                <a:ea typeface="Courier Prime"/>
                <a:cs typeface="Courier Prime"/>
                <a:sym typeface="Courier Prime"/>
              </a:rPr>
              <a:t>add</a:t>
            </a:r>
            <a:r>
              <a:rPr lang="vi" sz="1600">
                <a:solidFill>
                  <a:srgbClr val="000000"/>
                </a:solidFill>
                <a:latin typeface="Courier Prime"/>
                <a:ea typeface="Courier Prime"/>
                <a:cs typeface="Courier Prime"/>
                <a:sym typeface="Courier Prime"/>
              </a:rPr>
              <a:t> A D</a:t>
            </a:r>
            <a:endParaRPr sz="1600">
              <a:solidFill>
                <a:srgbClr val="000000"/>
              </a:solidFill>
              <a:latin typeface="Courier Prime"/>
              <a:ea typeface="Courier Prime"/>
              <a:cs typeface="Courier Prime"/>
              <a:sym typeface="Courier Prime"/>
            </a:endParaRPr>
          </a:p>
          <a:p>
            <a:pPr indent="-330200" lvl="2" marL="13716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Trong đó, A là thuộc tính (cột) mới được thêm vào bảng ‘r', D là kiểu dữ liệu của A</a:t>
            </a:r>
            <a:endParaRPr sz="1600">
              <a:solidFill>
                <a:srgbClr val="000000"/>
              </a:solidFill>
              <a:latin typeface="Arial"/>
              <a:ea typeface="Arial"/>
              <a:cs typeface="Arial"/>
              <a:sym typeface="Arial"/>
            </a:endParaRPr>
          </a:p>
          <a:p>
            <a:pPr indent="-330200" lvl="2" marL="13716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Tất cả các bản ghi trước đây sẽ được gán </a:t>
            </a:r>
            <a:r>
              <a:rPr b="1" lang="vi" sz="1600">
                <a:solidFill>
                  <a:srgbClr val="000000"/>
                </a:solidFill>
                <a:latin typeface="Arial"/>
                <a:ea typeface="Arial"/>
                <a:cs typeface="Arial"/>
                <a:sym typeface="Arial"/>
              </a:rPr>
              <a:t>null </a:t>
            </a:r>
            <a:r>
              <a:rPr lang="vi" sz="1600">
                <a:solidFill>
                  <a:srgbClr val="000000"/>
                </a:solidFill>
                <a:latin typeface="Arial"/>
                <a:ea typeface="Arial"/>
                <a:cs typeface="Arial"/>
                <a:sym typeface="Arial"/>
              </a:rPr>
              <a:t>cho cột mới này</a:t>
            </a:r>
            <a:endParaRPr sz="1600">
              <a:solidFill>
                <a:srgbClr val="000000"/>
              </a:solidFill>
              <a:latin typeface="Arial"/>
              <a:ea typeface="Arial"/>
              <a:cs typeface="Arial"/>
              <a:sym typeface="Arial"/>
            </a:endParaRPr>
          </a:p>
          <a:p>
            <a:pPr indent="0" lvl="0" marL="1371600" rtl="0" algn="l">
              <a:lnSpc>
                <a:spcPct val="15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vi" sz="1600">
                <a:solidFill>
                  <a:srgbClr val="000000"/>
                </a:solidFill>
                <a:latin typeface="Arial"/>
                <a:ea typeface="Arial"/>
                <a:cs typeface="Arial"/>
                <a:sym typeface="Arial"/>
              </a:rPr>
              <a:t>	</a:t>
            </a:r>
            <a:r>
              <a:rPr b="1" lang="vi" sz="1600">
                <a:solidFill>
                  <a:srgbClr val="000000"/>
                </a:solidFill>
                <a:latin typeface="Courier Prime"/>
                <a:ea typeface="Courier Prime"/>
                <a:cs typeface="Courier Prime"/>
                <a:sym typeface="Courier Prime"/>
              </a:rPr>
              <a:t>alter table </a:t>
            </a:r>
            <a:r>
              <a:rPr lang="vi" sz="1600">
                <a:solidFill>
                  <a:srgbClr val="000000"/>
                </a:solidFill>
                <a:latin typeface="Courier Prime"/>
                <a:ea typeface="Courier Prime"/>
                <a:cs typeface="Courier Prime"/>
                <a:sym typeface="Courier Prime"/>
              </a:rPr>
              <a:t>r</a:t>
            </a:r>
            <a:r>
              <a:rPr b="1" lang="vi" sz="1600">
                <a:solidFill>
                  <a:srgbClr val="000000"/>
                </a:solidFill>
                <a:latin typeface="Courier Prime"/>
                <a:ea typeface="Courier Prime"/>
                <a:cs typeface="Courier Prime"/>
                <a:sym typeface="Courier Prime"/>
              </a:rPr>
              <a:t> drop </a:t>
            </a:r>
            <a:r>
              <a:rPr lang="vi" sz="1600">
                <a:solidFill>
                  <a:srgbClr val="000000"/>
                </a:solidFill>
                <a:latin typeface="Courier Prime"/>
                <a:ea typeface="Courier Prime"/>
                <a:cs typeface="Courier Prime"/>
                <a:sym typeface="Courier Prime"/>
              </a:rPr>
              <a:t>A</a:t>
            </a:r>
            <a:endParaRPr sz="1600">
              <a:solidFill>
                <a:srgbClr val="000000"/>
              </a:solidFill>
              <a:latin typeface="Courier Prime"/>
              <a:ea typeface="Courier Prime"/>
              <a:cs typeface="Courier Prime"/>
              <a:sym typeface="Courier Prime"/>
            </a:endParaRPr>
          </a:p>
          <a:p>
            <a:pPr indent="-330200" lvl="2" marL="13716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Trong đó, A là thuộc tính (cột) muốn xóa</a:t>
            </a:r>
            <a:endParaRPr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i="1">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i="1"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24" name="Google Shape;224;p3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Cấu trúc cơ bản của truy vấn</a:t>
            </a:r>
            <a:endParaRPr sz="2800">
              <a:latin typeface="Sarabun Medium"/>
              <a:ea typeface="Sarabun Medium"/>
              <a:cs typeface="Sarabun Medium"/>
              <a:sym typeface="Sarabun Medium"/>
            </a:endParaRPr>
          </a:p>
        </p:txBody>
      </p:sp>
      <p:sp>
        <p:nvSpPr>
          <p:cNvPr id="225" name="Google Shape;225;p36"/>
          <p:cNvSpPr txBox="1"/>
          <p:nvPr>
            <p:ph idx="1" type="body"/>
          </p:nvPr>
        </p:nvSpPr>
        <p:spPr>
          <a:xfrm>
            <a:off x="727550" y="1483925"/>
            <a:ext cx="7957800" cy="376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Cấu trúc của 1 SQL Query:</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000000"/>
              </a:solidFill>
              <a:latin typeface="Arial"/>
              <a:ea typeface="Arial"/>
              <a:cs typeface="Arial"/>
              <a:sym typeface="Arial"/>
            </a:endParaRPr>
          </a:p>
          <a:p>
            <a:pPr indent="-330200" lvl="6" marL="3200400" rtl="0" algn="l">
              <a:lnSpc>
                <a:spcPct val="100000"/>
              </a:lnSpc>
              <a:spcBef>
                <a:spcPts val="1200"/>
              </a:spcBef>
              <a:spcAft>
                <a:spcPts val="0"/>
              </a:spcAft>
              <a:buClr>
                <a:srgbClr val="000000"/>
              </a:buClr>
              <a:buSzPts val="1600"/>
              <a:buFont typeface="Arial"/>
              <a:buChar char="❏"/>
            </a:pPr>
            <a:r>
              <a:rPr b="1" lang="vi" sz="1600">
                <a:solidFill>
                  <a:srgbClr val="000000"/>
                </a:solidFill>
                <a:latin typeface="Arial"/>
                <a:ea typeface="Arial"/>
                <a:cs typeface="Arial"/>
                <a:sym typeface="Arial"/>
              </a:rPr>
              <a:t>Ai</a:t>
            </a:r>
            <a:r>
              <a:rPr lang="vi" sz="1600">
                <a:solidFill>
                  <a:srgbClr val="000000"/>
                </a:solidFill>
                <a:latin typeface="Arial"/>
                <a:ea typeface="Arial"/>
                <a:cs typeface="Arial"/>
                <a:sym typeface="Arial"/>
              </a:rPr>
              <a:t> là danh sách các thuộc tính</a:t>
            </a:r>
            <a:endParaRPr sz="1600">
              <a:solidFill>
                <a:srgbClr val="000000"/>
              </a:solidFill>
              <a:latin typeface="Arial"/>
              <a:ea typeface="Arial"/>
              <a:cs typeface="Arial"/>
              <a:sym typeface="Arial"/>
            </a:endParaRPr>
          </a:p>
          <a:p>
            <a:pPr indent="-330200" lvl="6" marL="3200400" rtl="0" algn="l">
              <a:lnSpc>
                <a:spcPct val="10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Ri</a:t>
            </a:r>
            <a:r>
              <a:rPr lang="vi" sz="1600">
                <a:solidFill>
                  <a:srgbClr val="000000"/>
                </a:solidFill>
                <a:latin typeface="Arial"/>
                <a:ea typeface="Arial"/>
                <a:cs typeface="Arial"/>
                <a:sym typeface="Arial"/>
              </a:rPr>
              <a:t> là bảng </a:t>
            </a:r>
            <a:endParaRPr sz="1600">
              <a:solidFill>
                <a:srgbClr val="000000"/>
              </a:solidFill>
              <a:latin typeface="Arial"/>
              <a:ea typeface="Arial"/>
              <a:cs typeface="Arial"/>
              <a:sym typeface="Arial"/>
            </a:endParaRPr>
          </a:p>
          <a:p>
            <a:pPr indent="-330200" lvl="6" marL="3200400" rtl="0" algn="l">
              <a:lnSpc>
                <a:spcPct val="10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P</a:t>
            </a:r>
            <a:r>
              <a:rPr lang="vi" sz="1600">
                <a:solidFill>
                  <a:srgbClr val="000000"/>
                </a:solidFill>
                <a:latin typeface="Arial"/>
                <a:ea typeface="Arial"/>
                <a:cs typeface="Arial"/>
                <a:sym typeface="Arial"/>
              </a:rPr>
              <a:t> là điều kiện lọc.</a:t>
            </a:r>
            <a:endParaRPr sz="1600">
              <a:solidFill>
                <a:srgbClr val="000000"/>
              </a:solidFill>
              <a:latin typeface="Arial"/>
              <a:ea typeface="Arial"/>
              <a:cs typeface="Arial"/>
              <a:sym typeface="Arial"/>
            </a:endParaRPr>
          </a:p>
          <a:p>
            <a:pPr indent="0" lvl="0" marL="2743200" rtl="0" algn="l">
              <a:lnSpc>
                <a:spcPct val="10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0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Kết quả của câu truy vấn là </a:t>
            </a:r>
            <a:r>
              <a:rPr b="1" lang="vi" sz="1600">
                <a:solidFill>
                  <a:srgbClr val="000000"/>
                </a:solidFill>
                <a:latin typeface="Arial"/>
                <a:ea typeface="Arial"/>
                <a:cs typeface="Arial"/>
                <a:sym typeface="Arial"/>
              </a:rPr>
              <a:t>1 quan hệ</a:t>
            </a:r>
            <a:endParaRPr b="1" sz="1600">
              <a:solidFill>
                <a:srgbClr val="000000"/>
              </a:solidFill>
              <a:latin typeface="Arial"/>
              <a:ea typeface="Arial"/>
              <a:cs typeface="Arial"/>
              <a:sym typeface="Arial"/>
            </a:endParaRPr>
          </a:p>
        </p:txBody>
      </p:sp>
      <p:pic>
        <p:nvPicPr>
          <p:cNvPr id="226" name="Google Shape;226;p36"/>
          <p:cNvPicPr preferRelativeResize="0"/>
          <p:nvPr/>
        </p:nvPicPr>
        <p:blipFill>
          <a:blip r:embed="rId3">
            <a:alphaModFix/>
          </a:blip>
          <a:stretch>
            <a:fillRect/>
          </a:stretch>
        </p:blipFill>
        <p:spPr>
          <a:xfrm>
            <a:off x="4071475" y="1535225"/>
            <a:ext cx="2235600" cy="93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32" name="Google Shape;232;p37"/>
          <p:cNvSpPr txBox="1"/>
          <p:nvPr>
            <p:ph idx="1" type="body"/>
          </p:nvPr>
        </p:nvSpPr>
        <p:spPr>
          <a:xfrm>
            <a:off x="727550" y="1483925"/>
            <a:ext cx="79578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select</a:t>
            </a:r>
            <a:r>
              <a:rPr lang="vi" sz="1600">
                <a:solidFill>
                  <a:srgbClr val="000000"/>
                </a:solidFill>
                <a:latin typeface="Arial"/>
                <a:ea typeface="Arial"/>
                <a:cs typeface="Arial"/>
                <a:sym typeface="Arial"/>
              </a:rPr>
              <a:t> liệt kê các thuộc tính mong muốn trong kết quả của truy vấn</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Tìm </a:t>
            </a:r>
            <a:r>
              <a:rPr b="1" lang="vi" sz="1600">
                <a:solidFill>
                  <a:srgbClr val="000000"/>
                </a:solidFill>
                <a:latin typeface="Arial"/>
                <a:ea typeface="Arial"/>
                <a:cs typeface="Arial"/>
                <a:sym typeface="Arial"/>
              </a:rPr>
              <a:t>tên</a:t>
            </a:r>
            <a:r>
              <a:rPr lang="vi" sz="1600">
                <a:solidFill>
                  <a:srgbClr val="000000"/>
                </a:solidFill>
                <a:latin typeface="Arial"/>
                <a:ea typeface="Arial"/>
                <a:cs typeface="Arial"/>
                <a:sym typeface="Arial"/>
              </a:rPr>
              <a:t> của tất cả các </a:t>
            </a:r>
            <a:r>
              <a:rPr b="1" lang="vi" sz="1600">
                <a:solidFill>
                  <a:srgbClr val="000000"/>
                </a:solidFill>
                <a:latin typeface="Arial"/>
                <a:ea typeface="Arial"/>
                <a:cs typeface="Arial"/>
                <a:sym typeface="Arial"/>
              </a:rPr>
              <a:t>giảng viên</a:t>
            </a:r>
            <a:endParaRPr b="1"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Name trong SQL là Không phân biệt HOA-thường (Name ≡ NAME ≡ name)</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33" name="Google Shape;233;p37"/>
          <p:cNvSpPr/>
          <p:nvPr/>
        </p:nvSpPr>
        <p:spPr>
          <a:xfrm>
            <a:off x="3115450" y="2418725"/>
            <a:ext cx="3049500" cy="807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vi" sz="1350">
                <a:solidFill>
                  <a:srgbClr val="0000FF"/>
                </a:solidFill>
                <a:highlight>
                  <a:srgbClr val="FFFFFF"/>
                </a:highlight>
                <a:latin typeface="Courier New"/>
                <a:ea typeface="Courier New"/>
                <a:cs typeface="Courier New"/>
                <a:sym typeface="Courier New"/>
              </a:rPr>
              <a:t>select distinct</a:t>
            </a:r>
            <a:r>
              <a:rPr b="1" lang="vi" sz="1350">
                <a:highlight>
                  <a:srgbClr val="FFFFFF"/>
                </a:highlight>
                <a:latin typeface="Courier New"/>
                <a:ea typeface="Courier New"/>
                <a:cs typeface="Courier New"/>
                <a:sym typeface="Courier New"/>
              </a:rPr>
              <a:t> dept_name</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350">
                <a:solidFill>
                  <a:srgbClr val="0000FF"/>
                </a:solidFill>
                <a:highlight>
                  <a:srgbClr val="FFFFFF"/>
                </a:highlight>
                <a:latin typeface="Courier New"/>
                <a:ea typeface="Courier New"/>
                <a:cs typeface="Courier New"/>
                <a:sym typeface="Courier New"/>
              </a:rPr>
              <a:t>from</a:t>
            </a:r>
            <a:r>
              <a:rPr b="1" lang="vi" sz="1350">
                <a:highlight>
                  <a:srgbClr val="FFFFFF"/>
                </a:highlight>
                <a:latin typeface="Courier New"/>
                <a:ea typeface="Courier New"/>
                <a:cs typeface="Courier New"/>
                <a:sym typeface="Courier New"/>
              </a:rPr>
              <a:t> instructor</a:t>
            </a:r>
            <a:endParaRPr b="1" sz="1800">
              <a:solidFill>
                <a:srgbClr val="595959"/>
              </a:solidFill>
              <a:latin typeface="Courier Prime"/>
              <a:ea typeface="Courier Prime"/>
              <a:cs typeface="Courier Prime"/>
              <a:sym typeface="Courier Prime"/>
            </a:endParaRPr>
          </a:p>
        </p:txBody>
      </p:sp>
      <p:sp>
        <p:nvSpPr>
          <p:cNvPr id="234" name="Google Shape;234;p3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Mệnh đề </a:t>
            </a:r>
            <a:r>
              <a:rPr lang="vi" sz="2861">
                <a:solidFill>
                  <a:srgbClr val="0000FF"/>
                </a:solidFill>
                <a:highlight>
                  <a:srgbClr val="FFFFFF"/>
                </a:highlight>
                <a:latin typeface="Courier New"/>
                <a:ea typeface="Courier New"/>
                <a:cs typeface="Courier New"/>
                <a:sym typeface="Courier New"/>
              </a:rPr>
              <a:t>Select</a:t>
            </a:r>
            <a:endParaRPr sz="2800">
              <a:latin typeface="Sarabun Medium"/>
              <a:ea typeface="Sarabun Medium"/>
              <a:cs typeface="Sarabun Medium"/>
              <a:sym typeface="Sarabun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40" name="Google Shape;240;p38"/>
          <p:cNvSpPr txBox="1"/>
          <p:nvPr>
            <p:ph idx="1" type="body"/>
          </p:nvPr>
        </p:nvSpPr>
        <p:spPr>
          <a:xfrm>
            <a:off x="727550" y="1483925"/>
            <a:ext cx="79578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SQL cho phép trùng lặp trong các quan hệ cũng như trong kết quả truy vấn.SQL cho phép trùng lặp trong các quan hệ cũng như trong kết quả truy vấn.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Để </a:t>
            </a:r>
            <a:r>
              <a:rPr b="1" lang="vi" sz="1600">
                <a:solidFill>
                  <a:srgbClr val="000000"/>
                </a:solidFill>
                <a:latin typeface="Arial"/>
                <a:ea typeface="Arial"/>
                <a:cs typeface="Arial"/>
                <a:sym typeface="Arial"/>
              </a:rPr>
              <a:t>loại bỏ các mục trùng lặp</a:t>
            </a:r>
            <a:r>
              <a:rPr lang="vi" sz="1600">
                <a:solidFill>
                  <a:srgbClr val="000000"/>
                </a:solidFill>
                <a:latin typeface="Arial"/>
                <a:ea typeface="Arial"/>
                <a:cs typeface="Arial"/>
                <a:sym typeface="Arial"/>
              </a:rPr>
              <a:t>, hãy chèn từ khóa </a:t>
            </a:r>
            <a:r>
              <a:rPr b="1" lang="vi" sz="1600">
                <a:solidFill>
                  <a:srgbClr val="000000"/>
                </a:solidFill>
                <a:latin typeface="Arial"/>
                <a:ea typeface="Arial"/>
                <a:cs typeface="Arial"/>
                <a:sym typeface="Arial"/>
              </a:rPr>
              <a:t>distinct</a:t>
            </a:r>
            <a:r>
              <a:rPr lang="vi" sz="1600">
                <a:solidFill>
                  <a:srgbClr val="000000"/>
                </a:solidFill>
                <a:latin typeface="Arial"/>
                <a:ea typeface="Arial"/>
                <a:cs typeface="Arial"/>
                <a:sym typeface="Arial"/>
              </a:rPr>
              <a:t> sau lệnh select.</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41" name="Google Shape;241;p38"/>
          <p:cNvSpPr/>
          <p:nvPr/>
        </p:nvSpPr>
        <p:spPr>
          <a:xfrm>
            <a:off x="3113600" y="3394675"/>
            <a:ext cx="3049500" cy="807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vi" sz="1350">
                <a:solidFill>
                  <a:srgbClr val="0000FF"/>
                </a:solidFill>
                <a:highlight>
                  <a:srgbClr val="FFFFFF"/>
                </a:highlight>
                <a:latin typeface="Courier New"/>
                <a:ea typeface="Courier New"/>
                <a:cs typeface="Courier New"/>
                <a:sym typeface="Courier New"/>
              </a:rPr>
              <a:t>select distinct</a:t>
            </a:r>
            <a:r>
              <a:rPr b="1" lang="vi" sz="1350">
                <a:highlight>
                  <a:srgbClr val="FFFFFF"/>
                </a:highlight>
                <a:latin typeface="Courier New"/>
                <a:ea typeface="Courier New"/>
                <a:cs typeface="Courier New"/>
                <a:sym typeface="Courier New"/>
              </a:rPr>
              <a:t> dept_name</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350">
                <a:solidFill>
                  <a:srgbClr val="0000FF"/>
                </a:solidFill>
                <a:highlight>
                  <a:srgbClr val="FFFFFF"/>
                </a:highlight>
                <a:latin typeface="Courier New"/>
                <a:ea typeface="Courier New"/>
                <a:cs typeface="Courier New"/>
                <a:sym typeface="Courier New"/>
              </a:rPr>
              <a:t>from</a:t>
            </a:r>
            <a:r>
              <a:rPr b="1" lang="vi" sz="1350">
                <a:highlight>
                  <a:srgbClr val="FFFFFF"/>
                </a:highlight>
                <a:latin typeface="Courier New"/>
                <a:ea typeface="Courier New"/>
                <a:cs typeface="Courier New"/>
                <a:sym typeface="Courier New"/>
              </a:rPr>
              <a:t> instructor</a:t>
            </a:r>
            <a:endParaRPr b="1" sz="1650">
              <a:solidFill>
                <a:srgbClr val="0000FF"/>
              </a:solidFill>
              <a:highlight>
                <a:srgbClr val="FFFFFF"/>
              </a:highlight>
              <a:latin typeface="Courier New"/>
              <a:ea typeface="Courier New"/>
              <a:cs typeface="Courier New"/>
              <a:sym typeface="Courier New"/>
            </a:endParaRPr>
          </a:p>
        </p:txBody>
      </p:sp>
      <p:pic>
        <p:nvPicPr>
          <p:cNvPr id="242" name="Google Shape;242;p38"/>
          <p:cNvPicPr preferRelativeResize="0"/>
          <p:nvPr/>
        </p:nvPicPr>
        <p:blipFill>
          <a:blip r:embed="rId3">
            <a:alphaModFix/>
          </a:blip>
          <a:stretch>
            <a:fillRect/>
          </a:stretch>
        </p:blipFill>
        <p:spPr>
          <a:xfrm>
            <a:off x="7997975" y="1875700"/>
            <a:ext cx="1087025" cy="2702650"/>
          </a:xfrm>
          <a:prstGeom prst="rect">
            <a:avLst/>
          </a:prstGeom>
          <a:noFill/>
          <a:ln>
            <a:noFill/>
          </a:ln>
        </p:spPr>
      </p:pic>
      <p:sp>
        <p:nvSpPr>
          <p:cNvPr id="243" name="Google Shape;243;p3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Mệnh đề </a:t>
            </a:r>
            <a:r>
              <a:rPr lang="vi" sz="2861">
                <a:solidFill>
                  <a:srgbClr val="0000FF"/>
                </a:solidFill>
                <a:highlight>
                  <a:srgbClr val="FFFFFF"/>
                </a:highlight>
                <a:latin typeface="Courier New"/>
                <a:ea typeface="Courier New"/>
                <a:cs typeface="Courier New"/>
                <a:sym typeface="Courier New"/>
              </a:rPr>
              <a:t>Select</a:t>
            </a:r>
            <a:endParaRPr sz="2800">
              <a:latin typeface="Sarabun Medium"/>
              <a:ea typeface="Sarabun Medium"/>
              <a:cs typeface="Sarabun Medium"/>
              <a:sym typeface="Sarabun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49" name="Google Shape;249;p39"/>
          <p:cNvSpPr txBox="1"/>
          <p:nvPr>
            <p:ph idx="1" type="body"/>
          </p:nvPr>
        </p:nvSpPr>
        <p:spPr>
          <a:xfrm>
            <a:off x="727550" y="1483925"/>
            <a:ext cx="79578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Dấu </a:t>
            </a:r>
            <a:r>
              <a:rPr lang="vi" sz="3000">
                <a:solidFill>
                  <a:srgbClr val="FF0000"/>
                </a:solidFill>
                <a:latin typeface="Arial"/>
                <a:ea typeface="Arial"/>
                <a:cs typeface="Arial"/>
                <a:sym typeface="Arial"/>
              </a:rPr>
              <a:t>*</a:t>
            </a:r>
            <a:r>
              <a:rPr lang="vi" sz="1600">
                <a:solidFill>
                  <a:srgbClr val="000000"/>
                </a:solidFill>
                <a:latin typeface="Arial"/>
                <a:ea typeface="Arial"/>
                <a:cs typeface="Arial"/>
                <a:sym typeface="Arial"/>
              </a:rPr>
              <a:t> thể hiện muốn </a:t>
            </a:r>
            <a:r>
              <a:rPr b="1" lang="vi" sz="1600">
                <a:solidFill>
                  <a:srgbClr val="000000"/>
                </a:solidFill>
                <a:latin typeface="Arial"/>
                <a:ea typeface="Arial"/>
                <a:cs typeface="Arial"/>
                <a:sym typeface="Arial"/>
              </a:rPr>
              <a:t>lấy tất cả</a:t>
            </a:r>
            <a:r>
              <a:rPr lang="vi" sz="1600">
                <a:solidFill>
                  <a:srgbClr val="000000"/>
                </a:solidFill>
                <a:latin typeface="Arial"/>
                <a:ea typeface="Arial"/>
                <a:cs typeface="Arial"/>
                <a:sym typeface="Arial"/>
              </a:rPr>
              <a:t> các trường</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thuộc tính có thể lấy mà không cần </a:t>
            </a:r>
            <a:r>
              <a:rPr b="1" lang="vi" sz="1600">
                <a:solidFill>
                  <a:srgbClr val="000000"/>
                </a:solidFill>
                <a:latin typeface="Arial"/>
                <a:ea typeface="Arial"/>
                <a:cs typeface="Arial"/>
                <a:sym typeface="Arial"/>
              </a:rPr>
              <a:t>from</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Kết quả là 1 bảng có 1 cột và 1 hàng có giá trị là ‘467’</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Có thể đặt tên cho cột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50" name="Google Shape;250;p39"/>
          <p:cNvSpPr/>
          <p:nvPr/>
        </p:nvSpPr>
        <p:spPr>
          <a:xfrm>
            <a:off x="3181700" y="2167950"/>
            <a:ext cx="3049500" cy="807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4482"/>
              </a:lnSpc>
              <a:spcBef>
                <a:spcPts val="0"/>
              </a:spcBef>
              <a:spcAft>
                <a:spcPts val="0"/>
              </a:spcAft>
              <a:buNone/>
            </a:pPr>
            <a:r>
              <a:rPr b="1" lang="vi" sz="1450">
                <a:solidFill>
                  <a:srgbClr val="0000FF"/>
                </a:solidFill>
                <a:highlight>
                  <a:srgbClr val="FFFFFF"/>
                </a:highlight>
                <a:latin typeface="Courier New"/>
                <a:ea typeface="Courier New"/>
                <a:cs typeface="Courier New"/>
                <a:sym typeface="Courier New"/>
              </a:rPr>
              <a:t>select</a:t>
            </a:r>
            <a:r>
              <a:rPr b="1" lang="vi" sz="1450">
                <a:highlight>
                  <a:srgbClr val="FFFFFF"/>
                </a:highlight>
                <a:latin typeface="Courier New"/>
                <a:ea typeface="Courier New"/>
                <a:cs typeface="Courier New"/>
                <a:sym typeface="Courier New"/>
              </a:rPr>
              <a:t> *</a:t>
            </a:r>
            <a:endParaRPr b="1" sz="1450">
              <a:highlight>
                <a:srgbClr val="FFFFFF"/>
              </a:highlight>
              <a:latin typeface="Courier New"/>
              <a:ea typeface="Courier New"/>
              <a:cs typeface="Courier New"/>
              <a:sym typeface="Courier New"/>
            </a:endParaRPr>
          </a:p>
          <a:p>
            <a:pPr indent="0" lvl="0" marL="0" rtl="0" algn="l">
              <a:lnSpc>
                <a:spcPct val="134482"/>
              </a:lnSpc>
              <a:spcBef>
                <a:spcPts val="0"/>
              </a:spcBef>
              <a:spcAft>
                <a:spcPts val="0"/>
              </a:spcAft>
              <a:buNone/>
            </a:pPr>
            <a:r>
              <a:rPr b="1" lang="vi" sz="1450">
                <a:solidFill>
                  <a:srgbClr val="0000FF"/>
                </a:solidFill>
                <a:highlight>
                  <a:srgbClr val="FFFFFF"/>
                </a:highlight>
                <a:latin typeface="Courier New"/>
                <a:ea typeface="Courier New"/>
                <a:cs typeface="Courier New"/>
                <a:sym typeface="Courier New"/>
              </a:rPr>
              <a:t>from</a:t>
            </a:r>
            <a:r>
              <a:rPr b="1" lang="vi" sz="1450">
                <a:highlight>
                  <a:srgbClr val="FFFFFF"/>
                </a:highlight>
                <a:latin typeface="Courier New"/>
                <a:ea typeface="Courier New"/>
                <a:cs typeface="Courier New"/>
                <a:sym typeface="Courier New"/>
              </a:rPr>
              <a:t> instructor</a:t>
            </a:r>
            <a:endParaRPr b="1" sz="1350">
              <a:solidFill>
                <a:srgbClr val="0000FF"/>
              </a:solidFill>
              <a:highlight>
                <a:srgbClr val="FFFFFF"/>
              </a:highlight>
              <a:latin typeface="Courier New"/>
              <a:ea typeface="Courier New"/>
              <a:cs typeface="Courier New"/>
              <a:sym typeface="Courier New"/>
            </a:endParaRPr>
          </a:p>
        </p:txBody>
      </p:sp>
      <p:sp>
        <p:nvSpPr>
          <p:cNvPr id="251" name="Google Shape;251;p39"/>
          <p:cNvSpPr/>
          <p:nvPr/>
        </p:nvSpPr>
        <p:spPr>
          <a:xfrm>
            <a:off x="6966050" y="3336900"/>
            <a:ext cx="1719300" cy="453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4482"/>
              </a:lnSpc>
              <a:spcBef>
                <a:spcPts val="0"/>
              </a:spcBef>
              <a:spcAft>
                <a:spcPts val="0"/>
              </a:spcAft>
              <a:buNone/>
            </a:pPr>
            <a:r>
              <a:rPr b="1" lang="vi" sz="1450">
                <a:solidFill>
                  <a:srgbClr val="0000FF"/>
                </a:solidFill>
                <a:highlight>
                  <a:srgbClr val="FFFFFF"/>
                </a:highlight>
                <a:latin typeface="Courier New"/>
                <a:ea typeface="Courier New"/>
                <a:cs typeface="Courier New"/>
                <a:sym typeface="Courier New"/>
              </a:rPr>
              <a:t>select  </a:t>
            </a:r>
            <a:r>
              <a:rPr b="1" lang="vi" sz="1450">
                <a:solidFill>
                  <a:srgbClr val="A31515"/>
                </a:solidFill>
                <a:highlight>
                  <a:schemeClr val="lt1"/>
                </a:highlight>
                <a:latin typeface="Courier New"/>
                <a:ea typeface="Courier New"/>
                <a:cs typeface="Courier New"/>
                <a:sym typeface="Courier New"/>
              </a:rPr>
              <a:t>'437'</a:t>
            </a:r>
            <a:r>
              <a:rPr b="1" lang="vi" sz="1450">
                <a:highlight>
                  <a:schemeClr val="lt1"/>
                </a:highlight>
                <a:latin typeface="Courier New"/>
                <a:ea typeface="Courier New"/>
                <a:cs typeface="Courier New"/>
                <a:sym typeface="Courier New"/>
              </a:rPr>
              <a:t> </a:t>
            </a:r>
            <a:endParaRPr b="1" sz="1350">
              <a:solidFill>
                <a:srgbClr val="0000FF"/>
              </a:solidFill>
              <a:highlight>
                <a:srgbClr val="FFFFFF"/>
              </a:highlight>
              <a:latin typeface="Courier New"/>
              <a:ea typeface="Courier New"/>
              <a:cs typeface="Courier New"/>
              <a:sym typeface="Courier New"/>
            </a:endParaRPr>
          </a:p>
        </p:txBody>
      </p:sp>
      <p:sp>
        <p:nvSpPr>
          <p:cNvPr id="252" name="Google Shape;252;p39"/>
          <p:cNvSpPr/>
          <p:nvPr/>
        </p:nvSpPr>
        <p:spPr>
          <a:xfrm>
            <a:off x="3918275" y="4141850"/>
            <a:ext cx="2834700" cy="5352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4482"/>
              </a:lnSpc>
              <a:spcBef>
                <a:spcPts val="0"/>
              </a:spcBef>
              <a:spcAft>
                <a:spcPts val="0"/>
              </a:spcAft>
              <a:buNone/>
            </a:pPr>
            <a:r>
              <a:rPr b="1" lang="vi" sz="1450">
                <a:solidFill>
                  <a:srgbClr val="0000FF"/>
                </a:solidFill>
                <a:highlight>
                  <a:srgbClr val="FFFFFF"/>
                </a:highlight>
                <a:latin typeface="Courier New"/>
                <a:ea typeface="Courier New"/>
                <a:cs typeface="Courier New"/>
                <a:sym typeface="Courier New"/>
              </a:rPr>
              <a:t>select</a:t>
            </a:r>
            <a:r>
              <a:rPr b="1" lang="vi" sz="1450">
                <a:highlight>
                  <a:srgbClr val="FFFFFF"/>
                </a:highlight>
                <a:latin typeface="Courier New"/>
                <a:ea typeface="Courier New"/>
                <a:cs typeface="Courier New"/>
                <a:sym typeface="Courier New"/>
              </a:rPr>
              <a:t> </a:t>
            </a:r>
            <a:r>
              <a:rPr b="1" lang="vi" sz="1450">
                <a:solidFill>
                  <a:srgbClr val="A31515"/>
                </a:solidFill>
                <a:highlight>
                  <a:srgbClr val="FFFFFF"/>
                </a:highlight>
                <a:latin typeface="Courier New"/>
                <a:ea typeface="Courier New"/>
                <a:cs typeface="Courier New"/>
                <a:sym typeface="Courier New"/>
              </a:rPr>
              <a:t>'437'</a:t>
            </a:r>
            <a:r>
              <a:rPr b="1" lang="vi" sz="1450">
                <a:highlight>
                  <a:srgbClr val="FFFFFF"/>
                </a:highlight>
                <a:latin typeface="Courier New"/>
                <a:ea typeface="Courier New"/>
                <a:cs typeface="Courier New"/>
                <a:sym typeface="Courier New"/>
              </a:rPr>
              <a:t> </a:t>
            </a:r>
            <a:r>
              <a:rPr b="1" lang="vi" sz="1450">
                <a:solidFill>
                  <a:srgbClr val="0000FF"/>
                </a:solidFill>
                <a:highlight>
                  <a:srgbClr val="FFFFFF"/>
                </a:highlight>
                <a:latin typeface="Courier New"/>
                <a:ea typeface="Courier New"/>
                <a:cs typeface="Courier New"/>
                <a:sym typeface="Courier New"/>
              </a:rPr>
              <a:t>as</a:t>
            </a:r>
            <a:r>
              <a:rPr b="1" lang="vi" sz="1450">
                <a:highlight>
                  <a:srgbClr val="FFFFFF"/>
                </a:highlight>
                <a:latin typeface="Courier New"/>
                <a:ea typeface="Courier New"/>
                <a:cs typeface="Courier New"/>
                <a:sym typeface="Courier New"/>
              </a:rPr>
              <a:t> FOO</a:t>
            </a:r>
            <a:endParaRPr b="1" sz="1450">
              <a:solidFill>
                <a:srgbClr val="0000FF"/>
              </a:solidFill>
              <a:highlight>
                <a:srgbClr val="FFFFFF"/>
              </a:highlight>
              <a:latin typeface="Courier New"/>
              <a:ea typeface="Courier New"/>
              <a:cs typeface="Courier New"/>
              <a:sym typeface="Courier New"/>
            </a:endParaRPr>
          </a:p>
        </p:txBody>
      </p:sp>
      <p:sp>
        <p:nvSpPr>
          <p:cNvPr id="253" name="Google Shape;253;p3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Mệnh đề </a:t>
            </a:r>
            <a:r>
              <a:rPr lang="vi" sz="2861">
                <a:solidFill>
                  <a:srgbClr val="0000FF"/>
                </a:solidFill>
                <a:highlight>
                  <a:srgbClr val="FFFFFF"/>
                </a:highlight>
                <a:latin typeface="Courier New"/>
                <a:ea typeface="Courier New"/>
                <a:cs typeface="Courier New"/>
                <a:sym typeface="Courier New"/>
              </a:rPr>
              <a:t>Select</a:t>
            </a:r>
            <a:endParaRPr sz="2800">
              <a:latin typeface="Sarabun Medium"/>
              <a:ea typeface="Sarabun Medium"/>
              <a:cs typeface="Sarabun Medium"/>
              <a:sym typeface="Sarabun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59" name="Google Shape;259;p4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Mệnh đề </a:t>
            </a:r>
            <a:r>
              <a:rPr lang="vi" sz="2861">
                <a:solidFill>
                  <a:srgbClr val="0000FF"/>
                </a:solidFill>
                <a:highlight>
                  <a:srgbClr val="FFFFFF"/>
                </a:highlight>
                <a:latin typeface="Courier New"/>
                <a:ea typeface="Courier New"/>
                <a:cs typeface="Courier New"/>
                <a:sym typeface="Courier New"/>
              </a:rPr>
              <a:t>Select</a:t>
            </a:r>
            <a:endParaRPr sz="2800">
              <a:latin typeface="Sarabun Medium"/>
              <a:ea typeface="Sarabun Medium"/>
              <a:cs typeface="Sarabun Medium"/>
              <a:sym typeface="Sarabun Medium"/>
            </a:endParaRPr>
          </a:p>
        </p:txBody>
      </p:sp>
      <p:sp>
        <p:nvSpPr>
          <p:cNvPr id="260" name="Google Shape;260;p40"/>
          <p:cNvSpPr txBox="1"/>
          <p:nvPr>
            <p:ph idx="1" type="body"/>
          </p:nvPr>
        </p:nvSpPr>
        <p:spPr>
          <a:xfrm>
            <a:off x="727550" y="1483925"/>
            <a:ext cx="84165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Mệnh đề </a:t>
            </a:r>
            <a:r>
              <a:rPr b="1" lang="vi" sz="1600">
                <a:solidFill>
                  <a:srgbClr val="000000"/>
                </a:solidFill>
                <a:latin typeface="Arial"/>
                <a:ea typeface="Arial"/>
                <a:cs typeface="Arial"/>
                <a:sym typeface="Arial"/>
              </a:rPr>
              <a:t>select</a:t>
            </a:r>
            <a:r>
              <a:rPr lang="vi" sz="1600">
                <a:solidFill>
                  <a:srgbClr val="000000"/>
                </a:solidFill>
                <a:latin typeface="Arial"/>
                <a:ea typeface="Arial"/>
                <a:cs typeface="Arial"/>
                <a:sym typeface="Arial"/>
              </a:rPr>
              <a:t> có thể chứa các biểu thức </a:t>
            </a:r>
            <a:r>
              <a:rPr b="1" lang="vi" sz="1600">
                <a:solidFill>
                  <a:srgbClr val="000000"/>
                </a:solidFill>
                <a:latin typeface="Arial"/>
                <a:ea typeface="Arial"/>
                <a:cs typeface="Arial"/>
                <a:sym typeface="Arial"/>
              </a:rPr>
              <a:t>số học</a:t>
            </a:r>
            <a:r>
              <a:rPr lang="vi" sz="1600">
                <a:solidFill>
                  <a:srgbClr val="000000"/>
                </a:solidFill>
                <a:latin typeface="Arial"/>
                <a:ea typeface="Arial"/>
                <a:cs typeface="Arial"/>
                <a:sym typeface="Arial"/>
              </a:rPr>
              <a:t> liên quan đến phép toán +, –, *, /, và phép toán trên hằng số hoặc thuộc tính.</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330200" lvl="1" marL="9144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Trả về 1 bảng có cấu trúc giống bảng ‘Product' ngoại trừ cột </a:t>
            </a:r>
            <a:r>
              <a:rPr lang="vi" sz="1250">
                <a:solidFill>
                  <a:srgbClr val="000000"/>
                </a:solidFill>
                <a:highlight>
                  <a:srgbClr val="FFFFFF"/>
                </a:highlight>
                <a:latin typeface="Courier New"/>
                <a:ea typeface="Courier New"/>
                <a:cs typeface="Courier New"/>
                <a:sym typeface="Courier New"/>
              </a:rPr>
              <a:t>supplierId * </a:t>
            </a:r>
            <a:r>
              <a:rPr lang="vi" sz="1250">
                <a:solidFill>
                  <a:srgbClr val="098658"/>
                </a:solidFill>
                <a:highlight>
                  <a:srgbClr val="FFFFFF"/>
                </a:highlight>
                <a:latin typeface="Courier New"/>
                <a:ea typeface="Courier New"/>
                <a:cs typeface="Courier New"/>
                <a:sym typeface="Courier New"/>
              </a:rPr>
              <a:t>10</a:t>
            </a:r>
            <a:endParaRPr sz="125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1250">
              <a:solidFill>
                <a:srgbClr val="098658"/>
              </a:solidFill>
              <a:highlight>
                <a:srgbClr val="FFFFFF"/>
              </a:highlight>
              <a:latin typeface="Courier New"/>
              <a:ea typeface="Courier New"/>
              <a:cs typeface="Courier New"/>
              <a:sym typeface="Courier New"/>
            </a:endParaRPr>
          </a:p>
          <a:p>
            <a:pPr indent="-330200" lvl="1" marL="9144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Sửa tên cột trả về</a:t>
            </a:r>
            <a:endParaRPr sz="125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125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125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125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61" name="Google Shape;261;p40"/>
          <p:cNvSpPr/>
          <p:nvPr/>
        </p:nvSpPr>
        <p:spPr>
          <a:xfrm>
            <a:off x="1233075" y="2322100"/>
            <a:ext cx="3615300" cy="7311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4482"/>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select</a:t>
            </a:r>
            <a:r>
              <a:rPr b="1" lang="vi" sz="1250">
                <a:highlight>
                  <a:srgbClr val="FFFFFF"/>
                </a:highlight>
                <a:latin typeface="Courier New"/>
                <a:ea typeface="Courier New"/>
                <a:cs typeface="Courier New"/>
                <a:sym typeface="Courier New"/>
              </a:rPr>
              <a:t> id, supplierId * unitPrice</a:t>
            </a:r>
            <a:endParaRPr b="1" sz="1250">
              <a:highlight>
                <a:srgbClr val="FFFFFF"/>
              </a:highlight>
              <a:latin typeface="Courier New"/>
              <a:ea typeface="Courier New"/>
              <a:cs typeface="Courier New"/>
              <a:sym typeface="Courier New"/>
            </a:endParaRPr>
          </a:p>
          <a:p>
            <a:pPr indent="0" lvl="0" marL="0" rtl="0" algn="l">
              <a:lnSpc>
                <a:spcPct val="134482"/>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from</a:t>
            </a:r>
            <a:r>
              <a:rPr b="1" lang="vi" sz="1250">
                <a:highlight>
                  <a:srgbClr val="FFFFFF"/>
                </a:highlight>
                <a:latin typeface="Courier New"/>
                <a:ea typeface="Courier New"/>
                <a:cs typeface="Courier New"/>
                <a:sym typeface="Courier New"/>
              </a:rPr>
              <a:t> Product</a:t>
            </a:r>
            <a:endParaRPr b="1" sz="1250">
              <a:solidFill>
                <a:srgbClr val="0000FF"/>
              </a:solidFill>
              <a:highlight>
                <a:srgbClr val="FFFFFF"/>
              </a:highlight>
              <a:latin typeface="Courier New"/>
              <a:ea typeface="Courier New"/>
              <a:cs typeface="Courier New"/>
              <a:sym typeface="Courier New"/>
            </a:endParaRPr>
          </a:p>
        </p:txBody>
      </p:sp>
      <p:sp>
        <p:nvSpPr>
          <p:cNvPr id="262" name="Google Shape;262;p40"/>
          <p:cNvSpPr/>
          <p:nvPr/>
        </p:nvSpPr>
        <p:spPr>
          <a:xfrm>
            <a:off x="3484425" y="4432269"/>
            <a:ext cx="5481000" cy="453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4482"/>
              </a:lnSpc>
              <a:spcBef>
                <a:spcPts val="0"/>
              </a:spcBef>
              <a:spcAft>
                <a:spcPts val="0"/>
              </a:spcAft>
              <a:buNone/>
            </a:pPr>
            <a:r>
              <a:rPr b="1" lang="vi" sz="1450">
                <a:solidFill>
                  <a:srgbClr val="0000FF"/>
                </a:solidFill>
                <a:highlight>
                  <a:srgbClr val="FFFFFF"/>
                </a:highlight>
                <a:latin typeface="Courier New"/>
                <a:ea typeface="Courier New"/>
                <a:cs typeface="Courier New"/>
                <a:sym typeface="Courier New"/>
              </a:rPr>
              <a:t>select</a:t>
            </a:r>
            <a:r>
              <a:rPr b="1" lang="vi" sz="1450">
                <a:highlight>
                  <a:srgbClr val="FFFFFF"/>
                </a:highlight>
                <a:latin typeface="Courier New"/>
                <a:ea typeface="Courier New"/>
                <a:cs typeface="Courier New"/>
                <a:sym typeface="Courier New"/>
              </a:rPr>
              <a:t> ID, </a:t>
            </a:r>
            <a:r>
              <a:rPr b="1" lang="vi" sz="1450">
                <a:solidFill>
                  <a:srgbClr val="0000FF"/>
                </a:solidFill>
                <a:highlight>
                  <a:srgbClr val="FFFFFF"/>
                </a:highlight>
                <a:latin typeface="Courier New"/>
                <a:ea typeface="Courier New"/>
                <a:cs typeface="Courier New"/>
                <a:sym typeface="Courier New"/>
              </a:rPr>
              <a:t>name</a:t>
            </a:r>
            <a:r>
              <a:rPr b="1" lang="vi" sz="1450">
                <a:highlight>
                  <a:srgbClr val="FFFFFF"/>
                </a:highlight>
                <a:latin typeface="Courier New"/>
                <a:ea typeface="Courier New"/>
                <a:cs typeface="Courier New"/>
                <a:sym typeface="Courier New"/>
              </a:rPr>
              <a:t>, salary/</a:t>
            </a:r>
            <a:r>
              <a:rPr b="1" lang="vi" sz="1450">
                <a:solidFill>
                  <a:srgbClr val="098658"/>
                </a:solidFill>
                <a:highlight>
                  <a:srgbClr val="FFFFFF"/>
                </a:highlight>
                <a:latin typeface="Courier New"/>
                <a:ea typeface="Courier New"/>
                <a:cs typeface="Courier New"/>
                <a:sym typeface="Courier New"/>
              </a:rPr>
              <a:t>12</a:t>
            </a:r>
            <a:r>
              <a:rPr b="1" lang="vi" sz="1450">
                <a:highlight>
                  <a:srgbClr val="FFFFFF"/>
                </a:highlight>
                <a:latin typeface="Courier New"/>
                <a:ea typeface="Courier New"/>
                <a:cs typeface="Courier New"/>
                <a:sym typeface="Courier New"/>
              </a:rPr>
              <a:t>  </a:t>
            </a:r>
            <a:r>
              <a:rPr b="1" lang="vi" sz="1450">
                <a:solidFill>
                  <a:srgbClr val="0000FF"/>
                </a:solidFill>
                <a:highlight>
                  <a:srgbClr val="FFFFFF"/>
                </a:highlight>
                <a:latin typeface="Courier New"/>
                <a:ea typeface="Courier New"/>
                <a:cs typeface="Courier New"/>
                <a:sym typeface="Courier New"/>
              </a:rPr>
              <a:t>as</a:t>
            </a:r>
            <a:r>
              <a:rPr b="1" lang="vi" sz="1450">
                <a:highlight>
                  <a:srgbClr val="FFFFFF"/>
                </a:highlight>
                <a:latin typeface="Courier New"/>
                <a:ea typeface="Courier New"/>
                <a:cs typeface="Courier New"/>
                <a:sym typeface="Courier New"/>
              </a:rPr>
              <a:t> monthly_salary</a:t>
            </a:r>
            <a:endParaRPr b="1" sz="1450">
              <a:solidFill>
                <a:srgbClr val="0000FF"/>
              </a:solidFill>
              <a:highlight>
                <a:srgbClr val="FFFFFF"/>
              </a:highlight>
              <a:latin typeface="Courier New"/>
              <a:ea typeface="Courier New"/>
              <a:cs typeface="Courier New"/>
              <a:sym typeface="Courier New"/>
            </a:endParaRPr>
          </a:p>
        </p:txBody>
      </p:sp>
      <p:sp>
        <p:nvSpPr>
          <p:cNvPr id="263" name="Google Shape;263;p40"/>
          <p:cNvSpPr/>
          <p:nvPr/>
        </p:nvSpPr>
        <p:spPr>
          <a:xfrm>
            <a:off x="3484425" y="3765675"/>
            <a:ext cx="3319800" cy="666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4482"/>
              </a:lnSpc>
              <a:spcBef>
                <a:spcPts val="0"/>
              </a:spcBef>
              <a:spcAft>
                <a:spcPts val="0"/>
              </a:spcAft>
              <a:buNone/>
            </a:pPr>
            <a:r>
              <a:rPr b="1" lang="vi" sz="1450">
                <a:solidFill>
                  <a:srgbClr val="0000FF"/>
                </a:solidFill>
                <a:highlight>
                  <a:srgbClr val="FFFFFF"/>
                </a:highlight>
                <a:latin typeface="Courier New"/>
                <a:ea typeface="Courier New"/>
                <a:cs typeface="Courier New"/>
                <a:sym typeface="Courier New"/>
              </a:rPr>
              <a:t>select</a:t>
            </a:r>
            <a:r>
              <a:rPr b="1" lang="vi" sz="1450">
                <a:highlight>
                  <a:srgbClr val="FFFFFF"/>
                </a:highlight>
                <a:latin typeface="Courier New"/>
                <a:ea typeface="Courier New"/>
                <a:cs typeface="Courier New"/>
                <a:sym typeface="Courier New"/>
              </a:rPr>
              <a:t> ID, </a:t>
            </a:r>
            <a:r>
              <a:rPr b="1" lang="vi" sz="1450">
                <a:solidFill>
                  <a:srgbClr val="0000FF"/>
                </a:solidFill>
                <a:highlight>
                  <a:srgbClr val="FFFFFF"/>
                </a:highlight>
                <a:latin typeface="Courier New"/>
                <a:ea typeface="Courier New"/>
                <a:cs typeface="Courier New"/>
                <a:sym typeface="Courier New"/>
              </a:rPr>
              <a:t>name</a:t>
            </a:r>
            <a:r>
              <a:rPr b="1" lang="vi" sz="1450">
                <a:highlight>
                  <a:srgbClr val="FFFFFF"/>
                </a:highlight>
                <a:latin typeface="Courier New"/>
                <a:ea typeface="Courier New"/>
                <a:cs typeface="Courier New"/>
                <a:sym typeface="Courier New"/>
              </a:rPr>
              <a:t>, salary/</a:t>
            </a:r>
            <a:r>
              <a:rPr b="1" lang="vi" sz="1450">
                <a:solidFill>
                  <a:srgbClr val="098658"/>
                </a:solidFill>
                <a:highlight>
                  <a:srgbClr val="FFFFFF"/>
                </a:highlight>
                <a:latin typeface="Courier New"/>
                <a:ea typeface="Courier New"/>
                <a:cs typeface="Courier New"/>
                <a:sym typeface="Courier New"/>
              </a:rPr>
              <a:t>12</a:t>
            </a:r>
            <a:endParaRPr b="1" sz="1450">
              <a:solidFill>
                <a:srgbClr val="098658"/>
              </a:solidFill>
              <a:highlight>
                <a:srgbClr val="FFFFFF"/>
              </a:highlight>
              <a:latin typeface="Courier New"/>
              <a:ea typeface="Courier New"/>
              <a:cs typeface="Courier New"/>
              <a:sym typeface="Courier New"/>
            </a:endParaRPr>
          </a:p>
          <a:p>
            <a:pPr indent="0" lvl="0" marL="0" rtl="0" algn="l">
              <a:lnSpc>
                <a:spcPct val="134482"/>
              </a:lnSpc>
              <a:spcBef>
                <a:spcPts val="0"/>
              </a:spcBef>
              <a:spcAft>
                <a:spcPts val="0"/>
              </a:spcAft>
              <a:buNone/>
            </a:pPr>
            <a:r>
              <a:rPr b="1" lang="vi" sz="1450">
                <a:solidFill>
                  <a:srgbClr val="0000FF"/>
                </a:solidFill>
                <a:highlight>
                  <a:srgbClr val="FFFFFF"/>
                </a:highlight>
                <a:latin typeface="Courier New"/>
                <a:ea typeface="Courier New"/>
                <a:cs typeface="Courier New"/>
                <a:sym typeface="Courier New"/>
              </a:rPr>
              <a:t>from</a:t>
            </a:r>
            <a:r>
              <a:rPr b="1" lang="vi" sz="1450">
                <a:highlight>
                  <a:srgbClr val="FFFFFF"/>
                </a:highlight>
                <a:latin typeface="Courier New"/>
                <a:ea typeface="Courier New"/>
                <a:cs typeface="Courier New"/>
                <a:sym typeface="Courier New"/>
              </a:rPr>
              <a:t> instructor</a:t>
            </a:r>
            <a:endParaRPr b="1" sz="1450">
              <a:solidFill>
                <a:srgbClr val="0000FF"/>
              </a:solidFill>
              <a:highlight>
                <a:srgbClr val="FFFFFF"/>
              </a:highlight>
              <a:latin typeface="Courier New"/>
              <a:ea typeface="Courier New"/>
              <a:cs typeface="Courier New"/>
              <a:sym typeface="Courier New"/>
            </a:endParaRPr>
          </a:p>
        </p:txBody>
      </p:sp>
      <p:sp>
        <p:nvSpPr>
          <p:cNvPr id="264" name="Google Shape;264;p40"/>
          <p:cNvSpPr/>
          <p:nvPr/>
        </p:nvSpPr>
        <p:spPr>
          <a:xfrm>
            <a:off x="4962348" y="2322100"/>
            <a:ext cx="3115500" cy="7311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4482"/>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select </a:t>
            </a:r>
            <a:r>
              <a:rPr b="1" lang="vi" sz="1250">
                <a:highlight>
                  <a:srgbClr val="FFFFFF"/>
                </a:highlight>
                <a:latin typeface="Courier New"/>
                <a:ea typeface="Courier New"/>
                <a:cs typeface="Courier New"/>
                <a:sym typeface="Courier New"/>
              </a:rPr>
              <a:t>id, supplierId * </a:t>
            </a:r>
            <a:r>
              <a:rPr b="1" lang="vi" sz="1250">
                <a:solidFill>
                  <a:srgbClr val="098658"/>
                </a:solidFill>
                <a:highlight>
                  <a:srgbClr val="FFFFFF"/>
                </a:highlight>
                <a:latin typeface="Courier New"/>
                <a:ea typeface="Courier New"/>
                <a:cs typeface="Courier New"/>
                <a:sym typeface="Courier New"/>
              </a:rPr>
              <a:t>10</a:t>
            </a:r>
            <a:endParaRPr b="1" sz="1250">
              <a:solidFill>
                <a:srgbClr val="098658"/>
              </a:solidFill>
              <a:highlight>
                <a:srgbClr val="FFFFFF"/>
              </a:highlight>
              <a:latin typeface="Courier New"/>
              <a:ea typeface="Courier New"/>
              <a:cs typeface="Courier New"/>
              <a:sym typeface="Courier New"/>
            </a:endParaRPr>
          </a:p>
          <a:p>
            <a:pPr indent="0" lvl="0" marL="0" rtl="0" algn="l">
              <a:lnSpc>
                <a:spcPct val="134482"/>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from</a:t>
            </a:r>
            <a:r>
              <a:rPr b="1" lang="vi" sz="1250">
                <a:highlight>
                  <a:srgbClr val="FFFFFF"/>
                </a:highlight>
                <a:latin typeface="Courier New"/>
                <a:ea typeface="Courier New"/>
                <a:cs typeface="Courier New"/>
                <a:sym typeface="Courier New"/>
              </a:rPr>
              <a:t> Product</a:t>
            </a:r>
            <a:endParaRPr b="1"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70" name="Google Shape;270;p4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Mệnh đề </a:t>
            </a:r>
            <a:r>
              <a:rPr lang="vi" sz="2861">
                <a:solidFill>
                  <a:srgbClr val="0000FF"/>
                </a:solidFill>
                <a:highlight>
                  <a:srgbClr val="FFFFFF"/>
                </a:highlight>
                <a:latin typeface="Courier New"/>
                <a:ea typeface="Courier New"/>
                <a:cs typeface="Courier New"/>
                <a:sym typeface="Courier New"/>
              </a:rPr>
              <a:t>From</a:t>
            </a:r>
            <a:endParaRPr sz="2861">
              <a:solidFill>
                <a:srgbClr val="0000FF"/>
              </a:solidFill>
              <a:highlight>
                <a:srgbClr val="FFFFFF"/>
              </a:highlight>
              <a:latin typeface="Courier New"/>
              <a:ea typeface="Courier New"/>
              <a:cs typeface="Courier New"/>
              <a:sym typeface="Courier New"/>
            </a:endParaRPr>
          </a:p>
        </p:txBody>
      </p:sp>
      <p:sp>
        <p:nvSpPr>
          <p:cNvPr id="271" name="Google Shape;271;p41"/>
          <p:cNvSpPr txBox="1"/>
          <p:nvPr>
            <p:ph idx="1" type="body"/>
          </p:nvPr>
        </p:nvSpPr>
        <p:spPr>
          <a:xfrm>
            <a:off x="727550" y="1483925"/>
            <a:ext cx="84165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Mệnh đề </a:t>
            </a:r>
            <a:r>
              <a:rPr b="1" lang="vi" sz="1600">
                <a:solidFill>
                  <a:srgbClr val="000000"/>
                </a:solidFill>
                <a:latin typeface="Arial"/>
                <a:ea typeface="Arial"/>
                <a:cs typeface="Arial"/>
                <a:sym typeface="Arial"/>
              </a:rPr>
              <a:t>from</a:t>
            </a:r>
            <a:r>
              <a:rPr lang="vi" sz="1600">
                <a:solidFill>
                  <a:srgbClr val="000000"/>
                </a:solidFill>
                <a:latin typeface="Arial"/>
                <a:ea typeface="Arial"/>
                <a:cs typeface="Arial"/>
                <a:sym typeface="Arial"/>
              </a:rPr>
              <a:t> chỉ định tất cả các quan hệ liên quan tới câu query</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VD: Để tìm tất cả các các </a:t>
            </a:r>
            <a:r>
              <a:rPr b="1" lang="vi" sz="1600">
                <a:solidFill>
                  <a:srgbClr val="000000"/>
                </a:solidFill>
                <a:latin typeface="Arial"/>
                <a:ea typeface="Arial"/>
                <a:cs typeface="Arial"/>
                <a:sym typeface="Arial"/>
              </a:rPr>
              <a:t>trường hợp có thể xảy ra</a:t>
            </a:r>
            <a:r>
              <a:rPr lang="vi" sz="1600">
                <a:solidFill>
                  <a:srgbClr val="000000"/>
                </a:solidFill>
                <a:latin typeface="Arial"/>
                <a:ea typeface="Arial"/>
                <a:cs typeface="Arial"/>
                <a:sym typeface="Arial"/>
              </a:rPr>
              <a:t> của cặp </a:t>
            </a:r>
            <a:r>
              <a:rPr b="1" lang="vi" sz="1250">
                <a:solidFill>
                  <a:srgbClr val="000000"/>
                </a:solidFill>
                <a:highlight>
                  <a:srgbClr val="FFFFFF"/>
                </a:highlight>
                <a:latin typeface="Courier New"/>
                <a:ea typeface="Courier New"/>
                <a:cs typeface="Courier New"/>
                <a:sym typeface="Courier New"/>
              </a:rPr>
              <a:t>instructor, teaches</a:t>
            </a:r>
            <a:endParaRPr b="1"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330200" lvl="1" marL="9144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Những thuộc tính trùng tên (VD: ID) sẽ được đổi tên thành </a:t>
            </a:r>
            <a:r>
              <a:rPr b="1" lang="vi" sz="1250">
                <a:solidFill>
                  <a:srgbClr val="000000"/>
                </a:solidFill>
                <a:highlight>
                  <a:srgbClr val="FFFFFF"/>
                </a:highlight>
                <a:latin typeface="Courier New"/>
                <a:ea typeface="Courier New"/>
                <a:cs typeface="Courier New"/>
                <a:sym typeface="Courier New"/>
              </a:rPr>
              <a:t>instructor.ID</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Câu lệnh trên, có thể tạo ra những trường hợp </a:t>
            </a:r>
            <a:r>
              <a:rPr b="1" lang="vi" sz="1600">
                <a:solidFill>
                  <a:srgbClr val="000000"/>
                </a:solidFill>
                <a:latin typeface="Arial"/>
                <a:ea typeface="Arial"/>
                <a:cs typeface="Arial"/>
                <a:sym typeface="Arial"/>
              </a:rPr>
              <a:t>‘không khớp nhau'</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Thông thường, không sử dụng một cách trực tiếp như trên. Nên kết hợp với where</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25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125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72" name="Google Shape;272;p41"/>
          <p:cNvSpPr/>
          <p:nvPr/>
        </p:nvSpPr>
        <p:spPr>
          <a:xfrm>
            <a:off x="3211050" y="2505700"/>
            <a:ext cx="2721900" cy="7287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select</a:t>
            </a:r>
            <a:r>
              <a:rPr b="1" lang="vi" sz="1250">
                <a:highlight>
                  <a:srgbClr val="FFFFFF"/>
                </a:highlight>
                <a:latin typeface="Courier New"/>
                <a:ea typeface="Courier New"/>
                <a:cs typeface="Courier New"/>
                <a:sym typeface="Courier New"/>
              </a:rPr>
              <a:t> *</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from</a:t>
            </a:r>
            <a:r>
              <a:rPr b="1" lang="vi" sz="1250">
                <a:highlight>
                  <a:srgbClr val="FFFFFF"/>
                </a:highlight>
                <a:latin typeface="Courier New"/>
                <a:ea typeface="Courier New"/>
                <a:cs typeface="Courier New"/>
                <a:sym typeface="Courier New"/>
              </a:rPr>
              <a:t> instructor, teaches</a:t>
            </a:r>
            <a:endParaRPr b="1" sz="12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78" name="Google Shape;278;p4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 From</a:t>
            </a:r>
            <a:endParaRPr b="0" sz="2861">
              <a:solidFill>
                <a:srgbClr val="0000FF"/>
              </a:solidFill>
              <a:highlight>
                <a:srgbClr val="FFFFFF"/>
              </a:highlight>
              <a:latin typeface="Courier New"/>
              <a:ea typeface="Courier New"/>
              <a:cs typeface="Courier New"/>
              <a:sym typeface="Courier New"/>
            </a:endParaRPr>
          </a:p>
        </p:txBody>
      </p:sp>
      <p:sp>
        <p:nvSpPr>
          <p:cNvPr id="279" name="Google Shape;279;p42"/>
          <p:cNvSpPr txBox="1"/>
          <p:nvPr>
            <p:ph idx="1" type="body"/>
          </p:nvPr>
        </p:nvSpPr>
        <p:spPr>
          <a:xfrm>
            <a:off x="727550" y="1483925"/>
            <a:ext cx="8125500" cy="3762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Tìm tên của tất cả giảng viên đã </a:t>
            </a:r>
            <a:r>
              <a:rPr b="1" lang="vi" sz="1600">
                <a:solidFill>
                  <a:srgbClr val="000000"/>
                </a:solidFill>
                <a:latin typeface="Arial"/>
                <a:ea typeface="Arial"/>
                <a:cs typeface="Arial"/>
                <a:sym typeface="Arial"/>
              </a:rPr>
              <a:t>tham gia dạy ít nhất 1 lớp học</a:t>
            </a:r>
            <a:r>
              <a:rPr lang="vi" sz="1600">
                <a:solidFill>
                  <a:srgbClr val="000000"/>
                </a:solidFill>
                <a:latin typeface="Arial"/>
                <a:ea typeface="Arial"/>
                <a:cs typeface="Arial"/>
                <a:sym typeface="Arial"/>
              </a:rPr>
              <a:t>, trả về cả course_id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Tìm tên của tất cả giảng viên </a:t>
            </a:r>
            <a:r>
              <a:rPr b="1" lang="vi" sz="1600">
                <a:solidFill>
                  <a:srgbClr val="000000"/>
                </a:solidFill>
                <a:latin typeface="Arial"/>
                <a:ea typeface="Arial"/>
                <a:cs typeface="Arial"/>
                <a:sym typeface="Arial"/>
              </a:rPr>
              <a:t>thuộc khoa CNTT1</a:t>
            </a:r>
            <a:r>
              <a:rPr lang="vi" sz="1600">
                <a:solidFill>
                  <a:srgbClr val="000000"/>
                </a:solidFill>
                <a:latin typeface="Arial"/>
                <a:ea typeface="Arial"/>
                <a:cs typeface="Arial"/>
                <a:sym typeface="Arial"/>
              </a:rPr>
              <a:t> đã tham gia dạy ít nhất 1 lớp học, trả về cả course_id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250">
              <a:solidFill>
                <a:srgbClr val="09865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80" name="Google Shape;280;p42"/>
          <p:cNvSpPr/>
          <p:nvPr/>
        </p:nvSpPr>
        <p:spPr>
          <a:xfrm>
            <a:off x="3032600" y="2045300"/>
            <a:ext cx="4433400" cy="837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select</a:t>
            </a: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name</a:t>
            </a:r>
            <a:r>
              <a:rPr b="1" lang="vi" sz="1250">
                <a:highlight>
                  <a:srgbClr val="FFFFFF"/>
                </a:highlight>
                <a:latin typeface="Courier New"/>
                <a:ea typeface="Courier New"/>
                <a:cs typeface="Courier New"/>
                <a:sym typeface="Courier New"/>
              </a:rPr>
              <a:t>, course_id</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from</a:t>
            </a:r>
            <a:r>
              <a:rPr b="1" lang="vi" sz="1250">
                <a:highlight>
                  <a:srgbClr val="FFFFFF"/>
                </a:highlight>
                <a:latin typeface="Courier New"/>
                <a:ea typeface="Courier New"/>
                <a:cs typeface="Courier New"/>
                <a:sym typeface="Courier New"/>
              </a:rPr>
              <a:t> instructor , teaches</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where</a:t>
            </a:r>
            <a:r>
              <a:rPr b="1" lang="vi" sz="1250">
                <a:highlight>
                  <a:srgbClr val="FFFFFF"/>
                </a:highlight>
                <a:latin typeface="Courier New"/>
                <a:ea typeface="Courier New"/>
                <a:cs typeface="Courier New"/>
                <a:sym typeface="Courier New"/>
              </a:rPr>
              <a:t> instructor.</a:t>
            </a:r>
            <a:r>
              <a:rPr b="1" lang="vi" sz="1250">
                <a:highlight>
                  <a:schemeClr val="lt1"/>
                </a:highlight>
                <a:latin typeface="Courier New"/>
                <a:ea typeface="Courier New"/>
                <a:cs typeface="Courier New"/>
                <a:sym typeface="Courier New"/>
              </a:rPr>
              <a:t>id</a:t>
            </a:r>
            <a:r>
              <a:rPr b="1" lang="vi" sz="1250">
                <a:highlight>
                  <a:srgbClr val="FFFFFF"/>
                </a:highlight>
                <a:latin typeface="Courier New"/>
                <a:ea typeface="Courier New"/>
                <a:cs typeface="Courier New"/>
                <a:sym typeface="Courier New"/>
              </a:rPr>
              <a:t> = teaches.instructor_id</a:t>
            </a:r>
            <a:endParaRPr b="1" sz="1250">
              <a:solidFill>
                <a:srgbClr val="0000FF"/>
              </a:solidFill>
              <a:highlight>
                <a:srgbClr val="FFFFFF"/>
              </a:highlight>
              <a:latin typeface="Courier New"/>
              <a:ea typeface="Courier New"/>
              <a:cs typeface="Courier New"/>
              <a:sym typeface="Courier New"/>
            </a:endParaRPr>
          </a:p>
        </p:txBody>
      </p:sp>
      <p:sp>
        <p:nvSpPr>
          <p:cNvPr id="281" name="Google Shape;281;p42"/>
          <p:cNvSpPr/>
          <p:nvPr/>
        </p:nvSpPr>
        <p:spPr>
          <a:xfrm>
            <a:off x="3771527" y="3629050"/>
            <a:ext cx="4936200" cy="11208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select</a:t>
            </a:r>
            <a:r>
              <a:rPr b="1" lang="vi" sz="1250">
                <a:highlight>
                  <a:srgbClr val="FFFFFF"/>
                </a:highlight>
                <a:latin typeface="Courier New"/>
                <a:ea typeface="Courier New"/>
                <a:cs typeface="Courier New"/>
                <a:sym typeface="Courier New"/>
              </a:rPr>
              <a:t> </a:t>
            </a:r>
            <a:r>
              <a:rPr b="1" lang="vi" sz="1250">
                <a:solidFill>
                  <a:schemeClr val="dk2"/>
                </a:solidFill>
                <a:highlight>
                  <a:srgbClr val="FFFFFF"/>
                </a:highlight>
                <a:latin typeface="Courier New"/>
                <a:ea typeface="Courier New"/>
                <a:cs typeface="Courier New"/>
                <a:sym typeface="Courier New"/>
              </a:rPr>
              <a:t>name</a:t>
            </a:r>
            <a:r>
              <a:rPr b="1" lang="vi" sz="1250">
                <a:highlight>
                  <a:srgbClr val="FFFFFF"/>
                </a:highlight>
                <a:latin typeface="Courier New"/>
                <a:ea typeface="Courier New"/>
                <a:cs typeface="Courier New"/>
                <a:sym typeface="Courier New"/>
              </a:rPr>
              <a:t>, course_id</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from</a:t>
            </a:r>
            <a:r>
              <a:rPr b="1" lang="vi" sz="1250">
                <a:highlight>
                  <a:srgbClr val="FFFFFF"/>
                </a:highlight>
                <a:latin typeface="Courier New"/>
                <a:ea typeface="Courier New"/>
                <a:cs typeface="Courier New"/>
                <a:sym typeface="Courier New"/>
              </a:rPr>
              <a:t> instructor , teaches</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where</a:t>
            </a:r>
            <a:r>
              <a:rPr b="1" lang="vi" sz="1250">
                <a:highlight>
                  <a:srgbClr val="FFFFFF"/>
                </a:highlight>
                <a:latin typeface="Courier New"/>
                <a:ea typeface="Courier New"/>
                <a:cs typeface="Courier New"/>
                <a:sym typeface="Courier New"/>
              </a:rPr>
              <a:t> instructor.</a:t>
            </a:r>
            <a:r>
              <a:rPr b="1" lang="vi" sz="1250">
                <a:highlight>
                  <a:schemeClr val="lt1"/>
                </a:highlight>
                <a:latin typeface="Courier New"/>
                <a:ea typeface="Courier New"/>
                <a:cs typeface="Courier New"/>
                <a:sym typeface="Courier New"/>
              </a:rPr>
              <a:t>id</a:t>
            </a:r>
            <a:r>
              <a:rPr b="1" lang="vi" sz="1250">
                <a:highlight>
                  <a:srgbClr val="FFFFFF"/>
                </a:highlight>
                <a:latin typeface="Courier New"/>
                <a:ea typeface="Courier New"/>
                <a:cs typeface="Courier New"/>
                <a:sym typeface="Courier New"/>
              </a:rPr>
              <a:t> = teaches.</a:t>
            </a:r>
            <a:r>
              <a:rPr b="1" lang="vi" sz="1250">
                <a:highlight>
                  <a:schemeClr val="lt1"/>
                </a:highlight>
                <a:latin typeface="Courier New"/>
                <a:ea typeface="Courier New"/>
                <a:cs typeface="Courier New"/>
                <a:sym typeface="Courier New"/>
              </a:rPr>
              <a:t>instructor_id</a:t>
            </a:r>
            <a:r>
              <a:rPr b="1" lang="vi" sz="1250">
                <a:highlight>
                  <a:srgbClr val="FFFFFF"/>
                </a:highlight>
                <a:latin typeface="Courier New"/>
                <a:ea typeface="Courier New"/>
                <a:cs typeface="Courier New"/>
                <a:sym typeface="Courier New"/>
              </a:rPr>
              <a:t> </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and</a:t>
            </a:r>
            <a:r>
              <a:rPr b="1" lang="vi" sz="1250">
                <a:highlight>
                  <a:srgbClr val="FFFFFF"/>
                </a:highlight>
                <a:latin typeface="Courier New"/>
                <a:ea typeface="Courier New"/>
                <a:cs typeface="Courier New"/>
                <a:sym typeface="Courier New"/>
              </a:rPr>
              <a:t>  instructor.dept_name = </a:t>
            </a:r>
            <a:r>
              <a:rPr b="1" lang="vi" sz="1250">
                <a:solidFill>
                  <a:srgbClr val="A31515"/>
                </a:solidFill>
                <a:highlight>
                  <a:srgbClr val="FFFFFF"/>
                </a:highlight>
                <a:latin typeface="Courier New"/>
                <a:ea typeface="Courier New"/>
                <a:cs typeface="Courier New"/>
                <a:sym typeface="Courier New"/>
              </a:rPr>
              <a:t>‘CNTT1’</a:t>
            </a:r>
            <a:endParaRPr b="1" sz="12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87" name="Google Shape;287;p4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Toán tử Đổi tên (Rename)</a:t>
            </a:r>
            <a:endParaRPr b="0" sz="2861">
              <a:solidFill>
                <a:srgbClr val="0000FF"/>
              </a:solidFill>
              <a:highlight>
                <a:srgbClr val="FFFFFF"/>
              </a:highlight>
              <a:latin typeface="Courier New"/>
              <a:ea typeface="Courier New"/>
              <a:cs typeface="Courier New"/>
              <a:sym typeface="Courier New"/>
            </a:endParaRPr>
          </a:p>
        </p:txBody>
      </p:sp>
      <p:sp>
        <p:nvSpPr>
          <p:cNvPr id="288" name="Google Shape;288;p43"/>
          <p:cNvSpPr txBox="1"/>
          <p:nvPr>
            <p:ph idx="1" type="body"/>
          </p:nvPr>
        </p:nvSpPr>
        <p:spPr>
          <a:xfrm>
            <a:off x="727550" y="1483925"/>
            <a:ext cx="8125500" cy="3762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SQL cho phép đổi tên các </a:t>
            </a:r>
            <a:r>
              <a:rPr b="1" lang="vi" sz="1600">
                <a:solidFill>
                  <a:srgbClr val="000000"/>
                </a:solidFill>
                <a:latin typeface="Arial"/>
                <a:ea typeface="Arial"/>
                <a:cs typeface="Arial"/>
                <a:sym typeface="Arial"/>
              </a:rPr>
              <a:t>quan hệ </a:t>
            </a:r>
            <a:r>
              <a:rPr lang="vi" sz="1600">
                <a:solidFill>
                  <a:srgbClr val="000000"/>
                </a:solidFill>
                <a:latin typeface="Arial"/>
                <a:ea typeface="Arial"/>
                <a:cs typeface="Arial"/>
                <a:sym typeface="Arial"/>
              </a:rPr>
              <a:t>và</a:t>
            </a:r>
            <a:r>
              <a:rPr b="1" lang="vi" sz="1600">
                <a:solidFill>
                  <a:srgbClr val="000000"/>
                </a:solidFill>
                <a:latin typeface="Arial"/>
                <a:ea typeface="Arial"/>
                <a:cs typeface="Arial"/>
                <a:sym typeface="Arial"/>
              </a:rPr>
              <a:t> thuộc tính</a:t>
            </a:r>
            <a:r>
              <a:rPr lang="vi" sz="1600">
                <a:solidFill>
                  <a:srgbClr val="000000"/>
                </a:solidFill>
                <a:latin typeface="Arial"/>
                <a:ea typeface="Arial"/>
                <a:cs typeface="Arial"/>
                <a:sym typeface="Arial"/>
              </a:rPr>
              <a:t> bằng cách sử dụng </a:t>
            </a:r>
            <a:r>
              <a:rPr b="1" lang="vi" sz="1600">
                <a:solidFill>
                  <a:srgbClr val="000000"/>
                </a:solidFill>
                <a:latin typeface="Arial"/>
                <a:ea typeface="Arial"/>
                <a:cs typeface="Arial"/>
                <a:sym typeface="Arial"/>
              </a:rPr>
              <a:t>AS</a:t>
            </a:r>
            <a:endParaRPr b="1"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Liệt kê các cặp sinh viên cùng thành phố</a:t>
            </a:r>
            <a:endParaRPr b="1"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0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Từ khóa ‘AS’ là không bắt buộc ⇒ instructor </a:t>
            </a:r>
            <a:r>
              <a:rPr b="1" lang="vi" sz="1600">
                <a:solidFill>
                  <a:srgbClr val="000000"/>
                </a:solidFill>
                <a:latin typeface="Arial"/>
                <a:ea typeface="Arial"/>
                <a:cs typeface="Arial"/>
                <a:sym typeface="Arial"/>
              </a:rPr>
              <a:t>as</a:t>
            </a:r>
            <a:r>
              <a:rPr lang="vi" sz="1600">
                <a:solidFill>
                  <a:srgbClr val="000000"/>
                </a:solidFill>
                <a:latin typeface="Arial"/>
                <a:ea typeface="Arial"/>
                <a:cs typeface="Arial"/>
                <a:sym typeface="Arial"/>
              </a:rPr>
              <a:t> T ≡ instructor T</a:t>
            </a:r>
            <a:endParaRPr sz="1250">
              <a:solidFill>
                <a:srgbClr val="09865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89" name="Google Shape;289;p43"/>
          <p:cNvSpPr/>
          <p:nvPr/>
        </p:nvSpPr>
        <p:spPr>
          <a:xfrm>
            <a:off x="3032600" y="1923475"/>
            <a:ext cx="4053300" cy="837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select</a:t>
            </a: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name</a:t>
            </a:r>
            <a:r>
              <a:rPr b="1" lang="vi" sz="1250">
                <a:highlight>
                  <a:srgbClr val="FFFFFF"/>
                </a:highlight>
                <a:latin typeface="Courier New"/>
                <a:ea typeface="Courier New"/>
                <a:cs typeface="Courier New"/>
                <a:sym typeface="Courier New"/>
              </a:rPr>
              <a:t>, course_id</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from</a:t>
            </a:r>
            <a:r>
              <a:rPr b="1" lang="vi" sz="1250">
                <a:highlight>
                  <a:srgbClr val="FFFFFF"/>
                </a:highlight>
                <a:latin typeface="Courier New"/>
                <a:ea typeface="Courier New"/>
                <a:cs typeface="Courier New"/>
                <a:sym typeface="Courier New"/>
              </a:rPr>
              <a:t> instructor as I, teaches as TE</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where</a:t>
            </a:r>
            <a:r>
              <a:rPr b="1" lang="vi" sz="1250">
                <a:highlight>
                  <a:srgbClr val="FFFFFF"/>
                </a:highlight>
                <a:latin typeface="Courier New"/>
                <a:ea typeface="Courier New"/>
                <a:cs typeface="Courier New"/>
                <a:sym typeface="Courier New"/>
              </a:rPr>
              <a:t> </a:t>
            </a:r>
            <a:r>
              <a:rPr b="1" lang="vi" sz="1250">
                <a:highlight>
                  <a:schemeClr val="lt1"/>
                </a:highlight>
                <a:latin typeface="Courier New"/>
                <a:ea typeface="Courier New"/>
                <a:cs typeface="Courier New"/>
                <a:sym typeface="Courier New"/>
              </a:rPr>
              <a:t>I</a:t>
            </a:r>
            <a:r>
              <a:rPr b="1" lang="vi" sz="1250">
                <a:highlight>
                  <a:srgbClr val="FFFFFF"/>
                </a:highlight>
                <a:latin typeface="Courier New"/>
                <a:ea typeface="Courier New"/>
                <a:cs typeface="Courier New"/>
                <a:sym typeface="Courier New"/>
              </a:rPr>
              <a:t>.id = </a:t>
            </a:r>
            <a:r>
              <a:rPr b="1" lang="vi" sz="1250">
                <a:highlight>
                  <a:schemeClr val="lt1"/>
                </a:highlight>
                <a:latin typeface="Courier New"/>
                <a:ea typeface="Courier New"/>
                <a:cs typeface="Courier New"/>
                <a:sym typeface="Courier New"/>
              </a:rPr>
              <a:t>TE</a:t>
            </a:r>
            <a:r>
              <a:rPr b="1" lang="vi" sz="1250">
                <a:highlight>
                  <a:srgbClr val="FFFFFF"/>
                </a:highlight>
                <a:latin typeface="Courier New"/>
                <a:ea typeface="Courier New"/>
                <a:cs typeface="Courier New"/>
                <a:sym typeface="Courier New"/>
              </a:rPr>
              <a:t>.</a:t>
            </a:r>
            <a:r>
              <a:rPr b="1" lang="vi" sz="1250">
                <a:highlight>
                  <a:schemeClr val="lt1"/>
                </a:highlight>
                <a:latin typeface="Courier New"/>
                <a:ea typeface="Courier New"/>
                <a:cs typeface="Courier New"/>
                <a:sym typeface="Courier New"/>
              </a:rPr>
              <a:t>instructor_id</a:t>
            </a:r>
            <a:endParaRPr b="1" sz="1250">
              <a:solidFill>
                <a:srgbClr val="0000FF"/>
              </a:solidFill>
              <a:highlight>
                <a:srgbClr val="FFFFFF"/>
              </a:highlight>
              <a:latin typeface="Courier New"/>
              <a:ea typeface="Courier New"/>
              <a:cs typeface="Courier New"/>
              <a:sym typeface="Courier New"/>
            </a:endParaRPr>
          </a:p>
        </p:txBody>
      </p:sp>
      <p:sp>
        <p:nvSpPr>
          <p:cNvPr id="290" name="Google Shape;290;p43"/>
          <p:cNvSpPr/>
          <p:nvPr/>
        </p:nvSpPr>
        <p:spPr>
          <a:xfrm>
            <a:off x="3032600" y="3216650"/>
            <a:ext cx="3949200" cy="11325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select</a:t>
            </a:r>
            <a:r>
              <a:rPr b="1" lang="vi" sz="1250">
                <a:highlight>
                  <a:srgbClr val="FFFFFF"/>
                </a:highlight>
                <a:latin typeface="Courier New"/>
                <a:ea typeface="Courier New"/>
                <a:cs typeface="Courier New"/>
                <a:sym typeface="Courier New"/>
              </a:rPr>
              <a:t> A.student_code, B.student_code</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from</a:t>
            </a:r>
            <a:r>
              <a:rPr b="1" lang="vi" sz="1250">
                <a:highlight>
                  <a:srgbClr val="FFFFFF"/>
                </a:highlight>
                <a:latin typeface="Courier New"/>
                <a:ea typeface="Courier New"/>
                <a:cs typeface="Courier New"/>
                <a:sym typeface="Courier New"/>
              </a:rPr>
              <a:t> students </a:t>
            </a:r>
            <a:r>
              <a:rPr b="1" lang="vi" sz="1250">
                <a:solidFill>
                  <a:srgbClr val="980000"/>
                </a:solidFill>
                <a:highlight>
                  <a:srgbClr val="FFFFFF"/>
                </a:highlight>
                <a:latin typeface="Courier New"/>
                <a:ea typeface="Courier New"/>
                <a:cs typeface="Courier New"/>
                <a:sym typeface="Courier New"/>
              </a:rPr>
              <a:t>as</a:t>
            </a:r>
            <a:r>
              <a:rPr b="1" lang="vi" sz="1250">
                <a:highlight>
                  <a:srgbClr val="FFFFFF"/>
                </a:highlight>
                <a:latin typeface="Courier New"/>
                <a:ea typeface="Courier New"/>
                <a:cs typeface="Courier New"/>
                <a:sym typeface="Courier New"/>
              </a:rPr>
              <a:t> A, students </a:t>
            </a:r>
            <a:r>
              <a:rPr b="1" lang="vi" sz="1250">
                <a:solidFill>
                  <a:srgbClr val="980000"/>
                </a:solidFill>
                <a:highlight>
                  <a:srgbClr val="FFFFFF"/>
                </a:highlight>
                <a:latin typeface="Courier New"/>
                <a:ea typeface="Courier New"/>
                <a:cs typeface="Courier New"/>
                <a:sym typeface="Courier New"/>
              </a:rPr>
              <a:t>as</a:t>
            </a:r>
            <a:r>
              <a:rPr b="1" lang="vi" sz="1250">
                <a:highlight>
                  <a:srgbClr val="FFFFFF"/>
                </a:highlight>
                <a:latin typeface="Courier New"/>
                <a:ea typeface="Courier New"/>
                <a:cs typeface="Courier New"/>
                <a:sym typeface="Courier New"/>
              </a:rPr>
              <a:t> B</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where</a:t>
            </a:r>
            <a:r>
              <a:rPr b="1" lang="vi" sz="1250">
                <a:highlight>
                  <a:srgbClr val="FFFFFF"/>
                </a:highlight>
                <a:latin typeface="Courier New"/>
                <a:ea typeface="Courier New"/>
                <a:cs typeface="Courier New"/>
                <a:sym typeface="Courier New"/>
              </a:rPr>
              <a:t> A.student_code &lt; B.student_code</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and</a:t>
            </a:r>
            <a:r>
              <a:rPr b="1" lang="vi" sz="1250">
                <a:highlight>
                  <a:srgbClr val="FFFFFF"/>
                </a:highlight>
                <a:latin typeface="Courier New"/>
                <a:ea typeface="Courier New"/>
                <a:cs typeface="Courier New"/>
                <a:sym typeface="Courier New"/>
              </a:rPr>
              <a:t> A.city = B.city</a:t>
            </a:r>
            <a:endParaRPr b="1" sz="12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6"/>
          <p:cNvSpPr txBox="1"/>
          <p:nvPr>
            <p:ph idx="4294967295" type="body"/>
          </p:nvPr>
        </p:nvSpPr>
        <p:spPr>
          <a:xfrm>
            <a:off x="0" y="1773000"/>
            <a:ext cx="9143700" cy="798600"/>
          </a:xfrm>
          <a:prstGeom prst="rect">
            <a:avLst/>
          </a:prstGeom>
          <a:solidFill>
            <a:srgbClr val="666666"/>
          </a:solidFill>
          <a:ln>
            <a:noFill/>
          </a:ln>
          <a:effectLst>
            <a:outerShdw blurRad="57240" rotWithShape="0" dir="5400000" dist="19080">
              <a:srgbClr val="000000">
                <a:alpha val="49800"/>
              </a:srgbClr>
            </a:outerShdw>
          </a:effectLst>
        </p:spPr>
        <p:txBody>
          <a:bodyPr anchorCtr="0" anchor="t" bIns="91425" lIns="91425" spcFirstLastPara="1" rIns="91425" wrap="square" tIns="91425">
            <a:noAutofit/>
          </a:bodyPr>
          <a:lstStyle/>
          <a:p>
            <a:pPr indent="0" lvl="0" marL="228600" marR="0" rtl="0" algn="ctr">
              <a:lnSpc>
                <a:spcPct val="100000"/>
              </a:lnSpc>
              <a:spcBef>
                <a:spcPts val="0"/>
              </a:spcBef>
              <a:spcAft>
                <a:spcPts val="0"/>
              </a:spcAft>
              <a:buClr>
                <a:srgbClr val="FFFFFF"/>
              </a:buClr>
              <a:buSzPts val="3800"/>
              <a:buFont typeface="Arial"/>
              <a:buNone/>
            </a:pPr>
            <a:r>
              <a:rPr b="1" lang="vi" sz="3800">
                <a:solidFill>
                  <a:srgbClr val="FFFFFF"/>
                </a:solidFill>
                <a:latin typeface="Jura"/>
                <a:ea typeface="Jura"/>
                <a:cs typeface="Jura"/>
                <a:sym typeface="Jura"/>
              </a:rPr>
              <a:t>Các câu lệnh cơ bản</a:t>
            </a:r>
            <a:endParaRPr b="1" sz="3800">
              <a:solidFill>
                <a:srgbClr val="FFFFFF"/>
              </a:solidFill>
              <a:latin typeface="Jura"/>
              <a:ea typeface="Jura"/>
              <a:cs typeface="Jura"/>
              <a:sym typeface="Jura"/>
            </a:endParaRPr>
          </a:p>
          <a:p>
            <a:pPr indent="0" lvl="0" marL="228600" marR="0" rtl="0" algn="ctr">
              <a:lnSpc>
                <a:spcPct val="100000"/>
              </a:lnSpc>
              <a:spcBef>
                <a:spcPts val="1200"/>
              </a:spcBef>
              <a:spcAft>
                <a:spcPts val="0"/>
              </a:spcAft>
              <a:buClr>
                <a:srgbClr val="FFFFFF"/>
              </a:buClr>
              <a:buSzPts val="3800"/>
              <a:buFont typeface="Arial"/>
              <a:buNone/>
            </a:pPr>
            <a:r>
              <a:t/>
            </a:r>
            <a:endParaRPr b="1" sz="3800">
              <a:solidFill>
                <a:srgbClr val="FFFFFF"/>
              </a:solidFill>
              <a:latin typeface="Jura"/>
              <a:ea typeface="Jura"/>
              <a:cs typeface="Jura"/>
              <a:sym typeface="Jura"/>
            </a:endParaRPr>
          </a:p>
          <a:p>
            <a:pPr indent="0" lvl="0" marL="228600" marR="0" rtl="0" algn="ctr">
              <a:lnSpc>
                <a:spcPct val="100000"/>
              </a:lnSpc>
              <a:spcBef>
                <a:spcPts val="1200"/>
              </a:spcBef>
              <a:spcAft>
                <a:spcPts val="1200"/>
              </a:spcAft>
              <a:buClr>
                <a:srgbClr val="FFFFFF"/>
              </a:buClr>
              <a:buSzPts val="3800"/>
              <a:buFont typeface="Arial"/>
              <a:buNone/>
            </a:pPr>
            <a:r>
              <a:t/>
            </a:r>
            <a:endParaRPr b="1" sz="3800">
              <a:solidFill>
                <a:srgbClr val="FFFFFF"/>
              </a:solidFill>
              <a:latin typeface="Jura"/>
              <a:ea typeface="Jura"/>
              <a:cs typeface="Jura"/>
              <a:sym typeface="Ju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96" name="Google Shape;296;p4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INSERT INTO</a:t>
            </a:r>
            <a:endParaRPr b="0" sz="2861">
              <a:solidFill>
                <a:srgbClr val="0000FF"/>
              </a:solidFill>
              <a:highlight>
                <a:srgbClr val="FFFFFF"/>
              </a:highlight>
              <a:latin typeface="Courier New"/>
              <a:ea typeface="Courier New"/>
              <a:cs typeface="Courier New"/>
              <a:sym typeface="Courier New"/>
            </a:endParaRPr>
          </a:p>
        </p:txBody>
      </p:sp>
      <p:sp>
        <p:nvSpPr>
          <p:cNvPr id="297" name="Google Shape;297;p44"/>
          <p:cNvSpPr txBox="1"/>
          <p:nvPr>
            <p:ph idx="1" type="body"/>
          </p:nvPr>
        </p:nvSpPr>
        <p:spPr>
          <a:xfrm>
            <a:off x="727550" y="1483925"/>
            <a:ext cx="81255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Câu lệnh này</a:t>
            </a:r>
            <a:r>
              <a:rPr b="1" lang="vi" sz="1250">
                <a:solidFill>
                  <a:srgbClr val="0000FF"/>
                </a:solidFill>
                <a:highlight>
                  <a:srgbClr val="FFFFFF"/>
                </a:highlight>
                <a:latin typeface="Courier New"/>
                <a:ea typeface="Courier New"/>
                <a:cs typeface="Courier New"/>
                <a:sym typeface="Courier New"/>
              </a:rPr>
              <a:t> </a:t>
            </a:r>
            <a:r>
              <a:rPr b="1" lang="vi" sz="1600">
                <a:solidFill>
                  <a:srgbClr val="0000FF"/>
                </a:solidFill>
                <a:highlight>
                  <a:srgbClr val="FFFFFF"/>
                </a:highlight>
                <a:latin typeface="Courier New"/>
                <a:ea typeface="Courier New"/>
                <a:cs typeface="Courier New"/>
                <a:sym typeface="Courier New"/>
              </a:rPr>
              <a:t>INSERT INTO</a:t>
            </a:r>
            <a:r>
              <a:rPr lang="vi" sz="1600">
                <a:solidFill>
                  <a:srgbClr val="000000"/>
                </a:solidFill>
                <a:latin typeface="Arial"/>
                <a:ea typeface="Arial"/>
                <a:cs typeface="Arial"/>
                <a:sym typeface="Arial"/>
              </a:rPr>
              <a:t> được sử dụng để chèn bản ghi mới vào bảng.</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Chỉ định cả tên cột và giá trị cần chèn: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Nếu muốn thêm giá trị cho tất cả các cột của bảng, cần đảm bảo đúng thứ tự của các cột trong bảng</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98" name="Google Shape;298;p44"/>
          <p:cNvSpPr/>
          <p:nvPr/>
        </p:nvSpPr>
        <p:spPr>
          <a:xfrm>
            <a:off x="2069225" y="2303525"/>
            <a:ext cx="5802300" cy="5352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vi" sz="1150">
                <a:solidFill>
                  <a:srgbClr val="0000FF"/>
                </a:solidFill>
                <a:highlight>
                  <a:srgbClr val="FFFFFF"/>
                </a:highlight>
                <a:latin typeface="Courier New"/>
                <a:ea typeface="Courier New"/>
                <a:cs typeface="Courier New"/>
                <a:sym typeface="Courier New"/>
              </a:rPr>
              <a:t>INSERT INTO</a:t>
            </a:r>
            <a:r>
              <a:rPr b="1" lang="vi" sz="1150">
                <a:highlight>
                  <a:srgbClr val="FFFFFF"/>
                </a:highlight>
                <a:latin typeface="Courier New"/>
                <a:ea typeface="Courier New"/>
                <a:cs typeface="Courier New"/>
                <a:sym typeface="Courier New"/>
              </a:rPr>
              <a:t> table_name (column1, column2, column3, ...)</a:t>
            </a:r>
            <a:endParaRPr b="1" sz="11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150">
                <a:solidFill>
                  <a:srgbClr val="0000FF"/>
                </a:solidFill>
                <a:highlight>
                  <a:srgbClr val="FFFFFF"/>
                </a:highlight>
                <a:latin typeface="Courier New"/>
                <a:ea typeface="Courier New"/>
                <a:cs typeface="Courier New"/>
                <a:sym typeface="Courier New"/>
              </a:rPr>
              <a:t>VALUES</a:t>
            </a:r>
            <a:r>
              <a:rPr b="1" lang="vi" sz="1150">
                <a:highlight>
                  <a:srgbClr val="FFFFFF"/>
                </a:highlight>
                <a:latin typeface="Courier New"/>
                <a:ea typeface="Courier New"/>
                <a:cs typeface="Courier New"/>
                <a:sym typeface="Courier New"/>
              </a:rPr>
              <a:t> (value1, value2, value3, ...);</a:t>
            </a:r>
            <a:endParaRPr b="1" sz="1350">
              <a:solidFill>
                <a:srgbClr val="0000FF"/>
              </a:solidFill>
              <a:highlight>
                <a:srgbClr val="FFFFFF"/>
              </a:highlight>
              <a:latin typeface="Courier New"/>
              <a:ea typeface="Courier New"/>
              <a:cs typeface="Courier New"/>
              <a:sym typeface="Courier New"/>
            </a:endParaRPr>
          </a:p>
        </p:txBody>
      </p:sp>
      <p:sp>
        <p:nvSpPr>
          <p:cNvPr id="299" name="Google Shape;299;p44"/>
          <p:cNvSpPr/>
          <p:nvPr/>
        </p:nvSpPr>
        <p:spPr>
          <a:xfrm>
            <a:off x="3108625" y="3722925"/>
            <a:ext cx="3952200" cy="666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INSERT INTO</a:t>
            </a:r>
            <a:r>
              <a:rPr b="1" lang="vi" sz="1250">
                <a:highlight>
                  <a:srgbClr val="FFFFFF"/>
                </a:highlight>
                <a:latin typeface="Courier New"/>
                <a:ea typeface="Courier New"/>
                <a:cs typeface="Courier New"/>
                <a:sym typeface="Courier New"/>
              </a:rPr>
              <a:t> table_name</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VALUES</a:t>
            </a:r>
            <a:r>
              <a:rPr b="1" lang="vi" sz="1250">
                <a:highlight>
                  <a:srgbClr val="FFFFFF"/>
                </a:highlight>
                <a:latin typeface="Courier New"/>
                <a:ea typeface="Courier New"/>
                <a:cs typeface="Courier New"/>
                <a:sym typeface="Courier New"/>
              </a:rPr>
              <a:t> (value1, value2, value3, ...);</a:t>
            </a:r>
            <a:endParaRPr b="1" sz="11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05" name="Google Shape;305;p4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INSERT INTO</a:t>
            </a:r>
            <a:endParaRPr b="0" sz="2861">
              <a:solidFill>
                <a:srgbClr val="0000FF"/>
              </a:solidFill>
              <a:highlight>
                <a:srgbClr val="FFFFFF"/>
              </a:highlight>
              <a:latin typeface="Courier New"/>
              <a:ea typeface="Courier New"/>
              <a:cs typeface="Courier New"/>
              <a:sym typeface="Courier New"/>
            </a:endParaRPr>
          </a:p>
        </p:txBody>
      </p:sp>
      <p:sp>
        <p:nvSpPr>
          <p:cNvPr id="306" name="Google Shape;306;p45"/>
          <p:cNvSpPr txBox="1"/>
          <p:nvPr>
            <p:ph idx="1" type="body"/>
          </p:nvPr>
        </p:nvSpPr>
        <p:spPr>
          <a:xfrm>
            <a:off x="727550" y="1483925"/>
            <a:ext cx="81255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07" name="Google Shape;307;p45"/>
          <p:cNvSpPr/>
          <p:nvPr/>
        </p:nvSpPr>
        <p:spPr>
          <a:xfrm>
            <a:off x="1537400" y="1211550"/>
            <a:ext cx="6505800" cy="3762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INSERT INTO</a:t>
            </a:r>
            <a:r>
              <a:rPr lang="vi" sz="1250">
                <a:highlight>
                  <a:srgbClr val="FFFFFF"/>
                </a:highlight>
                <a:latin typeface="Courier New"/>
                <a:ea typeface="Courier New"/>
                <a:cs typeface="Courier New"/>
                <a:sym typeface="Courier New"/>
              </a:rPr>
              <a:t> instructor (full_name, dept_name, salary) </a:t>
            </a:r>
            <a:r>
              <a:rPr lang="vi" sz="1250">
                <a:solidFill>
                  <a:srgbClr val="0000FF"/>
                </a:solidFill>
                <a:highlight>
                  <a:srgbClr val="FFFFFF"/>
                </a:highlight>
                <a:latin typeface="Courier New"/>
                <a:ea typeface="Courier New"/>
                <a:cs typeface="Courier New"/>
                <a:sym typeface="Courier New"/>
              </a:rPr>
              <a:t>VALUES</a:t>
            </a:r>
            <a:endParaRPr sz="12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'Nguyễn Văn An'</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Công nghệ Thông tin'</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25000000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'Trần Thị Bình'</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Điện tử Viễn thông'</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28000000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'Lê Minh Cường'</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Công nghệ Thông tin'</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30000000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'Phạm Thanh Dung'</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Khoa học Máy tính'</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27000000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'Hoàng Ngọc Em'</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Kỹ thuật Máy tính'</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26000000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'Vũ Thị Phương'</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Điện tử Viễn thông'</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29000000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'Đỗ Minh Quân'</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Khoa học Dữ liệu'</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32000000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'Ngô Lan Hương'</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Khoa học Máy tính'</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27500000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'Bùi Quang Tuấn'</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Kỹ thuật Máy tính'</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26800000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'Trịnh Mai Linh'</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Công nghệ Thông tin'</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31000000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'Lý Thanh Tùng'</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Khoa học Dữ liệu'</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33000000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'Mai Thị Hoa'</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An toàn Thông tin'</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28500000</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r>
              <a:rPr lang="vi" sz="1250">
                <a:solidFill>
                  <a:srgbClr val="A31515"/>
                </a:solidFill>
                <a:highlight>
                  <a:srgbClr val="FFFFFF"/>
                </a:highlight>
                <a:latin typeface="Courier New"/>
                <a:ea typeface="Courier New"/>
                <a:cs typeface="Courier New"/>
                <a:sym typeface="Courier New"/>
              </a:rPr>
              <a:t>'Đinh Quốc Việt'</a:t>
            </a:r>
            <a:r>
              <a:rPr lang="vi" sz="1250">
                <a:highlight>
                  <a:srgbClr val="FFFFFF"/>
                </a:highlight>
                <a:latin typeface="Courier New"/>
                <a:ea typeface="Courier New"/>
                <a:cs typeface="Courier New"/>
                <a:sym typeface="Courier New"/>
              </a:rPr>
              <a:t>, </a:t>
            </a:r>
            <a:r>
              <a:rPr lang="vi" sz="1250">
                <a:solidFill>
                  <a:srgbClr val="A31515"/>
                </a:solidFill>
                <a:highlight>
                  <a:srgbClr val="FFFFFF"/>
                </a:highlight>
                <a:latin typeface="Courier New"/>
                <a:ea typeface="Courier New"/>
                <a:cs typeface="Courier New"/>
                <a:sym typeface="Courier New"/>
              </a:rPr>
              <a:t>'Khoa An toàn Thông tin'</a:t>
            </a:r>
            <a:r>
              <a:rPr lang="vi" sz="1250">
                <a:highlight>
                  <a:srgbClr val="FFFFFF"/>
                </a:highlight>
                <a:latin typeface="Courier New"/>
                <a:ea typeface="Courier New"/>
                <a:cs typeface="Courier New"/>
                <a:sym typeface="Courier New"/>
              </a:rPr>
              <a:t>, </a:t>
            </a:r>
            <a:r>
              <a:rPr lang="vi" sz="1250">
                <a:solidFill>
                  <a:srgbClr val="098658"/>
                </a:solidFill>
                <a:highlight>
                  <a:srgbClr val="FFFFFF"/>
                </a:highlight>
                <a:latin typeface="Courier New"/>
                <a:ea typeface="Courier New"/>
                <a:cs typeface="Courier New"/>
                <a:sym typeface="Courier New"/>
              </a:rPr>
              <a:t>29500000</a:t>
            </a:r>
            <a:r>
              <a:rPr lang="vi" sz="1250">
                <a:highlight>
                  <a:srgbClr val="FFFFFF"/>
                </a:highlight>
                <a:latin typeface="Courier New"/>
                <a:ea typeface="Courier New"/>
                <a:cs typeface="Courier New"/>
                <a:sym typeface="Courier New"/>
              </a:rPr>
              <a:t>);</a:t>
            </a:r>
            <a:endParaRPr b="1" sz="11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43" name="Google Shape;143;p27"/>
          <p:cNvPicPr preferRelativeResize="0"/>
          <p:nvPr/>
        </p:nvPicPr>
        <p:blipFill>
          <a:blip r:embed="rId3">
            <a:alphaModFix/>
          </a:blip>
          <a:stretch>
            <a:fillRect/>
          </a:stretch>
        </p:blipFill>
        <p:spPr>
          <a:xfrm>
            <a:off x="6961000" y="1129286"/>
            <a:ext cx="2904825" cy="3705499"/>
          </a:xfrm>
          <a:prstGeom prst="rect">
            <a:avLst/>
          </a:prstGeom>
          <a:noFill/>
          <a:ln>
            <a:noFill/>
          </a:ln>
        </p:spPr>
      </p:pic>
      <p:pic>
        <p:nvPicPr>
          <p:cNvPr id="144" name="Google Shape;144;p27"/>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
        <p:nvSpPr>
          <p:cNvPr id="145" name="Google Shape;145;p27"/>
          <p:cNvSpPr txBox="1"/>
          <p:nvPr>
            <p:ph idx="1" type="body"/>
          </p:nvPr>
        </p:nvSpPr>
        <p:spPr>
          <a:xfrm>
            <a:off x="729450" y="1559001"/>
            <a:ext cx="7688700" cy="22611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lang="vi" sz="1772">
                <a:solidFill>
                  <a:schemeClr val="dk2"/>
                </a:solidFill>
                <a:latin typeface="Sarabun"/>
                <a:ea typeface="Sarabun"/>
                <a:cs typeface="Sarabun"/>
                <a:sym typeface="Sarabun"/>
              </a:rPr>
              <a:t>Số nguyên (Integer Types):</a:t>
            </a:r>
            <a:endParaRPr sz="1772">
              <a:solidFill>
                <a:schemeClr val="dk2"/>
              </a:solidFill>
              <a:latin typeface="Sarabun"/>
              <a:ea typeface="Sarabun"/>
              <a:cs typeface="Sarabun"/>
              <a:sym typeface="Sarabun"/>
            </a:endParaRPr>
          </a:p>
          <a:p>
            <a:pPr indent="-313690" lvl="0" marL="457200" rtl="0" algn="l">
              <a:lnSpc>
                <a:spcPct val="130000"/>
              </a:lnSpc>
              <a:spcBef>
                <a:spcPts val="1200"/>
              </a:spcBef>
              <a:spcAft>
                <a:spcPts val="0"/>
              </a:spcAft>
              <a:buClr>
                <a:srgbClr val="000000"/>
              </a:buClr>
              <a:buSzPts val="1340"/>
              <a:buFont typeface="Arial"/>
              <a:buChar char="●"/>
            </a:pPr>
            <a:r>
              <a:rPr lang="vi" sz="1340">
                <a:solidFill>
                  <a:srgbClr val="188038"/>
                </a:solidFill>
                <a:latin typeface="Sarabun"/>
                <a:ea typeface="Sarabun"/>
                <a:cs typeface="Sarabun"/>
                <a:sym typeface="Sarabun"/>
              </a:rPr>
              <a:t>TINYINT</a:t>
            </a:r>
            <a:r>
              <a:rPr lang="vi" sz="1340">
                <a:solidFill>
                  <a:srgbClr val="000000"/>
                </a:solidFill>
                <a:latin typeface="Sarabun"/>
                <a:ea typeface="Sarabun"/>
                <a:cs typeface="Sarabun"/>
                <a:sym typeface="Sarabun"/>
              </a:rPr>
              <a:t> (1 byte): Lưu giá trị từ -128 đến 127 (hoặc 0-255 nếu </a:t>
            </a:r>
            <a:r>
              <a:rPr lang="vi" sz="1340">
                <a:solidFill>
                  <a:srgbClr val="188038"/>
                </a:solidFill>
                <a:latin typeface="Sarabun"/>
                <a:ea typeface="Sarabun"/>
                <a:cs typeface="Sarabun"/>
                <a:sym typeface="Sarabun"/>
              </a:rPr>
              <a:t>UNSIGNED</a:t>
            </a:r>
            <a:r>
              <a:rPr lang="vi" sz="1340">
                <a:solidFill>
                  <a:srgbClr val="000000"/>
                </a:solidFill>
                <a:latin typeface="Sarabun"/>
                <a:ea typeface="Sarabun"/>
                <a:cs typeface="Sarabun"/>
                <a:sym typeface="Sarabun"/>
              </a:rPr>
              <a:t>).</a:t>
            </a:r>
            <a:endParaRPr sz="1340">
              <a:solidFill>
                <a:srgbClr val="000000"/>
              </a:solidFill>
              <a:latin typeface="Sarabun"/>
              <a:ea typeface="Sarabun"/>
              <a:cs typeface="Sarabun"/>
              <a:sym typeface="Sarabun"/>
            </a:endParaRPr>
          </a:p>
          <a:p>
            <a:pPr indent="-313690" lvl="0" marL="457200" rtl="0" algn="l">
              <a:lnSpc>
                <a:spcPct val="130000"/>
              </a:lnSpc>
              <a:spcBef>
                <a:spcPts val="0"/>
              </a:spcBef>
              <a:spcAft>
                <a:spcPts val="0"/>
              </a:spcAft>
              <a:buClr>
                <a:srgbClr val="000000"/>
              </a:buClr>
              <a:buSzPts val="1340"/>
              <a:buFont typeface="Arial"/>
              <a:buChar char="●"/>
            </a:pPr>
            <a:r>
              <a:rPr lang="vi" sz="1340">
                <a:solidFill>
                  <a:srgbClr val="188038"/>
                </a:solidFill>
                <a:latin typeface="Sarabun"/>
                <a:ea typeface="Sarabun"/>
                <a:cs typeface="Sarabun"/>
                <a:sym typeface="Sarabun"/>
              </a:rPr>
              <a:t>SMALLINT</a:t>
            </a:r>
            <a:r>
              <a:rPr lang="vi" sz="1340">
                <a:solidFill>
                  <a:srgbClr val="000000"/>
                </a:solidFill>
                <a:latin typeface="Sarabun"/>
                <a:ea typeface="Sarabun"/>
                <a:cs typeface="Sarabun"/>
                <a:sym typeface="Sarabun"/>
              </a:rPr>
              <a:t> (2 bytes): -32,768 đến 32,767.</a:t>
            </a:r>
            <a:endParaRPr sz="1340">
              <a:solidFill>
                <a:srgbClr val="000000"/>
              </a:solidFill>
              <a:latin typeface="Sarabun"/>
              <a:ea typeface="Sarabun"/>
              <a:cs typeface="Sarabun"/>
              <a:sym typeface="Sarabun"/>
            </a:endParaRPr>
          </a:p>
          <a:p>
            <a:pPr indent="-313690" lvl="0" marL="457200" rtl="0" algn="l">
              <a:lnSpc>
                <a:spcPct val="130000"/>
              </a:lnSpc>
              <a:spcBef>
                <a:spcPts val="0"/>
              </a:spcBef>
              <a:spcAft>
                <a:spcPts val="0"/>
              </a:spcAft>
              <a:buClr>
                <a:srgbClr val="000000"/>
              </a:buClr>
              <a:buSzPts val="1340"/>
              <a:buFont typeface="Arial"/>
              <a:buChar char="●"/>
            </a:pPr>
            <a:r>
              <a:rPr lang="vi" sz="1340">
                <a:solidFill>
                  <a:srgbClr val="188038"/>
                </a:solidFill>
                <a:latin typeface="Sarabun"/>
                <a:ea typeface="Sarabun"/>
                <a:cs typeface="Sarabun"/>
                <a:sym typeface="Sarabun"/>
              </a:rPr>
              <a:t>MEDIUMINT</a:t>
            </a:r>
            <a:r>
              <a:rPr lang="vi" sz="1340">
                <a:solidFill>
                  <a:srgbClr val="000000"/>
                </a:solidFill>
                <a:latin typeface="Sarabun"/>
                <a:ea typeface="Sarabun"/>
                <a:cs typeface="Sarabun"/>
                <a:sym typeface="Sarabun"/>
              </a:rPr>
              <a:t> (3 bytes): -8,388,608 đến 8,388,607.</a:t>
            </a:r>
            <a:endParaRPr sz="1340">
              <a:solidFill>
                <a:srgbClr val="000000"/>
              </a:solidFill>
              <a:latin typeface="Sarabun"/>
              <a:ea typeface="Sarabun"/>
              <a:cs typeface="Sarabun"/>
              <a:sym typeface="Sarabun"/>
            </a:endParaRPr>
          </a:p>
          <a:p>
            <a:pPr indent="-313690" lvl="0" marL="457200" rtl="0" algn="l">
              <a:lnSpc>
                <a:spcPct val="130000"/>
              </a:lnSpc>
              <a:spcBef>
                <a:spcPts val="0"/>
              </a:spcBef>
              <a:spcAft>
                <a:spcPts val="0"/>
              </a:spcAft>
              <a:buClr>
                <a:srgbClr val="000000"/>
              </a:buClr>
              <a:buSzPts val="1340"/>
              <a:buFont typeface="Arial"/>
              <a:buChar char="●"/>
            </a:pPr>
            <a:r>
              <a:rPr lang="vi" sz="1340">
                <a:solidFill>
                  <a:srgbClr val="188038"/>
                </a:solidFill>
                <a:latin typeface="Sarabun"/>
                <a:ea typeface="Sarabun"/>
                <a:cs typeface="Sarabun"/>
                <a:sym typeface="Sarabun"/>
              </a:rPr>
              <a:t>INT</a:t>
            </a:r>
            <a:r>
              <a:rPr lang="vi" sz="1340">
                <a:solidFill>
                  <a:srgbClr val="000000"/>
                </a:solidFill>
                <a:latin typeface="Sarabun"/>
                <a:ea typeface="Sarabun"/>
                <a:cs typeface="Sarabun"/>
                <a:sym typeface="Sarabun"/>
              </a:rPr>
              <a:t> (4 bytes): -2,147,483,648 đến 2,147,483,647.</a:t>
            </a:r>
            <a:endParaRPr sz="1340">
              <a:solidFill>
                <a:srgbClr val="000000"/>
              </a:solidFill>
              <a:latin typeface="Sarabun"/>
              <a:ea typeface="Sarabun"/>
              <a:cs typeface="Sarabun"/>
              <a:sym typeface="Sarabun"/>
            </a:endParaRPr>
          </a:p>
          <a:p>
            <a:pPr indent="-313690" lvl="0" marL="457200" rtl="0" algn="l">
              <a:lnSpc>
                <a:spcPct val="130000"/>
              </a:lnSpc>
              <a:spcBef>
                <a:spcPts val="0"/>
              </a:spcBef>
              <a:spcAft>
                <a:spcPts val="0"/>
              </a:spcAft>
              <a:buClr>
                <a:srgbClr val="000000"/>
              </a:buClr>
              <a:buSzPts val="1340"/>
              <a:buFont typeface="Arial"/>
              <a:buChar char="●"/>
            </a:pPr>
            <a:r>
              <a:rPr lang="vi" sz="1340">
                <a:solidFill>
                  <a:srgbClr val="188038"/>
                </a:solidFill>
                <a:latin typeface="Sarabun"/>
                <a:ea typeface="Sarabun"/>
                <a:cs typeface="Sarabun"/>
                <a:sym typeface="Sarabun"/>
              </a:rPr>
              <a:t>BIGINT</a:t>
            </a:r>
            <a:r>
              <a:rPr lang="vi" sz="1340">
                <a:solidFill>
                  <a:srgbClr val="000000"/>
                </a:solidFill>
                <a:latin typeface="Sarabun"/>
                <a:ea typeface="Sarabun"/>
                <a:cs typeface="Sarabun"/>
                <a:sym typeface="Sarabun"/>
              </a:rPr>
              <a:t> (8 bytes): -9,223,372,036,854,775,808 đến 9,223,372,036,854,775,807.</a:t>
            </a:r>
            <a:endParaRPr sz="1340">
              <a:solidFill>
                <a:srgbClr val="000000"/>
              </a:solidFill>
              <a:latin typeface="Sarabun"/>
              <a:ea typeface="Sarabun"/>
              <a:cs typeface="Sarabun"/>
              <a:sym typeface="Sarabun"/>
            </a:endParaRPr>
          </a:p>
          <a:p>
            <a:pPr indent="0" lvl="0" marL="0" rtl="0" algn="l">
              <a:lnSpc>
                <a:spcPct val="130000"/>
              </a:lnSpc>
              <a:spcBef>
                <a:spcPts val="1200"/>
              </a:spcBef>
              <a:spcAft>
                <a:spcPts val="1200"/>
              </a:spcAft>
              <a:buSzPts val="852"/>
              <a:buNone/>
            </a:pPr>
            <a:r>
              <a:t/>
            </a:r>
            <a:endParaRPr sz="1417">
              <a:latin typeface="Sarabun"/>
              <a:ea typeface="Sarabun"/>
              <a:cs typeface="Sarabun"/>
              <a:sym typeface="Sarabun"/>
            </a:endParaRPr>
          </a:p>
        </p:txBody>
      </p:sp>
      <p:sp>
        <p:nvSpPr>
          <p:cNvPr id="146" name="Google Shape;146;p2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Data Types - Kiểu dữ liệu</a:t>
            </a:r>
            <a:endParaRPr sz="2800">
              <a:latin typeface="Sarabun Medium"/>
              <a:ea typeface="Sarabun Medium"/>
              <a:cs typeface="Sarabun Medium"/>
              <a:sym typeface="Sarabun Medium"/>
            </a:endParaRPr>
          </a:p>
          <a:p>
            <a:pPr indent="0" lvl="0" marL="0" rtl="0" algn="l">
              <a:spcBef>
                <a:spcPts val="0"/>
              </a:spcBef>
              <a:spcAft>
                <a:spcPts val="0"/>
              </a:spcAft>
              <a:buNone/>
            </a:pPr>
            <a:r>
              <a:t/>
            </a:r>
            <a:endParaRPr/>
          </a:p>
        </p:txBody>
      </p:sp>
      <p:sp>
        <p:nvSpPr>
          <p:cNvPr id="147" name="Google Shape;147;p27"/>
          <p:cNvSpPr/>
          <p:nvPr/>
        </p:nvSpPr>
        <p:spPr>
          <a:xfrm>
            <a:off x="4299125" y="3930900"/>
            <a:ext cx="2062800" cy="626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vi" sz="1350">
                <a:highlight>
                  <a:srgbClr val="FFFFFF"/>
                </a:highlight>
                <a:latin typeface="Courier New"/>
                <a:ea typeface="Courier New"/>
                <a:cs typeface="Courier New"/>
                <a:sym typeface="Courier New"/>
              </a:rPr>
              <a:t>quantity </a:t>
            </a:r>
            <a:r>
              <a:rPr lang="vi" sz="1350">
                <a:solidFill>
                  <a:srgbClr val="0000FF"/>
                </a:solidFill>
                <a:highlight>
                  <a:srgbClr val="FFFFFF"/>
                </a:highlight>
                <a:latin typeface="Courier New"/>
                <a:ea typeface="Courier New"/>
                <a:cs typeface="Courier New"/>
                <a:sym typeface="Courier New"/>
              </a:rPr>
              <a:t>SMALLINT</a:t>
            </a:r>
            <a:endParaRPr sz="1750">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53" name="Google Shape;153;p28"/>
          <p:cNvPicPr preferRelativeResize="0"/>
          <p:nvPr/>
        </p:nvPicPr>
        <p:blipFill>
          <a:blip r:embed="rId3">
            <a:alphaModFix/>
          </a:blip>
          <a:stretch>
            <a:fillRect/>
          </a:stretch>
        </p:blipFill>
        <p:spPr>
          <a:xfrm>
            <a:off x="6822527" y="1174236"/>
            <a:ext cx="2904825" cy="3705499"/>
          </a:xfrm>
          <a:prstGeom prst="rect">
            <a:avLst/>
          </a:prstGeom>
          <a:noFill/>
          <a:ln>
            <a:noFill/>
          </a:ln>
        </p:spPr>
      </p:pic>
      <p:pic>
        <p:nvPicPr>
          <p:cNvPr id="154" name="Google Shape;154;p28"/>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
        <p:nvSpPr>
          <p:cNvPr id="155" name="Google Shape;155;p28"/>
          <p:cNvSpPr txBox="1"/>
          <p:nvPr>
            <p:ph idx="1" type="body"/>
          </p:nvPr>
        </p:nvSpPr>
        <p:spPr>
          <a:xfrm>
            <a:off x="779100" y="1510037"/>
            <a:ext cx="5528100" cy="3033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vi" sz="1800">
                <a:solidFill>
                  <a:schemeClr val="dk2"/>
                </a:solidFill>
                <a:latin typeface="Sarabun"/>
                <a:ea typeface="Sarabun"/>
                <a:cs typeface="Sarabun"/>
                <a:sym typeface="Sarabun"/>
              </a:rPr>
              <a:t>Số thực (Floating-Point Types):</a:t>
            </a:r>
            <a:endParaRPr sz="1800">
              <a:solidFill>
                <a:schemeClr val="dk2"/>
              </a:solidFill>
              <a:latin typeface="Sarabun"/>
              <a:ea typeface="Sarabun"/>
              <a:cs typeface="Sarabun"/>
              <a:sym typeface="Sarabun"/>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188038"/>
                </a:solidFill>
                <a:latin typeface="Sarabun"/>
                <a:ea typeface="Sarabun"/>
                <a:cs typeface="Sarabun"/>
                <a:sym typeface="Sarabun"/>
              </a:rPr>
              <a:t>FLOAT(M,D)</a:t>
            </a:r>
            <a:r>
              <a:rPr lang="vi" sz="1600">
                <a:solidFill>
                  <a:srgbClr val="000000"/>
                </a:solidFill>
                <a:latin typeface="Sarabun"/>
                <a:ea typeface="Sarabun"/>
                <a:cs typeface="Sarabun"/>
                <a:sym typeface="Sarabun"/>
              </a:rPr>
              <a:t>: Giá trị dấu phẩy động chính xác thấp.</a:t>
            </a:r>
            <a:endParaRPr sz="1600">
              <a:solidFill>
                <a:srgbClr val="000000"/>
              </a:solidFill>
              <a:latin typeface="Sarabun"/>
              <a:ea typeface="Sarabun"/>
              <a:cs typeface="Sarabun"/>
              <a:sym typeface="Sarabun"/>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188038"/>
                </a:solidFill>
                <a:latin typeface="Sarabun"/>
                <a:ea typeface="Sarabun"/>
                <a:cs typeface="Sarabun"/>
                <a:sym typeface="Sarabun"/>
              </a:rPr>
              <a:t>DOUBLE(M,D)</a:t>
            </a:r>
            <a:r>
              <a:rPr lang="vi" sz="1600">
                <a:solidFill>
                  <a:srgbClr val="000000"/>
                </a:solidFill>
                <a:latin typeface="Sarabun"/>
                <a:ea typeface="Sarabun"/>
                <a:cs typeface="Sarabun"/>
                <a:sym typeface="Sarabun"/>
              </a:rPr>
              <a:t>: Giá trị dấu phẩy động chính xác cao hơn.</a:t>
            </a:r>
            <a:endParaRPr sz="1600">
              <a:solidFill>
                <a:srgbClr val="000000"/>
              </a:solidFill>
              <a:latin typeface="Sarabun"/>
              <a:ea typeface="Sarabun"/>
              <a:cs typeface="Sarabun"/>
              <a:sym typeface="Sarabun"/>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188038"/>
                </a:solidFill>
                <a:latin typeface="Sarabun"/>
                <a:ea typeface="Sarabun"/>
                <a:cs typeface="Sarabun"/>
                <a:sym typeface="Sarabun"/>
              </a:rPr>
              <a:t>DECIMAL(M,D)</a:t>
            </a:r>
            <a:r>
              <a:rPr lang="vi" sz="1600">
                <a:solidFill>
                  <a:srgbClr val="000000"/>
                </a:solidFill>
                <a:latin typeface="Sarabun"/>
                <a:ea typeface="Sarabun"/>
                <a:cs typeface="Sarabun"/>
                <a:sym typeface="Sarabun"/>
              </a:rPr>
              <a:t>: Giá trị số chính xác cao, phù hợp với lưu trữ tiền tệ.</a:t>
            </a:r>
            <a:endParaRPr sz="1600">
              <a:solidFill>
                <a:srgbClr val="000000"/>
              </a:solidFill>
              <a:latin typeface="Sarabun"/>
              <a:ea typeface="Sarabun"/>
              <a:cs typeface="Sarabun"/>
              <a:sym typeface="Sarabun"/>
            </a:endParaRPr>
          </a:p>
          <a:p>
            <a:pPr indent="0" lvl="0" marL="0" rtl="0" algn="l">
              <a:lnSpc>
                <a:spcPct val="150000"/>
              </a:lnSpc>
              <a:spcBef>
                <a:spcPts val="1200"/>
              </a:spcBef>
              <a:spcAft>
                <a:spcPts val="1200"/>
              </a:spcAft>
              <a:buNone/>
            </a:pPr>
            <a:r>
              <a:t/>
            </a:r>
            <a:endParaRPr sz="1600">
              <a:latin typeface="Sarabun"/>
              <a:ea typeface="Sarabun"/>
              <a:cs typeface="Sarabun"/>
              <a:sym typeface="Sarabun"/>
            </a:endParaRPr>
          </a:p>
        </p:txBody>
      </p:sp>
      <p:sp>
        <p:nvSpPr>
          <p:cNvPr id="156" name="Google Shape;156;p2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Data Types - Kiểu dữ liệu</a:t>
            </a:r>
            <a:endParaRPr/>
          </a:p>
        </p:txBody>
      </p:sp>
      <p:sp>
        <p:nvSpPr>
          <p:cNvPr id="157" name="Google Shape;157;p28"/>
          <p:cNvSpPr/>
          <p:nvPr/>
        </p:nvSpPr>
        <p:spPr>
          <a:xfrm>
            <a:off x="3925575" y="3519050"/>
            <a:ext cx="2532000" cy="73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vi" sz="1450">
                <a:highlight>
                  <a:srgbClr val="FFFFFF"/>
                </a:highlight>
                <a:latin typeface="Courier New"/>
                <a:ea typeface="Courier New"/>
                <a:cs typeface="Courier New"/>
                <a:sym typeface="Courier New"/>
              </a:rPr>
              <a:t>amount </a:t>
            </a:r>
            <a:r>
              <a:rPr lang="vi" sz="1450">
                <a:solidFill>
                  <a:srgbClr val="0000FF"/>
                </a:solidFill>
                <a:highlight>
                  <a:srgbClr val="FFFFFF"/>
                </a:highlight>
                <a:latin typeface="Courier New"/>
                <a:ea typeface="Courier New"/>
                <a:cs typeface="Courier New"/>
                <a:sym typeface="Courier New"/>
              </a:rPr>
              <a:t>DECIMAL</a:t>
            </a:r>
            <a:r>
              <a:rPr lang="vi" sz="1450">
                <a:highlight>
                  <a:srgbClr val="FFFFFF"/>
                </a:highlight>
                <a:latin typeface="Courier New"/>
                <a:ea typeface="Courier New"/>
                <a:cs typeface="Courier New"/>
                <a:sym typeface="Courier New"/>
              </a:rPr>
              <a:t>(</a:t>
            </a:r>
            <a:r>
              <a:rPr lang="vi" sz="1450">
                <a:solidFill>
                  <a:srgbClr val="098658"/>
                </a:solidFill>
                <a:highlight>
                  <a:srgbClr val="FFFFFF"/>
                </a:highlight>
                <a:latin typeface="Courier New"/>
                <a:ea typeface="Courier New"/>
                <a:cs typeface="Courier New"/>
                <a:sym typeface="Courier New"/>
              </a:rPr>
              <a:t>10</a:t>
            </a:r>
            <a:r>
              <a:rPr lang="vi" sz="1450">
                <a:highlight>
                  <a:srgbClr val="FFFFFF"/>
                </a:highlight>
                <a:latin typeface="Courier New"/>
                <a:ea typeface="Courier New"/>
                <a:cs typeface="Courier New"/>
                <a:sym typeface="Courier New"/>
              </a:rPr>
              <a:t>,</a:t>
            </a:r>
            <a:r>
              <a:rPr lang="vi" sz="1450">
                <a:solidFill>
                  <a:srgbClr val="098658"/>
                </a:solidFill>
                <a:highlight>
                  <a:srgbClr val="FFFFFF"/>
                </a:highlight>
                <a:latin typeface="Courier New"/>
                <a:ea typeface="Courier New"/>
                <a:cs typeface="Courier New"/>
                <a:sym typeface="Courier New"/>
              </a:rPr>
              <a:t>2</a:t>
            </a:r>
            <a:r>
              <a:rPr lang="vi" sz="1450">
                <a:highlight>
                  <a:srgbClr val="FFFFFF"/>
                </a:highlight>
                <a:latin typeface="Courier New"/>
                <a:ea typeface="Courier New"/>
                <a:cs typeface="Courier New"/>
                <a:sym typeface="Courier New"/>
              </a:rPr>
              <a:t>)</a:t>
            </a:r>
            <a:endParaRPr sz="1750">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63" name="Google Shape;163;p29"/>
          <p:cNvPicPr preferRelativeResize="0"/>
          <p:nvPr/>
        </p:nvPicPr>
        <p:blipFill>
          <a:blip r:embed="rId3">
            <a:alphaModFix/>
          </a:blip>
          <a:stretch>
            <a:fillRect/>
          </a:stretch>
        </p:blipFill>
        <p:spPr>
          <a:xfrm>
            <a:off x="6918002" y="1390536"/>
            <a:ext cx="2904825" cy="3705499"/>
          </a:xfrm>
          <a:prstGeom prst="rect">
            <a:avLst/>
          </a:prstGeom>
          <a:noFill/>
          <a:ln>
            <a:noFill/>
          </a:ln>
        </p:spPr>
      </p:pic>
      <p:pic>
        <p:nvPicPr>
          <p:cNvPr id="164" name="Google Shape;164;p29"/>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
        <p:nvSpPr>
          <p:cNvPr id="165" name="Google Shape;165;p29"/>
          <p:cNvSpPr txBox="1"/>
          <p:nvPr>
            <p:ph idx="1" type="body"/>
          </p:nvPr>
        </p:nvSpPr>
        <p:spPr>
          <a:xfrm>
            <a:off x="779100" y="1454731"/>
            <a:ext cx="6600900" cy="30339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1100"/>
              </a:spcBef>
              <a:spcAft>
                <a:spcPts val="0"/>
              </a:spcAft>
              <a:buNone/>
            </a:pPr>
            <a:r>
              <a:rPr lang="vi" sz="2016">
                <a:solidFill>
                  <a:schemeClr val="dk2"/>
                </a:solidFill>
                <a:latin typeface="Sarabun"/>
                <a:ea typeface="Sarabun"/>
                <a:cs typeface="Sarabun"/>
                <a:sym typeface="Sarabun"/>
              </a:rPr>
              <a:t>Kiểu chuỗi (String Types)</a:t>
            </a:r>
            <a:endParaRPr sz="2016">
              <a:solidFill>
                <a:schemeClr val="dk2"/>
              </a:solidFill>
              <a:latin typeface="Sarabun"/>
              <a:ea typeface="Sarabun"/>
              <a:cs typeface="Sarabun"/>
              <a:sym typeface="Sarabun"/>
            </a:endParaRPr>
          </a:p>
          <a:p>
            <a:pPr indent="-322580" lvl="0" marL="457200" rtl="0" algn="l">
              <a:lnSpc>
                <a:spcPct val="150000"/>
              </a:lnSpc>
              <a:spcBef>
                <a:spcPts val="1200"/>
              </a:spcBef>
              <a:spcAft>
                <a:spcPts val="0"/>
              </a:spcAft>
              <a:buClr>
                <a:srgbClr val="000000"/>
              </a:buClr>
              <a:buSzPct val="100000"/>
              <a:buFont typeface="Arial"/>
              <a:buChar char="●"/>
            </a:pPr>
            <a:r>
              <a:rPr lang="vi" sz="1600">
                <a:solidFill>
                  <a:srgbClr val="188038"/>
                </a:solidFill>
                <a:latin typeface="Sarabun"/>
                <a:ea typeface="Sarabun"/>
                <a:cs typeface="Sarabun"/>
                <a:sym typeface="Sarabun"/>
              </a:rPr>
              <a:t>CHAR(N)</a:t>
            </a:r>
            <a:r>
              <a:rPr lang="vi" sz="1600">
                <a:solidFill>
                  <a:srgbClr val="000000"/>
                </a:solidFill>
                <a:latin typeface="Sarabun"/>
                <a:ea typeface="Sarabun"/>
                <a:cs typeface="Sarabun"/>
                <a:sym typeface="Sarabun"/>
              </a:rPr>
              <a:t>: Lưu chuỗi ký tự có độ dài cố định (tối đa 255 ký tự).</a:t>
            </a:r>
            <a:endParaRPr sz="1600">
              <a:solidFill>
                <a:srgbClr val="000000"/>
              </a:solidFill>
              <a:latin typeface="Sarabun"/>
              <a:ea typeface="Sarabun"/>
              <a:cs typeface="Sarabun"/>
              <a:sym typeface="Sarabun"/>
            </a:endParaRPr>
          </a:p>
          <a:p>
            <a:pPr indent="-322580" lvl="0" marL="457200" rtl="0" algn="l">
              <a:lnSpc>
                <a:spcPct val="150000"/>
              </a:lnSpc>
              <a:spcBef>
                <a:spcPts val="0"/>
              </a:spcBef>
              <a:spcAft>
                <a:spcPts val="0"/>
              </a:spcAft>
              <a:buClr>
                <a:srgbClr val="000000"/>
              </a:buClr>
              <a:buSzPct val="100000"/>
              <a:buFont typeface="Arial"/>
              <a:buChar char="●"/>
            </a:pPr>
            <a:r>
              <a:rPr lang="vi" sz="1600">
                <a:solidFill>
                  <a:srgbClr val="188038"/>
                </a:solidFill>
                <a:latin typeface="Sarabun"/>
                <a:ea typeface="Sarabun"/>
                <a:cs typeface="Sarabun"/>
                <a:sym typeface="Sarabun"/>
              </a:rPr>
              <a:t>VARCHAR(N)</a:t>
            </a:r>
            <a:r>
              <a:rPr lang="vi" sz="1600">
                <a:solidFill>
                  <a:srgbClr val="000000"/>
                </a:solidFill>
                <a:latin typeface="Sarabun"/>
                <a:ea typeface="Sarabun"/>
                <a:cs typeface="Sarabun"/>
                <a:sym typeface="Sarabun"/>
              </a:rPr>
              <a:t>: Lưu chuỗi ký tự có độ dài thay đổi (tối đa 65,535 ký tự).</a:t>
            </a:r>
            <a:endParaRPr sz="1600">
              <a:solidFill>
                <a:srgbClr val="000000"/>
              </a:solidFill>
              <a:latin typeface="Sarabun"/>
              <a:ea typeface="Sarabun"/>
              <a:cs typeface="Sarabun"/>
              <a:sym typeface="Sarabun"/>
            </a:endParaRPr>
          </a:p>
          <a:p>
            <a:pPr indent="-322580" lvl="0" marL="457200" rtl="0" algn="l">
              <a:lnSpc>
                <a:spcPct val="150000"/>
              </a:lnSpc>
              <a:spcBef>
                <a:spcPts val="0"/>
              </a:spcBef>
              <a:spcAft>
                <a:spcPts val="0"/>
              </a:spcAft>
              <a:buClr>
                <a:srgbClr val="000000"/>
              </a:buClr>
              <a:buSzPct val="100000"/>
              <a:buFont typeface="Arial"/>
              <a:buChar char="●"/>
            </a:pPr>
            <a:r>
              <a:rPr lang="vi" sz="1600">
                <a:solidFill>
                  <a:srgbClr val="188038"/>
                </a:solidFill>
                <a:latin typeface="Sarabun"/>
                <a:ea typeface="Sarabun"/>
                <a:cs typeface="Sarabun"/>
                <a:sym typeface="Sarabun"/>
              </a:rPr>
              <a:t>TEXT</a:t>
            </a:r>
            <a:r>
              <a:rPr lang="vi" sz="1600">
                <a:solidFill>
                  <a:srgbClr val="000000"/>
                </a:solidFill>
                <a:latin typeface="Sarabun"/>
                <a:ea typeface="Sarabun"/>
                <a:cs typeface="Sarabun"/>
                <a:sym typeface="Sarabun"/>
              </a:rPr>
              <a:t>: Lưu trữ văn bản dài (tối đa 4GB)</a:t>
            </a:r>
            <a:endParaRPr sz="1600">
              <a:solidFill>
                <a:srgbClr val="000000"/>
              </a:solidFill>
              <a:latin typeface="Sarabun"/>
              <a:ea typeface="Sarabun"/>
              <a:cs typeface="Sarabun"/>
              <a:sym typeface="Sarabun"/>
            </a:endParaRPr>
          </a:p>
          <a:p>
            <a:pPr indent="0" lvl="0" marL="0" rtl="0" algn="l">
              <a:lnSpc>
                <a:spcPct val="150000"/>
              </a:lnSpc>
              <a:spcBef>
                <a:spcPts val="1200"/>
              </a:spcBef>
              <a:spcAft>
                <a:spcPts val="0"/>
              </a:spcAft>
              <a:buNone/>
            </a:pPr>
            <a:r>
              <a:t/>
            </a:r>
            <a:endParaRPr b="1" sz="1600">
              <a:solidFill>
                <a:schemeClr val="lt1"/>
              </a:solidFill>
              <a:latin typeface="Sarabun"/>
              <a:ea typeface="Sarabun"/>
              <a:cs typeface="Sarabun"/>
              <a:sym typeface="Sarabun"/>
            </a:endParaRPr>
          </a:p>
          <a:p>
            <a:pPr indent="0" lvl="0" marL="0" rtl="0" algn="l">
              <a:lnSpc>
                <a:spcPct val="150000"/>
              </a:lnSpc>
              <a:spcBef>
                <a:spcPts val="1200"/>
              </a:spcBef>
              <a:spcAft>
                <a:spcPts val="0"/>
              </a:spcAft>
              <a:buNone/>
            </a:pPr>
            <a:r>
              <a:t/>
            </a:r>
            <a:endParaRPr b="1" sz="1600">
              <a:solidFill>
                <a:schemeClr val="lt1"/>
              </a:solidFill>
              <a:latin typeface="Sarabun"/>
              <a:ea typeface="Sarabun"/>
              <a:cs typeface="Sarabun"/>
              <a:sym typeface="Sarabun"/>
            </a:endParaRPr>
          </a:p>
          <a:p>
            <a:pPr indent="0" lvl="0" marL="0" rtl="0" algn="l">
              <a:lnSpc>
                <a:spcPct val="150000"/>
              </a:lnSpc>
              <a:spcBef>
                <a:spcPts val="1200"/>
              </a:spcBef>
              <a:spcAft>
                <a:spcPts val="1200"/>
              </a:spcAft>
              <a:buNone/>
            </a:pPr>
            <a:r>
              <a:t/>
            </a:r>
            <a:endParaRPr sz="1600">
              <a:latin typeface="Sarabun"/>
              <a:ea typeface="Sarabun"/>
              <a:cs typeface="Sarabun"/>
              <a:sym typeface="Sarabun"/>
            </a:endParaRPr>
          </a:p>
        </p:txBody>
      </p:sp>
      <p:sp>
        <p:nvSpPr>
          <p:cNvPr id="166" name="Google Shape;166;p2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Data Types - Kiểu dữ liệu</a:t>
            </a:r>
            <a:endParaRPr sz="2800">
              <a:latin typeface="Sarabun Medium"/>
              <a:ea typeface="Sarabun Medium"/>
              <a:cs typeface="Sarabun Medium"/>
              <a:sym typeface="Sarabun Medium"/>
            </a:endParaRPr>
          </a:p>
          <a:p>
            <a:pPr indent="0" lvl="0" marL="0" rtl="0" algn="l">
              <a:spcBef>
                <a:spcPts val="0"/>
              </a:spcBef>
              <a:spcAft>
                <a:spcPts val="0"/>
              </a:spcAft>
              <a:buNone/>
            </a:pPr>
            <a:r>
              <a:t/>
            </a:r>
            <a:endParaRPr/>
          </a:p>
        </p:txBody>
      </p:sp>
      <p:sp>
        <p:nvSpPr>
          <p:cNvPr id="167" name="Google Shape;167;p29"/>
          <p:cNvSpPr/>
          <p:nvPr/>
        </p:nvSpPr>
        <p:spPr>
          <a:xfrm>
            <a:off x="3925575" y="3519050"/>
            <a:ext cx="3624000" cy="73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vi" sz="1350">
                <a:highlight>
                  <a:srgbClr val="FFFFFF"/>
                </a:highlight>
                <a:latin typeface="Courier New"/>
                <a:ea typeface="Courier New"/>
                <a:cs typeface="Courier New"/>
                <a:sym typeface="Courier New"/>
              </a:rPr>
              <a:t>username </a:t>
            </a:r>
            <a:r>
              <a:rPr lang="vi" sz="1350">
                <a:solidFill>
                  <a:srgbClr val="0000FF"/>
                </a:solidFill>
                <a:highlight>
                  <a:srgbClr val="FFFFFF"/>
                </a:highlight>
                <a:latin typeface="Courier New"/>
                <a:ea typeface="Courier New"/>
                <a:cs typeface="Courier New"/>
                <a:sym typeface="Courier New"/>
              </a:rPr>
              <a:t>VARCHAR</a:t>
            </a:r>
            <a:r>
              <a:rPr lang="vi" sz="1350">
                <a:highlight>
                  <a:srgbClr val="FFFFFF"/>
                </a:highlight>
                <a:latin typeface="Courier New"/>
                <a:ea typeface="Courier New"/>
                <a:cs typeface="Courier New"/>
                <a:sym typeface="Courier New"/>
              </a:rPr>
              <a:t>(</a:t>
            </a:r>
            <a:r>
              <a:rPr lang="vi" sz="1350">
                <a:solidFill>
                  <a:srgbClr val="098658"/>
                </a:solidFill>
                <a:highlight>
                  <a:srgbClr val="FFFFFF"/>
                </a:highlight>
                <a:latin typeface="Courier New"/>
                <a:ea typeface="Courier New"/>
                <a:cs typeface="Courier New"/>
                <a:sym typeface="Courier New"/>
              </a:rPr>
              <a:t>50</a:t>
            </a:r>
            <a:r>
              <a:rPr lang="vi" sz="1350">
                <a:highlight>
                  <a:srgbClr val="FFFFFF"/>
                </a:highlight>
                <a:latin typeface="Courier New"/>
                <a:ea typeface="Courier New"/>
                <a:cs typeface="Courier New"/>
                <a:sym typeface="Courier New"/>
              </a:rPr>
              <a:t>) about </a:t>
            </a:r>
            <a:r>
              <a:rPr lang="vi" sz="1350">
                <a:solidFill>
                  <a:srgbClr val="0000FF"/>
                </a:solidFill>
                <a:highlight>
                  <a:srgbClr val="FFFFFF"/>
                </a:highlight>
                <a:latin typeface="Courier New"/>
                <a:ea typeface="Courier New"/>
                <a:cs typeface="Courier New"/>
                <a:sym typeface="Courier New"/>
              </a:rPr>
              <a:t>TEXT</a:t>
            </a:r>
            <a:endParaRPr sz="1550">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73" name="Google Shape;173;p30"/>
          <p:cNvPicPr preferRelativeResize="0"/>
          <p:nvPr/>
        </p:nvPicPr>
        <p:blipFill>
          <a:blip r:embed="rId3">
            <a:alphaModFix/>
          </a:blip>
          <a:stretch>
            <a:fillRect/>
          </a:stretch>
        </p:blipFill>
        <p:spPr>
          <a:xfrm>
            <a:off x="7034702" y="1377236"/>
            <a:ext cx="2904825" cy="3705499"/>
          </a:xfrm>
          <a:prstGeom prst="rect">
            <a:avLst/>
          </a:prstGeom>
          <a:noFill/>
          <a:ln>
            <a:noFill/>
          </a:ln>
        </p:spPr>
      </p:pic>
      <p:pic>
        <p:nvPicPr>
          <p:cNvPr id="174" name="Google Shape;174;p30"/>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
        <p:nvSpPr>
          <p:cNvPr id="175" name="Google Shape;175;p30"/>
          <p:cNvSpPr txBox="1"/>
          <p:nvPr>
            <p:ph idx="1" type="body"/>
          </p:nvPr>
        </p:nvSpPr>
        <p:spPr>
          <a:xfrm>
            <a:off x="779100" y="1465775"/>
            <a:ext cx="7637100" cy="30339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None/>
            </a:pPr>
            <a:r>
              <a:rPr lang="vi" sz="1700">
                <a:solidFill>
                  <a:schemeClr val="dk2"/>
                </a:solidFill>
                <a:latin typeface="Sarabun"/>
                <a:ea typeface="Sarabun"/>
                <a:cs typeface="Sarabun"/>
                <a:sym typeface="Sarabun"/>
              </a:rPr>
              <a:t>Kiểu ngày và thời gian (Date and Time Types)</a:t>
            </a:r>
            <a:endParaRPr sz="1700">
              <a:solidFill>
                <a:schemeClr val="dk2"/>
              </a:solidFill>
              <a:latin typeface="Sarabun"/>
              <a:ea typeface="Sarabun"/>
              <a:cs typeface="Sarabun"/>
              <a:sym typeface="Sarabun"/>
            </a:endParaRPr>
          </a:p>
          <a:p>
            <a:pPr indent="-336550" lvl="0" marL="457200" rtl="0" algn="l">
              <a:lnSpc>
                <a:spcPct val="150000"/>
              </a:lnSpc>
              <a:spcBef>
                <a:spcPts val="1200"/>
              </a:spcBef>
              <a:spcAft>
                <a:spcPts val="0"/>
              </a:spcAft>
              <a:buClr>
                <a:srgbClr val="000000"/>
              </a:buClr>
              <a:buSzPts val="1700"/>
              <a:buFont typeface="Arial"/>
              <a:buChar char="●"/>
            </a:pPr>
            <a:r>
              <a:rPr lang="vi" sz="1700">
                <a:solidFill>
                  <a:srgbClr val="188038"/>
                </a:solidFill>
                <a:latin typeface="Sarabun"/>
                <a:ea typeface="Sarabun"/>
                <a:cs typeface="Sarabun"/>
                <a:sym typeface="Sarabun"/>
              </a:rPr>
              <a:t>DATE</a:t>
            </a:r>
            <a:r>
              <a:rPr lang="vi" sz="1700">
                <a:solidFill>
                  <a:srgbClr val="000000"/>
                </a:solidFill>
                <a:latin typeface="Sarabun"/>
                <a:ea typeface="Sarabun"/>
                <a:cs typeface="Sarabun"/>
                <a:sym typeface="Sarabun"/>
              </a:rPr>
              <a:t>: Lưu ngày theo định dạng </a:t>
            </a:r>
            <a:r>
              <a:rPr lang="vi" sz="1700">
                <a:solidFill>
                  <a:srgbClr val="188038"/>
                </a:solidFill>
                <a:latin typeface="Sarabun"/>
                <a:ea typeface="Sarabun"/>
                <a:cs typeface="Sarabun"/>
                <a:sym typeface="Sarabun"/>
              </a:rPr>
              <a:t>YYYY-MM-DD</a:t>
            </a:r>
            <a:r>
              <a:rPr lang="vi" sz="1700">
                <a:solidFill>
                  <a:srgbClr val="000000"/>
                </a:solidFill>
                <a:latin typeface="Sarabun"/>
                <a:ea typeface="Sarabun"/>
                <a:cs typeface="Sarabun"/>
                <a:sym typeface="Sarabun"/>
              </a:rPr>
              <a:t>.</a:t>
            </a:r>
            <a:endParaRPr sz="1700">
              <a:solidFill>
                <a:srgbClr val="000000"/>
              </a:solidFill>
              <a:latin typeface="Sarabun"/>
              <a:ea typeface="Sarabun"/>
              <a:cs typeface="Sarabun"/>
              <a:sym typeface="Sarabun"/>
            </a:endParaRPr>
          </a:p>
          <a:p>
            <a:pPr indent="-336550" lvl="0" marL="457200" rtl="0" algn="l">
              <a:lnSpc>
                <a:spcPct val="150000"/>
              </a:lnSpc>
              <a:spcBef>
                <a:spcPts val="0"/>
              </a:spcBef>
              <a:spcAft>
                <a:spcPts val="0"/>
              </a:spcAft>
              <a:buClr>
                <a:srgbClr val="000000"/>
              </a:buClr>
              <a:buSzPts val="1700"/>
              <a:buFont typeface="Arial"/>
              <a:buChar char="●"/>
            </a:pPr>
            <a:r>
              <a:rPr lang="vi" sz="1700">
                <a:solidFill>
                  <a:srgbClr val="188038"/>
                </a:solidFill>
                <a:latin typeface="Sarabun"/>
                <a:ea typeface="Sarabun"/>
                <a:cs typeface="Sarabun"/>
                <a:sym typeface="Sarabun"/>
              </a:rPr>
              <a:t>DATETIME</a:t>
            </a:r>
            <a:r>
              <a:rPr lang="vi" sz="1700">
                <a:solidFill>
                  <a:srgbClr val="000000"/>
                </a:solidFill>
                <a:latin typeface="Sarabun"/>
                <a:ea typeface="Sarabun"/>
                <a:cs typeface="Sarabun"/>
                <a:sym typeface="Sarabun"/>
              </a:rPr>
              <a:t>: Lưu cả ngày và giờ theo định dạng </a:t>
            </a:r>
            <a:r>
              <a:rPr lang="vi" sz="1700">
                <a:solidFill>
                  <a:srgbClr val="188038"/>
                </a:solidFill>
                <a:latin typeface="Sarabun"/>
                <a:ea typeface="Sarabun"/>
                <a:cs typeface="Sarabun"/>
                <a:sym typeface="Sarabun"/>
              </a:rPr>
              <a:t>YYYY-MM-DD HH:MM:SS</a:t>
            </a:r>
            <a:r>
              <a:rPr lang="vi" sz="1700">
                <a:solidFill>
                  <a:srgbClr val="000000"/>
                </a:solidFill>
                <a:latin typeface="Sarabun"/>
                <a:ea typeface="Sarabun"/>
                <a:cs typeface="Sarabun"/>
                <a:sym typeface="Sarabun"/>
              </a:rPr>
              <a:t>.</a:t>
            </a:r>
            <a:endParaRPr sz="1700">
              <a:solidFill>
                <a:srgbClr val="000000"/>
              </a:solidFill>
              <a:latin typeface="Sarabun"/>
              <a:ea typeface="Sarabun"/>
              <a:cs typeface="Sarabun"/>
              <a:sym typeface="Sarabun"/>
            </a:endParaRPr>
          </a:p>
          <a:p>
            <a:pPr indent="-336550" lvl="0" marL="457200" rtl="0" algn="l">
              <a:lnSpc>
                <a:spcPct val="150000"/>
              </a:lnSpc>
              <a:spcBef>
                <a:spcPts val="0"/>
              </a:spcBef>
              <a:spcAft>
                <a:spcPts val="0"/>
              </a:spcAft>
              <a:buClr>
                <a:srgbClr val="000000"/>
              </a:buClr>
              <a:buSzPts val="1700"/>
              <a:buFont typeface="Arial"/>
              <a:buChar char="●"/>
            </a:pPr>
            <a:r>
              <a:rPr lang="vi" sz="1700">
                <a:solidFill>
                  <a:srgbClr val="188038"/>
                </a:solidFill>
                <a:latin typeface="Sarabun"/>
                <a:ea typeface="Sarabun"/>
                <a:cs typeface="Sarabun"/>
                <a:sym typeface="Sarabun"/>
              </a:rPr>
              <a:t>TIMESTAMP</a:t>
            </a:r>
            <a:r>
              <a:rPr lang="vi" sz="1700">
                <a:solidFill>
                  <a:srgbClr val="000000"/>
                </a:solidFill>
                <a:latin typeface="Sarabun"/>
                <a:ea typeface="Sarabun"/>
                <a:cs typeface="Sarabun"/>
                <a:sym typeface="Sarabun"/>
              </a:rPr>
              <a:t>: Giống </a:t>
            </a:r>
            <a:r>
              <a:rPr lang="vi" sz="1700">
                <a:solidFill>
                  <a:srgbClr val="188038"/>
                </a:solidFill>
                <a:latin typeface="Sarabun"/>
                <a:ea typeface="Sarabun"/>
                <a:cs typeface="Sarabun"/>
                <a:sym typeface="Sarabun"/>
              </a:rPr>
              <a:t>DATETIME</a:t>
            </a:r>
            <a:r>
              <a:rPr lang="vi" sz="1700">
                <a:solidFill>
                  <a:srgbClr val="000000"/>
                </a:solidFill>
                <a:latin typeface="Sarabun"/>
                <a:ea typeface="Sarabun"/>
                <a:cs typeface="Sarabun"/>
                <a:sym typeface="Sarabun"/>
              </a:rPr>
              <a:t> nhưng được cập nhật tự động khi có thay đổi dữ liệu.</a:t>
            </a:r>
            <a:endParaRPr sz="1700">
              <a:solidFill>
                <a:srgbClr val="000000"/>
              </a:solidFill>
              <a:latin typeface="Sarabun"/>
              <a:ea typeface="Sarabun"/>
              <a:cs typeface="Sarabun"/>
              <a:sym typeface="Sarabun"/>
            </a:endParaRPr>
          </a:p>
          <a:p>
            <a:pPr indent="0" lvl="0" marL="0" rtl="0" algn="l">
              <a:lnSpc>
                <a:spcPct val="150000"/>
              </a:lnSpc>
              <a:spcBef>
                <a:spcPts val="1200"/>
              </a:spcBef>
              <a:spcAft>
                <a:spcPts val="0"/>
              </a:spcAft>
              <a:buNone/>
            </a:pPr>
            <a:r>
              <a:t/>
            </a:r>
            <a:endParaRPr sz="1700">
              <a:solidFill>
                <a:srgbClr val="000000"/>
              </a:solidFill>
              <a:latin typeface="Sarabun"/>
              <a:ea typeface="Sarabun"/>
              <a:cs typeface="Sarabun"/>
              <a:sym typeface="Sarabun"/>
            </a:endParaRPr>
          </a:p>
          <a:p>
            <a:pPr indent="0" lvl="0" marL="0" rtl="0" algn="l">
              <a:lnSpc>
                <a:spcPct val="150000"/>
              </a:lnSpc>
              <a:spcBef>
                <a:spcPts val="1200"/>
              </a:spcBef>
              <a:spcAft>
                <a:spcPts val="0"/>
              </a:spcAft>
              <a:buNone/>
            </a:pPr>
            <a:r>
              <a:t/>
            </a:r>
            <a:endParaRPr b="1" sz="1700">
              <a:solidFill>
                <a:schemeClr val="lt1"/>
              </a:solidFill>
              <a:latin typeface="Sarabun"/>
              <a:ea typeface="Sarabun"/>
              <a:cs typeface="Sarabun"/>
              <a:sym typeface="Sarabun"/>
            </a:endParaRPr>
          </a:p>
          <a:p>
            <a:pPr indent="0" lvl="0" marL="0" rtl="0" algn="l">
              <a:lnSpc>
                <a:spcPct val="150000"/>
              </a:lnSpc>
              <a:spcBef>
                <a:spcPts val="1200"/>
              </a:spcBef>
              <a:spcAft>
                <a:spcPts val="0"/>
              </a:spcAft>
              <a:buNone/>
            </a:pPr>
            <a:r>
              <a:t/>
            </a:r>
            <a:endParaRPr b="1" sz="1700">
              <a:solidFill>
                <a:schemeClr val="lt1"/>
              </a:solidFill>
              <a:latin typeface="Sarabun"/>
              <a:ea typeface="Sarabun"/>
              <a:cs typeface="Sarabun"/>
              <a:sym typeface="Sarabun"/>
            </a:endParaRPr>
          </a:p>
          <a:p>
            <a:pPr indent="0" lvl="0" marL="0" rtl="0" algn="l">
              <a:lnSpc>
                <a:spcPct val="150000"/>
              </a:lnSpc>
              <a:spcBef>
                <a:spcPts val="1200"/>
              </a:spcBef>
              <a:spcAft>
                <a:spcPts val="1200"/>
              </a:spcAft>
              <a:buNone/>
            </a:pPr>
            <a:r>
              <a:t/>
            </a:r>
            <a:endParaRPr sz="1700">
              <a:latin typeface="Sarabun"/>
              <a:ea typeface="Sarabun"/>
              <a:cs typeface="Sarabun"/>
              <a:sym typeface="Sarabun"/>
            </a:endParaRPr>
          </a:p>
        </p:txBody>
      </p:sp>
      <p:sp>
        <p:nvSpPr>
          <p:cNvPr id="176" name="Google Shape;176;p3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Data Types - Kiểu dữ liệu</a:t>
            </a:r>
            <a:endParaRPr/>
          </a:p>
        </p:txBody>
      </p:sp>
      <p:sp>
        <p:nvSpPr>
          <p:cNvPr id="177" name="Google Shape;177;p30"/>
          <p:cNvSpPr/>
          <p:nvPr/>
        </p:nvSpPr>
        <p:spPr>
          <a:xfrm>
            <a:off x="3925575" y="3519050"/>
            <a:ext cx="2091300" cy="73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vi" sz="1250">
                <a:highlight>
                  <a:srgbClr val="FFFFFF"/>
                </a:highlight>
                <a:latin typeface="Courier New"/>
                <a:ea typeface="Courier New"/>
                <a:cs typeface="Courier New"/>
                <a:sym typeface="Courier New"/>
              </a:rPr>
              <a:t>order_date </a:t>
            </a:r>
            <a:r>
              <a:rPr lang="vi" sz="1250">
                <a:solidFill>
                  <a:srgbClr val="0000FF"/>
                </a:solidFill>
                <a:highlight>
                  <a:srgbClr val="FFFFFF"/>
                </a:highlight>
                <a:latin typeface="Courier New"/>
                <a:ea typeface="Courier New"/>
                <a:cs typeface="Courier New"/>
                <a:sym typeface="Courier New"/>
              </a:rPr>
              <a:t>DATETIME</a:t>
            </a:r>
            <a:endParaRPr sz="1650">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83" name="Google Shape;183;p31"/>
          <p:cNvPicPr preferRelativeResize="0"/>
          <p:nvPr/>
        </p:nvPicPr>
        <p:blipFill>
          <a:blip r:embed="rId3">
            <a:alphaModFix/>
          </a:blip>
          <a:stretch>
            <a:fillRect/>
          </a:stretch>
        </p:blipFill>
        <p:spPr>
          <a:xfrm>
            <a:off x="7034702" y="1377236"/>
            <a:ext cx="2904825" cy="3705499"/>
          </a:xfrm>
          <a:prstGeom prst="rect">
            <a:avLst/>
          </a:prstGeom>
          <a:noFill/>
          <a:ln>
            <a:noFill/>
          </a:ln>
        </p:spPr>
      </p:pic>
      <p:pic>
        <p:nvPicPr>
          <p:cNvPr id="184" name="Google Shape;184;p31"/>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
        <p:nvSpPr>
          <p:cNvPr id="185" name="Google Shape;185;p31"/>
          <p:cNvSpPr txBox="1"/>
          <p:nvPr>
            <p:ph idx="1" type="body"/>
          </p:nvPr>
        </p:nvSpPr>
        <p:spPr>
          <a:xfrm>
            <a:off x="779100" y="1465775"/>
            <a:ext cx="7637100" cy="30339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Clr>
                <a:srgbClr val="000000"/>
              </a:buClr>
              <a:buSzPts val="688"/>
              <a:buFont typeface="Arial"/>
              <a:buNone/>
            </a:pPr>
            <a:r>
              <a:rPr lang="vi" sz="1600">
                <a:solidFill>
                  <a:schemeClr val="dk2"/>
                </a:solidFill>
                <a:latin typeface="Sarabun"/>
                <a:ea typeface="Sarabun"/>
                <a:cs typeface="Sarabun"/>
                <a:sym typeface="Sarabun"/>
              </a:rPr>
              <a:t>Các toán tử so sánh: =, !=, &lt;&gt;, &gt;, &lt;, &gt;=, &lt;=</a:t>
            </a:r>
            <a:endParaRPr sz="1600">
              <a:solidFill>
                <a:schemeClr val="dk2"/>
              </a:solidFill>
              <a:latin typeface="Sarabun"/>
              <a:ea typeface="Sarabun"/>
              <a:cs typeface="Sarabun"/>
              <a:sym typeface="Sarabun"/>
            </a:endParaRPr>
          </a:p>
          <a:p>
            <a:pPr indent="0" lvl="0" marL="0" rtl="0" algn="l">
              <a:lnSpc>
                <a:spcPct val="140000"/>
              </a:lnSpc>
              <a:spcBef>
                <a:spcPts val="1200"/>
              </a:spcBef>
              <a:spcAft>
                <a:spcPts val="0"/>
              </a:spcAft>
              <a:buClr>
                <a:srgbClr val="000000"/>
              </a:buClr>
              <a:buSzPts val="688"/>
              <a:buFont typeface="Arial"/>
              <a:buNone/>
            </a:pPr>
            <a:r>
              <a:rPr lang="vi" sz="1600">
                <a:solidFill>
                  <a:schemeClr val="dk2"/>
                </a:solidFill>
                <a:latin typeface="Sarabun"/>
                <a:ea typeface="Sarabun"/>
                <a:cs typeface="Sarabun"/>
                <a:sym typeface="Sarabun"/>
              </a:rPr>
              <a:t>So sánh chuỗi, số, ngày tháng.</a:t>
            </a:r>
            <a:endParaRPr sz="1600">
              <a:solidFill>
                <a:schemeClr val="dk2"/>
              </a:solidFill>
              <a:latin typeface="Sarabun"/>
              <a:ea typeface="Sarabun"/>
              <a:cs typeface="Sarabun"/>
              <a:sym typeface="Sarabun"/>
            </a:endParaRPr>
          </a:p>
          <a:p>
            <a:pPr indent="0" lvl="0" marL="0" rtl="0" algn="l">
              <a:lnSpc>
                <a:spcPct val="140000"/>
              </a:lnSpc>
              <a:spcBef>
                <a:spcPts val="1200"/>
              </a:spcBef>
              <a:spcAft>
                <a:spcPts val="0"/>
              </a:spcAft>
              <a:buClr>
                <a:srgbClr val="000000"/>
              </a:buClr>
              <a:buSzPts val="688"/>
              <a:buFont typeface="Arial"/>
              <a:buNone/>
            </a:pPr>
            <a:r>
              <a:t/>
            </a:r>
            <a:endParaRPr sz="1600">
              <a:solidFill>
                <a:schemeClr val="dk2"/>
              </a:solidFill>
              <a:latin typeface="Sarabun"/>
              <a:ea typeface="Sarabun"/>
              <a:cs typeface="Sarabun"/>
              <a:sym typeface="Sarabun"/>
            </a:endParaRPr>
          </a:p>
          <a:p>
            <a:pPr indent="0" lvl="0" marL="0" rtl="0" algn="l">
              <a:lnSpc>
                <a:spcPct val="140000"/>
              </a:lnSpc>
              <a:spcBef>
                <a:spcPts val="1200"/>
              </a:spcBef>
              <a:spcAft>
                <a:spcPts val="0"/>
              </a:spcAft>
              <a:buClr>
                <a:srgbClr val="000000"/>
              </a:buClr>
              <a:buSzPts val="688"/>
              <a:buFont typeface="Arial"/>
              <a:buNone/>
            </a:pPr>
            <a:r>
              <a:t/>
            </a:r>
            <a:endParaRPr sz="1600">
              <a:solidFill>
                <a:schemeClr val="dk2"/>
              </a:solidFill>
              <a:latin typeface="Sarabun"/>
              <a:ea typeface="Sarabun"/>
              <a:cs typeface="Sarabun"/>
              <a:sym typeface="Sarabun"/>
            </a:endParaRPr>
          </a:p>
          <a:p>
            <a:pPr indent="0" lvl="0" marL="0" rtl="0" algn="l">
              <a:lnSpc>
                <a:spcPct val="140000"/>
              </a:lnSpc>
              <a:spcBef>
                <a:spcPts val="1200"/>
              </a:spcBef>
              <a:spcAft>
                <a:spcPts val="0"/>
              </a:spcAft>
              <a:buClr>
                <a:srgbClr val="000000"/>
              </a:buClr>
              <a:buSzPts val="688"/>
              <a:buFont typeface="Arial"/>
              <a:buNone/>
            </a:pPr>
            <a:r>
              <a:t/>
            </a:r>
            <a:endParaRPr sz="1600">
              <a:solidFill>
                <a:schemeClr val="dk2"/>
              </a:solidFill>
              <a:latin typeface="Sarabun"/>
              <a:ea typeface="Sarabun"/>
              <a:cs typeface="Sarabun"/>
              <a:sym typeface="Sarabun"/>
            </a:endParaRPr>
          </a:p>
          <a:p>
            <a:pPr indent="0" lvl="0" marL="0" rtl="0" algn="l">
              <a:lnSpc>
                <a:spcPct val="140000"/>
              </a:lnSpc>
              <a:spcBef>
                <a:spcPts val="1200"/>
              </a:spcBef>
              <a:spcAft>
                <a:spcPts val="0"/>
              </a:spcAft>
              <a:buClr>
                <a:srgbClr val="000000"/>
              </a:buClr>
              <a:buSzPts val="688"/>
              <a:buFont typeface="Arial"/>
              <a:buNone/>
            </a:pPr>
            <a:r>
              <a:t/>
            </a:r>
            <a:endParaRPr sz="1600">
              <a:solidFill>
                <a:schemeClr val="dk2"/>
              </a:solidFill>
              <a:latin typeface="Sarabun"/>
              <a:ea typeface="Sarabun"/>
              <a:cs typeface="Sarabun"/>
              <a:sym typeface="Sarabun"/>
            </a:endParaRPr>
          </a:p>
          <a:p>
            <a:pPr indent="0" lvl="0" marL="0" rtl="0" algn="l">
              <a:lnSpc>
                <a:spcPct val="140000"/>
              </a:lnSpc>
              <a:spcBef>
                <a:spcPts val="1200"/>
              </a:spcBef>
              <a:spcAft>
                <a:spcPts val="0"/>
              </a:spcAft>
              <a:buClr>
                <a:srgbClr val="000000"/>
              </a:buClr>
              <a:buSzPts val="688"/>
              <a:buFont typeface="Arial"/>
              <a:buNone/>
            </a:pPr>
            <a:r>
              <a:t/>
            </a:r>
            <a:endParaRPr sz="1600">
              <a:solidFill>
                <a:schemeClr val="dk2"/>
              </a:solidFill>
              <a:latin typeface="Sarabun"/>
              <a:ea typeface="Sarabun"/>
              <a:cs typeface="Sarabun"/>
              <a:sym typeface="Sarabun"/>
            </a:endParaRPr>
          </a:p>
          <a:p>
            <a:pPr indent="0" lvl="0" marL="0" rtl="0" algn="l">
              <a:lnSpc>
                <a:spcPct val="140000"/>
              </a:lnSpc>
              <a:spcBef>
                <a:spcPts val="1200"/>
              </a:spcBef>
              <a:spcAft>
                <a:spcPts val="0"/>
              </a:spcAft>
              <a:buClr>
                <a:srgbClr val="000000"/>
              </a:buClr>
              <a:buSzPts val="688"/>
              <a:buFont typeface="Arial"/>
              <a:buNone/>
            </a:pPr>
            <a:r>
              <a:t/>
            </a:r>
            <a:endParaRPr sz="1600">
              <a:solidFill>
                <a:schemeClr val="dk2"/>
              </a:solidFill>
              <a:latin typeface="Sarabun"/>
              <a:ea typeface="Sarabun"/>
              <a:cs typeface="Sarabun"/>
              <a:sym typeface="Sarabun"/>
            </a:endParaRPr>
          </a:p>
          <a:p>
            <a:pPr indent="0" lvl="0" marL="0" rtl="0" algn="l">
              <a:lnSpc>
                <a:spcPct val="150000"/>
              </a:lnSpc>
              <a:spcBef>
                <a:spcPts val="1200"/>
              </a:spcBef>
              <a:spcAft>
                <a:spcPts val="1200"/>
              </a:spcAft>
              <a:buNone/>
            </a:pPr>
            <a:r>
              <a:t/>
            </a:r>
            <a:endParaRPr sz="1700">
              <a:solidFill>
                <a:schemeClr val="dk2"/>
              </a:solidFill>
              <a:latin typeface="Sarabun"/>
              <a:ea typeface="Sarabun"/>
              <a:cs typeface="Sarabun"/>
              <a:sym typeface="Sarabun"/>
            </a:endParaRPr>
          </a:p>
        </p:txBody>
      </p:sp>
      <p:sp>
        <p:nvSpPr>
          <p:cNvPr id="186" name="Google Shape;186;p3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So sánh trong MySQL</a:t>
            </a:r>
            <a:endParaRPr sz="2800">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187" name="Google Shape;187;p31"/>
          <p:cNvSpPr/>
          <p:nvPr/>
        </p:nvSpPr>
        <p:spPr>
          <a:xfrm>
            <a:off x="3887250" y="2273875"/>
            <a:ext cx="1420800" cy="73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vi" sz="1450">
                <a:highlight>
                  <a:srgbClr val="FFFFFF"/>
                </a:highlight>
                <a:latin typeface="Courier New"/>
                <a:ea typeface="Courier New"/>
                <a:cs typeface="Courier New"/>
                <a:sym typeface="Courier New"/>
              </a:rPr>
              <a:t>age &gt;= </a:t>
            </a:r>
            <a:r>
              <a:rPr lang="vi" sz="1450">
                <a:solidFill>
                  <a:srgbClr val="098658"/>
                </a:solidFill>
                <a:highlight>
                  <a:srgbClr val="FFFFFF"/>
                </a:highlight>
                <a:latin typeface="Courier New"/>
                <a:ea typeface="Courier New"/>
                <a:cs typeface="Courier New"/>
                <a:sym typeface="Courier New"/>
              </a:rPr>
              <a:t>18</a:t>
            </a:r>
            <a:endParaRPr sz="1800">
              <a:latin typeface="Courier Prime"/>
              <a:ea typeface="Courier Prime"/>
              <a:cs typeface="Courier Prime"/>
              <a:sym typeface="Courier Prim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93" name="Google Shape;193;p32"/>
          <p:cNvPicPr preferRelativeResize="0"/>
          <p:nvPr/>
        </p:nvPicPr>
        <p:blipFill>
          <a:blip r:embed="rId3">
            <a:alphaModFix/>
          </a:blip>
          <a:stretch>
            <a:fillRect/>
          </a:stretch>
        </p:blipFill>
        <p:spPr>
          <a:xfrm>
            <a:off x="7358240" y="1355111"/>
            <a:ext cx="2904825" cy="3705499"/>
          </a:xfrm>
          <a:prstGeom prst="rect">
            <a:avLst/>
          </a:prstGeom>
          <a:noFill/>
          <a:ln>
            <a:noFill/>
          </a:ln>
        </p:spPr>
      </p:pic>
      <p:pic>
        <p:nvPicPr>
          <p:cNvPr id="194" name="Google Shape;194;p32"/>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
        <p:nvSpPr>
          <p:cNvPr id="195" name="Google Shape;195;p3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Ràng buộc toàn vẹn trong bảng</a:t>
            </a:r>
            <a:endParaRPr sz="2800">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196" name="Google Shape;196;p32"/>
          <p:cNvSpPr txBox="1"/>
          <p:nvPr/>
        </p:nvSpPr>
        <p:spPr>
          <a:xfrm>
            <a:off x="779100" y="1277750"/>
            <a:ext cx="8021700" cy="3033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Font typeface="Sarabun"/>
              <a:buChar char="●"/>
            </a:pPr>
            <a:r>
              <a:rPr lang="vi" sz="1800">
                <a:solidFill>
                  <a:srgbClr val="595959"/>
                </a:solidFill>
                <a:latin typeface="Sarabun"/>
                <a:ea typeface="Sarabun"/>
                <a:cs typeface="Sarabun"/>
                <a:sym typeface="Sarabun"/>
              </a:rPr>
              <a:t>Các loại ràng buộc nhất quán</a:t>
            </a:r>
            <a:endParaRPr sz="1800">
              <a:solidFill>
                <a:srgbClr val="595959"/>
              </a:solidFill>
              <a:latin typeface="Sarabun"/>
              <a:ea typeface="Sarabun"/>
              <a:cs typeface="Sarabun"/>
              <a:sym typeface="Sarabun"/>
            </a:endParaRPr>
          </a:p>
          <a:p>
            <a:pPr indent="-342900" lvl="1" marL="914400" rtl="0" algn="l">
              <a:lnSpc>
                <a:spcPct val="115000"/>
              </a:lnSpc>
              <a:spcBef>
                <a:spcPts val="0"/>
              </a:spcBef>
              <a:spcAft>
                <a:spcPts val="0"/>
              </a:spcAft>
              <a:buClr>
                <a:srgbClr val="595959"/>
              </a:buClr>
              <a:buSzPts val="1800"/>
              <a:buFont typeface="Sarabun"/>
              <a:buChar char="○"/>
            </a:pPr>
            <a:r>
              <a:rPr b="1" lang="vi" sz="1800">
                <a:solidFill>
                  <a:srgbClr val="595959"/>
                </a:solidFill>
                <a:latin typeface="Sarabun"/>
                <a:ea typeface="Sarabun"/>
                <a:cs typeface="Sarabun"/>
                <a:sym typeface="Sarabun"/>
              </a:rPr>
              <a:t>primary key</a:t>
            </a:r>
            <a:r>
              <a:rPr lang="vi" sz="1800">
                <a:solidFill>
                  <a:srgbClr val="595959"/>
                </a:solidFill>
                <a:latin typeface="Sarabun"/>
                <a:ea typeface="Sarabun"/>
                <a:cs typeface="Sarabun"/>
                <a:sym typeface="Sarabun"/>
              </a:rPr>
              <a:t> (A1, ..., An )</a:t>
            </a:r>
            <a:endParaRPr sz="1800">
              <a:solidFill>
                <a:srgbClr val="595959"/>
              </a:solidFill>
              <a:latin typeface="Sarabun"/>
              <a:ea typeface="Sarabun"/>
              <a:cs typeface="Sarabun"/>
              <a:sym typeface="Sarabun"/>
            </a:endParaRPr>
          </a:p>
          <a:p>
            <a:pPr indent="-342900" lvl="1" marL="914400" rtl="0" algn="l">
              <a:lnSpc>
                <a:spcPct val="115000"/>
              </a:lnSpc>
              <a:spcBef>
                <a:spcPts val="0"/>
              </a:spcBef>
              <a:spcAft>
                <a:spcPts val="0"/>
              </a:spcAft>
              <a:buClr>
                <a:srgbClr val="595959"/>
              </a:buClr>
              <a:buSzPts val="1800"/>
              <a:buFont typeface="Sarabun"/>
              <a:buChar char="○"/>
            </a:pPr>
            <a:r>
              <a:rPr b="1" lang="vi" sz="1800">
                <a:solidFill>
                  <a:srgbClr val="595959"/>
                </a:solidFill>
                <a:latin typeface="Sarabun"/>
                <a:ea typeface="Sarabun"/>
                <a:cs typeface="Sarabun"/>
                <a:sym typeface="Sarabun"/>
              </a:rPr>
              <a:t>foreign key</a:t>
            </a:r>
            <a:r>
              <a:rPr lang="vi" sz="1800">
                <a:solidFill>
                  <a:srgbClr val="595959"/>
                </a:solidFill>
                <a:latin typeface="Sarabun"/>
                <a:ea typeface="Sarabun"/>
                <a:cs typeface="Sarabun"/>
                <a:sym typeface="Sarabun"/>
              </a:rPr>
              <a:t> (Am, ..., An ) </a:t>
            </a:r>
            <a:r>
              <a:rPr b="1" lang="vi" sz="1800">
                <a:solidFill>
                  <a:srgbClr val="595959"/>
                </a:solidFill>
                <a:latin typeface="Sarabun"/>
                <a:ea typeface="Sarabun"/>
                <a:cs typeface="Sarabun"/>
                <a:sym typeface="Sarabun"/>
              </a:rPr>
              <a:t>references</a:t>
            </a:r>
            <a:r>
              <a:rPr lang="vi" sz="1800">
                <a:solidFill>
                  <a:srgbClr val="595959"/>
                </a:solidFill>
                <a:latin typeface="Sarabun"/>
                <a:ea typeface="Sarabun"/>
                <a:cs typeface="Sarabun"/>
                <a:sym typeface="Sarabun"/>
              </a:rPr>
              <a:t> r</a:t>
            </a:r>
            <a:endParaRPr sz="1800">
              <a:solidFill>
                <a:srgbClr val="595959"/>
              </a:solidFill>
              <a:latin typeface="Sarabun"/>
              <a:ea typeface="Sarabun"/>
              <a:cs typeface="Sarabun"/>
              <a:sym typeface="Sarabun"/>
            </a:endParaRPr>
          </a:p>
          <a:p>
            <a:pPr indent="-342900" lvl="1" marL="914400" rtl="0" algn="l">
              <a:lnSpc>
                <a:spcPct val="115000"/>
              </a:lnSpc>
              <a:spcBef>
                <a:spcPts val="0"/>
              </a:spcBef>
              <a:spcAft>
                <a:spcPts val="0"/>
              </a:spcAft>
              <a:buClr>
                <a:srgbClr val="595959"/>
              </a:buClr>
              <a:buSzPts val="1800"/>
              <a:buFont typeface="Sarabun"/>
              <a:buChar char="○"/>
            </a:pPr>
            <a:r>
              <a:rPr b="1" lang="vi" sz="1800">
                <a:solidFill>
                  <a:srgbClr val="595959"/>
                </a:solidFill>
                <a:latin typeface="Sarabun"/>
                <a:ea typeface="Sarabun"/>
                <a:cs typeface="Sarabun"/>
                <a:sym typeface="Sarabun"/>
              </a:rPr>
              <a:t>not null</a:t>
            </a:r>
            <a:endParaRPr b="1" sz="1800">
              <a:solidFill>
                <a:srgbClr val="595959"/>
              </a:solidFill>
              <a:latin typeface="Sarabun"/>
              <a:ea typeface="Sarabun"/>
              <a:cs typeface="Sarabun"/>
              <a:sym typeface="Sarabun"/>
            </a:endParaRPr>
          </a:p>
          <a:p>
            <a:pPr indent="-342900" lvl="0" marL="457200" rtl="0" algn="l">
              <a:lnSpc>
                <a:spcPct val="115000"/>
              </a:lnSpc>
              <a:spcBef>
                <a:spcPts val="0"/>
              </a:spcBef>
              <a:spcAft>
                <a:spcPts val="0"/>
              </a:spcAft>
              <a:buClr>
                <a:srgbClr val="595959"/>
              </a:buClr>
              <a:buSzPts val="1800"/>
              <a:buFont typeface="Sarabun"/>
              <a:buChar char="●"/>
            </a:pPr>
            <a:r>
              <a:rPr lang="vi" sz="1800">
                <a:solidFill>
                  <a:srgbClr val="595959"/>
                </a:solidFill>
                <a:latin typeface="Sarabun"/>
                <a:ea typeface="Sarabun"/>
                <a:cs typeface="Sarabun"/>
                <a:sym typeface="Sarabun"/>
              </a:rPr>
              <a:t>SQL </a:t>
            </a:r>
            <a:r>
              <a:rPr b="1" lang="vi" sz="1800">
                <a:solidFill>
                  <a:srgbClr val="595959"/>
                </a:solidFill>
                <a:latin typeface="Sarabun"/>
                <a:ea typeface="Sarabun"/>
                <a:cs typeface="Sarabun"/>
                <a:sym typeface="Sarabun"/>
              </a:rPr>
              <a:t>ngăn chặn</a:t>
            </a:r>
            <a:r>
              <a:rPr lang="vi" sz="1800">
                <a:solidFill>
                  <a:srgbClr val="595959"/>
                </a:solidFill>
                <a:latin typeface="Sarabun"/>
                <a:ea typeface="Sarabun"/>
                <a:cs typeface="Sarabun"/>
                <a:sym typeface="Sarabun"/>
              </a:rPr>
              <a:t> mọi cập nhật vào CSDL vi phạm ràng buộc toàn vẹn</a:t>
            </a:r>
            <a:r>
              <a:rPr lang="vi" sz="1700">
                <a:solidFill>
                  <a:srgbClr val="595959"/>
                </a:solidFill>
                <a:latin typeface="Sarabun"/>
                <a:ea typeface="Sarabun"/>
                <a:cs typeface="Sarabun"/>
                <a:sym typeface="Sarabun"/>
              </a:rPr>
              <a:t>.</a:t>
            </a:r>
            <a:endParaRPr sz="1700">
              <a:solidFill>
                <a:srgbClr val="595959"/>
              </a:solidFill>
              <a:latin typeface="Sarabun"/>
              <a:ea typeface="Sarabun"/>
              <a:cs typeface="Sarabun"/>
              <a:sym typeface="Sarabun"/>
            </a:endParaRPr>
          </a:p>
          <a:p>
            <a:pPr indent="0" lvl="0" marL="0" rtl="0" algn="l">
              <a:spcBef>
                <a:spcPts val="1200"/>
              </a:spcBef>
              <a:spcAft>
                <a:spcPts val="1200"/>
              </a:spcAft>
              <a:buNone/>
            </a:pPr>
            <a:r>
              <a:t/>
            </a:r>
            <a:endParaRPr sz="1600">
              <a:solidFill>
                <a:srgbClr val="595959"/>
              </a:solidFill>
              <a:latin typeface="Sarabun"/>
              <a:ea typeface="Sarabun"/>
              <a:cs typeface="Sarabun"/>
              <a:sym typeface="Sarabun"/>
            </a:endParaRPr>
          </a:p>
        </p:txBody>
      </p:sp>
      <p:sp>
        <p:nvSpPr>
          <p:cNvPr id="197" name="Google Shape;197;p32"/>
          <p:cNvSpPr/>
          <p:nvPr/>
        </p:nvSpPr>
        <p:spPr>
          <a:xfrm>
            <a:off x="2146500" y="3040125"/>
            <a:ext cx="5286900" cy="1893000"/>
          </a:xfrm>
          <a:prstGeom prst="roundRect">
            <a:avLst>
              <a:gd fmla="val 16667" name="adj"/>
            </a:avLst>
          </a:prstGeom>
          <a:no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create</a:t>
            </a: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table</a:t>
            </a:r>
            <a:r>
              <a:rPr b="1" lang="vi" sz="1250">
                <a:highlight>
                  <a:srgbClr val="FFFFFF"/>
                </a:highlight>
                <a:latin typeface="Courier New"/>
                <a:ea typeface="Courier New"/>
                <a:cs typeface="Courier New"/>
                <a:sym typeface="Courier New"/>
              </a:rPr>
              <a:t> </a:t>
            </a:r>
            <a:r>
              <a:rPr b="1" lang="vi" sz="1250">
                <a:solidFill>
                  <a:srgbClr val="795E26"/>
                </a:solidFill>
                <a:highlight>
                  <a:srgbClr val="FFFFFF"/>
                </a:highlight>
                <a:latin typeface="Courier New"/>
                <a:ea typeface="Courier New"/>
                <a:cs typeface="Courier New"/>
                <a:sym typeface="Courier New"/>
              </a:rPr>
              <a:t>instructor</a:t>
            </a:r>
            <a:r>
              <a:rPr b="1" lang="vi" sz="1250">
                <a:highlight>
                  <a:srgbClr val="FFFFFF"/>
                </a:highlight>
                <a:latin typeface="Courier New"/>
                <a:ea typeface="Courier New"/>
                <a:cs typeface="Courier New"/>
                <a:sym typeface="Courier New"/>
              </a:rPr>
              <a:t> (</a:t>
            </a:r>
            <a:endParaRPr b="1"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250">
                <a:highlight>
                  <a:srgbClr val="FFFFFF"/>
                </a:highlight>
                <a:latin typeface="Courier New"/>
                <a:ea typeface="Courier New"/>
                <a:cs typeface="Courier New"/>
                <a:sym typeface="Courier New"/>
              </a:rPr>
              <a:t>   ID                </a:t>
            </a:r>
            <a:r>
              <a:rPr b="1" lang="vi" sz="1250">
                <a:solidFill>
                  <a:srgbClr val="0000FF"/>
                </a:solidFill>
                <a:highlight>
                  <a:srgbClr val="FFFFFF"/>
                </a:highlight>
                <a:latin typeface="Courier New"/>
                <a:ea typeface="Courier New"/>
                <a:cs typeface="Courier New"/>
                <a:sym typeface="Courier New"/>
              </a:rPr>
              <a:t>char</a:t>
            </a:r>
            <a:r>
              <a:rPr b="1" lang="vi" sz="1250">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5</a:t>
            </a:r>
            <a:r>
              <a:rPr b="1" lang="vi" sz="1250">
                <a:highlight>
                  <a:srgbClr val="FFFFFF"/>
                </a:highlight>
                <a:latin typeface="Courier New"/>
                <a:ea typeface="Courier New"/>
                <a:cs typeface="Courier New"/>
                <a:sym typeface="Courier New"/>
              </a:rPr>
              <a:t>),</a:t>
            </a:r>
            <a:endParaRPr b="1"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name</a:t>
            </a: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varchar</a:t>
            </a:r>
            <a:r>
              <a:rPr b="1" lang="vi" sz="1250">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20</a:t>
            </a: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not null</a:t>
            </a:r>
            <a:r>
              <a:rPr b="1" lang="vi" sz="1250">
                <a:highlight>
                  <a:srgbClr val="FFFFFF"/>
                </a:highlight>
                <a:latin typeface="Courier New"/>
                <a:ea typeface="Courier New"/>
                <a:cs typeface="Courier New"/>
                <a:sym typeface="Courier New"/>
              </a:rPr>
              <a:t>,</a:t>
            </a:r>
            <a:endParaRPr b="1"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250">
                <a:highlight>
                  <a:srgbClr val="FFFFFF"/>
                </a:highlight>
                <a:latin typeface="Courier New"/>
                <a:ea typeface="Courier New"/>
                <a:cs typeface="Courier New"/>
                <a:sym typeface="Courier New"/>
              </a:rPr>
              <a:t>   dept_name         </a:t>
            </a:r>
            <a:r>
              <a:rPr b="1" lang="vi" sz="1250">
                <a:solidFill>
                  <a:srgbClr val="0000FF"/>
                </a:solidFill>
                <a:highlight>
                  <a:srgbClr val="FFFFFF"/>
                </a:highlight>
                <a:latin typeface="Courier New"/>
                <a:ea typeface="Courier New"/>
                <a:cs typeface="Courier New"/>
                <a:sym typeface="Courier New"/>
              </a:rPr>
              <a:t>varchar</a:t>
            </a:r>
            <a:r>
              <a:rPr b="1" lang="vi" sz="1250">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20</a:t>
            </a:r>
            <a:r>
              <a:rPr b="1" lang="vi" sz="1250">
                <a:highlight>
                  <a:srgbClr val="FFFFFF"/>
                </a:highlight>
                <a:latin typeface="Courier New"/>
                <a:ea typeface="Courier New"/>
                <a:cs typeface="Courier New"/>
                <a:sym typeface="Courier New"/>
              </a:rPr>
              <a:t>),</a:t>
            </a:r>
            <a:endParaRPr b="1"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250">
                <a:highlight>
                  <a:srgbClr val="FFFFFF"/>
                </a:highlight>
                <a:latin typeface="Courier New"/>
                <a:ea typeface="Courier New"/>
                <a:cs typeface="Courier New"/>
                <a:sym typeface="Courier New"/>
              </a:rPr>
              <a:t>   salary            </a:t>
            </a:r>
            <a:r>
              <a:rPr b="1" lang="vi" sz="1250">
                <a:solidFill>
                  <a:srgbClr val="0000FF"/>
                </a:solidFill>
                <a:highlight>
                  <a:srgbClr val="FFFFFF"/>
                </a:highlight>
                <a:latin typeface="Courier New"/>
                <a:ea typeface="Courier New"/>
                <a:cs typeface="Courier New"/>
                <a:sym typeface="Courier New"/>
              </a:rPr>
              <a:t>numeric</a:t>
            </a:r>
            <a:r>
              <a:rPr b="1" lang="vi" sz="1250">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8</a:t>
            </a:r>
            <a:r>
              <a:rPr b="1" lang="vi" sz="1250">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2</a:t>
            </a:r>
            <a:r>
              <a:rPr b="1" lang="vi" sz="1250">
                <a:highlight>
                  <a:srgbClr val="FFFFFF"/>
                </a:highlight>
                <a:latin typeface="Courier New"/>
                <a:ea typeface="Courier New"/>
                <a:cs typeface="Courier New"/>
                <a:sym typeface="Courier New"/>
              </a:rPr>
              <a:t>),</a:t>
            </a:r>
            <a:endParaRPr b="1"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primary key</a:t>
            </a:r>
            <a:r>
              <a:rPr b="1" lang="vi" sz="1250">
                <a:highlight>
                  <a:srgbClr val="FFFFFF"/>
                </a:highlight>
                <a:latin typeface="Courier New"/>
                <a:ea typeface="Courier New"/>
                <a:cs typeface="Courier New"/>
                <a:sym typeface="Courier New"/>
              </a:rPr>
              <a:t> (ID),</a:t>
            </a:r>
            <a:endParaRPr b="1" sz="12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foreign key</a:t>
            </a:r>
            <a:r>
              <a:rPr b="1" lang="vi" sz="1250">
                <a:highlight>
                  <a:srgbClr val="FFFFFF"/>
                </a:highlight>
                <a:latin typeface="Courier New"/>
                <a:ea typeface="Courier New"/>
                <a:cs typeface="Courier New"/>
                <a:sym typeface="Courier New"/>
              </a:rPr>
              <a:t> (dept_name) </a:t>
            </a:r>
            <a:r>
              <a:rPr b="1" lang="vi" sz="1250">
                <a:solidFill>
                  <a:srgbClr val="0000FF"/>
                </a:solidFill>
                <a:highlight>
                  <a:srgbClr val="FFFFFF"/>
                </a:highlight>
                <a:latin typeface="Courier New"/>
                <a:ea typeface="Courier New"/>
                <a:cs typeface="Courier New"/>
                <a:sym typeface="Courier New"/>
              </a:rPr>
              <a:t>references</a:t>
            </a:r>
            <a:r>
              <a:rPr b="1" lang="vi" sz="1250">
                <a:highlight>
                  <a:srgbClr val="FFFFFF"/>
                </a:highlight>
                <a:latin typeface="Courier New"/>
                <a:ea typeface="Courier New"/>
                <a:cs typeface="Courier New"/>
                <a:sym typeface="Courier New"/>
              </a:rPr>
              <a:t> department);</a:t>
            </a:r>
            <a:endParaRPr b="1" sz="1250">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03" name="Google Shape;203;p3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 thêm</a:t>
            </a:r>
            <a:endParaRPr sz="2800">
              <a:latin typeface="Sarabun Medium"/>
              <a:ea typeface="Sarabun Medium"/>
              <a:cs typeface="Sarabun Medium"/>
              <a:sym typeface="Sarabun Medium"/>
            </a:endParaRPr>
          </a:p>
        </p:txBody>
      </p:sp>
      <p:pic>
        <p:nvPicPr>
          <p:cNvPr id="204" name="Google Shape;204;p33"/>
          <p:cNvPicPr preferRelativeResize="0"/>
          <p:nvPr/>
        </p:nvPicPr>
        <p:blipFill>
          <a:blip r:embed="rId3">
            <a:alphaModFix/>
          </a:blip>
          <a:stretch>
            <a:fillRect/>
          </a:stretch>
        </p:blipFill>
        <p:spPr>
          <a:xfrm>
            <a:off x="1133125" y="1301525"/>
            <a:ext cx="6330775" cy="3787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