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CE6"/>
    <a:srgbClr val="9BC4E9"/>
    <a:srgbClr val="EBF3FB"/>
    <a:srgbClr val="BAD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D91344-8081-4146-8417-1199F0585D2B}" v="56" dt="2024-08-23T22:14:07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75" d="100"/>
          <a:sy n="75" d="100"/>
        </p:scale>
        <p:origin x="189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20F6-800B-3012-DB5F-FE1B2AF54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8B245-17C6-4821-3E2C-CFACB7D8A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D0E11-E739-31A8-83E9-2961120C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9AED-E97C-400E-B9D9-9C75F53E44E3}" type="datetimeFigureOut">
              <a:rPr lang="en-ZA" smtClean="0"/>
              <a:t>2024/08/22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61A26-FA78-5E0F-4251-C9924479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FA1BA-CD83-A916-87CB-39D494F4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F281-C2D2-44B0-BECD-612D9590CA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3755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BA7D-2824-AFD3-F53E-A3B15E20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176F7-0AB6-BF0D-103D-DA0587F4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4EBCA-D4F4-A638-E467-35FB164E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9AED-E97C-400E-B9D9-9C75F53E44E3}" type="datetimeFigureOut">
              <a:rPr lang="en-ZA" smtClean="0"/>
              <a:t>2024/08/22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8B444-507B-946F-399B-9B0D3839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B83A2-D7DF-8D6F-E0E1-DC14852A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F281-C2D2-44B0-BECD-612D9590CA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592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D369CB-D1D1-8F8E-00A9-E1FD52CF0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476E6-4B65-2ABA-077E-ECF7437D5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67240-DDC9-3FAB-0766-1FCAE48E3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9AED-E97C-400E-B9D9-9C75F53E44E3}" type="datetimeFigureOut">
              <a:rPr lang="en-ZA" smtClean="0"/>
              <a:t>2024/08/22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D9E22-3C98-040D-EB64-C110073B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0C124-DCBA-D482-6631-8593099B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F281-C2D2-44B0-BECD-612D9590CA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8309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F2604-DFD2-C887-436B-3D1BD511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2CAAF-45F1-2645-2D58-8BA50F67C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48FF2-7CB6-746A-ADCE-96763D63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9AED-E97C-400E-B9D9-9C75F53E44E3}" type="datetimeFigureOut">
              <a:rPr lang="en-ZA" smtClean="0"/>
              <a:t>2024/08/22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9623E-9AB8-3365-3F42-D1477661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07DFB-E7F0-0D0D-C7B4-D4F039D3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F281-C2D2-44B0-BECD-612D9590CA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7329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3F5B-EDFF-B3CB-127B-425A0515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62CFD-9330-2C82-4518-2DA8620B6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40011-2758-2729-22F9-F5B3213D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9AED-E97C-400E-B9D9-9C75F53E44E3}" type="datetimeFigureOut">
              <a:rPr lang="en-ZA" smtClean="0"/>
              <a:t>2024/08/22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E9BCC-6430-5D47-B4E2-EEF5272C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E2A09-B798-E10A-D957-4BAF400A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F281-C2D2-44B0-BECD-612D9590CA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2263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D64A-1B72-AFDF-577F-0E4820351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E8927-865C-C43A-8286-4C6DA88CD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A006A-EB36-0702-3DFB-65E7E98C2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B2F90-5BEF-81F9-4559-CD71CE8BC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9AED-E97C-400E-B9D9-9C75F53E44E3}" type="datetimeFigureOut">
              <a:rPr lang="en-ZA" smtClean="0"/>
              <a:t>2024/08/22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8DB5F-D635-1154-FB18-6B2D8E6E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456B8-E589-0D9E-637F-11293EF1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F281-C2D2-44B0-BECD-612D9590CA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264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0A1B-F06F-AB13-ABAD-76B2B714E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C5BDA-2908-B5BA-F5E5-2EA031B13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F6DFE-7A75-7233-7ED2-5F4A7A2E2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62AD5-0FE7-55C8-5521-A62FD6A45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377B27-0959-FE6F-862A-FD973CC8C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7FB07-0E58-4B4E-49C3-B92BD2A21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9AED-E97C-400E-B9D9-9C75F53E44E3}" type="datetimeFigureOut">
              <a:rPr lang="en-ZA" smtClean="0"/>
              <a:t>2024/08/22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27A28-6B71-06F1-2CF7-11FEAB72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9945B-CA32-1B81-3D9E-A3F22D58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F281-C2D2-44B0-BECD-612D9590CA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410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99BC-42A5-A3FF-1D02-72208B46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2607D5-8140-C486-C160-69A957C3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9AED-E97C-400E-B9D9-9C75F53E44E3}" type="datetimeFigureOut">
              <a:rPr lang="en-ZA" smtClean="0"/>
              <a:t>2024/08/22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53109-2331-0C52-48CF-C9ED7F7C7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2EDFA-B8DB-7089-1429-3CCC8C62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F281-C2D2-44B0-BECD-612D9590CA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04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FC26A7-6283-5956-016C-44B4BCF72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9AED-E97C-400E-B9D9-9C75F53E44E3}" type="datetimeFigureOut">
              <a:rPr lang="en-ZA" smtClean="0"/>
              <a:t>2024/08/22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BD1500-1C9D-0080-E68F-49F74B60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DF043-B1A7-08EC-1AC4-1CADA831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F281-C2D2-44B0-BECD-612D9590CA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1445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F62A9-16F1-E68C-E703-1E0323323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B033E-553E-C99B-3D6E-5267007BA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F29EC-FA3E-86E2-8328-34CAF2BEF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37F0F-7D89-8440-0BE4-9CC99BE6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9AED-E97C-400E-B9D9-9C75F53E44E3}" type="datetimeFigureOut">
              <a:rPr lang="en-ZA" smtClean="0"/>
              <a:t>2024/08/22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E2F81-E5BD-0EA8-D60D-0CA1640EC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398A5-9833-1BFD-D825-8EE9325B7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F281-C2D2-44B0-BECD-612D9590CA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427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0F816-12BF-DC40-9373-A21B89443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2B0E5-206B-37AC-BAC9-ABBB87417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E89C9-5607-15F6-8240-86D4F15BD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30D69-AAE5-C1B7-42FA-0AD70AE0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9AED-E97C-400E-B9D9-9C75F53E44E3}" type="datetimeFigureOut">
              <a:rPr lang="en-ZA" smtClean="0"/>
              <a:t>2024/08/22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86F85-163D-BE43-D237-F2C6D350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4664C-7551-DEAC-7AF2-87750104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F281-C2D2-44B0-BECD-612D9590CA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566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F074E-34F7-8054-AACB-7ECE37B42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F7018-33E6-FFD6-5821-45A4EB5C8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CB89B-6AEB-DA8E-2A81-861E7C976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CD9AED-E97C-400E-B9D9-9C75F53E44E3}" type="datetimeFigureOut">
              <a:rPr lang="en-ZA" smtClean="0"/>
              <a:t>2024/08/22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20F69-2298-8071-F587-2B12FB7A2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4E6DC-71C1-5954-2B76-174E0DB8D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85F281-C2D2-44B0-BECD-612D9590CA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7578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8460A72-75DE-FF7D-1A74-231A9E2E2E39}"/>
              </a:ext>
            </a:extLst>
          </p:cNvPr>
          <p:cNvSpPr/>
          <p:nvPr/>
        </p:nvSpPr>
        <p:spPr>
          <a:xfrm>
            <a:off x="673460" y="2448055"/>
            <a:ext cx="10780776" cy="42634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F92A8F-D139-0631-7F41-823140279559}"/>
              </a:ext>
            </a:extLst>
          </p:cNvPr>
          <p:cNvSpPr/>
          <p:nvPr/>
        </p:nvSpPr>
        <p:spPr>
          <a:xfrm>
            <a:off x="3481513" y="2544043"/>
            <a:ext cx="2520000" cy="50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C49639-E90F-05E7-31A7-2BBD3B16E874}"/>
              </a:ext>
            </a:extLst>
          </p:cNvPr>
          <p:cNvSpPr/>
          <p:nvPr/>
        </p:nvSpPr>
        <p:spPr>
          <a:xfrm>
            <a:off x="6190488" y="2533807"/>
            <a:ext cx="2520000" cy="50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176152-832D-24FE-B243-0B0FE80E01EB}"/>
              </a:ext>
            </a:extLst>
          </p:cNvPr>
          <p:cNvSpPr/>
          <p:nvPr/>
        </p:nvSpPr>
        <p:spPr>
          <a:xfrm>
            <a:off x="8837127" y="2551461"/>
            <a:ext cx="2520000" cy="50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Knowledge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BE14E1-E5CA-A9E7-2EFD-E838A94039AF}"/>
              </a:ext>
            </a:extLst>
          </p:cNvPr>
          <p:cNvSpPr/>
          <p:nvPr/>
        </p:nvSpPr>
        <p:spPr>
          <a:xfrm>
            <a:off x="3543848" y="3088435"/>
            <a:ext cx="2520000" cy="1080000"/>
          </a:xfrm>
          <a:prstGeom prst="rect">
            <a:avLst/>
          </a:prstGeom>
          <a:solidFill>
            <a:srgbClr val="8EBC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What is the current measure used to quantify a clients CLTV  ?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136D4A-977E-5009-1552-71C7A21C7BFC}"/>
              </a:ext>
            </a:extLst>
          </p:cNvPr>
          <p:cNvSpPr/>
          <p:nvPr/>
        </p:nvSpPr>
        <p:spPr>
          <a:xfrm>
            <a:off x="897208" y="3089460"/>
            <a:ext cx="2520000" cy="1080000"/>
          </a:xfrm>
          <a:prstGeom prst="rect">
            <a:avLst/>
          </a:prstGeom>
          <a:solidFill>
            <a:srgbClr val="8EBC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b="1" dirty="0">
                <a:solidFill>
                  <a:schemeClr val="tx1"/>
                </a:solidFill>
              </a:rPr>
              <a:t>Customer Lifetime Value (CLTV) measure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2E83EE-6CF5-CC0A-F257-3F68269007D1}"/>
              </a:ext>
            </a:extLst>
          </p:cNvPr>
          <p:cNvSpPr/>
          <p:nvPr/>
        </p:nvSpPr>
        <p:spPr>
          <a:xfrm>
            <a:off x="8837127" y="3089460"/>
            <a:ext cx="2520000" cy="1080000"/>
          </a:xfrm>
          <a:prstGeom prst="rect">
            <a:avLst/>
          </a:prstGeom>
          <a:solidFill>
            <a:srgbClr val="8EBC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What measure do other banks use to quantify CLTV 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4BE2F7-AEDA-C502-C895-7D5354571E0E}"/>
              </a:ext>
            </a:extLst>
          </p:cNvPr>
          <p:cNvSpPr/>
          <p:nvPr/>
        </p:nvSpPr>
        <p:spPr>
          <a:xfrm>
            <a:off x="897208" y="4311073"/>
            <a:ext cx="2520000" cy="1080000"/>
          </a:xfrm>
          <a:prstGeom prst="rect">
            <a:avLst/>
          </a:prstGeom>
          <a:solidFill>
            <a:srgbClr val="BAD6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b="1" dirty="0">
                <a:solidFill>
                  <a:schemeClr val="tx1"/>
                </a:solidFill>
              </a:rPr>
              <a:t>Expected profitability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0228CB-0A62-6DF0-DA9C-FFF7DF7BA13D}"/>
              </a:ext>
            </a:extLst>
          </p:cNvPr>
          <p:cNvSpPr/>
          <p:nvPr/>
        </p:nvSpPr>
        <p:spPr>
          <a:xfrm>
            <a:off x="3543848" y="4319153"/>
            <a:ext cx="2520000" cy="1080000"/>
          </a:xfrm>
          <a:prstGeom prst="rect">
            <a:avLst/>
          </a:prstGeom>
          <a:solidFill>
            <a:srgbClr val="BAD6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Does the data have the necessary fields required to compute profitability ? </a:t>
            </a:r>
          </a:p>
          <a:p>
            <a:pPr algn="ctr"/>
            <a:endParaRPr lang="en-ZA" sz="1000" dirty="0">
              <a:solidFill>
                <a:schemeClr val="tx1"/>
              </a:solidFill>
            </a:endParaRPr>
          </a:p>
          <a:p>
            <a:pPr algn="ctr"/>
            <a:r>
              <a:rPr lang="en-ZA" sz="1000" dirty="0">
                <a:solidFill>
                  <a:schemeClr val="tx1"/>
                </a:solidFill>
              </a:rPr>
              <a:t>Does it have utilisation, spend, cost and risk data ?</a:t>
            </a:r>
          </a:p>
          <a:p>
            <a:pPr algn="ctr"/>
            <a:endParaRPr lang="en-ZA" sz="10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66CFE2-00EA-A1FD-07A1-66EFD04A077B}"/>
              </a:ext>
            </a:extLst>
          </p:cNvPr>
          <p:cNvSpPr/>
          <p:nvPr/>
        </p:nvSpPr>
        <p:spPr>
          <a:xfrm>
            <a:off x="6190488" y="4326000"/>
            <a:ext cx="2520000" cy="1080000"/>
          </a:xfrm>
          <a:prstGeom prst="rect">
            <a:avLst/>
          </a:prstGeom>
          <a:solidFill>
            <a:srgbClr val="BAD6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Can we compute profitability from whatever data available  ?</a:t>
            </a:r>
          </a:p>
          <a:p>
            <a:pPr algn="ctr"/>
            <a:endParaRPr lang="en-ZA" sz="1000" dirty="0">
              <a:solidFill>
                <a:schemeClr val="tx1"/>
              </a:solidFill>
            </a:endParaRPr>
          </a:p>
          <a:p>
            <a:pPr algn="ctr"/>
            <a:r>
              <a:rPr lang="en-ZA" sz="1000" dirty="0">
                <a:solidFill>
                  <a:schemeClr val="tx1"/>
                </a:solidFill>
              </a:rPr>
              <a:t>Can we account for risk in the profitability computation?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0B9094-4B70-D915-28E4-7A7757B65B4C}"/>
              </a:ext>
            </a:extLst>
          </p:cNvPr>
          <p:cNvSpPr/>
          <p:nvPr/>
        </p:nvSpPr>
        <p:spPr>
          <a:xfrm>
            <a:off x="8837127" y="4306539"/>
            <a:ext cx="2520000" cy="1080000"/>
          </a:xfrm>
          <a:prstGeom prst="rect">
            <a:avLst/>
          </a:prstGeom>
          <a:solidFill>
            <a:srgbClr val="BAD6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Credit card profitability is an intricate computation,  will a proxy be sufficient to quantify profitability 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A12D19-03AF-C2B6-03D9-3F7D4E552F05}"/>
              </a:ext>
            </a:extLst>
          </p:cNvPr>
          <p:cNvSpPr/>
          <p:nvPr/>
        </p:nvSpPr>
        <p:spPr>
          <a:xfrm>
            <a:off x="897208" y="5511278"/>
            <a:ext cx="2520000" cy="1080000"/>
          </a:xfrm>
          <a:prstGeom prst="rect">
            <a:avLst/>
          </a:prstGeom>
          <a:solidFill>
            <a:srgbClr val="EBF3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b="1" dirty="0">
                <a:solidFill>
                  <a:schemeClr val="tx1"/>
                </a:solidFill>
              </a:rPr>
              <a:t>Profit score threshold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41C390-8C69-AFC4-5E7B-C24D690BE6FC}"/>
              </a:ext>
            </a:extLst>
          </p:cNvPr>
          <p:cNvSpPr/>
          <p:nvPr/>
        </p:nvSpPr>
        <p:spPr>
          <a:xfrm>
            <a:off x="3543848" y="5515318"/>
            <a:ext cx="2520000" cy="1080000"/>
          </a:xfrm>
          <a:prstGeom prst="rect">
            <a:avLst/>
          </a:prstGeom>
          <a:solidFill>
            <a:srgbClr val="EBF3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What are the current techniques used to determine profit scores? Does not have to be in the banking industry.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8593A1-5344-11D2-EA4E-988E7EBF3E8D}"/>
              </a:ext>
            </a:extLst>
          </p:cNvPr>
          <p:cNvSpPr/>
          <p:nvPr/>
        </p:nvSpPr>
        <p:spPr>
          <a:xfrm>
            <a:off x="6190488" y="5511278"/>
            <a:ext cx="2520000" cy="1080000"/>
          </a:xfrm>
          <a:prstGeom prst="rect">
            <a:avLst/>
          </a:prstGeom>
          <a:solidFill>
            <a:srgbClr val="EBF3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How do we convert profitability values to  probabilities that depict profit scores?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02D4BD-F0F0-BC44-4B06-89CB9A647D04}"/>
              </a:ext>
            </a:extLst>
          </p:cNvPr>
          <p:cNvSpPr/>
          <p:nvPr/>
        </p:nvSpPr>
        <p:spPr>
          <a:xfrm>
            <a:off x="8837127" y="5509011"/>
            <a:ext cx="2520000" cy="1080000"/>
          </a:xfrm>
          <a:prstGeom prst="rect">
            <a:avLst/>
          </a:prstGeom>
          <a:solidFill>
            <a:srgbClr val="EBF3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Is there an existing profit score threshold, to convert profitability likelihood to a binary category?  i.e. 0 – low profitability and 1 – high profitability 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0F0C011-EDF7-2D35-3AA4-27CF2939E610}"/>
              </a:ext>
            </a:extLst>
          </p:cNvPr>
          <p:cNvSpPr/>
          <p:nvPr/>
        </p:nvSpPr>
        <p:spPr>
          <a:xfrm>
            <a:off x="508868" y="42315"/>
            <a:ext cx="11109960" cy="25099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Background context</a:t>
            </a:r>
          </a:p>
          <a:p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Banks have a large customer base with varying behavioral characteristics in terms of spend behavior, revolving behavior, age, disposal income, etc. Most banks focus predominantly on booking clients with a low probability of defaulting, rightful so given the risk involved in borrowing money. However, the primary purpose of banks lending money is to make a profit and there are only a handful of banks looking into whether the clients they are booking are likely to be profitable. Banks often add end up with low-risk clients who do not generate profits as they are do not actively use their credit cards. Customer Lifetime Value (CLTV) is a metric that represents the total amount of money a customer is expected to spend in a business/ bank during the lifetime of the card. It's a crucial measure that helps businesses in strategizing their marketing efforts, resource allocation and product development.</a:t>
            </a:r>
          </a:p>
          <a:p>
            <a:endParaRPr lang="en-US" sz="1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  <a:p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CLTV should be taken into consideration when assessing potential customer applications and not only the probability of defaulting and affordability. Profit scoring can be used as a measure of CLTV. That way banks do not only book low risk clients, but clients who are likely to utilize the card and contribute to profitability.</a:t>
            </a:r>
          </a:p>
          <a:p>
            <a:endParaRPr lang="en-US" sz="1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Landscape</a:t>
            </a:r>
          </a:p>
          <a:p>
            <a:endParaRPr lang="en-US" sz="1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3B30CC8E-8938-1D10-0578-CC4E31E41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4066" y="2492901"/>
            <a:ext cx="716793" cy="59655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24A87A4-699B-922A-4364-F67B74CA9705}"/>
              </a:ext>
            </a:extLst>
          </p:cNvPr>
          <p:cNvSpPr/>
          <p:nvPr/>
        </p:nvSpPr>
        <p:spPr>
          <a:xfrm>
            <a:off x="6209555" y="3089460"/>
            <a:ext cx="2520000" cy="1080000"/>
          </a:xfrm>
          <a:prstGeom prst="rect">
            <a:avLst/>
          </a:prstGeom>
          <a:solidFill>
            <a:srgbClr val="8EBC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What information can be used from our data to derive the customers CLTV ?</a:t>
            </a:r>
          </a:p>
        </p:txBody>
      </p:sp>
      <p:pic>
        <p:nvPicPr>
          <p:cNvPr id="14" name="Graphic 13" descr="Information with solid fill">
            <a:extLst>
              <a:ext uri="{FF2B5EF4-FFF2-40B4-BE49-F238E27FC236}">
                <a16:creationId xmlns:a16="http://schemas.microsoft.com/office/drawing/2014/main" id="{EF2479FB-3DC0-C695-7869-1DAE52370E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6334" y="2467063"/>
            <a:ext cx="664031" cy="622397"/>
          </a:xfrm>
          <a:prstGeom prst="rect">
            <a:avLst/>
          </a:prstGeom>
        </p:spPr>
      </p:pic>
      <p:pic>
        <p:nvPicPr>
          <p:cNvPr id="16" name="Graphic 15" descr="Lightbulb and gear with solid fill">
            <a:extLst>
              <a:ext uri="{FF2B5EF4-FFF2-40B4-BE49-F238E27FC236}">
                <a16:creationId xmlns:a16="http://schemas.microsoft.com/office/drawing/2014/main" id="{C7804169-F615-3F84-B153-3B744E386C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34236" y="2506782"/>
            <a:ext cx="664031" cy="57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401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Bridgette K</dc:creator>
  <cp:lastModifiedBy>Bridgette K</cp:lastModifiedBy>
  <cp:revision>2</cp:revision>
  <dcterms:created xsi:type="dcterms:W3CDTF">2024-08-22T19:32:30Z</dcterms:created>
  <dcterms:modified xsi:type="dcterms:W3CDTF">2024-08-23T22:27:29Z</dcterms:modified>
</cp:coreProperties>
</file>