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6" r:id="rId6"/>
    <p:sldId id="267" r:id="rId7"/>
    <p:sldId id="268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444E6-B3ED-466A-B01C-A2B59EDE7A4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92EA9-4355-4651-9345-39ADC925728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92EA9-4355-4651-9345-39ADC925728A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54864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АВТОМАТИЗАЦИЯ ГОСТИНИЧНОГО БИЗНЕСА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4221088"/>
            <a:ext cx="5216684" cy="211557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ru-RU" dirty="0" smtClean="0"/>
          </a:p>
          <a:p>
            <a:pPr marL="68580" indent="0" algn="r">
              <a:buNone/>
            </a:pPr>
            <a:r>
              <a:rPr lang="ru-RU" dirty="0" smtClean="0"/>
              <a:t>Работу выполнили студенты гр.П-21 </a:t>
            </a:r>
            <a:endParaRPr lang="ru-RU" dirty="0"/>
          </a:p>
          <a:p>
            <a:pPr algn="r"/>
            <a:endParaRPr lang="ru-RU" dirty="0"/>
          </a:p>
          <a:p>
            <a:pPr marL="68580" indent="0" algn="r">
              <a:buNone/>
            </a:pPr>
            <a:r>
              <a:rPr lang="ru-RU" dirty="0" smtClean="0"/>
              <a:t>Федоренко Д. </a:t>
            </a:r>
          </a:p>
          <a:p>
            <a:pPr marL="68580" indent="0" algn="r">
              <a:buNone/>
            </a:pPr>
            <a:r>
              <a:rPr lang="ru-RU" dirty="0" err="1" smtClean="0"/>
              <a:t>Поларшинов</a:t>
            </a:r>
            <a:r>
              <a:rPr lang="ru-RU" dirty="0" smtClean="0"/>
              <a:t>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28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20" y="188640"/>
            <a:ext cx="8572560" cy="5256584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ru-RU" sz="2800" dirty="0"/>
              <a:t>Что такое система автоматизации гостиниц </a:t>
            </a:r>
            <a:endParaRPr lang="ru-RU" sz="2800" dirty="0" smtClean="0"/>
          </a:p>
          <a:p>
            <a:pPr marL="68580" indent="0" algn="just">
              <a:buNone/>
            </a:pPr>
            <a:r>
              <a:rPr lang="ru-RU" sz="1900" b="0" dirty="0" smtClean="0"/>
              <a:t>Это </a:t>
            </a:r>
            <a:r>
              <a:rPr lang="ru-RU" sz="1900" b="0" dirty="0"/>
              <a:t>специальные программные продукты для управления недвижимостью: гостиницами, ресторанами, тренажерными залами, складскими комплексами и т.д. Они называются </a:t>
            </a:r>
            <a:r>
              <a:rPr lang="ru-RU" sz="1900" b="0" dirty="0" err="1"/>
              <a:t>Property</a:t>
            </a:r>
            <a:r>
              <a:rPr lang="ru-RU" sz="1900" b="0" dirty="0"/>
              <a:t> </a:t>
            </a:r>
            <a:r>
              <a:rPr lang="ru-RU" sz="1900" b="0" dirty="0" err="1"/>
              <a:t>Management</a:t>
            </a:r>
            <a:r>
              <a:rPr lang="ru-RU" sz="1900" b="0" dirty="0"/>
              <a:t> </a:t>
            </a:r>
            <a:r>
              <a:rPr lang="ru-RU" sz="1900" b="0" dirty="0" err="1"/>
              <a:t>System</a:t>
            </a:r>
            <a:r>
              <a:rPr lang="ru-RU" sz="1900" b="0" dirty="0"/>
              <a:t> (PMS). С их помощью собственник может вести финансовую отчетность, управлять хозяйственными процессами и ускорить обслуживание гостя: от бронирования номера до окончательного расчета. Автоматизированные системы управления отелем экономят время сотрудников и позволяют повысить доход и заполняемость гостиницы или хостела. Например, путем увеличения количества площадок, с которых поступают бронирования номеров. Персоналу не придется отслеживать заявки в личных кабинетах на сайтах — все брони будут автоматически поступать в </a:t>
            </a:r>
            <a:r>
              <a:rPr lang="ru-RU" sz="1900" b="0" dirty="0" err="1"/>
              <a:t>шахматку</a:t>
            </a:r>
            <a:r>
              <a:rPr lang="ru-RU" sz="1900" b="0" dirty="0"/>
              <a:t> отеля. Кроме того, гостиница будет защищена от огромных штрафов за несвоевременную постановку гостя на миграционный учет — с помощью автоматизации отеля можно мгновенно отправлять уведомления в УФМС МВД</a:t>
            </a:r>
            <a:r>
              <a:rPr lang="ru-RU" sz="1900" b="0" dirty="0" smtClean="0"/>
              <a:t>.</a:t>
            </a:r>
            <a:endParaRPr lang="ru-RU" sz="1900" b="0" dirty="0"/>
          </a:p>
          <a:p>
            <a:endParaRPr lang="ru-RU" dirty="0"/>
          </a:p>
        </p:txBody>
      </p:sp>
      <p:sp>
        <p:nvSpPr>
          <p:cNvPr id="6146" name="AutoShape 2" descr="Заказать автоматизацию гостиниц и отелей, программа для гостиницы по низкой  цене в Москв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AutoShape 4" descr="Автоматизация гостиничного бизнеса: возможности и обзор програм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 descr="C:\Users\student\Downloads\avtomatizaciya-otel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643446"/>
            <a:ext cx="4286280" cy="186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00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2852"/>
            <a:ext cx="8219256" cy="6143668"/>
          </a:xfrm>
        </p:spPr>
        <p:txBody>
          <a:bodyPr>
            <a:normAutofit fontScale="77500" lnSpcReduction="20000"/>
          </a:bodyPr>
          <a:lstStyle/>
          <a:p>
            <a:pPr marL="68580" indent="0" algn="ctr">
              <a:buNone/>
            </a:pPr>
            <a:r>
              <a:rPr lang="ru-RU" sz="3300" dirty="0"/>
              <a:t>Анализ</a:t>
            </a:r>
            <a:r>
              <a:rPr lang="ru-RU" sz="3000" dirty="0"/>
              <a:t> </a:t>
            </a:r>
            <a:r>
              <a:rPr lang="ru-RU" sz="3300" dirty="0"/>
              <a:t>рынка</a:t>
            </a:r>
            <a:r>
              <a:rPr lang="ru-RU" sz="3000" dirty="0"/>
              <a:t> </a:t>
            </a:r>
            <a:endParaRPr lang="ru-RU" sz="3000" dirty="0" smtClean="0"/>
          </a:p>
          <a:p>
            <a:pPr marL="68580" indent="0" algn="just">
              <a:buNone/>
            </a:pPr>
            <a:r>
              <a:rPr lang="ru-RU" sz="2500" b="0" dirty="0" smtClean="0"/>
              <a:t>Анализ рынка автоматизации </a:t>
            </a:r>
            <a:r>
              <a:rPr lang="ru-RU" sz="2500" b="0" dirty="0"/>
              <a:t>гостиничных комплексов показывает, что сфера гостиничного бизнеса стремительно развивается и востребована. </a:t>
            </a:r>
            <a:endParaRPr lang="ru-RU" sz="2500" b="0" dirty="0" smtClean="0"/>
          </a:p>
          <a:p>
            <a:pPr marL="68580" indent="0" algn="just">
              <a:buNone/>
            </a:pPr>
            <a:r>
              <a:rPr lang="ru-RU" sz="2500" b="0" dirty="0" smtClean="0"/>
              <a:t>Рост </a:t>
            </a:r>
            <a:r>
              <a:rPr lang="ru-RU" sz="2500" b="0" dirty="0"/>
              <a:t>спроса на автоматизацию: с каждым годом число гостиничных комплексов, гостиниц и отелей, которые внедряют системы автоматизации и </a:t>
            </a:r>
            <a:r>
              <a:rPr lang="ru-RU" sz="2500" b="0" dirty="0" err="1"/>
              <a:t>цифровизации</a:t>
            </a:r>
            <a:r>
              <a:rPr lang="ru-RU" sz="2500" b="0" dirty="0"/>
              <a:t> процессов, растет. Это связано с повышением конкуренции на рынке гостеприимства и стремлением улучшить обслуживание гостей. </a:t>
            </a:r>
            <a:endParaRPr lang="ru-RU" sz="2500" b="0" dirty="0" smtClean="0"/>
          </a:p>
          <a:p>
            <a:pPr marL="68580" indent="0" algn="just">
              <a:buNone/>
            </a:pPr>
            <a:r>
              <a:rPr lang="ru-RU" sz="2500" b="0" dirty="0" smtClean="0"/>
              <a:t>Эффективность </a:t>
            </a:r>
            <a:r>
              <a:rPr lang="ru-RU" sz="2500" b="0" dirty="0"/>
              <a:t>и снижение издержек: автоматизация позволяет гостиничным комплексам оптимизировать процессы, управлять ресурсами более эффективно, сокращать рутинные задачи сотрудников и снижать расходы на персонал</a:t>
            </a:r>
            <a:r>
              <a:rPr lang="ru-RU" sz="2500" b="0" dirty="0" smtClean="0"/>
              <a:t>.</a:t>
            </a:r>
          </a:p>
          <a:p>
            <a:pPr marL="68580" indent="0" algn="just">
              <a:buNone/>
            </a:pPr>
            <a:r>
              <a:rPr lang="ru-RU" sz="2500" b="0" dirty="0" smtClean="0"/>
              <a:t> </a:t>
            </a:r>
            <a:r>
              <a:rPr lang="ru-RU" sz="2500" b="0" dirty="0"/>
              <a:t>Улучшение качества обслуживания: автоматизация помогает усовершенствовать сервис и удовлетворять потребности гостей быстрее и качественнее. Онлайн бронирование, учет предпочтений гостей, рекомендации услуг — все это помогает повысить уровень сервиса</a:t>
            </a:r>
            <a:r>
              <a:rPr lang="ru-RU" sz="2500" b="0" dirty="0" smtClean="0"/>
              <a:t>.</a:t>
            </a:r>
          </a:p>
          <a:p>
            <a:pPr marL="68580" indent="0" algn="just">
              <a:buNone/>
            </a:pPr>
            <a:r>
              <a:rPr lang="ru-RU" sz="2500" b="0" dirty="0" smtClean="0"/>
              <a:t> </a:t>
            </a:r>
            <a:r>
              <a:rPr lang="ru-RU" sz="2500" b="0" dirty="0"/>
              <a:t>Конкурентные преимущества: компании, внедряющие автоматизированные системы, имеют конкурентные преимущества на рынке, привлекая больше клиентов, удерживая их и повышая лояльность</a:t>
            </a:r>
            <a:r>
              <a:rPr lang="ru-RU" sz="2500" b="0" dirty="0" smtClean="0"/>
              <a:t>.</a:t>
            </a:r>
          </a:p>
          <a:p>
            <a:pPr marL="68580" indent="0" algn="just">
              <a:buNone/>
            </a:pPr>
            <a:r>
              <a:rPr lang="ru-RU" sz="2500" b="0" dirty="0" smtClean="0">
                <a:solidFill>
                  <a:schemeClr val="bg1"/>
                </a:solidFill>
              </a:rPr>
              <a:t> </a:t>
            </a:r>
            <a:r>
              <a:rPr lang="ru-RU" sz="2500" b="0" dirty="0">
                <a:solidFill>
                  <a:schemeClr val="bg1"/>
                </a:solidFill>
              </a:rPr>
              <a:t>Рост тенденций развития индустрии: с развитием технологий интернета вещей, искусственного интеллекта и аналитики данных, гостиничные комплексы сталкиваются с новыми возможностями для автоматизации и совершенствования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7785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0"/>
            <a:ext cx="8291264" cy="6215082"/>
          </a:xfrm>
        </p:spPr>
        <p:txBody>
          <a:bodyPr>
            <a:noAutofit/>
          </a:bodyPr>
          <a:lstStyle/>
          <a:p>
            <a:pPr marL="68580" indent="0" algn="ctr"/>
            <a:r>
              <a:rPr lang="ru-RU" sz="2800" dirty="0" smtClean="0"/>
              <a:t>Функции</a:t>
            </a:r>
          </a:p>
          <a:p>
            <a:pPr marL="68580" indent="0" algn="just">
              <a:buNone/>
            </a:pPr>
            <a:r>
              <a:rPr lang="ru-RU" sz="1900" b="0" dirty="0" smtClean="0"/>
              <a:t>Этот </a:t>
            </a:r>
            <a:r>
              <a:rPr lang="ru-RU" sz="1900" b="0" dirty="0"/>
              <a:t>программный комплекс может включать в себя следующие функции: </a:t>
            </a:r>
            <a:endParaRPr lang="ru-RU" sz="1900" b="0" dirty="0" smtClean="0"/>
          </a:p>
          <a:p>
            <a:pPr marL="68580" indent="0" algn="just">
              <a:buNone/>
            </a:pPr>
            <a:r>
              <a:rPr lang="ru-RU" sz="1900" b="0" dirty="0" smtClean="0"/>
              <a:t>Бронирование </a:t>
            </a:r>
            <a:r>
              <a:rPr lang="ru-RU" sz="1900" b="0" dirty="0"/>
              <a:t>номеров онлайн: создание удобной платформы для гостей, где они могут выбирать и бронировать номера, а также выбирать дополнительные услуги. </a:t>
            </a:r>
            <a:endParaRPr lang="ru-RU" sz="1900" b="0" dirty="0" smtClean="0"/>
          </a:p>
          <a:p>
            <a:pPr marL="68580" indent="0" algn="just">
              <a:buNone/>
            </a:pPr>
            <a:r>
              <a:rPr lang="ru-RU" sz="1900" b="0" dirty="0" smtClean="0"/>
              <a:t>Управление </a:t>
            </a:r>
            <a:r>
              <a:rPr lang="ru-RU" sz="1900" b="0" dirty="0"/>
              <a:t>заселением и выселением: автоматизация процессов регистрации гостей и выдачи ключей, что позволит сэкономить время как сотрудникам гостиницы, так и гостям</a:t>
            </a:r>
            <a:r>
              <a:rPr lang="ru-RU" sz="1900" b="0" dirty="0" smtClean="0"/>
              <a:t>.</a:t>
            </a:r>
          </a:p>
          <a:p>
            <a:pPr marL="68580" indent="0" algn="just">
              <a:buNone/>
            </a:pPr>
            <a:r>
              <a:rPr lang="ru-RU" sz="1900" b="0" dirty="0" smtClean="0"/>
              <a:t>Учет </a:t>
            </a:r>
            <a:r>
              <a:rPr lang="ru-RU" sz="1900" b="0" dirty="0"/>
              <a:t>и контроль за состоянием номеров: система будет отслеживать </a:t>
            </a:r>
            <a:r>
              <a:rPr lang="ru-RU" sz="1900" b="0" dirty="0" err="1"/>
              <a:t>заполненность</a:t>
            </a:r>
            <a:r>
              <a:rPr lang="ru-RU" sz="1900" b="0" dirty="0"/>
              <a:t> номеров, свободные номера, а также помогать в распределении гостей по номерам. </a:t>
            </a:r>
            <a:endParaRPr lang="ru-RU" sz="1900" b="0" dirty="0" smtClean="0"/>
          </a:p>
          <a:p>
            <a:pPr marL="68580" indent="0" algn="just">
              <a:buNone/>
            </a:pPr>
            <a:r>
              <a:rPr lang="ru-RU" sz="1900" b="0" dirty="0" smtClean="0"/>
              <a:t>Управление </a:t>
            </a:r>
            <a:r>
              <a:rPr lang="ru-RU" sz="1900" b="0" dirty="0"/>
              <a:t>услугами: предоставление гостям информации о доступных услугах, заказ дополнительных услуг, учет оказанных услуг. </a:t>
            </a:r>
            <a:endParaRPr lang="ru-RU" sz="1900" b="0" dirty="0" smtClean="0"/>
          </a:p>
          <a:p>
            <a:pPr marL="68580" indent="0" algn="just">
              <a:buNone/>
            </a:pPr>
            <a:r>
              <a:rPr lang="ru-RU" sz="1900" b="0" dirty="0" smtClean="0"/>
              <a:t>Автоматизация </a:t>
            </a:r>
            <a:r>
              <a:rPr lang="ru-RU" sz="1900" b="0" dirty="0"/>
              <a:t>учета и финансов: система поможет вести учет финансовых операций, оплату проживания, отчетность и аналитику. </a:t>
            </a:r>
            <a:endParaRPr lang="ru-RU" sz="1900" b="0" dirty="0" smtClean="0"/>
          </a:p>
          <a:p>
            <a:pPr marL="68580" indent="0" algn="just">
              <a:buNone/>
            </a:pPr>
            <a:r>
              <a:rPr lang="ru-RU" sz="1900" b="0" dirty="0" smtClean="0">
                <a:solidFill>
                  <a:schemeClr val="bg1"/>
                </a:solidFill>
              </a:rPr>
              <a:t>Такая </a:t>
            </a:r>
            <a:r>
              <a:rPr lang="ru-RU" sz="1900" b="0" dirty="0">
                <a:solidFill>
                  <a:schemeClr val="bg1"/>
                </a:solidFill>
              </a:rPr>
              <a:t>программа может значительно упростить работу персонала гостиницы, увеличить удовлетворенность гостей и повысить эффективность </a:t>
            </a:r>
            <a:r>
              <a:rPr lang="ru-RU" sz="1900" b="0" dirty="0" smtClean="0">
                <a:solidFill>
                  <a:schemeClr val="bg1"/>
                </a:solidFill>
              </a:rPr>
              <a:t>бизнеса.</a:t>
            </a:r>
            <a:endParaRPr lang="ru-RU" sz="19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6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0"/>
            <a:ext cx="8286808" cy="6715148"/>
          </a:xfrm>
        </p:spPr>
        <p:txBody>
          <a:bodyPr>
            <a:normAutofit fontScale="92500" lnSpcReduction="20000"/>
          </a:bodyPr>
          <a:lstStyle/>
          <a:p>
            <a:pPr marL="68580" indent="0" algn="ctr"/>
            <a:r>
              <a:rPr lang="ru-RU" sz="3000" dirty="0" smtClean="0"/>
              <a:t>Спектр услуг</a:t>
            </a:r>
          </a:p>
          <a:p>
            <a:pPr marL="68580" indent="0" algn="just"/>
            <a:r>
              <a:rPr lang="ru-RU" sz="1900" b="0" dirty="0" smtClean="0"/>
              <a:t>Спектр услуг автоматизированного приложения для гостиничного комплекса может быть очень разнообразным и зависит от потребностей конкретного комплекса. Вот некоторые из возможных услуг, которые такое приложение может предоставлять: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/>
              <a:t>Бронирование </a:t>
            </a:r>
            <a:r>
              <a:rPr lang="ru-RU" sz="1900" b="0" dirty="0" err="1" smtClean="0"/>
              <a:t>онлайн</a:t>
            </a:r>
            <a:r>
              <a:rPr lang="ru-RU" sz="1900" b="0" dirty="0" smtClean="0"/>
              <a:t>: гости могут просматривать доступные номера, выбирать удобное время проживания и делать бронирование через мобильное приложение.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/>
              <a:t>Обратная связь и чат с поддержкой: гости могут обращаться за помощью, задавать вопросы или оставлять отзывы прямо через приложение.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/>
              <a:t>Управление услугами: возможность заказа дополнительных услуг, таких как рестораны, </a:t>
            </a:r>
            <a:r>
              <a:rPr lang="ru-RU" sz="1900" b="0" dirty="0" err="1" smtClean="0"/>
              <a:t>спа-центры</a:t>
            </a:r>
            <a:r>
              <a:rPr lang="ru-RU" sz="1900" b="0" dirty="0" smtClean="0"/>
              <a:t>, </a:t>
            </a:r>
            <a:r>
              <a:rPr lang="ru-RU" sz="1900" b="0" dirty="0" err="1" smtClean="0"/>
              <a:t>трансферы</a:t>
            </a:r>
            <a:r>
              <a:rPr lang="ru-RU" sz="1900" b="0" dirty="0" smtClean="0"/>
              <a:t> и т.д., с оплатой через приложение.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/>
              <a:t>Информация о гостинице: предоставление информации о гостинице, услугах, расписании мероприятий, местных достопримечательностях и т.д.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/>
              <a:t>Управление заселением и выселением: гости могут зарегистрироваться в гостинице и получить ключ от номера через приложение, </a:t>
            </a:r>
            <a:r>
              <a:rPr lang="ru-RU" sz="1900" b="0" dirty="0" err="1" smtClean="0"/>
              <a:t>минимизируя</a:t>
            </a:r>
            <a:r>
              <a:rPr lang="ru-RU" sz="1900" b="0" dirty="0" smtClean="0"/>
              <a:t> время на рутинные процессы.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/>
              <a:t>Уведомления: рассылка уведомлений о бронировании, предстоящем выезде, специальных предложениях и событиях в гостинице.</a:t>
            </a:r>
          </a:p>
          <a:p>
            <a:pPr marL="582930" indent="-514350" algn="just">
              <a:buAutoNum type="arabicPeriod"/>
            </a:pPr>
            <a:r>
              <a:rPr lang="ru-RU" sz="1900" b="0" dirty="0" smtClean="0">
                <a:solidFill>
                  <a:schemeClr val="bg1"/>
                </a:solidFill>
              </a:rPr>
              <a:t>Оценка и отзывы: возможность оценить качество обслуживания, оставить отзыв и рекомендации по улучшению </a:t>
            </a:r>
            <a:r>
              <a:rPr lang="ru-RU" sz="1900" b="0" dirty="0" err="1" smtClean="0">
                <a:solidFill>
                  <a:schemeClr val="bg1"/>
                </a:solidFill>
              </a:rPr>
              <a:t>сервиса.Такой</a:t>
            </a:r>
            <a:r>
              <a:rPr lang="ru-RU" sz="1900" b="0" dirty="0" smtClean="0">
                <a:solidFill>
                  <a:schemeClr val="bg1"/>
                </a:solidFill>
              </a:rPr>
              <a:t> широкий спектр услуг в автоматизированном приложении поможет улучшить обслуживание и комфорт гостей, сделать процессы управления более эффективными и снизить нагрузку на персонал гостиницы.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5643570" cy="29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530680"/>
            <a:ext cx="5522199" cy="318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142852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IDEF0 </a:t>
            </a:r>
            <a:r>
              <a:rPr lang="ru-RU" sz="2800" dirty="0" smtClean="0"/>
              <a:t>и </a:t>
            </a:r>
            <a:r>
              <a:rPr lang="en-US" sz="2800" dirty="0" smtClean="0"/>
              <a:t>DFD</a:t>
            </a:r>
            <a:r>
              <a:rPr lang="ru-RU" sz="2800" dirty="0" smtClean="0"/>
              <a:t> Диаграммы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9850" t="29135" r="35227" b="26962"/>
          <a:stretch>
            <a:fillRect/>
          </a:stretch>
        </p:blipFill>
        <p:spPr bwMode="auto">
          <a:xfrm>
            <a:off x="785786" y="785794"/>
            <a:ext cx="509158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00364" y="285728"/>
            <a:ext cx="27323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UML</a:t>
            </a:r>
            <a:r>
              <a:rPr lang="ru-RU" sz="2800" dirty="0" smtClean="0"/>
              <a:t>-диаграммы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41573" t="28764" r="46067" b="13708"/>
          <a:stretch>
            <a:fillRect/>
          </a:stretch>
        </p:blipFill>
        <p:spPr bwMode="auto">
          <a:xfrm>
            <a:off x="6215074" y="642918"/>
            <a:ext cx="1500198" cy="436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endParaRPr lang="ru-RU" dirty="0" smtClean="0"/>
          </a:p>
          <a:p>
            <a:pPr marL="68580" indent="0" algn="ctr">
              <a:buNone/>
            </a:pPr>
            <a:endParaRPr lang="ru-RU" dirty="0" smtClean="0"/>
          </a:p>
          <a:p>
            <a:pPr marL="68580" indent="0" algn="ctr">
              <a:buNone/>
            </a:pPr>
            <a:r>
              <a:rPr lang="ru-RU" sz="2800" dirty="0" smtClean="0"/>
              <a:t>СПАСИБО ЗА ВНИМАНИЕ!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5777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</TotalTime>
  <Words>672</Words>
  <Application>Microsoft Office PowerPoint</Application>
  <PresentationFormat>Экран (4:3)</PresentationFormat>
  <Paragraphs>38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Углы</vt:lpstr>
      <vt:lpstr>АВТОМАТИЗАЦИЯ ГОСТИНИЧНОГО БИЗНЕСА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ГОСТИНИЧНОГО БИЗНЕСА</dc:title>
  <dc:creator>Dagmir</dc:creator>
  <cp:lastModifiedBy>student</cp:lastModifiedBy>
  <cp:revision>19</cp:revision>
  <dcterms:created xsi:type="dcterms:W3CDTF">2024-05-24T16:36:06Z</dcterms:created>
  <dcterms:modified xsi:type="dcterms:W3CDTF">2024-05-31T09:03:56Z</dcterms:modified>
</cp:coreProperties>
</file>