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6"/>
  </p:notesMasterIdLst>
  <p:sldIdLst>
    <p:sldId id="256" r:id="rId2"/>
    <p:sldId id="284" r:id="rId3"/>
    <p:sldId id="326" r:id="rId4"/>
    <p:sldId id="332" r:id="rId5"/>
    <p:sldId id="333" r:id="rId6"/>
    <p:sldId id="420" r:id="rId7"/>
    <p:sldId id="334" r:id="rId8"/>
    <p:sldId id="328" r:id="rId9"/>
    <p:sldId id="329" r:id="rId10"/>
    <p:sldId id="405" r:id="rId11"/>
    <p:sldId id="406" r:id="rId12"/>
    <p:sldId id="331" r:id="rId13"/>
    <p:sldId id="407" r:id="rId14"/>
    <p:sldId id="335" r:id="rId15"/>
    <p:sldId id="421" r:id="rId16"/>
    <p:sldId id="338" r:id="rId17"/>
    <p:sldId id="408" r:id="rId18"/>
    <p:sldId id="337" r:id="rId19"/>
    <p:sldId id="339" r:id="rId20"/>
    <p:sldId id="340" r:id="rId21"/>
    <p:sldId id="422" r:id="rId22"/>
    <p:sldId id="341" r:id="rId23"/>
    <p:sldId id="342" r:id="rId24"/>
    <p:sldId id="393" r:id="rId25"/>
    <p:sldId id="409" r:id="rId26"/>
    <p:sldId id="411" r:id="rId27"/>
    <p:sldId id="410" r:id="rId28"/>
    <p:sldId id="389" r:id="rId29"/>
    <p:sldId id="412" r:id="rId30"/>
    <p:sldId id="343" r:id="rId31"/>
    <p:sldId id="344" r:id="rId32"/>
    <p:sldId id="346" r:id="rId33"/>
    <p:sldId id="345" r:id="rId34"/>
    <p:sldId id="347" r:id="rId35"/>
    <p:sldId id="348" r:id="rId36"/>
    <p:sldId id="413" r:id="rId37"/>
    <p:sldId id="349" r:id="rId38"/>
    <p:sldId id="404" r:id="rId39"/>
    <p:sldId id="391" r:id="rId40"/>
    <p:sldId id="350" r:id="rId41"/>
    <p:sldId id="418" r:id="rId42"/>
    <p:sldId id="414" r:id="rId43"/>
    <p:sldId id="415" r:id="rId44"/>
    <p:sldId id="352" r:id="rId45"/>
    <p:sldId id="353" r:id="rId46"/>
    <p:sldId id="354" r:id="rId47"/>
    <p:sldId id="355" r:id="rId48"/>
    <p:sldId id="416" r:id="rId49"/>
    <p:sldId id="356" r:id="rId50"/>
    <p:sldId id="417" r:id="rId51"/>
    <p:sldId id="357" r:id="rId52"/>
    <p:sldId id="358" r:id="rId53"/>
    <p:sldId id="359" r:id="rId54"/>
    <p:sldId id="36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CC"/>
    <a:srgbClr val="007635"/>
    <a:srgbClr val="0033CC"/>
    <a:srgbClr val="FFFF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8391" autoAdjust="0"/>
  </p:normalViewPr>
  <p:slideViewPr>
    <p:cSldViewPr>
      <p:cViewPr>
        <p:scale>
          <a:sx n="75" d="100"/>
          <a:sy n="75" d="100"/>
        </p:scale>
        <p:origin x="-101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0405901-E4DB-4C05-A186-CC71FE0B7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3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585D5-272B-4743-938C-78AC1FAB472C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272EC-34B4-4F9E-9DAB-E273AD324305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D2B44-3914-4CCF-9FDB-D3BBBA0A71EC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F013C-316A-4257-89A0-06AACEDE3B35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A5F66-81AE-47C0-AC49-ED28E6BE0557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F2499-D744-4759-B48F-8E0F4AF22FB8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D3656C-9E79-4DA3-91FA-0A4C5E30B38A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2CC9D-36F5-4F16-9BE4-D0C671D07E92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B56C5-2C14-45D7-9676-AAA318CD7D13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1905E-BB39-464E-A9FE-D7A0DD4DA35A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9690D-2C6A-4580-89B4-DB28118DC8A2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4ACBE-56D7-4F13-9B85-F83C7DBE2BC9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8E312-7A4F-4EC9-A9DE-2F3F1F4969D8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3988E-F714-4689-BBF4-E1DC39EDAD47}" type="slidenum">
              <a:rPr lang="en-US" smtClean="0">
                <a:cs typeface="Arial" pitchFamily="34" charset="0"/>
              </a:rPr>
              <a:pPr/>
              <a:t>33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5C4E0-6441-4535-9EBA-C1B1791F930C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21C79-F0C7-4F3A-A959-4A9A18E24595}" type="slidenum">
              <a:rPr lang="en-US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166D-D3DA-462E-9976-9C7F1B67C341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A84DF-AC1B-471C-9966-4FCE7BE4D475}" type="slidenum">
              <a:rPr lang="en-US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85302-36CA-48DC-949E-C9E6893C0F14}" type="slidenum">
              <a:rPr lang="en-US" smtClean="0">
                <a:cs typeface="Arial" pitchFamily="34" charset="0"/>
              </a:rPr>
              <a:pPr/>
              <a:t>40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396D7C-7591-4E7C-9231-00371EECC1FD}" type="slidenum">
              <a:rPr lang="en-US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EA327-2D3B-4B20-94CC-C961A6AB785D}" type="slidenum">
              <a:rPr lang="en-US" smtClean="0">
                <a:cs typeface="Arial" pitchFamily="34" charset="0"/>
              </a:rPr>
              <a:pPr/>
              <a:t>45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98355-2331-4866-B44D-C5163FBD0D2B}" type="slidenum">
              <a:rPr lang="en-US" smtClean="0">
                <a:cs typeface="Arial" pitchFamily="34" charset="0"/>
              </a:rPr>
              <a:pPr/>
              <a:t>46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CD90F-6DD9-4833-B645-445615B0402E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B239C-1CAF-4944-AECC-083F72B3710A}" type="slidenum">
              <a:rPr lang="en-US" smtClean="0">
                <a:cs typeface="Arial" pitchFamily="34" charset="0"/>
              </a:rPr>
              <a:pPr/>
              <a:t>47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14E5A-7A78-4FF2-BA3E-E2A95D54DB4A}" type="slidenum">
              <a:rPr lang="en-US" smtClean="0">
                <a:cs typeface="Arial" pitchFamily="34" charset="0"/>
              </a:rPr>
              <a:pPr/>
              <a:t>51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497CD-34C0-4FBB-AE7A-B75D5BCDC97F}" type="slidenum">
              <a:rPr lang="en-US" smtClean="0">
                <a:cs typeface="Arial" pitchFamily="34" charset="0"/>
              </a:rPr>
              <a:pPr/>
              <a:t>53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89F8D-B3C5-4004-A826-CCFAE89ED36A}" type="slidenum">
              <a:rPr lang="en-US" smtClean="0">
                <a:cs typeface="Arial" pitchFamily="34" charset="0"/>
              </a:rPr>
              <a:pPr/>
              <a:t>54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4C406-5BA0-4147-933D-3A9C92BBD41F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742AD-E89E-4BA4-8847-6AC7F8BF5C57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609AC-B52B-43D6-910B-53E15EF6200A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91D28-0163-4B69-92FE-F370BCD91544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FEF20-17D7-42D8-AF21-23AD14213C7F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B9A8A-3B8D-4697-B926-62FB0D2D68A6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3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F2BE8B0-70C6-4F6B-9686-7CC1CC23C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9E64751-C92D-4162-85CB-99E73AD98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7BB41F9-FE1F-48B3-BB11-15081988C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592E32-7E6D-4398-995E-C9166BB4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BE0DA1F-912C-41AF-B8B9-DF289FF69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5F055E1-89C0-42F6-8AC9-2ED384CE8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5292F4-4911-46F9-AF9C-8FBD63CBC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©2013 Pearson Education, Inc. Upper Saddle River, NJ. All Rights Reserved.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7-</a:t>
            </a:r>
            <a:fld id="{FEBC2CDA-D152-4119-A0B0-16EC4CDA1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004CDE8-AF63-4380-B7D1-EF841054B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AD67D00-B671-4008-94E9-B21BEA89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073DBBC-864A-4391-85AD-7E32634F2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0775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8" name="Rectangle 4"/>
          <p:cNvSpPr>
            <a:spLocks noChangeArrowheads="1"/>
          </p:cNvSpPr>
          <p:nvPr userDrawn="1"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©2013 Pearson Education, Inc. Upper Saddle River, NJ.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7" r:id="rId7"/>
    <p:sldLayoutId id="2147483680" r:id="rId8"/>
    <p:sldLayoutId id="2147483679" r:id="rId9"/>
    <p:sldLayoutId id="2147483678" r:id="rId10"/>
    <p:sldLayoutId id="214748367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InvalidSubscript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rrayInitialization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isplayTestScores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SameArray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PassArray.java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SalesData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Sales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ReturnArray.jav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onthDays.jav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rrayDemo1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ArrayDemo2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 dirty="0" smtClean="0"/>
              <a:t>Lecture 10: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Arrays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latin typeface="Arial" pitchFamily="34" charset="0"/>
              </a:rPr>
              <a:t>Starting Out with Java: </a:t>
            </a:r>
            <a:br>
              <a:rPr lang="en-US" b="1">
                <a:latin typeface="Arial" pitchFamily="34" charset="0"/>
              </a:rPr>
            </a:br>
            <a:r>
              <a:rPr lang="en-US" b="1">
                <a:latin typeface="Arial" pitchFamily="34" charset="0"/>
              </a:rPr>
              <a:t>From Control Structures through Objects</a:t>
            </a:r>
            <a:br>
              <a:rPr lang="en-US" b="1">
                <a:latin typeface="Arial" pitchFamily="34" charset="0"/>
              </a:rPr>
            </a:br>
            <a:endParaRPr lang="en-US" b="1">
              <a:latin typeface="Arial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b="1">
                <a:latin typeface="Arial" pitchFamily="34" charset="0"/>
              </a:rPr>
              <a:t>Fifth Edition</a:t>
            </a:r>
          </a:p>
          <a:p>
            <a:pPr>
              <a:spcBef>
                <a:spcPct val="20000"/>
              </a:spcBef>
            </a:pPr>
            <a:endParaRPr lang="en-US" sz="3200" b="1">
              <a:latin typeface="Times" pitchFamily="-48" charset="0"/>
            </a:endParaRPr>
          </a:p>
          <a:p>
            <a:pPr algn="ctr">
              <a:spcBef>
                <a:spcPct val="20000"/>
              </a:spcBef>
            </a:pPr>
            <a:r>
              <a:rPr lang="en-US" sz="2200" b="1">
                <a:latin typeface="Arial" pitchFamily="34" charset="0"/>
              </a:rPr>
              <a:t>by Tony Gaddis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5750"/>
            <a:ext cx="5721160" cy="6419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00800" y="2286000"/>
            <a:ext cx="2047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great,</a:t>
            </a:r>
          </a:p>
          <a:p>
            <a:r>
              <a:rPr lang="en-US" dirty="0"/>
              <a:t>b</a:t>
            </a:r>
            <a:r>
              <a:rPr lang="en-US" dirty="0" smtClean="0"/>
              <a:t>ut not taking</a:t>
            </a:r>
          </a:p>
          <a:p>
            <a:r>
              <a:rPr lang="en-US" dirty="0"/>
              <a:t>a</a:t>
            </a:r>
            <a:r>
              <a:rPr lang="en-US" dirty="0" smtClean="0"/>
              <a:t>dvantage of</a:t>
            </a:r>
          </a:p>
          <a:p>
            <a:r>
              <a:rPr lang="en-US" dirty="0"/>
              <a:t>h</a:t>
            </a:r>
            <a:r>
              <a:rPr lang="en-US" dirty="0" smtClean="0"/>
              <a:t>ow arrays can</a:t>
            </a:r>
          </a:p>
          <a:p>
            <a:r>
              <a:rPr lang="en-US" dirty="0"/>
              <a:t>b</a:t>
            </a:r>
            <a:r>
              <a:rPr lang="en-US" dirty="0" smtClean="0"/>
              <a:t>e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76200"/>
            <a:ext cx="6565088" cy="6781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61A40CB-FDDD-464E-988C-038BB6CDF3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Bounds Checking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Array indexes always start at zero and continue to (array length - 1).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values = new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[10];</a:t>
            </a:r>
            <a:r>
              <a:rPr lang="en-US" sz="1800" b="1" dirty="0" smtClean="0">
                <a:latin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array would have indexes 0 through 9.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See example: </a:t>
            </a:r>
            <a:r>
              <a:rPr lang="en-US" sz="2800" dirty="0" smtClean="0">
                <a:hlinkClick r:id="rId3" action="ppaction://hlinkfile"/>
              </a:rPr>
              <a:t>InvalidSubscript.java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loops, it is typical to use </a:t>
            </a:r>
            <a:r>
              <a:rPr lang="en-US" sz="2800" i="1" dirty="0" err="1" smtClean="0">
                <a:solidFill>
                  <a:srgbClr val="FF0000"/>
                </a:solidFill>
              </a:rPr>
              <a:t>i</a:t>
            </a:r>
            <a:r>
              <a:rPr lang="en-US" sz="2800" i="1" dirty="0" smtClean="0">
                <a:solidFill>
                  <a:srgbClr val="FF0000"/>
                </a:solidFill>
              </a:rPr>
              <a:t>, j, </a:t>
            </a:r>
            <a:r>
              <a:rPr lang="en-US" sz="2800" dirty="0" smtClean="0">
                <a:solidFill>
                  <a:srgbClr val="FF0000"/>
                </a:solidFill>
              </a:rPr>
              <a:t>and </a:t>
            </a:r>
            <a:r>
              <a:rPr lang="en-US" sz="2800" i="1" dirty="0" smtClean="0">
                <a:solidFill>
                  <a:srgbClr val="FF0000"/>
                </a:solidFill>
              </a:rPr>
              <a:t>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as counting variables.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might help to think of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as representing the word </a:t>
            </a:r>
            <a:r>
              <a:rPr lang="en-US" sz="2400" i="1" dirty="0" smtClean="0"/>
              <a:t>index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08178" cy="3429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429000" y="1066800"/>
            <a:ext cx="5638800" cy="5715000"/>
            <a:chOff x="3429000" y="1066800"/>
            <a:chExt cx="5638800" cy="5715000"/>
          </a:xfrm>
        </p:grpSpPr>
        <p:pic>
          <p:nvPicPr>
            <p:cNvPr id="1648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9000" y="3145564"/>
              <a:ext cx="5638800" cy="3636236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6019800" y="1066800"/>
              <a:ext cx="271260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Another good</a:t>
              </a:r>
            </a:p>
            <a:p>
              <a:r>
                <a:rPr lang="en-US" dirty="0">
                  <a:solidFill>
                    <a:srgbClr val="002060"/>
                  </a:solidFill>
                </a:rPr>
                <a:t>a</a:t>
              </a:r>
              <a:r>
                <a:rPr lang="en-US" dirty="0" smtClean="0">
                  <a:solidFill>
                    <a:srgbClr val="002060"/>
                  </a:solidFill>
                </a:rPr>
                <a:t>rgument for</a:t>
              </a:r>
            </a:p>
            <a:p>
              <a:r>
                <a:rPr lang="en-US" dirty="0">
                  <a:solidFill>
                    <a:srgbClr val="002060"/>
                  </a:solidFill>
                </a:rPr>
                <a:t>u</a:t>
              </a:r>
              <a:r>
                <a:rPr lang="en-US" dirty="0" smtClean="0">
                  <a:solidFill>
                    <a:srgbClr val="002060"/>
                  </a:solidFill>
                </a:rPr>
                <a:t>sing final constants</a:t>
              </a:r>
            </a:p>
            <a:p>
              <a:r>
                <a:rPr lang="en-US" dirty="0">
                  <a:solidFill>
                    <a:srgbClr val="002060"/>
                  </a:solidFill>
                </a:rPr>
                <a:t>f</a:t>
              </a:r>
              <a:r>
                <a:rPr lang="en-US" dirty="0" smtClean="0">
                  <a:solidFill>
                    <a:srgbClr val="002060"/>
                  </a:solidFill>
                </a:rPr>
                <a:t>or array sizes</a:t>
              </a:r>
            </a:p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B70DA7B-6FD3-49AB-855E-466D992268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Off-by-One Errors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It is very easy to be off-by-one when accessing arrays.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// This code has an off-by-one error.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int[] numbers = new int[100];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for (int i = 1; i </a:t>
            </a:r>
            <a:r>
              <a:rPr lang="en-US" sz="2400" b="1" smtClean="0">
                <a:solidFill>
                  <a:srgbClr val="FF3300"/>
                </a:solidFill>
                <a:latin typeface="Courier New" pitchFamily="49" charset="0"/>
              </a:rPr>
              <a:t>&lt;=</a:t>
            </a:r>
            <a:r>
              <a:rPr lang="en-US" sz="2400" b="1" smtClean="0">
                <a:latin typeface="Courier New" pitchFamily="49" charset="0"/>
              </a:rPr>
              <a:t> 100;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numbers[i] = 99;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Here, the equal sign allows the loop to continue on to index 100, where 99 is the last index in the array.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code would throw an </a:t>
            </a:r>
            <a:r>
              <a:rPr lang="en-US" sz="2400" smtClean="0">
                <a:solidFill>
                  <a:srgbClr val="FF3300"/>
                </a:solidFill>
                <a:latin typeface="Courier New" pitchFamily="49" charset="0"/>
              </a:rPr>
              <a:t>ArrayIndexOutOfBoundsException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MyProgrammingLab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6 – 7.1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65978" cy="2362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3893AAB-4F43-46D7-906E-7476547FB86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 Initialization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When relatively few items need to be initialized, an initialization list can be used to initialize the array.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days = {31, 28, 31, 30, 31, 30, 31, 31, 30, 31, 30, 31};</a:t>
            </a:r>
          </a:p>
          <a:p>
            <a:pPr lvl="1" eaLnBrk="1" hangingPunct="1">
              <a:buFontTx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The numbers in the list are stored in the array in order:</a:t>
            </a:r>
          </a:p>
          <a:p>
            <a:pPr lvl="1" eaLnBrk="1" hangingPunct="1"/>
            <a:r>
              <a:rPr lang="en-US" sz="2000" dirty="0" smtClean="0">
                <a:latin typeface="Courier New" pitchFamily="49" charset="0"/>
              </a:rPr>
              <a:t>days[0]</a:t>
            </a:r>
            <a:r>
              <a:rPr lang="en-US" sz="2000" dirty="0" smtClean="0"/>
              <a:t> is assigned 31,</a:t>
            </a:r>
          </a:p>
          <a:p>
            <a:pPr lvl="1" eaLnBrk="1" hangingPunct="1"/>
            <a:r>
              <a:rPr lang="en-US" sz="2000" dirty="0" smtClean="0">
                <a:latin typeface="Courier New" pitchFamily="49" charset="0"/>
              </a:rPr>
              <a:t>days[1]</a:t>
            </a:r>
            <a:r>
              <a:rPr lang="en-US" sz="2000" dirty="0" smtClean="0"/>
              <a:t> is assigned 28,</a:t>
            </a:r>
          </a:p>
          <a:p>
            <a:pPr lvl="1" eaLnBrk="1" hangingPunct="1"/>
            <a:r>
              <a:rPr lang="en-US" sz="2000" dirty="0" smtClean="0">
                <a:latin typeface="Courier New" pitchFamily="49" charset="0"/>
              </a:rPr>
              <a:t>days[2]</a:t>
            </a:r>
            <a:r>
              <a:rPr lang="en-US" sz="2000" dirty="0" smtClean="0"/>
              <a:t> is assigned 31,</a:t>
            </a:r>
          </a:p>
          <a:p>
            <a:pPr lvl="1" eaLnBrk="1" hangingPunct="1"/>
            <a:r>
              <a:rPr lang="en-US" sz="2000" dirty="0" smtClean="0">
                <a:latin typeface="Courier New" pitchFamily="49" charset="0"/>
              </a:rPr>
              <a:t>days[3]</a:t>
            </a:r>
            <a:r>
              <a:rPr lang="en-US" sz="2000" dirty="0" smtClean="0"/>
              <a:t> is assigned 30,</a:t>
            </a:r>
          </a:p>
          <a:p>
            <a:pPr lvl="1" eaLnBrk="1" hangingPunct="1"/>
            <a:r>
              <a:rPr lang="en-US" sz="2000" dirty="0" smtClean="0"/>
              <a:t>etc.</a:t>
            </a:r>
          </a:p>
          <a:p>
            <a:pPr eaLnBrk="1" hangingPunct="1"/>
            <a:r>
              <a:rPr lang="en-US" sz="2400" dirty="0" smtClean="0"/>
              <a:t>See example: </a:t>
            </a:r>
            <a:r>
              <a:rPr lang="en-US" sz="2400" dirty="0" smtClean="0">
                <a:hlinkClick r:id="rId3" action="ppaction://hlinkfile"/>
              </a:rPr>
              <a:t>ArrayInitialization.java</a:t>
            </a:r>
            <a:endParaRPr lang="en-US" sz="24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2895600"/>
            <a:ext cx="6448519" cy="1528465"/>
            <a:chOff x="1447800" y="2895600"/>
            <a:chExt cx="6448519" cy="1528465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3962400"/>
              <a:ext cx="3095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Notice: no number here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 bwMode="auto">
            <a:xfrm flipH="1" flipV="1">
              <a:off x="1447800" y="2895600"/>
              <a:ext cx="3352800" cy="12976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7356376" cy="5029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334000" y="3810000"/>
            <a:ext cx="2970685" cy="1757065"/>
            <a:chOff x="5334000" y="3810000"/>
            <a:chExt cx="2970685" cy="1757065"/>
          </a:xfrm>
        </p:grpSpPr>
        <p:sp>
          <p:nvSpPr>
            <p:cNvPr id="3" name="TextBox 2"/>
            <p:cNvSpPr txBox="1"/>
            <p:nvPr/>
          </p:nvSpPr>
          <p:spPr>
            <a:xfrm>
              <a:off x="5334000" y="5105400"/>
              <a:ext cx="2970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Why (index + 1) here?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 bwMode="auto">
            <a:xfrm flipH="1" flipV="1">
              <a:off x="6019800" y="3810000"/>
              <a:ext cx="799543" cy="1295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38192" y="4876800"/>
            <a:ext cx="3733808" cy="1073150"/>
            <a:chOff x="480" y="1680"/>
            <a:chExt cx="2352" cy="676"/>
          </a:xfrm>
        </p:grpSpPr>
        <p:pic>
          <p:nvPicPr>
            <p:cNvPr id="9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1473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Could I have used index++?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7200" y="5943600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it would have changed the value of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EEDF572-7BB5-43F7-9B12-840B3375691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Alternate Array Declaration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Previously we showed arrays being declared: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 numbers;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However, the brackets can also go here: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numbers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[]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These are equivalent but the first style is typical </a:t>
            </a:r>
            <a:r>
              <a:rPr lang="en-US" sz="2000" dirty="0" smtClean="0">
                <a:solidFill>
                  <a:srgbClr val="FF0000"/>
                </a:solidFill>
              </a:rPr>
              <a:t>(preferred).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Multiple arrays can be declared on the same line.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[] numbers, codes, scores;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the alternate notation each variable must have brackets.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numbers[], codes[], scores;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Courier New" pitchFamily="49" charset="0"/>
              </a:rPr>
              <a:t>scores</a:t>
            </a:r>
            <a:r>
              <a:rPr lang="en-US" sz="2000" dirty="0" smtClean="0"/>
              <a:t> variable in this instance is simply an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/>
              <a:t>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0B1D820-31F5-453D-81D8-CC95B33BAC9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Processing Array Contents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Processing data in an array is the same as any other variable.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grossPay</a:t>
            </a:r>
            <a:r>
              <a:rPr lang="en-US" sz="2400" b="1" dirty="0" smtClean="0">
                <a:latin typeface="Courier New" pitchFamily="49" charset="0"/>
              </a:rPr>
              <a:t> = hours[3] * </a:t>
            </a:r>
            <a:r>
              <a:rPr lang="en-US" sz="2400" b="1" dirty="0" err="1" smtClean="0">
                <a:latin typeface="Courier New" pitchFamily="49" charset="0"/>
              </a:rPr>
              <a:t>payRate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Pre and post increment works the same: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[] score = {7, 8, 9, 10, 11};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++score[2]; // Pre-increment operation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score[4]++; // Post-increment operation</a:t>
            </a:r>
            <a:endParaRPr lang="en-US" sz="1800" b="1" dirty="0" smtClean="0"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88950" y="4648200"/>
            <a:ext cx="5861050" cy="1971675"/>
            <a:chOff x="488950" y="4648200"/>
            <a:chExt cx="5861050" cy="19716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88950" y="5905500"/>
              <a:ext cx="5380038" cy="714375"/>
              <a:chOff x="1829" y="2112"/>
              <a:chExt cx="3389" cy="450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1829" y="2112"/>
                <a:ext cx="3389" cy="450"/>
                <a:chOff x="1533" y="3128"/>
                <a:chExt cx="3389" cy="450"/>
              </a:xfrm>
            </p:grpSpPr>
            <p:sp>
              <p:nvSpPr>
                <p:cNvPr id="8" name="Rectangle 6"/>
                <p:cNvSpPr>
                  <a:spLocks noChangeArrowheads="1"/>
                </p:cNvSpPr>
                <p:nvPr/>
              </p:nvSpPr>
              <p:spPr bwMode="auto">
                <a:xfrm>
                  <a:off x="1533" y="3132"/>
                  <a:ext cx="3389" cy="442"/>
                </a:xfrm>
                <a:prstGeom prst="rect">
                  <a:avLst/>
                </a:prstGeom>
                <a:solidFill>
                  <a:srgbClr val="F5E98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7"/>
                <p:cNvSpPr>
                  <a:spLocks noChangeArrowheads="1"/>
                </p:cNvSpPr>
                <p:nvPr/>
              </p:nvSpPr>
              <p:spPr bwMode="auto">
                <a:xfrm>
                  <a:off x="1888" y="3132"/>
                  <a:ext cx="333" cy="442"/>
                </a:xfrm>
                <a:prstGeom prst="rect">
                  <a:avLst/>
                </a:prstGeom>
                <a:solidFill>
                  <a:srgbClr val="F5E98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2543" y="3132"/>
                  <a:ext cx="333" cy="442"/>
                </a:xfrm>
                <a:prstGeom prst="rect">
                  <a:avLst/>
                </a:prstGeom>
                <a:solidFill>
                  <a:srgbClr val="F5E98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Rectangle 9"/>
                <p:cNvSpPr>
                  <a:spLocks noChangeArrowheads="1"/>
                </p:cNvSpPr>
                <p:nvPr/>
              </p:nvSpPr>
              <p:spPr bwMode="auto">
                <a:xfrm>
                  <a:off x="3225" y="3132"/>
                  <a:ext cx="333" cy="442"/>
                </a:xfrm>
                <a:prstGeom prst="rect">
                  <a:avLst/>
                </a:prstGeom>
                <a:solidFill>
                  <a:srgbClr val="F5E98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3" y="3132"/>
                  <a:ext cx="333" cy="442"/>
                </a:xfrm>
                <a:prstGeom prst="rect">
                  <a:avLst/>
                </a:prstGeom>
                <a:solidFill>
                  <a:srgbClr val="F5E985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>
                  <a:off x="4571" y="3128"/>
                  <a:ext cx="0" cy="4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Rectangle 12"/>
              <p:cNvSpPr>
                <a:spLocks noChangeArrowheads="1"/>
              </p:cNvSpPr>
              <p:nvPr/>
            </p:nvSpPr>
            <p:spPr bwMode="auto">
              <a:xfrm>
                <a:off x="1860" y="2200"/>
                <a:ext cx="33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</a:rPr>
                  <a:t>79   87   94   82   67   98   87   81   74   91</a:t>
                </a: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93725" y="5486400"/>
              <a:ext cx="755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scores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828800" y="4648200"/>
              <a:ext cx="4521200" cy="1016000"/>
              <a:chOff x="432" y="3408"/>
              <a:chExt cx="2848" cy="640"/>
            </a:xfrm>
          </p:grpSpPr>
          <p:pic>
            <p:nvPicPr>
              <p:cNvPr id="16" name="Picture 4" descr="MCj04039650000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2" y="3408"/>
                <a:ext cx="574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1190" y="3530"/>
                <a:ext cx="209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dirty="0">
                    <a:latin typeface="Times New Roman" pitchFamily="18" charset="0"/>
                  </a:rPr>
                  <a:t>What is the value of</a:t>
                </a:r>
              </a:p>
              <a:p>
                <a:pPr eaLnBrk="1" hangingPunct="1"/>
                <a:r>
                  <a:rPr lang="en-US" sz="2400" dirty="0">
                    <a:latin typeface="Times New Roman" pitchFamily="18" charset="0"/>
                  </a:rPr>
                  <a:t>(scores[2] + scores[3])/2?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801FF63-550F-4DA7-9D49-F329469A52D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10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Lecture 10 discusses the following main topics:</a:t>
            </a:r>
          </a:p>
          <a:p>
            <a:pPr lvl="1" eaLnBrk="1" hangingPunct="1"/>
            <a:r>
              <a:rPr lang="en-US" dirty="0" smtClean="0"/>
              <a:t>7.1 Introduction to Arrays</a:t>
            </a:r>
          </a:p>
          <a:p>
            <a:pPr lvl="1" eaLnBrk="1" hangingPunct="1"/>
            <a:r>
              <a:rPr lang="en-US" dirty="0" smtClean="0"/>
              <a:t>7.2 Processing Array Contents</a:t>
            </a:r>
          </a:p>
          <a:p>
            <a:pPr lvl="1" eaLnBrk="1" hangingPunct="1"/>
            <a:r>
              <a:rPr lang="en-US" dirty="0" smtClean="0"/>
              <a:t>7.3 Passing Arrays as Arguments to Methods</a:t>
            </a:r>
          </a:p>
          <a:p>
            <a:pPr lvl="1" eaLnBrk="1" hangingPunct="1"/>
            <a:r>
              <a:rPr lang="en-US" dirty="0" smtClean="0"/>
              <a:t>7.4 Some Useful Array Algorithms and Operations</a:t>
            </a:r>
          </a:p>
          <a:p>
            <a:pPr lvl="1" eaLnBrk="1" hangingPunct="1"/>
            <a:r>
              <a:rPr lang="en-US" dirty="0" smtClean="0"/>
              <a:t>7.5 Returning Arrays from Methods</a:t>
            </a:r>
          </a:p>
          <a:p>
            <a:pPr lvl="1" eaLnBrk="1" hangingPunct="1"/>
            <a:r>
              <a:rPr lang="en-US" dirty="0" smtClean="0"/>
              <a:t>7.6 String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5EDAD19-69EE-4C65-B685-7E35F456F8B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Processing Array Contents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Array elements can be used in relational operations: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if(cost[20] &lt; cost[0])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//statements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They can be used as loop conditions: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while(value[count] != 0)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//statements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MyProgrammingLab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6 – 7.1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524000"/>
            <a:ext cx="8662737" cy="1828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546CCFF-0F4B-4FB8-91AE-68B9A59B484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Length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Arrays are objects and provide a public field named </a:t>
            </a:r>
            <a:r>
              <a:rPr lang="en-US" sz="2400" smtClean="0">
                <a:latin typeface="Courier New" pitchFamily="49" charset="0"/>
              </a:rPr>
              <a:t>length</a:t>
            </a:r>
            <a:r>
              <a:rPr lang="en-US" sz="2400" i="1" smtClean="0"/>
              <a:t> </a:t>
            </a:r>
            <a:r>
              <a:rPr lang="en-US" sz="2400" smtClean="0"/>
              <a:t>that is a constant that can be tested.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double[] temperatures = new double[25];</a:t>
            </a:r>
            <a:r>
              <a:rPr lang="en-US" sz="1800" b="1" smtClean="0">
                <a:latin typeface="Courier New" pitchFamily="49" charset="0"/>
              </a:rPr>
              <a:t/>
            </a:r>
            <a:br>
              <a:rPr lang="en-US" sz="1800" b="1" smtClean="0">
                <a:latin typeface="Courier New" pitchFamily="49" charset="0"/>
              </a:rPr>
            </a:br>
            <a:endParaRPr lang="en-US" sz="1800" b="1" smtClean="0"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The length of this array is 25.</a:t>
            </a:r>
            <a:br>
              <a:rPr lang="en-US" sz="2000" smtClean="0"/>
            </a:br>
            <a:endParaRPr lang="en-US" sz="2000" smtClean="0"/>
          </a:p>
          <a:p>
            <a:pPr eaLnBrk="1" hangingPunct="1"/>
            <a:r>
              <a:rPr lang="en-US" sz="2400" smtClean="0"/>
              <a:t>The length of an array can be obtained via its </a:t>
            </a:r>
            <a:r>
              <a:rPr lang="en-US" sz="2400" smtClean="0">
                <a:latin typeface="Courier New" pitchFamily="49" charset="0"/>
              </a:rPr>
              <a:t>length</a:t>
            </a:r>
            <a:r>
              <a:rPr lang="en-US" sz="2400" smtClean="0"/>
              <a:t> constant.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size = temperatures.length;</a:t>
            </a:r>
          </a:p>
          <a:p>
            <a:pPr lvl="1" eaLnBrk="1" hangingPunct="1"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/>
            <a:r>
              <a:rPr lang="en-US" sz="2000" smtClean="0"/>
              <a:t>The variable </a:t>
            </a:r>
            <a:r>
              <a:rPr lang="en-US" sz="2000" smtClean="0">
                <a:latin typeface="Courier New" pitchFamily="49" charset="0"/>
              </a:rPr>
              <a:t>size</a:t>
            </a:r>
            <a:r>
              <a:rPr lang="en-US" sz="2000" smtClean="0"/>
              <a:t> will contain 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C0E3222-13B4-4849-8B12-BE6E07EBDA5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Size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length</a:t>
            </a:r>
            <a:r>
              <a:rPr lang="en-US" smtClean="0"/>
              <a:t> constant can be used in a loop to provide automatic bounding.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for(int i = 0; i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</a:t>
            </a:r>
            <a:r>
              <a:rPr lang="en-US" sz="2000" b="1" smtClean="0">
                <a:latin typeface="Courier New" pitchFamily="49" charset="0"/>
              </a:rPr>
              <a:t> temperatures.length; i++)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System.out.println("Temperature " + i ": "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               + temperatures[i]);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  <a:endParaRPr lang="en-US" sz="2000" b="1" smtClean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26670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Index subscripts  start at 0 and end at one </a:t>
            </a:r>
            <a:r>
              <a:rPr lang="en-US" b="1" i="1">
                <a:solidFill>
                  <a:schemeClr val="hlink"/>
                </a:solidFill>
              </a:rPr>
              <a:t>less than</a:t>
            </a:r>
            <a:r>
              <a:rPr lang="en-US">
                <a:solidFill>
                  <a:schemeClr val="hlink"/>
                </a:solidFill>
              </a:rPr>
              <a:t> the array length.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2743200" y="3124200"/>
            <a:ext cx="60960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3581400" y="3048000"/>
            <a:ext cx="19050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F8F103F-3E04-434F-A039-A4635DF3471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Enhanced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0772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Simplified array processing (read only)</a:t>
            </a:r>
          </a:p>
          <a:p>
            <a:pPr eaLnBrk="1" hangingPunct="1"/>
            <a:r>
              <a:rPr lang="en-US" sz="2800" smtClean="0"/>
              <a:t>Always goes through all elements</a:t>
            </a:r>
          </a:p>
          <a:p>
            <a:pPr eaLnBrk="1" hangingPunct="1"/>
            <a:r>
              <a:rPr lang="en-US" sz="2800" smtClean="0"/>
              <a:t>General format: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for(</a:t>
            </a:r>
            <a:r>
              <a:rPr lang="en-US" sz="2400" b="1" i="1" smtClean="0">
                <a:latin typeface="Courier New" pitchFamily="49" charset="0"/>
              </a:rPr>
              <a:t>datatype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i="1" smtClean="0">
                <a:latin typeface="Courier New" pitchFamily="49" charset="0"/>
              </a:rPr>
              <a:t>elementVariable</a:t>
            </a:r>
            <a:r>
              <a:rPr lang="en-US" sz="2400" b="1" smtClean="0">
                <a:latin typeface="Courier New" pitchFamily="49" charset="0"/>
              </a:rPr>
              <a:t> : </a:t>
            </a:r>
            <a:r>
              <a:rPr lang="en-US" sz="2400" b="1" i="1" smtClean="0">
                <a:latin typeface="Courier New" pitchFamily="49" charset="0"/>
              </a:rPr>
              <a:t>array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2400" b="1" i="1" smtClean="0">
                <a:latin typeface="Courier New" pitchFamily="49" charset="0"/>
              </a:rPr>
              <a:t>statement;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869950"/>
            <a:ext cx="914400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/>
              <a:t>Traverses all elements of a collection: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 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double[] values = ...;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double sum = 0;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for (double </a:t>
            </a:r>
            <a:r>
              <a:rPr lang="en-US" sz="2000" dirty="0">
                <a:solidFill>
                  <a:srgbClr val="FF0000"/>
                </a:solidFill>
                <a:latin typeface="Courier New" pitchFamily="-107" charset="0"/>
              </a:rPr>
              <a:t>element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: </a:t>
            </a:r>
            <a:r>
              <a:rPr lang="en-US" sz="2000" dirty="0">
                <a:solidFill>
                  <a:srgbClr val="FF0000"/>
                </a:solidFill>
                <a:latin typeface="Courier New" pitchFamily="-107" charset="0"/>
              </a:rPr>
              <a:t>values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{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sum = sum + element;</a:t>
            </a:r>
          </a:p>
          <a:p>
            <a:pPr marL="236538" indent="-236538"/>
            <a:r>
              <a:rPr lang="en-US" sz="2000" dirty="0">
                <a:latin typeface="Courier New" pitchFamily="-107" charset="0"/>
              </a:rPr>
              <a:t>  }</a:t>
            </a:r>
          </a:p>
          <a:p>
            <a:pPr marL="236538" indent="-236538">
              <a:buFont typeface="Arial" charset="0"/>
              <a:buChar char="•"/>
            </a:pPr>
            <a:r>
              <a:rPr lang="en-US" sz="2400" dirty="0"/>
              <a:t>Read the loop as “for each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element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values</a:t>
            </a:r>
            <a:r>
              <a:rPr lang="en-US" sz="2400" dirty="0"/>
              <a:t>”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Traditional alternative: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 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double[] values = ...;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double sum = 0;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for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0;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&lt;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values.length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++)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{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double element = values[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];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sum = sum + element;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}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 b="1">
                <a:latin typeface="Lucida Sans" pitchFamily="-107" charset="0"/>
              </a:rPr>
              <a:t>The Enhanced </a:t>
            </a:r>
            <a:r>
              <a:rPr lang="en-US" sz="2400" b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for </a:t>
            </a:r>
            <a:r>
              <a:rPr lang="en-US" sz="2400" b="1">
                <a:latin typeface="Lucida Sans" pitchFamily="-107" charset="0"/>
              </a:rPr>
              <a:t>Loop (for each loop)</a:t>
            </a:r>
          </a:p>
        </p:txBody>
      </p:sp>
      <p:sp>
        <p:nvSpPr>
          <p:cNvPr id="65540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0" y="760413"/>
            <a:ext cx="9144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 dirty="0"/>
              <a:t>Works for </a:t>
            </a:r>
            <a:r>
              <a:rPr lang="en-US" sz="2400" dirty="0" smtClean="0">
                <a:solidFill>
                  <a:srgbClr val="6E7069"/>
                </a:solidFill>
                <a:latin typeface="Courier New" pitchFamily="-107" charset="0"/>
              </a:rPr>
              <a:t>Objects</a:t>
            </a:r>
            <a:r>
              <a:rPr lang="en-US" sz="2400" dirty="0" smtClean="0">
                <a:solidFill>
                  <a:srgbClr val="6E7069"/>
                </a:solidFill>
              </a:rPr>
              <a:t> </a:t>
            </a:r>
            <a:r>
              <a:rPr lang="en-US" sz="2400" dirty="0"/>
              <a:t>too: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  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 smtClean="0">
                <a:solidFill>
                  <a:srgbClr val="6E7069"/>
                </a:solidFill>
                <a:latin typeface="Courier New" pitchFamily="-107" charset="0"/>
              </a:rPr>
              <a:t>[]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accounts = ...;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double sum = 0;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for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account : </a:t>
            </a:r>
            <a:r>
              <a:rPr lang="en-US" sz="2000" dirty="0">
                <a:solidFill>
                  <a:srgbClr val="FF0000"/>
                </a:solidFill>
                <a:latin typeface="Courier New" pitchFamily="-107" charset="0"/>
              </a:rPr>
              <a:t>accounts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)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{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sum = sum +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account.getBalance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} </a:t>
            </a:r>
            <a:endParaRPr lang="en-US" sz="2400" dirty="0">
              <a:solidFill>
                <a:srgbClr val="6E7069"/>
              </a:solidFill>
            </a:endParaRP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dirty="0"/>
              <a:t>Equivalent to the following ordinary </a:t>
            </a:r>
            <a:r>
              <a:rPr lang="en-US" sz="2400" dirty="0">
                <a:solidFill>
                  <a:srgbClr val="6E7069"/>
                </a:solidFill>
                <a:latin typeface="Courier New" pitchFamily="-107" charset="0"/>
              </a:rPr>
              <a:t>for</a:t>
            </a:r>
            <a:r>
              <a:rPr lang="en-US" sz="2400" dirty="0"/>
              <a:t> loop: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000" dirty="0">
                <a:latin typeface="Courier New" pitchFamily="-107" charset="0"/>
              </a:rPr>
              <a:t>  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double sum = 0;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for (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= 0;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&lt; 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-107" charset="0"/>
              </a:rPr>
              <a:t>accounts.length</a:t>
            </a:r>
            <a:r>
              <a:rPr lang="en-US" sz="2000" dirty="0" smtClean="0">
                <a:solidFill>
                  <a:srgbClr val="6E7069"/>
                </a:solidFill>
                <a:latin typeface="Courier New" pitchFamily="-107" charset="0"/>
              </a:rPr>
              <a:t>;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++)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{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account = </a:t>
            </a:r>
            <a:r>
              <a:rPr lang="en-US" sz="2000" dirty="0" smtClean="0">
                <a:solidFill>
                  <a:srgbClr val="6E7069"/>
                </a:solidFill>
                <a:latin typeface="Courier New" pitchFamily="-107" charset="0"/>
              </a:rPr>
              <a:t>accounts[</a:t>
            </a:r>
            <a:r>
              <a:rPr lang="en-US" sz="2000" dirty="0" err="1" smtClean="0">
                <a:solidFill>
                  <a:srgbClr val="6E7069"/>
                </a:solidFill>
                <a:latin typeface="Courier New" pitchFamily="-107" charset="0"/>
              </a:rPr>
              <a:t>i</a:t>
            </a:r>
            <a:r>
              <a:rPr lang="en-US" sz="2000" dirty="0" smtClean="0">
                <a:solidFill>
                  <a:srgbClr val="6E7069"/>
                </a:solidFill>
                <a:latin typeface="Courier New" pitchFamily="-107" charset="0"/>
              </a:rPr>
              <a:t>];</a:t>
            </a:r>
            <a:endParaRPr lang="en-US" sz="2000" dirty="0">
              <a:solidFill>
                <a:srgbClr val="6E7069"/>
              </a:solidFill>
              <a:latin typeface="Courier New" pitchFamily="-107" charset="0"/>
            </a:endParaRP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   sum = sum + </a:t>
            </a:r>
            <a:r>
              <a:rPr lang="en-US" sz="2000" dirty="0" err="1">
                <a:solidFill>
                  <a:srgbClr val="6E7069"/>
                </a:solidFill>
                <a:latin typeface="Courier New" pitchFamily="-107" charset="0"/>
              </a:rPr>
              <a:t>account.getBalance</a:t>
            </a:r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(); </a:t>
            </a:r>
          </a:p>
          <a:p>
            <a:pPr marL="236538" indent="-236538"/>
            <a:r>
              <a:rPr lang="en-US" sz="2000" dirty="0">
                <a:solidFill>
                  <a:srgbClr val="6E7069"/>
                </a:solidFill>
                <a:latin typeface="Courier New" pitchFamily="-107" charset="0"/>
              </a:rPr>
              <a:t>  }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 b="1">
                <a:latin typeface="Lucida Sans" pitchFamily="-107" charset="0"/>
              </a:rPr>
              <a:t>The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latin typeface="Lucida Sans" pitchFamily="-107" charset="0"/>
              </a:rPr>
              <a:t>Enhanced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for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latin typeface="Lucida Sans" pitchFamily="-107" charset="0"/>
              </a:rPr>
              <a:t>Loop</a:t>
            </a:r>
          </a:p>
        </p:txBody>
      </p:sp>
      <p:sp>
        <p:nvSpPr>
          <p:cNvPr id="66564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0" y="900113"/>
            <a:ext cx="9144000" cy="473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sz="2400"/>
              <a:t>The “for each loop” does not allow you to </a:t>
            </a:r>
            <a:r>
              <a:rPr lang="en-US" sz="2400">
                <a:solidFill>
                  <a:srgbClr val="FF0000"/>
                </a:solidFill>
              </a:rPr>
              <a:t>modify the contents </a:t>
            </a:r>
            <a:r>
              <a:rPr lang="en-US" sz="2400"/>
              <a:t>of an array: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for (double element : values)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element = 0;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 ERROR—this assignment does not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// modify array element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  <a:p>
            <a:pPr marL="236538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400"/>
              <a:t>Must use an ordinary </a:t>
            </a:r>
            <a:r>
              <a:rPr lang="en-US" sz="2400">
                <a:solidFill>
                  <a:srgbClr val="6E7069"/>
                </a:solidFill>
                <a:latin typeface="Courier New" pitchFamily="-107" charset="0"/>
              </a:rPr>
              <a:t>for</a:t>
            </a:r>
            <a:r>
              <a:rPr lang="en-US" sz="2400">
                <a:solidFill>
                  <a:srgbClr val="6E7069"/>
                </a:solidFill>
              </a:rPr>
              <a:t> </a:t>
            </a:r>
            <a:r>
              <a:rPr lang="en-US" sz="2400"/>
              <a:t>loop: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for (int i = 0; i &lt; values.length; i++)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values[i] = 0; // OK</a:t>
            </a:r>
          </a:p>
          <a:p>
            <a:pPr marL="693738" lvl="1" indent="-236538"/>
            <a:r>
              <a:rPr lang="en-US" sz="200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/>
            <a:r>
              <a:rPr lang="en-US" sz="2400" b="1">
                <a:latin typeface="Lucida Sans" pitchFamily="-107" charset="0"/>
              </a:rPr>
              <a:t>The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latin typeface="Lucida Sans" pitchFamily="-107" charset="0"/>
              </a:rPr>
              <a:t>Enhanced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for</a:t>
            </a:r>
            <a:r>
              <a:rPr lang="en-US" sz="2400" b="1">
                <a:solidFill>
                  <a:srgbClr val="0033CC"/>
                </a:solidFill>
              </a:rPr>
              <a:t> </a:t>
            </a:r>
            <a:r>
              <a:rPr lang="en-US" sz="2400" b="1">
                <a:latin typeface="Lucida Sans" pitchFamily="-107" charset="0"/>
              </a:rPr>
              <a:t>Loop</a:t>
            </a:r>
          </a:p>
        </p:txBody>
      </p:sp>
      <p:sp>
        <p:nvSpPr>
          <p:cNvPr id="67588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B7815D4-B27B-47FA-B029-9A85D32CBC9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Size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You can let the user specify the size of an array:</a:t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numTests;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int[] tests;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Scanner keyboard = new Scanner(System.in);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System.out.print("How many tests do you have?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numTests = keyboard.nextInt();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tests = new int[numTests];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See example: </a:t>
            </a:r>
            <a:r>
              <a:rPr lang="en-US" sz="2800" smtClean="0">
                <a:hlinkClick r:id="rId3" action="ppaction://hlinkfile"/>
              </a:rPr>
              <a:t>DisplayTestScores.java</a:t>
            </a:r>
            <a:endParaRPr lang="en-US" sz="3600" smtClean="0"/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625"/>
            <a:ext cx="5474368" cy="68103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8802415-1B2F-4AC5-8E15-AF0E4679C90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010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Primitive variables are designed to hold only one value at a time.</a:t>
            </a:r>
          </a:p>
          <a:p>
            <a:pPr eaLnBrk="1" hangingPunct="1"/>
            <a:r>
              <a:rPr lang="en-US" dirty="0" smtClean="0"/>
              <a:t>Arrays allow us to create a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of like values that are </a:t>
            </a:r>
            <a:r>
              <a:rPr lang="en-US" dirty="0" smtClean="0">
                <a:solidFill>
                  <a:srgbClr val="FF0000"/>
                </a:solidFill>
              </a:rPr>
              <a:t>indexed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An array can store any type of data but only </a:t>
            </a:r>
            <a:r>
              <a:rPr lang="en-US" dirty="0" smtClean="0">
                <a:solidFill>
                  <a:srgbClr val="FF0000"/>
                </a:solidFill>
              </a:rPr>
              <a:t>one type </a:t>
            </a:r>
            <a:r>
              <a:rPr lang="en-US" dirty="0" smtClean="0"/>
              <a:t>of data </a:t>
            </a:r>
            <a:r>
              <a:rPr lang="en-US" dirty="0" smtClean="0">
                <a:solidFill>
                  <a:srgbClr val="FF0000"/>
                </a:solidFill>
              </a:rPr>
              <a:t>at a time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An array is a list of </a:t>
            </a:r>
            <a:r>
              <a:rPr lang="en-US" dirty="0" smtClean="0">
                <a:solidFill>
                  <a:srgbClr val="FF0000"/>
                </a:solidFill>
              </a:rPr>
              <a:t>data elements</a:t>
            </a:r>
            <a:r>
              <a:rPr lang="en-US" dirty="0" smtClean="0"/>
              <a:t>.</a:t>
            </a:r>
            <a:endParaRPr lang="en-US" sz="18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D1E75E1-1BB0-4B57-A14A-9BF3FB17999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Reassigning Array References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FF0000"/>
                </a:solidFill>
              </a:rPr>
              <a:t>array reference </a:t>
            </a:r>
            <a:r>
              <a:rPr lang="en-US" sz="2800" dirty="0" smtClean="0"/>
              <a:t>can be </a:t>
            </a:r>
            <a:r>
              <a:rPr lang="en-US" sz="2800" dirty="0" smtClean="0">
                <a:solidFill>
                  <a:srgbClr val="FF0000"/>
                </a:solidFill>
              </a:rPr>
              <a:t>assigned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0000"/>
                </a:solidFill>
              </a:rPr>
              <a:t>another array </a:t>
            </a:r>
            <a:r>
              <a:rPr lang="en-US" sz="2800" dirty="0" smtClean="0"/>
              <a:t>of the same type.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Create an array referenced by the numbers variable.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[]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numbers = 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[10];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// Reassign numbers to a new array.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numbers = 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[5];</a:t>
            </a:r>
            <a:r>
              <a:rPr lang="en-US" sz="1600" b="1" dirty="0" smtClean="0">
                <a:latin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</a:rPr>
            </a:br>
            <a:endParaRPr lang="en-US" dirty="0" smtClean="0"/>
          </a:p>
          <a:p>
            <a:pPr eaLnBrk="1" hangingPunct="1"/>
            <a:r>
              <a:rPr lang="en-US" sz="2800" dirty="0" smtClean="0"/>
              <a:t>If the first (10 element) array no longer has a reference to it, it will be garbage collected.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3847868-E449-4318-B323-96425880D1D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Reassigning Array References</a:t>
            </a:r>
          </a:p>
        </p:txBody>
      </p:sp>
      <p:grpSp>
        <p:nvGrpSpPr>
          <p:cNvPr id="25604" name="Group 34"/>
          <p:cNvGrpSpPr>
            <a:grpSpLocks/>
          </p:cNvGrpSpPr>
          <p:nvPr/>
        </p:nvGrpSpPr>
        <p:grpSpPr bwMode="auto">
          <a:xfrm>
            <a:off x="4495800" y="1905000"/>
            <a:ext cx="3810000" cy="381000"/>
            <a:chOff x="2928" y="1056"/>
            <a:chExt cx="2400" cy="240"/>
          </a:xfrm>
        </p:grpSpPr>
        <p:sp>
          <p:nvSpPr>
            <p:cNvPr id="25609" name="Rectangle 17"/>
            <p:cNvSpPr>
              <a:spLocks noChangeArrowheads="1"/>
            </p:cNvSpPr>
            <p:nvPr/>
          </p:nvSpPr>
          <p:spPr bwMode="auto">
            <a:xfrm>
              <a:off x="29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8"/>
            <p:cNvSpPr>
              <a:spLocks noChangeArrowheads="1"/>
            </p:cNvSpPr>
            <p:nvPr/>
          </p:nvSpPr>
          <p:spPr bwMode="auto">
            <a:xfrm>
              <a:off x="31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9"/>
            <p:cNvSpPr>
              <a:spLocks noChangeArrowheads="1"/>
            </p:cNvSpPr>
            <p:nvPr/>
          </p:nvSpPr>
          <p:spPr bwMode="auto">
            <a:xfrm>
              <a:off x="34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Rectangle 20"/>
            <p:cNvSpPr>
              <a:spLocks noChangeArrowheads="1"/>
            </p:cNvSpPr>
            <p:nvPr/>
          </p:nvSpPr>
          <p:spPr bwMode="auto">
            <a:xfrm>
              <a:off x="36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Rectangle 21"/>
            <p:cNvSpPr>
              <a:spLocks noChangeArrowheads="1"/>
            </p:cNvSpPr>
            <p:nvPr/>
          </p:nvSpPr>
          <p:spPr bwMode="auto">
            <a:xfrm>
              <a:off x="38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Rectangle 22"/>
            <p:cNvSpPr>
              <a:spLocks noChangeArrowheads="1"/>
            </p:cNvSpPr>
            <p:nvPr/>
          </p:nvSpPr>
          <p:spPr bwMode="auto">
            <a:xfrm>
              <a:off x="41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23"/>
            <p:cNvSpPr>
              <a:spLocks noChangeArrowheads="1"/>
            </p:cNvSpPr>
            <p:nvPr/>
          </p:nvSpPr>
          <p:spPr bwMode="auto">
            <a:xfrm>
              <a:off x="43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24"/>
            <p:cNvSpPr>
              <a:spLocks noChangeArrowheads="1"/>
            </p:cNvSpPr>
            <p:nvPr/>
          </p:nvSpPr>
          <p:spPr bwMode="auto">
            <a:xfrm>
              <a:off x="46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25"/>
            <p:cNvSpPr>
              <a:spLocks noChangeArrowheads="1"/>
            </p:cNvSpPr>
            <p:nvPr/>
          </p:nvSpPr>
          <p:spPr bwMode="auto">
            <a:xfrm>
              <a:off x="48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Rectangle 26"/>
            <p:cNvSpPr>
              <a:spLocks noChangeArrowheads="1"/>
            </p:cNvSpPr>
            <p:nvPr/>
          </p:nvSpPr>
          <p:spPr bwMode="auto">
            <a:xfrm>
              <a:off x="50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5" name="Rectangle 35"/>
          <p:cNvSpPr>
            <a:spLocks noChangeArrowheads="1"/>
          </p:cNvSpPr>
          <p:nvPr/>
        </p:nvSpPr>
        <p:spPr bwMode="auto">
          <a:xfrm>
            <a:off x="2743200" y="3200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25606" name="Text Box 37"/>
          <p:cNvSpPr txBox="1">
            <a:spLocks noChangeArrowheads="1"/>
          </p:cNvSpPr>
          <p:nvPr/>
        </p:nvSpPr>
        <p:spPr bwMode="auto">
          <a:xfrm>
            <a:off x="152400" y="2987675"/>
            <a:ext cx="2349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numbers</a:t>
            </a:r>
            <a:r>
              <a:rPr lang="en-US" sz="1800"/>
              <a:t> variable</a:t>
            </a:r>
          </a:p>
          <a:p>
            <a:r>
              <a:rPr lang="en-US" sz="1800"/>
              <a:t>holds the address of an</a:t>
            </a:r>
          </a:p>
          <a:p>
            <a:r>
              <a:rPr lang="en-US" sz="1800">
                <a:latin typeface="Courier New" pitchFamily="49" charset="0"/>
              </a:rPr>
              <a:t>int</a:t>
            </a:r>
            <a:r>
              <a:rPr lang="en-US" sz="1800"/>
              <a:t> array.</a:t>
            </a:r>
          </a:p>
        </p:txBody>
      </p:sp>
      <p:cxnSp>
        <p:nvCxnSpPr>
          <p:cNvPr id="25607" name="AutoShape 40"/>
          <p:cNvCxnSpPr>
            <a:cxnSpLocks noChangeShapeType="1"/>
            <a:stCxn id="25605" idx="3"/>
            <a:endCxn id="25609" idx="1"/>
          </p:cNvCxnSpPr>
          <p:nvPr/>
        </p:nvCxnSpPr>
        <p:spPr bwMode="auto">
          <a:xfrm flipV="1">
            <a:off x="3733800" y="2095500"/>
            <a:ext cx="762000" cy="1295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08" name="Text Box 41"/>
          <p:cNvSpPr txBox="1">
            <a:spLocks noChangeArrowheads="1"/>
          </p:cNvSpPr>
          <p:nvPr/>
        </p:nvSpPr>
        <p:spPr bwMode="auto">
          <a:xfrm>
            <a:off x="4652963" y="2667000"/>
            <a:ext cx="3611562" cy="3492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600" b="1">
                <a:latin typeface="Courier New" pitchFamily="49" charset="0"/>
              </a:rPr>
              <a:t>int[] numbers = new int[10];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B289967-0954-4FC7-B6DB-2ACDCF4D993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Reassigning Array References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4495800" y="1905000"/>
            <a:ext cx="3810000" cy="381000"/>
            <a:chOff x="2928" y="1056"/>
            <a:chExt cx="2400" cy="240"/>
          </a:xfrm>
        </p:grpSpPr>
        <p:sp>
          <p:nvSpPr>
            <p:cNvPr id="26642" name="Rectangle 4"/>
            <p:cNvSpPr>
              <a:spLocks noChangeArrowheads="1"/>
            </p:cNvSpPr>
            <p:nvPr/>
          </p:nvSpPr>
          <p:spPr bwMode="auto">
            <a:xfrm>
              <a:off x="29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5"/>
            <p:cNvSpPr>
              <a:spLocks noChangeArrowheads="1"/>
            </p:cNvSpPr>
            <p:nvPr/>
          </p:nvSpPr>
          <p:spPr bwMode="auto">
            <a:xfrm>
              <a:off x="31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6"/>
            <p:cNvSpPr>
              <a:spLocks noChangeArrowheads="1"/>
            </p:cNvSpPr>
            <p:nvPr/>
          </p:nvSpPr>
          <p:spPr bwMode="auto">
            <a:xfrm>
              <a:off x="34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7"/>
            <p:cNvSpPr>
              <a:spLocks noChangeArrowheads="1"/>
            </p:cNvSpPr>
            <p:nvPr/>
          </p:nvSpPr>
          <p:spPr bwMode="auto">
            <a:xfrm>
              <a:off x="36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8"/>
            <p:cNvSpPr>
              <a:spLocks noChangeArrowheads="1"/>
            </p:cNvSpPr>
            <p:nvPr/>
          </p:nvSpPr>
          <p:spPr bwMode="auto">
            <a:xfrm>
              <a:off x="38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9"/>
            <p:cNvSpPr>
              <a:spLocks noChangeArrowheads="1"/>
            </p:cNvSpPr>
            <p:nvPr/>
          </p:nvSpPr>
          <p:spPr bwMode="auto">
            <a:xfrm>
              <a:off x="412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10"/>
            <p:cNvSpPr>
              <a:spLocks noChangeArrowheads="1"/>
            </p:cNvSpPr>
            <p:nvPr/>
          </p:nvSpPr>
          <p:spPr bwMode="auto">
            <a:xfrm>
              <a:off x="436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1"/>
            <p:cNvSpPr>
              <a:spLocks noChangeArrowheads="1"/>
            </p:cNvSpPr>
            <p:nvPr/>
          </p:nvSpPr>
          <p:spPr bwMode="auto">
            <a:xfrm>
              <a:off x="460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12"/>
            <p:cNvSpPr>
              <a:spLocks noChangeArrowheads="1"/>
            </p:cNvSpPr>
            <p:nvPr/>
          </p:nvSpPr>
          <p:spPr bwMode="auto">
            <a:xfrm>
              <a:off x="484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Rectangle 13"/>
            <p:cNvSpPr>
              <a:spLocks noChangeArrowheads="1"/>
            </p:cNvSpPr>
            <p:nvPr/>
          </p:nvSpPr>
          <p:spPr bwMode="auto">
            <a:xfrm>
              <a:off x="5088" y="1056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4648200" y="4648200"/>
            <a:ext cx="1905000" cy="381000"/>
            <a:chOff x="3024" y="1152"/>
            <a:chExt cx="1200" cy="240"/>
          </a:xfrm>
        </p:grpSpPr>
        <p:sp>
          <p:nvSpPr>
            <p:cNvPr id="26637" name="Rectangle 15"/>
            <p:cNvSpPr>
              <a:spLocks noChangeArrowheads="1"/>
            </p:cNvSpPr>
            <p:nvPr/>
          </p:nvSpPr>
          <p:spPr bwMode="auto">
            <a:xfrm>
              <a:off x="302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326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7"/>
            <p:cNvSpPr>
              <a:spLocks noChangeArrowheads="1"/>
            </p:cNvSpPr>
            <p:nvPr/>
          </p:nvSpPr>
          <p:spPr bwMode="auto">
            <a:xfrm>
              <a:off x="350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8"/>
            <p:cNvSpPr>
              <a:spLocks noChangeArrowheads="1"/>
            </p:cNvSpPr>
            <p:nvPr/>
          </p:nvSpPr>
          <p:spPr bwMode="auto">
            <a:xfrm>
              <a:off x="374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Rectangle 19"/>
            <p:cNvSpPr>
              <a:spLocks noChangeArrowheads="1"/>
            </p:cNvSpPr>
            <p:nvPr/>
          </p:nvSpPr>
          <p:spPr bwMode="auto">
            <a:xfrm>
              <a:off x="3984" y="115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Rectangle 20"/>
          <p:cNvSpPr>
            <a:spLocks noChangeArrowheads="1"/>
          </p:cNvSpPr>
          <p:nvPr/>
        </p:nvSpPr>
        <p:spPr bwMode="auto">
          <a:xfrm>
            <a:off x="2743200" y="3200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26631" name="Text Box 21"/>
          <p:cNvSpPr txBox="1">
            <a:spLocks noChangeArrowheads="1"/>
          </p:cNvSpPr>
          <p:nvPr/>
        </p:nvSpPr>
        <p:spPr bwMode="auto">
          <a:xfrm>
            <a:off x="152400" y="2987675"/>
            <a:ext cx="2349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numbers</a:t>
            </a:r>
            <a:r>
              <a:rPr lang="en-US" sz="1800"/>
              <a:t> variable</a:t>
            </a:r>
          </a:p>
          <a:p>
            <a:r>
              <a:rPr lang="en-US" sz="1800"/>
              <a:t>holds the address of an</a:t>
            </a:r>
          </a:p>
          <a:p>
            <a:r>
              <a:rPr lang="en-US" sz="1800">
                <a:latin typeface="Courier New" pitchFamily="49" charset="0"/>
              </a:rPr>
              <a:t>int</a:t>
            </a:r>
            <a:r>
              <a:rPr lang="en-US" sz="1800"/>
              <a:t> array.</a:t>
            </a:r>
          </a:p>
        </p:txBody>
      </p:sp>
      <p:cxnSp>
        <p:nvCxnSpPr>
          <p:cNvPr id="26632" name="AutoShape 22"/>
          <p:cNvCxnSpPr>
            <a:cxnSpLocks noChangeShapeType="1"/>
            <a:stCxn id="26630" idx="3"/>
            <a:endCxn id="26637" idx="1"/>
          </p:cNvCxnSpPr>
          <p:nvPr/>
        </p:nvCxnSpPr>
        <p:spPr bwMode="auto">
          <a:xfrm>
            <a:off x="3733800" y="3390900"/>
            <a:ext cx="9144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33" name="Text Box 23"/>
          <p:cNvSpPr txBox="1">
            <a:spLocks noChangeArrowheads="1"/>
          </p:cNvSpPr>
          <p:nvPr/>
        </p:nvSpPr>
        <p:spPr bwMode="auto">
          <a:xfrm>
            <a:off x="5032375" y="3962400"/>
            <a:ext cx="2757488" cy="3492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600" b="1">
                <a:latin typeface="Courier New" pitchFamily="49" charset="0"/>
              </a:rPr>
              <a:t>numbers = new int[5];</a:t>
            </a:r>
            <a:endParaRPr lang="en-US"/>
          </a:p>
        </p:txBody>
      </p:sp>
      <p:sp>
        <p:nvSpPr>
          <p:cNvPr id="26634" name="Text Box 24"/>
          <p:cNvSpPr txBox="1">
            <a:spLocks noChangeArrowheads="1"/>
          </p:cNvSpPr>
          <p:nvPr/>
        </p:nvSpPr>
        <p:spPr bwMode="auto">
          <a:xfrm>
            <a:off x="4572000" y="2667000"/>
            <a:ext cx="3886200" cy="9080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/>
              <a:t>This array gets marked for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/>
              <a:t>garbage collection</a:t>
            </a:r>
            <a:endParaRPr lang="en-US" sz="3600"/>
          </a:p>
        </p:txBody>
      </p:sp>
      <p:sp>
        <p:nvSpPr>
          <p:cNvPr id="26635" name="AutoShape 25"/>
          <p:cNvSpPr>
            <a:spLocks noChangeArrowheads="1"/>
          </p:cNvSpPr>
          <p:nvPr/>
        </p:nvSpPr>
        <p:spPr bwMode="auto">
          <a:xfrm>
            <a:off x="6019800" y="1828800"/>
            <a:ext cx="609600" cy="609600"/>
          </a:xfrm>
          <a:custGeom>
            <a:avLst/>
            <a:gdLst>
              <a:gd name="T0" fmla="*/ 8602134 w 21600"/>
              <a:gd name="T1" fmla="*/ 0 h 21600"/>
              <a:gd name="T2" fmla="*/ 2519313 w 21600"/>
              <a:gd name="T3" fmla="*/ 2519313 h 21600"/>
              <a:gd name="T4" fmla="*/ 0 w 21600"/>
              <a:gd name="T5" fmla="*/ 8602134 h 21600"/>
              <a:gd name="T6" fmla="*/ 2519313 w 21600"/>
              <a:gd name="T7" fmla="*/ 14684952 h 21600"/>
              <a:gd name="T8" fmla="*/ 8602134 w 21600"/>
              <a:gd name="T9" fmla="*/ 17204267 h 21600"/>
              <a:gd name="T10" fmla="*/ 14684952 w 21600"/>
              <a:gd name="T11" fmla="*/ 14684952 h 21600"/>
              <a:gd name="T12" fmla="*/ 17204267 w 21600"/>
              <a:gd name="T13" fmla="*/ 8602134 h 21600"/>
              <a:gd name="T14" fmla="*/ 14684952 w 21600"/>
              <a:gd name="T15" fmla="*/ 251931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6" name="AutoShape 26"/>
          <p:cNvCxnSpPr>
            <a:cxnSpLocks noChangeShapeType="1"/>
            <a:stCxn id="26634" idx="0"/>
            <a:endCxn id="26635" idx="4"/>
          </p:cNvCxnSpPr>
          <p:nvPr/>
        </p:nvCxnSpPr>
        <p:spPr bwMode="auto">
          <a:xfrm flipH="1" flipV="1">
            <a:off x="6324600" y="2438400"/>
            <a:ext cx="1905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152B1EB-7673-4816-839A-92B87406662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Copying Arrays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401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the way to copy an array.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[] array1 = { 2, 4, 6, 8, 10 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[]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array2 = array1</a:t>
            </a:r>
            <a:r>
              <a:rPr lang="en-US" sz="1600" b="1" dirty="0" smtClean="0">
                <a:latin typeface="Courier New" pitchFamily="49" charset="0"/>
              </a:rPr>
              <a:t>; // This does not copy array1.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419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27654" name="Rectangle 15"/>
          <p:cNvSpPr>
            <a:spLocks noChangeArrowheads="1"/>
          </p:cNvSpPr>
          <p:nvPr/>
        </p:nvSpPr>
        <p:spPr bwMode="auto">
          <a:xfrm>
            <a:off x="2590800" y="4038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>
            <a:off x="381000" y="3902075"/>
            <a:ext cx="1968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array1</a:t>
            </a:r>
            <a:r>
              <a:rPr lang="en-US" sz="1800"/>
              <a:t> holds an</a:t>
            </a:r>
          </a:p>
          <a:p>
            <a:r>
              <a:rPr lang="en-US" sz="1800"/>
              <a:t>address to the array</a:t>
            </a:r>
          </a:p>
        </p:txBody>
      </p:sp>
      <p:sp>
        <p:nvSpPr>
          <p:cNvPr id="27656" name="Rectangle 17"/>
          <p:cNvSpPr>
            <a:spLocks noChangeArrowheads="1"/>
          </p:cNvSpPr>
          <p:nvPr/>
        </p:nvSpPr>
        <p:spPr bwMode="auto">
          <a:xfrm>
            <a:off x="2590800" y="5029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27657" name="Text Box 19"/>
          <p:cNvSpPr txBox="1">
            <a:spLocks noChangeArrowheads="1"/>
          </p:cNvSpPr>
          <p:nvPr/>
        </p:nvSpPr>
        <p:spPr bwMode="auto">
          <a:xfrm>
            <a:off x="381000" y="4892675"/>
            <a:ext cx="1968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array2</a:t>
            </a:r>
            <a:r>
              <a:rPr lang="en-US" sz="1800"/>
              <a:t> holds an</a:t>
            </a:r>
          </a:p>
          <a:p>
            <a:r>
              <a:rPr lang="en-US" sz="1800"/>
              <a:t>address to the array</a:t>
            </a:r>
          </a:p>
        </p:txBody>
      </p:sp>
      <p:cxnSp>
        <p:nvCxnSpPr>
          <p:cNvPr id="27658" name="AutoShape 20"/>
          <p:cNvCxnSpPr>
            <a:cxnSpLocks noChangeShapeType="1"/>
            <a:stCxn id="27654" idx="3"/>
            <a:endCxn id="27653" idx="1"/>
          </p:cNvCxnSpPr>
          <p:nvPr/>
        </p:nvCxnSpPr>
        <p:spPr bwMode="auto">
          <a:xfrm flipV="1">
            <a:off x="3581400" y="3390900"/>
            <a:ext cx="8382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659" name="AutoShape 21"/>
          <p:cNvCxnSpPr>
            <a:cxnSpLocks noChangeShapeType="1"/>
            <a:stCxn id="27656" idx="3"/>
            <a:endCxn id="27653" idx="1"/>
          </p:cNvCxnSpPr>
          <p:nvPr/>
        </p:nvCxnSpPr>
        <p:spPr bwMode="auto">
          <a:xfrm flipV="1">
            <a:off x="3581400" y="3390900"/>
            <a:ext cx="838200" cy="1828800"/>
          </a:xfrm>
          <a:prstGeom prst="bentConnector3">
            <a:avLst>
              <a:gd name="adj1" fmla="val 73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60" name="Rectangle 23"/>
          <p:cNvSpPr>
            <a:spLocks noChangeArrowheads="1"/>
          </p:cNvSpPr>
          <p:nvPr/>
        </p:nvSpPr>
        <p:spPr bwMode="auto">
          <a:xfrm>
            <a:off x="4800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27661" name="Rectangle 24"/>
          <p:cNvSpPr>
            <a:spLocks noChangeArrowheads="1"/>
          </p:cNvSpPr>
          <p:nvPr/>
        </p:nvSpPr>
        <p:spPr bwMode="auto">
          <a:xfrm>
            <a:off x="5181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6</a:t>
            </a:r>
          </a:p>
        </p:txBody>
      </p:sp>
      <p:sp>
        <p:nvSpPr>
          <p:cNvPr id="27662" name="Rectangle 25"/>
          <p:cNvSpPr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8</a:t>
            </a:r>
          </a:p>
        </p:txBody>
      </p:sp>
      <p:sp>
        <p:nvSpPr>
          <p:cNvPr id="27663" name="Rectangle 26"/>
          <p:cNvSpPr>
            <a:spLocks noChangeArrowheads="1"/>
          </p:cNvSpPr>
          <p:nvPr/>
        </p:nvSpPr>
        <p:spPr bwMode="auto">
          <a:xfrm>
            <a:off x="59436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27664" name="Text Box 32"/>
          <p:cNvSpPr txBox="1">
            <a:spLocks noChangeArrowheads="1"/>
          </p:cNvSpPr>
          <p:nvPr/>
        </p:nvSpPr>
        <p:spPr bwMode="auto">
          <a:xfrm>
            <a:off x="5241925" y="4181475"/>
            <a:ext cx="2940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5613" indent="-455613"/>
            <a:r>
              <a:rPr lang="en-US" sz="2800"/>
              <a:t>Example:</a:t>
            </a:r>
            <a:br>
              <a:rPr lang="en-US" sz="2800"/>
            </a:br>
            <a:r>
              <a:rPr lang="en-US" sz="2800">
                <a:hlinkClick r:id="rId3" action="ppaction://hlinkfile"/>
              </a:rPr>
              <a:t>SameArray.java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7-</a:t>
            </a:r>
            <a:fld id="{00CE50A8-9D8F-48FF-9266-27FA6193C0BE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Copying Arrays (Deep Copy)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You cannot copy an array by merely assigning one reference variable to another.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You need to copy the individual elements of one array to another.</a:t>
            </a:r>
            <a:br>
              <a:rPr lang="en-US" sz="2400" smtClean="0"/>
            </a:br>
            <a:endParaRPr lang="en-US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int[] firstArray = {5, 10, 15, 20, 25 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int[] secondArray = new int[5];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 (int i = 0; i &lt; firstArray.length;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secondArray[i] = firstArray[i];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code copies each element of </a:t>
            </a:r>
            <a:r>
              <a:rPr lang="en-US" sz="2400" smtClean="0">
                <a:latin typeface="Courier New" pitchFamily="49" charset="0"/>
              </a:rPr>
              <a:t>firstArray</a:t>
            </a:r>
            <a:r>
              <a:rPr lang="en-US" sz="2400" smtClean="0"/>
              <a:t> to the corresponding element of </a:t>
            </a:r>
            <a:r>
              <a:rPr lang="en-US" sz="2400" smtClean="0">
                <a:latin typeface="Courier New" pitchFamily="49" charset="0"/>
              </a:rPr>
              <a:t>secondArray</a:t>
            </a:r>
            <a:r>
              <a:rPr lang="en-US" sz="2400" smtClean="0"/>
              <a:t>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EFDC8C3-4120-4CF2-A0B3-D26C04B46D44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Arrays as Arguments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917700"/>
          </a:xfrm>
        </p:spPr>
        <p:txBody>
          <a:bodyPr/>
          <a:lstStyle/>
          <a:p>
            <a:pPr eaLnBrk="1" hangingPunct="1"/>
            <a:r>
              <a:rPr lang="en-US" sz="2800" smtClean="0"/>
              <a:t>Arrays are objects.</a:t>
            </a:r>
          </a:p>
          <a:p>
            <a:pPr eaLnBrk="1" hangingPunct="1"/>
            <a:r>
              <a:rPr lang="en-US" sz="2800" smtClean="0"/>
              <a:t>Their references can be passed to methods like any other object reference variable.</a:t>
            </a:r>
          </a:p>
        </p:txBody>
      </p:sp>
      <p:grpSp>
        <p:nvGrpSpPr>
          <p:cNvPr id="30725" name="Group 23"/>
          <p:cNvGrpSpPr>
            <a:grpSpLocks/>
          </p:cNvGrpSpPr>
          <p:nvPr/>
        </p:nvGrpSpPr>
        <p:grpSpPr bwMode="auto">
          <a:xfrm>
            <a:off x="838200" y="3276600"/>
            <a:ext cx="6858000" cy="3065463"/>
            <a:chOff x="528" y="2064"/>
            <a:chExt cx="4320" cy="1931"/>
          </a:xfrm>
        </p:grpSpPr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5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1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10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34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15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20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25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392" y="254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528" y="2064"/>
              <a:ext cx="17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showArray(numbers);</a:t>
              </a:r>
            </a:p>
          </p:txBody>
        </p:sp>
        <p:cxnSp>
          <p:nvCxnSpPr>
            <p:cNvPr id="30734" name="AutoShape 12"/>
            <p:cNvCxnSpPr>
              <a:cxnSpLocks noChangeShapeType="1"/>
              <a:stCxn id="30732" idx="3"/>
              <a:endCxn id="30727" idx="1"/>
            </p:cNvCxnSpPr>
            <p:nvPr/>
          </p:nvCxnSpPr>
          <p:spPr bwMode="auto">
            <a:xfrm flipV="1">
              <a:off x="2016" y="2232"/>
              <a:ext cx="912" cy="4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0735" name="Rectangle 13"/>
            <p:cNvSpPr>
              <a:spLocks noChangeArrowheads="1"/>
            </p:cNvSpPr>
            <p:nvPr/>
          </p:nvSpPr>
          <p:spPr bwMode="auto">
            <a:xfrm>
              <a:off x="412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</a:t>
              </a:r>
            </a:p>
          </p:txBody>
        </p:sp>
        <p:sp>
          <p:nvSpPr>
            <p:cNvPr id="30736" name="Rectangle 14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35</a:t>
              </a:r>
            </a:p>
          </p:txBody>
        </p:sp>
        <p:sp>
          <p:nvSpPr>
            <p:cNvPr id="30737" name="Rectangle 15"/>
            <p:cNvSpPr>
              <a:spLocks noChangeArrowheads="1"/>
            </p:cNvSpPr>
            <p:nvPr/>
          </p:nvSpPr>
          <p:spPr bwMode="auto">
            <a:xfrm>
              <a:off x="4608" y="211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40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672" y="3072"/>
              <a:ext cx="3659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public static void </a:t>
              </a:r>
              <a:r>
                <a:rPr lang="en-US" sz="1800" b="1" dirty="0" err="1">
                  <a:latin typeface="Courier New" pitchFamily="49" charset="0"/>
                </a:rPr>
                <a:t>showArray</a:t>
              </a:r>
              <a:r>
                <a:rPr lang="en-US" sz="1800" b="1" dirty="0"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[] </a:t>
              </a:r>
              <a:r>
                <a:rPr lang="en-US" sz="1800" b="1" dirty="0">
                  <a:latin typeface="Courier New" pitchFamily="49" charset="0"/>
                </a:rPr>
                <a:t>array)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for (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 = 0; 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 &lt; </a:t>
              </a:r>
              <a:r>
                <a:rPr lang="en-US" sz="1800" b="1" dirty="0" err="1">
                  <a:latin typeface="Courier New" pitchFamily="49" charset="0"/>
                </a:rPr>
                <a:t>array.length</a:t>
              </a:r>
              <a:r>
                <a:rPr lang="en-US" sz="1800" b="1" dirty="0">
                  <a:latin typeface="Courier New" pitchFamily="49" charset="0"/>
                </a:rPr>
                <a:t>; 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++)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System.out.print</a:t>
              </a:r>
              <a:r>
                <a:rPr lang="en-US" sz="1800" b="1" dirty="0">
                  <a:latin typeface="Courier New" pitchFamily="49" charset="0"/>
                </a:rPr>
                <a:t>(array[</a:t>
              </a:r>
              <a:r>
                <a:rPr lang="en-US" sz="1800" b="1" dirty="0" err="1">
                  <a:latin typeface="Courier New" pitchFamily="49" charset="0"/>
                </a:rPr>
                <a:t>i</a:t>
              </a:r>
              <a:r>
                <a:rPr lang="en-US" sz="1800" b="1" dirty="0">
                  <a:latin typeface="Courier New" pitchFamily="49" charset="0"/>
                </a:rPr>
                <a:t>] + " ");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30739" name="Line 18"/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168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1680" y="297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>
              <a:off x="393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6" name="Text Box 24"/>
          <p:cNvSpPr txBox="1">
            <a:spLocks noChangeArrowheads="1"/>
          </p:cNvSpPr>
          <p:nvPr/>
        </p:nvSpPr>
        <p:spPr bwMode="auto">
          <a:xfrm>
            <a:off x="4648200" y="4038600"/>
            <a:ext cx="326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 </a:t>
            </a:r>
            <a:r>
              <a:rPr lang="en-US">
                <a:hlinkClick r:id="rId2" action="ppaction://hlinkfile"/>
              </a:rPr>
              <a:t>PassArray.java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295775" cy="3886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209800" y="228600"/>
            <a:ext cx="6581775" cy="3562350"/>
            <a:chOff x="2209800" y="228600"/>
            <a:chExt cx="6581775" cy="3562350"/>
          </a:xfrm>
        </p:grpSpPr>
        <p:pic>
          <p:nvPicPr>
            <p:cNvPr id="1679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228600"/>
              <a:ext cx="4219575" cy="3562350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 bwMode="auto">
            <a:xfrm flipV="1">
              <a:off x="2209800" y="1524000"/>
              <a:ext cx="4800600" cy="1295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0" name="Straight Arrow Connector 9"/>
          <p:cNvCxnSpPr/>
          <p:nvPr/>
        </p:nvCxnSpPr>
        <p:spPr bwMode="auto">
          <a:xfrm flipH="1" flipV="1">
            <a:off x="762000" y="3048000"/>
            <a:ext cx="4191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1600200" y="3733800"/>
            <a:ext cx="7334250" cy="2619375"/>
            <a:chOff x="1600200" y="3733800"/>
            <a:chExt cx="7334250" cy="2619375"/>
          </a:xfrm>
        </p:grpSpPr>
        <p:pic>
          <p:nvPicPr>
            <p:cNvPr id="1679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8200" y="4419600"/>
              <a:ext cx="4286250" cy="1933575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>
              <a:off x="1600200" y="3733800"/>
              <a:ext cx="563880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5" name="Straight Connector 14"/>
          <p:cNvCxnSpPr/>
          <p:nvPr/>
        </p:nvCxnSpPr>
        <p:spPr bwMode="auto">
          <a:xfrm flipH="1" flipV="1">
            <a:off x="609600" y="3886200"/>
            <a:ext cx="426720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7FFD264-113F-4DB7-8D94-1089133657C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Arrays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==</a:t>
            </a:r>
            <a:r>
              <a:rPr lang="en-US" sz="2800" dirty="0" smtClean="0"/>
              <a:t> operator determines only whether array references point to the same array object.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457200" y="2895600"/>
            <a:ext cx="8077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5, 10, 15, 20, 25 };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secondArray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5, 10, 15, 20, 25 };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firstArray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secondArray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This is a mistake.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("The arrays are the same.");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("The arrays are not the same.");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Arrays: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B221070-A183-431D-A834-BB6897C8BE4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5344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[] </a:t>
            </a:r>
            <a:r>
              <a:rPr lang="en-US" sz="1500" dirty="0" err="1">
                <a:latin typeface="Courier New" pitchFamily="49" charset="0"/>
              </a:rPr>
              <a:t>firstArray</a:t>
            </a:r>
            <a:r>
              <a:rPr lang="en-US" sz="1500" dirty="0">
                <a:latin typeface="Courier New" pitchFamily="49" charset="0"/>
              </a:rPr>
              <a:t> = { 2, 4, 6, 8, 10 };</a:t>
            </a:r>
          </a:p>
          <a:p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[] </a:t>
            </a:r>
            <a:r>
              <a:rPr lang="en-US" sz="1500" dirty="0" err="1">
                <a:latin typeface="Courier New" pitchFamily="49" charset="0"/>
              </a:rPr>
              <a:t>secondArray</a:t>
            </a:r>
            <a:r>
              <a:rPr lang="en-US" sz="1500" dirty="0">
                <a:latin typeface="Courier New" pitchFamily="49" charset="0"/>
              </a:rPr>
              <a:t> = { 2, 4, 6, 8, 10 };</a:t>
            </a:r>
          </a:p>
          <a:p>
            <a:r>
              <a:rPr lang="en-US" sz="1500" dirty="0" err="1">
                <a:latin typeface="Courier New" pitchFamily="49" charset="0"/>
              </a:rPr>
              <a:t>boolean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arraysEqual</a:t>
            </a:r>
            <a:r>
              <a:rPr lang="en-US" sz="1500" dirty="0">
                <a:latin typeface="Courier New" pitchFamily="49" charset="0"/>
              </a:rPr>
              <a:t> = true;</a:t>
            </a:r>
          </a:p>
          <a:p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= 0;</a:t>
            </a:r>
          </a:p>
          <a:p>
            <a:endParaRPr lang="en-US" sz="1500" dirty="0">
              <a:latin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</a:rPr>
              <a:t>// First determine whether the arrays are the same size.</a:t>
            </a:r>
          </a:p>
          <a:p>
            <a:r>
              <a:rPr lang="en-US" sz="1500" dirty="0">
                <a:latin typeface="Courier New" pitchFamily="49" charset="0"/>
              </a:rPr>
              <a:t>if (</a:t>
            </a:r>
            <a:r>
              <a:rPr lang="en-US" sz="1500" dirty="0" err="1">
                <a:latin typeface="Courier New" pitchFamily="49" charset="0"/>
              </a:rPr>
              <a:t>firstArray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</a:rPr>
              <a:t>.length</a:t>
            </a:r>
            <a:r>
              <a:rPr lang="en-US" sz="1500" dirty="0">
                <a:latin typeface="Courier New" pitchFamily="49" charset="0"/>
              </a:rPr>
              <a:t> != </a:t>
            </a:r>
            <a:r>
              <a:rPr lang="en-US" sz="1500" dirty="0" err="1">
                <a:latin typeface="Courier New" pitchFamily="49" charset="0"/>
              </a:rPr>
              <a:t>secondArray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</a:rPr>
              <a:t>.length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arraysEqual</a:t>
            </a:r>
            <a:r>
              <a:rPr lang="en-US" sz="1500" dirty="0">
                <a:latin typeface="Courier New" pitchFamily="49" charset="0"/>
              </a:rPr>
              <a:t> = false;</a:t>
            </a:r>
          </a:p>
          <a:p>
            <a:endParaRPr lang="en-US" sz="15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Next determine whether the elements contain the same data.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</a:rPr>
              <a:t>while (</a:t>
            </a:r>
            <a:r>
              <a:rPr lang="en-US" sz="1500" dirty="0" err="1">
                <a:latin typeface="Courier New" pitchFamily="49" charset="0"/>
              </a:rPr>
              <a:t>arraysEqual</a:t>
            </a:r>
            <a:r>
              <a:rPr lang="en-US" sz="1500" dirty="0">
                <a:latin typeface="Courier New" pitchFamily="49" charset="0"/>
              </a:rPr>
              <a:t> &amp;&amp;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 &lt; </a:t>
            </a:r>
            <a:r>
              <a:rPr lang="en-US" sz="1500" dirty="0" err="1">
                <a:latin typeface="Courier New" pitchFamily="49" charset="0"/>
              </a:rPr>
              <a:t>firstArray.length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r>
              <a:rPr lang="en-US" sz="1500" dirty="0">
                <a:latin typeface="Courier New" pitchFamily="49" charset="0"/>
              </a:rPr>
              <a:t>{</a:t>
            </a:r>
          </a:p>
          <a:p>
            <a:r>
              <a:rPr lang="en-US" sz="1500" dirty="0">
                <a:latin typeface="Courier New" pitchFamily="49" charset="0"/>
              </a:rPr>
              <a:t>  if (</a:t>
            </a:r>
            <a:r>
              <a:rPr lang="en-US" sz="1500" dirty="0" err="1">
                <a:latin typeface="Courier New" pitchFamily="49" charset="0"/>
              </a:rPr>
              <a:t>firstArray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500" dirty="0">
                <a:latin typeface="Courier New" pitchFamily="49" charset="0"/>
              </a:rPr>
              <a:t> != </a:t>
            </a:r>
            <a:r>
              <a:rPr lang="en-US" sz="1500" dirty="0" err="1">
                <a:latin typeface="Courier New" pitchFamily="49" charset="0"/>
              </a:rPr>
              <a:t>secondArray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>
                <a:latin typeface="Courier New" pitchFamily="49" charset="0"/>
              </a:rPr>
              <a:t>arraysEqual</a:t>
            </a:r>
            <a:r>
              <a:rPr lang="en-US" sz="1500" dirty="0">
                <a:latin typeface="Courier New" pitchFamily="49" charset="0"/>
              </a:rPr>
              <a:t> = false;</a:t>
            </a:r>
          </a:p>
          <a:p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</a:rPr>
              <a:t>++;</a:t>
            </a:r>
          </a:p>
          <a:p>
            <a:r>
              <a:rPr lang="en-US" sz="1500" dirty="0">
                <a:latin typeface="Courier New" pitchFamily="49" charset="0"/>
              </a:rPr>
              <a:t>}</a:t>
            </a:r>
          </a:p>
          <a:p>
            <a:endParaRPr lang="en-US" sz="1500" dirty="0">
              <a:latin typeface="Courier New" pitchFamily="49" charset="0"/>
            </a:endParaRPr>
          </a:p>
          <a:p>
            <a:r>
              <a:rPr lang="en-US" sz="1500" dirty="0">
                <a:latin typeface="Courier New" pitchFamily="49" charset="0"/>
              </a:rPr>
              <a:t>if (</a:t>
            </a:r>
            <a:r>
              <a:rPr lang="en-US" sz="1500" dirty="0" err="1">
                <a:latin typeface="Courier New" pitchFamily="49" charset="0"/>
              </a:rPr>
              <a:t>arraysEqual</a:t>
            </a:r>
            <a:r>
              <a:rPr lang="en-US" sz="1500" dirty="0">
                <a:latin typeface="Courier New" pitchFamily="49" charset="0"/>
              </a:rPr>
              <a:t>)</a:t>
            </a:r>
          </a:p>
          <a:p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System.out.println</a:t>
            </a:r>
            <a:r>
              <a:rPr lang="en-US" sz="1500" dirty="0">
                <a:latin typeface="Courier New" pitchFamily="49" charset="0"/>
              </a:rPr>
              <a:t>("The arrays are equal.");</a:t>
            </a:r>
          </a:p>
          <a:p>
            <a:r>
              <a:rPr lang="en-US" sz="1500" dirty="0">
                <a:latin typeface="Courier New" pitchFamily="49" charset="0"/>
              </a:rPr>
              <a:t>else</a:t>
            </a:r>
          </a:p>
          <a:p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System.out.println</a:t>
            </a:r>
            <a:r>
              <a:rPr lang="en-US" sz="1500" dirty="0">
                <a:latin typeface="Courier New" pitchFamily="49" charset="0"/>
              </a:rPr>
              <a:t>("The arrays are not equal.");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A5CB053-2B91-406B-8BB3-C9C286790A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Array Operations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FF0000"/>
                </a:solidFill>
              </a:rPr>
              <a:t>Highest Value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[] numbers = new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[50];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highest = numbers[0];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1;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</a:rPr>
              <a:t>numbers.length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if (numbers[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 &gt; highest)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	highest = numbers[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Finding the </a:t>
            </a:r>
            <a:r>
              <a:rPr lang="en-US" sz="2400" dirty="0" smtClean="0">
                <a:solidFill>
                  <a:srgbClr val="FF0000"/>
                </a:solidFill>
              </a:rPr>
              <a:t>Lowest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lowest = numbers[0];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for 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= 1;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</a:rPr>
              <a:t>numbers.length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if (numbers[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 &lt; lowest)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	lowest = numbers[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4F66BD2-9168-42D7-BB7F-2281A3529C9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Arrays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9600" cy="3124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array is an object </a:t>
            </a:r>
            <a:r>
              <a:rPr lang="en-US" sz="2400" dirty="0" smtClean="0"/>
              <a:t>so it needs an object reference.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Declare a reference </a:t>
            </a:r>
            <a:r>
              <a:rPr lang="en-US" sz="1600" b="1" dirty="0" smtClean="0">
                <a:latin typeface="Courier New" pitchFamily="49" charset="0"/>
              </a:rPr>
              <a:t>to an array that will hold integers.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[] numbers; </a:t>
            </a:r>
          </a:p>
          <a:p>
            <a:pPr lvl="1" eaLnBrk="1" hangingPunct="1">
              <a:buFontTx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smtClean="0"/>
              <a:t>The next step </a:t>
            </a:r>
            <a:r>
              <a:rPr lang="en-US" sz="2400" dirty="0" smtClean="0">
                <a:solidFill>
                  <a:srgbClr val="FF0000"/>
                </a:solidFill>
              </a:rPr>
              <a:t>creates the array </a:t>
            </a:r>
            <a:r>
              <a:rPr lang="en-US" sz="2400" dirty="0" smtClean="0"/>
              <a:t>and assigns its address to the </a:t>
            </a:r>
            <a:r>
              <a:rPr lang="en-US" sz="2400" dirty="0" smtClean="0">
                <a:latin typeface="Courier New" pitchFamily="49" charset="0"/>
              </a:rPr>
              <a:t>numbers</a:t>
            </a:r>
            <a:r>
              <a:rPr lang="en-US" sz="2400" dirty="0" smtClean="0"/>
              <a:t> variable.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// Create a new array that will hold 6 integers.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numbers = new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[6];</a:t>
            </a:r>
          </a:p>
        </p:txBody>
      </p:sp>
      <p:sp>
        <p:nvSpPr>
          <p:cNvPr id="8197" name="Text Box 28"/>
          <p:cNvSpPr txBox="1">
            <a:spLocks noChangeArrowheads="1"/>
          </p:cNvSpPr>
          <p:nvPr/>
        </p:nvSpPr>
        <p:spPr bwMode="auto">
          <a:xfrm>
            <a:off x="2509838" y="5622925"/>
            <a:ext cx="4324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Array element values are </a:t>
            </a:r>
            <a:r>
              <a:rPr lang="en-US" sz="2000" dirty="0">
                <a:solidFill>
                  <a:srgbClr val="FF0000"/>
                </a:solidFill>
              </a:rPr>
              <a:t>initialized to 0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  <a:r>
              <a:rPr lang="en-US" sz="2000" dirty="0">
                <a:solidFill>
                  <a:srgbClr val="00FF00"/>
                </a:solidFill>
              </a:rPr>
              <a:t/>
            </a:r>
            <a:br>
              <a:rPr lang="en-US" sz="2000" dirty="0">
                <a:solidFill>
                  <a:srgbClr val="00FF00"/>
                </a:solidFill>
              </a:rPr>
            </a:br>
            <a:r>
              <a:rPr lang="en-US" sz="2000" dirty="0">
                <a:solidFill>
                  <a:srgbClr val="FF3300"/>
                </a:solidFill>
              </a:rPr>
              <a:t>Array indexes always start at 0.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58115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1651000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8200" name="Rectangle 31"/>
          <p:cNvSpPr>
            <a:spLocks noChangeArrowheads="1"/>
          </p:cNvSpPr>
          <p:nvPr/>
        </p:nvSpPr>
        <p:spPr bwMode="auto">
          <a:xfrm>
            <a:off x="261302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201" name="Text Box 32"/>
          <p:cNvSpPr txBox="1">
            <a:spLocks noChangeArrowheads="1"/>
          </p:cNvSpPr>
          <p:nvPr/>
        </p:nvSpPr>
        <p:spPr bwMode="auto">
          <a:xfrm>
            <a:off x="2682875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1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8202" name="Rectangle 34"/>
          <p:cNvSpPr>
            <a:spLocks noChangeArrowheads="1"/>
          </p:cNvSpPr>
          <p:nvPr/>
        </p:nvSpPr>
        <p:spPr bwMode="auto">
          <a:xfrm>
            <a:off x="364490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203" name="Text Box 35"/>
          <p:cNvSpPr txBox="1">
            <a:spLocks noChangeArrowheads="1"/>
          </p:cNvSpPr>
          <p:nvPr/>
        </p:nvSpPr>
        <p:spPr bwMode="auto">
          <a:xfrm>
            <a:off x="3714750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2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8204" name="Rectangle 37"/>
          <p:cNvSpPr>
            <a:spLocks noChangeArrowheads="1"/>
          </p:cNvSpPr>
          <p:nvPr/>
        </p:nvSpPr>
        <p:spPr bwMode="auto">
          <a:xfrm>
            <a:off x="467677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205" name="Text Box 38"/>
          <p:cNvSpPr txBox="1">
            <a:spLocks noChangeArrowheads="1"/>
          </p:cNvSpPr>
          <p:nvPr/>
        </p:nvSpPr>
        <p:spPr bwMode="auto">
          <a:xfrm>
            <a:off x="4748213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3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8206" name="Rectangle 40"/>
          <p:cNvSpPr>
            <a:spLocks noChangeArrowheads="1"/>
          </p:cNvSpPr>
          <p:nvPr/>
        </p:nvSpPr>
        <p:spPr bwMode="auto">
          <a:xfrm>
            <a:off x="5708650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207" name="Text Box 41"/>
          <p:cNvSpPr txBox="1">
            <a:spLocks noChangeArrowheads="1"/>
          </p:cNvSpPr>
          <p:nvPr/>
        </p:nvSpPr>
        <p:spPr bwMode="auto">
          <a:xfrm>
            <a:off x="5780088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4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8208" name="Rectangle 43"/>
          <p:cNvSpPr>
            <a:spLocks noChangeArrowheads="1"/>
          </p:cNvSpPr>
          <p:nvPr/>
        </p:nvSpPr>
        <p:spPr bwMode="auto">
          <a:xfrm>
            <a:off x="6740525" y="4937125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7635"/>
                </a:solidFill>
              </a:rPr>
              <a:t>0</a:t>
            </a:r>
          </a:p>
        </p:txBody>
      </p:sp>
      <p:sp>
        <p:nvSpPr>
          <p:cNvPr id="8209" name="Text Box 44"/>
          <p:cNvSpPr txBox="1">
            <a:spLocks noChangeArrowheads="1"/>
          </p:cNvSpPr>
          <p:nvPr/>
        </p:nvSpPr>
        <p:spPr bwMode="auto">
          <a:xfrm>
            <a:off x="6811963" y="528637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index </a:t>
            </a:r>
            <a:r>
              <a:rPr lang="en-US" sz="1800">
                <a:solidFill>
                  <a:srgbClr val="FF3300"/>
                </a:solidFill>
              </a:rPr>
              <a:t>5</a:t>
            </a:r>
            <a:endParaRPr lang="en-US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E0C686F-9317-4B0A-AF52-D8B2A21EC638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Useful Array Operations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Summing</a:t>
            </a:r>
            <a:r>
              <a:rPr lang="en-US" sz="2800" dirty="0" smtClean="0"/>
              <a:t> Array Elements: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total = 0; // Initialize accumulator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</a:rPr>
              <a:t>units.length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total += units[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Averaging</a:t>
            </a:r>
            <a:r>
              <a:rPr lang="en-US" sz="2800" dirty="0" smtClean="0"/>
              <a:t> Array Elements: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double total = 0; // Initialize accumulator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double average; // Will hold the average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</a:rPr>
              <a:t>scores.length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total += scores[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average = total / </a:t>
            </a:r>
            <a:r>
              <a:rPr lang="en-US" sz="2000" b="1" dirty="0" err="1" smtClean="0">
                <a:latin typeface="Courier New" pitchFamily="49" charset="0"/>
              </a:rPr>
              <a:t>scores.length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hlinkClick r:id="rId3" action="ppaction://hlinkfile"/>
              </a:rPr>
              <a:t>SalesData.java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4" action="ppaction://hlinkfile"/>
              </a:rPr>
              <a:t>Sales.java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19" y="1905000"/>
            <a:ext cx="8955129" cy="1676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MyProgrammingLab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6 – 7.4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ChangeArrowheads="1"/>
          </p:cNvSpPr>
          <p:nvPr/>
        </p:nvSpPr>
        <p:spPr bwMode="auto">
          <a:xfrm>
            <a:off x="304800" y="1414185"/>
            <a:ext cx="8610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Check all elements and </a:t>
            </a:r>
            <a:r>
              <a:rPr lang="en-US" sz="2400" dirty="0">
                <a:solidFill>
                  <a:srgbClr val="FF0000"/>
                </a:solidFill>
              </a:rPr>
              <a:t>count the matches </a:t>
            </a:r>
            <a:r>
              <a:rPr lang="en-US" sz="2400" dirty="0"/>
              <a:t>until you reach the end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public 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class Bank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private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ArrayList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&lt;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&gt; accounts;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public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count(double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atLeast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{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matches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0;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for (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BankAccount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account : accounts)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{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   if (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account.getBalance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 &gt;= </a:t>
            </a:r>
            <a:r>
              <a:rPr lang="en-US" sz="16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atLeast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matches</a:t>
            </a:r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++; // Found a match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}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   return matches;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}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. . .</a:t>
            </a:r>
          </a:p>
          <a:p>
            <a:pPr lvl="1"/>
            <a:r>
              <a:rPr lang="en-US" sz="16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Array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9263" indent="-457200">
              <a:spcBef>
                <a:spcPts val="1200"/>
              </a:spcBef>
              <a:buFont typeface="Arial" charset="0"/>
              <a:buChar char="•"/>
            </a:pPr>
            <a:r>
              <a:rPr lang="en-US" dirty="0" smtClean="0"/>
              <a:t>Locate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position of an element </a:t>
            </a:r>
            <a:r>
              <a:rPr lang="en-US" dirty="0"/>
              <a:t>so that you can replace or remove it</a:t>
            </a:r>
          </a:p>
          <a:p>
            <a:pPr marL="449263" indent="-457200"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Use a variation of the </a:t>
            </a:r>
            <a:r>
              <a:rPr lang="en-US" dirty="0">
                <a:solidFill>
                  <a:srgbClr val="FF0000"/>
                </a:solidFill>
              </a:rPr>
              <a:t>linear search </a:t>
            </a:r>
            <a:r>
              <a:rPr lang="en-US" dirty="0" smtClean="0"/>
              <a:t>algorithm</a:t>
            </a:r>
            <a:endParaRPr lang="en-US" dirty="0"/>
          </a:p>
          <a:p>
            <a:pPr marL="449263" indent="-457200">
              <a:spcBef>
                <a:spcPts val="1200"/>
              </a:spcBef>
              <a:buFont typeface="Arial" charset="0"/>
              <a:buChar char="•"/>
            </a:pPr>
            <a:r>
              <a:rPr lang="en-US" dirty="0"/>
              <a:t>Example: Locate the position of the first element that is larger than 100:</a:t>
            </a:r>
            <a:endParaRPr lang="en-US" sz="2000" dirty="0"/>
          </a:p>
          <a:p>
            <a:pPr marL="1363663" lvl="2" indent="-457200">
              <a:spcBef>
                <a:spcPts val="1200"/>
              </a:spcBef>
            </a:pP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int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pos = 0; </a:t>
            </a:r>
          </a:p>
          <a:p>
            <a:pPr marL="1363663" lvl="2" indent="-457200"/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boolean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found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false;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while (pos &lt;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values.size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() &amp;&amp; !</a:t>
            </a:r>
            <a:r>
              <a:rPr lang="en-US" sz="1800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found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)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{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if (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values.get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(pos) &gt; 100) { </a:t>
            </a:r>
            <a:r>
              <a:rPr lang="en-US" sz="1800" dirty="0">
                <a:solidFill>
                  <a:srgbClr val="FF0000"/>
                </a:solidFill>
                <a:latin typeface="Courier New" pitchFamily="-107" charset="0"/>
                <a:cs typeface="Courier New" pitchFamily="-107" charset="0"/>
              </a:rPr>
              <a:t>found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= true; }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   else { pos++; }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}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if (found) {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System.out.println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("Position: " + pos); } </a:t>
            </a:r>
          </a:p>
          <a:p>
            <a:pPr marL="1363663" lvl="2" indent="-457200"/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else { </a:t>
            </a:r>
            <a:r>
              <a:rPr lang="en-US" sz="1800" dirty="0" err="1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System.out.println</a:t>
            </a:r>
            <a:r>
              <a:rPr lang="en-US" sz="1800" dirty="0">
                <a:solidFill>
                  <a:srgbClr val="6E7069"/>
                </a:solidFill>
                <a:latin typeface="Courier New" pitchFamily="-107" charset="0"/>
                <a:cs typeface="Courier New" pitchFamily="-107" charset="0"/>
              </a:rPr>
              <a:t>("Not found"); }</a:t>
            </a:r>
          </a:p>
        </p:txBody>
      </p:sp>
      <p:sp>
        <p:nvSpPr>
          <p:cNvPr id="83972" name="Footer Placeholder 4"/>
          <p:cNvSpPr txBox="1">
            <a:spLocks/>
          </p:cNvSpPr>
          <p:nvPr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r" eaLnBrk="1" hangingPunct="1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 eaLnBrk="1" hangingPunct="1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Array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95B5C94-6993-4027-8870-899C92CC453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Partially Filled Arrays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Typically, if the amount of data that an array must hold is unknown: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size the array to the </a:t>
            </a:r>
            <a:r>
              <a:rPr lang="en-US" sz="2000" dirty="0" smtClean="0">
                <a:solidFill>
                  <a:srgbClr val="FF0000"/>
                </a:solidFill>
              </a:rPr>
              <a:t>largest expected </a:t>
            </a:r>
            <a:r>
              <a:rPr lang="en-US" sz="2000" dirty="0" smtClean="0"/>
              <a:t>number of elements.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a </a:t>
            </a:r>
            <a:r>
              <a:rPr lang="en-US" sz="2000" dirty="0" smtClean="0">
                <a:solidFill>
                  <a:srgbClr val="FF0000"/>
                </a:solidFill>
              </a:rPr>
              <a:t>counting variable </a:t>
            </a:r>
            <a:r>
              <a:rPr lang="en-US" sz="2000" dirty="0" smtClean="0"/>
              <a:t>to keep track of how much valid data is in the array.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[] array = new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[100];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number = </a:t>
            </a:r>
            <a:r>
              <a:rPr lang="en-US" sz="1600" b="1" dirty="0" err="1" smtClean="0">
                <a:latin typeface="Courier New" pitchFamily="49" charset="0"/>
              </a:rPr>
              <a:t>keyboard.nextInt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while (number != -1 &amp;&amp; count &lt;= 99)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array[count] = number;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count++;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("Enter a number or -1 to quit: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number = </a:t>
            </a:r>
            <a:r>
              <a:rPr lang="en-US" sz="1600" b="1" dirty="0" err="1" smtClean="0">
                <a:latin typeface="Courier New" pitchFamily="49" charset="0"/>
              </a:rPr>
              <a:t>keyboard.nextInt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…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5715000" y="5410200"/>
            <a:ext cx="3200400" cy="7397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hlink"/>
                </a:solidFill>
                <a:latin typeface="Courier New" pitchFamily="49" charset="0"/>
              </a:rPr>
              <a:t>input</a:t>
            </a:r>
            <a:r>
              <a:rPr lang="en-US" sz="1400">
                <a:solidFill>
                  <a:schemeClr val="hlink"/>
                </a:solidFill>
              </a:rPr>
              <a:t>, </a:t>
            </a:r>
            <a:r>
              <a:rPr lang="en-US" sz="1400">
                <a:solidFill>
                  <a:schemeClr val="hlink"/>
                </a:solidFill>
                <a:latin typeface="Courier New" pitchFamily="49" charset="0"/>
              </a:rPr>
              <a:t>number</a:t>
            </a:r>
            <a:r>
              <a:rPr lang="en-US" sz="1400">
                <a:solidFill>
                  <a:schemeClr val="hlink"/>
                </a:solidFill>
              </a:rPr>
              <a:t> and </a:t>
            </a:r>
            <a:r>
              <a:rPr lang="en-US" sz="1400">
                <a:solidFill>
                  <a:schemeClr val="hlink"/>
                </a:solidFill>
                <a:latin typeface="Courier New" pitchFamily="49" charset="0"/>
              </a:rPr>
              <a:t>keyboard</a:t>
            </a:r>
            <a:r>
              <a:rPr lang="en-US" sz="1400">
                <a:solidFill>
                  <a:schemeClr val="hlink"/>
                </a:solidFill>
              </a:rPr>
              <a:t>  were previously declared and </a:t>
            </a:r>
            <a:r>
              <a:rPr lang="en-US" sz="1400">
                <a:solidFill>
                  <a:schemeClr val="hlink"/>
                </a:solidFill>
                <a:latin typeface="Courier New" pitchFamily="49" charset="0"/>
              </a:rPr>
              <a:t>keyboard </a:t>
            </a:r>
            <a:r>
              <a:rPr lang="en-US" sz="1400">
                <a:solidFill>
                  <a:schemeClr val="hlink"/>
                </a:solidFill>
              </a:rPr>
              <a:t>references a </a:t>
            </a:r>
            <a:r>
              <a:rPr lang="en-US" sz="1400">
                <a:solidFill>
                  <a:schemeClr val="hlink"/>
                </a:solidFill>
                <a:latin typeface="Courier New" pitchFamily="49" charset="0"/>
              </a:rPr>
              <a:t>Scanner</a:t>
            </a:r>
            <a:r>
              <a:rPr lang="en-US" sz="1400">
                <a:solidFill>
                  <a:schemeClr val="hlink"/>
                </a:solidFill>
              </a:rPr>
              <a:t> object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495800" y="2362200"/>
            <a:ext cx="4648210" cy="1073150"/>
            <a:chOff x="480" y="1680"/>
            <a:chExt cx="2928" cy="676"/>
          </a:xfrm>
        </p:grpSpPr>
        <p:pic>
          <p:nvPicPr>
            <p:cNvPr id="7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04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Could I use </a:t>
              </a:r>
              <a:r>
                <a:rPr lang="en-US" dirty="0" err="1" smtClean="0"/>
                <a:t>array.length</a:t>
              </a:r>
              <a:r>
                <a:rPr lang="en-US" dirty="0" smtClean="0"/>
                <a:t> to </a:t>
              </a:r>
              <a:r>
                <a:rPr lang="en-US" dirty="0"/>
                <a:t>p</a:t>
              </a:r>
              <a:r>
                <a:rPr lang="en-US" dirty="0" smtClean="0"/>
                <a:t>rint out the values?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BA5902F-300A-48A4-8F97-93C86F2CCC5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Files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001000" cy="4038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Saving the contents of an </a:t>
            </a:r>
            <a:r>
              <a:rPr lang="en-US" sz="2800" dirty="0" smtClean="0">
                <a:solidFill>
                  <a:srgbClr val="FF0000"/>
                </a:solidFill>
              </a:rPr>
              <a:t>array to a file</a:t>
            </a:r>
            <a:r>
              <a:rPr lang="en-US" sz="2800" dirty="0" smtClean="0"/>
              <a:t>: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[] numbers = {10, 20, 30, 40, 50};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outputFile</a:t>
            </a:r>
            <a:r>
              <a:rPr lang="en-US" sz="2000" b="1" dirty="0" smtClean="0">
                <a:latin typeface="Courier New" pitchFamily="49" charset="0"/>
              </a:rPr>
              <a:t> =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new </a:t>
            </a:r>
            <a:r>
              <a:rPr lang="en-US" sz="2000" b="1" dirty="0" err="1" smtClean="0">
                <a:latin typeface="Courier New" pitchFamily="49" charset="0"/>
              </a:rPr>
              <a:t>PrintWriter</a:t>
            </a:r>
            <a:r>
              <a:rPr lang="en-US" sz="2000" b="1" dirty="0" smtClean="0">
                <a:latin typeface="Courier New" pitchFamily="49" charset="0"/>
              </a:rPr>
              <a:t> ("Values.txt");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</a:rPr>
              <a:t>numbers.length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outputFile.println</a:t>
            </a:r>
            <a:r>
              <a:rPr lang="en-US" sz="2000" b="1" dirty="0" smtClean="0">
                <a:latin typeface="Courier New" pitchFamily="49" charset="0"/>
              </a:rPr>
              <a:t>(numbers[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]);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outputFile.close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7C716B3-CFCF-4769-8F09-7BD1FED31B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Files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Reading the contents of a file into an array: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final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SIZE = 5; 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</a:rPr>
              <a:t>// Assuming we know the size</a:t>
            </a: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[] numbers = new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[SIZE]; 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File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= new File ("Values.txt");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Scanner </a:t>
            </a:r>
            <a:r>
              <a:rPr lang="en-US" sz="1800" b="1" dirty="0" err="1" smtClean="0">
                <a:latin typeface="Courier New" pitchFamily="49" charset="0"/>
              </a:rPr>
              <a:t>inputFile</a:t>
            </a:r>
            <a:r>
              <a:rPr lang="en-US" sz="1800" b="1" dirty="0" smtClean="0">
                <a:latin typeface="Courier New" pitchFamily="49" charset="0"/>
              </a:rPr>
              <a:t> = new Scanner(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inputFile.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hasNext</a:t>
            </a:r>
            <a:r>
              <a:rPr lang="en-US" sz="1800" b="1" dirty="0" smtClean="0">
                <a:latin typeface="Courier New" pitchFamily="49" charset="0"/>
              </a:rPr>
              <a:t>() &amp;&amp;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</a:t>
            </a:r>
            <a:r>
              <a:rPr lang="en-US" sz="1800" b="1" dirty="0" err="1" smtClean="0">
                <a:latin typeface="Courier New" pitchFamily="49" charset="0"/>
              </a:rPr>
              <a:t>numbers.length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numbers[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= </a:t>
            </a:r>
            <a:r>
              <a:rPr lang="en-US" sz="1800" b="1" dirty="0" err="1" smtClean="0">
                <a:latin typeface="Courier New" pitchFamily="49" charset="0"/>
              </a:rPr>
              <a:t>inputFile.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nextInt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inputFile.close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1642AE4-57F7-46C3-BD59-5B3DCD0669DF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an Array Reference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method can return a reference to an array.</a:t>
            </a:r>
          </a:p>
          <a:p>
            <a:pPr eaLnBrk="1" hangingPunct="1"/>
            <a:r>
              <a:rPr lang="en-US" sz="2400" smtClean="0"/>
              <a:t>The return type of the method must be declared as an array of the right type.</a:t>
            </a:r>
            <a:br>
              <a:rPr lang="en-US" sz="2400" smtClean="0"/>
            </a:br>
            <a:endParaRPr lang="en-US" sz="2400" smtClean="0"/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public static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double[]</a:t>
            </a:r>
            <a:r>
              <a:rPr lang="en-US" sz="1800" b="1" smtClean="0">
                <a:latin typeface="Courier New" pitchFamily="49" charset="0"/>
              </a:rPr>
              <a:t> getArray()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double[] array</a:t>
            </a:r>
            <a:r>
              <a:rPr lang="en-US" sz="1800" b="1" smtClean="0">
                <a:latin typeface="Courier New" pitchFamily="49" charset="0"/>
              </a:rPr>
              <a:t> = { 1.2, 2.3, 4.5, 6.7, 8.9 };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  <a:r>
              <a:rPr lang="en-US" sz="1800" b="1" smtClean="0">
                <a:solidFill>
                  <a:srgbClr val="FF3300"/>
                </a:solidFill>
                <a:latin typeface="Courier New" pitchFamily="49" charset="0"/>
              </a:rPr>
              <a:t>return array;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  <a:br>
              <a:rPr lang="en-US" sz="1800" b="1" smtClean="0">
                <a:latin typeface="Courier New" pitchFamily="49" charset="0"/>
              </a:rPr>
            </a:b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 </a:t>
            </a:r>
            <a:r>
              <a:rPr lang="en-US" sz="2400" smtClean="0">
                <a:latin typeface="Courier New" pitchFamily="49" charset="0"/>
              </a:rPr>
              <a:t>getArray</a:t>
            </a:r>
            <a:r>
              <a:rPr lang="en-US" sz="2400" smtClean="0"/>
              <a:t> method is a public static method that returns an array of doubles.</a:t>
            </a:r>
            <a:r>
              <a:rPr lang="en-US" sz="2400" smtClean="0">
                <a:latin typeface="Minion-Regular" charset="0"/>
              </a:rPr>
              <a:t> </a:t>
            </a:r>
          </a:p>
          <a:p>
            <a:pPr eaLnBrk="1" hangingPunct="1"/>
            <a:r>
              <a:rPr lang="en-US" sz="2400" smtClean="0"/>
              <a:t>See example: </a:t>
            </a:r>
            <a:r>
              <a:rPr lang="en-US" sz="2400" smtClean="0">
                <a:hlinkClick r:id="rId3" action="ppaction://hlinkfile"/>
              </a:rPr>
              <a:t>ReturnArray.java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246194" cy="6477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990600" y="2971800"/>
            <a:ext cx="1828800" cy="3429000"/>
            <a:chOff x="990600" y="2971800"/>
            <a:chExt cx="1828800" cy="3429000"/>
          </a:xfrm>
        </p:grpSpPr>
        <p:sp>
          <p:nvSpPr>
            <p:cNvPr id="3" name="Oval 2"/>
            <p:cNvSpPr/>
            <p:nvPr/>
          </p:nvSpPr>
          <p:spPr bwMode="auto">
            <a:xfrm>
              <a:off x="1752600" y="5943600"/>
              <a:ext cx="1066800" cy="457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9" name="Curved Connector 8"/>
            <p:cNvCxnSpPr>
              <a:stCxn id="3" idx="2"/>
            </p:cNvCxnSpPr>
            <p:nvPr/>
          </p:nvCxnSpPr>
          <p:spPr bwMode="auto">
            <a:xfrm rot="10800000">
              <a:off x="990600" y="2971800"/>
              <a:ext cx="762000" cy="32004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6A12071-4992-4463-8E1A-870B041D8F1F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Arrays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954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Arrays are not limited to primitive data.</a:t>
            </a:r>
          </a:p>
          <a:p>
            <a:pPr eaLnBrk="1" hangingPunct="1"/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array of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objects</a:t>
            </a:r>
            <a:r>
              <a:rPr lang="en-US" sz="2400" dirty="0" smtClean="0"/>
              <a:t> can be created: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String[] names = { "Bill", "Susan", "Steven", "Jean" };</a:t>
            </a:r>
            <a:endParaRPr lang="en-US" dirty="0" smtClean="0"/>
          </a:p>
        </p:txBody>
      </p:sp>
      <p:sp>
        <p:nvSpPr>
          <p:cNvPr id="39941" name="Text Box 11"/>
          <p:cNvSpPr txBox="1">
            <a:spLocks noChangeArrowheads="1"/>
          </p:cNvSpPr>
          <p:nvPr/>
        </p:nvSpPr>
        <p:spPr bwMode="auto">
          <a:xfrm>
            <a:off x="254000" y="3292475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names</a:t>
            </a:r>
            <a:r>
              <a:rPr lang="en-US" sz="1800"/>
              <a:t> variable holds</a:t>
            </a:r>
          </a:p>
          <a:p>
            <a:pPr algn="ctr"/>
            <a:r>
              <a:rPr lang="en-US" sz="1800"/>
              <a:t>the address to the array.</a:t>
            </a:r>
          </a:p>
        </p:txBody>
      </p:sp>
      <p:sp>
        <p:nvSpPr>
          <p:cNvPr id="39942" name="Text Box 16"/>
          <p:cNvSpPr txBox="1">
            <a:spLocks noChangeArrowheads="1"/>
          </p:cNvSpPr>
          <p:nvPr/>
        </p:nvSpPr>
        <p:spPr bwMode="auto">
          <a:xfrm>
            <a:off x="2992438" y="3292475"/>
            <a:ext cx="3248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</a:t>
            </a:r>
            <a:r>
              <a:rPr lang="en-US" sz="1800">
                <a:latin typeface="Courier New" pitchFamily="49" charset="0"/>
              </a:rPr>
              <a:t>String</a:t>
            </a:r>
            <a:r>
              <a:rPr lang="en-US" sz="1800"/>
              <a:t> array is an array</a:t>
            </a:r>
          </a:p>
          <a:p>
            <a:pPr algn="ctr"/>
            <a:r>
              <a:rPr lang="en-US" sz="1800"/>
              <a:t>of references to </a:t>
            </a:r>
            <a:r>
              <a:rPr lang="en-US" sz="1800">
                <a:latin typeface="Courier New" pitchFamily="49" charset="0"/>
              </a:rPr>
              <a:t>String</a:t>
            </a:r>
            <a:r>
              <a:rPr lang="en-US" sz="1800"/>
              <a:t> objects.</a:t>
            </a:r>
          </a:p>
        </p:txBody>
      </p:sp>
      <p:grpSp>
        <p:nvGrpSpPr>
          <p:cNvPr id="39943" name="Group 35"/>
          <p:cNvGrpSpPr>
            <a:grpSpLocks/>
          </p:cNvGrpSpPr>
          <p:nvPr/>
        </p:nvGrpSpPr>
        <p:grpSpPr bwMode="auto">
          <a:xfrm>
            <a:off x="1371600" y="3962400"/>
            <a:ext cx="4114800" cy="2133600"/>
            <a:chOff x="864" y="2496"/>
            <a:chExt cx="2592" cy="1344"/>
          </a:xfrm>
        </p:grpSpPr>
        <p:sp>
          <p:nvSpPr>
            <p:cNvPr id="39945" name="Rectangle 10"/>
            <p:cNvSpPr>
              <a:spLocks noChangeArrowheads="1"/>
            </p:cNvSpPr>
            <p:nvPr/>
          </p:nvSpPr>
          <p:spPr bwMode="auto">
            <a:xfrm>
              <a:off x="864" y="249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grpSp>
          <p:nvGrpSpPr>
            <p:cNvPr id="39946" name="Group 21"/>
            <p:cNvGrpSpPr>
              <a:grpSpLocks/>
            </p:cNvGrpSpPr>
            <p:nvPr/>
          </p:nvGrpSpPr>
          <p:grpSpPr bwMode="auto">
            <a:xfrm>
              <a:off x="2928" y="2880"/>
              <a:ext cx="528" cy="960"/>
              <a:chOff x="1872" y="2736"/>
              <a:chExt cx="528" cy="960"/>
            </a:xfrm>
          </p:grpSpPr>
          <p:sp>
            <p:nvSpPr>
              <p:cNvPr id="39960" name="Rectangle 5"/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“Bill”</a:t>
                </a:r>
              </a:p>
            </p:txBody>
          </p:sp>
          <p:sp>
            <p:nvSpPr>
              <p:cNvPr id="39961" name="Rectangle 6"/>
              <p:cNvSpPr>
                <a:spLocks noChangeArrowheads="1"/>
              </p:cNvSpPr>
              <p:nvPr/>
            </p:nvSpPr>
            <p:spPr bwMode="auto">
              <a:xfrm>
                <a:off x="1872" y="297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“Susan”</a:t>
                </a:r>
              </a:p>
            </p:txBody>
          </p:sp>
          <p:sp>
            <p:nvSpPr>
              <p:cNvPr id="39962" name="Rectangle 7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“Steven”</a:t>
                </a:r>
              </a:p>
            </p:txBody>
          </p:sp>
          <p:sp>
            <p:nvSpPr>
              <p:cNvPr id="39963" name="Rectangle 8"/>
              <p:cNvSpPr>
                <a:spLocks noChangeArrowheads="1"/>
              </p:cNvSpPr>
              <p:nvPr/>
            </p:nvSpPr>
            <p:spPr bwMode="auto">
              <a:xfrm>
                <a:off x="1872" y="3456"/>
                <a:ext cx="52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“Jean”</a:t>
                </a:r>
              </a:p>
            </p:txBody>
          </p:sp>
        </p:grp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1920" y="288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sp>
          <p:nvSpPr>
            <p:cNvPr id="39948" name="Rectangle 13"/>
            <p:cNvSpPr>
              <a:spLocks noChangeArrowheads="1"/>
            </p:cNvSpPr>
            <p:nvPr/>
          </p:nvSpPr>
          <p:spPr bwMode="auto">
            <a:xfrm>
              <a:off x="1920" y="312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sp>
          <p:nvSpPr>
            <p:cNvPr id="39949" name="Rectangle 14"/>
            <p:cNvSpPr>
              <a:spLocks noChangeArrowheads="1"/>
            </p:cNvSpPr>
            <p:nvPr/>
          </p:nvSpPr>
          <p:spPr bwMode="auto">
            <a:xfrm>
              <a:off x="1920" y="336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sp>
          <p:nvSpPr>
            <p:cNvPr id="39950" name="Rectangle 15"/>
            <p:cNvSpPr>
              <a:spLocks noChangeArrowheads="1"/>
            </p:cNvSpPr>
            <p:nvPr/>
          </p:nvSpPr>
          <p:spPr bwMode="auto">
            <a:xfrm>
              <a:off x="1920" y="36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address</a:t>
              </a:r>
            </a:p>
          </p:txBody>
        </p:sp>
        <p:sp>
          <p:nvSpPr>
            <p:cNvPr id="39951" name="Text Box 22"/>
            <p:cNvSpPr txBox="1">
              <a:spLocks noChangeArrowheads="1"/>
            </p:cNvSpPr>
            <p:nvPr/>
          </p:nvSpPr>
          <p:spPr bwMode="auto">
            <a:xfrm>
              <a:off x="1200" y="3120"/>
              <a:ext cx="7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names[1]</a:t>
              </a:r>
            </a:p>
          </p:txBody>
        </p:sp>
        <p:sp>
          <p:nvSpPr>
            <p:cNvPr id="39952" name="Text Box 23"/>
            <p:cNvSpPr txBox="1">
              <a:spLocks noChangeArrowheads="1"/>
            </p:cNvSpPr>
            <p:nvPr/>
          </p:nvSpPr>
          <p:spPr bwMode="auto">
            <a:xfrm>
              <a:off x="1200" y="2880"/>
              <a:ext cx="7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names[0]</a:t>
              </a: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1200" y="3600"/>
              <a:ext cx="7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names[3]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1200" y="3360"/>
              <a:ext cx="7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names[2]</a:t>
              </a:r>
            </a:p>
          </p:txBody>
        </p:sp>
        <p:cxnSp>
          <p:nvCxnSpPr>
            <p:cNvPr id="39955" name="AutoShape 27"/>
            <p:cNvCxnSpPr>
              <a:cxnSpLocks noChangeShapeType="1"/>
              <a:stCxn id="39947" idx="3"/>
              <a:endCxn id="39960" idx="1"/>
            </p:cNvCxnSpPr>
            <p:nvPr/>
          </p:nvCxnSpPr>
          <p:spPr bwMode="auto">
            <a:xfrm>
              <a:off x="2400" y="300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6" name="AutoShape 28"/>
            <p:cNvCxnSpPr>
              <a:cxnSpLocks noChangeShapeType="1"/>
              <a:stCxn id="39948" idx="3"/>
              <a:endCxn id="39961" idx="1"/>
            </p:cNvCxnSpPr>
            <p:nvPr/>
          </p:nvCxnSpPr>
          <p:spPr bwMode="auto">
            <a:xfrm>
              <a:off x="2400" y="324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7" name="AutoShape 29"/>
            <p:cNvCxnSpPr>
              <a:cxnSpLocks noChangeShapeType="1"/>
              <a:stCxn id="39949" idx="3"/>
              <a:endCxn id="39962" idx="1"/>
            </p:cNvCxnSpPr>
            <p:nvPr/>
          </p:nvCxnSpPr>
          <p:spPr bwMode="auto">
            <a:xfrm>
              <a:off x="2400" y="348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8" name="AutoShape 30"/>
            <p:cNvCxnSpPr>
              <a:cxnSpLocks noChangeShapeType="1"/>
              <a:stCxn id="39950" idx="3"/>
              <a:endCxn id="39963" idx="1"/>
            </p:cNvCxnSpPr>
            <p:nvPr/>
          </p:nvCxnSpPr>
          <p:spPr bwMode="auto">
            <a:xfrm>
              <a:off x="2400" y="3720"/>
              <a:ext cx="52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9" name="AutoShape 33"/>
            <p:cNvCxnSpPr>
              <a:cxnSpLocks noChangeShapeType="1"/>
              <a:stCxn id="39945" idx="3"/>
              <a:endCxn id="39947" idx="0"/>
            </p:cNvCxnSpPr>
            <p:nvPr/>
          </p:nvCxnSpPr>
          <p:spPr bwMode="auto">
            <a:xfrm>
              <a:off x="1488" y="2616"/>
              <a:ext cx="672" cy="26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9944" name="Text Box 34"/>
          <p:cNvSpPr txBox="1">
            <a:spLocks noChangeArrowheads="1"/>
          </p:cNvSpPr>
          <p:nvPr/>
        </p:nvSpPr>
        <p:spPr bwMode="auto">
          <a:xfrm>
            <a:off x="5851525" y="4460875"/>
            <a:ext cx="2662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5613" indent="-455613"/>
            <a:r>
              <a:rPr lang="en-US"/>
              <a:t>Example:</a:t>
            </a:r>
            <a:br>
              <a:rPr lang="en-US"/>
            </a:br>
            <a:r>
              <a:rPr lang="en-US">
                <a:hlinkClick r:id="rId2" action="ppaction://hlinkfile"/>
              </a:rPr>
              <a:t>MonthDays.java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0DBE961-7438-4833-A2C3-B96D486A3DF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Arrays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It is possible to declare an array reference and create it in the same statement.</a:t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int[] numbers = new int[6];</a:t>
            </a:r>
            <a:r>
              <a:rPr lang="en-US" sz="1800" b="1" smtClean="0">
                <a:latin typeface="Courier New" pitchFamily="49" charset="0"/>
              </a:rPr>
              <a:t/>
            </a:r>
            <a:br>
              <a:rPr lang="en-US" sz="1800" b="1" smtClean="0">
                <a:latin typeface="Courier New" pitchFamily="49" charset="0"/>
              </a:rPr>
            </a:br>
            <a:endParaRPr 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Arrays may be of any type.</a:t>
            </a:r>
            <a:br>
              <a:rPr lang="en-US" sz="2800" smtClean="0"/>
            </a:b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float[] temperatures = new float[100];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char[] letters = new char[41];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long[] units = new long[50];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double[] sizes = new double[1200];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631934" cy="655258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E5BFDED-CD4F-4044-B9C8-72640D6E70B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Arrays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224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an </a:t>
            </a:r>
            <a:r>
              <a:rPr lang="en-US" sz="2400" dirty="0" smtClean="0">
                <a:solidFill>
                  <a:srgbClr val="FF0000"/>
                </a:solidFill>
              </a:rPr>
              <a:t>initialization list </a:t>
            </a:r>
            <a:r>
              <a:rPr lang="en-US" sz="2400" dirty="0" smtClean="0"/>
              <a:t>is not provided, the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new</a:t>
            </a:r>
            <a:r>
              <a:rPr lang="en-US" sz="2400" dirty="0" smtClean="0"/>
              <a:t> keyword must be used to create the array: </a:t>
            </a:r>
            <a:br>
              <a:rPr lang="en-US" sz="2400" dirty="0" smtClean="0"/>
            </a:br>
            <a:r>
              <a:rPr lang="en-US" sz="2000" b="1" dirty="0" smtClean="0">
                <a:latin typeface="Courier New" pitchFamily="49" charset="0"/>
              </a:rPr>
              <a:t>String[] names = new String[4];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87400" y="3063875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names</a:t>
            </a:r>
            <a:r>
              <a:rPr lang="en-US" sz="1800"/>
              <a:t> variable holds</a:t>
            </a:r>
          </a:p>
          <a:p>
            <a:pPr algn="ctr"/>
            <a:r>
              <a:rPr lang="en-US" sz="1800"/>
              <a:t>the address to the array.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1295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40967" name="Rectangle 13"/>
          <p:cNvSpPr>
            <a:spLocks noChangeArrowheads="1"/>
          </p:cNvSpPr>
          <p:nvPr/>
        </p:nvSpPr>
        <p:spPr bwMode="auto">
          <a:xfrm>
            <a:off x="2971800" y="441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2971800" y="480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0969" name="Rectangle 15"/>
          <p:cNvSpPr>
            <a:spLocks noChangeArrowheads="1"/>
          </p:cNvSpPr>
          <p:nvPr/>
        </p:nvSpPr>
        <p:spPr bwMode="auto">
          <a:xfrm>
            <a:off x="2971800" y="518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0970" name="Rectangle 16"/>
          <p:cNvSpPr>
            <a:spLocks noChangeArrowheads="1"/>
          </p:cNvSpPr>
          <p:nvPr/>
        </p:nvSpPr>
        <p:spPr bwMode="auto">
          <a:xfrm>
            <a:off x="2971800" y="556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0971" name="Text Box 17"/>
          <p:cNvSpPr txBox="1">
            <a:spLocks noChangeArrowheads="1"/>
          </p:cNvSpPr>
          <p:nvPr/>
        </p:nvSpPr>
        <p:spPr bwMode="auto">
          <a:xfrm>
            <a:off x="1600200" y="4800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names[1]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1600200" y="4419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names[0]</a:t>
            </a:r>
          </a:p>
        </p:txBody>
      </p:sp>
      <p:sp>
        <p:nvSpPr>
          <p:cNvPr id="40973" name="Text Box 19"/>
          <p:cNvSpPr txBox="1">
            <a:spLocks noChangeArrowheads="1"/>
          </p:cNvSpPr>
          <p:nvPr/>
        </p:nvSpPr>
        <p:spPr bwMode="auto">
          <a:xfrm>
            <a:off x="1600200" y="5562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names[3]</a:t>
            </a:r>
          </a:p>
        </p:txBody>
      </p:sp>
      <p:sp>
        <p:nvSpPr>
          <p:cNvPr id="40974" name="Text Box 20"/>
          <p:cNvSpPr txBox="1">
            <a:spLocks noChangeArrowheads="1"/>
          </p:cNvSpPr>
          <p:nvPr/>
        </p:nvSpPr>
        <p:spPr bwMode="auto">
          <a:xfrm>
            <a:off x="1600200" y="5181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names[2]</a:t>
            </a:r>
          </a:p>
        </p:txBody>
      </p:sp>
      <p:cxnSp>
        <p:nvCxnSpPr>
          <p:cNvPr id="40975" name="AutoShape 25"/>
          <p:cNvCxnSpPr>
            <a:cxnSpLocks noChangeShapeType="1"/>
            <a:stCxn id="40966" idx="3"/>
            <a:endCxn id="40967" idx="0"/>
          </p:cNvCxnSpPr>
          <p:nvPr/>
        </p:nvCxnSpPr>
        <p:spPr bwMode="auto">
          <a:xfrm>
            <a:off x="2286000" y="4000500"/>
            <a:ext cx="10668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0976" name="Text Box 27"/>
          <p:cNvSpPr txBox="1">
            <a:spLocks noChangeArrowheads="1"/>
          </p:cNvSpPr>
          <p:nvPr/>
        </p:nvSpPr>
        <p:spPr bwMode="auto">
          <a:xfrm>
            <a:off x="4800600" y="4800600"/>
            <a:ext cx="417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3363" indent="-233363">
              <a:buFontTx/>
              <a:buChar char="•"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7231C8D-BD6A-4958-A1C4-57C93FE8D2B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Arrays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94688" cy="1622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When an array is created in this manner, </a:t>
            </a:r>
            <a:r>
              <a:rPr lang="en-US" sz="2400" dirty="0" smtClean="0">
                <a:solidFill>
                  <a:srgbClr val="FF0000"/>
                </a:solidFill>
              </a:rPr>
              <a:t>each element </a:t>
            </a:r>
            <a:r>
              <a:rPr lang="en-US" sz="2400" dirty="0" smtClean="0"/>
              <a:t>of the array must be </a:t>
            </a:r>
            <a:r>
              <a:rPr lang="en-US" sz="2400" dirty="0" smtClean="0">
                <a:solidFill>
                  <a:srgbClr val="FF0000"/>
                </a:solidFill>
              </a:rPr>
              <a:t>initialized</a:t>
            </a:r>
            <a:r>
              <a:rPr lang="en-US" sz="2400" dirty="0" smtClean="0"/>
              <a:t>.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87400" y="3063875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The </a:t>
            </a:r>
            <a:r>
              <a:rPr lang="en-US" sz="1800">
                <a:latin typeface="Courier New" pitchFamily="49" charset="0"/>
              </a:rPr>
              <a:t>names</a:t>
            </a:r>
            <a:r>
              <a:rPr lang="en-US" sz="1800"/>
              <a:t> variable holds</a:t>
            </a:r>
          </a:p>
          <a:p>
            <a:pPr algn="ctr"/>
            <a:r>
              <a:rPr lang="en-US" sz="1800"/>
              <a:t>the address to the array.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1295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Address</a:t>
            </a: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2971800" y="441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2971800" y="4800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2971800" y="5181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2971800" y="556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null</a:t>
            </a:r>
          </a:p>
        </p:txBody>
      </p:sp>
      <p:cxnSp>
        <p:nvCxnSpPr>
          <p:cNvPr id="41995" name="AutoShape 16"/>
          <p:cNvCxnSpPr>
            <a:cxnSpLocks noChangeShapeType="1"/>
            <a:stCxn id="41990" idx="3"/>
            <a:endCxn id="41991" idx="0"/>
          </p:cNvCxnSpPr>
          <p:nvPr/>
        </p:nvCxnSpPr>
        <p:spPr bwMode="auto">
          <a:xfrm>
            <a:off x="2286000" y="4000500"/>
            <a:ext cx="1066800" cy="419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33800" y="2514600"/>
            <a:ext cx="4114800" cy="3429000"/>
            <a:chOff x="2352" y="1584"/>
            <a:chExt cx="2592" cy="2160"/>
          </a:xfrm>
        </p:grpSpPr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3100" y="1584"/>
              <a:ext cx="184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names[0] = "Bill";</a:t>
              </a:r>
            </a:p>
            <a:p>
              <a:r>
                <a:rPr lang="en-US" sz="1800" b="1">
                  <a:latin typeface="Courier New" pitchFamily="49" charset="0"/>
                </a:rPr>
                <a:t>names[1] = "Susan";</a:t>
              </a:r>
            </a:p>
            <a:p>
              <a:r>
                <a:rPr lang="en-US" sz="1800" b="1">
                  <a:latin typeface="Courier New" pitchFamily="49" charset="0"/>
                </a:rPr>
                <a:t>names[2] = "Steven";</a:t>
              </a:r>
            </a:p>
            <a:p>
              <a:r>
                <a:rPr lang="en-US" sz="1800" b="1">
                  <a:latin typeface="Courier New" pitchFamily="49" charset="0"/>
                </a:rPr>
                <a:t>names[3] = "Jean";</a:t>
              </a:r>
            </a:p>
          </p:txBody>
        </p:sp>
        <p:grpSp>
          <p:nvGrpSpPr>
            <p:cNvPr id="42002" name="Group 28"/>
            <p:cNvGrpSpPr>
              <a:grpSpLocks/>
            </p:cNvGrpSpPr>
            <p:nvPr/>
          </p:nvGrpSpPr>
          <p:grpSpPr bwMode="auto">
            <a:xfrm>
              <a:off x="2352" y="2784"/>
              <a:ext cx="864" cy="960"/>
              <a:chOff x="2352" y="2784"/>
              <a:chExt cx="864" cy="960"/>
            </a:xfrm>
          </p:grpSpPr>
          <p:grpSp>
            <p:nvGrpSpPr>
              <p:cNvPr id="42003" name="Group 18"/>
              <p:cNvGrpSpPr>
                <a:grpSpLocks/>
              </p:cNvGrpSpPr>
              <p:nvPr/>
            </p:nvGrpSpPr>
            <p:grpSpPr bwMode="auto">
              <a:xfrm>
                <a:off x="2688" y="2784"/>
                <a:ext cx="528" cy="960"/>
                <a:chOff x="1872" y="2736"/>
                <a:chExt cx="528" cy="960"/>
              </a:xfrm>
            </p:grpSpPr>
            <p:sp>
              <p:nvSpPr>
                <p:cNvPr id="42008" name="Rectangle 19"/>
                <p:cNvSpPr>
                  <a:spLocks noChangeArrowheads="1"/>
                </p:cNvSpPr>
                <p:nvPr/>
              </p:nvSpPr>
              <p:spPr bwMode="auto">
                <a:xfrm>
                  <a:off x="1872" y="273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“Bill”</a:t>
                  </a:r>
                </a:p>
              </p:txBody>
            </p:sp>
            <p:sp>
              <p:nvSpPr>
                <p:cNvPr id="42009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2" y="297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“Susan”</a:t>
                  </a:r>
                </a:p>
              </p:txBody>
            </p:sp>
            <p:sp>
              <p:nvSpPr>
                <p:cNvPr id="42010" name="Rectangle 21"/>
                <p:cNvSpPr>
                  <a:spLocks noChangeArrowheads="1"/>
                </p:cNvSpPr>
                <p:nvPr/>
              </p:nvSpPr>
              <p:spPr bwMode="auto">
                <a:xfrm>
                  <a:off x="1872" y="321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“Steven”</a:t>
                  </a:r>
                </a:p>
              </p:txBody>
            </p:sp>
            <p:sp>
              <p:nvSpPr>
                <p:cNvPr id="420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872" y="3456"/>
                  <a:ext cx="52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/>
                    <a:t>“Jean”</a:t>
                  </a:r>
                </a:p>
              </p:txBody>
            </p:sp>
          </p:grpSp>
          <p:cxnSp>
            <p:nvCxnSpPr>
              <p:cNvPr id="42004" name="AutoShape 23"/>
              <p:cNvCxnSpPr>
                <a:cxnSpLocks noChangeShapeType="1"/>
                <a:stCxn id="41991" idx="3"/>
                <a:endCxn id="42008" idx="1"/>
              </p:cNvCxnSpPr>
              <p:nvPr/>
            </p:nvCxnSpPr>
            <p:spPr bwMode="auto">
              <a:xfrm>
                <a:off x="2352" y="290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005" name="AutoShape 24"/>
              <p:cNvCxnSpPr>
                <a:cxnSpLocks noChangeShapeType="1"/>
                <a:stCxn id="41992" idx="3"/>
                <a:endCxn id="42009" idx="1"/>
              </p:cNvCxnSpPr>
              <p:nvPr/>
            </p:nvCxnSpPr>
            <p:spPr bwMode="auto">
              <a:xfrm>
                <a:off x="2352" y="314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006" name="AutoShape 25"/>
              <p:cNvCxnSpPr>
                <a:cxnSpLocks noChangeShapeType="1"/>
                <a:stCxn id="41993" idx="3"/>
                <a:endCxn id="42010" idx="1"/>
              </p:cNvCxnSpPr>
              <p:nvPr/>
            </p:nvCxnSpPr>
            <p:spPr bwMode="auto">
              <a:xfrm>
                <a:off x="2352" y="338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007" name="AutoShape 26"/>
              <p:cNvCxnSpPr>
                <a:cxnSpLocks noChangeShapeType="1"/>
                <a:stCxn id="41994" idx="3"/>
                <a:endCxn id="42011" idx="1"/>
              </p:cNvCxnSpPr>
              <p:nvPr/>
            </p:nvCxnSpPr>
            <p:spPr bwMode="auto">
              <a:xfrm>
                <a:off x="2352" y="3624"/>
                <a:ext cx="3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41997" name="Text Box 30"/>
          <p:cNvSpPr txBox="1">
            <a:spLocks noChangeArrowheads="1"/>
          </p:cNvSpPr>
          <p:nvPr/>
        </p:nvSpPr>
        <p:spPr bwMode="auto">
          <a:xfrm>
            <a:off x="1600200" y="4800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names[1]</a:t>
            </a:r>
          </a:p>
        </p:txBody>
      </p:sp>
      <p:sp>
        <p:nvSpPr>
          <p:cNvPr id="41998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names[0]</a:t>
            </a:r>
          </a:p>
        </p:txBody>
      </p:sp>
      <p:sp>
        <p:nvSpPr>
          <p:cNvPr id="41999" name="Text Box 32"/>
          <p:cNvSpPr txBox="1">
            <a:spLocks noChangeArrowheads="1"/>
          </p:cNvSpPr>
          <p:nvPr/>
        </p:nvSpPr>
        <p:spPr bwMode="auto">
          <a:xfrm>
            <a:off x="1600200" y="5562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names[3]</a:t>
            </a:r>
          </a:p>
        </p:txBody>
      </p:sp>
      <p:sp>
        <p:nvSpPr>
          <p:cNvPr id="42000" name="Text Box 33"/>
          <p:cNvSpPr txBox="1">
            <a:spLocks noChangeArrowheads="1"/>
          </p:cNvSpPr>
          <p:nvPr/>
        </p:nvSpPr>
        <p:spPr bwMode="auto">
          <a:xfrm>
            <a:off x="1600200" y="5181600"/>
            <a:ext cx="1387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names[2]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7-</a:t>
            </a:r>
            <a:fld id="{43197F52-7216-4EE3-9749-B107AFC6C3B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Calling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Methods On Array Elements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objects have several methods,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toUpperCase</a:t>
            </a: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compareTo</a:t>
            </a: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ourier New" pitchFamily="49" charset="0"/>
              </a:rPr>
              <a:t>equals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charAt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element of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array is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Methods can be used by using the array name and index as before.</a:t>
            </a:r>
            <a:br>
              <a:rPr lang="en-US" sz="2400" dirty="0" smtClean="0"/>
            </a:br>
            <a:endParaRPr lang="en-US" sz="24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(names[0].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toUpperCase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char letter = names[3].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charAt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(0)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7-</a:t>
            </a:r>
            <a:fld id="{C56CB1A3-7CF4-4233-9907-12CABD8F9974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smtClean="0">
                <a:latin typeface="Courier New" pitchFamily="49" charset="0"/>
              </a:rPr>
              <a:t>length</a:t>
            </a:r>
            <a:r>
              <a:rPr lang="en-US" sz="3200" smtClean="0"/>
              <a:t> Field &amp; The </a:t>
            </a:r>
            <a:r>
              <a:rPr lang="en-US" sz="3200" smtClean="0">
                <a:latin typeface="Courier New" pitchFamily="49" charset="0"/>
              </a:rPr>
              <a:t>length</a:t>
            </a:r>
            <a:r>
              <a:rPr lang="en-US" sz="3200" smtClean="0"/>
              <a:t> Method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Arrays have a </a:t>
            </a:r>
            <a:r>
              <a:rPr lang="en-US" sz="2400" b="1" dirty="0" smtClean="0">
                <a:latin typeface="Courier New" pitchFamily="49" charset="0"/>
              </a:rPr>
              <a:t>final</a:t>
            </a:r>
            <a:r>
              <a:rPr lang="en-US" sz="2400" b="1" dirty="0" smtClean="0"/>
              <a:t> field</a:t>
            </a:r>
            <a:r>
              <a:rPr lang="en-US" sz="2400" dirty="0" smtClean="0"/>
              <a:t> named </a:t>
            </a:r>
            <a:r>
              <a:rPr lang="en-US" sz="2400" dirty="0" smtClean="0">
                <a:solidFill>
                  <a:srgbClr val="00FF00"/>
                </a:solidFill>
                <a:latin typeface="Courier New" pitchFamily="49" charset="0"/>
              </a:rPr>
              <a:t>length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String objects have a </a:t>
            </a:r>
            <a:r>
              <a:rPr lang="en-US" sz="2400" b="1" dirty="0" smtClean="0"/>
              <a:t>method </a:t>
            </a:r>
            <a:r>
              <a:rPr lang="en-US" sz="2400" dirty="0" smtClean="0"/>
              <a:t>named </a:t>
            </a:r>
            <a:r>
              <a:rPr lang="en-US" sz="2400" dirty="0" smtClean="0">
                <a:solidFill>
                  <a:srgbClr val="FF3300"/>
                </a:solidFill>
                <a:latin typeface="Courier New" pitchFamily="49" charset="0"/>
              </a:rPr>
              <a:t>length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display the length of each string held in 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array:</a:t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</a:rPr>
              <a:t>names.</a:t>
            </a:r>
            <a:r>
              <a:rPr lang="en-US" sz="2000" b="1" dirty="0" err="1" smtClean="0">
                <a:solidFill>
                  <a:srgbClr val="00FF00"/>
                </a:solidFill>
                <a:latin typeface="Courier New" pitchFamily="49" charset="0"/>
              </a:rPr>
              <a:t>length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(names[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].</a:t>
            </a:r>
            <a:r>
              <a:rPr lang="en-US" sz="2000" b="1" dirty="0" smtClean="0">
                <a:solidFill>
                  <a:srgbClr val="FF3300"/>
                </a:solidFill>
                <a:latin typeface="Courier New" pitchFamily="49" charset="0"/>
              </a:rPr>
              <a:t>length()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array’s </a:t>
            </a:r>
            <a:r>
              <a:rPr lang="en-US" sz="2400" dirty="0" smtClean="0">
                <a:latin typeface="Courier New" pitchFamily="49" charset="0"/>
              </a:rPr>
              <a:t>length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92D050"/>
                </a:solidFill>
              </a:rPr>
              <a:t>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</a:t>
            </a:r>
            <a:r>
              <a:rPr lang="en-US" sz="2000" u="sng" dirty="0" smtClean="0"/>
              <a:t>do not</a:t>
            </a:r>
            <a:r>
              <a:rPr lang="en-US" sz="2000" dirty="0" smtClean="0"/>
              <a:t> write a set of parentheses after its name.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’s </a:t>
            </a:r>
            <a:r>
              <a:rPr lang="en-US" sz="2400" dirty="0" smtClean="0">
                <a:latin typeface="Courier New" pitchFamily="49" charset="0"/>
              </a:rPr>
              <a:t>length</a:t>
            </a:r>
            <a:r>
              <a:rPr lang="en-US" sz="2400" dirty="0" smtClean="0"/>
              <a:t> is a </a:t>
            </a:r>
            <a:r>
              <a:rPr lang="en-US" sz="2400" b="1" dirty="0" smtClean="0">
                <a:solidFill>
                  <a:srgbClr val="FF0000"/>
                </a:solidFill>
              </a:rPr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</a:t>
            </a:r>
            <a:r>
              <a:rPr lang="en-US" sz="2000" u="sng" dirty="0" smtClean="0"/>
              <a:t>do</a:t>
            </a:r>
            <a:r>
              <a:rPr lang="en-US" sz="2000" dirty="0" smtClean="0"/>
              <a:t> write the parentheses after the name of the </a:t>
            </a:r>
            <a:r>
              <a:rPr lang="en-US" sz="2000" dirty="0" smtClean="0">
                <a:latin typeface="Courier New" pitchFamily="49" charset="0"/>
              </a:rPr>
              <a:t>String</a:t>
            </a:r>
            <a:r>
              <a:rPr lang="en-US" sz="2000" dirty="0" smtClean="0"/>
              <a:t> class’s </a:t>
            </a:r>
            <a:r>
              <a:rPr lang="en-US" sz="2000" dirty="0" smtClean="0">
                <a:latin typeface="Courier New" pitchFamily="49" charset="0"/>
              </a:rPr>
              <a:t>length</a:t>
            </a:r>
            <a:r>
              <a:rPr lang="en-US" sz="2000" dirty="0" smtClean="0"/>
              <a:t>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MyProgrammingLab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6 – 7.1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46" y="1752600"/>
            <a:ext cx="8098654" cy="31241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F1B7667-B5C8-4A1A-ADFD-6B13AACD136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Arrays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array size must be a non-negative number.</a:t>
            </a:r>
          </a:p>
          <a:p>
            <a:pPr eaLnBrk="1" hangingPunct="1"/>
            <a:r>
              <a:rPr lang="en-US" sz="2800" dirty="0" smtClean="0"/>
              <a:t>It may be a literal value, a constant, or variable.</a:t>
            </a:r>
            <a:br>
              <a:rPr lang="en-US" sz="2800" dirty="0" smtClean="0"/>
            </a:br>
            <a:endParaRPr lang="en-US" sz="2800" dirty="0" smtClean="0"/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final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Courier New" pitchFamily="49" charset="0"/>
              </a:rPr>
              <a:t>ARRAY_SIZE = 6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[] numbers = new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[</a:t>
            </a:r>
            <a:r>
              <a:rPr lang="en-US" sz="2400" b="1" dirty="0" smtClean="0">
                <a:solidFill>
                  <a:srgbClr val="FF3300"/>
                </a:solidFill>
                <a:latin typeface="Courier New" pitchFamily="49" charset="0"/>
              </a:rPr>
              <a:t>ARRAY_SIZE</a:t>
            </a:r>
            <a:r>
              <a:rPr lang="en-US" sz="2400" b="1" dirty="0" smtClean="0">
                <a:latin typeface="Courier New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Once created, an array </a:t>
            </a:r>
            <a:r>
              <a:rPr lang="en-US" sz="2800" dirty="0" smtClean="0">
                <a:solidFill>
                  <a:srgbClr val="FF0000"/>
                </a:solidFill>
              </a:rPr>
              <a:t>size is fixed </a:t>
            </a:r>
            <a:r>
              <a:rPr lang="en-US" sz="2800" dirty="0" smtClean="0"/>
              <a:t>and cannot be changed.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C16FBCD-58A8-4FF1-ABFD-FEF84ACC53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Accessing the Elements of an Array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927350"/>
            <a:ext cx="8294688" cy="3244850"/>
          </a:xfrm>
        </p:spPr>
        <p:txBody>
          <a:bodyPr/>
          <a:lstStyle/>
          <a:p>
            <a:pPr eaLnBrk="1" hangingPunct="1"/>
            <a:r>
              <a:rPr lang="en-US" sz="2800" smtClean="0"/>
              <a:t>An array is accessed by:</a:t>
            </a:r>
          </a:p>
          <a:p>
            <a:pPr lvl="1" eaLnBrk="1" hangingPunct="1"/>
            <a:r>
              <a:rPr lang="en-US" sz="2400" smtClean="0"/>
              <a:t>the reference name</a:t>
            </a:r>
          </a:p>
          <a:p>
            <a:pPr lvl="1" eaLnBrk="1" hangingPunct="1"/>
            <a:r>
              <a:rPr lang="en-US" sz="2400" smtClean="0"/>
              <a:t>a subscript that identifies which element in the array to access.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endParaRPr lang="en-US" sz="1800" b="1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/>
            <a:endParaRPr lang="en-US" smtClean="0"/>
          </a:p>
        </p:txBody>
      </p:sp>
      <p:sp>
        <p:nvSpPr>
          <p:cNvPr id="11269" name="Text Box 43"/>
          <p:cNvSpPr txBox="1">
            <a:spLocks noChangeArrowheads="1"/>
          </p:cNvSpPr>
          <p:nvPr/>
        </p:nvSpPr>
        <p:spPr bwMode="auto">
          <a:xfrm>
            <a:off x="546100" y="4953000"/>
            <a:ext cx="7570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numbers[0]</a:t>
            </a:r>
            <a:r>
              <a:rPr lang="en-US" sz="2000" b="1">
                <a:latin typeface="Courier New" pitchFamily="49" charset="0"/>
              </a:rPr>
              <a:t> = 20;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</a:rPr>
              <a:t>//pronounced "numbers sub zero"</a:t>
            </a:r>
            <a:endParaRPr lang="en-US" sz="20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11270" name="Group 46"/>
          <p:cNvGrpSpPr>
            <a:grpSpLocks/>
          </p:cNvGrpSpPr>
          <p:nvPr/>
        </p:nvGrpSpPr>
        <p:grpSpPr bwMode="auto">
          <a:xfrm>
            <a:off x="1143000" y="1676400"/>
            <a:ext cx="6862763" cy="717550"/>
            <a:chOff x="720" y="1056"/>
            <a:chExt cx="4323" cy="452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7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72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numbers[0]</a:t>
              </a:r>
            </a:p>
          </p:txBody>
        </p:sp>
        <p:sp>
          <p:nvSpPr>
            <p:cNvPr id="11273" name="Rectangle 28"/>
            <p:cNvSpPr>
              <a:spLocks noChangeArrowheads="1"/>
            </p:cNvSpPr>
            <p:nvPr/>
          </p:nvSpPr>
          <p:spPr bwMode="auto">
            <a:xfrm>
              <a:off x="144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11274" name="Text Box 29"/>
            <p:cNvSpPr txBox="1">
              <a:spLocks noChangeArrowheads="1"/>
            </p:cNvSpPr>
            <p:nvPr/>
          </p:nvSpPr>
          <p:spPr bwMode="auto">
            <a:xfrm>
              <a:off x="144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numbers[1]</a:t>
              </a:r>
            </a:p>
          </p:txBody>
        </p:sp>
        <p:sp>
          <p:nvSpPr>
            <p:cNvPr id="11275" name="Rectangle 31"/>
            <p:cNvSpPr>
              <a:spLocks noChangeArrowheads="1"/>
            </p:cNvSpPr>
            <p:nvPr/>
          </p:nvSpPr>
          <p:spPr bwMode="auto">
            <a:xfrm>
              <a:off x="216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11276" name="Text Box 32"/>
            <p:cNvSpPr txBox="1">
              <a:spLocks noChangeArrowheads="1"/>
            </p:cNvSpPr>
            <p:nvPr/>
          </p:nvSpPr>
          <p:spPr bwMode="auto">
            <a:xfrm>
              <a:off x="216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numbers[2]</a:t>
              </a: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288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11278" name="Text Box 35"/>
            <p:cNvSpPr txBox="1">
              <a:spLocks noChangeArrowheads="1"/>
            </p:cNvSpPr>
            <p:nvPr/>
          </p:nvSpPr>
          <p:spPr bwMode="auto">
            <a:xfrm>
              <a:off x="288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numbers[3]</a:t>
              </a:r>
            </a:p>
          </p:txBody>
        </p:sp>
        <p:sp>
          <p:nvSpPr>
            <p:cNvPr id="11279" name="Rectangle 37"/>
            <p:cNvSpPr>
              <a:spLocks noChangeArrowheads="1"/>
            </p:cNvSpPr>
            <p:nvPr/>
          </p:nvSpPr>
          <p:spPr bwMode="auto">
            <a:xfrm>
              <a:off x="360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11280" name="Text Box 38"/>
            <p:cNvSpPr txBox="1">
              <a:spLocks noChangeArrowheads="1"/>
            </p:cNvSpPr>
            <p:nvPr/>
          </p:nvSpPr>
          <p:spPr bwMode="auto">
            <a:xfrm>
              <a:off x="360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numbers[4]</a:t>
              </a:r>
            </a:p>
          </p:txBody>
        </p:sp>
        <p:sp>
          <p:nvSpPr>
            <p:cNvPr id="11281" name="Rectangle 40"/>
            <p:cNvSpPr>
              <a:spLocks noChangeArrowheads="1"/>
            </p:cNvSpPr>
            <p:nvPr/>
          </p:nvSpPr>
          <p:spPr bwMode="auto">
            <a:xfrm>
              <a:off x="4320" y="1056"/>
              <a:ext cx="723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</a:t>
              </a:r>
            </a:p>
          </p:txBody>
        </p:sp>
        <p:sp>
          <p:nvSpPr>
            <p:cNvPr id="11282" name="Text Box 41"/>
            <p:cNvSpPr txBox="1">
              <a:spLocks noChangeArrowheads="1"/>
            </p:cNvSpPr>
            <p:nvPr/>
          </p:nvSpPr>
          <p:spPr bwMode="auto">
            <a:xfrm>
              <a:off x="4320" y="129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numbers[5]</a:t>
              </a:r>
            </a:p>
          </p:txBody>
        </p:sp>
        <p:sp>
          <p:nvSpPr>
            <p:cNvPr id="11283" name="Text Box 44"/>
            <p:cNvSpPr txBox="1">
              <a:spLocks noChangeArrowheads="1"/>
            </p:cNvSpPr>
            <p:nvPr/>
          </p:nvSpPr>
          <p:spPr bwMode="auto">
            <a:xfrm>
              <a:off x="912" y="105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20</a:t>
              </a:r>
              <a:endParaRPr lang="en-US" sz="18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B2BE6A9-2B01-426A-A6FB-31D020F6262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Inputting and Outputting</a:t>
            </a:r>
            <a:br>
              <a:rPr lang="en-US" smtClean="0"/>
            </a:br>
            <a:r>
              <a:rPr lang="en-US" smtClean="0"/>
              <a:t>Array Elements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 elements can be treated as any other variable.</a:t>
            </a:r>
          </a:p>
          <a:p>
            <a:pPr eaLnBrk="1" hangingPunct="1"/>
            <a:r>
              <a:rPr lang="en-US" sz="2800" smtClean="0"/>
              <a:t>They are simply accessed by the same name and a subscript.</a:t>
            </a:r>
          </a:p>
          <a:p>
            <a:pPr eaLnBrk="1" hangingPunct="1"/>
            <a:r>
              <a:rPr lang="en-US" sz="2800" smtClean="0"/>
              <a:t>See example: </a:t>
            </a:r>
            <a:r>
              <a:rPr lang="en-US" sz="2800" smtClean="0">
                <a:hlinkClick r:id="rId3" action="ppaction://hlinkfile"/>
              </a:rPr>
              <a:t>ArrayDemo1.java</a:t>
            </a:r>
            <a:endParaRPr lang="en-US" sz="2800" smtClean="0"/>
          </a:p>
          <a:p>
            <a:pPr eaLnBrk="1" hangingPunct="1"/>
            <a:r>
              <a:rPr lang="en-US" sz="2800" smtClean="0"/>
              <a:t>Array subscripts can be accessed using variables (such as for loop counters).</a:t>
            </a:r>
          </a:p>
          <a:p>
            <a:pPr eaLnBrk="1" hangingPunct="1"/>
            <a:r>
              <a:rPr lang="en-US" sz="2800" smtClean="0"/>
              <a:t>See example: </a:t>
            </a:r>
            <a:r>
              <a:rPr lang="en-US" sz="2800" smtClean="0">
                <a:hlinkClick r:id="rId4" action="ppaction://hlinkfile"/>
              </a:rPr>
              <a:t>ArrayDemo2.java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2183</Words>
  <Application>Microsoft Office PowerPoint</Application>
  <PresentationFormat>On-screen Show (4:3)</PresentationFormat>
  <Paragraphs>604</Paragraphs>
  <Slides>54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2_Gaddis_CntrlStrc</vt:lpstr>
      <vt:lpstr>PowerPoint Presentation</vt:lpstr>
      <vt:lpstr>Lecture 10 Topics</vt:lpstr>
      <vt:lpstr>Introduction to Arrays</vt:lpstr>
      <vt:lpstr>Creating Arrays</vt:lpstr>
      <vt:lpstr>Creating Arrays</vt:lpstr>
      <vt:lpstr>PowerPoint Presentation</vt:lpstr>
      <vt:lpstr>Creating Arrays</vt:lpstr>
      <vt:lpstr>Accessing the Elements of an Array</vt:lpstr>
      <vt:lpstr>Inputting and Outputting Array Elements</vt:lpstr>
      <vt:lpstr>PowerPoint Presentation</vt:lpstr>
      <vt:lpstr>PowerPoint Presentation</vt:lpstr>
      <vt:lpstr>Bounds Checking</vt:lpstr>
      <vt:lpstr>PowerPoint Presentation</vt:lpstr>
      <vt:lpstr>Off-by-One Errors</vt:lpstr>
      <vt:lpstr>PowerPoint Presentation</vt:lpstr>
      <vt:lpstr>Array Initialization</vt:lpstr>
      <vt:lpstr>PowerPoint Presentation</vt:lpstr>
      <vt:lpstr>Alternate Array Declaration</vt:lpstr>
      <vt:lpstr>Processing Array Contents</vt:lpstr>
      <vt:lpstr>Processing Array Contents</vt:lpstr>
      <vt:lpstr>PowerPoint Presentation</vt:lpstr>
      <vt:lpstr>Array Length</vt:lpstr>
      <vt:lpstr>Array Size</vt:lpstr>
      <vt:lpstr>The Enhanced for Loop</vt:lpstr>
      <vt:lpstr>PowerPoint Presentation</vt:lpstr>
      <vt:lpstr>PowerPoint Presentation</vt:lpstr>
      <vt:lpstr>PowerPoint Presentation</vt:lpstr>
      <vt:lpstr>Array Size</vt:lpstr>
      <vt:lpstr>PowerPoint Presentation</vt:lpstr>
      <vt:lpstr>Reassigning Array References</vt:lpstr>
      <vt:lpstr>Reassigning Array References</vt:lpstr>
      <vt:lpstr>Reassigning Array References</vt:lpstr>
      <vt:lpstr>Copying Arrays</vt:lpstr>
      <vt:lpstr>Copying Arrays (Deep Copy)</vt:lpstr>
      <vt:lpstr>Passing Arrays as Arguments</vt:lpstr>
      <vt:lpstr>PowerPoint Presentation</vt:lpstr>
      <vt:lpstr>Comparing Arrays</vt:lpstr>
      <vt:lpstr>Comparing Arrays: Example</vt:lpstr>
      <vt:lpstr>Useful Array Operations</vt:lpstr>
      <vt:lpstr>Useful Array Operations</vt:lpstr>
      <vt:lpstr>PowerPoint Presentation</vt:lpstr>
      <vt:lpstr>PowerPoint Presentation</vt:lpstr>
      <vt:lpstr>PowerPoint Presentation</vt:lpstr>
      <vt:lpstr>Partially Filled Arrays</vt:lpstr>
      <vt:lpstr>Arrays and Files</vt:lpstr>
      <vt:lpstr>Arrays and Files</vt:lpstr>
      <vt:lpstr>Returning an Array Reference</vt:lpstr>
      <vt:lpstr>PowerPoint Presentation</vt:lpstr>
      <vt:lpstr>String Arrays</vt:lpstr>
      <vt:lpstr>PowerPoint Presentation</vt:lpstr>
      <vt:lpstr>String Arrays</vt:lpstr>
      <vt:lpstr>String Arrays</vt:lpstr>
      <vt:lpstr>Calling String Methods On Array Elements</vt:lpstr>
      <vt:lpstr>The length Field &amp; The length Method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Arrays and the ArrayList Class </dc:subject>
  <dc:creator>Tony Gaddis</dc:creator>
  <cp:keywords/>
  <dc:description/>
  <cp:lastModifiedBy>Jeannette Wisniewski</cp:lastModifiedBy>
  <cp:revision>115</cp:revision>
  <cp:lastPrinted>2009-04-22T19:24:48Z</cp:lastPrinted>
  <dcterms:created xsi:type="dcterms:W3CDTF">2003-08-04T05:53:18Z</dcterms:created>
  <dcterms:modified xsi:type="dcterms:W3CDTF">2013-03-05T13:49:28Z</dcterms:modified>
  <cp:category/>
</cp:coreProperties>
</file>