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8440360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844036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8440360e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8440360e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440360e0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440360e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8440360e0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8440360e0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440360e0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8440360e0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440360e0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440360e0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440360e0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8440360e0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8100" y="324450"/>
            <a:ext cx="58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A/B testing for shoes advertising Image.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8100" y="4031550"/>
            <a:ext cx="589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ชุตินันท์ สิงห์โตทอง 6210422046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ศรัณย์ สมภพโภคาเศรษฐ์ 6210422061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วณิช สิริพัฒนดิลก 6210422063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00" y="749825"/>
            <a:ext cx="5413445" cy="32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988" y="1081950"/>
            <a:ext cx="2707674" cy="3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163" y="1081950"/>
            <a:ext cx="2707674" cy="33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3163" y="1660500"/>
            <a:ext cx="183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Which picture do you prefer?</a:t>
            </a:r>
            <a:endParaRPr b="1" sz="3000"/>
          </a:p>
        </p:txBody>
      </p:sp>
      <p:sp>
        <p:nvSpPr>
          <p:cNvPr id="64" name="Google Shape;64;p14"/>
          <p:cNvSpPr txBox="1"/>
          <p:nvPr/>
        </p:nvSpPr>
        <p:spPr>
          <a:xfrm>
            <a:off x="4235525" y="3825150"/>
            <a:ext cx="5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A</a:t>
            </a:r>
            <a:endParaRPr b="1" sz="3000"/>
          </a:p>
        </p:txBody>
      </p:sp>
      <p:sp>
        <p:nvSpPr>
          <p:cNvPr id="65" name="Google Shape;65;p14"/>
          <p:cNvSpPr txBox="1"/>
          <p:nvPr/>
        </p:nvSpPr>
        <p:spPr>
          <a:xfrm>
            <a:off x="6848688" y="3825150"/>
            <a:ext cx="5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B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10594"/>
          <a:stretch/>
        </p:blipFill>
        <p:spPr>
          <a:xfrm>
            <a:off x="4840775" y="1672537"/>
            <a:ext cx="3741900" cy="179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37382" l="0" r="0" t="0"/>
          <a:stretch/>
        </p:blipFill>
        <p:spPr>
          <a:xfrm>
            <a:off x="480275" y="1319675"/>
            <a:ext cx="3741901" cy="27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10281"/>
          <a:stretch/>
        </p:blipFill>
        <p:spPr>
          <a:xfrm>
            <a:off x="401613" y="2571750"/>
            <a:ext cx="4354800" cy="20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75" y="968100"/>
            <a:ext cx="36290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6298" y="1472600"/>
            <a:ext cx="3629025" cy="17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274013" y="164588"/>
            <a:ext cx="34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H0: เพศไม่มีความสัมพันธ์กับรูปภาพที่เลือก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H1: </a:t>
            </a:r>
            <a:r>
              <a:rPr lang="en-GB">
                <a:solidFill>
                  <a:schemeClr val="dk1"/>
                </a:solidFill>
              </a:rPr>
              <a:t>เพศ</a:t>
            </a:r>
            <a:r>
              <a:rPr lang="en-GB">
                <a:solidFill>
                  <a:schemeClr val="dk1"/>
                </a:solidFill>
              </a:rPr>
              <a:t>มีความสัมพันธ์กับรูปภาพที่เลือก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406488" y="3499075"/>
            <a:ext cx="34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ค่า Chi-square test = 0.13 มากกว่าระดับนัยสำคัญ 0.05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406488" y="4114663"/>
            <a:ext cx="34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สรุป: เพศไม่มีความสัมพันธ์กับรูปภาพที่เลือก ที่ระดับนัยสำคัญที่ 0.05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25" y="455697"/>
            <a:ext cx="3184525" cy="21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0" t="11047"/>
          <a:stretch/>
        </p:blipFill>
        <p:spPr>
          <a:xfrm>
            <a:off x="317775" y="2834712"/>
            <a:ext cx="4991025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405538" y="371063"/>
            <a:ext cx="348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H0: =ช่วงอายุไม่มีความสัมพันธ์กับรูปภาพที่เลือก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H1: </a:t>
            </a:r>
            <a:r>
              <a:rPr lang="en-GB">
                <a:solidFill>
                  <a:schemeClr val="dk1"/>
                </a:solidFill>
              </a:rPr>
              <a:t>ช่วงอายุ</a:t>
            </a:r>
            <a:r>
              <a:rPr lang="en-GB">
                <a:solidFill>
                  <a:schemeClr val="dk1"/>
                </a:solidFill>
              </a:rPr>
              <a:t>มีความสัมพันธ์กับรูปภาพที่เลือก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406488" y="3499075"/>
            <a:ext cx="34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ค่า Chi-square test = 0.41 มากกว่าระดับนัยสำคัญ 0.05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406488" y="4114663"/>
            <a:ext cx="34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สรุป: ช่วงอายุไม่มีความสัมพันธ์กับรูปภาพที่เลือก ที่ระดับนัยสำคัญที่ 0.05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250" y="1172875"/>
            <a:ext cx="4652407" cy="20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13337"/>
          <a:stretch/>
        </p:blipFill>
        <p:spPr>
          <a:xfrm>
            <a:off x="129950" y="2837575"/>
            <a:ext cx="4873976" cy="210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550" y="327750"/>
            <a:ext cx="41719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025" y="1293500"/>
            <a:ext cx="3482999" cy="159105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274013" y="164588"/>
            <a:ext cx="348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H0: จำนวนรองรองเท้าที่ซื้อในรอบปีที่ผ่านมาไม่มีความสัมพันธ์กับรูปภาพที่เลือก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H1: </a:t>
            </a:r>
            <a:r>
              <a:rPr lang="en-GB">
                <a:solidFill>
                  <a:schemeClr val="dk1"/>
                </a:solidFill>
              </a:rPr>
              <a:t>จำนวนรองรองเท้าที่ซื้อในรอบปีที่ผ่านมามีความสัมพันธ์กับรูปภาพที่เลือก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406488" y="3499075"/>
            <a:ext cx="34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ค่า Chi-square test มีค่าน้อยกว่าระดับนัยสำคัญ 0.05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406488" y="4114663"/>
            <a:ext cx="348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สรุป: </a:t>
            </a:r>
            <a:r>
              <a:rPr lang="en-GB">
                <a:solidFill>
                  <a:schemeClr val="dk1"/>
                </a:solidFill>
              </a:rPr>
              <a:t>จำนวนรองรองเท้าที่ซื้อในรอบปีที่ผ่านมามีความสัมพันธ์กับรูปภาพที่เลือก</a:t>
            </a:r>
            <a:r>
              <a:rPr lang="en-GB">
                <a:solidFill>
                  <a:schemeClr val="dk1"/>
                </a:solidFill>
              </a:rPr>
              <a:t> ที่ระดับนัยสำคัญที่ 0.05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12388"/>
          <a:stretch/>
        </p:blipFill>
        <p:spPr>
          <a:xfrm>
            <a:off x="323900" y="2379100"/>
            <a:ext cx="4843951" cy="22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38" y="912250"/>
            <a:ext cx="292417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274013" y="164588"/>
            <a:ext cx="348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H0: การออกกำลังกายไม่มีความสัมพันธ์กับรูปภาพที่เลือก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H1: </a:t>
            </a:r>
            <a:r>
              <a:rPr lang="en-GB">
                <a:solidFill>
                  <a:schemeClr val="dk1"/>
                </a:solidFill>
              </a:rPr>
              <a:t>การออกกำลังกายมีความสัมพันธ์กับรูปภาพที่เลือก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406488" y="3499075"/>
            <a:ext cx="34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ค่า Chi-square test = 0.645 มากกว่าระดับนัยสำคัญ 0.05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406488" y="4114663"/>
            <a:ext cx="34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สรุป: </a:t>
            </a:r>
            <a:r>
              <a:rPr lang="en-GB">
                <a:solidFill>
                  <a:schemeClr val="dk1"/>
                </a:solidFill>
              </a:rPr>
              <a:t>การออกกำลังกายไม่มีความสัมพันธ์กับรูปภาพที่เลือก</a:t>
            </a:r>
            <a:r>
              <a:rPr lang="en-GB">
                <a:solidFill>
                  <a:schemeClr val="dk1"/>
                </a:solidFill>
              </a:rPr>
              <a:t> ที่ระดับนัยสำคัญที่ 0.05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333" y="1499475"/>
            <a:ext cx="3533492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11134"/>
          <a:stretch/>
        </p:blipFill>
        <p:spPr>
          <a:xfrm>
            <a:off x="216175" y="2831650"/>
            <a:ext cx="4720325" cy="195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413" y="586063"/>
            <a:ext cx="40290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100" y="1211300"/>
            <a:ext cx="2656900" cy="21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274013" y="164588"/>
            <a:ext cx="348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H0: งบประมาณ</a:t>
            </a:r>
            <a:r>
              <a:rPr lang="en-GB">
                <a:solidFill>
                  <a:schemeClr val="dk1"/>
                </a:solidFill>
              </a:rPr>
              <a:t>ในการเลือกซื้อรองเท้า</a:t>
            </a:r>
            <a:r>
              <a:rPr lang="en-GB"/>
              <a:t>ไม่มีความสัมพันธ์กับ</a:t>
            </a:r>
            <a:r>
              <a:rPr lang="en-GB">
                <a:solidFill>
                  <a:schemeClr val="dk1"/>
                </a:solidFill>
              </a:rPr>
              <a:t>รูปภาพที่เลือก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H1: </a:t>
            </a:r>
            <a:r>
              <a:rPr lang="en-GB">
                <a:solidFill>
                  <a:schemeClr val="dk1"/>
                </a:solidFill>
              </a:rPr>
              <a:t>งบประมาณในการเลือกซื้อรองเท้ามีความสัมพันธ์กับรูปภาพที่เลือก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406488" y="3499075"/>
            <a:ext cx="34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ค่า Chi-square test = 0.51 มากกว่าระดับนัยสำคัญ 0.05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406488" y="4114663"/>
            <a:ext cx="348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สรุป: </a:t>
            </a:r>
            <a:r>
              <a:rPr lang="en-GB">
                <a:solidFill>
                  <a:schemeClr val="dk1"/>
                </a:solidFill>
              </a:rPr>
              <a:t>งบประมาณในการเลือกซื้อรองเท้าไม่มีความสัมพันธ์กับรูปภาพที่เลือก ที่ระดับนัยสำคัญที่ 0.05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