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6E0116-8ABA-4DE8-B848-0E316AED64BD}" v="1" dt="2023-10-12T04:23:00.138"/>
    <p1510:client id="{94894B2F-4F1A-4D6C-AAD0-5E97C167FCD9}" v="186" dt="2023-10-12T01:40:08.564"/>
    <p1510:client id="{C766A1B9-9280-4751-96F1-D26BB283D301}" v="257" dt="2023-10-12T04:08:03.560"/>
    <p1510:client id="{EC068D30-E126-4FB7-8B7A-675FD634C5CE}" v="257" dt="2023-10-12T04:22:21.4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theme" Target="theme/theme1.xml" Id="rId8" /><Relationship Type="http://schemas.openxmlformats.org/officeDocument/2006/relationships/slide" Target="slides/slide2.xml" Id="rId3" /><Relationship Type="http://schemas.openxmlformats.org/officeDocument/2006/relationships/viewProps" Target="viewProps.xml" Id="rId7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presProps" Target="presProps.xml" Id="rId6" /><Relationship Type="http://schemas.microsoft.com/office/2015/10/relationships/revisionInfo" Target="revisionInfo.xml" Id="rId11" /><Relationship Type="http://schemas.openxmlformats.org/officeDocument/2006/relationships/slide" Target="slides/slide4.xml" Id="rId5" /><Relationship Type="http://schemas.openxmlformats.org/officeDocument/2006/relationships/slide" Target="slides/slide3.xml" Id="rId4" /><Relationship Type="http://schemas.openxmlformats.org/officeDocument/2006/relationships/tableStyles" Target="tableStyles.xml" Id="rId9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10/11/2023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247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916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389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586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55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659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10/11/2023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814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10/11/2023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092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10/11/2023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782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213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657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10/11/2023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90234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99B5B3C5-A599-465B-B2B9-866E8B208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5C84982-7DD0-43B1-8A2D-BFA4DF1B4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30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4D47D7CD-06A5-4710-B816-F23F56C52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058D9C7-7C50-4582-9A60-0569A536A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77240" y="777240"/>
            <a:ext cx="4606280" cy="249387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100" i="1" kern="1200">
                <a:latin typeface="+mj-lt"/>
                <a:ea typeface="+mj-ea"/>
                <a:cs typeface="+mj-cs"/>
              </a:rPr>
              <a:t>Проект на тему</a:t>
            </a:r>
            <a:br>
              <a:rPr lang="en-US" sz="3100" i="1" kern="1200">
                <a:latin typeface="+mj-lt"/>
                <a:ea typeface="+mj-ea"/>
                <a:cs typeface="+mj-cs"/>
              </a:rPr>
            </a:br>
            <a:r>
              <a:rPr lang="en-US" sz="3100" i="1" kern="1200">
                <a:latin typeface="+mj-lt"/>
                <a:ea typeface="+mj-ea"/>
                <a:cs typeface="+mj-cs"/>
              </a:rPr>
              <a:t>"Архивация/Разархивация файлов"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77240" y="3428999"/>
            <a:ext cx="4606280" cy="27479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/>
              <a:t>Принимали участие студенты 1 курса ПМИ: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800"/>
              <a:t>Гутый Б.А.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800"/>
              <a:t>Рубанов А. Е.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800"/>
              <a:t>Широких К. А.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800"/>
              <a:t>Кудря Ю.В.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800"/>
              <a:t>Синянский М.Д.</a:t>
            </a:r>
          </a:p>
        </p:txBody>
      </p:sp>
      <p:grpSp>
        <p:nvGrpSpPr>
          <p:cNvPr id="51" name="decorative circles">
            <a:extLst>
              <a:ext uri="{FF2B5EF4-FFF2-40B4-BE49-F238E27FC236}">
                <a16:creationId xmlns:a16="http://schemas.microsoft.com/office/drawing/2014/main" id="{A5A42520-81F5-4CA6-A7DA-9CD71733AB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8627" y="289695"/>
            <a:ext cx="5228154" cy="5966848"/>
            <a:chOff x="6008627" y="289695"/>
            <a:chExt cx="5228154" cy="5966848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BDB3C8F9-1E7D-4D3B-A4BF-F97576E5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43605" y="289695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EB80C13D-6AE8-4D68-9A8B-49B796A67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3560" y="387281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B340680A-5931-4B24-ADEB-7656B70FB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08627" y="5790102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EAF5EEB-C2D5-4D5F-8BF0-0E7961A22E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70340" y="674287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5C482DF8-0B0D-4F32-8416-4969600508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08627" y="5407667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Цветные шаблоны на небо">
            <a:extLst>
              <a:ext uri="{FF2B5EF4-FFF2-40B4-BE49-F238E27FC236}">
                <a16:creationId xmlns:a16="http://schemas.microsoft.com/office/drawing/2014/main" id="{EF086174-6333-5A56-B3B1-3EB8070D02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482" r="22894"/>
          <a:stretch/>
        </p:blipFill>
        <p:spPr>
          <a:xfrm>
            <a:off x="6475068" y="1214970"/>
            <a:ext cx="5716932" cy="5643030"/>
          </a:xfrm>
          <a:custGeom>
            <a:avLst/>
            <a:gdLst/>
            <a:ahLst/>
            <a:cxnLst/>
            <a:rect l="l" t="t" r="r" b="b"/>
            <a:pathLst>
              <a:path w="5716932" h="5643030">
                <a:moveTo>
                  <a:pt x="3371933" y="0"/>
                </a:moveTo>
                <a:cubicBezTo>
                  <a:pt x="4186675" y="0"/>
                  <a:pt x="4933927" y="288960"/>
                  <a:pt x="5516795" y="769986"/>
                </a:cubicBezTo>
                <a:lnTo>
                  <a:pt x="5716932" y="951882"/>
                </a:lnTo>
                <a:lnTo>
                  <a:pt x="5716932" y="5643030"/>
                </a:lnTo>
                <a:lnTo>
                  <a:pt x="884716" y="5643030"/>
                </a:lnTo>
                <a:lnTo>
                  <a:pt x="769986" y="5516796"/>
                </a:lnTo>
                <a:cubicBezTo>
                  <a:pt x="288960" y="4933927"/>
                  <a:pt x="0" y="4186675"/>
                  <a:pt x="0" y="3371933"/>
                </a:cubicBezTo>
                <a:cubicBezTo>
                  <a:pt x="0" y="1509666"/>
                  <a:pt x="1509666" y="0"/>
                  <a:pt x="337193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7" name="Rectangle 96">
            <a:extLst>
              <a:ext uri="{FF2B5EF4-FFF2-40B4-BE49-F238E27FC236}">
                <a16:creationId xmlns:a16="http://schemas.microsoft.com/office/drawing/2014/main" id="{99B5B3C5-A599-465B-B2B9-866E8B208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25C84982-7DD0-43B1-8A2D-BFA4DF1B4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01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 useBgFill="1">
        <p:nvSpPr>
          <p:cNvPr id="118" name="Rectangle 117">
            <a:extLst>
              <a:ext uri="{FF2B5EF4-FFF2-40B4-BE49-F238E27FC236}">
                <a16:creationId xmlns:a16="http://schemas.microsoft.com/office/drawing/2014/main" id="{D209D7C9-6D5E-4AB9-B50F-C0160FF18E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C81A27CC-E945-4905-9D46-3D497F9C4E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4A36EB-F483-5B2A-D315-25AC64FDD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624" y="562317"/>
            <a:ext cx="6562778" cy="96528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2800" dirty="0" err="1">
                <a:latin typeface="Courier New"/>
                <a:cs typeface="Courier New"/>
              </a:rPr>
              <a:t>Архивация</a:t>
            </a:r>
            <a:r>
              <a:rPr lang="en-US" sz="2800" dirty="0">
                <a:latin typeface="Courier New"/>
                <a:cs typeface="Courier New"/>
              </a:rPr>
              <a:t>/</a:t>
            </a:r>
            <a:r>
              <a:rPr lang="en-US" sz="2800" dirty="0" err="1">
                <a:latin typeface="Courier New"/>
                <a:cs typeface="Courier New"/>
              </a:rPr>
              <a:t>разархивация</a:t>
            </a:r>
            <a:r>
              <a:rPr lang="en-US" sz="2800" dirty="0">
                <a:latin typeface="Courier New"/>
                <a:cs typeface="Courier New"/>
              </a:rPr>
              <a:t> </a:t>
            </a:r>
            <a:r>
              <a:rPr lang="en-US" sz="2800" dirty="0" err="1">
                <a:latin typeface="Courier New"/>
                <a:cs typeface="Courier New"/>
              </a:rPr>
              <a:t>файлов</a:t>
            </a:r>
            <a:br>
              <a:rPr lang="en-US" sz="2800" dirty="0">
                <a:latin typeface="Courier New"/>
              </a:rPr>
            </a:br>
            <a:r>
              <a:rPr lang="en-US" sz="2800" dirty="0">
                <a:latin typeface="Courier New"/>
                <a:cs typeface="Courier New"/>
              </a:rPr>
              <a:t>(</a:t>
            </a:r>
            <a:r>
              <a:rPr lang="en-US" sz="2800" dirty="0" err="1">
                <a:latin typeface="Courier New"/>
                <a:cs typeface="Courier New"/>
              </a:rPr>
              <a:t>теория</a:t>
            </a:r>
            <a:r>
              <a:rPr lang="en-US" sz="2800" dirty="0">
                <a:latin typeface="Courier New"/>
                <a:cs typeface="Courier New"/>
              </a:rPr>
              <a:t>)</a:t>
            </a:r>
            <a:endParaRPr lang="en-US" sz="2800" kern="1200" dirty="0">
              <a:latin typeface="Courier New"/>
              <a:cs typeface="Courier New"/>
            </a:endParaRPr>
          </a:p>
          <a:p>
            <a:pPr algn="ctr"/>
            <a:endParaRPr lang="en-US" sz="4400" kern="1200">
              <a:latin typeface="+mj-l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6F4898-F50E-810D-5D8D-42EA5BE15B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6717" y="1712488"/>
            <a:ext cx="4933272" cy="5051892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err="1">
                <a:latin typeface="Courier New"/>
                <a:cs typeface="Courier New"/>
              </a:rPr>
              <a:t>Архивация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err="1">
                <a:latin typeface="Courier New"/>
                <a:cs typeface="Courier New"/>
              </a:rPr>
              <a:t>файлов</a:t>
            </a:r>
            <a:r>
              <a:rPr lang="en-US" dirty="0">
                <a:latin typeface="Courier New"/>
                <a:cs typeface="Courier New"/>
              </a:rPr>
              <a:t> — </a:t>
            </a:r>
            <a:r>
              <a:rPr lang="en-US" b="1" err="1">
                <a:latin typeface="Courier New"/>
                <a:cs typeface="Courier New"/>
              </a:rPr>
              <a:t>упаковка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err="1">
                <a:latin typeface="Courier New"/>
                <a:cs typeface="Courier New"/>
              </a:rPr>
              <a:t>нескольких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err="1">
                <a:latin typeface="Courier New"/>
                <a:cs typeface="Courier New"/>
              </a:rPr>
              <a:t>файлов</a:t>
            </a:r>
            <a:r>
              <a:rPr lang="en-US" b="1" dirty="0">
                <a:latin typeface="Courier New"/>
                <a:cs typeface="Courier New"/>
              </a:rPr>
              <a:t> в </a:t>
            </a:r>
            <a:r>
              <a:rPr lang="en-US" b="1" err="1">
                <a:latin typeface="Courier New"/>
                <a:cs typeface="Courier New"/>
              </a:rPr>
              <a:t>один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err="1">
                <a:latin typeface="Courier New"/>
                <a:cs typeface="Courier New"/>
              </a:rPr>
              <a:t>файл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err="1">
                <a:latin typeface="Courier New"/>
                <a:cs typeface="Courier New"/>
              </a:rPr>
              <a:t>или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err="1">
                <a:latin typeface="Courier New"/>
                <a:cs typeface="Courier New"/>
              </a:rPr>
              <a:t>поток</a:t>
            </a:r>
            <a:r>
              <a:rPr lang="en-US" b="1" dirty="0">
                <a:latin typeface="Courier New"/>
                <a:cs typeface="Courier New"/>
              </a:rPr>
              <a:t> — </a:t>
            </a:r>
            <a:r>
              <a:rPr lang="en-US" b="1" err="1">
                <a:latin typeface="Courier New"/>
                <a:cs typeface="Courier New"/>
              </a:rPr>
              <a:t>архив</a:t>
            </a:r>
            <a:r>
              <a:rPr lang="en-US" dirty="0">
                <a:latin typeface="Courier New"/>
                <a:cs typeface="Courier New"/>
              </a:rPr>
              <a:t>. </a:t>
            </a:r>
            <a:r>
              <a:rPr lang="en-US" err="1">
                <a:latin typeface="Courier New"/>
                <a:cs typeface="Courier New"/>
              </a:rPr>
              <a:t>Не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err="1">
                <a:latin typeface="Courier New"/>
                <a:cs typeface="Courier New"/>
              </a:rPr>
              <a:t>следует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err="1">
                <a:latin typeface="Courier New"/>
                <a:cs typeface="Courier New"/>
              </a:rPr>
              <a:t>путать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err="1">
                <a:latin typeface="Courier New"/>
                <a:cs typeface="Courier New"/>
              </a:rPr>
              <a:t>архивацию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err="1">
                <a:latin typeface="Courier New"/>
                <a:cs typeface="Courier New"/>
              </a:rPr>
              <a:t>со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err="1">
                <a:latin typeface="Courier New"/>
                <a:cs typeface="Courier New"/>
              </a:rPr>
              <a:t>сжатием</a:t>
            </a:r>
            <a:r>
              <a:rPr lang="en-US" dirty="0">
                <a:latin typeface="Courier New"/>
                <a:cs typeface="Courier New"/>
              </a:rPr>
              <a:t>, </a:t>
            </a:r>
            <a:r>
              <a:rPr lang="en-US" err="1">
                <a:latin typeface="Courier New"/>
                <a:cs typeface="Courier New"/>
              </a:rPr>
              <a:t>которое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err="1">
                <a:latin typeface="Courier New"/>
                <a:cs typeface="Courier New"/>
              </a:rPr>
              <a:t>далеко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err="1">
                <a:latin typeface="Courier New"/>
                <a:cs typeface="Courier New"/>
              </a:rPr>
              <a:t>не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err="1">
                <a:latin typeface="Courier New"/>
                <a:cs typeface="Courier New"/>
              </a:rPr>
              <a:t>всегда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err="1">
                <a:latin typeface="Courier New"/>
                <a:cs typeface="Courier New"/>
              </a:rPr>
              <a:t>применяется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err="1">
                <a:latin typeface="Courier New"/>
                <a:cs typeface="Courier New"/>
              </a:rPr>
              <a:t>при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err="1">
                <a:latin typeface="Courier New"/>
                <a:cs typeface="Courier New"/>
              </a:rPr>
              <a:t>создании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err="1">
                <a:latin typeface="Courier New"/>
                <a:cs typeface="Courier New"/>
              </a:rPr>
              <a:t>архива</a:t>
            </a:r>
            <a:r>
              <a:rPr lang="en-US" dirty="0">
                <a:latin typeface="Courier New"/>
                <a:cs typeface="Courier New"/>
              </a:rPr>
              <a:t>. </a:t>
            </a:r>
            <a:r>
              <a:rPr lang="en-US" err="1">
                <a:latin typeface="Courier New"/>
                <a:cs typeface="Courier New"/>
              </a:rPr>
              <a:t>Архивация</a:t>
            </a:r>
            <a:r>
              <a:rPr lang="en-US" dirty="0">
                <a:latin typeface="Courier New"/>
                <a:cs typeface="Courier New"/>
              </a:rPr>
              <a:t> (</a:t>
            </a:r>
            <a:r>
              <a:rPr lang="en-US" err="1">
                <a:latin typeface="Courier New"/>
                <a:cs typeface="Courier New"/>
              </a:rPr>
              <a:t>электронное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err="1">
                <a:latin typeface="Courier New"/>
                <a:cs typeface="Courier New"/>
              </a:rPr>
              <a:t>архивирование</a:t>
            </a:r>
            <a:r>
              <a:rPr lang="en-US" dirty="0">
                <a:latin typeface="Courier New"/>
                <a:cs typeface="Courier New"/>
              </a:rPr>
              <a:t>) — </a:t>
            </a:r>
            <a:r>
              <a:rPr lang="en-US" err="1">
                <a:latin typeface="Courier New"/>
                <a:cs typeface="Courier New"/>
              </a:rPr>
              <a:t>запись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err="1">
                <a:latin typeface="Courier New"/>
                <a:cs typeface="Courier New"/>
              </a:rPr>
              <a:t>информации</a:t>
            </a:r>
            <a:r>
              <a:rPr lang="en-US" dirty="0">
                <a:latin typeface="Courier New"/>
                <a:cs typeface="Courier New"/>
              </a:rPr>
              <a:t> в </a:t>
            </a:r>
            <a:r>
              <a:rPr lang="en-US" err="1">
                <a:latin typeface="Courier New"/>
                <a:cs typeface="Courier New"/>
              </a:rPr>
              <a:t>электронном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err="1">
                <a:latin typeface="Courier New"/>
                <a:cs typeface="Courier New"/>
              </a:rPr>
              <a:t>виде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err="1">
                <a:latin typeface="Courier New"/>
                <a:cs typeface="Courier New"/>
              </a:rPr>
              <a:t>для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err="1">
                <a:latin typeface="Courier New"/>
                <a:cs typeface="Courier New"/>
              </a:rPr>
              <a:t>долговременного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err="1">
                <a:latin typeface="Courier New"/>
                <a:cs typeface="Courier New"/>
              </a:rPr>
              <a:t>хранения</a:t>
            </a:r>
            <a:r>
              <a:rPr lang="en-US" dirty="0">
                <a:latin typeface="Courier New"/>
                <a:cs typeface="Courier New"/>
              </a:rPr>
              <a:t>. </a:t>
            </a:r>
            <a:r>
              <a:rPr lang="en-US" err="1">
                <a:latin typeface="Courier New"/>
                <a:cs typeface="Courier New"/>
              </a:rPr>
              <a:t>Не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err="1">
                <a:latin typeface="Courier New"/>
                <a:cs typeface="Courier New"/>
              </a:rPr>
              <a:t>путать</a:t>
            </a:r>
            <a:r>
              <a:rPr lang="en-US" dirty="0">
                <a:latin typeface="Courier New"/>
                <a:cs typeface="Courier New"/>
              </a:rPr>
              <a:t> с </a:t>
            </a:r>
            <a:r>
              <a:rPr lang="en-US" err="1">
                <a:latin typeface="Courier New"/>
                <a:cs typeface="Courier New"/>
              </a:rPr>
              <a:t>созданием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err="1">
                <a:latin typeface="Courier New"/>
                <a:cs typeface="Courier New"/>
              </a:rPr>
              <a:t>резервных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err="1">
                <a:latin typeface="Courier New"/>
                <a:cs typeface="Courier New"/>
              </a:rPr>
              <a:t>копий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err="1">
                <a:latin typeface="Courier New"/>
                <a:cs typeface="Courier New"/>
              </a:rPr>
              <a:t>данных</a:t>
            </a:r>
            <a:r>
              <a:rPr lang="en-US" dirty="0">
                <a:latin typeface="Courier New"/>
                <a:cs typeface="Courier New"/>
              </a:rPr>
              <a:t>.</a:t>
            </a:r>
          </a:p>
          <a:p>
            <a:pPr marL="0" indent="0">
              <a:buNone/>
            </a:pPr>
            <a:endParaRPr lang="en-US" dirty="0">
              <a:latin typeface="Courier New"/>
              <a:cs typeface="Calibri"/>
            </a:endParaRPr>
          </a:p>
          <a:p>
            <a:pPr marL="0" indent="0">
              <a:buNone/>
            </a:pPr>
            <a:r>
              <a:rPr lang="en-US" err="1">
                <a:latin typeface="Courier New"/>
                <a:ea typeface="+mn-lt"/>
                <a:cs typeface="+mn-lt"/>
              </a:rPr>
              <a:t>Разархивация</a:t>
            </a:r>
            <a:r>
              <a:rPr lang="en-US" dirty="0">
                <a:latin typeface="Courier New"/>
                <a:ea typeface="+mn-lt"/>
                <a:cs typeface="+mn-lt"/>
              </a:rPr>
              <a:t> (</a:t>
            </a:r>
            <a:r>
              <a:rPr lang="en-US" err="1">
                <a:latin typeface="Courier New"/>
                <a:ea typeface="+mn-lt"/>
                <a:cs typeface="+mn-lt"/>
              </a:rPr>
              <a:t>распаковка</a:t>
            </a:r>
            <a:r>
              <a:rPr lang="en-US" dirty="0">
                <a:latin typeface="Courier New"/>
                <a:ea typeface="+mn-lt"/>
                <a:cs typeface="+mn-lt"/>
              </a:rPr>
              <a:t>) - </a:t>
            </a:r>
            <a:r>
              <a:rPr lang="en-US" b="1" err="1">
                <a:latin typeface="Courier New"/>
                <a:ea typeface="+mn-lt"/>
                <a:cs typeface="+mn-lt"/>
              </a:rPr>
              <a:t>процесс</a:t>
            </a:r>
            <a:r>
              <a:rPr lang="en-US" b="1" dirty="0">
                <a:latin typeface="Courier New"/>
                <a:ea typeface="+mn-lt"/>
                <a:cs typeface="+mn-lt"/>
              </a:rPr>
              <a:t> </a:t>
            </a:r>
            <a:r>
              <a:rPr lang="en-US" b="1" err="1">
                <a:latin typeface="Courier New"/>
                <a:ea typeface="+mn-lt"/>
                <a:cs typeface="+mn-lt"/>
              </a:rPr>
              <a:t>восстановления</a:t>
            </a:r>
            <a:r>
              <a:rPr lang="en-US" b="1" dirty="0">
                <a:latin typeface="Courier New"/>
                <a:ea typeface="+mn-lt"/>
                <a:cs typeface="+mn-lt"/>
              </a:rPr>
              <a:t> </a:t>
            </a:r>
            <a:r>
              <a:rPr lang="en-US" b="1" err="1">
                <a:latin typeface="Courier New"/>
                <a:ea typeface="+mn-lt"/>
                <a:cs typeface="+mn-lt"/>
              </a:rPr>
              <a:t>файлов</a:t>
            </a:r>
            <a:r>
              <a:rPr lang="en-US" b="1" dirty="0">
                <a:latin typeface="Courier New"/>
                <a:ea typeface="+mn-lt"/>
                <a:cs typeface="+mn-lt"/>
              </a:rPr>
              <a:t> </a:t>
            </a:r>
            <a:r>
              <a:rPr lang="en-US" b="1" err="1">
                <a:latin typeface="Courier New"/>
                <a:ea typeface="+mn-lt"/>
                <a:cs typeface="+mn-lt"/>
              </a:rPr>
              <a:t>из</a:t>
            </a:r>
            <a:r>
              <a:rPr lang="en-US" b="1" dirty="0">
                <a:latin typeface="Courier New"/>
                <a:ea typeface="+mn-lt"/>
                <a:cs typeface="+mn-lt"/>
              </a:rPr>
              <a:t> </a:t>
            </a:r>
            <a:r>
              <a:rPr lang="en-US" b="1" err="1">
                <a:latin typeface="Courier New"/>
                <a:ea typeface="+mn-lt"/>
                <a:cs typeface="+mn-lt"/>
              </a:rPr>
              <a:t>архива</a:t>
            </a:r>
            <a:r>
              <a:rPr lang="en-US" b="1" dirty="0">
                <a:latin typeface="Courier New"/>
                <a:ea typeface="+mn-lt"/>
                <a:cs typeface="+mn-lt"/>
              </a:rPr>
              <a:t> </a:t>
            </a:r>
            <a:r>
              <a:rPr lang="en-US" b="1" err="1">
                <a:latin typeface="Courier New"/>
                <a:ea typeface="+mn-lt"/>
                <a:cs typeface="+mn-lt"/>
              </a:rPr>
              <a:t>точно</a:t>
            </a:r>
            <a:r>
              <a:rPr lang="en-US" b="1" dirty="0">
                <a:latin typeface="Courier New"/>
                <a:ea typeface="+mn-lt"/>
                <a:cs typeface="+mn-lt"/>
              </a:rPr>
              <a:t> в </a:t>
            </a:r>
            <a:r>
              <a:rPr lang="en-US" b="1" err="1">
                <a:latin typeface="Courier New"/>
                <a:ea typeface="+mn-lt"/>
                <a:cs typeface="+mn-lt"/>
              </a:rPr>
              <a:t>таком</a:t>
            </a:r>
            <a:r>
              <a:rPr lang="en-US" b="1" dirty="0">
                <a:latin typeface="Courier New"/>
                <a:ea typeface="+mn-lt"/>
                <a:cs typeface="+mn-lt"/>
              </a:rPr>
              <a:t> </a:t>
            </a:r>
            <a:r>
              <a:rPr lang="en-US" b="1" err="1">
                <a:latin typeface="Courier New"/>
                <a:ea typeface="+mn-lt"/>
                <a:cs typeface="+mn-lt"/>
              </a:rPr>
              <a:t>виде</a:t>
            </a:r>
            <a:r>
              <a:rPr lang="en-US" b="1" dirty="0">
                <a:latin typeface="Courier New"/>
                <a:ea typeface="+mn-lt"/>
                <a:cs typeface="+mn-lt"/>
              </a:rPr>
              <a:t>, </a:t>
            </a:r>
            <a:r>
              <a:rPr lang="en-US" b="1" err="1">
                <a:latin typeface="Courier New"/>
                <a:ea typeface="+mn-lt"/>
                <a:cs typeface="+mn-lt"/>
              </a:rPr>
              <a:t>какой</a:t>
            </a:r>
            <a:r>
              <a:rPr lang="en-US" b="1" dirty="0">
                <a:latin typeface="Courier New"/>
                <a:ea typeface="+mn-lt"/>
                <a:cs typeface="+mn-lt"/>
              </a:rPr>
              <a:t> </a:t>
            </a:r>
            <a:r>
              <a:rPr lang="en-US" b="1" err="1">
                <a:latin typeface="Courier New"/>
                <a:ea typeface="+mn-lt"/>
                <a:cs typeface="+mn-lt"/>
              </a:rPr>
              <a:t>он</a:t>
            </a:r>
            <a:r>
              <a:rPr lang="en-US" b="1" dirty="0">
                <a:latin typeface="Courier New"/>
                <a:ea typeface="+mn-lt"/>
                <a:cs typeface="+mn-lt"/>
              </a:rPr>
              <a:t> </a:t>
            </a:r>
            <a:r>
              <a:rPr lang="en-US" b="1" err="1">
                <a:latin typeface="Courier New"/>
                <a:ea typeface="+mn-lt"/>
                <a:cs typeface="+mn-lt"/>
              </a:rPr>
              <a:t>имел</a:t>
            </a:r>
            <a:r>
              <a:rPr lang="en-US" b="1" dirty="0">
                <a:latin typeface="Courier New"/>
                <a:ea typeface="+mn-lt"/>
                <a:cs typeface="+mn-lt"/>
              </a:rPr>
              <a:t> </a:t>
            </a:r>
            <a:r>
              <a:rPr lang="en-US" b="1" err="1">
                <a:latin typeface="Courier New"/>
                <a:ea typeface="+mn-lt"/>
                <a:cs typeface="+mn-lt"/>
              </a:rPr>
              <a:t>до</a:t>
            </a:r>
            <a:r>
              <a:rPr lang="en-US" b="1" dirty="0">
                <a:latin typeface="Courier New"/>
                <a:ea typeface="+mn-lt"/>
                <a:cs typeface="+mn-lt"/>
              </a:rPr>
              <a:t> </a:t>
            </a:r>
            <a:r>
              <a:rPr lang="en-US" b="1" err="1">
                <a:latin typeface="Courier New"/>
                <a:ea typeface="+mn-lt"/>
                <a:cs typeface="+mn-lt"/>
              </a:rPr>
              <a:t>загрузки</a:t>
            </a:r>
            <a:r>
              <a:rPr lang="en-US" b="1" dirty="0">
                <a:latin typeface="Courier New"/>
                <a:ea typeface="+mn-lt"/>
                <a:cs typeface="+mn-lt"/>
              </a:rPr>
              <a:t> в </a:t>
            </a:r>
            <a:r>
              <a:rPr lang="en-US" b="1" err="1">
                <a:latin typeface="Courier New"/>
                <a:ea typeface="+mn-lt"/>
                <a:cs typeface="+mn-lt"/>
              </a:rPr>
              <a:t>архив</a:t>
            </a:r>
            <a:r>
              <a:rPr lang="en-US" dirty="0">
                <a:latin typeface="Courier New"/>
                <a:ea typeface="+mn-lt"/>
                <a:cs typeface="+mn-lt"/>
              </a:rPr>
              <a:t>. </a:t>
            </a:r>
            <a:r>
              <a:rPr lang="en-US" err="1">
                <a:latin typeface="Courier New"/>
                <a:ea typeface="+mn-lt"/>
                <a:cs typeface="+mn-lt"/>
              </a:rPr>
              <a:t>При</a:t>
            </a:r>
            <a:r>
              <a:rPr lang="en-US" dirty="0">
                <a:latin typeface="Courier New"/>
                <a:ea typeface="+mn-lt"/>
                <a:cs typeface="+mn-lt"/>
              </a:rPr>
              <a:t> </a:t>
            </a:r>
            <a:r>
              <a:rPr lang="en-US" err="1">
                <a:latin typeface="Courier New"/>
                <a:ea typeface="+mn-lt"/>
                <a:cs typeface="+mn-lt"/>
              </a:rPr>
              <a:t>распаковке</a:t>
            </a:r>
            <a:r>
              <a:rPr lang="en-US" dirty="0">
                <a:latin typeface="Courier New"/>
                <a:ea typeface="+mn-lt"/>
                <a:cs typeface="+mn-lt"/>
              </a:rPr>
              <a:t> </a:t>
            </a:r>
            <a:r>
              <a:rPr lang="en-US" err="1">
                <a:latin typeface="Courier New"/>
                <a:ea typeface="+mn-lt"/>
                <a:cs typeface="+mn-lt"/>
              </a:rPr>
              <a:t>файлы</a:t>
            </a:r>
            <a:r>
              <a:rPr lang="en-US" dirty="0">
                <a:latin typeface="Courier New"/>
                <a:ea typeface="+mn-lt"/>
                <a:cs typeface="+mn-lt"/>
              </a:rPr>
              <a:t> </a:t>
            </a:r>
            <a:r>
              <a:rPr lang="en-US" err="1">
                <a:latin typeface="Courier New"/>
                <a:ea typeface="+mn-lt"/>
                <a:cs typeface="+mn-lt"/>
              </a:rPr>
              <a:t>извлекаются</a:t>
            </a:r>
            <a:r>
              <a:rPr lang="en-US" dirty="0">
                <a:latin typeface="Courier New"/>
                <a:ea typeface="+mn-lt"/>
                <a:cs typeface="+mn-lt"/>
              </a:rPr>
              <a:t> </a:t>
            </a:r>
            <a:r>
              <a:rPr lang="en-US" err="1">
                <a:latin typeface="Courier New"/>
                <a:ea typeface="+mn-lt"/>
                <a:cs typeface="+mn-lt"/>
              </a:rPr>
              <a:t>из</a:t>
            </a:r>
            <a:r>
              <a:rPr lang="en-US" dirty="0">
                <a:latin typeface="Courier New"/>
                <a:ea typeface="+mn-lt"/>
                <a:cs typeface="+mn-lt"/>
              </a:rPr>
              <a:t> </a:t>
            </a:r>
            <a:r>
              <a:rPr lang="en-US" err="1">
                <a:latin typeface="Courier New"/>
                <a:ea typeface="+mn-lt"/>
                <a:cs typeface="+mn-lt"/>
              </a:rPr>
              <a:t>архива</a:t>
            </a:r>
            <a:r>
              <a:rPr lang="en-US" dirty="0">
                <a:latin typeface="Courier New"/>
                <a:ea typeface="+mn-lt"/>
                <a:cs typeface="+mn-lt"/>
              </a:rPr>
              <a:t> и </a:t>
            </a:r>
            <a:r>
              <a:rPr lang="en-US" err="1">
                <a:latin typeface="Courier New"/>
                <a:ea typeface="+mn-lt"/>
                <a:cs typeface="+mn-lt"/>
              </a:rPr>
              <a:t>помещаются</a:t>
            </a:r>
            <a:r>
              <a:rPr lang="en-US" dirty="0">
                <a:latin typeface="Courier New"/>
                <a:ea typeface="+mn-lt"/>
                <a:cs typeface="+mn-lt"/>
              </a:rPr>
              <a:t> </a:t>
            </a:r>
            <a:r>
              <a:rPr lang="en-US" err="1">
                <a:latin typeface="Courier New"/>
                <a:ea typeface="+mn-lt"/>
                <a:cs typeface="+mn-lt"/>
              </a:rPr>
              <a:t>на</a:t>
            </a:r>
            <a:r>
              <a:rPr lang="en-US" dirty="0">
                <a:latin typeface="Courier New"/>
                <a:ea typeface="+mn-lt"/>
                <a:cs typeface="+mn-lt"/>
              </a:rPr>
              <a:t> </a:t>
            </a:r>
            <a:r>
              <a:rPr lang="en-US" err="1">
                <a:latin typeface="Courier New"/>
                <a:ea typeface="+mn-lt"/>
                <a:cs typeface="+mn-lt"/>
              </a:rPr>
              <a:t>диск</a:t>
            </a:r>
            <a:r>
              <a:rPr lang="en-US" dirty="0">
                <a:latin typeface="Courier New"/>
                <a:ea typeface="+mn-lt"/>
                <a:cs typeface="+mn-lt"/>
              </a:rPr>
              <a:t> </a:t>
            </a:r>
            <a:r>
              <a:rPr lang="en-US" err="1">
                <a:latin typeface="Courier New"/>
                <a:ea typeface="+mn-lt"/>
                <a:cs typeface="+mn-lt"/>
              </a:rPr>
              <a:t>или</a:t>
            </a:r>
            <a:r>
              <a:rPr lang="en-US" dirty="0">
                <a:latin typeface="Courier New"/>
                <a:ea typeface="+mn-lt"/>
                <a:cs typeface="+mn-lt"/>
              </a:rPr>
              <a:t> в </a:t>
            </a:r>
            <a:r>
              <a:rPr lang="en-US" err="1">
                <a:latin typeface="Courier New"/>
                <a:ea typeface="+mn-lt"/>
                <a:cs typeface="+mn-lt"/>
              </a:rPr>
              <a:t>оперативную</a:t>
            </a:r>
            <a:r>
              <a:rPr lang="en-US" dirty="0">
                <a:latin typeface="Courier New"/>
                <a:ea typeface="+mn-lt"/>
                <a:cs typeface="+mn-lt"/>
              </a:rPr>
              <a:t> </a:t>
            </a:r>
            <a:r>
              <a:rPr lang="en-US" err="1">
                <a:latin typeface="Courier New"/>
                <a:ea typeface="+mn-lt"/>
                <a:cs typeface="+mn-lt"/>
              </a:rPr>
              <a:t>память</a:t>
            </a:r>
            <a:r>
              <a:rPr lang="en-US" dirty="0">
                <a:latin typeface="Courier New"/>
                <a:ea typeface="+mn-lt"/>
                <a:cs typeface="+mn-lt"/>
              </a:rPr>
              <a:t>.</a:t>
            </a:r>
            <a:endParaRPr lang="en-US" dirty="0">
              <a:latin typeface="Courier New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  <p:sp>
        <p:nvSpPr>
          <p:cNvPr id="122" name="Oval 1">
            <a:extLst>
              <a:ext uri="{FF2B5EF4-FFF2-40B4-BE49-F238E27FC236}">
                <a16:creationId xmlns:a16="http://schemas.microsoft.com/office/drawing/2014/main" id="{FB1720E7-4310-42AF-AC72-8FE5912E9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5594" y="262979"/>
            <a:ext cx="3522397" cy="352239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4" name="decorative circles">
            <a:extLst>
              <a:ext uri="{FF2B5EF4-FFF2-40B4-BE49-F238E27FC236}">
                <a16:creationId xmlns:a16="http://schemas.microsoft.com/office/drawing/2014/main" id="{5EFFD2A5-0E57-466C-821B-D8B2C841E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132461" y="220046"/>
            <a:ext cx="3455469" cy="4723381"/>
            <a:chOff x="8132461" y="220046"/>
            <a:chExt cx="3455469" cy="4723381"/>
          </a:xfrm>
        </p:grpSpPr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3F6B3B75-D5DD-4E63-9E76-3E0275968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1858" y="4716692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FFA71F21-806A-4A3C-A164-10738ECCB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23226" y="4129921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DAF991A3-5BC0-4FE9-B133-55585607F9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2461" y="4194350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F5805FB8-01A7-4C6F-9EFA-3009E10EC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4744" y="220046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34608EE2-33A0-4693-B82F-30957F645F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41342" y="397053"/>
              <a:ext cx="346588" cy="34658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A10A6785-43F1-4CE2-B832-EC99F4E354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41342" y="108730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Объект 4" descr="Изображение выглядит как снимок экрана, Красочность, фиолетовый&#10;&#10;Автоматически созданное описание">
            <a:extLst>
              <a:ext uri="{FF2B5EF4-FFF2-40B4-BE49-F238E27FC236}">
                <a16:creationId xmlns:a16="http://schemas.microsoft.com/office/drawing/2014/main" id="{5EF57E63-C670-54BA-A57B-329DFB2D3A1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r="-3" b="-3"/>
          <a:stretch/>
        </p:blipFill>
        <p:spPr>
          <a:xfrm>
            <a:off x="7793594" y="966044"/>
            <a:ext cx="2221985" cy="2221985"/>
          </a:xfrm>
          <a:prstGeom prst="rect">
            <a:avLst/>
          </a:prstGeom>
        </p:spPr>
      </p:pic>
      <p:pic>
        <p:nvPicPr>
          <p:cNvPr id="132" name="Graphic 131">
            <a:extLst>
              <a:ext uri="{FF2B5EF4-FFF2-40B4-BE49-F238E27FC236}">
                <a16:creationId xmlns:a16="http://schemas.microsoft.com/office/drawing/2014/main" id="{42E135F0-3E22-4668-8905-DF9073C93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8631" t="16485" r="52721" b="17441"/>
          <a:stretch/>
        </p:blipFill>
        <p:spPr>
          <a:xfrm>
            <a:off x="10854666" y="743641"/>
            <a:ext cx="1334286" cy="3077509"/>
          </a:xfrm>
          <a:prstGeom prst="rect">
            <a:avLst/>
          </a:prstGeom>
        </p:spPr>
      </p:pic>
      <p:sp>
        <p:nvSpPr>
          <p:cNvPr id="134" name="Oval 2">
            <a:extLst>
              <a:ext uri="{FF2B5EF4-FFF2-40B4-BE49-F238E27FC236}">
                <a16:creationId xmlns:a16="http://schemas.microsoft.com/office/drawing/2014/main" id="{0D12ED7B-BE6F-4DBA-B397-D3A54C97D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8847" y="3890057"/>
            <a:ext cx="3043153" cy="2967943"/>
          </a:xfrm>
          <a:custGeom>
            <a:avLst/>
            <a:gdLst>
              <a:gd name="connsiteX0" fmla="*/ 2361523 w 4051324"/>
              <a:gd name="connsiteY0" fmla="*/ 0 h 3951198"/>
              <a:gd name="connsiteX1" fmla="*/ 4031372 w 4051324"/>
              <a:gd name="connsiteY1" fmla="*/ 691674 h 3951198"/>
              <a:gd name="connsiteX2" fmla="*/ 4051324 w 4051324"/>
              <a:gd name="connsiteY2" fmla="*/ 713627 h 3951198"/>
              <a:gd name="connsiteX3" fmla="*/ 4051324 w 4051324"/>
              <a:gd name="connsiteY3" fmla="*/ 3951198 h 3951198"/>
              <a:gd name="connsiteX4" fmla="*/ 618807 w 4051324"/>
              <a:gd name="connsiteY4" fmla="*/ 3951198 h 3951198"/>
              <a:gd name="connsiteX5" fmla="*/ 539257 w 4051324"/>
              <a:gd name="connsiteY5" fmla="*/ 3863671 h 3951198"/>
              <a:gd name="connsiteX6" fmla="*/ 0 w 4051324"/>
              <a:gd name="connsiteY6" fmla="*/ 2361523 h 3951198"/>
              <a:gd name="connsiteX7" fmla="*/ 2361523 w 4051324"/>
              <a:gd name="connsiteY7" fmla="*/ 0 h 3951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51324" h="3951198">
                <a:moveTo>
                  <a:pt x="2361523" y="0"/>
                </a:moveTo>
                <a:cubicBezTo>
                  <a:pt x="3013639" y="0"/>
                  <a:pt x="3604020" y="264323"/>
                  <a:pt x="4031372" y="691674"/>
                </a:cubicBezTo>
                <a:lnTo>
                  <a:pt x="4051324" y="713627"/>
                </a:lnTo>
                <a:lnTo>
                  <a:pt x="4051324" y="3951198"/>
                </a:lnTo>
                <a:lnTo>
                  <a:pt x="618807" y="3951198"/>
                </a:lnTo>
                <a:lnTo>
                  <a:pt x="539257" y="3863671"/>
                </a:lnTo>
                <a:cubicBezTo>
                  <a:pt x="202372" y="3455461"/>
                  <a:pt x="0" y="2932125"/>
                  <a:pt x="0" y="2361523"/>
                </a:cubicBezTo>
                <a:cubicBezTo>
                  <a:pt x="0" y="1057290"/>
                  <a:pt x="1057290" y="0"/>
                  <a:pt x="2361523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6" name="Graphic 135">
            <a:extLst>
              <a:ext uri="{FF2B5EF4-FFF2-40B4-BE49-F238E27FC236}">
                <a16:creationId xmlns:a16="http://schemas.microsoft.com/office/drawing/2014/main" id="{9261E5D4-2BDB-4D13-9B4F-822CB4090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22954" t="12147" r="12287" b="24733"/>
          <a:stretch/>
        </p:blipFill>
        <p:spPr>
          <a:xfrm flipH="1">
            <a:off x="9147042" y="3890057"/>
            <a:ext cx="3044958" cy="296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611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5DEEBA-5405-84E1-CB5D-4A115B958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3612852" cy="1352457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Courier New"/>
                <a:cs typeface="Courier New"/>
              </a:rPr>
              <a:t>О проекте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AAA662-9340-B046-F495-B905645DC2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582" y="1880217"/>
            <a:ext cx="4357957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ea typeface="Calibri"/>
                <a:cs typeface="Calibri"/>
              </a:rPr>
              <a:t>Наш проект, это упрощенная программа </a:t>
            </a:r>
            <a:r>
              <a:rPr lang="ru-RU" dirty="0" err="1">
                <a:ea typeface="Calibri"/>
                <a:cs typeface="Calibri"/>
              </a:rPr>
              <a:t>WinRaR</a:t>
            </a:r>
            <a:r>
              <a:rPr lang="ru-RU" dirty="0">
                <a:ea typeface="Calibri"/>
                <a:cs typeface="Calibri"/>
              </a:rPr>
              <a:t>, 7-Zip. Оно выполняет команду сжатия или раскрытия файла. Представляет из себя веб-окно, с двумя кнопками при нажатии которых можно заархивировать или разархивировать файл.</a:t>
            </a:r>
          </a:p>
          <a:p>
            <a:pPr>
              <a:buClr>
                <a:srgbClr val="48727E"/>
              </a:buClr>
            </a:pPr>
            <a:endParaRPr lang="ru-RU" dirty="0">
              <a:ea typeface="Calibri"/>
              <a:cs typeface="Calibri"/>
            </a:endParaRPr>
          </a:p>
          <a:p>
            <a:pPr>
              <a:buClr>
                <a:srgbClr val="48727E"/>
              </a:buClr>
            </a:pPr>
            <a:endParaRPr lang="ru-RU" dirty="0">
              <a:ea typeface="Calibri"/>
              <a:cs typeface="Calibri"/>
            </a:endParaRPr>
          </a:p>
        </p:txBody>
      </p:sp>
      <p:pic>
        <p:nvPicPr>
          <p:cNvPr id="4" name="Рисунок 3" descr="Изображение выглядит как текст, снимок экрана, Шрифт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05663901-F1A5-8917-9EE9-BBEF768A4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0938" y="120442"/>
            <a:ext cx="6015892" cy="315880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Рисунок 4" descr="Назад со сплошной заливкой">
            <a:extLst>
              <a:ext uri="{FF2B5EF4-FFF2-40B4-BE49-F238E27FC236}">
                <a16:creationId xmlns:a16="http://schemas.microsoft.com/office/drawing/2014/main" id="{E8DD682A-2A17-B906-F1DB-1A0EEADC7B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70262" y="949569"/>
            <a:ext cx="767862" cy="767862"/>
          </a:xfrm>
          <a:prstGeom prst="rect">
            <a:avLst/>
          </a:prstGeom>
        </p:spPr>
      </p:pic>
      <p:pic>
        <p:nvPicPr>
          <p:cNvPr id="6" name="Рисунок 5" descr="Изображение выглядит как текст, снимок экрана, программное обеспечение, компьютер&#10;&#10;Автоматически созданное описание">
            <a:extLst>
              <a:ext uri="{FF2B5EF4-FFF2-40B4-BE49-F238E27FC236}">
                <a16:creationId xmlns:a16="http://schemas.microsoft.com/office/drawing/2014/main" id="{3DEA55AE-99C9-006E-7461-1FA440700B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3554" y="3510951"/>
            <a:ext cx="5732583" cy="3099019"/>
          </a:xfrm>
          <a:prstGeom prst="rect">
            <a:avLst/>
          </a:prstGeom>
        </p:spPr>
      </p:pic>
      <p:pic>
        <p:nvPicPr>
          <p:cNvPr id="7" name="Рисунок 6" descr="Курсор со сплошной заливкой">
            <a:extLst>
              <a:ext uri="{FF2B5EF4-FFF2-40B4-BE49-F238E27FC236}">
                <a16:creationId xmlns:a16="http://schemas.microsoft.com/office/drawing/2014/main" id="{0062E988-8F79-24D2-E3F1-233919DADE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3440000">
            <a:off x="7472826" y="2868314"/>
            <a:ext cx="1217246" cy="1217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804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9DFEA3-A236-44E6-957E-D583837DF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EDA9B4-331D-70E2-8BEB-004864595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93592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onfettiVTI">
  <a:themeElements>
    <a:clrScheme name="AnalogousFromLightSeedLeftStep">
      <a:dk1>
        <a:srgbClr val="000000"/>
      </a:dk1>
      <a:lt1>
        <a:srgbClr val="FFFFFF"/>
      </a:lt1>
      <a:dk2>
        <a:srgbClr val="22363C"/>
      </a:dk2>
      <a:lt2>
        <a:srgbClr val="E8E6E2"/>
      </a:lt2>
      <a:accent1>
        <a:srgbClr val="90A4C9"/>
      </a:accent1>
      <a:accent2>
        <a:srgbClr val="74ABBB"/>
      </a:accent2>
      <a:accent3>
        <a:srgbClr val="7CABA2"/>
      </a:accent3>
      <a:accent4>
        <a:srgbClr val="72B08B"/>
      </a:accent4>
      <a:accent5>
        <a:srgbClr val="7DAE7C"/>
      </a:accent5>
      <a:accent6>
        <a:srgbClr val="89AC6F"/>
      </a:accent6>
      <a:hlink>
        <a:srgbClr val="95805A"/>
      </a:hlink>
      <a:folHlink>
        <a:srgbClr val="7F7F7F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ConfettiVTI</vt:lpstr>
      <vt:lpstr>Проект на тему "Архивация/Разархивация файлов"</vt:lpstr>
      <vt:lpstr>Архивация/разархивация файлов (теория) </vt:lpstr>
      <vt:lpstr>О проекте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260</cp:revision>
  <dcterms:created xsi:type="dcterms:W3CDTF">2023-10-11T17:09:24Z</dcterms:created>
  <dcterms:modified xsi:type="dcterms:W3CDTF">2023-10-12T04:23:00Z</dcterms:modified>
</cp:coreProperties>
</file>