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8" r:id="rId3"/>
    <p:sldId id="277" r:id="rId4"/>
    <p:sldId id="272" r:id="rId5"/>
    <p:sldId id="267" r:id="rId6"/>
    <p:sldId id="268" r:id="rId7"/>
    <p:sldId id="269" r:id="rId8"/>
    <p:sldId id="270" r:id="rId9"/>
    <p:sldId id="271" r:id="rId10"/>
    <p:sldId id="275" r:id="rId11"/>
    <p:sldId id="262" r:id="rId12"/>
    <p:sldId id="263" r:id="rId13"/>
    <p:sldId id="273" r:id="rId14"/>
    <p:sldId id="274"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autoAdjust="0"/>
    <p:restoredTop sz="94751"/>
  </p:normalViewPr>
  <p:slideViewPr>
    <p:cSldViewPr>
      <p:cViewPr varScale="1">
        <p:scale>
          <a:sx n="119" d="100"/>
          <a:sy n="119" d="100"/>
        </p:scale>
        <p:origin x="496" y="19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Mortality based on Region</a:t>
            </a:r>
            <a:r>
              <a:rPr lang="en-US" b="1" baseline="0"/>
              <a:t> by Gender</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pivotFmt>
      <c:pivotFmt>
        <c:idx val="5"/>
        <c:spPr>
          <a:solidFill>
            <a:schemeClr val="accent2"/>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pivotFmt>
      <c:pivotFmt>
        <c:idx val="8"/>
        <c:spPr>
          <a:solidFill>
            <a:schemeClr val="accent2"/>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pivotFmt>
      <c:pivotFmt>
        <c:idx val="11"/>
        <c:spPr>
          <a:solidFill>
            <a:schemeClr val="accent2"/>
          </a:solidFill>
          <a:ln>
            <a:noFill/>
          </a:ln>
          <a:effectLst/>
        </c:spPr>
      </c:pivotFmt>
    </c:pivotFmts>
    <c:plotArea>
      <c:layout/>
      <c:barChart>
        <c:barDir val="col"/>
        <c:grouping val="clustered"/>
        <c:varyColors val="0"/>
        <c:ser>
          <c:idx val="0"/>
          <c:order val="0"/>
          <c:tx>
            <c:strRef>
              <c:f>Sheet2!$B$1</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4B3-964B-968C-FCBDC637651A}"/>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3-A4B3-964B-968C-FCBDC637651A}"/>
              </c:ext>
            </c:extLst>
          </c:dPt>
          <c:cat>
            <c:multiLvlStrRef>
              <c:f>Sheet2!$A$2:$A$8</c:f>
              <c:multiLvlStrCache>
                <c:ptCount val="4"/>
                <c:lvl>
                  <c:pt idx="0">
                    <c:v>RURAL</c:v>
                  </c:pt>
                  <c:pt idx="1">
                    <c:v>URBAN</c:v>
                  </c:pt>
                  <c:pt idx="2">
                    <c:v>RURAL</c:v>
                  </c:pt>
                  <c:pt idx="3">
                    <c:v>URBAN</c:v>
                  </c:pt>
                </c:lvl>
                <c:lvl>
                  <c:pt idx="0">
                    <c:v>Female</c:v>
                  </c:pt>
                  <c:pt idx="2">
                    <c:v>Male</c:v>
                  </c:pt>
                </c:lvl>
              </c:multiLvlStrCache>
            </c:multiLvlStrRef>
          </c:cat>
          <c:val>
            <c:numRef>
              <c:f>Sheet2!$B$2:$B$8</c:f>
              <c:numCache>
                <c:formatCode>General</c:formatCode>
                <c:ptCount val="4"/>
                <c:pt idx="0">
                  <c:v>28</c:v>
                </c:pt>
                <c:pt idx="1">
                  <c:v>6</c:v>
                </c:pt>
                <c:pt idx="2">
                  <c:v>10</c:v>
                </c:pt>
                <c:pt idx="3">
                  <c:v>36</c:v>
                </c:pt>
              </c:numCache>
            </c:numRef>
          </c:val>
          <c:extLst>
            <c:ext xmlns:c16="http://schemas.microsoft.com/office/drawing/2014/chart" uri="{C3380CC4-5D6E-409C-BE32-E72D297353CC}">
              <c16:uniqueId val="{00000004-A4B3-964B-968C-FCBDC637651A}"/>
            </c:ext>
          </c:extLst>
        </c:ser>
        <c:dLbls>
          <c:showLegendKey val="0"/>
          <c:showVal val="0"/>
          <c:showCatName val="0"/>
          <c:showSerName val="0"/>
          <c:showPercent val="0"/>
          <c:showBubbleSize val="0"/>
        </c:dLbls>
        <c:gapWidth val="219"/>
        <c:overlap val="-27"/>
        <c:axId val="1030513808"/>
        <c:axId val="1095822608"/>
      </c:barChart>
      <c:catAx>
        <c:axId val="103051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5822608"/>
        <c:crosses val="autoZero"/>
        <c:auto val="1"/>
        <c:lblAlgn val="ctr"/>
        <c:lblOffset val="100"/>
        <c:noMultiLvlLbl val="0"/>
      </c:catAx>
      <c:valAx>
        <c:axId val="1095822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05138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Mortality based</a:t>
            </a:r>
            <a:r>
              <a:rPr lang="en-US" b="1" baseline="0"/>
              <a:t> on Region by</a:t>
            </a:r>
            <a:r>
              <a:rPr lang="en-US" b="1"/>
              <a:t> Age Groups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pivotFmt>
      <c:pivotFmt>
        <c:idx val="7"/>
        <c:spPr>
          <a:solidFill>
            <a:schemeClr val="accent2"/>
          </a:solidFill>
          <a:ln>
            <a:noFill/>
          </a:ln>
          <a:effectLst/>
        </c:spPr>
      </c:pivotFmt>
      <c:pivotFmt>
        <c:idx val="8"/>
        <c:spPr>
          <a:solidFill>
            <a:schemeClr val="accent2"/>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pivotFmt>
      <c:pivotFmt>
        <c:idx val="11"/>
        <c:spPr>
          <a:solidFill>
            <a:schemeClr val="accent2"/>
          </a:solidFill>
          <a:ln>
            <a:noFill/>
          </a:ln>
          <a:effectLst/>
        </c:spPr>
      </c:pivotFmt>
      <c:pivotFmt>
        <c:idx val="12"/>
        <c:spPr>
          <a:solidFill>
            <a:schemeClr val="accent2"/>
          </a:solidFill>
          <a:ln>
            <a:noFill/>
          </a:ln>
          <a:effectLst/>
        </c:spPr>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pivotFmt>
      <c:pivotFmt>
        <c:idx val="15"/>
        <c:spPr>
          <a:solidFill>
            <a:schemeClr val="accent2"/>
          </a:solidFill>
          <a:ln>
            <a:noFill/>
          </a:ln>
          <a:effectLst/>
        </c:spPr>
      </c:pivotFmt>
      <c:pivotFmt>
        <c:idx val="16"/>
        <c:spPr>
          <a:solidFill>
            <a:schemeClr val="accent2"/>
          </a:solidFill>
          <a:ln>
            <a:noFill/>
          </a:ln>
          <a:effectLst/>
        </c:spPr>
      </c:pivotFmt>
    </c:pivotFmts>
    <c:plotArea>
      <c:layout/>
      <c:barChart>
        <c:barDir val="col"/>
        <c:grouping val="clustered"/>
        <c:varyColors val="0"/>
        <c:ser>
          <c:idx val="0"/>
          <c:order val="0"/>
          <c:tx>
            <c:strRef>
              <c:f>Sheet2!$B$21</c:f>
              <c:strCache>
                <c:ptCount val="1"/>
                <c:pt idx="0">
                  <c:v>Total</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CA0C-6A46-A01B-69DA79E583C9}"/>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CA0C-6A46-A01B-69DA79E583C9}"/>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5-CA0C-6A46-A01B-69DA79E583C9}"/>
              </c:ext>
            </c:extLst>
          </c:dPt>
          <c:cat>
            <c:multiLvlStrRef>
              <c:f>Sheet2!$A$22:$A$33</c:f>
              <c:multiLvlStrCache>
                <c:ptCount val="7"/>
                <c:lvl>
                  <c:pt idx="0">
                    <c:v>URBAN</c:v>
                  </c:pt>
                  <c:pt idx="1">
                    <c:v>RURAL</c:v>
                  </c:pt>
                  <c:pt idx="2">
                    <c:v>URBAN</c:v>
                  </c:pt>
                  <c:pt idx="3">
                    <c:v>RURAL</c:v>
                  </c:pt>
                  <c:pt idx="4">
                    <c:v>URBAN</c:v>
                  </c:pt>
                  <c:pt idx="5">
                    <c:v>RURAL</c:v>
                  </c:pt>
                  <c:pt idx="6">
                    <c:v>URBAN</c:v>
                  </c:pt>
                </c:lvl>
                <c:lvl>
                  <c:pt idx="0">
                    <c:v>31-40</c:v>
                  </c:pt>
                  <c:pt idx="1">
                    <c:v>41-50</c:v>
                  </c:pt>
                  <c:pt idx="3">
                    <c:v>51-60</c:v>
                  </c:pt>
                  <c:pt idx="5">
                    <c:v>61-70</c:v>
                  </c:pt>
                </c:lvl>
              </c:multiLvlStrCache>
            </c:multiLvlStrRef>
          </c:cat>
          <c:val>
            <c:numRef>
              <c:f>Sheet2!$B$22:$B$33</c:f>
              <c:numCache>
                <c:formatCode>General</c:formatCode>
                <c:ptCount val="7"/>
                <c:pt idx="0">
                  <c:v>8</c:v>
                </c:pt>
                <c:pt idx="1">
                  <c:v>11</c:v>
                </c:pt>
                <c:pt idx="2">
                  <c:v>25</c:v>
                </c:pt>
                <c:pt idx="3">
                  <c:v>2</c:v>
                </c:pt>
                <c:pt idx="4">
                  <c:v>4</c:v>
                </c:pt>
                <c:pt idx="5">
                  <c:v>25</c:v>
                </c:pt>
                <c:pt idx="6">
                  <c:v>5</c:v>
                </c:pt>
              </c:numCache>
            </c:numRef>
          </c:val>
          <c:extLst>
            <c:ext xmlns:c16="http://schemas.microsoft.com/office/drawing/2014/chart" uri="{C3380CC4-5D6E-409C-BE32-E72D297353CC}">
              <c16:uniqueId val="{00000006-CA0C-6A46-A01B-69DA79E583C9}"/>
            </c:ext>
          </c:extLst>
        </c:ser>
        <c:dLbls>
          <c:showLegendKey val="0"/>
          <c:showVal val="0"/>
          <c:showCatName val="0"/>
          <c:showSerName val="0"/>
          <c:showPercent val="0"/>
          <c:showBubbleSize val="0"/>
        </c:dLbls>
        <c:gapWidth val="219"/>
        <c:overlap val="-27"/>
        <c:axId val="1094963663"/>
        <c:axId val="1094965471"/>
      </c:barChart>
      <c:catAx>
        <c:axId val="1094963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965471"/>
        <c:crosses val="autoZero"/>
        <c:auto val="1"/>
        <c:lblAlgn val="ctr"/>
        <c:lblOffset val="100"/>
        <c:noMultiLvlLbl val="0"/>
      </c:catAx>
      <c:valAx>
        <c:axId val="1094965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9636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Sheet2!$B$1:$B$2</c:f>
              <c:strCache>
                <c:ptCount val="1"/>
                <c:pt idx="0">
                  <c:v>United States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Sheet2!$A$3:$A$33</c:f>
              <c:strCache>
                <c:ptCount val="30"/>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strCache>
            </c:strRef>
          </c:cat>
          <c:val>
            <c:numRef>
              <c:f>Sheet2!$B$3:$B$33</c:f>
              <c:numCache>
                <c:formatCode>General</c:formatCode>
                <c:ptCount val="30"/>
                <c:pt idx="0">
                  <c:v>879646</c:v>
                </c:pt>
                <c:pt idx="1">
                  <c:v>877798</c:v>
                </c:pt>
                <c:pt idx="2">
                  <c:v>874992</c:v>
                </c:pt>
                <c:pt idx="3">
                  <c:v>895086</c:v>
                </c:pt>
                <c:pt idx="4">
                  <c:v>899691</c:v>
                </c:pt>
                <c:pt idx="5">
                  <c:v>908922</c:v>
                </c:pt>
                <c:pt idx="6">
                  <c:v>907009</c:v>
                </c:pt>
                <c:pt idx="7">
                  <c:v>904335</c:v>
                </c:pt>
                <c:pt idx="8">
                  <c:v>909266</c:v>
                </c:pt>
                <c:pt idx="9">
                  <c:v>920654</c:v>
                </c:pt>
                <c:pt idx="10">
                  <c:v>918346</c:v>
                </c:pt>
                <c:pt idx="11">
                  <c:v>913252</c:v>
                </c:pt>
                <c:pt idx="12">
                  <c:v>908753</c:v>
                </c:pt>
                <c:pt idx="13">
                  <c:v>895284</c:v>
                </c:pt>
                <c:pt idx="14">
                  <c:v>868245</c:v>
                </c:pt>
                <c:pt idx="15">
                  <c:v>864804</c:v>
                </c:pt>
                <c:pt idx="16">
                  <c:v>850549</c:v>
                </c:pt>
                <c:pt idx="17">
                  <c:v>836120</c:v>
                </c:pt>
                <c:pt idx="18">
                  <c:v>833165</c:v>
                </c:pt>
                <c:pt idx="19">
                  <c:v>823362</c:v>
                </c:pt>
                <c:pt idx="20">
                  <c:v>820215</c:v>
                </c:pt>
                <c:pt idx="21">
                  <c:v>830800</c:v>
                </c:pt>
                <c:pt idx="22">
                  <c:v>837102</c:v>
                </c:pt>
                <c:pt idx="23">
                  <c:v>847344</c:v>
                </c:pt>
                <c:pt idx="24">
                  <c:v>858443</c:v>
                </c:pt>
                <c:pt idx="25">
                  <c:v>876853</c:v>
                </c:pt>
                <c:pt idx="26">
                  <c:v>892268</c:v>
                </c:pt>
                <c:pt idx="27">
                  <c:v>899212</c:v>
                </c:pt>
                <c:pt idx="28">
                  <c:v>929375</c:v>
                </c:pt>
                <c:pt idx="29">
                  <c:v>957455</c:v>
                </c:pt>
              </c:numCache>
            </c:numRef>
          </c:val>
          <c:smooth val="0"/>
          <c:extLst>
            <c:ext xmlns:c16="http://schemas.microsoft.com/office/drawing/2014/chart" uri="{C3380CC4-5D6E-409C-BE32-E72D297353CC}">
              <c16:uniqueId val="{00000000-D7B5-FC4F-A30D-4E5505AD7B12}"/>
            </c:ext>
          </c:extLst>
        </c:ser>
        <c:dLbls>
          <c:showLegendKey val="0"/>
          <c:showVal val="0"/>
          <c:showCatName val="0"/>
          <c:showSerName val="0"/>
          <c:showPercent val="0"/>
          <c:showBubbleSize val="0"/>
        </c:dLbls>
        <c:marker val="1"/>
        <c:smooth val="0"/>
        <c:axId val="1176923440"/>
        <c:axId val="1176925152"/>
      </c:lineChart>
      <c:catAx>
        <c:axId val="117692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6925152"/>
        <c:crosses val="autoZero"/>
        <c:auto val="1"/>
        <c:lblAlgn val="ctr"/>
        <c:lblOffset val="100"/>
        <c:noMultiLvlLbl val="0"/>
      </c:catAx>
      <c:valAx>
        <c:axId val="1176925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6923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6/17/24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6/17/24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6/17/24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6/17/24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6/17/24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6/17/24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6/17/24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6/17/24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6/17/24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6/17/24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2362200"/>
            <a:ext cx="4876800" cy="2590800"/>
          </a:xfrm>
        </p:spPr>
        <p:txBody>
          <a:bodyPr>
            <a:normAutofit/>
          </a:bodyPr>
          <a:lstStyle/>
          <a:p>
            <a:r>
              <a:rPr lang="en-US" dirty="0"/>
              <a:t>Heart Failure Trends</a:t>
            </a:r>
          </a:p>
        </p:txBody>
      </p:sp>
      <p:sp>
        <p:nvSpPr>
          <p:cNvPr id="3" name="Subtitle 2"/>
          <p:cNvSpPr>
            <a:spLocks noGrp="1"/>
          </p:cNvSpPr>
          <p:nvPr>
            <p:ph type="subTitle" idx="1"/>
          </p:nvPr>
        </p:nvSpPr>
        <p:spPr>
          <a:xfrm>
            <a:off x="0" y="4800600"/>
            <a:ext cx="5257800" cy="1981202"/>
          </a:xfrm>
        </p:spPr>
        <p:txBody>
          <a:bodyPr>
            <a:normAutofit fontScale="47500" lnSpcReduction="20000"/>
          </a:bodyPr>
          <a:lstStyle/>
          <a:p>
            <a:pPr algn="l"/>
            <a:r>
              <a:rPr lang="en-US" sz="2300" dirty="0">
                <a:solidFill>
                  <a:schemeClr val="tx2"/>
                </a:solidFill>
                <a:latin typeface="Arial" panose="020B0604020202020204" pitchFamily="34" charset="0"/>
                <a:cs typeface="Arial" panose="020B0604020202020204" pitchFamily="34" charset="0"/>
              </a:rPr>
              <a:t>BY:</a:t>
            </a:r>
          </a:p>
          <a:p>
            <a:pPr algn="l"/>
            <a:r>
              <a:rPr lang="en-US" sz="2300" dirty="0">
                <a:solidFill>
                  <a:schemeClr val="tx2"/>
                </a:solidFill>
                <a:latin typeface="Arial" panose="020B0604020202020204" pitchFamily="34" charset="0"/>
                <a:cs typeface="Arial" panose="020B0604020202020204" pitchFamily="34" charset="0"/>
              </a:rPr>
              <a:t>Alex </a:t>
            </a:r>
            <a:r>
              <a:rPr lang="en-US" sz="2300" dirty="0" err="1">
                <a:solidFill>
                  <a:schemeClr val="tx2"/>
                </a:solidFill>
                <a:latin typeface="Arial" panose="020B0604020202020204" pitchFamily="34" charset="0"/>
                <a:cs typeface="Arial" panose="020B0604020202020204" pitchFamily="34" charset="0"/>
              </a:rPr>
              <a:t>Maciel</a:t>
            </a:r>
            <a:r>
              <a:rPr lang="en-US" sz="2300" dirty="0">
                <a:solidFill>
                  <a:schemeClr val="tx2"/>
                </a:solidFill>
                <a:latin typeface="Arial" panose="020B0604020202020204" pitchFamily="34" charset="0"/>
                <a:cs typeface="Arial" panose="020B0604020202020204" pitchFamily="34" charset="0"/>
              </a:rPr>
              <a:t>              </a:t>
            </a:r>
          </a:p>
          <a:p>
            <a:pPr algn="l"/>
            <a:r>
              <a:rPr lang="en-US" sz="2300" dirty="0">
                <a:solidFill>
                  <a:schemeClr val="tx2"/>
                </a:solidFill>
                <a:latin typeface="Arial" panose="020B0604020202020204" pitchFamily="34" charset="0"/>
                <a:cs typeface="Arial" panose="020B0604020202020204" pitchFamily="34" charset="0"/>
              </a:rPr>
              <a:t>Raphael Sheikh          </a:t>
            </a:r>
          </a:p>
          <a:p>
            <a:pPr algn="l"/>
            <a:r>
              <a:rPr lang="en-US" sz="2300" dirty="0">
                <a:solidFill>
                  <a:schemeClr val="tx2"/>
                </a:solidFill>
                <a:latin typeface="Arial" panose="020B0604020202020204" pitchFamily="34" charset="0"/>
                <a:cs typeface="Arial" panose="020B0604020202020204" pitchFamily="34" charset="0"/>
              </a:rPr>
              <a:t>Vidya </a:t>
            </a:r>
            <a:r>
              <a:rPr lang="en-US" sz="2300" dirty="0" err="1">
                <a:solidFill>
                  <a:schemeClr val="tx2"/>
                </a:solidFill>
                <a:latin typeface="Arial" panose="020B0604020202020204" pitchFamily="34" charset="0"/>
                <a:cs typeface="Arial" panose="020B0604020202020204" pitchFamily="34" charset="0"/>
              </a:rPr>
              <a:t>Velusamy</a:t>
            </a:r>
            <a:endParaRPr lang="en-US" sz="2300" dirty="0">
              <a:solidFill>
                <a:schemeClr val="tx2"/>
              </a:solidFill>
              <a:latin typeface="Arial" panose="020B0604020202020204" pitchFamily="34" charset="0"/>
              <a:cs typeface="Arial" panose="020B0604020202020204" pitchFamily="34" charset="0"/>
            </a:endParaRPr>
          </a:p>
          <a:p>
            <a:pPr algn="l"/>
            <a:r>
              <a:rPr lang="en-US" sz="2300" dirty="0">
                <a:solidFill>
                  <a:schemeClr val="tx2"/>
                </a:solidFill>
                <a:latin typeface="Arial" panose="020B0604020202020204" pitchFamily="34" charset="0"/>
                <a:cs typeface="Arial" panose="020B0604020202020204" pitchFamily="34" charset="0"/>
              </a:rPr>
              <a:t>Ikenna Nwachukwu</a:t>
            </a:r>
          </a:p>
          <a:p>
            <a:pPr algn="l"/>
            <a:r>
              <a:rPr lang="en-US" sz="2300" dirty="0">
                <a:solidFill>
                  <a:schemeClr val="tx2"/>
                </a:solidFill>
                <a:latin typeface="Arial" panose="020B0604020202020204" pitchFamily="34" charset="0"/>
                <a:cs typeface="Arial" panose="020B0604020202020204" pitchFamily="34" charset="0"/>
              </a:rPr>
              <a:t>Daniel </a:t>
            </a:r>
            <a:r>
              <a:rPr lang="en-US" sz="2300" dirty="0" err="1">
                <a:solidFill>
                  <a:schemeClr val="tx2"/>
                </a:solidFill>
                <a:latin typeface="Arial" panose="020B0604020202020204" pitchFamily="34" charset="0"/>
                <a:cs typeface="Arial" panose="020B0604020202020204" pitchFamily="34" charset="0"/>
              </a:rPr>
              <a:t>Abrego</a:t>
            </a:r>
            <a:endParaRPr lang="en-US" sz="2300" dirty="0">
              <a:solidFill>
                <a:schemeClr val="tx2"/>
              </a:solidFill>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CFAC-0B4D-4E9F-82D9-4E00A7C6EB03}"/>
              </a:ext>
            </a:extLst>
          </p:cNvPr>
          <p:cNvSpPr>
            <a:spLocks noGrp="1"/>
          </p:cNvSpPr>
          <p:nvPr>
            <p:ph type="title"/>
          </p:nvPr>
        </p:nvSpPr>
        <p:spPr/>
        <p:txBody>
          <a:bodyPr/>
          <a:lstStyle/>
          <a:p>
            <a:r>
              <a:rPr lang="en-US" dirty="0"/>
              <a:t>Family History Vs </a:t>
            </a:r>
            <a:r>
              <a:rPr lang="en-US"/>
              <a:t>Heart Failure</a:t>
            </a:r>
          </a:p>
        </p:txBody>
      </p:sp>
      <p:pic>
        <p:nvPicPr>
          <p:cNvPr id="5" name="Content Placeholder 4">
            <a:extLst>
              <a:ext uri="{FF2B5EF4-FFF2-40B4-BE49-F238E27FC236}">
                <a16:creationId xmlns:a16="http://schemas.microsoft.com/office/drawing/2014/main" id="{C920BF11-C981-621D-6070-24AA8A45D24F}"/>
              </a:ext>
            </a:extLst>
          </p:cNvPr>
          <p:cNvPicPr>
            <a:picLocks noGrp="1" noChangeAspect="1"/>
          </p:cNvPicPr>
          <p:nvPr>
            <p:ph idx="1"/>
          </p:nvPr>
        </p:nvPicPr>
        <p:blipFill>
          <a:blip r:embed="rId2"/>
          <a:stretch>
            <a:fillRect/>
          </a:stretch>
        </p:blipFill>
        <p:spPr>
          <a:xfrm>
            <a:off x="237226" y="1685925"/>
            <a:ext cx="4572000" cy="3486150"/>
          </a:xfrm>
          <a:prstGeom prst="rect">
            <a:avLst/>
          </a:prstGeom>
        </p:spPr>
      </p:pic>
      <p:pic>
        <p:nvPicPr>
          <p:cNvPr id="6" name="Picture 5">
            <a:extLst>
              <a:ext uri="{FF2B5EF4-FFF2-40B4-BE49-F238E27FC236}">
                <a16:creationId xmlns:a16="http://schemas.microsoft.com/office/drawing/2014/main" id="{5A5E6EF3-F15A-92B5-46EA-C669A56E18A9}"/>
              </a:ext>
            </a:extLst>
          </p:cNvPr>
          <p:cNvPicPr>
            <a:picLocks noChangeAspect="1"/>
          </p:cNvPicPr>
          <p:nvPr/>
        </p:nvPicPr>
        <p:blipFill>
          <a:blip r:embed="rId3"/>
          <a:stretch>
            <a:fillRect/>
          </a:stretch>
        </p:blipFill>
        <p:spPr>
          <a:xfrm>
            <a:off x="5715000" y="1549423"/>
            <a:ext cx="5257800" cy="3486150"/>
          </a:xfrm>
          <a:prstGeom prst="rect">
            <a:avLst/>
          </a:prstGeom>
        </p:spPr>
      </p:pic>
      <p:sp>
        <p:nvSpPr>
          <p:cNvPr id="7" name="TextBox 6">
            <a:extLst>
              <a:ext uri="{FF2B5EF4-FFF2-40B4-BE49-F238E27FC236}">
                <a16:creationId xmlns:a16="http://schemas.microsoft.com/office/drawing/2014/main" id="{C89FDDF8-A035-17E3-D12B-8FB414EFE64B}"/>
              </a:ext>
            </a:extLst>
          </p:cNvPr>
          <p:cNvSpPr txBox="1"/>
          <p:nvPr/>
        </p:nvSpPr>
        <p:spPr>
          <a:xfrm>
            <a:off x="152400" y="5334000"/>
            <a:ext cx="4656826" cy="1123384"/>
          </a:xfrm>
          <a:prstGeom prst="rect">
            <a:avLst/>
          </a:prstGeom>
          <a:noFill/>
        </p:spPr>
        <p:txBody>
          <a:bodyPr wrap="square" rtlCol="0">
            <a:spAutoFit/>
          </a:bodyPr>
          <a:lstStyle/>
          <a:p>
            <a:r>
              <a:rPr lang="en-US" sz="1400" b="0" dirty="0">
                <a:effectLst/>
                <a:latin typeface="Arial" panose="020B0604020202020204" pitchFamily="34" charset="0"/>
                <a:cs typeface="Arial" panose="020B0604020202020204" pitchFamily="34" charset="0"/>
              </a:rPr>
              <a:t>The pie chart shows the distribution of family history related to heart failure. The majority, 80.4%, of the respondents have a family history of heart failure, while 19.6% do not have a family history of heart failure.</a:t>
            </a:r>
          </a:p>
          <a:p>
            <a:endParaRPr lang="en-US" sz="1100" dirty="0"/>
          </a:p>
        </p:txBody>
      </p:sp>
      <p:sp>
        <p:nvSpPr>
          <p:cNvPr id="8" name="TextBox 7">
            <a:extLst>
              <a:ext uri="{FF2B5EF4-FFF2-40B4-BE49-F238E27FC236}">
                <a16:creationId xmlns:a16="http://schemas.microsoft.com/office/drawing/2014/main" id="{18AF1E86-15D9-29D2-4068-67E76261038C}"/>
              </a:ext>
            </a:extLst>
          </p:cNvPr>
          <p:cNvSpPr txBox="1"/>
          <p:nvPr/>
        </p:nvSpPr>
        <p:spPr>
          <a:xfrm>
            <a:off x="4953000" y="5334000"/>
            <a:ext cx="7239000" cy="1277273"/>
          </a:xfrm>
          <a:prstGeom prst="rect">
            <a:avLst/>
          </a:prstGeom>
          <a:noFill/>
        </p:spPr>
        <p:txBody>
          <a:bodyPr wrap="square" rtlCol="0">
            <a:spAutoFit/>
          </a:bodyPr>
          <a:lstStyle/>
          <a:p>
            <a:r>
              <a:rPr lang="en-US" sz="1100" b="0" dirty="0">
                <a:effectLst/>
                <a:latin typeface="Arial" panose="020B0604020202020204" pitchFamily="34" charset="0"/>
                <a:cs typeface="Arial" panose="020B0604020202020204" pitchFamily="34" charset="0"/>
              </a:rPr>
              <a:t>The bar chart portrays the family history of heart failure categorized by gender. The chart reveals the following:</a:t>
            </a:r>
          </a:p>
          <a:p>
            <a:br>
              <a:rPr lang="en-US" sz="1100" b="0" dirty="0">
                <a:effectLst/>
                <a:latin typeface="Arial" panose="020B0604020202020204" pitchFamily="34" charset="0"/>
                <a:cs typeface="Arial" panose="020B0604020202020204" pitchFamily="34" charset="0"/>
              </a:rPr>
            </a:br>
            <a:r>
              <a:rPr lang="en-US" sz="1100" b="0" dirty="0">
                <a:effectLst/>
                <a:latin typeface="Arial" panose="020B0604020202020204" pitchFamily="34" charset="0"/>
                <a:cs typeface="Arial" panose="020B0604020202020204" pitchFamily="34" charset="0"/>
              </a:rPr>
              <a:t>- Among those with no family history of heart failure, approximately 75 are female, and over 200 are male.</a:t>
            </a:r>
          </a:p>
          <a:p>
            <a:endParaRPr lang="en-US" sz="1100" b="0" dirty="0">
              <a:effectLst/>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 </a:t>
            </a:r>
            <a:r>
              <a:rPr lang="en-US" sz="1100" b="0" dirty="0">
                <a:effectLst/>
                <a:latin typeface="Arial" panose="020B0604020202020204" pitchFamily="34" charset="0"/>
                <a:cs typeface="Arial" panose="020B0604020202020204" pitchFamily="34" charset="0"/>
              </a:rPr>
              <a:t>Among those with a family history of heart failure, there are no females represented, while about 75 are male.</a:t>
            </a:r>
          </a:p>
          <a:p>
            <a:br>
              <a:rPr lang="en-US" sz="1100" b="0" dirty="0">
                <a:effectLst/>
                <a:latin typeface="Arial" panose="020B0604020202020204" pitchFamily="34" charset="0"/>
                <a:cs typeface="Arial" panose="020B0604020202020204" pitchFamily="34" charset="0"/>
              </a:rPr>
            </a:br>
            <a:r>
              <a:rPr lang="en-US" sz="1100" b="0" dirty="0">
                <a:effectLst/>
                <a:latin typeface="Arial" panose="020B0604020202020204" pitchFamily="34" charset="0"/>
                <a:cs typeface="Arial" panose="020B0604020202020204" pitchFamily="34" charset="0"/>
              </a:rPr>
              <a:t>This suggests that all individuals with a family history of heart failure in this dataset are male.</a:t>
            </a:r>
          </a:p>
        </p:txBody>
      </p:sp>
    </p:spTree>
    <p:extLst>
      <p:ext uri="{BB962C8B-B14F-4D97-AF65-F5344CB8AC3E}">
        <p14:creationId xmlns:p14="http://schemas.microsoft.com/office/powerpoint/2010/main" val="153538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Group Analysis </a:t>
            </a:r>
          </a:p>
        </p:txBody>
      </p:sp>
      <p:graphicFrame>
        <p:nvGraphicFramePr>
          <p:cNvPr id="10" name="Content Placeholder 9">
            <a:extLst>
              <a:ext uri="{FF2B5EF4-FFF2-40B4-BE49-F238E27FC236}">
                <a16:creationId xmlns:a16="http://schemas.microsoft.com/office/drawing/2014/main" id="{F843FE4C-3FD1-1496-11B7-9ADC513545BA}"/>
              </a:ext>
            </a:extLst>
          </p:cNvPr>
          <p:cNvGraphicFramePr>
            <a:graphicFrameLocks noGrp="1"/>
          </p:cNvGraphicFramePr>
          <p:nvPr>
            <p:ph sz="half" idx="2"/>
            <p:extLst>
              <p:ext uri="{D42A27DB-BD31-4B8C-83A1-F6EECF244321}">
                <p14:modId xmlns:p14="http://schemas.microsoft.com/office/powerpoint/2010/main" val="3765187567"/>
              </p:ext>
            </p:extLst>
          </p:nvPr>
        </p:nvGraphicFramePr>
        <p:xfrm>
          <a:off x="381000" y="2971800"/>
          <a:ext cx="5029200" cy="2819400"/>
        </p:xfrm>
        <a:graphic>
          <a:graphicData uri="http://schemas.openxmlformats.org/drawingml/2006/table">
            <a:tbl>
              <a:tblPr firstRow="1" bandRow="1">
                <a:tableStyleId>{21E4AEA4-8DFA-4A89-87EB-49C32662AFE0}</a:tableStyleId>
              </a:tblPr>
              <a:tblGrid>
                <a:gridCol w="2514600">
                  <a:extLst>
                    <a:ext uri="{9D8B030D-6E8A-4147-A177-3AD203B41FA5}">
                      <a16:colId xmlns:a16="http://schemas.microsoft.com/office/drawing/2014/main" val="1472169386"/>
                    </a:ext>
                  </a:extLst>
                </a:gridCol>
                <a:gridCol w="2514600">
                  <a:extLst>
                    <a:ext uri="{9D8B030D-6E8A-4147-A177-3AD203B41FA5}">
                      <a16:colId xmlns:a16="http://schemas.microsoft.com/office/drawing/2014/main" val="1893085077"/>
                    </a:ext>
                  </a:extLst>
                </a:gridCol>
              </a:tblGrid>
              <a:tr h="469900">
                <a:tc>
                  <a:txBody>
                    <a:bodyPr/>
                    <a:lstStyle/>
                    <a:p>
                      <a:r>
                        <a:rPr lang="en-US" dirty="0">
                          <a:solidFill>
                            <a:schemeClr val="tx1"/>
                          </a:solidFill>
                          <a:latin typeface="Arial" panose="020B0604020202020204" pitchFamily="34" charset="0"/>
                          <a:cs typeface="Arial" panose="020B0604020202020204" pitchFamily="34" charset="0"/>
                        </a:rPr>
                        <a:t>Age Group</a:t>
                      </a:r>
                    </a:p>
                  </a:txBody>
                  <a:tcPr anchor="ctr">
                    <a:solidFill>
                      <a:schemeClr val="bg1">
                        <a:lumMod val="75000"/>
                      </a:schemeClr>
                    </a:solidFill>
                  </a:tcPr>
                </a:tc>
                <a:tc>
                  <a:txBody>
                    <a:bodyPr/>
                    <a:lstStyle/>
                    <a:p>
                      <a:r>
                        <a:rPr lang="en-US" dirty="0">
                          <a:solidFill>
                            <a:schemeClr val="tx1"/>
                          </a:solidFill>
                          <a:latin typeface="Arial" panose="020B0604020202020204" pitchFamily="34" charset="0"/>
                          <a:cs typeface="Arial" panose="020B0604020202020204" pitchFamily="34" charset="0"/>
                        </a:rPr>
                        <a:t>Mortality Rate (%)</a:t>
                      </a:r>
                    </a:p>
                  </a:txBody>
                  <a:tcPr anchor="ctr">
                    <a:solidFill>
                      <a:schemeClr val="bg1">
                        <a:lumMod val="75000"/>
                      </a:schemeClr>
                    </a:solidFill>
                  </a:tcPr>
                </a:tc>
                <a:extLst>
                  <a:ext uri="{0D108BD9-81ED-4DB2-BD59-A6C34878D82A}">
                    <a16:rowId xmlns:a16="http://schemas.microsoft.com/office/drawing/2014/main" val="1378869382"/>
                  </a:ext>
                </a:extLst>
              </a:tr>
              <a:tr h="469900">
                <a:tc>
                  <a:txBody>
                    <a:bodyPr/>
                    <a:lstStyle/>
                    <a:p>
                      <a:r>
                        <a:rPr lang="en-US" dirty="0">
                          <a:solidFill>
                            <a:schemeClr val="tx1"/>
                          </a:solidFill>
                          <a:latin typeface="Arial" panose="020B0604020202020204" pitchFamily="34" charset="0"/>
                          <a:cs typeface="Arial" panose="020B0604020202020204" pitchFamily="34" charset="0"/>
                        </a:rPr>
                        <a:t>30-40</a:t>
                      </a:r>
                    </a:p>
                  </a:txBody>
                  <a:tcPr anchor="ctr">
                    <a:noFill/>
                  </a:tcPr>
                </a:tc>
                <a:tc>
                  <a:txBody>
                    <a:bodyPr/>
                    <a:lstStyle/>
                    <a:p>
                      <a:r>
                        <a:rPr lang="en-US" dirty="0">
                          <a:solidFill>
                            <a:schemeClr val="tx1"/>
                          </a:solidFill>
                          <a:latin typeface="Arial" panose="020B0604020202020204" pitchFamily="34" charset="0"/>
                          <a:cs typeface="Arial" panose="020B0604020202020204" pitchFamily="34" charset="0"/>
                        </a:rPr>
                        <a:t>12.5</a:t>
                      </a:r>
                    </a:p>
                  </a:txBody>
                  <a:tcPr anchor="ctr">
                    <a:noFill/>
                  </a:tcPr>
                </a:tc>
                <a:extLst>
                  <a:ext uri="{0D108BD9-81ED-4DB2-BD59-A6C34878D82A}">
                    <a16:rowId xmlns:a16="http://schemas.microsoft.com/office/drawing/2014/main" val="3660377617"/>
                  </a:ext>
                </a:extLst>
              </a:tr>
              <a:tr h="469900">
                <a:tc>
                  <a:txBody>
                    <a:bodyPr/>
                    <a:lstStyle/>
                    <a:p>
                      <a:r>
                        <a:rPr lang="en-US" dirty="0">
                          <a:solidFill>
                            <a:schemeClr val="tx1"/>
                          </a:solidFill>
                          <a:latin typeface="Arial" panose="020B0604020202020204" pitchFamily="34" charset="0"/>
                          <a:cs typeface="Arial" panose="020B0604020202020204" pitchFamily="34" charset="0"/>
                        </a:rPr>
                        <a:t>40-50</a:t>
                      </a:r>
                    </a:p>
                  </a:txBody>
                  <a:tcPr anchor="ctr">
                    <a:noFill/>
                  </a:tcPr>
                </a:tc>
                <a:tc>
                  <a:txBody>
                    <a:bodyPr/>
                    <a:lstStyle/>
                    <a:p>
                      <a:r>
                        <a:rPr lang="en-US" dirty="0">
                          <a:solidFill>
                            <a:schemeClr val="tx1"/>
                          </a:solidFill>
                          <a:latin typeface="Arial" panose="020B0604020202020204" pitchFamily="34" charset="0"/>
                          <a:cs typeface="Arial" panose="020B0604020202020204" pitchFamily="34" charset="0"/>
                        </a:rPr>
                        <a:t>18.2</a:t>
                      </a:r>
                    </a:p>
                  </a:txBody>
                  <a:tcPr>
                    <a:noFill/>
                  </a:tcPr>
                </a:tc>
                <a:extLst>
                  <a:ext uri="{0D108BD9-81ED-4DB2-BD59-A6C34878D82A}">
                    <a16:rowId xmlns:a16="http://schemas.microsoft.com/office/drawing/2014/main" val="2042759366"/>
                  </a:ext>
                </a:extLst>
              </a:tr>
              <a:tr h="469900">
                <a:tc>
                  <a:txBody>
                    <a:bodyPr/>
                    <a:lstStyle/>
                    <a:p>
                      <a:r>
                        <a:rPr lang="en-US" dirty="0">
                          <a:solidFill>
                            <a:schemeClr val="tx1"/>
                          </a:solidFill>
                          <a:latin typeface="Arial" panose="020B0604020202020204" pitchFamily="34" charset="0"/>
                          <a:cs typeface="Arial" panose="020B0604020202020204" pitchFamily="34" charset="0"/>
                        </a:rPr>
                        <a:t>50-60</a:t>
                      </a:r>
                    </a:p>
                  </a:txBody>
                  <a:tcPr>
                    <a:noFill/>
                  </a:tcPr>
                </a:tc>
                <a:tc>
                  <a:txBody>
                    <a:bodyPr/>
                    <a:lstStyle/>
                    <a:p>
                      <a:r>
                        <a:rPr lang="en-US" dirty="0">
                          <a:solidFill>
                            <a:schemeClr val="tx1"/>
                          </a:solidFill>
                          <a:latin typeface="Arial" panose="020B0604020202020204" pitchFamily="34" charset="0"/>
                          <a:cs typeface="Arial" panose="020B0604020202020204" pitchFamily="34" charset="0"/>
                        </a:rPr>
                        <a:t>25.8</a:t>
                      </a:r>
                    </a:p>
                  </a:txBody>
                  <a:tcPr>
                    <a:noFill/>
                  </a:tcPr>
                </a:tc>
                <a:extLst>
                  <a:ext uri="{0D108BD9-81ED-4DB2-BD59-A6C34878D82A}">
                    <a16:rowId xmlns:a16="http://schemas.microsoft.com/office/drawing/2014/main" val="933193963"/>
                  </a:ext>
                </a:extLst>
              </a:tr>
              <a:tr h="469900">
                <a:tc>
                  <a:txBody>
                    <a:bodyPr/>
                    <a:lstStyle/>
                    <a:p>
                      <a:r>
                        <a:rPr lang="en-US" dirty="0">
                          <a:solidFill>
                            <a:schemeClr val="tx1"/>
                          </a:solidFill>
                          <a:latin typeface="Arial" panose="020B0604020202020204" pitchFamily="34" charset="0"/>
                          <a:cs typeface="Arial" panose="020B0604020202020204" pitchFamily="34" charset="0"/>
                        </a:rPr>
                        <a:t>60-70</a:t>
                      </a:r>
                    </a:p>
                  </a:txBody>
                  <a:tcPr>
                    <a:noFill/>
                  </a:tcPr>
                </a:tc>
                <a:tc>
                  <a:txBody>
                    <a:bodyPr/>
                    <a:lstStyle/>
                    <a:p>
                      <a:r>
                        <a:rPr lang="en-US" dirty="0">
                          <a:solidFill>
                            <a:schemeClr val="tx1"/>
                          </a:solidFill>
                          <a:latin typeface="Arial" panose="020B0604020202020204" pitchFamily="34" charset="0"/>
                          <a:cs typeface="Arial" panose="020B0604020202020204" pitchFamily="34" charset="0"/>
                        </a:rPr>
                        <a:t>30.1</a:t>
                      </a:r>
                    </a:p>
                  </a:txBody>
                  <a:tcPr>
                    <a:noFill/>
                  </a:tcPr>
                </a:tc>
                <a:extLst>
                  <a:ext uri="{0D108BD9-81ED-4DB2-BD59-A6C34878D82A}">
                    <a16:rowId xmlns:a16="http://schemas.microsoft.com/office/drawing/2014/main" val="4188084595"/>
                  </a:ext>
                </a:extLst>
              </a:tr>
              <a:tr h="469900">
                <a:tc>
                  <a:txBody>
                    <a:bodyPr/>
                    <a:lstStyle/>
                    <a:p>
                      <a:r>
                        <a:rPr lang="en-US" dirty="0">
                          <a:solidFill>
                            <a:schemeClr val="tx1"/>
                          </a:solidFill>
                          <a:latin typeface="Arial" panose="020B0604020202020204" pitchFamily="34" charset="0"/>
                          <a:cs typeface="Arial" panose="020B0604020202020204" pitchFamily="34" charset="0"/>
                        </a:rPr>
                        <a:t>70-80</a:t>
                      </a:r>
                    </a:p>
                  </a:txBody>
                  <a:tcPr>
                    <a:noFill/>
                  </a:tcPr>
                </a:tc>
                <a:tc>
                  <a:txBody>
                    <a:bodyPr/>
                    <a:lstStyle/>
                    <a:p>
                      <a:r>
                        <a:rPr lang="en-US" dirty="0">
                          <a:solidFill>
                            <a:schemeClr val="tx1"/>
                          </a:solidFill>
                          <a:latin typeface="Arial" panose="020B0604020202020204" pitchFamily="34" charset="0"/>
                          <a:cs typeface="Arial" panose="020B0604020202020204" pitchFamily="34" charset="0"/>
                        </a:rPr>
                        <a:t>28.6</a:t>
                      </a:r>
                    </a:p>
                  </a:txBody>
                  <a:tcPr>
                    <a:noFill/>
                  </a:tcPr>
                </a:tc>
                <a:extLst>
                  <a:ext uri="{0D108BD9-81ED-4DB2-BD59-A6C34878D82A}">
                    <a16:rowId xmlns:a16="http://schemas.microsoft.com/office/drawing/2014/main" val="4109231291"/>
                  </a:ext>
                </a:extLst>
              </a:tr>
            </a:tbl>
          </a:graphicData>
        </a:graphic>
      </p:graphicFrame>
      <p:pic>
        <p:nvPicPr>
          <p:cNvPr id="8" name="Content Placeholder 7">
            <a:extLst>
              <a:ext uri="{FF2B5EF4-FFF2-40B4-BE49-F238E27FC236}">
                <a16:creationId xmlns:a16="http://schemas.microsoft.com/office/drawing/2014/main" id="{9F2252B8-F466-CE21-44A1-06A50EA7C433}"/>
              </a:ext>
            </a:extLst>
          </p:cNvPr>
          <p:cNvPicPr>
            <a:picLocks noGrp="1" noChangeAspect="1"/>
          </p:cNvPicPr>
          <p:nvPr>
            <p:ph sz="quarter" idx="4"/>
          </p:nvPr>
        </p:nvPicPr>
        <p:blipFill rotWithShape="1">
          <a:blip r:embed="rId2"/>
          <a:srcRect l="1587" t="4060"/>
          <a:stretch/>
        </p:blipFill>
        <p:spPr>
          <a:xfrm>
            <a:off x="6096000" y="2667000"/>
            <a:ext cx="5791200" cy="3183062"/>
          </a:xfrm>
        </p:spPr>
      </p:pic>
      <p:sp>
        <p:nvSpPr>
          <p:cNvPr id="12" name="TextBox 11">
            <a:extLst>
              <a:ext uri="{FF2B5EF4-FFF2-40B4-BE49-F238E27FC236}">
                <a16:creationId xmlns:a16="http://schemas.microsoft.com/office/drawing/2014/main" id="{ED496925-6798-E526-6E7F-84E090D95942}"/>
              </a:ext>
            </a:extLst>
          </p:cNvPr>
          <p:cNvSpPr txBox="1"/>
          <p:nvPr/>
        </p:nvSpPr>
        <p:spPr>
          <a:xfrm>
            <a:off x="304800" y="1858378"/>
            <a:ext cx="9640529"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Highest Mortality Rate due to Smoking:</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The age group with the highest mortality rate due to smoking is 60-70 years with 30.1%.</a:t>
            </a: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Age Group Analysis</a:t>
            </a:r>
          </a:p>
        </p:txBody>
      </p:sp>
      <p:pic>
        <p:nvPicPr>
          <p:cNvPr id="4" name="Picture 3">
            <a:extLst>
              <a:ext uri="{FF2B5EF4-FFF2-40B4-BE49-F238E27FC236}">
                <a16:creationId xmlns:a16="http://schemas.microsoft.com/office/drawing/2014/main" id="{CAEA4E97-0BBF-2D9E-16EF-3448ADF84ECB}"/>
              </a:ext>
            </a:extLst>
          </p:cNvPr>
          <p:cNvPicPr>
            <a:picLocks noChangeAspect="1"/>
          </p:cNvPicPr>
          <p:nvPr/>
        </p:nvPicPr>
        <p:blipFill>
          <a:blip r:embed="rId2"/>
          <a:stretch>
            <a:fillRect/>
          </a:stretch>
        </p:blipFill>
        <p:spPr>
          <a:xfrm>
            <a:off x="5791200" y="2590800"/>
            <a:ext cx="5913672" cy="3292079"/>
          </a:xfrm>
          <a:prstGeom prst="rect">
            <a:avLst/>
          </a:prstGeom>
        </p:spPr>
      </p:pic>
      <p:graphicFrame>
        <p:nvGraphicFramePr>
          <p:cNvPr id="5" name="Table 4">
            <a:extLst>
              <a:ext uri="{FF2B5EF4-FFF2-40B4-BE49-F238E27FC236}">
                <a16:creationId xmlns:a16="http://schemas.microsoft.com/office/drawing/2014/main" id="{026C37B2-47BD-55F2-A530-C80BD6661DA9}"/>
              </a:ext>
            </a:extLst>
          </p:cNvPr>
          <p:cNvGraphicFramePr>
            <a:graphicFrameLocks noGrp="1"/>
          </p:cNvGraphicFramePr>
          <p:nvPr>
            <p:extLst>
              <p:ext uri="{D42A27DB-BD31-4B8C-83A1-F6EECF244321}">
                <p14:modId xmlns:p14="http://schemas.microsoft.com/office/powerpoint/2010/main" val="2511060439"/>
              </p:ext>
            </p:extLst>
          </p:nvPr>
        </p:nvGraphicFramePr>
        <p:xfrm>
          <a:off x="304800" y="2971800"/>
          <a:ext cx="5181600" cy="2667000"/>
        </p:xfrm>
        <a:graphic>
          <a:graphicData uri="http://schemas.openxmlformats.org/drawingml/2006/table">
            <a:tbl>
              <a:tblPr firstRow="1" bandRow="1">
                <a:tableStyleId>{21E4AEA4-8DFA-4A89-87EB-49C32662AFE0}</a:tableStyleId>
              </a:tblPr>
              <a:tblGrid>
                <a:gridCol w="2590800">
                  <a:extLst>
                    <a:ext uri="{9D8B030D-6E8A-4147-A177-3AD203B41FA5}">
                      <a16:colId xmlns:a16="http://schemas.microsoft.com/office/drawing/2014/main" val="1867377690"/>
                    </a:ext>
                  </a:extLst>
                </a:gridCol>
                <a:gridCol w="2590800">
                  <a:extLst>
                    <a:ext uri="{9D8B030D-6E8A-4147-A177-3AD203B41FA5}">
                      <a16:colId xmlns:a16="http://schemas.microsoft.com/office/drawing/2014/main" val="2171321196"/>
                    </a:ext>
                  </a:extLst>
                </a:gridCol>
              </a:tblGrid>
              <a:tr h="444500">
                <a:tc>
                  <a:txBody>
                    <a:bodyPr/>
                    <a:lstStyle/>
                    <a:p>
                      <a:r>
                        <a:rPr lang="en-US" dirty="0">
                          <a:solidFill>
                            <a:schemeClr val="tx1"/>
                          </a:solidFill>
                          <a:latin typeface="Arial" panose="020B0604020202020204" pitchFamily="34" charset="0"/>
                          <a:cs typeface="Arial" panose="020B0604020202020204" pitchFamily="34" charset="0"/>
                        </a:rPr>
                        <a:t>Age Group</a:t>
                      </a:r>
                    </a:p>
                  </a:txBody>
                  <a:tcPr>
                    <a:solidFill>
                      <a:schemeClr val="bg1">
                        <a:lumMod val="75000"/>
                      </a:schemeClr>
                    </a:solidFill>
                  </a:tcPr>
                </a:tc>
                <a:tc>
                  <a:txBody>
                    <a:bodyPr/>
                    <a:lstStyle/>
                    <a:p>
                      <a:r>
                        <a:rPr lang="en-US" dirty="0">
                          <a:solidFill>
                            <a:schemeClr val="tx1"/>
                          </a:solidFill>
                          <a:latin typeface="Arial" panose="020B0604020202020204" pitchFamily="34" charset="0"/>
                          <a:cs typeface="Arial" panose="020B0604020202020204" pitchFamily="34" charset="0"/>
                        </a:rPr>
                        <a:t>Mortality Rate(%)</a:t>
                      </a:r>
                    </a:p>
                  </a:txBody>
                  <a:tcPr>
                    <a:solidFill>
                      <a:schemeClr val="bg1">
                        <a:lumMod val="75000"/>
                      </a:schemeClr>
                    </a:solidFill>
                  </a:tcPr>
                </a:tc>
                <a:extLst>
                  <a:ext uri="{0D108BD9-81ED-4DB2-BD59-A6C34878D82A}">
                    <a16:rowId xmlns:a16="http://schemas.microsoft.com/office/drawing/2014/main" val="1316689245"/>
                  </a:ext>
                </a:extLst>
              </a:tr>
              <a:tr h="444500">
                <a:tc>
                  <a:txBody>
                    <a:bodyPr/>
                    <a:lstStyle/>
                    <a:p>
                      <a:r>
                        <a:rPr lang="en-US" dirty="0">
                          <a:latin typeface="Arial" panose="020B0604020202020204" pitchFamily="34" charset="0"/>
                          <a:cs typeface="Arial" panose="020B0604020202020204" pitchFamily="34" charset="0"/>
                        </a:rPr>
                        <a:t>30-40</a:t>
                      </a:r>
                    </a:p>
                  </a:txBody>
                  <a:tcPr>
                    <a:noFill/>
                  </a:tcPr>
                </a:tc>
                <a:tc>
                  <a:txBody>
                    <a:bodyPr/>
                    <a:lstStyle/>
                    <a:p>
                      <a:r>
                        <a:rPr lang="en-US" dirty="0">
                          <a:latin typeface="Arial" panose="020B0604020202020204" pitchFamily="34" charset="0"/>
                          <a:cs typeface="Arial" panose="020B0604020202020204" pitchFamily="34" charset="0"/>
                        </a:rPr>
                        <a:t>15.2</a:t>
                      </a:r>
                    </a:p>
                  </a:txBody>
                  <a:tcPr>
                    <a:noFill/>
                  </a:tcPr>
                </a:tc>
                <a:extLst>
                  <a:ext uri="{0D108BD9-81ED-4DB2-BD59-A6C34878D82A}">
                    <a16:rowId xmlns:a16="http://schemas.microsoft.com/office/drawing/2014/main" val="2960893113"/>
                  </a:ext>
                </a:extLst>
              </a:tr>
              <a:tr h="444500">
                <a:tc>
                  <a:txBody>
                    <a:bodyPr/>
                    <a:lstStyle/>
                    <a:p>
                      <a:r>
                        <a:rPr lang="en-US" dirty="0">
                          <a:latin typeface="Arial" panose="020B0604020202020204" pitchFamily="34" charset="0"/>
                          <a:cs typeface="Arial" panose="020B0604020202020204" pitchFamily="34" charset="0"/>
                        </a:rPr>
                        <a:t>40-50</a:t>
                      </a:r>
                    </a:p>
                  </a:txBody>
                  <a:tcPr>
                    <a:noFill/>
                  </a:tcPr>
                </a:tc>
                <a:tc>
                  <a:txBody>
                    <a:bodyPr/>
                    <a:lstStyle/>
                    <a:p>
                      <a:r>
                        <a:rPr lang="en-US" dirty="0">
                          <a:latin typeface="Arial" panose="020B0604020202020204" pitchFamily="34" charset="0"/>
                          <a:cs typeface="Arial" panose="020B0604020202020204" pitchFamily="34" charset="0"/>
                        </a:rPr>
                        <a:t>20.5</a:t>
                      </a:r>
                    </a:p>
                  </a:txBody>
                  <a:tcPr>
                    <a:noFill/>
                  </a:tcPr>
                </a:tc>
                <a:extLst>
                  <a:ext uri="{0D108BD9-81ED-4DB2-BD59-A6C34878D82A}">
                    <a16:rowId xmlns:a16="http://schemas.microsoft.com/office/drawing/2014/main" val="2814792684"/>
                  </a:ext>
                </a:extLst>
              </a:tr>
              <a:tr h="444500">
                <a:tc>
                  <a:txBody>
                    <a:bodyPr/>
                    <a:lstStyle/>
                    <a:p>
                      <a:r>
                        <a:rPr lang="en-US" dirty="0">
                          <a:latin typeface="Arial" panose="020B0604020202020204" pitchFamily="34" charset="0"/>
                          <a:cs typeface="Arial" panose="020B0604020202020204" pitchFamily="34" charset="0"/>
                        </a:rPr>
                        <a:t>50-60</a:t>
                      </a:r>
                    </a:p>
                  </a:txBody>
                  <a:tcPr>
                    <a:noFill/>
                  </a:tcPr>
                </a:tc>
                <a:tc>
                  <a:txBody>
                    <a:bodyPr/>
                    <a:lstStyle/>
                    <a:p>
                      <a:r>
                        <a:rPr lang="en-US" dirty="0">
                          <a:latin typeface="Arial" panose="020B0604020202020204" pitchFamily="34" charset="0"/>
                          <a:cs typeface="Arial" panose="020B0604020202020204" pitchFamily="34" charset="0"/>
                        </a:rPr>
                        <a:t>27.9</a:t>
                      </a:r>
                    </a:p>
                  </a:txBody>
                  <a:tcPr>
                    <a:noFill/>
                  </a:tcPr>
                </a:tc>
                <a:extLst>
                  <a:ext uri="{0D108BD9-81ED-4DB2-BD59-A6C34878D82A}">
                    <a16:rowId xmlns:a16="http://schemas.microsoft.com/office/drawing/2014/main" val="3918865463"/>
                  </a:ext>
                </a:extLst>
              </a:tr>
              <a:tr h="444500">
                <a:tc>
                  <a:txBody>
                    <a:bodyPr/>
                    <a:lstStyle/>
                    <a:p>
                      <a:r>
                        <a:rPr lang="en-US" dirty="0">
                          <a:latin typeface="Arial" panose="020B0604020202020204" pitchFamily="34" charset="0"/>
                          <a:cs typeface="Arial" panose="020B0604020202020204" pitchFamily="34" charset="0"/>
                        </a:rPr>
                        <a:t>60-70</a:t>
                      </a:r>
                    </a:p>
                  </a:txBody>
                  <a:tcPr>
                    <a:noFill/>
                  </a:tcPr>
                </a:tc>
                <a:tc>
                  <a:txBody>
                    <a:bodyPr/>
                    <a:lstStyle/>
                    <a:p>
                      <a:r>
                        <a:rPr lang="en-US" dirty="0">
                          <a:latin typeface="Arial" panose="020B0604020202020204" pitchFamily="34" charset="0"/>
                          <a:cs typeface="Arial" panose="020B0604020202020204" pitchFamily="34" charset="0"/>
                        </a:rPr>
                        <a:t>32.4</a:t>
                      </a:r>
                    </a:p>
                  </a:txBody>
                  <a:tcPr>
                    <a:noFill/>
                  </a:tcPr>
                </a:tc>
                <a:extLst>
                  <a:ext uri="{0D108BD9-81ED-4DB2-BD59-A6C34878D82A}">
                    <a16:rowId xmlns:a16="http://schemas.microsoft.com/office/drawing/2014/main" val="2100550600"/>
                  </a:ext>
                </a:extLst>
              </a:tr>
              <a:tr h="444500">
                <a:tc>
                  <a:txBody>
                    <a:bodyPr/>
                    <a:lstStyle/>
                    <a:p>
                      <a:r>
                        <a:rPr lang="en-US" dirty="0">
                          <a:latin typeface="Arial" panose="020B0604020202020204" pitchFamily="34" charset="0"/>
                          <a:cs typeface="Arial" panose="020B0604020202020204" pitchFamily="34" charset="0"/>
                        </a:rPr>
                        <a:t>70-80</a:t>
                      </a:r>
                    </a:p>
                  </a:txBody>
                  <a:tcPr>
                    <a:noFill/>
                  </a:tcPr>
                </a:tc>
                <a:tc>
                  <a:txBody>
                    <a:bodyPr/>
                    <a:lstStyle/>
                    <a:p>
                      <a:r>
                        <a:rPr lang="en-US" dirty="0">
                          <a:latin typeface="Arial" panose="020B0604020202020204" pitchFamily="34" charset="0"/>
                          <a:cs typeface="Arial" panose="020B0604020202020204" pitchFamily="34" charset="0"/>
                        </a:rPr>
                        <a:t>29.8</a:t>
                      </a:r>
                    </a:p>
                  </a:txBody>
                  <a:tcPr>
                    <a:noFill/>
                  </a:tcPr>
                </a:tc>
                <a:extLst>
                  <a:ext uri="{0D108BD9-81ED-4DB2-BD59-A6C34878D82A}">
                    <a16:rowId xmlns:a16="http://schemas.microsoft.com/office/drawing/2014/main" val="1238844413"/>
                  </a:ext>
                </a:extLst>
              </a:tr>
            </a:tbl>
          </a:graphicData>
        </a:graphic>
      </p:graphicFrame>
      <p:sp>
        <p:nvSpPr>
          <p:cNvPr id="7" name="TextBox 6">
            <a:extLst>
              <a:ext uri="{FF2B5EF4-FFF2-40B4-BE49-F238E27FC236}">
                <a16:creationId xmlns:a16="http://schemas.microsoft.com/office/drawing/2014/main" id="{3E11E6BE-8B2F-612D-6F22-B3C2D10EFF64}"/>
              </a:ext>
            </a:extLst>
          </p:cNvPr>
          <p:cNvSpPr txBox="1"/>
          <p:nvPr/>
        </p:nvSpPr>
        <p:spPr>
          <a:xfrm>
            <a:off x="304800" y="1825583"/>
            <a:ext cx="108204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Highest Mortality Rate: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age group with the highest mortality rate is 60-70 years with 32.4%.</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Mortality Rates</a:t>
            </a:r>
          </a:p>
        </p:txBody>
      </p:sp>
      <p:sp>
        <p:nvSpPr>
          <p:cNvPr id="3" name="Text Placeholder 2"/>
          <p:cNvSpPr>
            <a:spLocks noGrp="1"/>
          </p:cNvSpPr>
          <p:nvPr>
            <p:ph type="body" idx="1"/>
          </p:nvPr>
        </p:nvSpPr>
        <p:spPr>
          <a:xfrm>
            <a:off x="1061421" y="1626791"/>
            <a:ext cx="4800600" cy="762000"/>
          </a:xfrm>
        </p:spPr>
        <p:txBody>
          <a:bodyPr/>
          <a:lstStyle/>
          <a:p>
            <a:pPr algn="ctr"/>
            <a:r>
              <a:rPr lang="en-US" dirty="0"/>
              <a:t>Gender by Region</a:t>
            </a:r>
          </a:p>
        </p:txBody>
      </p:sp>
      <p:sp>
        <p:nvSpPr>
          <p:cNvPr id="5" name="Text Placeholder 4"/>
          <p:cNvSpPr>
            <a:spLocks noGrp="1"/>
          </p:cNvSpPr>
          <p:nvPr>
            <p:ph type="body" sz="quarter" idx="3"/>
          </p:nvPr>
        </p:nvSpPr>
        <p:spPr>
          <a:xfrm>
            <a:off x="6294120" y="1626791"/>
            <a:ext cx="4800600" cy="762000"/>
          </a:xfrm>
        </p:spPr>
        <p:txBody>
          <a:bodyPr/>
          <a:lstStyle/>
          <a:p>
            <a:pPr algn="ctr"/>
            <a:r>
              <a:rPr lang="en-US" dirty="0"/>
              <a:t>Age group by Region</a:t>
            </a:r>
          </a:p>
        </p:txBody>
      </p:sp>
      <p:graphicFrame>
        <p:nvGraphicFramePr>
          <p:cNvPr id="7" name="Content Placeholder 6">
            <a:extLst>
              <a:ext uri="{FF2B5EF4-FFF2-40B4-BE49-F238E27FC236}">
                <a16:creationId xmlns:a16="http://schemas.microsoft.com/office/drawing/2014/main" id="{B67779FF-4185-20CF-0ECB-14099B62018E}"/>
              </a:ext>
            </a:extLst>
          </p:cNvPr>
          <p:cNvGraphicFramePr>
            <a:graphicFrameLocks noGrp="1"/>
          </p:cNvGraphicFramePr>
          <p:nvPr>
            <p:ph sz="half" idx="2"/>
            <p:extLst>
              <p:ext uri="{D42A27DB-BD31-4B8C-83A1-F6EECF244321}">
                <p14:modId xmlns:p14="http://schemas.microsoft.com/office/powerpoint/2010/main" val="3953370544"/>
              </p:ext>
            </p:extLst>
          </p:nvPr>
        </p:nvGraphicFramePr>
        <p:xfrm>
          <a:off x="1097280" y="2388791"/>
          <a:ext cx="4800600" cy="29452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81B4EFC0-A3B8-75DD-A7A8-B39A51A529D3}"/>
              </a:ext>
            </a:extLst>
          </p:cNvPr>
          <p:cNvGraphicFramePr>
            <a:graphicFrameLocks noGrp="1"/>
          </p:cNvGraphicFramePr>
          <p:nvPr>
            <p:ph sz="quarter" idx="4"/>
            <p:extLst>
              <p:ext uri="{D42A27DB-BD31-4B8C-83A1-F6EECF244321}">
                <p14:modId xmlns:p14="http://schemas.microsoft.com/office/powerpoint/2010/main" val="604622720"/>
              </p:ext>
            </p:extLst>
          </p:nvPr>
        </p:nvGraphicFramePr>
        <p:xfrm>
          <a:off x="6324600" y="2388791"/>
          <a:ext cx="4800600" cy="294520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65783F40-B273-53C8-8740-C7F02133921E}"/>
              </a:ext>
            </a:extLst>
          </p:cNvPr>
          <p:cNvSpPr txBox="1"/>
          <p:nvPr/>
        </p:nvSpPr>
        <p:spPr>
          <a:xfrm>
            <a:off x="1097279" y="5562600"/>
            <a:ext cx="476474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Urban males have a higher mortality rate while rural females have a higher rate</a:t>
            </a:r>
          </a:p>
        </p:txBody>
      </p:sp>
      <p:sp>
        <p:nvSpPr>
          <p:cNvPr id="10" name="TextBox 9">
            <a:extLst>
              <a:ext uri="{FF2B5EF4-FFF2-40B4-BE49-F238E27FC236}">
                <a16:creationId xmlns:a16="http://schemas.microsoft.com/office/drawing/2014/main" id="{A2B5D95D-E794-2A16-539F-D37EBD0F4289}"/>
              </a:ext>
            </a:extLst>
          </p:cNvPr>
          <p:cNvSpPr txBox="1"/>
          <p:nvPr/>
        </p:nvSpPr>
        <p:spPr>
          <a:xfrm>
            <a:off x="6294120" y="5562599"/>
            <a:ext cx="476474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Urban age group 41-50 have the highest rate</a:t>
            </a:r>
          </a:p>
          <a:p>
            <a:r>
              <a:rPr lang="en-US" dirty="0">
                <a:latin typeface="Arial" panose="020B0604020202020204" pitchFamily="34" charset="0"/>
                <a:cs typeface="Arial" panose="020B0604020202020204" pitchFamily="34" charset="0"/>
              </a:rPr>
              <a:t>Rural age group 61-70 have the highest rate</a:t>
            </a:r>
          </a:p>
        </p:txBody>
      </p:sp>
    </p:spTree>
    <p:extLst>
      <p:ext uri="{BB962C8B-B14F-4D97-AF65-F5344CB8AC3E}">
        <p14:creationId xmlns:p14="http://schemas.microsoft.com/office/powerpoint/2010/main" val="405865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Mortality YoY Trends</a:t>
            </a:r>
          </a:p>
        </p:txBody>
      </p:sp>
      <p:sp>
        <p:nvSpPr>
          <p:cNvPr id="3" name="Text Placeholder 2"/>
          <p:cNvSpPr>
            <a:spLocks noGrp="1"/>
          </p:cNvSpPr>
          <p:nvPr>
            <p:ph type="body" idx="1"/>
          </p:nvPr>
        </p:nvSpPr>
        <p:spPr>
          <a:xfrm>
            <a:off x="1066800" y="1626791"/>
            <a:ext cx="4800600" cy="762000"/>
          </a:xfrm>
        </p:spPr>
        <p:txBody>
          <a:bodyPr/>
          <a:lstStyle/>
          <a:p>
            <a:pPr algn="ctr"/>
            <a:r>
              <a:rPr lang="en-US" dirty="0"/>
              <a:t>US Year over Year</a:t>
            </a:r>
          </a:p>
        </p:txBody>
      </p:sp>
      <p:sp>
        <p:nvSpPr>
          <p:cNvPr id="5" name="Text Placeholder 4"/>
          <p:cNvSpPr>
            <a:spLocks noGrp="1"/>
          </p:cNvSpPr>
          <p:nvPr>
            <p:ph type="body" sz="quarter" idx="3"/>
          </p:nvPr>
        </p:nvSpPr>
        <p:spPr>
          <a:xfrm>
            <a:off x="6324600" y="1626791"/>
            <a:ext cx="4800600" cy="762000"/>
          </a:xfrm>
        </p:spPr>
        <p:txBody>
          <a:bodyPr/>
          <a:lstStyle/>
          <a:p>
            <a:pPr algn="ctr"/>
            <a:r>
              <a:rPr lang="en-US" dirty="0"/>
              <a:t>US vs Other Countries</a:t>
            </a:r>
          </a:p>
        </p:txBody>
      </p:sp>
      <p:pic>
        <p:nvPicPr>
          <p:cNvPr id="15" name="Picture 14">
            <a:extLst>
              <a:ext uri="{FF2B5EF4-FFF2-40B4-BE49-F238E27FC236}">
                <a16:creationId xmlns:a16="http://schemas.microsoft.com/office/drawing/2014/main" id="{277E1527-96D2-BD4F-D22B-E227645D3FCC}"/>
              </a:ext>
            </a:extLst>
          </p:cNvPr>
          <p:cNvPicPr>
            <a:picLocks noChangeAspect="1"/>
          </p:cNvPicPr>
          <p:nvPr/>
        </p:nvPicPr>
        <p:blipFill>
          <a:blip r:embed="rId2"/>
          <a:stretch>
            <a:fillRect/>
          </a:stretch>
        </p:blipFill>
        <p:spPr>
          <a:xfrm>
            <a:off x="6324600" y="2388791"/>
            <a:ext cx="4800600" cy="3021409"/>
          </a:xfrm>
          <a:prstGeom prst="rect">
            <a:avLst/>
          </a:prstGeom>
        </p:spPr>
      </p:pic>
      <p:graphicFrame>
        <p:nvGraphicFramePr>
          <p:cNvPr id="4" name="Content Placeholder 3">
            <a:extLst>
              <a:ext uri="{FF2B5EF4-FFF2-40B4-BE49-F238E27FC236}">
                <a16:creationId xmlns:a16="http://schemas.microsoft.com/office/drawing/2014/main" id="{B77C8F56-A1AC-2954-D0E2-4A7BF7D46A4B}"/>
              </a:ext>
            </a:extLst>
          </p:cNvPr>
          <p:cNvGraphicFramePr>
            <a:graphicFrameLocks noGrp="1"/>
          </p:cNvGraphicFramePr>
          <p:nvPr>
            <p:ph sz="half" idx="2"/>
            <p:extLst>
              <p:ext uri="{D42A27DB-BD31-4B8C-83A1-F6EECF244321}">
                <p14:modId xmlns:p14="http://schemas.microsoft.com/office/powerpoint/2010/main" val="369028759"/>
              </p:ext>
            </p:extLst>
          </p:nvPr>
        </p:nvGraphicFramePr>
        <p:xfrm>
          <a:off x="1102659" y="2388791"/>
          <a:ext cx="4800600" cy="30214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32125F40-CBC9-2C77-A86A-FA11A1D85106}"/>
              </a:ext>
            </a:extLst>
          </p:cNvPr>
          <p:cNvSpPr txBox="1"/>
          <p:nvPr/>
        </p:nvSpPr>
        <p:spPr>
          <a:xfrm>
            <a:off x="1097279" y="5562600"/>
            <a:ext cx="476474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Cardiovascular related death has been trending up over the years in the US</a:t>
            </a:r>
          </a:p>
        </p:txBody>
      </p:sp>
      <p:sp>
        <p:nvSpPr>
          <p:cNvPr id="7" name="TextBox 6">
            <a:extLst>
              <a:ext uri="{FF2B5EF4-FFF2-40B4-BE49-F238E27FC236}">
                <a16:creationId xmlns:a16="http://schemas.microsoft.com/office/drawing/2014/main" id="{F4604AC2-26FA-243A-6F9C-239887AD15A4}"/>
              </a:ext>
            </a:extLst>
          </p:cNvPr>
          <p:cNvSpPr txBox="1"/>
          <p:nvPr/>
        </p:nvSpPr>
        <p:spPr>
          <a:xfrm>
            <a:off x="6096896" y="5562599"/>
            <a:ext cx="476474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 continues to be a leader amongst the other countries for cardiovascular related deaths</a:t>
            </a:r>
          </a:p>
        </p:txBody>
      </p:sp>
    </p:spTree>
    <p:extLst>
      <p:ext uri="{BB962C8B-B14F-4D97-AF65-F5344CB8AC3E}">
        <p14:creationId xmlns:p14="http://schemas.microsoft.com/office/powerpoint/2010/main" val="249404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9B4C-D0E0-562C-820B-1D4B88CBFC9A}"/>
              </a:ext>
            </a:extLst>
          </p:cNvPr>
          <p:cNvSpPr>
            <a:spLocks noGrp="1"/>
          </p:cNvSpPr>
          <p:nvPr>
            <p:ph type="title"/>
          </p:nvPr>
        </p:nvSpPr>
        <p:spPr/>
        <p:txBody>
          <a:bodyPr/>
          <a:lstStyle/>
          <a:p>
            <a:r>
              <a:rPr lang="en-US" dirty="0"/>
              <a:t>Thank You</a:t>
            </a:r>
          </a:p>
        </p:txBody>
      </p:sp>
      <p:pic>
        <p:nvPicPr>
          <p:cNvPr id="1026" name="Picture 2" descr="suxxesso Q&amp;A – Intuitive and at the same time powerful execution on tables  in suxxesso Test Pilot - suxxesso">
            <a:extLst>
              <a:ext uri="{FF2B5EF4-FFF2-40B4-BE49-F238E27FC236}">
                <a16:creationId xmlns:a16="http://schemas.microsoft.com/office/drawing/2014/main" id="{304AF617-C912-A1B6-DCF4-0095E9A1B6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028950" y="2286000"/>
            <a:ext cx="6134100" cy="317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80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0D11-930B-8C40-E1E9-A1C29F18E6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95C7846-9025-CEBC-1C92-17372AA9ED38}"/>
              </a:ext>
            </a:extLst>
          </p:cNvPr>
          <p:cNvSpPr>
            <a:spLocks noGrp="1"/>
          </p:cNvSpPr>
          <p:nvPr>
            <p:ph idx="1"/>
          </p:nvPr>
        </p:nvSpPr>
        <p:spPr/>
        <p:txBody>
          <a:bodyPr>
            <a:normAutofit fontScale="92500"/>
          </a:bodyPr>
          <a:lstStyle/>
          <a:p>
            <a:pPr marL="0" indent="0">
              <a:lnSpc>
                <a:spcPct val="150000"/>
              </a:lnSpc>
              <a:buNone/>
            </a:pPr>
            <a:r>
              <a:rPr lang="en-US" b="0" dirty="0">
                <a:solidFill>
                  <a:schemeClr val="tx1"/>
                </a:solidFill>
                <a:effectLst/>
                <a:latin typeface="Arial" panose="020B0604020202020204" pitchFamily="34" charset="0"/>
                <a:cs typeface="Arial" panose="020B0604020202020204" pitchFamily="34" charset="0"/>
              </a:rPr>
              <a:t>Heart failure is a significant health concern globally, characterized by the heart's inability to pump sufficient blood to meet the body's needs. This condition can lead to severe consequences, including diminished quality of life and increased mortality rates. Various factors contribute to the risk of developing heart failure, with family history being a notable determinant. Understanding the role of family history in heart failure can provide insights into its hereditary aspects and help in early identification and management of at-risk individuals.</a:t>
            </a:r>
          </a:p>
          <a:p>
            <a:endParaRPr lang="en-US" dirty="0"/>
          </a:p>
        </p:txBody>
      </p:sp>
    </p:spTree>
    <p:extLst>
      <p:ext uri="{BB962C8B-B14F-4D97-AF65-F5344CB8AC3E}">
        <p14:creationId xmlns:p14="http://schemas.microsoft.com/office/powerpoint/2010/main" val="17783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59B2-D224-9193-75CB-932048ECEB87}"/>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60B3A387-1726-37D3-A5DF-93819ADBAA0B}"/>
              </a:ext>
            </a:extLst>
          </p:cNvPr>
          <p:cNvSpPr>
            <a:spLocks noGrp="1"/>
          </p:cNvSpPr>
          <p:nvPr>
            <p:ph idx="1"/>
          </p:nvPr>
        </p:nvSpPr>
        <p:spPr>
          <a:xfrm>
            <a:off x="289426" y="1905000"/>
            <a:ext cx="5029200" cy="4191000"/>
          </a:xfrm>
        </p:spPr>
        <p:txBody>
          <a:bodyPr>
            <a:normAutofit/>
          </a:bodyPr>
          <a:lstStyle/>
          <a:p>
            <a:pPr marL="0" indent="0">
              <a:lnSpc>
                <a:spcPct val="100000"/>
              </a:lnSpc>
              <a:buNone/>
            </a:pPr>
            <a:r>
              <a:rPr lang="en-US" sz="2000" b="0" dirty="0">
                <a:solidFill>
                  <a:schemeClr val="tx1"/>
                </a:solidFill>
                <a:effectLst/>
                <a:latin typeface="Arial" panose="020B0604020202020204" pitchFamily="34" charset="0"/>
                <a:cs typeface="Arial" panose="020B0604020202020204" pitchFamily="34" charset="0"/>
              </a:rPr>
              <a:t>The purpose of this project is to identify heart failure trends within a given population. </a:t>
            </a:r>
          </a:p>
          <a:p>
            <a:pPr marL="0" indent="0">
              <a:lnSpc>
                <a:spcPct val="100000"/>
              </a:lnSpc>
              <a:buNone/>
            </a:pPr>
            <a:r>
              <a:rPr lang="en-US" sz="2000" b="0" dirty="0">
                <a:solidFill>
                  <a:schemeClr val="tx1"/>
                </a:solidFill>
                <a:effectLst/>
                <a:latin typeface="Arial" panose="020B0604020202020204" pitchFamily="34" charset="0"/>
                <a:cs typeface="Arial" panose="020B0604020202020204" pitchFamily="34" charset="0"/>
              </a:rPr>
              <a:t>Utilizing death rates, age, race, gender, and other medical conditions. The team will look to predict futuristic trends.</a:t>
            </a:r>
          </a:p>
        </p:txBody>
      </p:sp>
      <p:pic>
        <p:nvPicPr>
          <p:cNvPr id="1026" name="Picture 2" descr="image">
            <a:extLst>
              <a:ext uri="{FF2B5EF4-FFF2-40B4-BE49-F238E27FC236}">
                <a16:creationId xmlns:a16="http://schemas.microsoft.com/office/drawing/2014/main" id="{0F3B7FA9-AC7F-5D10-C488-3650C5FC2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026" y="1905000"/>
            <a:ext cx="6314574"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30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8282-39C2-9CA6-121E-8780E95B9FAD}"/>
              </a:ext>
            </a:extLst>
          </p:cNvPr>
          <p:cNvSpPr>
            <a:spLocks noGrp="1"/>
          </p:cNvSpPr>
          <p:nvPr>
            <p:ph type="title"/>
          </p:nvPr>
        </p:nvSpPr>
        <p:spPr/>
        <p:txBody>
          <a:bodyPr/>
          <a:lstStyle/>
          <a:p>
            <a:pPr algn="ctr"/>
            <a:r>
              <a:rPr lang="en-US" dirty="0"/>
              <a:t>Mortality of Certain Medical Conditions with Heart Failure</a:t>
            </a:r>
          </a:p>
        </p:txBody>
      </p:sp>
      <p:pic>
        <p:nvPicPr>
          <p:cNvPr id="5" name="Content Placeholder 4">
            <a:extLst>
              <a:ext uri="{FF2B5EF4-FFF2-40B4-BE49-F238E27FC236}">
                <a16:creationId xmlns:a16="http://schemas.microsoft.com/office/drawing/2014/main" id="{5CBD6243-D4DB-B4E9-C61E-C11BBE93D7FC}"/>
              </a:ext>
            </a:extLst>
          </p:cNvPr>
          <p:cNvPicPr>
            <a:picLocks noGrp="1" noChangeAspect="1"/>
          </p:cNvPicPr>
          <p:nvPr>
            <p:ph idx="1"/>
          </p:nvPr>
        </p:nvPicPr>
        <p:blipFill>
          <a:blip r:embed="rId2"/>
          <a:stretch>
            <a:fillRect/>
          </a:stretch>
        </p:blipFill>
        <p:spPr>
          <a:xfrm>
            <a:off x="533400" y="1905000"/>
            <a:ext cx="5486400" cy="4314825"/>
          </a:xfrm>
        </p:spPr>
      </p:pic>
      <p:sp>
        <p:nvSpPr>
          <p:cNvPr id="6" name="TextBox 5">
            <a:extLst>
              <a:ext uri="{FF2B5EF4-FFF2-40B4-BE49-F238E27FC236}">
                <a16:creationId xmlns:a16="http://schemas.microsoft.com/office/drawing/2014/main" id="{3CD83A0C-B56B-1722-EF65-2FC371A2329F}"/>
              </a:ext>
            </a:extLst>
          </p:cNvPr>
          <p:cNvSpPr txBox="1"/>
          <p:nvPr/>
        </p:nvSpPr>
        <p:spPr>
          <a:xfrm>
            <a:off x="6324600" y="2057400"/>
            <a:ext cx="5562600" cy="37810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Here we can see the common medical conditions within Heart Failure with Mortality.</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main points of interest are the “YES, 0” and “YES, 1”. Showing that people that have medical conditions don’t show correlation to mortality.</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While people that do not have medical conditions; show that they unfortunately passed.</a:t>
            </a:r>
          </a:p>
        </p:txBody>
      </p:sp>
    </p:spTree>
    <p:extLst>
      <p:ext uri="{BB962C8B-B14F-4D97-AF65-F5344CB8AC3E}">
        <p14:creationId xmlns:p14="http://schemas.microsoft.com/office/powerpoint/2010/main" val="87088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D22C-0AA0-4B4E-D0C1-D13ADE7AE3BF}"/>
              </a:ext>
            </a:extLst>
          </p:cNvPr>
          <p:cNvSpPr>
            <a:spLocks noGrp="1"/>
          </p:cNvSpPr>
          <p:nvPr>
            <p:ph type="title"/>
          </p:nvPr>
        </p:nvSpPr>
        <p:spPr/>
        <p:txBody>
          <a:bodyPr/>
          <a:lstStyle/>
          <a:p>
            <a:r>
              <a:rPr lang="en-US" dirty="0"/>
              <a:t>Common Medical Conditions within Heart Failure</a:t>
            </a:r>
          </a:p>
        </p:txBody>
      </p:sp>
      <p:sp>
        <p:nvSpPr>
          <p:cNvPr id="3" name="Content Placeholder 2">
            <a:extLst>
              <a:ext uri="{FF2B5EF4-FFF2-40B4-BE49-F238E27FC236}">
                <a16:creationId xmlns:a16="http://schemas.microsoft.com/office/drawing/2014/main" id="{53BF566B-471B-9D43-C22E-336E62FEFDBA}"/>
              </a:ext>
            </a:extLst>
          </p:cNvPr>
          <p:cNvSpPr>
            <a:spLocks noGrp="1"/>
          </p:cNvSpPr>
          <p:nvPr>
            <p:ph idx="1"/>
          </p:nvPr>
        </p:nvSpPr>
        <p:spPr>
          <a:xfrm>
            <a:off x="1086394" y="1828800"/>
            <a:ext cx="4628606" cy="4572001"/>
          </a:xfrm>
        </p:spPr>
        <p:txBody>
          <a:bodyPr>
            <a:normAutofit lnSpcReduction="10000"/>
          </a:bodyPr>
          <a:lstStyle/>
          <a:p>
            <a:r>
              <a:rPr lang="en-US" dirty="0">
                <a:latin typeface="Arial" panose="020B0604020202020204" pitchFamily="34" charset="0"/>
                <a:cs typeface="Arial" panose="020B0604020202020204" pitchFamily="34" charset="0"/>
              </a:rPr>
              <a:t>We can see here the most and least common medical conditions within Heart Failure.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Top medical conditions being Depression and Hyperlipidemia.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Luckily, anyone having allergy symptoms can take a sigh of relief.</a:t>
            </a:r>
          </a:p>
        </p:txBody>
      </p:sp>
      <p:pic>
        <p:nvPicPr>
          <p:cNvPr id="5" name="Picture 4">
            <a:extLst>
              <a:ext uri="{FF2B5EF4-FFF2-40B4-BE49-F238E27FC236}">
                <a16:creationId xmlns:a16="http://schemas.microsoft.com/office/drawing/2014/main" id="{A64D60AE-4FE1-BCA9-1CB8-4814604B3186}"/>
              </a:ext>
            </a:extLst>
          </p:cNvPr>
          <p:cNvPicPr>
            <a:picLocks noChangeAspect="1"/>
          </p:cNvPicPr>
          <p:nvPr/>
        </p:nvPicPr>
        <p:blipFill>
          <a:blip r:embed="rId2"/>
          <a:stretch>
            <a:fillRect/>
          </a:stretch>
        </p:blipFill>
        <p:spPr>
          <a:xfrm>
            <a:off x="6019800" y="1600200"/>
            <a:ext cx="5257800" cy="4848225"/>
          </a:xfrm>
          <a:prstGeom prst="rect">
            <a:avLst/>
          </a:prstGeom>
        </p:spPr>
      </p:pic>
    </p:spTree>
    <p:extLst>
      <p:ext uri="{BB962C8B-B14F-4D97-AF65-F5344CB8AC3E}">
        <p14:creationId xmlns:p14="http://schemas.microsoft.com/office/powerpoint/2010/main" val="35959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5792-016B-DE81-B968-FB4C5CE0C315}"/>
              </a:ext>
            </a:extLst>
          </p:cNvPr>
          <p:cNvSpPr>
            <a:spLocks noGrp="1"/>
          </p:cNvSpPr>
          <p:nvPr>
            <p:ph type="title"/>
          </p:nvPr>
        </p:nvSpPr>
        <p:spPr/>
        <p:txBody>
          <a:bodyPr/>
          <a:lstStyle/>
          <a:p>
            <a:r>
              <a:rPr lang="en-US" dirty="0"/>
              <a:t>Heart Failure Vs Depression</a:t>
            </a:r>
          </a:p>
        </p:txBody>
      </p:sp>
      <p:pic>
        <p:nvPicPr>
          <p:cNvPr id="11" name="Picture 10">
            <a:extLst>
              <a:ext uri="{FF2B5EF4-FFF2-40B4-BE49-F238E27FC236}">
                <a16:creationId xmlns:a16="http://schemas.microsoft.com/office/drawing/2014/main" id="{B71CD099-24BC-BCF0-AA9C-4ECC89A6CE8B}"/>
              </a:ext>
            </a:extLst>
          </p:cNvPr>
          <p:cNvPicPr>
            <a:picLocks noChangeAspect="1"/>
          </p:cNvPicPr>
          <p:nvPr/>
        </p:nvPicPr>
        <p:blipFill>
          <a:blip r:embed="rId2"/>
          <a:stretch>
            <a:fillRect/>
          </a:stretch>
        </p:blipFill>
        <p:spPr>
          <a:xfrm>
            <a:off x="4039828" y="2022987"/>
            <a:ext cx="3810001" cy="4314825"/>
          </a:xfrm>
          <a:prstGeom prst="rect">
            <a:avLst/>
          </a:prstGeom>
        </p:spPr>
      </p:pic>
      <p:sp>
        <p:nvSpPr>
          <p:cNvPr id="3" name="TextBox 2">
            <a:extLst>
              <a:ext uri="{FF2B5EF4-FFF2-40B4-BE49-F238E27FC236}">
                <a16:creationId xmlns:a16="http://schemas.microsoft.com/office/drawing/2014/main" id="{388F6D72-F316-1FC9-12E7-C8A688FDB5F0}"/>
              </a:ext>
            </a:extLst>
          </p:cNvPr>
          <p:cNvSpPr txBox="1"/>
          <p:nvPr/>
        </p:nvSpPr>
        <p:spPr>
          <a:xfrm>
            <a:off x="8077199" y="1957937"/>
            <a:ext cx="3733800" cy="3970318"/>
          </a:xfrm>
          <a:prstGeom prst="rect">
            <a:avLst/>
          </a:prstGeom>
          <a:noFill/>
        </p:spPr>
        <p:txBody>
          <a:bodyPr wrap="square" rtlCol="0">
            <a:spAutoFit/>
          </a:bodyPr>
          <a:lstStyle/>
          <a:p>
            <a:r>
              <a:rPr lang="en-US" u="sng" dirty="0">
                <a:latin typeface="Arial" panose="020B0604020202020204" pitchFamily="34" charset="0"/>
                <a:cs typeface="Arial" panose="020B0604020202020204" pitchFamily="34" charset="0"/>
              </a:rPr>
              <a:t>Normal BP levels:</a:t>
            </a:r>
          </a:p>
          <a:p>
            <a:r>
              <a:rPr lang="en-US" dirty="0">
                <a:latin typeface="Arial" panose="020B0604020202020204" pitchFamily="34" charset="0"/>
                <a:cs typeface="Arial" panose="020B0604020202020204" pitchFamily="34" charset="0"/>
              </a:rPr>
              <a:t>Systolic BP: Less than 120 mm Hg</a:t>
            </a:r>
          </a:p>
          <a:p>
            <a:r>
              <a:rPr lang="en-US" dirty="0">
                <a:latin typeface="Arial" panose="020B0604020202020204" pitchFamily="34" charset="0"/>
                <a:cs typeface="Arial" panose="020B0604020202020204" pitchFamily="34" charset="0"/>
              </a:rPr>
              <a:t>Diastolic BP: Less than 80 mm Hg</a:t>
            </a:r>
          </a:p>
          <a:p>
            <a:r>
              <a:rPr lang="en-US" u="sng" dirty="0">
                <a:latin typeface="Arial" panose="020B0604020202020204" pitchFamily="34" charset="0"/>
                <a:cs typeface="Arial" panose="020B0604020202020204" pitchFamily="34" charset="0"/>
              </a:rPr>
              <a:t>Fasting Blood Sugar (FBS):</a:t>
            </a:r>
          </a:p>
          <a:p>
            <a:r>
              <a:rPr lang="en-US" dirty="0">
                <a:latin typeface="Arial" panose="020B0604020202020204" pitchFamily="34" charset="0"/>
                <a:cs typeface="Arial" panose="020B0604020202020204" pitchFamily="34" charset="0"/>
              </a:rPr>
              <a:t>Normal range: 70-100 mg/dL (3.9-5.6 mmol/L)</a:t>
            </a:r>
          </a:p>
          <a:p>
            <a:r>
              <a:rPr lang="en-US" dirty="0">
                <a:latin typeface="Arial" panose="020B0604020202020204" pitchFamily="34" charset="0"/>
                <a:cs typeface="Arial" panose="020B0604020202020204" pitchFamily="34" charset="0"/>
              </a:rPr>
              <a:t>Postprandial Blood Sugar (PPBS):</a:t>
            </a:r>
          </a:p>
          <a:p>
            <a:r>
              <a:rPr lang="en-US" dirty="0">
                <a:latin typeface="Arial" panose="020B0604020202020204" pitchFamily="34" charset="0"/>
                <a:cs typeface="Arial" panose="020B0604020202020204" pitchFamily="34" charset="0"/>
              </a:rPr>
              <a:t>Normal range: Less than 140 mg/dL (7.8 mmol/L) two hours after eating</a:t>
            </a:r>
          </a:p>
          <a:p>
            <a:r>
              <a:rPr lang="en-US" dirty="0">
                <a:latin typeface="Arial" panose="020B0604020202020204" pitchFamily="34" charset="0"/>
                <a:cs typeface="Arial" panose="020B0604020202020204" pitchFamily="34" charset="0"/>
              </a:rPr>
              <a:t>Random Blood Sugar (RBS):</a:t>
            </a:r>
          </a:p>
          <a:p>
            <a:r>
              <a:rPr lang="en-US" dirty="0">
                <a:latin typeface="Arial" panose="020B0604020202020204" pitchFamily="34" charset="0"/>
                <a:cs typeface="Arial" panose="020B0604020202020204" pitchFamily="34" charset="0"/>
              </a:rPr>
              <a:t>Normal range: Less than 125 mg/dL (7.0 mmol/L) in non-diabetic individuals</a:t>
            </a:r>
          </a:p>
        </p:txBody>
      </p:sp>
      <p:pic>
        <p:nvPicPr>
          <p:cNvPr id="7" name="Content Placeholder 6">
            <a:extLst>
              <a:ext uri="{FF2B5EF4-FFF2-40B4-BE49-F238E27FC236}">
                <a16:creationId xmlns:a16="http://schemas.microsoft.com/office/drawing/2014/main" id="{0122E1F7-4639-74E2-2C42-97294E693CB9}"/>
              </a:ext>
            </a:extLst>
          </p:cNvPr>
          <p:cNvPicPr>
            <a:picLocks noGrp="1" noChangeAspect="1"/>
          </p:cNvPicPr>
          <p:nvPr>
            <p:ph idx="1"/>
          </p:nvPr>
        </p:nvPicPr>
        <p:blipFill>
          <a:blip r:embed="rId3"/>
          <a:stretch>
            <a:fillRect/>
          </a:stretch>
        </p:blipFill>
        <p:spPr>
          <a:xfrm>
            <a:off x="120445" y="2022987"/>
            <a:ext cx="3692013" cy="4314825"/>
          </a:xfrm>
        </p:spPr>
      </p:pic>
    </p:spTree>
    <p:extLst>
      <p:ext uri="{BB962C8B-B14F-4D97-AF65-F5344CB8AC3E}">
        <p14:creationId xmlns:p14="http://schemas.microsoft.com/office/powerpoint/2010/main" val="213197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6E7B-AB1D-E44C-45F9-1E6BF41AC24B}"/>
              </a:ext>
            </a:extLst>
          </p:cNvPr>
          <p:cNvSpPr>
            <a:spLocks noGrp="1"/>
          </p:cNvSpPr>
          <p:nvPr>
            <p:ph type="title"/>
          </p:nvPr>
        </p:nvSpPr>
        <p:spPr/>
        <p:txBody>
          <a:bodyPr/>
          <a:lstStyle/>
          <a:p>
            <a:r>
              <a:rPr lang="en-US" dirty="0"/>
              <a:t>Heart Failure Vs Depression</a:t>
            </a:r>
          </a:p>
        </p:txBody>
      </p:sp>
      <p:sp>
        <p:nvSpPr>
          <p:cNvPr id="3" name="Content Placeholder 2">
            <a:extLst>
              <a:ext uri="{FF2B5EF4-FFF2-40B4-BE49-F238E27FC236}">
                <a16:creationId xmlns:a16="http://schemas.microsoft.com/office/drawing/2014/main" id="{F7407FE9-F5CE-E975-3644-8DAA404A532B}"/>
              </a:ext>
            </a:extLst>
          </p:cNvPr>
          <p:cNvSpPr>
            <a:spLocks noGrp="1"/>
          </p:cNvSpPr>
          <p:nvPr>
            <p:ph idx="1"/>
          </p:nvPr>
        </p:nvSpPr>
        <p:spPr>
          <a:xfrm>
            <a:off x="1524000" y="1828799"/>
            <a:ext cx="6172200" cy="4572001"/>
          </a:xfrm>
        </p:spPr>
        <p:txBody>
          <a:bodyPr/>
          <a:lstStyle/>
          <a:p>
            <a:endParaRPr lang="en-US" dirty="0"/>
          </a:p>
        </p:txBody>
      </p:sp>
      <p:pic>
        <p:nvPicPr>
          <p:cNvPr id="4" name="chart">
            <a:extLst>
              <a:ext uri="{FF2B5EF4-FFF2-40B4-BE49-F238E27FC236}">
                <a16:creationId xmlns:a16="http://schemas.microsoft.com/office/drawing/2014/main" id="{B17B9BDB-F696-0221-AA55-8CBFA01E8CB1}"/>
              </a:ext>
            </a:extLst>
          </p:cNvPr>
          <p:cNvPicPr>
            <a:picLocks noChangeAspect="1"/>
          </p:cNvPicPr>
          <p:nvPr/>
        </p:nvPicPr>
        <p:blipFill>
          <a:blip r:embed="rId2"/>
          <a:stretch>
            <a:fillRect/>
          </a:stretch>
        </p:blipFill>
        <p:spPr>
          <a:xfrm>
            <a:off x="381000" y="1838632"/>
            <a:ext cx="6858000" cy="4572000"/>
          </a:xfrm>
          <a:prstGeom prst="rect">
            <a:avLst/>
          </a:prstGeom>
        </p:spPr>
      </p:pic>
      <p:sp>
        <p:nvSpPr>
          <p:cNvPr id="7" name="TextBox 6">
            <a:extLst>
              <a:ext uri="{FF2B5EF4-FFF2-40B4-BE49-F238E27FC236}">
                <a16:creationId xmlns:a16="http://schemas.microsoft.com/office/drawing/2014/main" id="{12C36D91-568B-9A14-8231-D3D9A7EA3B49}"/>
              </a:ext>
            </a:extLst>
          </p:cNvPr>
          <p:cNvSpPr txBox="1"/>
          <p:nvPr/>
        </p:nvSpPr>
        <p:spPr>
          <a:xfrm>
            <a:off x="7772400" y="1905000"/>
            <a:ext cx="4038600"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Electrolyte Levels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Normal reference range for sodium (</a:t>
            </a:r>
            <a:r>
              <a:rPr lang="en-US" dirty="0" err="1">
                <a:latin typeface="Arial" panose="020B0604020202020204" pitchFamily="34" charset="0"/>
                <a:cs typeface="Arial" panose="020B0604020202020204" pitchFamily="34" charset="0"/>
              </a:rPr>
              <a:t>mEq</a:t>
            </a:r>
            <a:r>
              <a:rPr lang="en-US" dirty="0">
                <a:latin typeface="Arial" panose="020B0604020202020204" pitchFamily="34" charset="0"/>
                <a:cs typeface="Arial" panose="020B0604020202020204" pitchFamily="34" charset="0"/>
              </a:rPr>
              <a:t>/L) - 135 -145</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Normal reference range for potassium (</a:t>
            </a:r>
            <a:r>
              <a:rPr lang="en-US" dirty="0" err="1">
                <a:latin typeface="Arial" panose="020B0604020202020204" pitchFamily="34" charset="0"/>
                <a:cs typeface="Arial" panose="020B0604020202020204" pitchFamily="34" charset="0"/>
              </a:rPr>
              <a:t>mEq</a:t>
            </a:r>
            <a:r>
              <a:rPr lang="en-US" dirty="0">
                <a:latin typeface="Arial" panose="020B0604020202020204" pitchFamily="34" charset="0"/>
                <a:cs typeface="Arial" panose="020B0604020202020204" pitchFamily="34" charset="0"/>
              </a:rPr>
              <a:t>/L) – 3.5 – 5.0</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Normal reference range for chloride (</a:t>
            </a:r>
            <a:r>
              <a:rPr lang="en-US" dirty="0" err="1">
                <a:latin typeface="Arial" panose="020B0604020202020204" pitchFamily="34" charset="0"/>
                <a:cs typeface="Arial" panose="020B0604020202020204" pitchFamily="34" charset="0"/>
              </a:rPr>
              <a:t>mEq</a:t>
            </a:r>
            <a:r>
              <a:rPr lang="en-US" dirty="0">
                <a:latin typeface="Arial" panose="020B0604020202020204" pitchFamily="34" charset="0"/>
                <a:cs typeface="Arial" panose="020B0604020202020204" pitchFamily="34" charset="0"/>
              </a:rPr>
              <a:t>/L) – 98 - 106</a:t>
            </a:r>
          </a:p>
          <a:p>
            <a:endParaRPr lang="en-US" dirty="0"/>
          </a:p>
          <a:p>
            <a:endParaRPr lang="en-US" dirty="0"/>
          </a:p>
        </p:txBody>
      </p:sp>
    </p:spTree>
    <p:extLst>
      <p:ext uri="{BB962C8B-B14F-4D97-AF65-F5344CB8AC3E}">
        <p14:creationId xmlns:p14="http://schemas.microsoft.com/office/powerpoint/2010/main" val="281057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7DA1-A386-D7BC-6D1A-5F80EAF022FC}"/>
              </a:ext>
            </a:extLst>
          </p:cNvPr>
          <p:cNvSpPr>
            <a:spLocks noGrp="1"/>
          </p:cNvSpPr>
          <p:nvPr>
            <p:ph type="title"/>
          </p:nvPr>
        </p:nvSpPr>
        <p:spPr/>
        <p:txBody>
          <a:bodyPr/>
          <a:lstStyle/>
          <a:p>
            <a:r>
              <a:rPr lang="en-US" dirty="0">
                <a:effectLst/>
                <a:latin typeface="Helvetica" pitchFamily="2" charset="0"/>
              </a:rPr>
              <a:t>Heart Failure Vs Hyperlipidemia</a:t>
            </a:r>
          </a:p>
        </p:txBody>
      </p:sp>
      <p:pic>
        <p:nvPicPr>
          <p:cNvPr id="4" name="Content Placeholder 3">
            <a:extLst>
              <a:ext uri="{FF2B5EF4-FFF2-40B4-BE49-F238E27FC236}">
                <a16:creationId xmlns:a16="http://schemas.microsoft.com/office/drawing/2014/main" id="{A4969A70-A114-A92E-20CA-7579247D7881}"/>
              </a:ext>
            </a:extLst>
          </p:cNvPr>
          <p:cNvPicPr>
            <a:picLocks noGrp="1" noChangeAspect="1"/>
          </p:cNvPicPr>
          <p:nvPr>
            <p:ph idx="1"/>
          </p:nvPr>
        </p:nvPicPr>
        <p:blipFill>
          <a:blip r:embed="rId2"/>
          <a:stretch>
            <a:fillRect/>
          </a:stretch>
        </p:blipFill>
        <p:spPr>
          <a:xfrm>
            <a:off x="76200" y="1548615"/>
            <a:ext cx="5438775" cy="4114800"/>
          </a:xfrm>
          <a:prstGeom prst="rect">
            <a:avLst/>
          </a:prstGeom>
        </p:spPr>
      </p:pic>
      <p:pic>
        <p:nvPicPr>
          <p:cNvPr id="5" name="Picture 4">
            <a:extLst>
              <a:ext uri="{FF2B5EF4-FFF2-40B4-BE49-F238E27FC236}">
                <a16:creationId xmlns:a16="http://schemas.microsoft.com/office/drawing/2014/main" id="{71DA1673-D97C-80A3-D777-C91C23176E31}"/>
              </a:ext>
            </a:extLst>
          </p:cNvPr>
          <p:cNvPicPr>
            <a:picLocks noChangeAspect="1"/>
          </p:cNvPicPr>
          <p:nvPr/>
        </p:nvPicPr>
        <p:blipFill>
          <a:blip r:embed="rId3"/>
          <a:stretch>
            <a:fillRect/>
          </a:stretch>
        </p:blipFill>
        <p:spPr>
          <a:xfrm>
            <a:off x="6064045" y="1612508"/>
            <a:ext cx="5438775" cy="4114800"/>
          </a:xfrm>
          <a:prstGeom prst="rect">
            <a:avLst/>
          </a:prstGeom>
        </p:spPr>
      </p:pic>
      <p:sp>
        <p:nvSpPr>
          <p:cNvPr id="3" name="TextBox 2">
            <a:extLst>
              <a:ext uri="{FF2B5EF4-FFF2-40B4-BE49-F238E27FC236}">
                <a16:creationId xmlns:a16="http://schemas.microsoft.com/office/drawing/2014/main" id="{386839F1-CDD3-7FBF-3202-EE57CA8E581E}"/>
              </a:ext>
            </a:extLst>
          </p:cNvPr>
          <p:cNvSpPr txBox="1"/>
          <p:nvPr/>
        </p:nvSpPr>
        <p:spPr>
          <a:xfrm>
            <a:off x="609600" y="5791200"/>
            <a:ext cx="472440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Total Cholesterol:</a:t>
            </a:r>
          </a:p>
          <a:p>
            <a:r>
              <a:rPr lang="en-US" dirty="0">
                <a:latin typeface="Arial" panose="020B0604020202020204" pitchFamily="34" charset="0"/>
                <a:cs typeface="Arial" panose="020B0604020202020204" pitchFamily="34" charset="0"/>
              </a:rPr>
              <a:t>Desirable: Less than 200 mg/dL (5.2 mmol/L)</a:t>
            </a:r>
          </a:p>
        </p:txBody>
      </p:sp>
      <p:sp>
        <p:nvSpPr>
          <p:cNvPr id="6" name="TextBox 5">
            <a:extLst>
              <a:ext uri="{FF2B5EF4-FFF2-40B4-BE49-F238E27FC236}">
                <a16:creationId xmlns:a16="http://schemas.microsoft.com/office/drawing/2014/main" id="{0464AA00-672F-4F7E-ACB0-380B8E5828E9}"/>
              </a:ext>
            </a:extLst>
          </p:cNvPr>
          <p:cNvSpPr txBox="1"/>
          <p:nvPr/>
        </p:nvSpPr>
        <p:spPr>
          <a:xfrm>
            <a:off x="1371600" y="2209800"/>
            <a:ext cx="1295400" cy="276999"/>
          </a:xfrm>
          <a:prstGeom prst="rect">
            <a:avLst/>
          </a:prstGeom>
          <a:noFill/>
        </p:spPr>
        <p:txBody>
          <a:bodyPr wrap="square" rtlCol="0">
            <a:spAutoFit/>
          </a:bodyPr>
          <a:lstStyle/>
          <a:p>
            <a:r>
              <a:rPr lang="en-US" sz="1200" dirty="0"/>
              <a:t>r- value = 0.18</a:t>
            </a:r>
          </a:p>
        </p:txBody>
      </p:sp>
      <p:sp>
        <p:nvSpPr>
          <p:cNvPr id="7" name="TextBox 6">
            <a:extLst>
              <a:ext uri="{FF2B5EF4-FFF2-40B4-BE49-F238E27FC236}">
                <a16:creationId xmlns:a16="http://schemas.microsoft.com/office/drawing/2014/main" id="{5BCA5BB0-0F7D-8920-8199-CD56F2685543}"/>
              </a:ext>
            </a:extLst>
          </p:cNvPr>
          <p:cNvSpPr txBox="1"/>
          <p:nvPr/>
        </p:nvSpPr>
        <p:spPr>
          <a:xfrm>
            <a:off x="5867400" y="5791200"/>
            <a:ext cx="472440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Borderline high: 200-239 mg/dL (5.2-6.2 mmol/L)</a:t>
            </a:r>
          </a:p>
          <a:p>
            <a:r>
              <a:rPr lang="en-US" dirty="0">
                <a:latin typeface="Arial" panose="020B0604020202020204" pitchFamily="34" charset="0"/>
                <a:cs typeface="Arial" panose="020B0604020202020204" pitchFamily="34" charset="0"/>
              </a:rPr>
              <a:t>High: 240 mg/dL (6.2 mmol/L) or higher</a:t>
            </a:r>
          </a:p>
        </p:txBody>
      </p:sp>
    </p:spTree>
    <p:extLst>
      <p:ext uri="{BB962C8B-B14F-4D97-AF65-F5344CB8AC3E}">
        <p14:creationId xmlns:p14="http://schemas.microsoft.com/office/powerpoint/2010/main" val="106097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3E27-42B3-47CD-9203-E44818F97179}"/>
              </a:ext>
            </a:extLst>
          </p:cNvPr>
          <p:cNvSpPr>
            <a:spLocks noGrp="1"/>
          </p:cNvSpPr>
          <p:nvPr>
            <p:ph type="title"/>
          </p:nvPr>
        </p:nvSpPr>
        <p:spPr/>
        <p:txBody>
          <a:bodyPr/>
          <a:lstStyle/>
          <a:p>
            <a:r>
              <a:rPr lang="en-US" dirty="0"/>
              <a:t>Blood Glucose Level</a:t>
            </a:r>
          </a:p>
        </p:txBody>
      </p:sp>
      <p:pic>
        <p:nvPicPr>
          <p:cNvPr id="5" name="Content Placeholder 4">
            <a:extLst>
              <a:ext uri="{FF2B5EF4-FFF2-40B4-BE49-F238E27FC236}">
                <a16:creationId xmlns:a16="http://schemas.microsoft.com/office/drawing/2014/main" id="{484E9817-1D88-2D68-B5C6-FE0674AD6D8F}"/>
              </a:ext>
            </a:extLst>
          </p:cNvPr>
          <p:cNvPicPr>
            <a:picLocks noGrp="1" noChangeAspect="1"/>
          </p:cNvPicPr>
          <p:nvPr>
            <p:ph idx="1"/>
          </p:nvPr>
        </p:nvPicPr>
        <p:blipFill>
          <a:blip r:embed="rId2"/>
          <a:stretch>
            <a:fillRect/>
          </a:stretch>
        </p:blipFill>
        <p:spPr>
          <a:xfrm>
            <a:off x="3300412" y="1919287"/>
            <a:ext cx="6224588" cy="4391025"/>
          </a:xfrm>
        </p:spPr>
      </p:pic>
    </p:spTree>
    <p:extLst>
      <p:ext uri="{BB962C8B-B14F-4D97-AF65-F5344CB8AC3E}">
        <p14:creationId xmlns:p14="http://schemas.microsoft.com/office/powerpoint/2010/main" val="67066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5626</TotalTime>
  <Words>757</Words>
  <Application>Microsoft Macintosh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Franklin Gothic Medium</vt:lpstr>
      <vt:lpstr>Helvetica</vt:lpstr>
      <vt:lpstr>Medical Design 16x9</vt:lpstr>
      <vt:lpstr>Heart Failure Trends</vt:lpstr>
      <vt:lpstr>Introduction</vt:lpstr>
      <vt:lpstr>Project Description</vt:lpstr>
      <vt:lpstr>Mortality of Certain Medical Conditions with Heart Failure</vt:lpstr>
      <vt:lpstr>Common Medical Conditions within Heart Failure</vt:lpstr>
      <vt:lpstr>Heart Failure Vs Depression</vt:lpstr>
      <vt:lpstr>Heart Failure Vs Depression</vt:lpstr>
      <vt:lpstr>Heart Failure Vs Hyperlipidemia</vt:lpstr>
      <vt:lpstr>Blood Glucose Level</vt:lpstr>
      <vt:lpstr>Family History Vs Heart Failure</vt:lpstr>
      <vt:lpstr>Age Group Analysis </vt:lpstr>
      <vt:lpstr>Overall Age Group Analysis</vt:lpstr>
      <vt:lpstr>Mortality Rates</vt:lpstr>
      <vt:lpstr>Mortality YoY Trends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Vidya Velusamy</dc:creator>
  <cp:lastModifiedBy>Daniel Abrego</cp:lastModifiedBy>
  <cp:revision>20</cp:revision>
  <dcterms:created xsi:type="dcterms:W3CDTF">2024-06-13T22:49:27Z</dcterms:created>
  <dcterms:modified xsi:type="dcterms:W3CDTF">2024-06-17T23:17:52Z</dcterms:modified>
</cp:coreProperties>
</file>