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a17baaa9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a17baaa9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a5bc658a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a5bc658a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a17baaa9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a17baaa9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a5bc658a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a5bc658a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17baaa9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17baaa9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17baaa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17baaa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a17baaa9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a17baaa9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a17baaa9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a17baaa9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a17baaa9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a17baaa9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a17baaa9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a17baaa9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a17baaa9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a17baaa9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a17baaa98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a17baaa98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weforum.org/agenda/2014/09/mobile-phones-energy-efficient/#:~:text=The%20result%20is%20that%20mobile,nearly%205%20million%20American%20home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Mobile</a:t>
            </a:r>
            <a:r>
              <a:rPr lang="en"/>
              <a:t> Device Usage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Group 1:</a:t>
            </a:r>
            <a:br>
              <a:rPr lang="en"/>
            </a:br>
            <a:r>
              <a:rPr lang="en"/>
              <a:t>Kim Crespo, Brian Loutzenhiser, Bryson Desinor, and Alex Maciel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Age Factor into Battery Drainage</a:t>
            </a:r>
            <a:endParaRPr/>
          </a:p>
        </p:txBody>
      </p:sp>
      <p:sp>
        <p:nvSpPr>
          <p:cNvPr id="194" name="Google Shape;194;p22"/>
          <p:cNvSpPr txBox="1"/>
          <p:nvPr>
            <p:ph idx="1" type="body"/>
          </p:nvPr>
        </p:nvSpPr>
        <p:spPr>
          <a:xfrm>
            <a:off x="1423300" y="1567550"/>
            <a:ext cx="5815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1347600" y="1307850"/>
            <a:ext cx="5851849" cy="371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&amp; Drain Insights &amp; Observations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High Usage Among Younger Users</a:t>
            </a:r>
            <a:endParaRPr/>
          </a:p>
          <a:p>
            <a:pPr indent="-298450" lvl="1" marL="914400" rtl="0" algn="l">
              <a:spcBef>
                <a:spcPts val="0"/>
              </a:spcBef>
              <a:spcAft>
                <a:spcPts val="0"/>
              </a:spcAft>
              <a:buSzPts val="1100"/>
              <a:buChar char="○"/>
            </a:pPr>
            <a:r>
              <a:rPr lang="en"/>
              <a:t>The age group in their 20s shows the highest battery drain, which might indicate more frequent phone or app usage, possibly due to lifestyle or work habits.</a:t>
            </a:r>
            <a:endParaRPr/>
          </a:p>
          <a:p>
            <a:pPr indent="-311150" lvl="0" marL="457200" rtl="0" algn="l">
              <a:spcBef>
                <a:spcPts val="0"/>
              </a:spcBef>
              <a:spcAft>
                <a:spcPts val="0"/>
              </a:spcAft>
              <a:buSzPts val="1300"/>
              <a:buChar char="●"/>
            </a:pPr>
            <a:r>
              <a:rPr lang="en"/>
              <a:t>More Consistent Patterns in Middle Age Groups</a:t>
            </a:r>
            <a:endParaRPr/>
          </a:p>
          <a:p>
            <a:pPr indent="-298450" lvl="1" marL="914400" rtl="0" algn="l">
              <a:spcBef>
                <a:spcPts val="0"/>
              </a:spcBef>
              <a:spcAft>
                <a:spcPts val="0"/>
              </a:spcAft>
              <a:buSzPts val="1100"/>
              <a:buChar char="○"/>
            </a:pPr>
            <a:r>
              <a:rPr lang="en"/>
              <a:t>Age groups 30 to 50 have a narrower range of battery drain values, suggesting more regular or predictable usage patterns. This could be due to more balanced or habitual device usage.</a:t>
            </a:r>
            <a:endParaRPr/>
          </a:p>
          <a:p>
            <a:pPr indent="-311150" lvl="0" marL="457200" rtl="0" algn="l">
              <a:spcBef>
                <a:spcPts val="0"/>
              </a:spcBef>
              <a:spcAft>
                <a:spcPts val="0"/>
              </a:spcAft>
              <a:buSzPts val="1300"/>
              <a:buChar char="●"/>
            </a:pPr>
            <a:r>
              <a:rPr lang="en"/>
              <a:t>Lower Predicted Battery Drain for 60+</a:t>
            </a:r>
            <a:endParaRPr/>
          </a:p>
          <a:p>
            <a:pPr indent="-298450" lvl="1" marL="914400" rtl="0" algn="l">
              <a:spcBef>
                <a:spcPts val="0"/>
              </a:spcBef>
              <a:spcAft>
                <a:spcPts val="0"/>
              </a:spcAft>
              <a:buSzPts val="1100"/>
              <a:buChar char="○"/>
            </a:pPr>
            <a:r>
              <a:rPr lang="en"/>
              <a:t>The prediction line for age 60+ could indicate that users in this demographic typically use less data or drain less battery. This aligns with general trends that older users may use their devices less intensively.</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Device and Gender on the Five Factors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4"/>
          <p:cNvPicPr preferRelativeResize="0"/>
          <p:nvPr/>
        </p:nvPicPr>
        <p:blipFill>
          <a:blip r:embed="rId3">
            <a:alphaModFix/>
          </a:blip>
          <a:stretch>
            <a:fillRect/>
          </a:stretch>
        </p:blipFill>
        <p:spPr>
          <a:xfrm>
            <a:off x="1297500" y="1567550"/>
            <a:ext cx="6100424" cy="315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Device and Gender on the Five Factors</a:t>
            </a:r>
            <a:endParaRPr/>
          </a:p>
        </p:txBody>
      </p:sp>
      <p:sp>
        <p:nvSpPr>
          <p:cNvPr id="214" name="Google Shape;214;p25"/>
          <p:cNvSpPr txBox="1"/>
          <p:nvPr>
            <p:ph idx="1" type="body"/>
          </p:nvPr>
        </p:nvSpPr>
        <p:spPr>
          <a:xfrm>
            <a:off x="1297500" y="1189625"/>
            <a:ext cx="7038900" cy="28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Devices matter</a:t>
            </a:r>
            <a:endParaRPr/>
          </a:p>
          <a:p>
            <a:pPr indent="0" lvl="0" marL="0" rtl="0" algn="l">
              <a:spcBef>
                <a:spcPts val="1200"/>
              </a:spcBef>
              <a:spcAft>
                <a:spcPts val="0"/>
              </a:spcAft>
              <a:buNone/>
            </a:pPr>
            <a:r>
              <a:rPr lang="en"/>
              <a:t>iPhone 12 universally higher usage </a:t>
            </a:r>
            <a:r>
              <a:rPr lang="en"/>
              <a:t>among</a:t>
            </a:r>
            <a:r>
              <a:rPr lang="en"/>
              <a:t> the five factors </a:t>
            </a:r>
            <a:endParaRPr/>
          </a:p>
          <a:p>
            <a:pPr indent="0" lvl="0" marL="0" rtl="0" algn="l">
              <a:spcBef>
                <a:spcPts val="1200"/>
              </a:spcBef>
              <a:spcAft>
                <a:spcPts val="0"/>
              </a:spcAft>
              <a:buNone/>
            </a:pPr>
            <a:r>
              <a:rPr lang="en"/>
              <a:t>Xiaomi Mi 11- 3rd highest App Usage,  Screen Usage, time Apps installed but 2nd in data usage and battery drain</a:t>
            </a:r>
            <a:endParaRPr/>
          </a:p>
          <a:p>
            <a:pPr indent="0" lvl="0" marL="0" rtl="0" algn="l">
              <a:spcBef>
                <a:spcPts val="1200"/>
              </a:spcBef>
              <a:spcAft>
                <a:spcPts val="0"/>
              </a:spcAft>
              <a:buNone/>
            </a:pPr>
            <a:r>
              <a:rPr lang="en"/>
              <a:t>Screen On time iPhone 12</a:t>
            </a:r>
            <a:endParaRPr/>
          </a:p>
          <a:p>
            <a:pPr indent="0" lvl="0" marL="0" rtl="0" algn="l">
              <a:spcBef>
                <a:spcPts val="1200"/>
              </a:spcBef>
              <a:spcAft>
                <a:spcPts val="0"/>
              </a:spcAft>
              <a:buNone/>
            </a:pPr>
            <a:r>
              <a:rPr lang="en"/>
              <a:t>Battery drain iPhone 12</a:t>
            </a:r>
            <a:endParaRPr/>
          </a:p>
          <a:p>
            <a:pPr indent="0" lvl="0" marL="0" rtl="0" algn="l">
              <a:spcBef>
                <a:spcPts val="120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0" y="3255108"/>
            <a:ext cx="9144000" cy="17359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 Project 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Our goal is to predict key metrics of user behavior, such as </a:t>
            </a:r>
            <a:r>
              <a:rPr b="1" lang="en" sz="1100">
                <a:latin typeface="Arial"/>
                <a:ea typeface="Arial"/>
                <a:cs typeface="Arial"/>
                <a:sym typeface="Arial"/>
              </a:rPr>
              <a:t>Battery Drain</a:t>
            </a:r>
            <a:r>
              <a:rPr lang="en" sz="1100">
                <a:latin typeface="Arial"/>
                <a:ea typeface="Arial"/>
                <a:cs typeface="Arial"/>
                <a:sym typeface="Arial"/>
              </a:rPr>
              <a:t> and </a:t>
            </a:r>
            <a:r>
              <a:rPr b="1" lang="en" sz="1100">
                <a:latin typeface="Arial"/>
                <a:ea typeface="Arial"/>
                <a:cs typeface="Arial"/>
                <a:sym typeface="Arial"/>
              </a:rPr>
              <a:t>App Usage Time</a:t>
            </a:r>
            <a:r>
              <a:rPr lang="en" sz="1100">
                <a:latin typeface="Arial"/>
                <a:ea typeface="Arial"/>
                <a:cs typeface="Arial"/>
                <a:sym typeface="Arial"/>
              </a:rPr>
              <a:t>. These insights can help developers optimize app performance and reduce battery consumption.</a:t>
            </a:r>
            <a:endParaRPr sz="1100"/>
          </a:p>
          <a:p>
            <a:pPr indent="-298450" lvl="0" marL="457200" rtl="0" algn="l">
              <a:lnSpc>
                <a:spcPct val="200000"/>
              </a:lnSpc>
              <a:spcBef>
                <a:spcPts val="1200"/>
              </a:spcBef>
              <a:spcAft>
                <a:spcPts val="0"/>
              </a:spcAft>
              <a:buSzPts val="1100"/>
              <a:buChar char="●"/>
            </a:pPr>
            <a:r>
              <a:rPr lang="en" sz="1100"/>
              <a:t>Problem Statement</a:t>
            </a:r>
            <a:endParaRPr sz="1100"/>
          </a:p>
          <a:p>
            <a:pPr indent="-298450" lvl="0" marL="457200" rtl="0" algn="l">
              <a:lnSpc>
                <a:spcPct val="200000"/>
              </a:lnSpc>
              <a:spcBef>
                <a:spcPts val="0"/>
              </a:spcBef>
              <a:spcAft>
                <a:spcPts val="0"/>
              </a:spcAft>
              <a:buSzPts val="1100"/>
              <a:buChar char="●"/>
            </a:pPr>
            <a:r>
              <a:rPr lang="en" sz="1100"/>
              <a:t>Correlation between the five factors</a:t>
            </a:r>
            <a:endParaRPr sz="1100"/>
          </a:p>
          <a:p>
            <a:pPr indent="-298450" lvl="0" marL="457200" rtl="0" algn="l">
              <a:lnSpc>
                <a:spcPct val="200000"/>
              </a:lnSpc>
              <a:spcBef>
                <a:spcPts val="0"/>
              </a:spcBef>
              <a:spcAft>
                <a:spcPts val="0"/>
              </a:spcAft>
              <a:buSzPts val="1100"/>
              <a:buChar char="●"/>
            </a:pPr>
            <a:r>
              <a:rPr lang="en" sz="1100"/>
              <a:t>Predicting the Importance Features</a:t>
            </a:r>
            <a:endParaRPr sz="1100"/>
          </a:p>
          <a:p>
            <a:pPr indent="-298450" lvl="0" marL="457200" rtl="0" algn="l">
              <a:lnSpc>
                <a:spcPct val="200000"/>
              </a:lnSpc>
              <a:spcBef>
                <a:spcPts val="0"/>
              </a:spcBef>
              <a:spcAft>
                <a:spcPts val="0"/>
              </a:spcAft>
              <a:buSzPts val="1100"/>
              <a:buChar char="●"/>
            </a:pPr>
            <a:r>
              <a:rPr lang="en" sz="1100"/>
              <a:t>How does Age Impact Phone Usage</a:t>
            </a:r>
            <a:endParaRPr sz="1100"/>
          </a:p>
          <a:p>
            <a:pPr indent="-298450" lvl="0" marL="457200" rtl="0" algn="l">
              <a:lnSpc>
                <a:spcPct val="200000"/>
              </a:lnSpc>
              <a:spcBef>
                <a:spcPts val="0"/>
              </a:spcBef>
              <a:spcAft>
                <a:spcPts val="0"/>
              </a:spcAft>
              <a:buSzPts val="1100"/>
              <a:buChar char="●"/>
            </a:pPr>
            <a:r>
              <a:rPr lang="en" sz="1100"/>
              <a:t>Device and Gender on the Five Factors</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some factors in phone usage behavior?</a:t>
            </a:r>
            <a:endParaRPr/>
          </a:p>
          <a:p>
            <a:pPr indent="0" lvl="0" marL="0" rtl="0" algn="l">
              <a:spcBef>
                <a:spcPts val="1200"/>
              </a:spcBef>
              <a:spcAft>
                <a:spcPts val="0"/>
              </a:spcAft>
              <a:buNone/>
            </a:pPr>
            <a:r>
              <a:rPr lang="en"/>
              <a:t>How </a:t>
            </a:r>
            <a:r>
              <a:rPr lang="en"/>
              <a:t>can these insights help developers optimize app performance and reduce battery consumption?</a:t>
            </a:r>
            <a:endParaRPr/>
          </a:p>
          <a:p>
            <a:pPr indent="0" lvl="0" marL="0" rtl="0" algn="l">
              <a:spcBef>
                <a:spcPts val="1200"/>
              </a:spcBef>
              <a:spcAft>
                <a:spcPts val="0"/>
              </a:spcAft>
              <a:buNone/>
            </a:pPr>
            <a:r>
              <a:rPr lang="en"/>
              <a:t>Why this matters? Efficient mobile devices can reduce environmental impact.</a:t>
            </a:r>
            <a:endParaRPr/>
          </a:p>
          <a:p>
            <a:pPr indent="0" lvl="0" marL="0" rtl="0" algn="l">
              <a:spcBef>
                <a:spcPts val="1200"/>
              </a:spcBef>
              <a:spcAft>
                <a:spcPts val="0"/>
              </a:spcAft>
              <a:buNone/>
            </a:pPr>
            <a:r>
              <a:rPr lang="en" u="sng">
                <a:solidFill>
                  <a:schemeClr val="hlink"/>
                </a:solidFill>
                <a:hlinkClick r:id="rId3"/>
              </a:rPr>
              <a:t>https://www.weforum.org/agenda/2014/09/mobile-phones-energy-efficient/#:~:text=The%20result%20is%20that%20mobile,nearly%205%20million%20American%20homes</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4">
            <a:alphaModFix/>
          </a:blip>
          <a:stretch>
            <a:fillRect/>
          </a:stretch>
        </p:blipFill>
        <p:spPr>
          <a:xfrm>
            <a:off x="7237325" y="3236825"/>
            <a:ext cx="1906675" cy="190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Five Factors</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sz="2400" u="sng">
                <a:latin typeface="Montserrat"/>
                <a:ea typeface="Montserrat"/>
                <a:cs typeface="Montserrat"/>
                <a:sym typeface="Montserrat"/>
              </a:rPr>
              <a:t>App Usage Time (min/day)</a:t>
            </a:r>
            <a:r>
              <a:rPr lang="en" sz="2400">
                <a:latin typeface="Montserrat"/>
                <a:ea typeface="Montserrat"/>
                <a:cs typeface="Montserrat"/>
                <a:sym typeface="Montserrat"/>
              </a:rPr>
              <a:t>- Daily time spent on mobile applications, measured in minutes.</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u="sng">
                <a:latin typeface="Montserrat"/>
                <a:ea typeface="Montserrat"/>
                <a:cs typeface="Montserrat"/>
                <a:sym typeface="Montserrat"/>
              </a:rPr>
              <a:t>Screen On Time (hours/day)</a:t>
            </a:r>
            <a:r>
              <a:rPr lang="en" sz="2400">
                <a:latin typeface="Montserrat"/>
                <a:ea typeface="Montserrat"/>
                <a:cs typeface="Montserrat"/>
                <a:sym typeface="Montserrat"/>
              </a:rPr>
              <a:t>- Average hours per day the screen is active.</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u="sng">
                <a:latin typeface="Montserrat"/>
                <a:ea typeface="Montserrat"/>
                <a:cs typeface="Montserrat"/>
                <a:sym typeface="Montserrat"/>
              </a:rPr>
              <a:t>Battery Drain (mAh/day)</a:t>
            </a:r>
            <a:r>
              <a:rPr lang="en" sz="2400">
                <a:latin typeface="Montserrat"/>
                <a:ea typeface="Montserrat"/>
                <a:cs typeface="Montserrat"/>
                <a:sym typeface="Montserrat"/>
              </a:rPr>
              <a:t>- Daily battery consumption in mAh.</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u="sng">
                <a:latin typeface="Montserrat"/>
                <a:ea typeface="Montserrat"/>
                <a:cs typeface="Montserrat"/>
                <a:sym typeface="Montserrat"/>
              </a:rPr>
              <a:t>Number of Apps Installed</a:t>
            </a:r>
            <a:r>
              <a:rPr lang="en" sz="2400">
                <a:latin typeface="Montserrat"/>
                <a:ea typeface="Montserrat"/>
                <a:cs typeface="Montserrat"/>
                <a:sym typeface="Montserrat"/>
              </a:rPr>
              <a:t>- Total apps available on the device.</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u="sng">
                <a:latin typeface="Montserrat"/>
                <a:ea typeface="Montserrat"/>
                <a:cs typeface="Montserrat"/>
                <a:sym typeface="Montserrat"/>
              </a:rPr>
              <a:t>Data Usage (MB/day)</a:t>
            </a:r>
            <a:r>
              <a:rPr lang="en" sz="2400">
                <a:latin typeface="Montserrat"/>
                <a:ea typeface="Montserrat"/>
                <a:cs typeface="Montserrat"/>
                <a:sym typeface="Montserrat"/>
              </a:rPr>
              <a:t>- Daily mobile data consumption in megabytes.</a:t>
            </a:r>
            <a:endParaRPr sz="2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4957175" y="583575"/>
            <a:ext cx="4080000" cy="337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020" u="sng"/>
              <a:t>Pairwise Relationships</a:t>
            </a:r>
            <a:endParaRPr b="1" sz="2020" u="sng"/>
          </a:p>
          <a:p>
            <a:pPr indent="0" lvl="0" marL="0" rtl="0" algn="l">
              <a:spcBef>
                <a:spcPts val="0"/>
              </a:spcBef>
              <a:spcAft>
                <a:spcPts val="0"/>
              </a:spcAft>
              <a:buSzPts val="990"/>
              <a:buNone/>
            </a:pPr>
            <a:r>
              <a:t/>
            </a:r>
            <a:endParaRPr b="1" sz="220" u="sng"/>
          </a:p>
          <a:p>
            <a:pPr indent="-288290" lvl="0" marL="457200" rtl="0" algn="l">
              <a:spcBef>
                <a:spcPts val="0"/>
              </a:spcBef>
              <a:spcAft>
                <a:spcPts val="0"/>
              </a:spcAft>
              <a:buSzPts val="940"/>
              <a:buChar char="●"/>
            </a:pPr>
            <a:r>
              <a:rPr lang="en" sz="939"/>
              <a:t>Each diagonal plot shows a histogram representing the distribution of one variable. </a:t>
            </a:r>
            <a:endParaRPr sz="939"/>
          </a:p>
          <a:p>
            <a:pPr indent="0" lvl="0" marL="457200" rtl="0" algn="l">
              <a:spcBef>
                <a:spcPts val="0"/>
              </a:spcBef>
              <a:spcAft>
                <a:spcPts val="0"/>
              </a:spcAft>
              <a:buNone/>
            </a:pPr>
            <a:r>
              <a:t/>
            </a:r>
            <a:endParaRPr sz="939"/>
          </a:p>
          <a:p>
            <a:pPr indent="-288290" lvl="0" marL="457200" rtl="0" algn="l">
              <a:spcBef>
                <a:spcPts val="0"/>
              </a:spcBef>
              <a:spcAft>
                <a:spcPts val="0"/>
              </a:spcAft>
              <a:buSzPts val="940"/>
              <a:buChar char="●"/>
            </a:pPr>
            <a:r>
              <a:rPr lang="en" sz="939"/>
              <a:t>The strong, almost linear relationship between App Usage, Screen on Time, Battery Drain suggest that these factors are closely tied together. Reducing app usage, or optimizing screen-on time could have a direct impact on reducing battery drain. </a:t>
            </a:r>
            <a:endParaRPr sz="939"/>
          </a:p>
          <a:p>
            <a:pPr indent="0" lvl="0" marL="457200" rtl="0" algn="l">
              <a:spcBef>
                <a:spcPts val="0"/>
              </a:spcBef>
              <a:spcAft>
                <a:spcPts val="0"/>
              </a:spcAft>
              <a:buNone/>
            </a:pPr>
            <a:r>
              <a:t/>
            </a:r>
            <a:endParaRPr sz="939"/>
          </a:p>
          <a:p>
            <a:pPr indent="-275590" lvl="0" marL="457200" rtl="0" algn="l">
              <a:spcBef>
                <a:spcPts val="0"/>
              </a:spcBef>
              <a:spcAft>
                <a:spcPts val="0"/>
              </a:spcAft>
              <a:buSzPts val="740"/>
              <a:buChar char="●"/>
            </a:pPr>
            <a:r>
              <a:rPr lang="en" sz="900"/>
              <a:t>Users with more installed apps and higher data usage also tend to have higher App Usage Time and Battery Drain, though these relationships are not as strong as those involving Screen On Time and Battery Drain.</a:t>
            </a:r>
            <a:endParaRPr sz="900"/>
          </a:p>
          <a:p>
            <a:pPr indent="0" lvl="0" marL="457200" rtl="0" algn="l">
              <a:spcBef>
                <a:spcPts val="0"/>
              </a:spcBef>
              <a:spcAft>
                <a:spcPts val="0"/>
              </a:spcAft>
              <a:buNone/>
            </a:pPr>
            <a:r>
              <a:t/>
            </a:r>
            <a:endParaRPr sz="900"/>
          </a:p>
          <a:p>
            <a:pPr indent="-273050" lvl="0" marL="457200" rtl="0" algn="l">
              <a:spcBef>
                <a:spcPts val="0"/>
              </a:spcBef>
              <a:spcAft>
                <a:spcPts val="0"/>
              </a:spcAft>
              <a:buSzPts val="700"/>
              <a:buChar char="●"/>
            </a:pPr>
            <a:r>
              <a:rPr lang="en" sz="900"/>
              <a:t>In each scatter plot, we notice several outliers—users who fall outside the common ranges of app usage or battery consumption. These heavy users likely represent power users who engage deeply with apps, leading to higher data usage and battery consumption.</a:t>
            </a:r>
            <a:endParaRPr sz="900"/>
          </a:p>
          <a:p>
            <a:pPr indent="0" lvl="0" marL="457200" rtl="0" algn="l">
              <a:spcBef>
                <a:spcPts val="0"/>
              </a:spcBef>
              <a:spcAft>
                <a:spcPts val="0"/>
              </a:spcAft>
              <a:buNone/>
            </a:pPr>
            <a:r>
              <a:t/>
            </a:r>
            <a:endParaRPr sz="900"/>
          </a:p>
          <a:p>
            <a:pPr indent="-273050" lvl="0" marL="457200" rtl="0" algn="l">
              <a:spcBef>
                <a:spcPts val="0"/>
              </a:spcBef>
              <a:spcAft>
                <a:spcPts val="0"/>
              </a:spcAft>
              <a:buSzPts val="700"/>
              <a:buChar char="●"/>
            </a:pPr>
            <a:r>
              <a:rPr lang="en" sz="900"/>
              <a:t>The strongest relationships, particularly between App Usage Time and Battery Drain, suggest that app developers and businesses can significantly reduce battery drain by optimizing app performance during screen-on periods.</a:t>
            </a:r>
            <a:endParaRPr sz="7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SzPts val="990"/>
              <a:buNone/>
            </a:pPr>
            <a:r>
              <a:t/>
            </a:r>
            <a:endParaRPr sz="939"/>
          </a:p>
          <a:p>
            <a:pPr indent="0" lvl="0" marL="0" rtl="0" algn="l">
              <a:spcBef>
                <a:spcPts val="0"/>
              </a:spcBef>
              <a:spcAft>
                <a:spcPts val="0"/>
              </a:spcAft>
              <a:buSzPts val="990"/>
              <a:buNone/>
            </a:pPr>
            <a:r>
              <a:t/>
            </a:r>
            <a:endParaRPr sz="240"/>
          </a:p>
          <a:p>
            <a:pPr indent="0" lvl="0" marL="0" rtl="0" algn="l">
              <a:spcBef>
                <a:spcPts val="0"/>
              </a:spcBef>
              <a:spcAft>
                <a:spcPts val="0"/>
              </a:spcAft>
              <a:buSzPts val="990"/>
              <a:buNone/>
            </a:pPr>
            <a:r>
              <a:t/>
            </a:r>
            <a:endParaRPr sz="895"/>
          </a:p>
          <a:p>
            <a:pPr indent="0" lvl="0" marL="0" rtl="0" algn="l">
              <a:spcBef>
                <a:spcPts val="0"/>
              </a:spcBef>
              <a:spcAft>
                <a:spcPts val="0"/>
              </a:spcAft>
              <a:buSzPts val="990"/>
              <a:buNone/>
            </a:pPr>
            <a:r>
              <a:t/>
            </a:r>
            <a:endParaRPr sz="939"/>
          </a:p>
        </p:txBody>
      </p:sp>
      <p:pic>
        <p:nvPicPr>
          <p:cNvPr id="160" name="Google Shape;160;p17"/>
          <p:cNvPicPr preferRelativeResize="0"/>
          <p:nvPr/>
        </p:nvPicPr>
        <p:blipFill>
          <a:blip r:embed="rId3">
            <a:alphaModFix/>
          </a:blip>
          <a:stretch>
            <a:fillRect/>
          </a:stretch>
        </p:blipFill>
        <p:spPr>
          <a:xfrm>
            <a:off x="65825" y="134575"/>
            <a:ext cx="4746250" cy="492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between the five factors</a:t>
            </a:r>
            <a:endParaRPr/>
          </a:p>
        </p:txBody>
      </p:sp>
      <p:pic>
        <p:nvPicPr>
          <p:cNvPr id="166" name="Google Shape;166;p18"/>
          <p:cNvPicPr preferRelativeResize="0"/>
          <p:nvPr/>
        </p:nvPicPr>
        <p:blipFill>
          <a:blip r:embed="rId3">
            <a:alphaModFix/>
          </a:blip>
          <a:stretch>
            <a:fillRect/>
          </a:stretch>
        </p:blipFill>
        <p:spPr>
          <a:xfrm>
            <a:off x="133100" y="1460250"/>
            <a:ext cx="4090851" cy="3586100"/>
          </a:xfrm>
          <a:prstGeom prst="rect">
            <a:avLst/>
          </a:prstGeom>
          <a:noFill/>
          <a:ln>
            <a:noFill/>
          </a:ln>
        </p:spPr>
      </p:pic>
      <p:sp>
        <p:nvSpPr>
          <p:cNvPr id="167" name="Google Shape;167;p18"/>
          <p:cNvSpPr txBox="1"/>
          <p:nvPr>
            <p:ph idx="1" type="body"/>
          </p:nvPr>
        </p:nvSpPr>
        <p:spPr>
          <a:xfrm>
            <a:off x="5096400" y="393750"/>
            <a:ext cx="3798900" cy="241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900">
                <a:latin typeface="Montserrat"/>
                <a:ea typeface="Montserrat"/>
                <a:cs typeface="Montserrat"/>
                <a:sym typeface="Montserrat"/>
              </a:rPr>
              <a:t>This </a:t>
            </a:r>
            <a:r>
              <a:rPr lang="en" sz="900">
                <a:latin typeface="Montserrat"/>
                <a:ea typeface="Montserrat"/>
                <a:cs typeface="Montserrat"/>
                <a:sym typeface="Montserrat"/>
              </a:rPr>
              <a:t>heat map</a:t>
            </a:r>
            <a:r>
              <a:rPr lang="en" sz="900">
                <a:latin typeface="Montserrat"/>
                <a:ea typeface="Montserrat"/>
                <a:cs typeface="Montserrat"/>
                <a:sym typeface="Montserrat"/>
              </a:rPr>
              <a:t> illustrates the correlation between the five key variables. </a:t>
            </a:r>
            <a:endParaRPr sz="900">
              <a:latin typeface="Montserrat"/>
              <a:ea typeface="Montserrat"/>
              <a:cs typeface="Montserrat"/>
              <a:sym typeface="Montserrat"/>
            </a:endParaRPr>
          </a:p>
          <a:p>
            <a:pPr indent="0" lvl="0" marL="0" rtl="0" algn="l">
              <a:lnSpc>
                <a:spcPct val="95000"/>
              </a:lnSpc>
              <a:spcBef>
                <a:spcPts val="1200"/>
              </a:spcBef>
              <a:spcAft>
                <a:spcPts val="0"/>
              </a:spcAft>
              <a:buSzPts val="358"/>
              <a:buNone/>
            </a:pPr>
            <a:r>
              <a:rPr lang="en" sz="900">
                <a:latin typeface="Montserrat"/>
                <a:ea typeface="Montserrat"/>
                <a:cs typeface="Montserrat"/>
                <a:sym typeface="Montserrat"/>
              </a:rPr>
              <a:t>Correlation values range from -1 to 1:</a:t>
            </a:r>
            <a:endParaRPr sz="900">
              <a:latin typeface="Montserrat"/>
              <a:ea typeface="Montserrat"/>
              <a:cs typeface="Montserrat"/>
              <a:sym typeface="Montserrat"/>
            </a:endParaRPr>
          </a:p>
          <a:p>
            <a:pPr indent="-285750" lvl="0" marL="457200" rtl="0" algn="l">
              <a:lnSpc>
                <a:spcPct val="95000"/>
              </a:lnSpc>
              <a:spcBef>
                <a:spcPts val="1200"/>
              </a:spcBef>
              <a:spcAft>
                <a:spcPts val="0"/>
              </a:spcAft>
              <a:buClr>
                <a:schemeClr val="lt1"/>
              </a:buClr>
              <a:buSzPts val="900"/>
              <a:buFont typeface="Arial"/>
              <a:buChar char="●"/>
            </a:pPr>
            <a:r>
              <a:rPr lang="en" sz="900">
                <a:latin typeface="Montserrat"/>
                <a:ea typeface="Montserrat"/>
                <a:cs typeface="Montserrat"/>
                <a:sym typeface="Montserrat"/>
              </a:rPr>
              <a:t>+1 means a perfect positive correlation, indicating that as one variable increases, the other also increases proportionally.</a:t>
            </a:r>
            <a:endParaRPr sz="900">
              <a:latin typeface="Montserrat"/>
              <a:ea typeface="Montserrat"/>
              <a:cs typeface="Montserrat"/>
              <a:sym typeface="Montserrat"/>
            </a:endParaRPr>
          </a:p>
          <a:p>
            <a:pPr indent="-285750" lvl="0" marL="457200" rtl="0" algn="l">
              <a:lnSpc>
                <a:spcPct val="95000"/>
              </a:lnSpc>
              <a:spcBef>
                <a:spcPts val="0"/>
              </a:spcBef>
              <a:spcAft>
                <a:spcPts val="0"/>
              </a:spcAft>
              <a:buClr>
                <a:schemeClr val="lt1"/>
              </a:buClr>
              <a:buSzPts val="900"/>
              <a:buFont typeface="Arial"/>
              <a:buChar char="●"/>
            </a:pPr>
            <a:r>
              <a:rPr lang="en" sz="900">
                <a:latin typeface="Montserrat"/>
                <a:ea typeface="Montserrat"/>
                <a:cs typeface="Montserrat"/>
                <a:sym typeface="Montserrat"/>
              </a:rPr>
              <a:t>0 means no correlation between the variables.</a:t>
            </a:r>
            <a:endParaRPr sz="900">
              <a:latin typeface="Montserrat"/>
              <a:ea typeface="Montserrat"/>
              <a:cs typeface="Montserrat"/>
              <a:sym typeface="Montserrat"/>
            </a:endParaRPr>
          </a:p>
          <a:p>
            <a:pPr indent="-285750" lvl="0" marL="457200" rtl="0" algn="l">
              <a:lnSpc>
                <a:spcPct val="95000"/>
              </a:lnSpc>
              <a:spcBef>
                <a:spcPts val="0"/>
              </a:spcBef>
              <a:spcAft>
                <a:spcPts val="0"/>
              </a:spcAft>
              <a:buClr>
                <a:schemeClr val="lt1"/>
              </a:buClr>
              <a:buSzPts val="900"/>
              <a:buFont typeface="Arial"/>
              <a:buChar char="●"/>
            </a:pPr>
            <a:r>
              <a:rPr lang="en" sz="900">
                <a:latin typeface="Montserrat"/>
                <a:ea typeface="Montserrat"/>
                <a:cs typeface="Montserrat"/>
                <a:sym typeface="Montserrat"/>
              </a:rPr>
              <a:t>-1 means a perfect negative correlation, indicating that as one variable increases, the other decreases.</a:t>
            </a:r>
            <a:endParaRPr sz="900">
              <a:latin typeface="Montserrat"/>
              <a:ea typeface="Montserrat"/>
              <a:cs typeface="Montserrat"/>
              <a:sym typeface="Montserrat"/>
            </a:endParaRPr>
          </a:p>
          <a:p>
            <a:pPr indent="0" lvl="0" marL="0" rtl="0" algn="l">
              <a:lnSpc>
                <a:spcPct val="95000"/>
              </a:lnSpc>
              <a:spcBef>
                <a:spcPts val="1200"/>
              </a:spcBef>
              <a:spcAft>
                <a:spcPts val="0"/>
              </a:spcAft>
              <a:buSzPts val="358"/>
              <a:buNone/>
            </a:pPr>
            <a:r>
              <a:rPr lang="en" sz="900">
                <a:latin typeface="Montserrat"/>
                <a:ea typeface="Montserrat"/>
                <a:cs typeface="Montserrat"/>
                <a:sym typeface="Montserrat"/>
              </a:rPr>
              <a:t>The heatmap reveals extremely strong correlations (0.93–0.96) between most of the variables, suggesting that App Usage Time, Battery Drain, Screen On Time, Number of Apps Installed, and Data Usage are all tightly connected in user behavior.</a:t>
            </a:r>
            <a:endParaRPr sz="900">
              <a:latin typeface="Montserrat"/>
              <a:ea typeface="Montserrat"/>
              <a:cs typeface="Montserrat"/>
              <a:sym typeface="Montserrat"/>
            </a:endParaRPr>
          </a:p>
          <a:p>
            <a:pPr indent="0" lvl="0" marL="0" rtl="0" algn="l">
              <a:lnSpc>
                <a:spcPct val="95000"/>
              </a:lnSpc>
              <a:spcBef>
                <a:spcPts val="1200"/>
              </a:spcBef>
              <a:spcAft>
                <a:spcPts val="0"/>
              </a:spcAft>
              <a:buSzPts val="358"/>
              <a:buNone/>
            </a:pPr>
            <a:r>
              <a:rPr lang="en" sz="900">
                <a:latin typeface="Montserrat"/>
                <a:ea typeface="Montserrat"/>
                <a:cs typeface="Montserrat"/>
                <a:sym typeface="Montserrat"/>
              </a:rPr>
              <a:t>The strongest correlation in the heatmap (0.96) between App Usage Time and Battery Drain suggests that app usage is one of the most influential factors on battery consumption. Users who spend more time on apps not only use more data but also experience significantly higher battery drain.</a:t>
            </a:r>
            <a:endParaRPr sz="900">
              <a:latin typeface="Montserrat"/>
              <a:ea typeface="Montserrat"/>
              <a:cs typeface="Montserrat"/>
              <a:sym typeface="Montserrat"/>
            </a:endParaRPr>
          </a:p>
          <a:p>
            <a:pPr indent="0" lvl="0" marL="0" rtl="0" algn="l">
              <a:lnSpc>
                <a:spcPct val="95000"/>
              </a:lnSpc>
              <a:spcBef>
                <a:spcPts val="1200"/>
              </a:spcBef>
              <a:spcAft>
                <a:spcPts val="0"/>
              </a:spcAft>
              <a:buSzPts val="358"/>
              <a:buNone/>
            </a:pPr>
            <a:r>
              <a:rPr lang="en" sz="900">
                <a:latin typeface="Montserrat"/>
                <a:ea typeface="Montserrat"/>
                <a:cs typeface="Montserrat"/>
                <a:sym typeface="Montserrat"/>
              </a:rPr>
              <a:t>The high correlation between Data Usage and Battery Drain (0.93) underscores the impact of data-heavy apps on battery life. Apps that require a lot of data, such as streaming services, social media, and video calls, can drain the battery quickly.</a:t>
            </a:r>
            <a:endParaRPr sz="900">
              <a:latin typeface="Montserrat"/>
              <a:ea typeface="Montserrat"/>
              <a:cs typeface="Montserrat"/>
              <a:sym typeface="Montserrat"/>
            </a:endParaRPr>
          </a:p>
          <a:p>
            <a:pPr indent="0" lvl="0" marL="0" rtl="0" algn="l">
              <a:lnSpc>
                <a:spcPct val="95000"/>
              </a:lnSpc>
              <a:spcBef>
                <a:spcPts val="1200"/>
              </a:spcBef>
              <a:spcAft>
                <a:spcPts val="1200"/>
              </a:spcAft>
              <a:buSzPts val="358"/>
              <a:buNone/>
            </a:pPr>
            <a:r>
              <a:rPr lang="en" sz="900">
                <a:latin typeface="Montserrat"/>
                <a:ea typeface="Montserrat"/>
                <a:cs typeface="Montserrat"/>
                <a:sym typeface="Montserrat"/>
              </a:rPr>
              <a:t>This suggest that future developers may want to focus on optimizing battery usage, particularly by managing app activity and screen-on time. Overall reducing the data </a:t>
            </a:r>
            <a:r>
              <a:rPr lang="en" sz="900">
                <a:latin typeface="Montserrat"/>
                <a:ea typeface="Montserrat"/>
                <a:cs typeface="Montserrat"/>
                <a:sym typeface="Montserrat"/>
              </a:rPr>
              <a:t>footprint of their apps. </a:t>
            </a:r>
            <a:endParaRPr sz="9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the Importance Features</a:t>
            </a:r>
            <a:endParaRPr/>
          </a:p>
        </p:txBody>
      </p:sp>
      <p:sp>
        <p:nvSpPr>
          <p:cNvPr id="173" name="Google Shape;173;p19"/>
          <p:cNvSpPr txBox="1"/>
          <p:nvPr>
            <p:ph idx="1" type="body"/>
          </p:nvPr>
        </p:nvSpPr>
        <p:spPr>
          <a:xfrm>
            <a:off x="6101325" y="1187700"/>
            <a:ext cx="2634000" cy="3676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Top Features correlating on Behavior classes being App Usage Time and Battery Drain.</a:t>
            </a:r>
            <a:endParaRPr/>
          </a:p>
          <a:p>
            <a:pPr indent="-311150" lvl="0" marL="457200" rtl="0" algn="l">
              <a:lnSpc>
                <a:spcPct val="150000"/>
              </a:lnSpc>
              <a:spcBef>
                <a:spcPts val="0"/>
              </a:spcBef>
              <a:spcAft>
                <a:spcPts val="0"/>
              </a:spcAft>
              <a:buSzPts val="1300"/>
              <a:buChar char="●"/>
            </a:pPr>
            <a:r>
              <a:rPr lang="en"/>
              <a:t>We can see that “App Usage” being the main correlation to higher behavior category.</a:t>
            </a:r>
            <a:endParaRPr/>
          </a:p>
          <a:p>
            <a:pPr indent="-311150" lvl="0" marL="457200" rtl="0" algn="l">
              <a:lnSpc>
                <a:spcPct val="150000"/>
              </a:lnSpc>
              <a:spcBef>
                <a:spcPts val="0"/>
              </a:spcBef>
              <a:spcAft>
                <a:spcPts val="0"/>
              </a:spcAft>
              <a:buSzPts val="1300"/>
              <a:buChar char="●"/>
            </a:pPr>
            <a:r>
              <a:rPr lang="en"/>
              <a:t>Further proving that it’s important for developers to optimize device battery.</a:t>
            </a:r>
            <a:endParaRPr/>
          </a:p>
        </p:txBody>
      </p:sp>
      <p:pic>
        <p:nvPicPr>
          <p:cNvPr id="174" name="Google Shape;174;p19"/>
          <p:cNvPicPr preferRelativeResize="0"/>
          <p:nvPr/>
        </p:nvPicPr>
        <p:blipFill>
          <a:blip r:embed="rId3">
            <a:alphaModFix/>
          </a:blip>
          <a:stretch>
            <a:fillRect/>
          </a:stretch>
        </p:blipFill>
        <p:spPr>
          <a:xfrm>
            <a:off x="152400" y="1460250"/>
            <a:ext cx="5796525" cy="32865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399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Feature Correlation to Battery Drain</a:t>
            </a:r>
            <a:endParaRPr/>
          </a:p>
        </p:txBody>
      </p:sp>
      <p:sp>
        <p:nvSpPr>
          <p:cNvPr id="180" name="Google Shape;180;p20"/>
          <p:cNvSpPr txBox="1"/>
          <p:nvPr>
            <p:ph idx="1" type="body"/>
          </p:nvPr>
        </p:nvSpPr>
        <p:spPr>
          <a:xfrm>
            <a:off x="119325" y="1582300"/>
            <a:ext cx="2532600" cy="2771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Top feature importance to battery drain is Screen On Time.</a:t>
            </a:r>
            <a:endParaRPr/>
          </a:p>
          <a:p>
            <a:pPr indent="-304958" lvl="0" marL="457200" rtl="0" algn="l">
              <a:spcBef>
                <a:spcPts val="0"/>
              </a:spcBef>
              <a:spcAft>
                <a:spcPts val="0"/>
              </a:spcAft>
              <a:buSzPct val="100000"/>
              <a:buChar char="●"/>
            </a:pPr>
            <a:r>
              <a:rPr lang="en"/>
              <a:t>Intriguing</a:t>
            </a:r>
            <a:r>
              <a:rPr lang="en"/>
              <a:t> to see that the data shows that app usage time and screen on time do not match.</a:t>
            </a:r>
            <a:endParaRPr/>
          </a:p>
          <a:p>
            <a:pPr indent="-304958" lvl="0" marL="457200" rtl="0" algn="l">
              <a:spcBef>
                <a:spcPts val="0"/>
              </a:spcBef>
              <a:spcAft>
                <a:spcPts val="0"/>
              </a:spcAft>
              <a:buSzPct val="100000"/>
              <a:buChar char="●"/>
            </a:pPr>
            <a:r>
              <a:rPr lang="en"/>
              <a:t>It is </a:t>
            </a:r>
            <a:r>
              <a:rPr lang="en"/>
              <a:t>important</a:t>
            </a:r>
            <a:r>
              <a:rPr lang="en"/>
              <a:t> to have the device screen on </a:t>
            </a:r>
            <a:r>
              <a:rPr lang="en"/>
              <a:t>standby</a:t>
            </a:r>
            <a:r>
              <a:rPr lang="en"/>
              <a:t>/timeout settings on by default to the lowest timer setting to </a:t>
            </a:r>
            <a:r>
              <a:rPr lang="en"/>
              <a:t>further</a:t>
            </a:r>
            <a:r>
              <a:rPr lang="en"/>
              <a:t> optimize phone usage.</a:t>
            </a:r>
            <a:endParaRPr/>
          </a:p>
        </p:txBody>
      </p:sp>
      <p:pic>
        <p:nvPicPr>
          <p:cNvPr id="181" name="Google Shape;181;p20"/>
          <p:cNvPicPr preferRelativeResize="0"/>
          <p:nvPr/>
        </p:nvPicPr>
        <p:blipFill>
          <a:blip r:embed="rId3">
            <a:alphaModFix/>
          </a:blip>
          <a:stretch>
            <a:fillRect/>
          </a:stretch>
        </p:blipFill>
        <p:spPr>
          <a:xfrm>
            <a:off x="2709400" y="1358238"/>
            <a:ext cx="6244574" cy="3540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Age Impact Phone Usage</a:t>
            </a:r>
            <a:endParaRPr/>
          </a:p>
        </p:txBody>
      </p:sp>
      <p:sp>
        <p:nvSpPr>
          <p:cNvPr id="187" name="Google Shape;187;p21"/>
          <p:cNvSpPr txBox="1"/>
          <p:nvPr>
            <p:ph idx="1" type="body"/>
          </p:nvPr>
        </p:nvSpPr>
        <p:spPr>
          <a:xfrm>
            <a:off x="1297500" y="1567550"/>
            <a:ext cx="7038900" cy="159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looking at raw averages of the five factors the young </a:t>
            </a:r>
            <a:r>
              <a:rPr lang="en"/>
              <a:t>adults and late 40’s-50’s exhibit greater phone usage behavior. </a:t>
            </a:r>
            <a:endParaRPr/>
          </a:p>
        </p:txBody>
      </p:sp>
      <p:pic>
        <p:nvPicPr>
          <p:cNvPr id="188" name="Google Shape;188;p21"/>
          <p:cNvPicPr preferRelativeResize="0"/>
          <p:nvPr/>
        </p:nvPicPr>
        <p:blipFill>
          <a:blip r:embed="rId3">
            <a:alphaModFix/>
          </a:blip>
          <a:stretch>
            <a:fillRect/>
          </a:stretch>
        </p:blipFill>
        <p:spPr>
          <a:xfrm>
            <a:off x="78913" y="3393550"/>
            <a:ext cx="8986176" cy="136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