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50" r:id="rId5"/>
    <p:sldId id="352" r:id="rId6"/>
    <p:sldId id="353" r:id="rId7"/>
    <p:sldId id="354" r:id="rId8"/>
    <p:sldId id="355" r:id="rId9"/>
    <p:sldId id="356" r:id="rId10"/>
    <p:sldId id="357" r:id="rId11"/>
    <p:sldId id="358" r:id="rId12"/>
    <p:sldId id="3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p:scale>
          <a:sx n="75" d="100"/>
          <a:sy n="75" d="100"/>
        </p:scale>
        <p:origin x="974" y="2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2038105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67054" y="758752"/>
            <a:ext cx="5491571" cy="287144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67055" y="4549553"/>
            <a:ext cx="5491570" cy="1606189"/>
          </a:xfrm>
        </p:spPr>
        <p:txBody>
          <a:bodyPr lIns="0" tIns="0" rIns="0" bIns="0">
            <a:norm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41475"/>
            <a:ext cx="10163506" cy="134845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64023" y="2185427"/>
            <a:ext cx="4827178"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15" name="Straight Connector 14">
            <a:extLst>
              <a:ext uri="{FF2B5EF4-FFF2-40B4-BE49-F238E27FC236}">
                <a16:creationId xmlns:a16="http://schemas.microsoft.com/office/drawing/2014/main" id="{ED51C063-0222-064B-8A2E-485FE9EAC10D}"/>
              </a:ext>
              <a:ext uri="{C183D7F6-B498-43B3-948B-1728B52AA6E4}">
                <adec:decorative xmlns:adec="http://schemas.microsoft.com/office/drawing/2017/decorative" val="1"/>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hasCustomPrompt="1"/>
          </p:nvPr>
        </p:nvSpPr>
        <p:spPr>
          <a:xfrm>
            <a:off x="6362700" y="2185427"/>
            <a:ext cx="4764829"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hasCustomPrompt="1"/>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80FEE6CB-7A68-C30C-38DD-5D9B336CEAD4}"/>
              </a:ext>
            </a:extLst>
          </p:cNvPr>
          <p:cNvSpPr>
            <a:spLocks noGrp="1"/>
          </p:cNvSpPr>
          <p:nvPr>
            <p:ph type="dt" sz="half" idx="17"/>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19553"/>
            <a:ext cx="10259471" cy="1370373"/>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52500"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6" name="Straight Connector 25">
            <a:extLst>
              <a:ext uri="{FF2B5EF4-FFF2-40B4-BE49-F238E27FC236}">
                <a16:creationId xmlns:a16="http://schemas.microsoft.com/office/drawing/2014/main" id="{9F0C4CE5-5F02-B143-8FD1-1B235D270DAC}"/>
              </a:ext>
              <a:ext uri="{C183D7F6-B498-43B3-948B-1728B52AA6E4}">
                <adec:decorative xmlns:adec="http://schemas.microsoft.com/office/drawing/2017/decorative" val="1"/>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hasCustomPrompt="1"/>
          </p:nvPr>
        </p:nvSpPr>
        <p:spPr>
          <a:xfrm>
            <a:off x="4569372"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hasCustomPrompt="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8" name="Straight Connector 27">
            <a:extLst>
              <a:ext uri="{FF2B5EF4-FFF2-40B4-BE49-F238E27FC236}">
                <a16:creationId xmlns:a16="http://schemas.microsoft.com/office/drawing/2014/main" id="{289A8C14-DB28-F34E-8098-168D4C75AF23}"/>
              </a:ext>
              <a:ext uri="{C183D7F6-B498-43B3-948B-1728B52AA6E4}">
                <adec:decorative xmlns:adec="http://schemas.microsoft.com/office/drawing/2017/decorative" val="1"/>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hasCustomPrompt="1"/>
          </p:nvPr>
        </p:nvSpPr>
        <p:spPr>
          <a:xfrm>
            <a:off x="8187017"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hasCustomPrompt="1"/>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F1E69DAA-34F6-FC8E-3187-DACC516CCFB9}"/>
              </a:ext>
            </a:extLst>
          </p:cNvPr>
          <p:cNvSpPr>
            <a:spLocks noGrp="1"/>
          </p:cNvSpPr>
          <p:nvPr>
            <p:ph type="dt" sz="half" idx="17"/>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hasCustomPrompt="1"/>
          </p:nvPr>
        </p:nvSpPr>
        <p:spPr>
          <a:xfrm>
            <a:off x="953655"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hasCustomPrompt="1"/>
          </p:nvPr>
        </p:nvSpPr>
        <p:spPr>
          <a:xfrm>
            <a:off x="953655" y="3841846"/>
            <a:ext cx="4838700" cy="770076"/>
          </a:xfrm>
        </p:spPr>
        <p:txBody>
          <a:bodyPr>
            <a:normAutofit/>
          </a:bodyPr>
          <a:lstStyle>
            <a:lvl1pPr marL="0" indent="0">
              <a:buNone/>
              <a:defRPr sz="1600">
                <a:latin typeface="+mn-lt"/>
              </a:defRPr>
            </a:lvl1pPr>
          </a:lstStyle>
          <a:p>
            <a:pPr lvl="0"/>
            <a:r>
              <a:rPr lang="en-US" dirty="0"/>
              <a:t>Click to add text</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hasCustomPrompt="1"/>
          </p:nvPr>
        </p:nvSpPr>
        <p:spPr>
          <a:xfrm>
            <a:off x="952500" y="4664927"/>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hasCustomPrompt="1"/>
          </p:nvPr>
        </p:nvSpPr>
        <p:spPr>
          <a:xfrm>
            <a:off x="952500" y="5017901"/>
            <a:ext cx="4838700" cy="908340"/>
          </a:xfrm>
        </p:spPr>
        <p:txBody>
          <a:bodyPr>
            <a:normAutofit/>
          </a:bodyPr>
          <a:lstStyle>
            <a:lvl1pPr marL="0" indent="0">
              <a:buNone/>
              <a:defRPr sz="1600">
                <a:latin typeface="+mn-lt"/>
              </a:defRPr>
            </a:lvl1pPr>
          </a:lstStyle>
          <a:p>
            <a:pPr lvl="0"/>
            <a:r>
              <a:rPr lang="en-US" dirty="0"/>
              <a:t>Click to add text</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hasCustomPrompt="1"/>
          </p:nvPr>
        </p:nvSpPr>
        <p:spPr>
          <a:xfrm>
            <a:off x="6399647"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hasCustomPrompt="1"/>
          </p:nvPr>
        </p:nvSpPr>
        <p:spPr>
          <a:xfrm>
            <a:off x="6399647"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hasCustomPrompt="1"/>
          </p:nvPr>
        </p:nvSpPr>
        <p:spPr>
          <a:xfrm>
            <a:off x="6399647"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hasCustomPrompt="1"/>
          </p:nvPr>
        </p:nvSpPr>
        <p:spPr>
          <a:xfrm>
            <a:off x="6399647" y="3841846"/>
            <a:ext cx="4838700" cy="908340"/>
          </a:xfrm>
        </p:spPr>
        <p:txBody>
          <a:bodyPr>
            <a:normAutofit/>
          </a:bodyPr>
          <a:lstStyle>
            <a:lvl1pPr marL="0" indent="0">
              <a:buNone/>
              <a:defRPr sz="1600">
                <a:latin typeface="+mn-lt"/>
              </a:defRPr>
            </a:lvl1pPr>
          </a:lstStyle>
          <a:p>
            <a:pPr lvl="0"/>
            <a:r>
              <a:rPr lang="en-US" dirty="0"/>
              <a:t>Click to add text</a:t>
            </a:r>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051AB775-D834-FE78-61E7-1D421831F035}"/>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FFEF81ED-50DF-3946-87D9-407C13C3CE9F}"/>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6" name="Title 1">
            <a:extLst>
              <a:ext uri="{FF2B5EF4-FFF2-40B4-BE49-F238E27FC236}">
                <a16:creationId xmlns:a16="http://schemas.microsoft.com/office/drawing/2014/main" id="{E29321F6-59C5-6E4C-A846-6AD00848A444}"/>
              </a:ext>
            </a:extLst>
          </p:cNvPr>
          <p:cNvSpPr>
            <a:spLocks noGrp="1"/>
          </p:cNvSpPr>
          <p:nvPr>
            <p:ph type="title" hasCustomPrompt="1"/>
          </p:nvPr>
        </p:nvSpPr>
        <p:spPr>
          <a:xfrm>
            <a:off x="6896100" y="398440"/>
            <a:ext cx="4903377" cy="238608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hasCustomPrompt="1"/>
          </p:nvPr>
        </p:nvSpPr>
        <p:spPr>
          <a:xfrm>
            <a:off x="6896100" y="3591098"/>
            <a:ext cx="4903377" cy="1506973"/>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hasCustomPrompt="1"/>
          </p:nvPr>
        </p:nvSpPr>
        <p:spPr>
          <a:xfrm>
            <a:off x="0" y="0"/>
            <a:ext cx="6096000" cy="6858000"/>
          </a:xfrm>
        </p:spPr>
        <p:txBody>
          <a:bodyPr tIns="365760"/>
          <a:lstStyle>
            <a:lvl1pPr marL="0" indent="0" algn="ctr">
              <a:buNone/>
              <a:defRPr/>
            </a:lvl1pPr>
          </a:lstStyle>
          <a:p>
            <a:r>
              <a:rPr lang="en-US" dirty="0"/>
              <a:t>Click to add picture</a:t>
            </a:r>
          </a:p>
        </p:txBody>
      </p:sp>
      <p:cxnSp>
        <p:nvCxnSpPr>
          <p:cNvPr id="27" name="Straight Connector 26">
            <a:extLst>
              <a:ext uri="{FF2B5EF4-FFF2-40B4-BE49-F238E27FC236}">
                <a16:creationId xmlns:a16="http://schemas.microsoft.com/office/drawing/2014/main" id="{AB5C3BF3-A164-DD48-BD02-4587489DA105}"/>
              </a:ext>
              <a:ext uri="{C183D7F6-B498-43B3-948B-1728B52AA6E4}">
                <adec:decorative xmlns:adec="http://schemas.microsoft.com/office/drawing/2017/decorative" val="1"/>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hasCustomPrompt="1"/>
          </p:nvPr>
        </p:nvSpPr>
        <p:spPr>
          <a:xfrm>
            <a:off x="6896100" y="5155853"/>
            <a:ext cx="4914900" cy="806659"/>
          </a:xfrm>
        </p:spPr>
        <p:txBody>
          <a:bodyPr lIns="0" tIns="0" rIns="0" bIns="0" anchor="ctr" anchorCtr="0">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964023" y="142455"/>
            <a:ext cx="7532276" cy="1347471"/>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cxnSp>
        <p:nvCxnSpPr>
          <p:cNvPr id="13" name="Straight Connector 12">
            <a:extLst>
              <a:ext uri="{FF2B5EF4-FFF2-40B4-BE49-F238E27FC236}">
                <a16:creationId xmlns:a16="http://schemas.microsoft.com/office/drawing/2014/main" id="{CF0FD074-81E2-0D4E-8446-C5B415B238A0}"/>
              </a:ext>
              <a:ext uri="{C183D7F6-B498-43B3-948B-1728B52AA6E4}">
                <adec:decorative xmlns:adec="http://schemas.microsoft.com/office/drawing/2017/decorative" val="1"/>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hasCustomPrompt="1"/>
          </p:nvPr>
        </p:nvSpPr>
        <p:spPr>
          <a:xfrm>
            <a:off x="952500" y="2046306"/>
            <a:ext cx="2133600"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hasCustomPrompt="1"/>
          </p:nvPr>
        </p:nvSpPr>
        <p:spPr>
          <a:xfrm>
            <a:off x="952500" y="2639004"/>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16" name="Straight Connector 15">
            <a:extLst>
              <a:ext uri="{FF2B5EF4-FFF2-40B4-BE49-F238E27FC236}">
                <a16:creationId xmlns:a16="http://schemas.microsoft.com/office/drawing/2014/main" id="{A3DDE02E-BC75-2645-8725-CA2CFD327A3C}"/>
              </a:ext>
              <a:ext uri="{C183D7F6-B498-43B3-948B-1728B52AA6E4}">
                <adec:decorative xmlns:adec="http://schemas.microsoft.com/office/drawing/2017/decorative" val="1"/>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hasCustomPrompt="1"/>
          </p:nvPr>
        </p:nvSpPr>
        <p:spPr>
          <a:xfrm>
            <a:off x="3663042" y="2046306"/>
            <a:ext cx="2128157"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hasCustomPrompt="1"/>
          </p:nvPr>
        </p:nvSpPr>
        <p:spPr>
          <a:xfrm>
            <a:off x="3663042" y="2639004"/>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0" name="Straight Connector 19">
            <a:extLst>
              <a:ext uri="{FF2B5EF4-FFF2-40B4-BE49-F238E27FC236}">
                <a16:creationId xmlns:a16="http://schemas.microsoft.com/office/drawing/2014/main" id="{E01EE6FD-FABB-AD48-92DA-19805B502918}"/>
              </a:ext>
              <a:ext uri="{C183D7F6-B498-43B3-948B-1728B52AA6E4}">
                <adec:decorative xmlns:adec="http://schemas.microsoft.com/office/drawing/2017/decorative" val="1"/>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hasCustomPrompt="1"/>
          </p:nvPr>
        </p:nvSpPr>
        <p:spPr>
          <a:xfrm>
            <a:off x="952500" y="4359309"/>
            <a:ext cx="2133600"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hasCustomPrompt="1"/>
          </p:nvPr>
        </p:nvSpPr>
        <p:spPr>
          <a:xfrm>
            <a:off x="952500" y="4925112"/>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3" name="Straight Connector 22">
            <a:extLst>
              <a:ext uri="{FF2B5EF4-FFF2-40B4-BE49-F238E27FC236}">
                <a16:creationId xmlns:a16="http://schemas.microsoft.com/office/drawing/2014/main" id="{93BB36CC-7349-334D-A028-58D01025E726}"/>
              </a:ext>
              <a:ext uri="{C183D7F6-B498-43B3-948B-1728B52AA6E4}">
                <adec:decorative xmlns:adec="http://schemas.microsoft.com/office/drawing/2017/decorative" val="1"/>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hasCustomPrompt="1"/>
          </p:nvPr>
        </p:nvSpPr>
        <p:spPr>
          <a:xfrm>
            <a:off x="3663042" y="4359309"/>
            <a:ext cx="2128157"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hasCustomPrompt="1"/>
          </p:nvPr>
        </p:nvSpPr>
        <p:spPr>
          <a:xfrm>
            <a:off x="3663042" y="4925112"/>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6" name="Straight Connector 25">
            <a:extLst>
              <a:ext uri="{FF2B5EF4-FFF2-40B4-BE49-F238E27FC236}">
                <a16:creationId xmlns:a16="http://schemas.microsoft.com/office/drawing/2014/main" id="{C402C0D4-D9C4-F547-B996-38177302A3DC}"/>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hasCustomPrompt="1"/>
          </p:nvPr>
        </p:nvSpPr>
        <p:spPr>
          <a:xfrm>
            <a:off x="6367054" y="4359309"/>
            <a:ext cx="2129245"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hasCustomPrompt="1"/>
          </p:nvPr>
        </p:nvSpPr>
        <p:spPr>
          <a:xfrm>
            <a:off x="6367054" y="4925112"/>
            <a:ext cx="2129245"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B42F3846-3FA1-A704-DD1C-4F4EDD8FEBC2}"/>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3" y="82713"/>
            <a:ext cx="4572001" cy="2286000"/>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hasCustomPrompt="1"/>
          </p:nvPr>
        </p:nvSpPr>
        <p:spPr>
          <a:xfrm>
            <a:off x="952499" y="2810201"/>
            <a:ext cx="4572001" cy="2560320"/>
          </a:xfrm>
        </p:spPr>
        <p:txBody>
          <a:bodyPr lIns="0" tIns="0" rIns="0" bIns="0">
            <a:norm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dirty="0"/>
              <a:t>Annual Review</a:t>
            </a:r>
            <a:endParaRPr lang="en-US" b="0" dirty="0"/>
          </a:p>
        </p:txBody>
      </p:sp>
      <p:sp>
        <p:nvSpPr>
          <p:cNvPr id="6" name="Date Placeholder 3">
            <a:extLst>
              <a:ext uri="{FF2B5EF4-FFF2-40B4-BE49-F238E27FC236}">
                <a16:creationId xmlns:a16="http://schemas.microsoft.com/office/drawing/2014/main" id="{10A569B5-C0E0-B13D-812D-D5FA977913CF}"/>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hasCustomPrompt="1"/>
          </p:nvPr>
        </p:nvSpPr>
        <p:spPr>
          <a:xfrm>
            <a:off x="6096000" y="0"/>
            <a:ext cx="6096000" cy="6880543"/>
          </a:xfrm>
        </p:spPr>
        <p:txBody>
          <a:bodyPr tIns="182880"/>
          <a:lstStyle>
            <a:lvl1pPr marL="0" indent="0" algn="ctr">
              <a:buNone/>
              <a:defRPr/>
            </a:lvl1pPr>
          </a:lstStyle>
          <a:p>
            <a:r>
              <a:rPr lang="en-US" dirty="0"/>
              <a:t>Click to add picture</a:t>
            </a: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9D7C82-45D3-B736-77A1-FE479F1AD081}"/>
              </a:ext>
            </a:extLst>
          </p:cNvPr>
          <p:cNvSpPr>
            <a:spLocks noGrp="1"/>
          </p:cNvSpPr>
          <p:nvPr>
            <p:ph type="pic" sz="quarter" idx="13" hasCustomPrompt="1"/>
          </p:nvPr>
        </p:nvSpPr>
        <p:spPr>
          <a:xfrm>
            <a:off x="0" y="0"/>
            <a:ext cx="12191998" cy="6858000"/>
          </a:xfrm>
          <a:custGeom>
            <a:avLst/>
            <a:gdLst>
              <a:gd name="connsiteX0" fmla="*/ 7154721 w 12191998"/>
              <a:gd name="connsiteY0" fmla="*/ 3951843 h 6858000"/>
              <a:gd name="connsiteX1" fmla="*/ 7154721 w 12191998"/>
              <a:gd name="connsiteY1" fmla="*/ 4052427 h 6858000"/>
              <a:gd name="connsiteX2" fmla="*/ 9288321 w 12191998"/>
              <a:gd name="connsiteY2" fmla="*/ 4052427 h 6858000"/>
              <a:gd name="connsiteX3" fmla="*/ 9288321 w 12191998"/>
              <a:gd name="connsiteY3" fmla="*/ 3951843 h 6858000"/>
              <a:gd name="connsiteX4" fmla="*/ 0 w 12191998"/>
              <a:gd name="connsiteY4" fmla="*/ 0 h 6858000"/>
              <a:gd name="connsiteX5" fmla="*/ 12191998 w 12191998"/>
              <a:gd name="connsiteY5" fmla="*/ 0 h 6858000"/>
              <a:gd name="connsiteX6" fmla="*/ 12191998 w 12191998"/>
              <a:gd name="connsiteY6" fmla="*/ 6858000 h 6858000"/>
              <a:gd name="connsiteX7" fmla="*/ 0 w 1219199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8" h="6858000">
                <a:moveTo>
                  <a:pt x="7154721" y="3951843"/>
                </a:moveTo>
                <a:lnTo>
                  <a:pt x="7154721" y="4052427"/>
                </a:lnTo>
                <a:lnTo>
                  <a:pt x="9288321" y="4052427"/>
                </a:lnTo>
                <a:lnTo>
                  <a:pt x="9288321" y="3951843"/>
                </a:lnTo>
                <a:close/>
                <a:moveTo>
                  <a:pt x="0" y="0"/>
                </a:moveTo>
                <a:lnTo>
                  <a:pt x="12191998" y="0"/>
                </a:lnTo>
                <a:lnTo>
                  <a:pt x="12191998" y="6858000"/>
                </a:lnTo>
                <a:lnTo>
                  <a:pt x="0" y="6858000"/>
                </a:lnTo>
                <a:close/>
              </a:path>
            </a:pathLst>
          </a:custGeom>
          <a:solidFill>
            <a:schemeClr val="accent3">
              <a:lumMod val="75000"/>
            </a:schemeClr>
          </a:solidFill>
        </p:spPr>
        <p:txBody>
          <a:bodyPr wrap="square" tIns="274320">
            <a:noAutofit/>
          </a:bodyPr>
          <a:lstStyle>
            <a:lvl1pPr marL="0" indent="0" algn="ctr">
              <a:buNone/>
              <a:defRPr>
                <a:solidFill>
                  <a:schemeClr val="tx1"/>
                </a:solidFill>
              </a:defRPr>
            </a:lvl1pPr>
          </a:lstStyle>
          <a:p>
            <a:r>
              <a:rPr lang="en-US" dirty="0"/>
              <a:t>Click to add picture</a:t>
            </a:r>
          </a:p>
        </p:txBody>
      </p:sp>
      <p:grpSp>
        <p:nvGrpSpPr>
          <p:cNvPr id="22" name="Group 21">
            <a:extLst>
              <a:ext uri="{FF2B5EF4-FFF2-40B4-BE49-F238E27FC236}">
                <a16:creationId xmlns:a16="http://schemas.microsoft.com/office/drawing/2014/main" id="{F4CB38BE-0FF2-694C-AA3C-D73DBF7C332C}"/>
              </a:ext>
              <a:ext uri="{C183D7F6-B498-43B3-948B-1728B52AA6E4}">
                <adec:decorative xmlns:adec="http://schemas.microsoft.com/office/drawing/2017/decorative" val="1"/>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7193943" y="2092817"/>
            <a:ext cx="4941477" cy="1563483"/>
          </a:xfrm>
          <a:prstGeom prst="rect">
            <a:avLst/>
          </a:prstGeom>
        </p:spPr>
        <p:txBody>
          <a:bodyPr lIns="0" tIns="0" rIns="0" bIns="0" anchor="b" anchorCtr="0">
            <a:noAutofit/>
          </a:bodyPr>
          <a:lstStyle>
            <a:lvl1pPr>
              <a:defRPr sz="4100" b="1" i="0" baseline="0">
                <a:solidFill>
                  <a:schemeClr val="tx1"/>
                </a:solidFill>
                <a:latin typeface="+mj-lt"/>
              </a:defRPr>
            </a:lvl1pPr>
          </a:lstStyle>
          <a:p>
            <a:r>
              <a:rPr lang="en-US" dirty="0"/>
              <a:t>Click to add title </a:t>
            </a:r>
          </a:p>
        </p:txBody>
      </p:sp>
      <p:sp>
        <p:nvSpPr>
          <p:cNvPr id="5" name="Rectangle 4">
            <a:extLst>
              <a:ext uri="{FF2B5EF4-FFF2-40B4-BE49-F238E27FC236}">
                <a16:creationId xmlns:a16="http://schemas.microsoft.com/office/drawing/2014/main" id="{E81ED476-3924-7E52-1A9D-0E0424695B24}"/>
              </a:ext>
            </a:extLst>
          </p:cNvPr>
          <p:cNvSpPr/>
          <p:nvPr userDrawn="1"/>
        </p:nvSpPr>
        <p:spPr>
          <a:xfrm>
            <a:off x="7154721"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01169"/>
            <a:ext cx="10352810" cy="1288758"/>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hasCustomPrompt="1"/>
          </p:nvPr>
        </p:nvSpPr>
        <p:spPr>
          <a:xfrm>
            <a:off x="952500" y="1939108"/>
            <a:ext cx="10352810" cy="4110702"/>
          </a:xfrm>
        </p:spPr>
        <p:txBody>
          <a:bodyPr/>
          <a:lstStyle>
            <a:lvl1pPr>
              <a:defRPr>
                <a:solidFill>
                  <a:schemeClr val="bg1"/>
                </a:solidFill>
              </a:defRPr>
            </a:lvl1pPr>
          </a:lstStyle>
          <a:p>
            <a:r>
              <a:rPr lang="en-US" dirty="0"/>
              <a:t>Click to add chart</a:t>
            </a:r>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7F404C10-744B-3A30-6A97-DEF88914AF8B}"/>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10313"/>
            <a:ext cx="10287000" cy="1279614"/>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hasCustomPrompt="1"/>
          </p:nvPr>
        </p:nvSpPr>
        <p:spPr>
          <a:xfrm>
            <a:off x="952500" y="2209800"/>
            <a:ext cx="10287000" cy="2593109"/>
          </a:xfrm>
        </p:spPr>
        <p:txBody>
          <a:bodyPr/>
          <a:lstStyle>
            <a:lvl1pPr>
              <a:defRPr/>
            </a:lvl1pPr>
          </a:lstStyle>
          <a:p>
            <a:r>
              <a:rPr lang="en-US" dirty="0"/>
              <a:t>Click to add table</a:t>
            </a:r>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07A8E389-98BB-3534-2651-FEF1E37EBC6E}"/>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ACB4ADD-D9F4-984E-B29D-A2CF6D19E810}"/>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pPr lvl="0"/>
            <a:r>
              <a:rPr lang="en-US" dirty="0"/>
              <a:t>Click to add text</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00165"/>
          </a:xfrm>
          <a:prstGeom prst="rect">
            <a:avLst/>
          </a:prstGeom>
          <a:noFill/>
        </p:spPr>
        <p:txBody>
          <a:bodyPr wrap="square" tIns="457200" bIns="0" rtlCol="0" anchor="b" anchorCtr="0">
            <a:noAutofit/>
          </a:bodyPr>
          <a:lstStyle/>
          <a:p>
            <a:r>
              <a:rPr lang="en-US" sz="20000" b="1" dirty="0">
                <a:solidFill>
                  <a:schemeClr val="bg1"/>
                </a:solidFill>
              </a:rPr>
              <a:t>“</a:t>
            </a:r>
          </a:p>
        </p:txBody>
      </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3" name="Group 22">
            <a:extLst>
              <a:ext uri="{FF2B5EF4-FFF2-40B4-BE49-F238E27FC236}">
                <a16:creationId xmlns:a16="http://schemas.microsoft.com/office/drawing/2014/main" id="{EFD0B2D5-B3C2-D847-A220-86CB6A37E418}"/>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1" name="Title 1">
            <a:extLst>
              <a:ext uri="{FF2B5EF4-FFF2-40B4-BE49-F238E27FC236}">
                <a16:creationId xmlns:a16="http://schemas.microsoft.com/office/drawing/2014/main" id="{E2F20AFE-B282-5146-B0D6-F2FC1B6D303E}"/>
              </a:ext>
            </a:extLst>
          </p:cNvPr>
          <p:cNvSpPr>
            <a:spLocks noGrp="1"/>
          </p:cNvSpPr>
          <p:nvPr>
            <p:ph type="title" hasCustomPrompt="1"/>
          </p:nvPr>
        </p:nvSpPr>
        <p:spPr>
          <a:xfrm>
            <a:off x="964022" y="151023"/>
            <a:ext cx="10275477" cy="1338903"/>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62" name="Straight Connector 61">
            <a:extLst>
              <a:ext uri="{FF2B5EF4-FFF2-40B4-BE49-F238E27FC236}">
                <a16:creationId xmlns:a16="http://schemas.microsoft.com/office/drawing/2014/main" id="{F777D2F0-DE3F-8343-B97A-E7FA440532FD}"/>
              </a:ext>
              <a:ext uri="{C183D7F6-B498-43B3-948B-1728B52AA6E4}">
                <adec:decorative xmlns:adec="http://schemas.microsoft.com/office/drawing/2017/decorative" val="1"/>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hasCustomPrompt="1"/>
          </p:nvPr>
        </p:nvSpPr>
        <p:spPr>
          <a:xfrm>
            <a:off x="954268"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hasCustomPrompt="1"/>
          </p:nvPr>
        </p:nvSpPr>
        <p:spPr>
          <a:xfrm>
            <a:off x="952500" y="4823250"/>
            <a:ext cx="2133600"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hasCustomPrompt="1"/>
          </p:nvPr>
        </p:nvSpPr>
        <p:spPr>
          <a:xfrm>
            <a:off x="952500" y="5339379"/>
            <a:ext cx="2133600"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hasCustomPrompt="1"/>
          </p:nvPr>
        </p:nvSpPr>
        <p:spPr>
          <a:xfrm>
            <a:off x="3658280"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hasCustomPrompt="1"/>
          </p:nvPr>
        </p:nvSpPr>
        <p:spPr>
          <a:xfrm>
            <a:off x="3663042" y="4823250"/>
            <a:ext cx="2128157"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hasCustomPrompt="1"/>
          </p:nvPr>
        </p:nvSpPr>
        <p:spPr>
          <a:xfrm>
            <a:off x="3663042" y="5339379"/>
            <a:ext cx="2128157"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hasCustomPrompt="1"/>
          </p:nvPr>
        </p:nvSpPr>
        <p:spPr>
          <a:xfrm>
            <a:off x="6362292"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hasCustomPrompt="1"/>
          </p:nvPr>
        </p:nvSpPr>
        <p:spPr>
          <a:xfrm>
            <a:off x="63670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hasCustomPrompt="1"/>
          </p:nvPr>
        </p:nvSpPr>
        <p:spPr>
          <a:xfrm>
            <a:off x="63670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hasCustomPrompt="1"/>
          </p:nvPr>
        </p:nvSpPr>
        <p:spPr>
          <a:xfrm>
            <a:off x="9112023"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hasCustomPrompt="1"/>
          </p:nvPr>
        </p:nvSpPr>
        <p:spPr>
          <a:xfrm>
            <a:off x="91102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hasCustomPrompt="1"/>
          </p:nvPr>
        </p:nvSpPr>
        <p:spPr>
          <a:xfrm>
            <a:off x="91102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5BEE3F78-D640-47E6-F461-2CF028EAD0E3}"/>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205247"/>
            <a:ext cx="10169152" cy="1284679"/>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21" name="Straight Connector 20">
            <a:extLst>
              <a:ext uri="{FF2B5EF4-FFF2-40B4-BE49-F238E27FC236}">
                <a16:creationId xmlns:a16="http://schemas.microsoft.com/office/drawing/2014/main" id="{040046AF-E5BF-854D-9986-7C3019770FE7}"/>
              </a:ext>
              <a:ext uri="{C183D7F6-B498-43B3-948B-1728B52AA6E4}">
                <adec:decorative xmlns:adec="http://schemas.microsoft.com/office/drawing/2017/decorative" val="1"/>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 uri="{C183D7F6-B498-43B3-948B-1728B52AA6E4}">
                <adec:decorative xmlns:adec="http://schemas.microsoft.com/office/drawing/2017/decorative" val="1"/>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 uri="{C183D7F6-B498-43B3-948B-1728B52AA6E4}">
                <adec:decorative xmlns:adec="http://schemas.microsoft.com/office/drawing/2017/decorative" val="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 uri="{C183D7F6-B498-43B3-948B-1728B52AA6E4}">
                <adec:decorative xmlns:adec="http://schemas.microsoft.com/office/drawing/2017/decorative" val="1"/>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8" name="Straight Connector 7">
            <a:extLst>
              <a:ext uri="{FF2B5EF4-FFF2-40B4-BE49-F238E27FC236}">
                <a16:creationId xmlns:a16="http://schemas.microsoft.com/office/drawing/2014/main" id="{4CE2724A-BCA1-604F-9D18-BF05746408C2}"/>
              </a:ext>
              <a:ext uri="{C183D7F6-B498-43B3-948B-1728B52AA6E4}">
                <adec:decorative xmlns:adec="http://schemas.microsoft.com/office/drawing/2017/decorative" val="1"/>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 uri="{C183D7F6-B498-43B3-948B-1728B52AA6E4}">
                <adec:decorative xmlns:adec="http://schemas.microsoft.com/office/drawing/2017/decorative" val="1"/>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 uri="{C183D7F6-B498-43B3-948B-1728B52AA6E4}">
                <adec:decorative xmlns:adec="http://schemas.microsoft.com/office/drawing/2017/decorative" val="1"/>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 uri="{C183D7F6-B498-43B3-948B-1728B52AA6E4}">
                <adec:decorative xmlns:adec="http://schemas.microsoft.com/office/drawing/2017/decorative" val="1"/>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 uri="{C183D7F6-B498-43B3-948B-1728B52AA6E4}">
                <adec:decorative xmlns:adec="http://schemas.microsoft.com/office/drawing/2017/decorative" val="1"/>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F3C5F14A-2BEC-E1E4-FD6D-B181CD598ED6}"/>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dirty="0"/>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596640" y="758753"/>
            <a:ext cx="8261985" cy="2441648"/>
          </a:xfrm>
          <a:ln>
            <a:solidFill>
              <a:schemeClr val="tx1"/>
            </a:solidFill>
          </a:ln>
        </p:spPr>
        <p:txBody>
          <a:bodyPr/>
          <a:lstStyle/>
          <a:p>
            <a:pPr algn="ctr"/>
            <a:r>
              <a:rPr lang="en-US" sz="5400" dirty="0">
                <a:latin typeface="Arial" panose="020B0604020202020204" pitchFamily="34" charset="0"/>
                <a:ea typeface="Cambria Math" panose="02040503050406030204" pitchFamily="18" charset="0"/>
                <a:cs typeface="Arial" panose="020B0604020202020204" pitchFamily="34" charset="0"/>
              </a:rPr>
              <a:t>Naan </a:t>
            </a:r>
            <a:r>
              <a:rPr lang="en-US" sz="5400" dirty="0" err="1">
                <a:latin typeface="Arial" panose="020B0604020202020204" pitchFamily="34" charset="0"/>
                <a:ea typeface="Cambria Math" panose="02040503050406030204" pitchFamily="18" charset="0"/>
                <a:cs typeface="Arial" panose="020B0604020202020204" pitchFamily="34" charset="0"/>
              </a:rPr>
              <a:t>Mudhalvan</a:t>
            </a:r>
            <a:br>
              <a:rPr lang="en-US" sz="5400" dirty="0">
                <a:latin typeface="Arial" panose="020B0604020202020204" pitchFamily="34" charset="0"/>
                <a:ea typeface="Cambria Math" panose="02040503050406030204" pitchFamily="18" charset="0"/>
                <a:cs typeface="Arial" panose="020B0604020202020204" pitchFamily="34" charset="0"/>
              </a:rPr>
            </a:br>
            <a:br>
              <a:rPr lang="en-US" sz="5400" dirty="0">
                <a:latin typeface="Arial" panose="020B0604020202020204" pitchFamily="34" charset="0"/>
                <a:ea typeface="Cambria Math" panose="02040503050406030204" pitchFamily="18" charset="0"/>
                <a:cs typeface="Arial" panose="020B0604020202020204" pitchFamily="34" charset="0"/>
              </a:rPr>
            </a:br>
            <a:r>
              <a:rPr lang="en-US" sz="3600" dirty="0" err="1">
                <a:latin typeface="Arial" panose="020B0604020202020204" pitchFamily="34" charset="0"/>
                <a:ea typeface="Cambria Math" panose="02040503050406030204" pitchFamily="18" charset="0"/>
                <a:cs typeface="Arial" panose="020B0604020202020204" pitchFamily="34" charset="0"/>
              </a:rPr>
              <a:t>SalesForce</a:t>
            </a:r>
            <a:r>
              <a:rPr lang="en-US" sz="3600" dirty="0">
                <a:latin typeface="Arial" panose="020B0604020202020204" pitchFamily="34" charset="0"/>
                <a:ea typeface="Cambria Math" panose="02040503050406030204" pitchFamily="18" charset="0"/>
                <a:cs typeface="Arial" panose="020B0604020202020204" pitchFamily="34" charset="0"/>
              </a:rPr>
              <a:t> Developer</a:t>
            </a:r>
          </a:p>
        </p:txBody>
      </p:sp>
      <p:sp>
        <p:nvSpPr>
          <p:cNvPr id="6" name="Scroll: Horizontal 5">
            <a:extLst>
              <a:ext uri="{FF2B5EF4-FFF2-40B4-BE49-F238E27FC236}">
                <a16:creationId xmlns:a16="http://schemas.microsoft.com/office/drawing/2014/main" id="{12422EEE-8268-F4E4-69AC-F0B7426DCA7E}"/>
              </a:ext>
            </a:extLst>
          </p:cNvPr>
          <p:cNvSpPr/>
          <p:nvPr/>
        </p:nvSpPr>
        <p:spPr>
          <a:xfrm>
            <a:off x="7406640" y="4531360"/>
            <a:ext cx="4013200" cy="2143760"/>
          </a:xfrm>
          <a:prstGeom prst="horizontalScroll">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dirty="0">
                <a:solidFill>
                  <a:schemeClr val="bg1"/>
                </a:solidFill>
                <a:latin typeface="Arial" panose="020B0604020202020204" pitchFamily="34" charset="0"/>
                <a:cs typeface="Arial" panose="020B0604020202020204" pitchFamily="34" charset="0"/>
              </a:rPr>
              <a:t> Project Title :</a:t>
            </a:r>
          </a:p>
          <a:p>
            <a:endParaRPr lang="en-IN" sz="2400" dirty="0">
              <a:solidFill>
                <a:schemeClr val="bg1"/>
              </a:solidFill>
              <a:latin typeface="Arial" panose="020B0604020202020204" pitchFamily="34" charset="0"/>
              <a:cs typeface="Arial" panose="020B0604020202020204" pitchFamily="34" charset="0"/>
            </a:endParaRPr>
          </a:p>
          <a:p>
            <a:pPr algn="ctr"/>
            <a:r>
              <a:rPr lang="en-IN" sz="1600" dirty="0">
                <a:solidFill>
                  <a:schemeClr val="bg1"/>
                </a:solidFill>
                <a:latin typeface="Arial" panose="020B0604020202020204" pitchFamily="34" charset="0"/>
                <a:cs typeface="Arial" panose="020B0604020202020204" pitchFamily="34" charset="0"/>
              </a:rPr>
              <a:t>To Supply Leftover Food To </a:t>
            </a:r>
            <a:r>
              <a:rPr lang="en-IN" sz="1600" dirty="0" err="1">
                <a:solidFill>
                  <a:schemeClr val="bg1"/>
                </a:solidFill>
                <a:latin typeface="Arial" panose="020B0604020202020204" pitchFamily="34" charset="0"/>
                <a:cs typeface="Arial" panose="020B0604020202020204" pitchFamily="34" charset="0"/>
              </a:rPr>
              <a:t>Poor</a:t>
            </a:r>
            <a:r>
              <a:rPr lang="en-IN" sz="1600" dirty="0" err="1"/>
              <a:t>h</a:t>
            </a:r>
            <a:endParaRPr lang="en-IN" sz="1600" dirty="0"/>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54BD67B-31A5-A8CB-DF5A-FB1363D495B3}"/>
              </a:ext>
            </a:extLst>
          </p:cNvPr>
          <p:cNvSpPr/>
          <p:nvPr/>
        </p:nvSpPr>
        <p:spPr>
          <a:xfrm>
            <a:off x="754005" y="904573"/>
            <a:ext cx="5138795" cy="5028867"/>
          </a:xfrm>
          <a:prstGeom prst="round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Arial" panose="020B0604020202020204" pitchFamily="34" charset="0"/>
                <a:cs typeface="Arial" panose="020B0604020202020204" pitchFamily="34" charset="0"/>
              </a:rPr>
              <a:t>Team Members:</a:t>
            </a:r>
          </a:p>
          <a:p>
            <a:pPr algn="ctr"/>
            <a:endParaRPr lang="en-US" sz="2800" b="1" dirty="0">
              <a:solidFill>
                <a:schemeClr val="bg1"/>
              </a:solidFill>
              <a:latin typeface="Arial" panose="020B0604020202020204" pitchFamily="34" charset="0"/>
              <a:cs typeface="Arial" panose="020B0604020202020204" pitchFamily="34" charset="0"/>
            </a:endParaRPr>
          </a:p>
          <a:p>
            <a:pPr algn="just"/>
            <a:endParaRPr lang="en-US" dirty="0">
              <a:solidFill>
                <a:schemeClr val="bg1"/>
              </a:solidFill>
            </a:endParaRPr>
          </a:p>
          <a:p>
            <a:pPr algn="just"/>
            <a:r>
              <a:rPr lang="en-US" dirty="0" err="1">
                <a:solidFill>
                  <a:schemeClr val="bg1"/>
                </a:solidFill>
                <a:latin typeface="Arial" panose="020B0604020202020204" pitchFamily="34" charset="0"/>
                <a:cs typeface="Arial" panose="020B0604020202020204" pitchFamily="34" charset="0"/>
              </a:rPr>
              <a:t>Bakyalakshmi</a:t>
            </a:r>
            <a:r>
              <a:rPr lang="en-US" dirty="0">
                <a:solidFill>
                  <a:schemeClr val="bg1"/>
                </a:solidFill>
                <a:latin typeface="Arial" panose="020B0604020202020204" pitchFamily="34" charset="0"/>
                <a:cs typeface="Arial" panose="020B0604020202020204" pitchFamily="34" charset="0"/>
              </a:rPr>
              <a:t> R  (Reg No: 420822104002)</a:t>
            </a:r>
          </a:p>
          <a:p>
            <a:pPr algn="just"/>
            <a:endParaRPr lang="en-US" dirty="0">
              <a:solidFill>
                <a:schemeClr val="bg1"/>
              </a:solidFill>
              <a:latin typeface="Arial" panose="020B0604020202020204" pitchFamily="34" charset="0"/>
              <a:cs typeface="Arial" panose="020B0604020202020204" pitchFamily="34" charset="0"/>
            </a:endParaRPr>
          </a:p>
          <a:p>
            <a:pPr algn="just"/>
            <a:r>
              <a:rPr lang="en-US" dirty="0" err="1">
                <a:solidFill>
                  <a:schemeClr val="bg1"/>
                </a:solidFill>
                <a:latin typeface="Arial" panose="020B0604020202020204" pitchFamily="34" charset="0"/>
                <a:cs typeface="Arial" panose="020B0604020202020204" pitchFamily="34" charset="0"/>
              </a:rPr>
              <a:t>Ragavan</a:t>
            </a:r>
            <a:r>
              <a:rPr lang="en-US" dirty="0">
                <a:solidFill>
                  <a:schemeClr val="bg1"/>
                </a:solidFill>
                <a:latin typeface="Arial" panose="020B0604020202020204" pitchFamily="34" charset="0"/>
                <a:cs typeface="Arial" panose="020B0604020202020204" pitchFamily="34" charset="0"/>
              </a:rPr>
              <a:t> V (Reg No: 420822104008)</a:t>
            </a:r>
          </a:p>
          <a:p>
            <a:pPr algn="just"/>
            <a:endParaRPr lang="en-US" dirty="0">
              <a:solidFill>
                <a:schemeClr val="bg1"/>
              </a:solidFill>
              <a:latin typeface="Arial" panose="020B0604020202020204" pitchFamily="34" charset="0"/>
              <a:cs typeface="Arial" panose="020B0604020202020204" pitchFamily="34" charset="0"/>
            </a:endParaRPr>
          </a:p>
          <a:p>
            <a:pPr algn="just"/>
            <a:r>
              <a:rPr lang="en-US" dirty="0" err="1">
                <a:solidFill>
                  <a:schemeClr val="bg1"/>
                </a:solidFill>
                <a:latin typeface="Arial" panose="020B0604020202020204" pitchFamily="34" charset="0"/>
                <a:cs typeface="Arial" panose="020B0604020202020204" pitchFamily="34" charset="0"/>
              </a:rPr>
              <a:t>Saisharan</a:t>
            </a:r>
            <a:r>
              <a:rPr lang="en-US" dirty="0">
                <a:solidFill>
                  <a:schemeClr val="bg1"/>
                </a:solidFill>
                <a:latin typeface="Arial" panose="020B0604020202020204" pitchFamily="34" charset="0"/>
                <a:cs typeface="Arial" panose="020B0604020202020204" pitchFamily="34" charset="0"/>
              </a:rPr>
              <a:t> S (Reg No: 420822104010)</a:t>
            </a:r>
          </a:p>
          <a:p>
            <a:pPr algn="just"/>
            <a:endParaRPr lang="en-US" dirty="0">
              <a:solidFill>
                <a:schemeClr val="bg1"/>
              </a:solidFill>
              <a:latin typeface="Arial" panose="020B0604020202020204" pitchFamily="34" charset="0"/>
              <a:cs typeface="Arial" panose="020B0604020202020204" pitchFamily="34" charset="0"/>
            </a:endParaRPr>
          </a:p>
          <a:p>
            <a:pPr algn="just"/>
            <a:r>
              <a:rPr lang="en-US" dirty="0" err="1">
                <a:solidFill>
                  <a:schemeClr val="bg1"/>
                </a:solidFill>
                <a:latin typeface="Arial" panose="020B0604020202020204" pitchFamily="34" charset="0"/>
                <a:cs typeface="Arial" panose="020B0604020202020204" pitchFamily="34" charset="0"/>
              </a:rPr>
              <a:t>SanthoshKumar</a:t>
            </a:r>
            <a:r>
              <a:rPr lang="en-US" dirty="0">
                <a:solidFill>
                  <a:schemeClr val="bg1"/>
                </a:solidFill>
                <a:latin typeface="Arial" panose="020B0604020202020204" pitchFamily="34" charset="0"/>
                <a:cs typeface="Arial" panose="020B0604020202020204" pitchFamily="34" charset="0"/>
              </a:rPr>
              <a:t> A (Reg No: 420822104011)</a:t>
            </a:r>
          </a:p>
          <a:p>
            <a:pPr algn="just"/>
            <a:endParaRPr lang="en-US" dirty="0">
              <a:solidFill>
                <a:schemeClr val="bg1"/>
              </a:solidFill>
              <a:latin typeface="Arial" panose="020B0604020202020204" pitchFamily="34" charset="0"/>
              <a:cs typeface="Arial" panose="020B0604020202020204" pitchFamily="34" charset="0"/>
            </a:endParaRPr>
          </a:p>
          <a:p>
            <a:pPr algn="just"/>
            <a:r>
              <a:rPr lang="en-US" dirty="0" err="1">
                <a:solidFill>
                  <a:schemeClr val="bg1"/>
                </a:solidFill>
                <a:latin typeface="Arial" panose="020B0604020202020204" pitchFamily="34" charset="0"/>
                <a:cs typeface="Arial" panose="020B0604020202020204" pitchFamily="34" charset="0"/>
              </a:rPr>
              <a:t>Tharun</a:t>
            </a:r>
            <a:r>
              <a:rPr lang="en-US" dirty="0">
                <a:solidFill>
                  <a:schemeClr val="bg1"/>
                </a:solidFill>
                <a:latin typeface="Arial" panose="020B0604020202020204" pitchFamily="34" charset="0"/>
                <a:cs typeface="Arial" panose="020B0604020202020204" pitchFamily="34" charset="0"/>
              </a:rPr>
              <a:t> R (Reg No: 420822104301)</a:t>
            </a:r>
          </a:p>
        </p:txBody>
      </p:sp>
      <p:sp>
        <p:nvSpPr>
          <p:cNvPr id="8" name="Rectangle: Rounded Corners 7">
            <a:extLst>
              <a:ext uri="{FF2B5EF4-FFF2-40B4-BE49-F238E27FC236}">
                <a16:creationId xmlns:a16="http://schemas.microsoft.com/office/drawing/2014/main" id="{62D19F4F-2099-F54A-5300-E775B13C8C05}"/>
              </a:ext>
            </a:extLst>
          </p:cNvPr>
          <p:cNvSpPr/>
          <p:nvPr/>
        </p:nvSpPr>
        <p:spPr>
          <a:xfrm>
            <a:off x="6492240" y="904573"/>
            <a:ext cx="4754880" cy="502886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Arial" panose="020B0604020202020204" pitchFamily="34" charset="0"/>
                <a:cs typeface="Arial" panose="020B0604020202020204" pitchFamily="34" charset="0"/>
              </a:rPr>
              <a:t>Academic Details:</a:t>
            </a:r>
          </a:p>
          <a:p>
            <a:pPr algn="just"/>
            <a:endParaRPr lang="en-US" sz="2400" dirty="0">
              <a:solidFill>
                <a:schemeClr val="bg1"/>
              </a:solidFill>
              <a:latin typeface="Arial" panose="020B0604020202020204" pitchFamily="34" charset="0"/>
              <a:cs typeface="Arial" panose="020B0604020202020204" pitchFamily="34" charset="0"/>
            </a:endParaRPr>
          </a:p>
          <a:p>
            <a:pPr algn="just"/>
            <a:endParaRPr lang="en-US" dirty="0">
              <a:solidFill>
                <a:schemeClr val="bg1"/>
              </a:solidFill>
              <a:latin typeface="Arial" panose="020B0604020202020204" pitchFamily="34" charset="0"/>
              <a:cs typeface="Arial" panose="020B0604020202020204" pitchFamily="34" charset="0"/>
            </a:endParaRPr>
          </a:p>
          <a:p>
            <a:pPr algn="just"/>
            <a:r>
              <a:rPr lang="en-US" dirty="0">
                <a:solidFill>
                  <a:schemeClr val="bg1"/>
                </a:solidFill>
                <a:latin typeface="Arial" panose="020B0604020202020204" pitchFamily="34" charset="0"/>
                <a:cs typeface="Arial" panose="020B0604020202020204" pitchFamily="34" charset="0"/>
              </a:rPr>
              <a:t>Institution : RM Engineering College</a:t>
            </a:r>
          </a:p>
          <a:p>
            <a:pPr algn="just"/>
            <a:endParaRPr lang="en-US" dirty="0">
              <a:solidFill>
                <a:schemeClr val="bg1"/>
              </a:solidFill>
              <a:latin typeface="Arial" panose="020B0604020202020204" pitchFamily="34" charset="0"/>
              <a:cs typeface="Arial" panose="020B0604020202020204" pitchFamily="34" charset="0"/>
            </a:endParaRPr>
          </a:p>
          <a:p>
            <a:pPr algn="just"/>
            <a:endParaRPr lang="en-US" dirty="0">
              <a:solidFill>
                <a:schemeClr val="bg1"/>
              </a:solidFill>
              <a:latin typeface="Arial" panose="020B0604020202020204" pitchFamily="34" charset="0"/>
              <a:cs typeface="Arial" panose="020B0604020202020204" pitchFamily="34" charset="0"/>
            </a:endParaRPr>
          </a:p>
          <a:p>
            <a:pPr algn="just"/>
            <a:r>
              <a:rPr lang="en-US" dirty="0">
                <a:solidFill>
                  <a:schemeClr val="bg1"/>
                </a:solidFill>
                <a:latin typeface="Arial" panose="020B0604020202020204" pitchFamily="34" charset="0"/>
                <a:cs typeface="Arial" panose="020B0604020202020204" pitchFamily="34" charset="0"/>
              </a:rPr>
              <a:t>Department : Computer Science and         	           Engineering</a:t>
            </a:r>
          </a:p>
          <a:p>
            <a:pPr algn="just"/>
            <a:endParaRPr lang="en-US" dirty="0">
              <a:solidFill>
                <a:schemeClr val="bg1"/>
              </a:solidFill>
              <a:latin typeface="Arial" panose="020B0604020202020204" pitchFamily="34" charset="0"/>
              <a:cs typeface="Arial" panose="020B0604020202020204" pitchFamily="34" charset="0"/>
            </a:endParaRPr>
          </a:p>
          <a:p>
            <a:pPr algn="just"/>
            <a:endParaRPr lang="en-US" dirty="0">
              <a:solidFill>
                <a:schemeClr val="bg1"/>
              </a:solidFill>
              <a:latin typeface="Arial" panose="020B0604020202020204" pitchFamily="34" charset="0"/>
              <a:cs typeface="Arial" panose="020B0604020202020204" pitchFamily="34" charset="0"/>
            </a:endParaRPr>
          </a:p>
          <a:p>
            <a:pPr algn="just"/>
            <a:r>
              <a:rPr lang="en-US" dirty="0">
                <a:solidFill>
                  <a:schemeClr val="bg1"/>
                </a:solidFill>
                <a:latin typeface="Arial" panose="020B0604020202020204" pitchFamily="34" charset="0"/>
                <a:cs typeface="Arial" panose="020B0604020202020204" pitchFamily="34" charset="0"/>
              </a:rPr>
              <a:t>Batch: 2024–2025 (5th Semester)</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723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Diagonal Corners Rounded 6">
            <a:extLst>
              <a:ext uri="{FF2B5EF4-FFF2-40B4-BE49-F238E27FC236}">
                <a16:creationId xmlns:a16="http://schemas.microsoft.com/office/drawing/2014/main" id="{B442F985-55FB-833F-FD13-2A4E5339A636}"/>
              </a:ext>
            </a:extLst>
          </p:cNvPr>
          <p:cNvSpPr/>
          <p:nvPr/>
        </p:nvSpPr>
        <p:spPr>
          <a:xfrm>
            <a:off x="690464" y="447869"/>
            <a:ext cx="10749695" cy="5922451"/>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panose="020B0604020202020204" pitchFamily="34" charset="0"/>
                <a:cs typeface="Arial" panose="020B0604020202020204" pitchFamily="34" charset="0"/>
              </a:rPr>
              <a:t>Project Overview</a:t>
            </a:r>
          </a:p>
          <a:p>
            <a:pPr algn="just"/>
            <a:r>
              <a:rPr lang="en-US" b="1" dirty="0">
                <a:solidFill>
                  <a:schemeClr val="bg1"/>
                </a:solidFill>
                <a:latin typeface="Arial" panose="020B0604020202020204" pitchFamily="34" charset="0"/>
                <a:cs typeface="Arial" panose="020B0604020202020204" pitchFamily="34" charset="0"/>
              </a:rPr>
              <a:t>Objective: </a:t>
            </a:r>
          </a:p>
          <a:p>
            <a:pPr algn="just"/>
            <a:endParaRPr lang="en-US" dirty="0">
              <a:solidFill>
                <a:schemeClr val="bg1"/>
              </a:solidFill>
              <a:latin typeface="Arial" panose="020B0604020202020204" pitchFamily="34" charset="0"/>
              <a:cs typeface="Arial" panose="020B0604020202020204" pitchFamily="34" charset="0"/>
            </a:endParaRPr>
          </a:p>
          <a:p>
            <a:pPr algn="just"/>
            <a:r>
              <a:rPr lang="en-US" dirty="0">
                <a:solidFill>
                  <a:schemeClr val="bg1"/>
                </a:solidFill>
                <a:latin typeface="Arial" panose="020B0604020202020204" pitchFamily="34" charset="0"/>
                <a:cs typeface="Arial" panose="020B0604020202020204" pitchFamily="34" charset="0"/>
              </a:rPr>
              <a:t>To create an efficient system for redistributing leftover food to underprivileged communities.</a:t>
            </a:r>
          </a:p>
          <a:p>
            <a:pPr algn="just"/>
            <a:r>
              <a:rPr lang="en-US" dirty="0">
                <a:solidFill>
                  <a:schemeClr val="bg1"/>
                </a:solidFill>
                <a:latin typeface="Arial" panose="020B0604020202020204" pitchFamily="34" charset="0"/>
                <a:cs typeface="Arial" panose="020B0604020202020204" pitchFamily="34" charset="0"/>
              </a:rPr>
              <a:t> </a:t>
            </a:r>
          </a:p>
          <a:p>
            <a:pPr algn="just"/>
            <a:r>
              <a:rPr lang="en-US" b="1" dirty="0">
                <a:solidFill>
                  <a:schemeClr val="bg1"/>
                </a:solidFill>
                <a:latin typeface="Arial" panose="020B0604020202020204" pitchFamily="34" charset="0"/>
                <a:cs typeface="Arial" panose="020B0604020202020204" pitchFamily="34" charset="0"/>
              </a:rPr>
              <a:t>Platform:  </a:t>
            </a:r>
          </a:p>
          <a:p>
            <a:pPr algn="just"/>
            <a:endParaRPr lang="en-US" dirty="0">
              <a:solidFill>
                <a:schemeClr val="bg1"/>
              </a:solidFill>
              <a:latin typeface="Arial" panose="020B0604020202020204" pitchFamily="34" charset="0"/>
              <a:cs typeface="Arial" panose="020B0604020202020204" pitchFamily="34" charset="0"/>
            </a:endParaRPr>
          </a:p>
          <a:p>
            <a:pPr algn="just"/>
            <a:r>
              <a:rPr lang="en-US" dirty="0">
                <a:solidFill>
                  <a:schemeClr val="bg1"/>
                </a:solidFill>
                <a:latin typeface="Arial" panose="020B0604020202020204" pitchFamily="34" charset="0"/>
                <a:cs typeface="Arial" panose="020B0604020202020204" pitchFamily="34" charset="0"/>
              </a:rPr>
              <a:t>Salesforce CRM – leveraging its features for data management, automation, and analytics. </a:t>
            </a:r>
          </a:p>
          <a:p>
            <a:pPr algn="just"/>
            <a:endParaRPr lang="en-US" dirty="0">
              <a:solidFill>
                <a:schemeClr val="bg1"/>
              </a:solidFill>
              <a:latin typeface="Arial" panose="020B0604020202020204" pitchFamily="34" charset="0"/>
              <a:cs typeface="Arial" panose="020B0604020202020204" pitchFamily="34" charset="0"/>
            </a:endParaRPr>
          </a:p>
          <a:p>
            <a:pPr algn="just"/>
            <a:r>
              <a:rPr lang="en-US" b="1" dirty="0">
                <a:solidFill>
                  <a:schemeClr val="bg1"/>
                </a:solidFill>
                <a:latin typeface="Arial" panose="020B0604020202020204" pitchFamily="34" charset="0"/>
                <a:cs typeface="Arial" panose="020B0604020202020204" pitchFamily="34" charset="0"/>
              </a:rPr>
              <a:t>Key Issues Addressed:  </a:t>
            </a:r>
          </a:p>
          <a:p>
            <a:pPr algn="just"/>
            <a:endParaRPr lang="en-US" dirty="0">
              <a:solidFill>
                <a:schemeClr val="bg1"/>
              </a:solidFill>
              <a:latin typeface="Arial" panose="020B0604020202020204" pitchFamily="34" charset="0"/>
              <a:cs typeface="Arial" panose="020B0604020202020204" pitchFamily="34" charset="0"/>
            </a:endParaRPr>
          </a:p>
          <a:p>
            <a:pPr algn="just"/>
            <a:r>
              <a:rPr lang="en-US" dirty="0">
                <a:solidFill>
                  <a:schemeClr val="bg1"/>
                </a:solidFill>
                <a:latin typeface="Arial" panose="020B0604020202020204" pitchFamily="34" charset="0"/>
                <a:cs typeface="Arial" panose="020B0604020202020204" pitchFamily="34" charset="0"/>
              </a:rPr>
              <a:t>Food Waste: Unused food at various venues goes to waste.  </a:t>
            </a:r>
          </a:p>
          <a:p>
            <a:pPr algn="just"/>
            <a:r>
              <a:rPr lang="en-US" dirty="0">
                <a:solidFill>
                  <a:schemeClr val="bg1"/>
                </a:solidFill>
                <a:latin typeface="Arial" panose="020B0604020202020204" pitchFamily="34" charset="0"/>
                <a:cs typeface="Arial" panose="020B0604020202020204" pitchFamily="34" charset="0"/>
              </a:rPr>
              <a:t>Hunger: Widespread need for nutritious meals among underprivileged communities. </a:t>
            </a:r>
          </a:p>
          <a:p>
            <a:pPr algn="just"/>
            <a:endParaRPr lang="en-US" dirty="0">
              <a:solidFill>
                <a:schemeClr val="bg1"/>
              </a:solidFill>
              <a:latin typeface="Arial" panose="020B0604020202020204" pitchFamily="34" charset="0"/>
              <a:cs typeface="Arial" panose="020B0604020202020204" pitchFamily="34" charset="0"/>
            </a:endParaRPr>
          </a:p>
          <a:p>
            <a:pPr algn="just"/>
            <a:r>
              <a:rPr lang="en-US" b="1" dirty="0">
                <a:solidFill>
                  <a:schemeClr val="bg1"/>
                </a:solidFill>
                <a:latin typeface="Arial" panose="020B0604020202020204" pitchFamily="34" charset="0"/>
                <a:cs typeface="Arial" panose="020B0604020202020204" pitchFamily="34" charset="0"/>
              </a:rPr>
              <a:t>Scope:  </a:t>
            </a:r>
          </a:p>
          <a:p>
            <a:pPr algn="just"/>
            <a:endParaRPr lang="en-US" b="1" dirty="0">
              <a:solidFill>
                <a:schemeClr val="bg1"/>
              </a:solidFill>
              <a:latin typeface="Arial" panose="020B0604020202020204" pitchFamily="34" charset="0"/>
              <a:cs typeface="Arial" panose="020B0604020202020204" pitchFamily="34" charset="0"/>
            </a:endParaRPr>
          </a:p>
          <a:p>
            <a:pPr marL="342900" indent="-342900" algn="just">
              <a:buAutoNum type="arabicPeriod"/>
            </a:pPr>
            <a:r>
              <a:rPr lang="en-US" dirty="0">
                <a:solidFill>
                  <a:schemeClr val="bg1"/>
                </a:solidFill>
                <a:latin typeface="Arial" panose="020B0604020202020204" pitchFamily="34" charset="0"/>
                <a:cs typeface="Arial" panose="020B0604020202020204" pitchFamily="34" charset="0"/>
              </a:rPr>
              <a:t>Identifying venues with surplus food.  </a:t>
            </a:r>
          </a:p>
          <a:p>
            <a:pPr marL="342900" indent="-342900" algn="just">
              <a:buAutoNum type="arabicPeriod"/>
            </a:pPr>
            <a:r>
              <a:rPr lang="en-US" dirty="0">
                <a:solidFill>
                  <a:schemeClr val="bg1"/>
                </a:solidFill>
                <a:latin typeface="Arial" panose="020B0604020202020204" pitchFamily="34" charset="0"/>
                <a:cs typeface="Arial" panose="020B0604020202020204" pitchFamily="34" charset="0"/>
              </a:rPr>
              <a:t>Coordinating volunteer efforts.</a:t>
            </a:r>
          </a:p>
          <a:p>
            <a:pPr marL="342900" indent="-342900" algn="just">
              <a:buAutoNum type="arabicPeriod"/>
            </a:pPr>
            <a:r>
              <a:rPr lang="en-US" dirty="0">
                <a:solidFill>
                  <a:schemeClr val="bg1"/>
                </a:solidFill>
                <a:latin typeface="Arial" panose="020B0604020202020204" pitchFamily="34" charset="0"/>
                <a:cs typeface="Arial" panose="020B0604020202020204" pitchFamily="34" charset="0"/>
              </a:rPr>
              <a:t>Establishing drop-off points for </a:t>
            </a:r>
            <a:r>
              <a:rPr lang="en-US" dirty="0" err="1">
                <a:solidFill>
                  <a:schemeClr val="bg1"/>
                </a:solidFill>
                <a:latin typeface="Arial" panose="020B0604020202020204" pitchFamily="34" charset="0"/>
                <a:cs typeface="Arial" panose="020B0604020202020204" pitchFamily="34" charset="0"/>
              </a:rPr>
              <a:t>redistribution.</a:t>
            </a:r>
            <a:r>
              <a:rPr lang="en-US" dirty="0" err="1">
                <a:latin typeface="Arial" panose="020B0604020202020204" pitchFamily="34" charset="0"/>
                <a:cs typeface="Arial" panose="020B0604020202020204" pitchFamily="34" charset="0"/>
              </a:rPr>
              <a:t>s</a:t>
            </a:r>
            <a:r>
              <a:rPr lang="en-US" dirty="0">
                <a:latin typeface="Arial" panose="020B0604020202020204" pitchFamily="34" charset="0"/>
                <a:cs typeface="Arial" panose="020B0604020202020204" pitchFamily="34" charset="0"/>
              </a:rPr>
              <a:t> </a:t>
            </a:r>
            <a:r>
              <a:rPr lang="en-US" dirty="0"/>
              <a:t>for redistribution.</a:t>
            </a:r>
            <a:endParaRPr lang="en-IN" dirty="0"/>
          </a:p>
        </p:txBody>
      </p:sp>
    </p:spTree>
    <p:extLst>
      <p:ext uri="{BB962C8B-B14F-4D97-AF65-F5344CB8AC3E}">
        <p14:creationId xmlns:p14="http://schemas.microsoft.com/office/powerpoint/2010/main" val="3810726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59FBB0F-C62B-8D2C-A5ED-E050E907A2CB}"/>
              </a:ext>
            </a:extLst>
          </p:cNvPr>
          <p:cNvSpPr/>
          <p:nvPr/>
        </p:nvSpPr>
        <p:spPr>
          <a:xfrm>
            <a:off x="228600" y="238760"/>
            <a:ext cx="11734800" cy="63804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Abstract</a:t>
            </a:r>
            <a:endParaRPr lang="en-US" sz="2000" dirty="0">
              <a:solidFill>
                <a:schemeClr val="bg1"/>
              </a:solidFill>
              <a:latin typeface="Arial" panose="020B0604020202020204" pitchFamily="34" charset="0"/>
              <a:cs typeface="Arial" panose="020B0604020202020204" pitchFamily="34" charset="0"/>
            </a:endParaRPr>
          </a:p>
          <a:p>
            <a:pPr algn="just"/>
            <a:r>
              <a:rPr lang="en-US" sz="2000" b="1" dirty="0">
                <a:solidFill>
                  <a:schemeClr val="bg1"/>
                </a:solidFill>
                <a:latin typeface="Arial" panose="020B0604020202020204" pitchFamily="34" charset="0"/>
                <a:cs typeface="Arial" panose="020B0604020202020204" pitchFamily="34" charset="0"/>
              </a:rPr>
              <a:t>Description :</a:t>
            </a:r>
          </a:p>
          <a:p>
            <a:pPr algn="just"/>
            <a:r>
              <a:rPr lang="en-US" sz="2000" dirty="0">
                <a:solidFill>
                  <a:schemeClr val="bg1"/>
                </a:solidFill>
                <a:latin typeface="Arial" panose="020B0604020202020204" pitchFamily="34" charset="0"/>
                <a:cs typeface="Arial" panose="020B0604020202020204" pitchFamily="34" charset="0"/>
              </a:rPr>
              <a:t> </a:t>
            </a:r>
          </a:p>
          <a:p>
            <a:pPr algn="just"/>
            <a:r>
              <a:rPr lang="en-US" sz="2000" dirty="0">
                <a:solidFill>
                  <a:schemeClr val="bg1"/>
                </a:solidFill>
                <a:latin typeface="Arial" panose="020B0604020202020204" pitchFamily="34" charset="0"/>
                <a:cs typeface="Arial" panose="020B0604020202020204" pitchFamily="34" charset="0"/>
              </a:rPr>
              <a:t>The project uses the Salesforce Food Connect app to:  </a:t>
            </a:r>
          </a:p>
          <a:p>
            <a:pPr algn="just"/>
            <a:endParaRPr lang="en-US" sz="2000" dirty="0">
              <a:solidFill>
                <a:schemeClr val="bg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Manage venues with surplus food.</a:t>
            </a:r>
          </a:p>
          <a:p>
            <a:pPr marL="342900" indent="-342900" algn="just">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Organize volunteer efforts.  </a:t>
            </a:r>
          </a:p>
          <a:p>
            <a:pPr marL="342900" indent="-342900" algn="just">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Coordinate drop-off points for effective redistribution.  </a:t>
            </a:r>
          </a:p>
          <a:p>
            <a:pPr marL="342900" indent="-342900" algn="just">
              <a:buAutoNum type="arabicPeriod"/>
            </a:pPr>
            <a:endParaRPr lang="en-US" sz="2000" dirty="0">
              <a:solidFill>
                <a:schemeClr val="bg1"/>
              </a:solidFill>
              <a:latin typeface="Arial" panose="020B0604020202020204" pitchFamily="34" charset="0"/>
              <a:cs typeface="Arial" panose="020B0604020202020204" pitchFamily="34" charset="0"/>
            </a:endParaRPr>
          </a:p>
          <a:p>
            <a:pPr algn="just"/>
            <a:r>
              <a:rPr lang="en-US" sz="2000" b="1" dirty="0">
                <a:solidFill>
                  <a:schemeClr val="bg1"/>
                </a:solidFill>
                <a:latin typeface="Arial" panose="020B0604020202020204" pitchFamily="34" charset="0"/>
                <a:cs typeface="Arial" panose="020B0604020202020204" pitchFamily="34" charset="0"/>
              </a:rPr>
              <a:t>Impact: </a:t>
            </a:r>
          </a:p>
          <a:p>
            <a:pPr algn="just"/>
            <a:endParaRPr lang="en-US" sz="2000" b="1" dirty="0">
              <a:solidFill>
                <a:schemeClr val="bg1"/>
              </a:solidFill>
              <a:latin typeface="Arial" panose="020B0604020202020204" pitchFamily="34" charset="0"/>
              <a:cs typeface="Arial" panose="020B0604020202020204" pitchFamily="34" charset="0"/>
            </a:endParaRPr>
          </a:p>
          <a:p>
            <a:pPr algn="just"/>
            <a:r>
              <a:rPr lang="en-US" sz="2000" dirty="0">
                <a:solidFill>
                  <a:schemeClr val="bg1"/>
                </a:solidFill>
                <a:latin typeface="Arial" panose="020B0604020202020204" pitchFamily="34" charset="0"/>
                <a:cs typeface="Arial" panose="020B0604020202020204" pitchFamily="34" charset="0"/>
              </a:rPr>
              <a:t>This initiative reduces food waste, alleviates hunger, and fosters structured redistribution, ensuring resources are utilized efficiently.</a:t>
            </a:r>
          </a:p>
          <a:p>
            <a:pPr algn="just"/>
            <a:endParaRPr lang="en-US" sz="2000" dirty="0">
              <a:solidFill>
                <a:schemeClr val="bg1"/>
              </a:solidFill>
              <a:latin typeface="Arial" panose="020B0604020202020204" pitchFamily="34" charset="0"/>
              <a:cs typeface="Arial" panose="020B0604020202020204" pitchFamily="34" charset="0"/>
            </a:endParaRPr>
          </a:p>
          <a:p>
            <a:r>
              <a:rPr lang="en-US" sz="2000" b="1" dirty="0">
                <a:solidFill>
                  <a:schemeClr val="bg1"/>
                </a:solidFill>
                <a:latin typeface="Arial" panose="020B0604020202020204" pitchFamily="34" charset="0"/>
                <a:cs typeface="Arial" panose="020B0604020202020204" pitchFamily="34" charset="0"/>
              </a:rPr>
              <a:t>Key Benefits</a:t>
            </a:r>
            <a:r>
              <a:rPr lang="en-US" sz="2000" dirty="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Structured food collection and redistribution ensure timely delivery.</a:t>
            </a:r>
          </a:p>
          <a:p>
            <a:pPr marL="342900" indent="-342900">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Reduces wastage while addressing food insecurity.</a:t>
            </a:r>
          </a:p>
          <a:p>
            <a:pPr marL="342900" indent="-342900">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Enhances collaboration between food donors, volunteers, and NGOs.</a:t>
            </a:r>
          </a:p>
          <a:p>
            <a:pPr algn="just"/>
            <a:endParaRPr lang="en-IN" sz="2000" dirty="0">
              <a:solidFill>
                <a:schemeClr val="bg1"/>
              </a:solidFill>
            </a:endParaRPr>
          </a:p>
        </p:txBody>
      </p:sp>
    </p:spTree>
    <p:extLst>
      <p:ext uri="{BB962C8B-B14F-4D97-AF65-F5344CB8AC3E}">
        <p14:creationId xmlns:p14="http://schemas.microsoft.com/office/powerpoint/2010/main" val="2252807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0524AC-2AB0-2776-3C39-D44FB5D918A0}"/>
              </a:ext>
            </a:extLst>
          </p:cNvPr>
          <p:cNvSpPr/>
          <p:nvPr/>
        </p:nvSpPr>
        <p:spPr>
          <a:xfrm>
            <a:off x="203200" y="172720"/>
            <a:ext cx="11704320" cy="6451600"/>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Arial" panose="020B0604020202020204" pitchFamily="34" charset="0"/>
                <a:cs typeface="Arial" panose="020B0604020202020204" pitchFamily="34" charset="0"/>
              </a:rPr>
              <a:t>Key Features of Salesforce :</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Customizable CRM :</a:t>
            </a:r>
          </a:p>
          <a:p>
            <a:br>
              <a:rPr lang="en-US" sz="1600" dirty="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	Salesforce's highly adaptable framework allows customization to meet the specific needs of the project. Custom objects like Venue, Volunteer, and Task were tailored to manage operations effectively.</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Cloud-Based Accessibility :</a:t>
            </a:r>
          </a:p>
          <a:p>
            <a:br>
              <a:rPr lang="en-US" sz="1600" dirty="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	Being a cloud-based platform, Salesforce ensures that all stakeholders, including food donors, volunteers, and administrators, can access and update data in real-time from any location, fostering collaboration and flexibility.</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Process Automation :</a:t>
            </a:r>
          </a:p>
          <a:p>
            <a:br>
              <a:rPr lang="en-US" sz="1600" dirty="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	Automation features like Flows, Process Builder, and Triggers reduce manual intervention. For example, tasks are automatically created and assigned to volunteers based on availability and location.</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Reporting and Analytics :</a:t>
            </a:r>
          </a:p>
          <a:p>
            <a:br>
              <a:rPr lang="en-US" sz="1600" dirty="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	Advanced analytics tools enable the creation of detailed reports and dashboards. These features provide insights into operational performance, such as food redistribution rates, volunteer efficiency, and task completion timelines.</a:t>
            </a:r>
          </a:p>
          <a:p>
            <a:endParaRPr lang="en-US" sz="1600" dirty="0">
              <a:solidFill>
                <a:schemeClr val="bg1"/>
              </a:solidFill>
            </a:endParaRPr>
          </a:p>
        </p:txBody>
      </p:sp>
    </p:spTree>
    <p:extLst>
      <p:ext uri="{BB962C8B-B14F-4D97-AF65-F5344CB8AC3E}">
        <p14:creationId xmlns:p14="http://schemas.microsoft.com/office/powerpoint/2010/main" val="1165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C6B062-D042-E027-7A87-C486FD38D508}"/>
              </a:ext>
            </a:extLst>
          </p:cNvPr>
          <p:cNvSpPr/>
          <p:nvPr/>
        </p:nvSpPr>
        <p:spPr>
          <a:xfrm>
            <a:off x="792480" y="228600"/>
            <a:ext cx="10972800" cy="64008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a:t>
            </a:r>
            <a:r>
              <a:rPr lang="en-US" sz="2400" b="1" dirty="0">
                <a:solidFill>
                  <a:schemeClr val="bg1"/>
                </a:solidFill>
                <a:latin typeface="Arial" panose="020B0604020202020204" pitchFamily="34" charset="0"/>
                <a:cs typeface="Arial" panose="020B0604020202020204" pitchFamily="34" charset="0"/>
              </a:rPr>
              <a:t>Implementation Process Steps </a:t>
            </a:r>
          </a:p>
          <a:p>
            <a:pPr algn="just"/>
            <a:endParaRPr lang="en-US" dirty="0">
              <a:solidFill>
                <a:schemeClr val="bg1"/>
              </a:solidFill>
              <a:latin typeface="Arial" panose="020B0604020202020204" pitchFamily="34" charset="0"/>
              <a:cs typeface="Arial" panose="020B0604020202020204" pitchFamily="34" charset="0"/>
            </a:endParaRPr>
          </a:p>
          <a:p>
            <a:pPr algn="just"/>
            <a:r>
              <a:rPr lang="en-US" b="1" dirty="0">
                <a:solidFill>
                  <a:schemeClr val="bg1"/>
                </a:solidFill>
                <a:latin typeface="Arial" panose="020B0604020202020204" pitchFamily="34" charset="0"/>
                <a:cs typeface="Arial" panose="020B0604020202020204" pitchFamily="34" charset="0"/>
              </a:rPr>
              <a:t>Custom Objects Creation:   </a:t>
            </a:r>
          </a:p>
          <a:p>
            <a:pPr algn="just"/>
            <a:r>
              <a:rPr lang="en-US" dirty="0">
                <a:solidFill>
                  <a:schemeClr val="bg1"/>
                </a:solidFill>
                <a:latin typeface="Arial" panose="020B0604020202020204" pitchFamily="34" charset="0"/>
                <a:cs typeface="Arial" panose="020B0604020202020204" pitchFamily="34" charset="0"/>
              </a:rPr>
              <a:t> </a:t>
            </a:r>
          </a:p>
          <a:p>
            <a:pPr marL="285750" indent="-285750" algn="jus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Venue     </a:t>
            </a:r>
          </a:p>
          <a:p>
            <a:pPr marL="285750" indent="-285750" algn="jus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 Drop-Off Point     </a:t>
            </a:r>
          </a:p>
          <a:p>
            <a:pPr marL="285750" indent="-285750" algn="jus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Volunteer     </a:t>
            </a:r>
          </a:p>
          <a:p>
            <a:pPr marL="285750" indent="-285750" algn="jus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Task     </a:t>
            </a:r>
          </a:p>
          <a:p>
            <a:pPr marL="285750" indent="-285750" algn="jus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Execution Details  </a:t>
            </a:r>
          </a:p>
          <a:p>
            <a:pPr algn="just"/>
            <a:endParaRPr lang="en-US" dirty="0">
              <a:solidFill>
                <a:schemeClr val="bg1"/>
              </a:solidFill>
              <a:latin typeface="Arial" panose="020B0604020202020204" pitchFamily="34" charset="0"/>
              <a:cs typeface="Arial" panose="020B0604020202020204" pitchFamily="34" charset="0"/>
            </a:endParaRPr>
          </a:p>
          <a:p>
            <a:pPr algn="just"/>
            <a:r>
              <a:rPr lang="en-US" b="1" dirty="0">
                <a:solidFill>
                  <a:schemeClr val="bg1"/>
                </a:solidFill>
                <a:latin typeface="Arial" panose="020B0604020202020204" pitchFamily="34" charset="0"/>
                <a:cs typeface="Arial" panose="020B0604020202020204" pitchFamily="34" charset="0"/>
              </a:rPr>
              <a:t>Tabs Development : </a:t>
            </a:r>
          </a:p>
          <a:p>
            <a:pPr algn="just"/>
            <a:endParaRPr lang="en-US" b="1" dirty="0">
              <a:solidFill>
                <a:schemeClr val="bg1"/>
              </a:solidFill>
              <a:latin typeface="Arial" panose="020B0604020202020204" pitchFamily="34" charset="0"/>
              <a:cs typeface="Arial" panose="020B0604020202020204" pitchFamily="34" charset="0"/>
            </a:endParaRPr>
          </a:p>
          <a:p>
            <a:pPr algn="just"/>
            <a:r>
              <a:rPr lang="en-US" dirty="0">
                <a:solidFill>
                  <a:schemeClr val="bg1"/>
                </a:solidFill>
                <a:latin typeface="Arial" panose="020B0604020202020204" pitchFamily="34" charset="0"/>
                <a:cs typeface="Arial" panose="020B0604020202020204" pitchFamily="34" charset="0"/>
              </a:rPr>
              <a:t>Streamlined access to each object.  </a:t>
            </a:r>
          </a:p>
          <a:p>
            <a:pPr algn="just"/>
            <a:endParaRPr lang="en-US" dirty="0">
              <a:solidFill>
                <a:schemeClr val="bg1"/>
              </a:solidFill>
              <a:latin typeface="Arial" panose="020B0604020202020204" pitchFamily="34" charset="0"/>
              <a:cs typeface="Arial" panose="020B0604020202020204" pitchFamily="34" charset="0"/>
            </a:endParaRPr>
          </a:p>
          <a:p>
            <a:pPr algn="just"/>
            <a:r>
              <a:rPr lang="en-US" b="1" dirty="0">
                <a:solidFill>
                  <a:schemeClr val="bg1"/>
                </a:solidFill>
                <a:latin typeface="Arial" panose="020B0604020202020204" pitchFamily="34" charset="0"/>
                <a:cs typeface="Arial" panose="020B0604020202020204" pitchFamily="34" charset="0"/>
              </a:rPr>
              <a:t>Relationship Fields : </a:t>
            </a:r>
          </a:p>
          <a:p>
            <a:pPr algn="just"/>
            <a:endParaRPr lang="en-US" b="1" dirty="0">
              <a:solidFill>
                <a:schemeClr val="bg1"/>
              </a:solidFill>
              <a:latin typeface="Arial" panose="020B0604020202020204" pitchFamily="34" charset="0"/>
              <a:cs typeface="Arial" panose="020B0604020202020204" pitchFamily="34" charset="0"/>
            </a:endParaRPr>
          </a:p>
          <a:p>
            <a:pPr algn="just"/>
            <a:r>
              <a:rPr lang="en-US" dirty="0">
                <a:solidFill>
                  <a:schemeClr val="bg1"/>
                </a:solidFill>
                <a:latin typeface="Arial" panose="020B0604020202020204" pitchFamily="34" charset="0"/>
                <a:cs typeface="Arial" panose="020B0604020202020204" pitchFamily="34" charset="0"/>
              </a:rPr>
              <a:t>Establish links for data integration.</a:t>
            </a:r>
          </a:p>
          <a:p>
            <a:pPr algn="just"/>
            <a:endParaRPr lang="en-US" dirty="0">
              <a:solidFill>
                <a:schemeClr val="bg1"/>
              </a:solidFill>
              <a:latin typeface="Arial" panose="020B0604020202020204" pitchFamily="34" charset="0"/>
              <a:cs typeface="Arial" panose="020B0604020202020204" pitchFamily="34" charset="0"/>
            </a:endParaRPr>
          </a:p>
          <a:p>
            <a:pPr algn="just"/>
            <a:r>
              <a:rPr lang="en-US" b="1" dirty="0">
                <a:solidFill>
                  <a:schemeClr val="bg1"/>
                </a:solidFill>
                <a:latin typeface="Arial" panose="020B0604020202020204" pitchFamily="34" charset="0"/>
                <a:cs typeface="Arial" panose="020B0604020202020204" pitchFamily="34" charset="0"/>
              </a:rPr>
              <a:t>  Additional Features: </a:t>
            </a:r>
          </a:p>
          <a:p>
            <a:pPr algn="just"/>
            <a:endParaRPr lang="en-US" dirty="0">
              <a:solidFill>
                <a:schemeClr val="bg1"/>
              </a:solidFill>
              <a:latin typeface="Arial" panose="020B0604020202020204" pitchFamily="34" charset="0"/>
              <a:cs typeface="Arial" panose="020B0604020202020204" pitchFamily="34" charset="0"/>
            </a:endParaRPr>
          </a:p>
          <a:p>
            <a:pPr algn="just"/>
            <a:r>
              <a:rPr lang="en-US" dirty="0">
                <a:solidFill>
                  <a:schemeClr val="bg1"/>
                </a:solidFill>
                <a:latin typeface="Arial" panose="020B0604020202020204" pitchFamily="34" charset="0"/>
                <a:cs typeface="Arial" panose="020B0604020202020204" pitchFamily="34" charset="0"/>
              </a:rPr>
              <a:t> Geolocation for venues and drop-off points. </a:t>
            </a:r>
          </a:p>
          <a:p>
            <a:pPr algn="just"/>
            <a:r>
              <a:rPr lang="en-US" dirty="0">
                <a:solidFill>
                  <a:schemeClr val="bg1"/>
                </a:solidFill>
                <a:latin typeface="Arial" panose="020B0604020202020204" pitchFamily="34" charset="0"/>
                <a:cs typeface="Arial" panose="020B0604020202020204" pitchFamily="34" charset="0"/>
              </a:rPr>
              <a:t> Formula fields for dynamic calculations (e.g., distance).</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790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Diagonal Corners Rounded 6">
            <a:extLst>
              <a:ext uri="{FF2B5EF4-FFF2-40B4-BE49-F238E27FC236}">
                <a16:creationId xmlns:a16="http://schemas.microsoft.com/office/drawing/2014/main" id="{9E3D4478-6E3A-AD89-D211-A2464D3A24C3}"/>
              </a:ext>
            </a:extLst>
          </p:cNvPr>
          <p:cNvSpPr/>
          <p:nvPr/>
        </p:nvSpPr>
        <p:spPr>
          <a:xfrm>
            <a:off x="528320" y="345440"/>
            <a:ext cx="10982960" cy="6116320"/>
          </a:xfrm>
          <a:prstGeom prst="round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Arial" panose="020B0604020202020204" pitchFamily="34" charset="0"/>
                <a:cs typeface="Arial" panose="020B0604020202020204" pitchFamily="34" charset="0"/>
              </a:rPr>
              <a:t>Workflow Automation </a:t>
            </a:r>
            <a:r>
              <a:rPr lang="en-US" sz="2400" b="1" dirty="0" err="1">
                <a:solidFill>
                  <a:schemeClr val="bg1"/>
                </a:solidFill>
                <a:latin typeface="Arial" panose="020B0604020202020204" pitchFamily="34" charset="0"/>
                <a:cs typeface="Arial" panose="020B0604020202020204" pitchFamily="34" charset="0"/>
              </a:rPr>
              <a:t>Automation</a:t>
            </a:r>
            <a:r>
              <a:rPr lang="en-US" sz="2400" b="1" dirty="0">
                <a:solidFill>
                  <a:schemeClr val="bg1"/>
                </a:solidFill>
                <a:latin typeface="Arial" panose="020B0604020202020204" pitchFamily="34" charset="0"/>
                <a:cs typeface="Arial" panose="020B0604020202020204" pitchFamily="34" charset="0"/>
              </a:rPr>
              <a:t> with Salesforce :  </a:t>
            </a:r>
          </a:p>
          <a:p>
            <a:pPr algn="ctr"/>
            <a:endParaRPr lang="en-US" b="1" dirty="0">
              <a:solidFill>
                <a:schemeClr val="bg1"/>
              </a:solidFill>
              <a:latin typeface="Arial" panose="020B0604020202020204" pitchFamily="34" charset="0"/>
              <a:cs typeface="Arial" panose="020B0604020202020204" pitchFamily="34" charset="0"/>
            </a:endParaRPr>
          </a:p>
          <a:p>
            <a:pPr marL="342900" indent="-342900" algn="just">
              <a:buAutoNum type="arabicPeriod"/>
            </a:pPr>
            <a:r>
              <a:rPr lang="en-US" dirty="0">
                <a:solidFill>
                  <a:schemeClr val="bg1"/>
                </a:solidFill>
                <a:latin typeface="Arial" panose="020B0604020202020204" pitchFamily="34" charset="0"/>
                <a:cs typeface="Arial" panose="020B0604020202020204" pitchFamily="34" charset="0"/>
              </a:rPr>
              <a:t>Flows and Triggers : Automatically creates and updates records (e.g., task assignments).  </a:t>
            </a:r>
          </a:p>
          <a:p>
            <a:pPr algn="just"/>
            <a:r>
              <a:rPr lang="en-US" dirty="0">
                <a:solidFill>
                  <a:schemeClr val="bg1"/>
                </a:solidFill>
                <a:latin typeface="Arial" panose="020B0604020202020204" pitchFamily="34" charset="0"/>
                <a:cs typeface="Arial" panose="020B0604020202020204" pitchFamily="34" charset="0"/>
              </a:rPr>
              <a:t>2. Sharing Rules: Controls data sharing with NGOs like Iksha and NSS.  </a:t>
            </a:r>
          </a:p>
          <a:p>
            <a:pPr algn="just"/>
            <a:endParaRPr lang="en-US" dirty="0">
              <a:solidFill>
                <a:schemeClr val="bg1"/>
              </a:solidFill>
              <a:latin typeface="Arial" panose="020B0604020202020204" pitchFamily="34" charset="0"/>
              <a:cs typeface="Arial" panose="020B0604020202020204" pitchFamily="34" charset="0"/>
            </a:endParaRPr>
          </a:p>
          <a:p>
            <a:pPr algn="just"/>
            <a:r>
              <a:rPr lang="en-US" b="1" dirty="0">
                <a:solidFill>
                  <a:schemeClr val="bg1"/>
                </a:solidFill>
                <a:latin typeface="Arial" panose="020B0604020202020204" pitchFamily="34" charset="0"/>
                <a:cs typeface="Arial" panose="020B0604020202020204" pitchFamily="34" charset="0"/>
              </a:rPr>
              <a:t>Examples : </a:t>
            </a:r>
          </a:p>
          <a:p>
            <a:pPr algn="just"/>
            <a:endParaRPr lang="en-US" dirty="0">
              <a:solidFill>
                <a:schemeClr val="bg1"/>
              </a:solidFill>
              <a:latin typeface="Arial" panose="020B0604020202020204" pitchFamily="34" charset="0"/>
              <a:cs typeface="Arial" panose="020B0604020202020204" pitchFamily="34" charset="0"/>
            </a:endParaRPr>
          </a:p>
          <a:p>
            <a:pPr algn="just"/>
            <a:r>
              <a:rPr lang="en-US" dirty="0">
                <a:solidFill>
                  <a:schemeClr val="bg1"/>
                </a:solidFill>
                <a:latin typeface="Arial" panose="020B0604020202020204" pitchFamily="34" charset="0"/>
                <a:cs typeface="Arial" panose="020B0604020202020204" pitchFamily="34" charset="0"/>
              </a:rPr>
              <a:t>Volunteers receive notifications for tasks.  </a:t>
            </a:r>
          </a:p>
          <a:p>
            <a:pPr algn="just"/>
            <a:r>
              <a:rPr lang="en-US" dirty="0">
                <a:solidFill>
                  <a:schemeClr val="bg1"/>
                </a:solidFill>
                <a:latin typeface="Arial" panose="020B0604020202020204" pitchFamily="34" charset="0"/>
                <a:cs typeface="Arial" panose="020B0604020202020204" pitchFamily="34" charset="0"/>
              </a:rPr>
              <a:t>Distance between venues and drop-off points is calculated dynamically.</a:t>
            </a:r>
            <a:r>
              <a:rPr lang="en-US" dirty="0">
                <a:latin typeface="Arial" panose="020B0604020202020204" pitchFamily="34" charset="0"/>
                <a:cs typeface="Arial" panose="020B0604020202020204" pitchFamily="34" charset="0"/>
              </a:rPr>
              <a:t>lc</a:t>
            </a:r>
          </a:p>
          <a:p>
            <a:pPr algn="just"/>
            <a:endParaRPr lang="en-US" dirty="0">
              <a:solidFill>
                <a:schemeClr val="bg1"/>
              </a:solidFill>
              <a:latin typeface="Arial" panose="020B0604020202020204" pitchFamily="34" charset="0"/>
              <a:cs typeface="Arial" panose="020B0604020202020204" pitchFamily="34" charset="0"/>
            </a:endParaRPr>
          </a:p>
          <a:p>
            <a:pPr algn="ctr"/>
            <a:r>
              <a:rPr lang="en-US" sz="2400" b="1" dirty="0">
                <a:solidFill>
                  <a:schemeClr val="bg1"/>
                </a:solidFill>
                <a:latin typeface="Arial" panose="020B0604020202020204" pitchFamily="34" charset="0"/>
                <a:cs typeface="Arial" panose="020B0604020202020204" pitchFamily="34" charset="0"/>
              </a:rPr>
              <a:t>Data Management Core Objects and Functions :  </a:t>
            </a:r>
          </a:p>
          <a:p>
            <a:pPr algn="just"/>
            <a:endParaRPr lang="en-US" dirty="0">
              <a:solidFill>
                <a:schemeClr val="bg1"/>
              </a:solidFill>
              <a:latin typeface="Arial" panose="020B0604020202020204" pitchFamily="34" charset="0"/>
              <a:cs typeface="Arial" panose="020B0604020202020204" pitchFamily="34" charset="0"/>
            </a:endParaRPr>
          </a:p>
          <a:p>
            <a:pPr marL="342900" indent="-342900" algn="just">
              <a:buAutoNum type="arabicPeriod"/>
            </a:pPr>
            <a:r>
              <a:rPr lang="en-US" dirty="0">
                <a:solidFill>
                  <a:schemeClr val="bg1"/>
                </a:solidFill>
                <a:latin typeface="Arial" panose="020B0604020202020204" pitchFamily="34" charset="0"/>
                <a:cs typeface="Arial" panose="020B0604020202020204" pitchFamily="34" charset="0"/>
              </a:rPr>
              <a:t>Venues : Tracks food availability and capacity.  </a:t>
            </a:r>
          </a:p>
          <a:p>
            <a:pPr marL="342900" indent="-342900" algn="just">
              <a:buAutoNum type="arabicPeriod"/>
            </a:pPr>
            <a:r>
              <a:rPr lang="en-US" dirty="0">
                <a:solidFill>
                  <a:schemeClr val="bg1"/>
                </a:solidFill>
                <a:latin typeface="Arial" panose="020B0604020202020204" pitchFamily="34" charset="0"/>
                <a:cs typeface="Arial" panose="020B0604020202020204" pitchFamily="34" charset="0"/>
              </a:rPr>
              <a:t>Tasks : Organizes collection/distribution efforts.  </a:t>
            </a:r>
          </a:p>
          <a:p>
            <a:pPr marL="342900" indent="-342900" algn="just">
              <a:buAutoNum type="arabicPeriod"/>
            </a:pPr>
            <a:r>
              <a:rPr lang="en-US" dirty="0">
                <a:solidFill>
                  <a:schemeClr val="bg1"/>
                </a:solidFill>
                <a:latin typeface="Arial" panose="020B0604020202020204" pitchFamily="34" charset="0"/>
                <a:cs typeface="Arial" panose="020B0604020202020204" pitchFamily="34" charset="0"/>
              </a:rPr>
              <a:t>Volunteers : Stores skills and availability.  </a:t>
            </a:r>
          </a:p>
          <a:p>
            <a:pPr marL="342900" indent="-342900" algn="just">
              <a:buAutoNum type="arabicPeriod"/>
            </a:pPr>
            <a:r>
              <a:rPr lang="en-US" dirty="0">
                <a:solidFill>
                  <a:schemeClr val="bg1"/>
                </a:solidFill>
                <a:latin typeface="Arial" panose="020B0604020202020204" pitchFamily="34" charset="0"/>
                <a:cs typeface="Arial" panose="020B0604020202020204" pitchFamily="34" charset="0"/>
              </a:rPr>
              <a:t>Drop-Off Points : Maintains redistribution data.  </a:t>
            </a:r>
          </a:p>
          <a:p>
            <a:pPr marL="342900" indent="-342900" algn="just">
              <a:buAutoNum type="arabicPeriod"/>
            </a:pPr>
            <a:endParaRPr lang="en-US" dirty="0">
              <a:solidFill>
                <a:schemeClr val="bg1"/>
              </a:solidFill>
              <a:latin typeface="Arial" panose="020B0604020202020204" pitchFamily="34" charset="0"/>
              <a:cs typeface="Arial" panose="020B0604020202020204" pitchFamily="34" charset="0"/>
            </a:endParaRPr>
          </a:p>
          <a:p>
            <a:pPr algn="just"/>
            <a:r>
              <a:rPr lang="en-US" b="1" dirty="0">
                <a:solidFill>
                  <a:schemeClr val="bg1"/>
                </a:solidFill>
                <a:latin typeface="Arial" panose="020B0604020202020204" pitchFamily="34" charset="0"/>
                <a:cs typeface="Arial" panose="020B0604020202020204" pitchFamily="34" charset="0"/>
              </a:rPr>
              <a:t>Efficiency : </a:t>
            </a:r>
            <a:r>
              <a:rPr lang="en-US" dirty="0">
                <a:solidFill>
                  <a:schemeClr val="bg1"/>
                </a:solidFill>
                <a:latin typeface="Arial" panose="020B0604020202020204" pitchFamily="34" charset="0"/>
                <a:cs typeface="Arial" panose="020B0604020202020204" pitchFamily="34" charset="0"/>
              </a:rPr>
              <a:t>Enables real-time monitoring and </a:t>
            </a:r>
            <a:r>
              <a:rPr lang="en-US" dirty="0" err="1">
                <a:solidFill>
                  <a:schemeClr val="bg1"/>
                </a:solidFill>
                <a:latin typeface="Arial" panose="020B0604020202020204" pitchFamily="34" charset="0"/>
                <a:cs typeface="Arial" panose="020B0604020202020204" pitchFamily="34" charset="0"/>
              </a:rPr>
              <a:t>adjustments.</a:t>
            </a:r>
            <a:r>
              <a:rPr lang="en-US" dirty="0" err="1">
                <a:latin typeface="Arial" panose="020B0604020202020204" pitchFamily="34" charset="0"/>
                <a:cs typeface="Arial" panose="020B0604020202020204" pitchFamily="34" charset="0"/>
              </a:rPr>
              <a:t>namically</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625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BED88C6-B9C5-5043-2797-6C3C634F9628}"/>
              </a:ext>
            </a:extLst>
          </p:cNvPr>
          <p:cNvSpPr/>
          <p:nvPr/>
        </p:nvSpPr>
        <p:spPr>
          <a:xfrm>
            <a:off x="848360" y="629920"/>
            <a:ext cx="10495280" cy="55981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bg1"/>
                </a:solidFill>
                <a:latin typeface="Arial" panose="020B0604020202020204" pitchFamily="34" charset="0"/>
                <a:cs typeface="Arial" panose="020B0604020202020204" pitchFamily="34" charset="0"/>
              </a:rPr>
              <a:t>Reports and Dashboards Reports :  </a:t>
            </a:r>
          </a:p>
          <a:p>
            <a:pPr algn="just"/>
            <a:endParaRPr lang="en-US" b="1" dirty="0">
              <a:solidFill>
                <a:schemeClr val="bg1"/>
              </a:solidFill>
              <a:latin typeface="Arial" panose="020B0604020202020204" pitchFamily="34" charset="0"/>
              <a:cs typeface="Arial" panose="020B0604020202020204" pitchFamily="34" charset="0"/>
            </a:endParaRPr>
          </a:p>
          <a:p>
            <a:pPr marL="342900" indent="-342900" algn="just">
              <a:buAutoNum type="arabicPeriod"/>
            </a:pPr>
            <a:r>
              <a:rPr lang="en-US" dirty="0">
                <a:solidFill>
                  <a:schemeClr val="bg1"/>
                </a:solidFill>
                <a:latin typeface="Arial" panose="020B0604020202020204" pitchFamily="34" charset="0"/>
                <a:cs typeface="Arial" panose="020B0604020202020204" pitchFamily="34" charset="0"/>
              </a:rPr>
              <a:t>Venues, drop-off points, and volunteers details. </a:t>
            </a:r>
          </a:p>
          <a:p>
            <a:pPr marL="342900" indent="-342900" algn="just">
              <a:buAutoNum type="arabicPeriod"/>
            </a:pPr>
            <a:r>
              <a:rPr lang="en-US" dirty="0">
                <a:solidFill>
                  <a:schemeClr val="bg1"/>
                </a:solidFill>
                <a:latin typeface="Arial" panose="020B0604020202020204" pitchFamily="34" charset="0"/>
                <a:cs typeface="Arial" panose="020B0604020202020204" pitchFamily="34" charset="0"/>
              </a:rPr>
              <a:t>Task performance and execution details.  </a:t>
            </a:r>
          </a:p>
          <a:p>
            <a:pPr marL="342900" indent="-342900" algn="just">
              <a:buAutoNum type="arabicPeriod"/>
            </a:pPr>
            <a:endParaRPr lang="en-US" b="1" dirty="0">
              <a:solidFill>
                <a:schemeClr val="bg1"/>
              </a:solidFill>
              <a:latin typeface="Arial" panose="020B0604020202020204" pitchFamily="34" charset="0"/>
              <a:cs typeface="Arial" panose="020B0604020202020204" pitchFamily="34" charset="0"/>
            </a:endParaRPr>
          </a:p>
          <a:p>
            <a:pPr algn="just"/>
            <a:r>
              <a:rPr lang="en-US" b="1" dirty="0">
                <a:solidFill>
                  <a:schemeClr val="bg1"/>
                </a:solidFill>
                <a:latin typeface="Arial" panose="020B0604020202020204" pitchFamily="34" charset="0"/>
                <a:cs typeface="Arial" panose="020B0604020202020204" pitchFamily="34" charset="0"/>
              </a:rPr>
              <a:t>Dashboards :  </a:t>
            </a:r>
          </a:p>
          <a:p>
            <a:pPr algn="just"/>
            <a:endParaRPr lang="en-US" dirty="0">
              <a:solidFill>
                <a:schemeClr val="bg1"/>
              </a:solidFill>
              <a:latin typeface="Arial" panose="020B0604020202020204" pitchFamily="34" charset="0"/>
              <a:cs typeface="Arial" panose="020B0604020202020204" pitchFamily="34" charset="0"/>
            </a:endParaRPr>
          </a:p>
          <a:p>
            <a:pPr marL="342900" indent="-342900" algn="just">
              <a:buAutoNum type="arabicPeriod"/>
            </a:pPr>
            <a:r>
              <a:rPr lang="en-US" dirty="0">
                <a:solidFill>
                  <a:schemeClr val="bg1"/>
                </a:solidFill>
                <a:latin typeface="Arial" panose="020B0604020202020204" pitchFamily="34" charset="0"/>
                <a:cs typeface="Arial" panose="020B0604020202020204" pitchFamily="34" charset="0"/>
              </a:rPr>
              <a:t>Visual representation of redistribution activities. </a:t>
            </a:r>
          </a:p>
          <a:p>
            <a:pPr marL="342900" indent="-342900" algn="just">
              <a:buAutoNum type="arabicPeriod"/>
            </a:pPr>
            <a:r>
              <a:rPr lang="en-US" dirty="0">
                <a:solidFill>
                  <a:schemeClr val="bg1"/>
                </a:solidFill>
                <a:latin typeface="Arial" panose="020B0604020202020204" pitchFamily="34" charset="0"/>
                <a:cs typeface="Arial" panose="020B0604020202020204" pitchFamily="34" charset="0"/>
              </a:rPr>
              <a:t>Lightning tables and charts for analysis. </a:t>
            </a:r>
          </a:p>
          <a:p>
            <a:pPr algn="just"/>
            <a:endParaRPr lang="en-US" b="1" dirty="0">
              <a:solidFill>
                <a:schemeClr val="bg1"/>
              </a:solidFill>
              <a:latin typeface="Arial" panose="020B0604020202020204" pitchFamily="34" charset="0"/>
              <a:cs typeface="Arial" panose="020B0604020202020204" pitchFamily="34" charset="0"/>
            </a:endParaRPr>
          </a:p>
          <a:p>
            <a:pPr algn="just"/>
            <a:r>
              <a:rPr lang="en-US" b="1" dirty="0">
                <a:solidFill>
                  <a:schemeClr val="bg1"/>
                </a:solidFill>
                <a:latin typeface="Arial" panose="020B0604020202020204" pitchFamily="34" charset="0"/>
                <a:cs typeface="Arial" panose="020B0604020202020204" pitchFamily="34" charset="0"/>
              </a:rPr>
              <a:t>Impact :</a:t>
            </a:r>
          </a:p>
          <a:p>
            <a:pPr algn="just"/>
            <a:endParaRPr lang="en-US" dirty="0">
              <a:solidFill>
                <a:schemeClr val="bg1"/>
              </a:solidFill>
              <a:latin typeface="Arial" panose="020B0604020202020204" pitchFamily="34" charset="0"/>
              <a:cs typeface="Arial" panose="020B0604020202020204" pitchFamily="34" charset="0"/>
            </a:endParaRPr>
          </a:p>
          <a:p>
            <a:pPr algn="just"/>
            <a:r>
              <a:rPr lang="en-US" dirty="0">
                <a:solidFill>
                  <a:schemeClr val="bg1"/>
                </a:solidFill>
                <a:latin typeface="Arial" panose="020B0604020202020204" pitchFamily="34" charset="0"/>
                <a:cs typeface="Arial" panose="020B0604020202020204" pitchFamily="34" charset="0"/>
              </a:rPr>
              <a:t>1. Reduces food waste by streamlining redistribution.  </a:t>
            </a:r>
          </a:p>
          <a:p>
            <a:pPr algn="just"/>
            <a:r>
              <a:rPr lang="en-US" dirty="0">
                <a:solidFill>
                  <a:schemeClr val="bg1"/>
                </a:solidFill>
                <a:latin typeface="Arial" panose="020B0604020202020204" pitchFamily="34" charset="0"/>
                <a:cs typeface="Arial" panose="020B0604020202020204" pitchFamily="34" charset="0"/>
              </a:rPr>
              <a:t>2. Alleviates hunger by ensuring food reaches the needy.  </a:t>
            </a:r>
          </a:p>
          <a:p>
            <a:pPr algn="just"/>
            <a:r>
              <a:rPr lang="en-US" dirty="0">
                <a:solidFill>
                  <a:schemeClr val="bg1"/>
                </a:solidFill>
                <a:latin typeface="Arial" panose="020B0604020202020204" pitchFamily="34" charset="0"/>
                <a:cs typeface="Arial" panose="020B0604020202020204" pitchFamily="34" charset="0"/>
              </a:rPr>
              <a:t>3. Facilitates collaboration among donors, volunteers, and NGOs. </a:t>
            </a:r>
          </a:p>
          <a:p>
            <a:pPr algn="just"/>
            <a:r>
              <a:rPr lang="en-US" dirty="0">
                <a:solidFill>
                  <a:schemeClr val="bg1"/>
                </a:solidFill>
                <a:latin typeface="Arial" panose="020B0604020202020204" pitchFamily="34" charset="0"/>
                <a:cs typeface="Arial" panose="020B0604020202020204" pitchFamily="34" charset="0"/>
              </a:rPr>
              <a:t>4. Creates a scalable, repeatable model for addressing food insecurity.</a:t>
            </a:r>
            <a:r>
              <a:rPr lang="en-US" b="1" dirty="0">
                <a:solidFill>
                  <a:schemeClr val="bg1"/>
                </a:solidFill>
                <a:latin typeface="Arial" panose="020B0604020202020204" pitchFamily="34" charset="0"/>
                <a:cs typeface="Arial" panose="020B0604020202020204" pitchFamily="34" charset="0"/>
              </a:rPr>
              <a:t> </a:t>
            </a:r>
            <a:endParaRPr lang="en-IN"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751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7B2EB3-AC5D-165D-637D-23A56334362A}"/>
              </a:ext>
            </a:extLst>
          </p:cNvPr>
          <p:cNvSpPr/>
          <p:nvPr/>
        </p:nvSpPr>
        <p:spPr>
          <a:xfrm>
            <a:off x="284480" y="284480"/>
            <a:ext cx="11633200" cy="62484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Arial" panose="020B0604020202020204" pitchFamily="34" charset="0"/>
                <a:cs typeface="Arial" panose="020B0604020202020204" pitchFamily="34" charset="0"/>
              </a:rPr>
              <a:t>Conclusion</a:t>
            </a:r>
          </a:p>
          <a:p>
            <a:pPr algn="ctr"/>
            <a:endParaRPr lang="en-US" b="1"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The "To Supply Leftover Food to Poor" project demonstrates how technology can be leveraged to address critical social issues like food waste and hunger. By utilizing Salesforce CRM, the project creates a structured, efficient, and scalable system for redistributing surplus food to those in need.</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Key Takeaways</a:t>
            </a:r>
            <a:r>
              <a:rPr lang="en-US" sz="1600" dirty="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Technology-Driven Approach</a:t>
            </a:r>
            <a:r>
              <a:rPr lang="en-US" sz="1600" dirty="0">
                <a:solidFill>
                  <a:schemeClr val="bg1"/>
                </a:solidFill>
                <a:latin typeface="Arial" panose="020B0604020202020204" pitchFamily="34" charset="0"/>
                <a:cs typeface="Arial" panose="020B0604020202020204" pitchFamily="34" charset="0"/>
              </a:rPr>
              <a:t>:</a:t>
            </a:r>
          </a:p>
          <a:p>
            <a:pPr>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 The integration of Salesforce features such as custom objects, automation tools, and geolocation ensures a smooth and efficient redistribution process.</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Impact on Society</a:t>
            </a:r>
            <a:r>
              <a:rPr lang="en-US" sz="1600" dirty="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 This initiative not only reduces food waste but also contributes significantly to alleviating hunger in underserved communities, aligning with global sustainable development goals.</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Collaborative Effort</a:t>
            </a:r>
            <a:r>
              <a:rPr lang="en-US" sz="1600" dirty="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 The project highlights the importance of teamwork among donors, volunteers, and NGOs to achieve a shared vision of zero food waste.</a:t>
            </a:r>
          </a:p>
          <a:p>
            <a:pPr algn="ctr"/>
            <a:endParaRPr lang="en-US" sz="2400" b="1" dirty="0">
              <a:solidFill>
                <a:schemeClr val="bg1"/>
              </a:solidFill>
            </a:endParaRPr>
          </a:p>
        </p:txBody>
      </p:sp>
    </p:spTree>
    <p:extLst>
      <p:ext uri="{BB962C8B-B14F-4D97-AF65-F5344CB8AC3E}">
        <p14:creationId xmlns:p14="http://schemas.microsoft.com/office/powerpoint/2010/main" val="316692896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_Win32_EF_V7" id="{21D76CCA-3643-4633-95C9-29486A1DA50B}" vid="{3EDD3486-FF44-4579-8B83-091A40DEEF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1AF751-E016-414F-92E5-F2DC739E0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93354B-8927-46EE-B294-4D51952A09C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5B334C4-64A2-4673-803C-35178659DDD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99</TotalTime>
  <Words>795</Words>
  <Application>Microsoft Office PowerPoint</Application>
  <PresentationFormat>Widescreen</PresentationFormat>
  <Paragraphs>150</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Franklin Gothic Demi</vt:lpstr>
      <vt:lpstr>Wingdings</vt:lpstr>
      <vt:lpstr>Custom</vt:lpstr>
      <vt:lpstr>Naan Mudhalvan  SalesForce Developer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アカシュ 逸脱者</dc:creator>
  <cp:lastModifiedBy>アカシュ 逸脱者</cp:lastModifiedBy>
  <cp:revision>1</cp:revision>
  <dcterms:created xsi:type="dcterms:W3CDTF">2024-12-02T13:56:36Z</dcterms:created>
  <dcterms:modified xsi:type="dcterms:W3CDTF">2024-12-02T15:35:59Z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