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AC1A-0902-4F32-9517-D38B19BD9CE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3035-29F3-4B85-9D09-68632DF7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Fitted/Residuals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3035-29F3-4B85-9D09-68632DF7D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1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275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932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38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5172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353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048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169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724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844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35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30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482C-0978-4928-9262-EE11EA4614A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B160-4CEC-4CEF-B4DF-5F5D728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9" y="716669"/>
            <a:ext cx="4475250" cy="3195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96" y="716669"/>
            <a:ext cx="4782724" cy="3195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5257" y="4423954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Building a model to estimate abundance of </a:t>
            </a:r>
            <a:r>
              <a:rPr lang="en-US" sz="3600" dirty="0" err="1"/>
              <a:t>Osmia</a:t>
            </a:r>
            <a:r>
              <a:rPr lang="en-US" sz="3600" dirty="0"/>
              <a:t> </a:t>
            </a:r>
            <a:r>
              <a:rPr lang="en-US" sz="3600" dirty="0" err="1"/>
              <a:t>rufa</a:t>
            </a:r>
            <a:r>
              <a:rPr lang="en-US" sz="3600" dirty="0"/>
              <a:t> in Leipzig, Germany</a:t>
            </a:r>
          </a:p>
        </p:txBody>
      </p:sp>
    </p:spTree>
    <p:extLst>
      <p:ext uri="{BB962C8B-B14F-4D97-AF65-F5344CB8AC3E}">
        <p14:creationId xmlns:p14="http://schemas.microsoft.com/office/powerpoint/2010/main" val="10039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As part of a citizen science project, </a:t>
            </a:r>
          </a:p>
          <a:p>
            <a:pPr marL="0" indent="0">
              <a:buNone/>
            </a:pPr>
            <a:r>
              <a:rPr lang="en-US" sz="2400" dirty="0"/>
              <a:t>nesting aids were distributed in the city of: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These nesting aids were then collected after the nesting season of Osmania </a:t>
            </a:r>
            <a:r>
              <a:rPr lang="en-US" sz="2400" i="1" dirty="0" err="1"/>
              <a:t>rufa</a:t>
            </a:r>
            <a:r>
              <a:rPr lang="en-US" sz="2400" i="1" dirty="0">
                <a:sym typeface="Wingdings" panose="05000000000000000000" pitchFamily="2" charset="2"/>
              </a:rPr>
              <a:t>  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i="1" dirty="0"/>
              <a:t>Hypothesis: </a:t>
            </a:r>
            <a:r>
              <a:rPr lang="en-US" sz="2400" dirty="0"/>
              <a:t>is that presence/absence and abundance our bee </a:t>
            </a:r>
            <a:r>
              <a:rPr lang="en-US" sz="2400" dirty="0" err="1"/>
              <a:t>deepends</a:t>
            </a:r>
            <a:r>
              <a:rPr lang="en-US" sz="2400" dirty="0"/>
              <a:t> on site conditions.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Model </a:t>
            </a:r>
            <a:r>
              <a:rPr lang="en-US" sz="2400" dirty="0">
                <a:sym typeface="Wingdings" panose="05000000000000000000" pitchFamily="2" charset="2"/>
              </a:rPr>
              <a:t> to estimate abundance of </a:t>
            </a:r>
            <a:r>
              <a:rPr lang="en-US" sz="2400" dirty="0" err="1">
                <a:sym typeface="Wingdings" panose="05000000000000000000" pitchFamily="2" charset="2"/>
              </a:rPr>
              <a:t>O.</a:t>
            </a:r>
            <a:r>
              <a:rPr lang="en-US" sz="2400" i="1" dirty="0" err="1">
                <a:sym typeface="Wingdings" panose="05000000000000000000" pitchFamily="2" charset="2"/>
              </a:rPr>
              <a:t>rufa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using various site parameters collected – like placement of the nest, presence of flowers, etc., </a:t>
            </a:r>
            <a:endParaRPr lang="en-US" sz="2400" dirty="0"/>
          </a:p>
        </p:txBody>
      </p:sp>
      <p:pic>
        <p:nvPicPr>
          <p:cNvPr id="4" name="Picture 3" descr="Uploaded By : ocal Date : 03/14/2014 License Type: Public Domai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75" y="4001294"/>
            <a:ext cx="575733" cy="546946"/>
          </a:xfrm>
          <a:prstGeom prst="rect">
            <a:avLst/>
          </a:prstGeom>
        </p:spPr>
      </p:pic>
      <p:pic>
        <p:nvPicPr>
          <p:cNvPr id="1026" name="Picture 2" descr="Image result for leipzig germa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51" y="1428664"/>
            <a:ext cx="3321328" cy="17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92" y="777150"/>
            <a:ext cx="3772996" cy="5569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9932" y="1130328"/>
            <a:ext cx="268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6975566" y="1314994"/>
            <a:ext cx="59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7501631" y="2166151"/>
            <a:ext cx="219609" cy="3069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72548" y="3377139"/>
            <a:ext cx="257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variables </a:t>
            </a:r>
          </a:p>
          <a:p>
            <a:r>
              <a:rPr lang="en-US" dirty="0">
                <a:sym typeface="Wingdings" panose="05000000000000000000" pitchFamily="2" charset="2"/>
              </a:rPr>
              <a:t> some have factors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7569932" y="5303864"/>
            <a:ext cx="302616" cy="1042595"/>
          </a:xfrm>
          <a:prstGeom prst="rightBrace">
            <a:avLst>
              <a:gd name="adj1" fmla="val 1048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72548" y="5303864"/>
            <a:ext cx="290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variables which can be tested by any one variable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3" y="229976"/>
            <a:ext cx="9701856" cy="611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1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 data </a:t>
            </a:r>
            <a:r>
              <a:rPr lang="en-US" dirty="0">
                <a:sym typeface="Wingdings" panose="05000000000000000000" pitchFamily="2" charset="2"/>
              </a:rPr>
              <a:t> Poisson distribution? Yes! </a:t>
            </a:r>
            <a:endParaRPr lang="en-US" dirty="0"/>
          </a:p>
          <a:p>
            <a:r>
              <a:rPr lang="en-US" dirty="0"/>
              <a:t>Missing data? dependent variable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or_chambers</a:t>
            </a:r>
            <a:r>
              <a:rPr lang="en-US" dirty="0">
                <a:sym typeface="Wingdings" panose="05000000000000000000" pitchFamily="2" charset="2"/>
              </a:rPr>
              <a:t> has many NAs</a:t>
            </a:r>
          </a:p>
          <a:p>
            <a:r>
              <a:rPr lang="en-US" dirty="0">
                <a:sym typeface="Wingdings" panose="05000000000000000000" pitchFamily="2" charset="2"/>
              </a:rPr>
              <a:t>We deduced that NAs == 0 abundance</a:t>
            </a:r>
            <a:endParaRPr lang="en-US" dirty="0"/>
          </a:p>
          <a:p>
            <a:r>
              <a:rPr lang="en-US" dirty="0"/>
              <a:t>Building a model by dropping non-significant terms using drop1( )</a:t>
            </a:r>
          </a:p>
          <a:p>
            <a:r>
              <a:rPr lang="en-US" dirty="0"/>
              <a:t>Result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 GLM w/ 6 terms</a:t>
            </a:r>
          </a:p>
          <a:p>
            <a:r>
              <a:rPr lang="en-US" dirty="0" err="1"/>
              <a:t>glmulti</a:t>
            </a:r>
            <a:r>
              <a:rPr lang="en-US" dirty="0"/>
              <a:t>( chosen </a:t>
            </a:r>
            <a:r>
              <a:rPr lang="en-US" dirty="0" err="1"/>
              <a:t>glm</a:t>
            </a:r>
            <a:r>
              <a:rPr lang="en-US" dirty="0"/>
              <a:t> ) </a:t>
            </a:r>
            <a:r>
              <a:rPr lang="en-US" dirty="0">
                <a:sym typeface="Wingdings" panose="05000000000000000000" pitchFamily="2" charset="2"/>
              </a:rPr>
              <a:t> a fancy function that gave the best model with interactions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/>
              <a:t>Null deviance of ~ 0.43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2121" y="4869713"/>
            <a:ext cx="10008781" cy="65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rbel" panose="020B0503020204020204" pitchFamily="34" charset="0"/>
                <a:sym typeface="Wingdings" panose="05000000000000000000" pitchFamily="2" charset="2"/>
              </a:rPr>
              <a:t>or_chambers~1+hang_location.t+juliandays.t+share_int+hang_location_sp.t:share_int+shade.t:juliandays.t</a:t>
            </a:r>
          </a:p>
        </p:txBody>
      </p:sp>
    </p:spTree>
    <p:extLst>
      <p:ext uri="{BB962C8B-B14F-4D97-AF65-F5344CB8AC3E}">
        <p14:creationId xmlns:p14="http://schemas.microsoft.com/office/powerpoint/2010/main" val="5120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88126"/>
            <a:ext cx="10515600" cy="1325563"/>
          </a:xfrm>
        </p:spPr>
        <p:txBody>
          <a:bodyPr/>
          <a:lstStyle/>
          <a:p>
            <a:r>
              <a:rPr lang="en-US" dirty="0"/>
              <a:t>Response to specific factors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63" y="1825625"/>
            <a:ext cx="642727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2662" y="1506022"/>
            <a:ext cx="10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Shade = </a:t>
            </a:r>
            <a:r>
              <a:rPr lang="en-US" dirty="0" err="1"/>
              <a:t>Fully_sunlit</a:t>
            </a:r>
            <a:r>
              <a:rPr lang="en-US" dirty="0"/>
              <a:t>(biggest influence) AND </a:t>
            </a:r>
            <a:r>
              <a:rPr lang="en-US" dirty="0" err="1"/>
              <a:t>hang_location</a:t>
            </a:r>
            <a:r>
              <a:rPr lang="en-US" dirty="0"/>
              <a:t> = </a:t>
            </a:r>
            <a:r>
              <a:rPr lang="en-US" dirty="0" err="1"/>
              <a:t>Garden_or_allotment</a:t>
            </a:r>
            <a:r>
              <a:rPr lang="en-US" dirty="0"/>
              <a:t>“ AND class of </a:t>
            </a:r>
            <a:r>
              <a:rPr lang="en-US" dirty="0" err="1"/>
              <a:t>hang_location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245" y="2094854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Carport or shelter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2" y="3547076"/>
            <a:ext cx="240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Roof-terrace, balcony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0263" y="2094854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Fence or other object </a:t>
            </a:r>
          </a:p>
        </p:txBody>
      </p:sp>
    </p:spTree>
    <p:extLst>
      <p:ext uri="{BB962C8B-B14F-4D97-AF65-F5344CB8AC3E}">
        <p14:creationId xmlns:p14="http://schemas.microsoft.com/office/powerpoint/2010/main" val="20462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Cook’s distance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30" y="1825625"/>
            <a:ext cx="6425340" cy="4351338"/>
          </a:xfr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9048206" y="2569029"/>
            <a:ext cx="1288869" cy="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482150" y="2603863"/>
            <a:ext cx="1854925" cy="11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37075" y="2419197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 points</a:t>
            </a:r>
          </a:p>
        </p:txBody>
      </p:sp>
    </p:spTree>
    <p:extLst>
      <p:ext uri="{BB962C8B-B14F-4D97-AF65-F5344CB8AC3E}">
        <p14:creationId xmlns:p14="http://schemas.microsoft.com/office/powerpoint/2010/main" val="3378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264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Wingdings</vt:lpstr>
      <vt:lpstr>Office Theme</vt:lpstr>
      <vt:lpstr>PowerPoint Presentation</vt:lpstr>
      <vt:lpstr>Introduction</vt:lpstr>
      <vt:lpstr>Data</vt:lpstr>
      <vt:lpstr>The process of model selection</vt:lpstr>
      <vt:lpstr>Response to specific factors</vt:lpstr>
      <vt:lpstr>Cook’s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Malleshappa, Vivek X</cp:lastModifiedBy>
  <cp:revision>52</cp:revision>
  <dcterms:created xsi:type="dcterms:W3CDTF">2017-03-08T18:09:08Z</dcterms:created>
  <dcterms:modified xsi:type="dcterms:W3CDTF">2019-02-10T22:59:27Z</dcterms:modified>
</cp:coreProperties>
</file>