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6/13/2022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6/13/2022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6/13/2022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6/13/2022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2C83-04CD-8E5C-890D-E1717AF64231}"/>
              </a:ext>
            </a:extLst>
          </p:cNvPr>
          <p:cNvSpPr>
            <a:spLocks noGrp="1"/>
          </p:cNvSpPr>
          <p:nvPr>
            <p:ph type="ctrTitle"/>
          </p:nvPr>
        </p:nvSpPr>
        <p:spPr/>
        <p:txBody>
          <a:bodyPr/>
          <a:lstStyle/>
          <a:p>
            <a:r>
              <a:rPr lang="en-US" dirty="0"/>
              <a:t>Writing Introduction and Conclusion</a:t>
            </a:r>
            <a:endParaRPr lang="en-IN" dirty="0"/>
          </a:p>
        </p:txBody>
      </p:sp>
      <p:sp>
        <p:nvSpPr>
          <p:cNvPr id="3" name="Subtitle 2">
            <a:extLst>
              <a:ext uri="{FF2B5EF4-FFF2-40B4-BE49-F238E27FC236}">
                <a16:creationId xmlns:a16="http://schemas.microsoft.com/office/drawing/2014/main" id="{AC0FBCCB-27E0-A14F-8ECA-CC0764F708E9}"/>
              </a:ext>
            </a:extLst>
          </p:cNvPr>
          <p:cNvSpPr>
            <a:spLocks noGrp="1"/>
          </p:cNvSpPr>
          <p:nvPr>
            <p:ph type="subTitle" idx="1"/>
          </p:nvPr>
        </p:nvSpPr>
        <p:spPr/>
        <p:txBody>
          <a:bodyPr/>
          <a:lstStyle/>
          <a:p>
            <a:pPr algn="l"/>
            <a:r>
              <a:rPr lang="en-US" dirty="0"/>
              <a:t>By-Shivam Khant</a:t>
            </a:r>
          </a:p>
          <a:p>
            <a:pPr algn="l"/>
            <a:r>
              <a:rPr lang="en-US" dirty="0"/>
              <a:t>CE-2 A Batch</a:t>
            </a:r>
          </a:p>
          <a:p>
            <a:pPr algn="l"/>
            <a:r>
              <a:rPr lang="en-US" dirty="0"/>
              <a:t>Enroll.no.-86</a:t>
            </a:r>
            <a:endParaRPr lang="en-IN" dirty="0"/>
          </a:p>
        </p:txBody>
      </p:sp>
    </p:spTree>
    <p:extLst>
      <p:ext uri="{BB962C8B-B14F-4D97-AF65-F5344CB8AC3E}">
        <p14:creationId xmlns:p14="http://schemas.microsoft.com/office/powerpoint/2010/main" val="14863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A1F0-4F69-497C-8A22-02B7E8ECBE7A}"/>
              </a:ext>
            </a:extLst>
          </p:cNvPr>
          <p:cNvSpPr>
            <a:spLocks noGrp="1"/>
          </p:cNvSpPr>
          <p:nvPr>
            <p:ph type="title"/>
          </p:nvPr>
        </p:nvSpPr>
        <p:spPr>
          <a:xfrm>
            <a:off x="3256340" y="1933933"/>
            <a:ext cx="4663700" cy="1313970"/>
          </a:xfrm>
        </p:spPr>
        <p:txBody>
          <a:bodyPr>
            <a:normAutofit/>
          </a:bodyPr>
          <a:lstStyle/>
          <a:p>
            <a:endParaRPr lang="en-IN" dirty="0"/>
          </a:p>
        </p:txBody>
      </p:sp>
      <p:pic>
        <p:nvPicPr>
          <p:cNvPr id="3074" name="Picture 2" descr="How to Respond to Thank You (In All Kind of Situations)">
            <a:extLst>
              <a:ext uri="{FF2B5EF4-FFF2-40B4-BE49-F238E27FC236}">
                <a16:creationId xmlns:a16="http://schemas.microsoft.com/office/drawing/2014/main" id="{4C3BDAC7-42A6-431E-8275-F689CE251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752" y="516217"/>
            <a:ext cx="8738347" cy="5825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10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C7B5-9ACD-B987-B581-F8D9703E548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49A8505-13E9-A353-6E57-8809521E7580}"/>
              </a:ext>
            </a:extLst>
          </p:cNvPr>
          <p:cNvSpPr>
            <a:spLocks noGrp="1"/>
          </p:cNvSpPr>
          <p:nvPr>
            <p:ph idx="1"/>
          </p:nvPr>
        </p:nvSpPr>
        <p:spPr/>
        <p:txBody>
          <a:bodyPr>
            <a:normAutofit/>
          </a:bodyPr>
          <a:lstStyle/>
          <a:p>
            <a:r>
              <a:rPr lang="en-US" sz="2000" dirty="0">
                <a:solidFill>
                  <a:srgbClr val="202122"/>
                </a:solidFill>
                <a:latin typeface="Arial" panose="020B0604020202020204" pitchFamily="34" charset="0"/>
              </a:rPr>
              <a:t>A</a:t>
            </a:r>
            <a:r>
              <a:rPr lang="en-US" sz="2000" b="0" i="0" dirty="0">
                <a:solidFill>
                  <a:srgbClr val="202122"/>
                </a:solidFill>
                <a:effectLst/>
                <a:latin typeface="Arial" panose="020B0604020202020204" pitchFamily="34" charset="0"/>
              </a:rPr>
              <a:t>n </a:t>
            </a:r>
            <a:r>
              <a:rPr lang="en-US" sz="2000" b="1" i="0" dirty="0">
                <a:solidFill>
                  <a:srgbClr val="202122"/>
                </a:solidFill>
                <a:effectLst/>
                <a:latin typeface="Arial" panose="020B0604020202020204" pitchFamily="34" charset="0"/>
              </a:rPr>
              <a:t>introduction</a:t>
            </a:r>
            <a:r>
              <a:rPr lang="en-US" sz="2000" b="0" i="0" dirty="0">
                <a:solidFill>
                  <a:srgbClr val="202122"/>
                </a:solidFill>
                <a:effectLst/>
                <a:latin typeface="Arial" panose="020B0604020202020204" pitchFamily="34" charset="0"/>
              </a:rPr>
              <a:t> is a beginning section which states the purpose and goals of the following writing.</a:t>
            </a:r>
          </a:p>
          <a:p>
            <a:r>
              <a:rPr lang="en-US" sz="2000" b="0" i="0" dirty="0">
                <a:solidFill>
                  <a:srgbClr val="202122"/>
                </a:solidFill>
                <a:effectLst/>
                <a:latin typeface="Arial" panose="020B0604020202020204" pitchFamily="34" charset="0"/>
              </a:rPr>
              <a:t>The introduction typically describes the scope of the document and gives a brief explanation the document. The readers can have an idea about the following text before they actually start reading it.</a:t>
            </a:r>
            <a:endParaRPr lang="en-IN" sz="2000" dirty="0"/>
          </a:p>
        </p:txBody>
      </p:sp>
    </p:spTree>
    <p:extLst>
      <p:ext uri="{BB962C8B-B14F-4D97-AF65-F5344CB8AC3E}">
        <p14:creationId xmlns:p14="http://schemas.microsoft.com/office/powerpoint/2010/main" val="139212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8D85-AA75-B366-D133-7A10937E582B}"/>
              </a:ext>
            </a:extLst>
          </p:cNvPr>
          <p:cNvSpPr>
            <a:spLocks noGrp="1"/>
          </p:cNvSpPr>
          <p:nvPr>
            <p:ph type="title"/>
          </p:nvPr>
        </p:nvSpPr>
        <p:spPr/>
        <p:txBody>
          <a:bodyPr/>
          <a:lstStyle/>
          <a:p>
            <a:r>
              <a:rPr lang="en-US" dirty="0"/>
              <a:t>Why it is important?</a:t>
            </a:r>
            <a:endParaRPr lang="en-IN" dirty="0"/>
          </a:p>
        </p:txBody>
      </p:sp>
      <p:sp>
        <p:nvSpPr>
          <p:cNvPr id="3" name="Content Placeholder 2">
            <a:extLst>
              <a:ext uri="{FF2B5EF4-FFF2-40B4-BE49-F238E27FC236}">
                <a16:creationId xmlns:a16="http://schemas.microsoft.com/office/drawing/2014/main" id="{61AC0E31-76A7-79BA-4457-96E91507C526}"/>
              </a:ext>
            </a:extLst>
          </p:cNvPr>
          <p:cNvSpPr>
            <a:spLocks noGrp="1"/>
          </p:cNvSpPr>
          <p:nvPr>
            <p:ph idx="1"/>
          </p:nvPr>
        </p:nvSpPr>
        <p:spPr/>
        <p:txBody>
          <a:bodyPr>
            <a:normAutofit/>
          </a:bodyPr>
          <a:lstStyle/>
          <a:p>
            <a:r>
              <a:rPr lang="en-US" sz="2000" dirty="0"/>
              <a:t>The First impression is very important.</a:t>
            </a:r>
          </a:p>
          <a:p>
            <a:r>
              <a:rPr lang="en-US" sz="2000" dirty="0"/>
              <a:t>Without a good introduction , the rest of your paper will suffer because you have failed to capture your readers interest</a:t>
            </a:r>
          </a:p>
          <a:p>
            <a:r>
              <a:rPr lang="en-US" sz="2000" dirty="0"/>
              <a:t>The start of introduction should grab the reader’s attention. We never get another first impression.</a:t>
            </a:r>
          </a:p>
          <a:p>
            <a:pPr marL="0" indent="0">
              <a:buNone/>
            </a:pPr>
            <a:br>
              <a:rPr lang="en-US" sz="2000" dirty="0"/>
            </a:br>
            <a:endParaRPr lang="en-IN" sz="2000" dirty="0"/>
          </a:p>
        </p:txBody>
      </p:sp>
    </p:spTree>
    <p:extLst>
      <p:ext uri="{BB962C8B-B14F-4D97-AF65-F5344CB8AC3E}">
        <p14:creationId xmlns:p14="http://schemas.microsoft.com/office/powerpoint/2010/main" val="295781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4DDF-0E1F-45E7-8C1A-D80D31282A8C}"/>
              </a:ext>
            </a:extLst>
          </p:cNvPr>
          <p:cNvSpPr>
            <a:spLocks noGrp="1"/>
          </p:cNvSpPr>
          <p:nvPr>
            <p:ph type="title"/>
          </p:nvPr>
        </p:nvSpPr>
        <p:spPr/>
        <p:txBody>
          <a:bodyPr/>
          <a:lstStyle/>
          <a:p>
            <a:r>
              <a:rPr lang="en-US" dirty="0"/>
              <a:t>Attention Getters</a:t>
            </a:r>
            <a:endParaRPr lang="en-IN" dirty="0"/>
          </a:p>
        </p:txBody>
      </p:sp>
      <p:sp>
        <p:nvSpPr>
          <p:cNvPr id="3" name="Content Placeholder 2">
            <a:extLst>
              <a:ext uri="{FF2B5EF4-FFF2-40B4-BE49-F238E27FC236}">
                <a16:creationId xmlns:a16="http://schemas.microsoft.com/office/drawing/2014/main" id="{D889689B-9BB8-4BD5-B048-6E349FECC3D2}"/>
              </a:ext>
            </a:extLst>
          </p:cNvPr>
          <p:cNvSpPr>
            <a:spLocks noGrp="1"/>
          </p:cNvSpPr>
          <p:nvPr>
            <p:ph idx="1"/>
          </p:nvPr>
        </p:nvSpPr>
        <p:spPr/>
        <p:txBody>
          <a:bodyPr/>
          <a:lstStyle/>
          <a:p>
            <a:r>
              <a:rPr lang="en-US" dirty="0"/>
              <a:t>Problem: Pose a problem in the introduction and solve it in the body.</a:t>
            </a:r>
          </a:p>
          <a:p>
            <a:r>
              <a:rPr lang="en-US" dirty="0"/>
              <a:t>Statistics: Make sure they’re actual statics and not something you made up.</a:t>
            </a:r>
          </a:p>
          <a:p>
            <a:r>
              <a:rPr lang="en-US" dirty="0"/>
              <a:t>Comparison: Take something that reader is unfamiliar with and relate it to something they are familiar with it.</a:t>
            </a:r>
          </a:p>
          <a:p>
            <a:r>
              <a:rPr lang="en-US" dirty="0"/>
              <a:t>Expert Opinion: An expert gives you an instant credibility.</a:t>
            </a:r>
          </a:p>
        </p:txBody>
      </p:sp>
    </p:spTree>
    <p:extLst>
      <p:ext uri="{BB962C8B-B14F-4D97-AF65-F5344CB8AC3E}">
        <p14:creationId xmlns:p14="http://schemas.microsoft.com/office/powerpoint/2010/main" val="256957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4D48-8051-48DC-A64C-4A5A138E0DF5}"/>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54CFBCB5-8AD5-4DDA-9BD7-8A8D8FF6E276}"/>
              </a:ext>
            </a:extLst>
          </p:cNvPr>
          <p:cNvSpPr>
            <a:spLocks noGrp="1"/>
          </p:cNvSpPr>
          <p:nvPr>
            <p:ph idx="1"/>
          </p:nvPr>
        </p:nvSpPr>
        <p:spPr/>
        <p:txBody>
          <a:bodyPr/>
          <a:lstStyle/>
          <a:p>
            <a:r>
              <a:rPr lang="en-US" b="0" i="0" dirty="0">
                <a:effectLst/>
              </a:rPr>
              <a:t>Global climate change is a crisis that affects everyone, rich and poor, young and old. From rising ocean levels to increased temperature extremes, the world is changing for everyone. How will your life be different in the coming years?</a:t>
            </a:r>
            <a:endParaRPr lang="en-IN" dirty="0"/>
          </a:p>
        </p:txBody>
      </p:sp>
    </p:spTree>
    <p:extLst>
      <p:ext uri="{BB962C8B-B14F-4D97-AF65-F5344CB8AC3E}">
        <p14:creationId xmlns:p14="http://schemas.microsoft.com/office/powerpoint/2010/main" val="57848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06FE-7C16-4C9A-A3DD-5B53294A876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AAB9F68-4293-4885-8CFF-7AB7BF478AF0}"/>
              </a:ext>
            </a:extLst>
          </p:cNvPr>
          <p:cNvSpPr>
            <a:spLocks noGrp="1"/>
          </p:cNvSpPr>
          <p:nvPr>
            <p:ph idx="1"/>
          </p:nvPr>
        </p:nvSpPr>
        <p:spPr/>
        <p:txBody>
          <a:bodyPr/>
          <a:lstStyle/>
          <a:p>
            <a:r>
              <a:rPr lang="en-US" b="0" i="0" dirty="0">
                <a:solidFill>
                  <a:srgbClr val="000000"/>
                </a:solidFill>
                <a:effectLst/>
              </a:rPr>
              <a:t>A 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lang="en-IN" dirty="0"/>
          </a:p>
        </p:txBody>
      </p:sp>
    </p:spTree>
    <p:extLst>
      <p:ext uri="{BB962C8B-B14F-4D97-AF65-F5344CB8AC3E}">
        <p14:creationId xmlns:p14="http://schemas.microsoft.com/office/powerpoint/2010/main" val="270788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4732-F243-47E9-AF5B-D55D5456312B}"/>
              </a:ext>
            </a:extLst>
          </p:cNvPr>
          <p:cNvSpPr>
            <a:spLocks noGrp="1"/>
          </p:cNvSpPr>
          <p:nvPr>
            <p:ph type="title"/>
          </p:nvPr>
        </p:nvSpPr>
        <p:spPr/>
        <p:txBody>
          <a:bodyPr/>
          <a:lstStyle/>
          <a:p>
            <a:r>
              <a:rPr lang="en-US" dirty="0"/>
              <a:t>Why it is important?</a:t>
            </a:r>
            <a:endParaRPr lang="en-IN" dirty="0"/>
          </a:p>
        </p:txBody>
      </p:sp>
      <p:sp>
        <p:nvSpPr>
          <p:cNvPr id="3" name="Content Placeholder 2">
            <a:extLst>
              <a:ext uri="{FF2B5EF4-FFF2-40B4-BE49-F238E27FC236}">
                <a16:creationId xmlns:a16="http://schemas.microsoft.com/office/drawing/2014/main" id="{390F92A7-163B-4AF6-B3C5-9944019AE88B}"/>
              </a:ext>
            </a:extLst>
          </p:cNvPr>
          <p:cNvSpPr>
            <a:spLocks noGrp="1"/>
          </p:cNvSpPr>
          <p:nvPr>
            <p:ph idx="1"/>
          </p:nvPr>
        </p:nvSpPr>
        <p:spPr/>
        <p:txBody>
          <a:bodyPr/>
          <a:lstStyle/>
          <a:p>
            <a:r>
              <a:rPr lang="en-US" b="0" i="0" dirty="0">
                <a:solidFill>
                  <a:srgbClr val="000000"/>
                </a:solidFill>
                <a:effectLst/>
              </a:rPr>
              <a:t>The purpose of a conclusion paragraph is to wrap up your writing and reinforce the main idea that you presented in the body of your paper.</a:t>
            </a:r>
          </a:p>
          <a:p>
            <a:r>
              <a:rPr lang="en-US" b="0" i="0" dirty="0">
                <a:solidFill>
                  <a:srgbClr val="000000"/>
                </a:solidFill>
                <a:effectLst/>
              </a:rPr>
              <a:t>A conclusion ties in the initial thesis statement presented in the opening paragraph along with supporting points and a final impression that gives the reader closure</a:t>
            </a:r>
            <a:r>
              <a:rPr lang="en-US" b="0" i="0" dirty="0">
                <a:solidFill>
                  <a:srgbClr val="000000"/>
                </a:solidFill>
                <a:effectLst/>
                <a:latin typeface="Sohne"/>
              </a:rPr>
              <a:t>.</a:t>
            </a:r>
          </a:p>
          <a:p>
            <a:r>
              <a:rPr lang="en-US" b="0" i="0" dirty="0">
                <a:solidFill>
                  <a:srgbClr val="000000"/>
                </a:solidFill>
                <a:effectLst/>
              </a:rPr>
              <a:t>A well-written conclusion clearly relays the writer’s take-home message</a:t>
            </a:r>
            <a:r>
              <a:rPr lang="en-US" b="0" i="0" dirty="0">
                <a:solidFill>
                  <a:srgbClr val="000000"/>
                </a:solidFill>
                <a:effectLst/>
                <a:latin typeface="Sohne"/>
              </a:rPr>
              <a:t>.</a:t>
            </a:r>
            <a:endParaRPr lang="en-IN" dirty="0"/>
          </a:p>
        </p:txBody>
      </p:sp>
    </p:spTree>
    <p:extLst>
      <p:ext uri="{BB962C8B-B14F-4D97-AF65-F5344CB8AC3E}">
        <p14:creationId xmlns:p14="http://schemas.microsoft.com/office/powerpoint/2010/main" val="209330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E65E-95BD-4733-8D73-DB5A9A4C0615}"/>
              </a:ext>
            </a:extLst>
          </p:cNvPr>
          <p:cNvSpPr>
            <a:spLocks noGrp="1"/>
          </p:cNvSpPr>
          <p:nvPr>
            <p:ph type="title"/>
          </p:nvPr>
        </p:nvSpPr>
        <p:spPr/>
        <p:txBody>
          <a:bodyPr/>
          <a:lstStyle/>
          <a:p>
            <a:r>
              <a:rPr lang="en-US" dirty="0"/>
              <a:t>Conclusion Guidelines</a:t>
            </a:r>
            <a:endParaRPr lang="en-IN" dirty="0"/>
          </a:p>
        </p:txBody>
      </p:sp>
      <p:sp>
        <p:nvSpPr>
          <p:cNvPr id="3" name="Content Placeholder 2">
            <a:extLst>
              <a:ext uri="{FF2B5EF4-FFF2-40B4-BE49-F238E27FC236}">
                <a16:creationId xmlns:a16="http://schemas.microsoft.com/office/drawing/2014/main" id="{5FE5E2BD-D659-4772-B1A6-DA26D2C04E51}"/>
              </a:ext>
            </a:extLst>
          </p:cNvPr>
          <p:cNvSpPr>
            <a:spLocks noGrp="1"/>
          </p:cNvSpPr>
          <p:nvPr>
            <p:ph idx="1"/>
          </p:nvPr>
        </p:nvSpPr>
        <p:spPr/>
        <p:txBody>
          <a:bodyPr/>
          <a:lstStyle/>
          <a:p>
            <a:r>
              <a:rPr lang="en-US" dirty="0"/>
              <a:t>1. Include a topic sentence: Conclusions</a:t>
            </a:r>
            <a:r>
              <a:rPr lang="en-US" b="0" i="0" dirty="0">
                <a:solidFill>
                  <a:srgbClr val="000000"/>
                </a:solidFill>
                <a:effectLst/>
              </a:rPr>
              <a:t> should always begin with </a:t>
            </a:r>
            <a:r>
              <a:rPr lang="en-US" u="sng" dirty="0"/>
              <a:t>a topic sentence</a:t>
            </a:r>
            <a:r>
              <a:rPr lang="en-US" b="0" i="0" dirty="0">
                <a:solidFill>
                  <a:srgbClr val="000000"/>
                </a:solidFill>
                <a:effectLst/>
              </a:rPr>
              <a:t>. </a:t>
            </a:r>
          </a:p>
          <a:p>
            <a:r>
              <a:rPr lang="en-US" dirty="0">
                <a:solidFill>
                  <a:srgbClr val="000000"/>
                </a:solidFill>
              </a:rPr>
              <a:t>2.</a:t>
            </a:r>
            <a:r>
              <a:rPr lang="en-US" b="0" i="0" dirty="0">
                <a:solidFill>
                  <a:srgbClr val="000000"/>
                </a:solidFill>
                <a:effectLst/>
                <a:latin typeface="Sohne"/>
              </a:rPr>
              <a:t> </a:t>
            </a:r>
            <a:r>
              <a:rPr lang="en-US" b="0" i="0" dirty="0">
                <a:solidFill>
                  <a:srgbClr val="000000"/>
                </a:solidFill>
                <a:effectLst/>
              </a:rPr>
              <a:t>Use your introductory paragraph as a guide. When writing your conclusion, keep a copy of your introductory paragraph on hand as a reference.</a:t>
            </a:r>
          </a:p>
          <a:p>
            <a:r>
              <a:rPr lang="en-US" dirty="0">
                <a:solidFill>
                  <a:srgbClr val="000000"/>
                </a:solidFill>
              </a:rPr>
              <a:t>3.</a:t>
            </a:r>
            <a:r>
              <a:rPr lang="en-US" b="0" i="0" dirty="0">
                <a:solidFill>
                  <a:srgbClr val="000000"/>
                </a:solidFill>
                <a:effectLst/>
                <a:latin typeface="Sohne"/>
              </a:rPr>
              <a:t> </a:t>
            </a:r>
            <a:r>
              <a:rPr lang="en-US" b="0" i="0" dirty="0">
                <a:solidFill>
                  <a:srgbClr val="000000"/>
                </a:solidFill>
                <a:effectLst/>
              </a:rPr>
              <a:t>Summarize the main ideas. Effective conclusions will restate the most relevant information to sum up the main point of the paper</a:t>
            </a:r>
            <a:r>
              <a:rPr lang="en-US" b="0" i="0" dirty="0">
                <a:solidFill>
                  <a:srgbClr val="000000"/>
                </a:solidFill>
                <a:effectLst/>
                <a:latin typeface="Sohne"/>
              </a:rPr>
              <a:t>. </a:t>
            </a:r>
          </a:p>
          <a:p>
            <a:pPr marL="0" indent="0">
              <a:buNone/>
            </a:pPr>
            <a:endParaRPr lang="en-IN" dirty="0"/>
          </a:p>
        </p:txBody>
      </p:sp>
    </p:spTree>
    <p:extLst>
      <p:ext uri="{BB962C8B-B14F-4D97-AF65-F5344CB8AC3E}">
        <p14:creationId xmlns:p14="http://schemas.microsoft.com/office/powerpoint/2010/main" val="91208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78C9-9559-4670-B3F9-A48B34EA4D34}"/>
              </a:ext>
            </a:extLst>
          </p:cNvPr>
          <p:cNvSpPr>
            <a:spLocks noGrp="1"/>
          </p:cNvSpPr>
          <p:nvPr>
            <p:ph type="title"/>
          </p:nvPr>
        </p:nvSpPr>
        <p:spPr/>
        <p:txBody>
          <a:bodyPr/>
          <a:lstStyle/>
          <a:p>
            <a:r>
              <a:rPr lang="en-US" dirty="0"/>
              <a:t>Example</a:t>
            </a:r>
            <a:endParaRPr lang="en-IN" dirty="0"/>
          </a:p>
        </p:txBody>
      </p:sp>
      <p:pic>
        <p:nvPicPr>
          <p:cNvPr id="1026" name="Picture 2" descr="Related image | Writing conclusions, Argumentative essay, Essay tips">
            <a:extLst>
              <a:ext uri="{FF2B5EF4-FFF2-40B4-BE49-F238E27FC236}">
                <a16:creationId xmlns:a16="http://schemas.microsoft.com/office/drawing/2014/main" id="{1B3005C9-86C1-4AEF-800C-8E80E23346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8100" y="1071761"/>
            <a:ext cx="6281738" cy="471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5318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152</TotalTime>
  <Words>419</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 Light</vt:lpstr>
      <vt:lpstr>Rockwell</vt:lpstr>
      <vt:lpstr>Sohne</vt:lpstr>
      <vt:lpstr>Wingdings</vt:lpstr>
      <vt:lpstr>Atlas</vt:lpstr>
      <vt:lpstr>Writing Introduction and Conclusion</vt:lpstr>
      <vt:lpstr>Introduction</vt:lpstr>
      <vt:lpstr>Why it is important?</vt:lpstr>
      <vt:lpstr>Attention Getters</vt:lpstr>
      <vt:lpstr>Example</vt:lpstr>
      <vt:lpstr>Conclusion</vt:lpstr>
      <vt:lpstr>Why it is important?</vt:lpstr>
      <vt:lpstr>Conclusion Guidelines</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Introduction and Conclusion</dc:title>
  <dc:creator>Ganesh khant</dc:creator>
  <cp:lastModifiedBy>Shivam Khant</cp:lastModifiedBy>
  <cp:revision>3</cp:revision>
  <dcterms:created xsi:type="dcterms:W3CDTF">2022-06-12T05:27:43Z</dcterms:created>
  <dcterms:modified xsi:type="dcterms:W3CDTF">2022-06-13T18:18:43Z</dcterms:modified>
</cp:coreProperties>
</file>