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sldIdLst>
    <p:sldId id="256" r:id="rId2"/>
    <p:sldId id="258" r:id="rId3"/>
    <p:sldId id="264" r:id="rId4"/>
    <p:sldId id="277" r:id="rId5"/>
    <p:sldId id="259" r:id="rId6"/>
    <p:sldId id="280" r:id="rId7"/>
    <p:sldId id="279" r:id="rId8"/>
    <p:sldId id="283" r:id="rId9"/>
    <p:sldId id="262" r:id="rId10"/>
    <p:sldId id="269" r:id="rId11"/>
    <p:sldId id="282" r:id="rId12"/>
    <p:sldId id="28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65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" initials="V" lastIdx="1" clrIdx="0">
    <p:extLst>
      <p:ext uri="{19B8F6BF-5375-455C-9EA6-DF929625EA0E}">
        <p15:presenceInfo xmlns:p15="http://schemas.microsoft.com/office/powerpoint/2012/main" userId="Vika" providerId="None"/>
      </p:ext>
    </p:extLst>
  </p:cmAuthor>
  <p:cmAuthor id="2" name="Vyacheslav" initials="V" lastIdx="1" clrIdx="1">
    <p:extLst>
      <p:ext uri="{19B8F6BF-5375-455C-9EA6-DF929625EA0E}">
        <p15:presenceInfo xmlns:p15="http://schemas.microsoft.com/office/powerpoint/2012/main" userId="Vyachesl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5A5A5"/>
    <a:srgbClr val="F0F0F0"/>
    <a:srgbClr val="4472C4"/>
    <a:srgbClr val="B5CBE7"/>
    <a:srgbClr val="EDF19D"/>
    <a:srgbClr val="FF1D1D"/>
    <a:srgbClr val="E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027" autoAdjust="0"/>
  </p:normalViewPr>
  <p:slideViewPr>
    <p:cSldViewPr snapToGrid="0">
      <p:cViewPr varScale="1">
        <p:scale>
          <a:sx n="51" d="100"/>
          <a:sy n="51" d="100"/>
        </p:scale>
        <p:origin x="67" y="706"/>
      </p:cViewPr>
      <p:guideLst>
        <p:guide orient="horz" pos="1003"/>
        <p:guide pos="65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2FFD-B281-4932-809F-63416F935998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87162-589C-4C1C-8538-0F2BF0485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2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F1BE6-9ACC-4D99-B93D-3DC9320EE70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2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F1BE6-9ACC-4D99-B93D-3DC9320EE70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6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2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3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FEC-11D5-45C8-BAED-69D27DDD45F9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2C64-8EB9-47C4-AE6A-C4ED43DF121C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F8B-71B1-4AE2-A09B-C55FC0C6A427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3B5-FC6E-465F-92BB-022CF8A586EC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D35E-5C8C-4EAC-8D01-4237A4280818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CC9C-ABD1-49FB-82EE-4144749BEE47}" type="datetime1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FE4-F6DA-465C-833D-1379FEBA585B}" type="datetime1">
              <a:rPr lang="ru-RU" smtClean="0"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3C0D-EF45-4C42-874E-79951D55DD53}" type="datetime1">
              <a:rPr lang="ru-RU" smtClean="0"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6D25-CA77-4BBD-B766-6C115CDC2F9C}" type="datetime1">
              <a:rPr lang="ru-RU" smtClean="0"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5043-7360-489C-B6FB-F0F457C7B993}" type="datetime1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80CC-9E57-479F-AE19-CB62119DD4C1}" type="datetime1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6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7FB9-0171-4BFE-82E7-D097C14E6E22}" type="datetime1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CDE4A-EF98-4EA9-9B52-E3FDA65C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459" y="3272197"/>
            <a:ext cx="9765079" cy="1008740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средства обработки видеопотока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454" y="243998"/>
            <a:ext cx="230314" cy="364920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D2277C-2D0A-4989-B2F1-9C7838C507B1}"/>
              </a:ext>
            </a:extLst>
          </p:cNvPr>
          <p:cNvSpPr/>
          <p:nvPr/>
        </p:nvSpPr>
        <p:spPr>
          <a:xfrm>
            <a:off x="1272376" y="2362001"/>
            <a:ext cx="9765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97A26-FDD6-4337-AA78-DDA738C37644}"/>
              </a:ext>
            </a:extLst>
          </p:cNvPr>
          <p:cNvSpPr txBox="1"/>
          <p:nvPr/>
        </p:nvSpPr>
        <p:spPr>
          <a:xfrm>
            <a:off x="8112133" y="5126335"/>
            <a:ext cx="362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ВКБ 62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Вячеслав Сергеевич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402B-A015-4347-AB40-DE0E4F8BD158}"/>
              </a:ext>
            </a:extLst>
          </p:cNvPr>
          <p:cNvSpPr txBox="1"/>
          <p:nvPr/>
        </p:nvSpPr>
        <p:spPr>
          <a:xfrm>
            <a:off x="1272375" y="5126335"/>
            <a:ext cx="459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к.ф.-м.н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Куликова Ольга Витальевна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E28E-F9EA-49B6-8559-20C2D9A7DF3C}"/>
              </a:ext>
            </a:extLst>
          </p:cNvPr>
          <p:cNvSpPr txBox="1"/>
          <p:nvPr/>
        </p:nvSpPr>
        <p:spPr>
          <a:xfrm>
            <a:off x="5630135" y="3023476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</p:txBody>
      </p:sp>
      <p:pic>
        <p:nvPicPr>
          <p:cNvPr id="102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16" y="177082"/>
            <a:ext cx="716767" cy="7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1397" y="993383"/>
            <a:ext cx="71692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«ДОНСКОЙ ГОСУДАРСТВЕННЫЙ ТЕХНИЧЕСКИЙ УНИВЕРСИТЕТ»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(ДГТУ)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программного средства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37A52-D3F7-437B-9BFE-70AF6E0D37A0}"/>
              </a:ext>
            </a:extLst>
          </p:cNvPr>
          <p:cNvSpPr txBox="1"/>
          <p:nvPr/>
        </p:nvSpPr>
        <p:spPr>
          <a:xfrm>
            <a:off x="4787454" y="1021787"/>
            <a:ext cx="291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E121D-1712-4C3D-80CC-68D104C5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27" y="1856451"/>
            <a:ext cx="5257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программного средства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3FBC3-C54F-4AC4-A287-45FD2E974B8F}"/>
              </a:ext>
            </a:extLst>
          </p:cNvPr>
          <p:cNvSpPr txBox="1"/>
          <p:nvPr/>
        </p:nvSpPr>
        <p:spPr>
          <a:xfrm>
            <a:off x="4774318" y="1039631"/>
            <a:ext cx="3200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F25CC-6C7A-44D7-8521-E0C5533A33BA}"/>
              </a:ext>
            </a:extLst>
          </p:cNvPr>
          <p:cNvSpPr txBox="1"/>
          <p:nvPr/>
        </p:nvSpPr>
        <p:spPr>
          <a:xfrm>
            <a:off x="6625644" y="6138985"/>
            <a:ext cx="586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неправильного ввода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для получения исходного текста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99416A-0BEB-44E4-900C-D157A0B3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6" y="1943311"/>
            <a:ext cx="6286500" cy="4181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687627-1DE7-4959-945B-49E0D3B4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44" y="1943310"/>
            <a:ext cx="5257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466" y="1093866"/>
            <a:ext cx="257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кадр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635" y="1093866"/>
            <a:ext cx="358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Закодированный кадр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154E14-8509-49BF-BD5E-4DC6AB67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6" y="1621046"/>
            <a:ext cx="3441669" cy="48183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A20E6A-E886-439D-836F-09D18AEF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35" y="1610343"/>
            <a:ext cx="3441669" cy="481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6614A-EDE5-49F2-B8A7-DCA94679A763}"/>
              </a:ext>
            </a:extLst>
          </p:cNvPr>
          <p:cNvSpPr txBox="1"/>
          <p:nvPr/>
        </p:nvSpPr>
        <p:spPr>
          <a:xfrm>
            <a:off x="8041064" y="1753386"/>
            <a:ext cx="3517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кадре закодирован следующий текст: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средства обработки видеопотока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03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Изучены теоретические сведения стеганографии.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Проведён анализ аналогов программного средства.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Разработано ПО для обработки видеопотока методом стеганографии.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Программная реализация.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555" y="201047"/>
            <a:ext cx="630032" cy="328156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" name="Овал 4"/>
          <p:cNvSpPr/>
          <p:nvPr/>
        </p:nvSpPr>
        <p:spPr>
          <a:xfrm flipV="1">
            <a:off x="2214562" y="1132046"/>
            <a:ext cx="7762875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5187" y="4601497"/>
            <a:ext cx="1143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конечном итоге было разработано программное средство, позволяющее обработать видео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32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61400" y="1410508"/>
            <a:ext cx="3569121" cy="709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2961311"/>
            <a:ext cx="3419038" cy="9636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11745" y="2961311"/>
            <a:ext cx="801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средства,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позволяющего скрыть информацию 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11744" y="4188758"/>
            <a:ext cx="8011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сведения стеганографии.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аналоги программного средства.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оптимальный комплекс модулей для обработки видеофайлов методом стеганографии.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675725"/>
            <a:ext cx="3419038" cy="7078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4186396"/>
            <a:ext cx="3419038" cy="6136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30521" y="705291"/>
            <a:ext cx="801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indent="-47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обработки видеопотока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911745" y="1406404"/>
            <a:ext cx="801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методы, позволяющие скрыть информацию 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Овал 22"/>
          <p:cNvSpPr/>
          <p:nvPr/>
        </p:nvSpPr>
        <p:spPr>
          <a:xfrm>
            <a:off x="630969" y="2463849"/>
            <a:ext cx="10858500" cy="832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8050" y="703397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23825" y="1406404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3825" y="2961311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3825" y="4186396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EE9F39-A313-4679-8D04-C1D0DA7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589" y="185730"/>
            <a:ext cx="309880" cy="352425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37667"/>
            <a:ext cx="12191999" cy="75512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числа научных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публикаций по стеганографии</a:t>
            </a:r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FBEE9F39-A313-4679-8D04-C1D0DA7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3920" y="150103"/>
            <a:ext cx="30988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Овал 2"/>
          <p:cNvSpPr/>
          <p:nvPr/>
        </p:nvSpPr>
        <p:spPr>
          <a:xfrm>
            <a:off x="664309" y="1017330"/>
            <a:ext cx="10863377" cy="6423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A89558-8E86-44C4-B670-A4A742DC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5740" r="1581" b="11039"/>
          <a:stretch/>
        </p:blipFill>
        <p:spPr>
          <a:xfrm>
            <a:off x="1439833" y="1727373"/>
            <a:ext cx="9913967" cy="41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5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439" y="-14658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аналоги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457039" y="85501"/>
            <a:ext cx="444909" cy="43069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D7B817B-C683-4C5F-8253-69509B6F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3453"/>
              </p:ext>
            </p:extLst>
          </p:nvPr>
        </p:nvGraphicFramePr>
        <p:xfrm>
          <a:off x="1360893" y="1452352"/>
          <a:ext cx="9676691" cy="461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010">
                  <a:extLst>
                    <a:ext uri="{9D8B030D-6E8A-4147-A177-3AD203B41FA5}">
                      <a16:colId xmlns:a16="http://schemas.microsoft.com/office/drawing/2014/main" val="1113549066"/>
                    </a:ext>
                  </a:extLst>
                </a:gridCol>
                <a:gridCol w="1704320">
                  <a:extLst>
                    <a:ext uri="{9D8B030D-6E8A-4147-A177-3AD203B41FA5}">
                      <a16:colId xmlns:a16="http://schemas.microsoft.com/office/drawing/2014/main" val="1935811344"/>
                    </a:ext>
                  </a:extLst>
                </a:gridCol>
                <a:gridCol w="1407345">
                  <a:extLst>
                    <a:ext uri="{9D8B030D-6E8A-4147-A177-3AD203B41FA5}">
                      <a16:colId xmlns:a16="http://schemas.microsoft.com/office/drawing/2014/main" val="3471712608"/>
                    </a:ext>
                  </a:extLst>
                </a:gridCol>
                <a:gridCol w="1237029">
                  <a:extLst>
                    <a:ext uri="{9D8B030D-6E8A-4147-A177-3AD203B41FA5}">
                      <a16:colId xmlns:a16="http://schemas.microsoft.com/office/drawing/2014/main" val="1069028233"/>
                    </a:ext>
                  </a:extLst>
                </a:gridCol>
                <a:gridCol w="2491987">
                  <a:extLst>
                    <a:ext uri="{9D8B030D-6E8A-4147-A177-3AD203B41FA5}">
                      <a16:colId xmlns:a16="http://schemas.microsoft.com/office/drawing/2014/main" val="392555852"/>
                    </a:ext>
                  </a:extLst>
                </a:gridCol>
              </a:tblGrid>
              <a:tr h="74241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OpenPuff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StegoVideo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StegoStick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VideoSteg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программа)</a:t>
                      </a: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76988"/>
                  </a:ext>
                </a:extLst>
              </a:tr>
              <a:tr h="89997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Разница размера итогового и исходного файлов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746128"/>
                  </a:ext>
                </a:extLst>
              </a:tr>
              <a:tr h="4672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120888"/>
                  </a:ext>
                </a:extLst>
              </a:tr>
              <a:tr h="3914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установки дополнительного ПО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410754"/>
                  </a:ext>
                </a:extLst>
              </a:tr>
              <a:tr h="527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Поддерживаемые форматы видеофайлов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MP4, MPG, VOB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AVI, MKV, MP4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MPG, VOB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51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88" y="238050"/>
            <a:ext cx="11214421" cy="4761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средства: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кодирования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9457" y="198539"/>
            <a:ext cx="600734" cy="277561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89522" y="982972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6BB12-ADD6-477D-9BC2-C09687D6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19" y="1028691"/>
            <a:ext cx="7088957" cy="57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88" y="238050"/>
            <a:ext cx="11214421" cy="4761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средства: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декодирования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9457" y="198539"/>
            <a:ext cx="600734" cy="277561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89522" y="982972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6F57C9-47D0-4622-B67D-47EE462C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1143075"/>
            <a:ext cx="762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 txBox="1">
            <a:spLocks/>
          </p:cNvSpPr>
          <p:nvPr/>
        </p:nvSpPr>
        <p:spPr>
          <a:xfrm>
            <a:off x="488788" y="99269"/>
            <a:ext cx="11214421" cy="47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внедрения символов в пиксели 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 txBox="1">
            <a:spLocks/>
          </p:cNvSpPr>
          <p:nvPr/>
        </p:nvSpPr>
        <p:spPr>
          <a:xfrm>
            <a:off x="11279457" y="198539"/>
            <a:ext cx="600734" cy="277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Овал 7"/>
          <p:cNvSpPr/>
          <p:nvPr/>
        </p:nvSpPr>
        <p:spPr>
          <a:xfrm>
            <a:off x="1089523" y="645740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flipV="1">
            <a:off x="12112409" y="8197780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72E2F-FE52-4D66-AF48-EFD986C174E0}"/>
              </a:ext>
            </a:extLst>
          </p:cNvPr>
          <p:cNvSpPr txBox="1"/>
          <p:nvPr/>
        </p:nvSpPr>
        <p:spPr>
          <a:xfrm>
            <a:off x="605053" y="1163056"/>
            <a:ext cx="1121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пикселя в битах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RRRRRRRR GGGGGGGG BBBBBBBB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0067C-3238-44B6-96C5-38FCA464A627}"/>
              </a:ext>
            </a:extLst>
          </p:cNvPr>
          <p:cNvSpPr txBox="1"/>
          <p:nvPr/>
        </p:nvSpPr>
        <p:spPr>
          <a:xfrm>
            <a:off x="3210724" y="3708079"/>
            <a:ext cx="611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1-й символ в битах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0F19106-4231-41B8-A7E5-77EB55EFF91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283558" y="3106047"/>
            <a:ext cx="1323054" cy="702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584F83F6-E420-4055-A327-ED2C298BBABF}"/>
              </a:ext>
            </a:extLst>
          </p:cNvPr>
          <p:cNvSpPr/>
          <p:nvPr/>
        </p:nvSpPr>
        <p:spPr>
          <a:xfrm>
            <a:off x="6561055" y="3747720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8F89-6FCA-490D-927E-570B6DA9A9A3}"/>
              </a:ext>
            </a:extLst>
          </p:cNvPr>
          <p:cNvSpPr txBox="1"/>
          <p:nvPr/>
        </p:nvSpPr>
        <p:spPr>
          <a:xfrm>
            <a:off x="1683680" y="2620610"/>
            <a:ext cx="98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1-й пиксель: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RRRRRR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GGGGG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BBBBB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270D-D435-41E9-A2B0-93701CEF8FCD}"/>
              </a:ext>
            </a:extLst>
          </p:cNvPr>
          <p:cNvSpPr txBox="1"/>
          <p:nvPr/>
        </p:nvSpPr>
        <p:spPr>
          <a:xfrm>
            <a:off x="1500953" y="1827961"/>
            <a:ext cx="928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битов символов по битам пикселей: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A338787-5282-49DC-861A-D404C5224EF2}"/>
              </a:ext>
            </a:extLst>
          </p:cNvPr>
          <p:cNvSpPr/>
          <p:nvPr/>
        </p:nvSpPr>
        <p:spPr>
          <a:xfrm>
            <a:off x="6865819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5C335BD-5B6C-4EF5-8C41-1F8C684BE31E}"/>
              </a:ext>
            </a:extLst>
          </p:cNvPr>
          <p:cNvSpPr/>
          <p:nvPr/>
        </p:nvSpPr>
        <p:spPr>
          <a:xfrm>
            <a:off x="7133657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58F9F2A-859F-40F7-83D0-69EC99FBF4BC}"/>
              </a:ext>
            </a:extLst>
          </p:cNvPr>
          <p:cNvSpPr/>
          <p:nvPr/>
        </p:nvSpPr>
        <p:spPr>
          <a:xfrm>
            <a:off x="7429045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97C04BC-A73B-4A94-8122-6FCB124392CD}"/>
              </a:ext>
            </a:extLst>
          </p:cNvPr>
          <p:cNvSpPr/>
          <p:nvPr/>
        </p:nvSpPr>
        <p:spPr>
          <a:xfrm>
            <a:off x="7722820" y="3747720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74380D5-DC4D-475E-98C6-3FA4E27D643F}"/>
              </a:ext>
            </a:extLst>
          </p:cNvPr>
          <p:cNvSpPr/>
          <p:nvPr/>
        </p:nvSpPr>
        <p:spPr>
          <a:xfrm>
            <a:off x="8001647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0ABA27A-B6B7-4F34-9B04-FD91528A8976}"/>
              </a:ext>
            </a:extLst>
          </p:cNvPr>
          <p:cNvSpPr/>
          <p:nvPr/>
        </p:nvSpPr>
        <p:spPr>
          <a:xfrm>
            <a:off x="8296712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5EE68CE-0958-4029-B678-4E4A4C9BB7D5}"/>
              </a:ext>
            </a:extLst>
          </p:cNvPr>
          <p:cNvSpPr/>
          <p:nvPr/>
        </p:nvSpPr>
        <p:spPr>
          <a:xfrm>
            <a:off x="8578227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7AD55AF-B77B-4A15-925D-1BA9D9B339D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607481" y="3077702"/>
            <a:ext cx="2270882" cy="670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256D463-508B-4BB8-99C9-C1C6DCB386E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584588" y="3098745"/>
            <a:ext cx="2158750" cy="6489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1251A4D-A614-4284-AA8E-B87A25488672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8843755" y="3098745"/>
            <a:ext cx="391439" cy="7099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BC92A65-BD6E-4058-A71A-4561B5512AA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021362" y="3085790"/>
            <a:ext cx="2477923" cy="6619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A3AD3CB-D4AC-4D5A-B757-DD248A294DD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289200" y="3101224"/>
            <a:ext cx="159963" cy="6464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3D19E8-6B78-4358-BEC8-F1F791F6B86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204000" y="3098747"/>
            <a:ext cx="843204" cy="7098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BCAD00A-60DF-4781-88FE-1274B7D0A55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778495" y="3077683"/>
            <a:ext cx="563774" cy="7309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661CF2-569E-424D-B82F-35678378689D}"/>
              </a:ext>
            </a:extLst>
          </p:cNvPr>
          <p:cNvSpPr txBox="1"/>
          <p:nvPr/>
        </p:nvSpPr>
        <p:spPr>
          <a:xfrm>
            <a:off x="3210724" y="5883017"/>
            <a:ext cx="611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2-й символ в битах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5D7CDAC-7209-4DA1-870D-C0B430237DDC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283558" y="5280986"/>
            <a:ext cx="1737804" cy="641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38520C72-48F6-43F5-9076-5EE6D8C61FF4}"/>
              </a:ext>
            </a:extLst>
          </p:cNvPr>
          <p:cNvSpPr/>
          <p:nvPr/>
        </p:nvSpPr>
        <p:spPr>
          <a:xfrm>
            <a:off x="6561055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2C4F-AEA5-49D4-B02A-C0A0404EE764}"/>
              </a:ext>
            </a:extLst>
          </p:cNvPr>
          <p:cNvSpPr txBox="1"/>
          <p:nvPr/>
        </p:nvSpPr>
        <p:spPr>
          <a:xfrm>
            <a:off x="1683680" y="4795548"/>
            <a:ext cx="98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2-й пиксель: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RRRRRR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GGGGG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BBBBB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ru-RU" sz="2800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A8C428-9689-421E-B563-B924974D34F9}"/>
              </a:ext>
            </a:extLst>
          </p:cNvPr>
          <p:cNvSpPr/>
          <p:nvPr/>
        </p:nvSpPr>
        <p:spPr>
          <a:xfrm>
            <a:off x="6865819" y="5922658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1AAD592-FC2B-4C88-BE17-D7927FB8B2A6}"/>
              </a:ext>
            </a:extLst>
          </p:cNvPr>
          <p:cNvSpPr/>
          <p:nvPr/>
        </p:nvSpPr>
        <p:spPr>
          <a:xfrm>
            <a:off x="7133657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680857B-8156-47DC-A572-E467FB89668D}"/>
              </a:ext>
            </a:extLst>
          </p:cNvPr>
          <p:cNvSpPr/>
          <p:nvPr/>
        </p:nvSpPr>
        <p:spPr>
          <a:xfrm>
            <a:off x="7429045" y="5922658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DAFEC91B-2091-45A7-91EE-BFEDA9A47933}"/>
              </a:ext>
            </a:extLst>
          </p:cNvPr>
          <p:cNvSpPr/>
          <p:nvPr/>
        </p:nvSpPr>
        <p:spPr>
          <a:xfrm>
            <a:off x="7722820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BEA7E737-EBF9-4E7E-A329-EDA49C8915C8}"/>
              </a:ext>
            </a:extLst>
          </p:cNvPr>
          <p:cNvSpPr/>
          <p:nvPr/>
        </p:nvSpPr>
        <p:spPr>
          <a:xfrm>
            <a:off x="8001647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BF79BDDA-40F5-4349-B6B0-61A08CB5DF76}"/>
              </a:ext>
            </a:extLst>
          </p:cNvPr>
          <p:cNvSpPr/>
          <p:nvPr/>
        </p:nvSpPr>
        <p:spPr>
          <a:xfrm>
            <a:off x="8296712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5EB72D3-1609-43B4-8FBE-C8F52E330550}"/>
              </a:ext>
            </a:extLst>
          </p:cNvPr>
          <p:cNvSpPr/>
          <p:nvPr/>
        </p:nvSpPr>
        <p:spPr>
          <a:xfrm>
            <a:off x="8578227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085AA72-72AB-4EB1-A352-77F429C27551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607482" y="5252640"/>
            <a:ext cx="1977106" cy="670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12B96B7-6BF1-4D3F-BFD7-57977FF87CE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89200" y="5273684"/>
            <a:ext cx="2454138" cy="6489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D61FD06-292D-4BEA-A02F-737AD4AD4439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8452255" y="5273684"/>
            <a:ext cx="782939" cy="6489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3C57D27-824A-4B5E-8B5A-26B5E0E529E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716598" y="5260728"/>
            <a:ext cx="2782687" cy="6619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0704F17-8203-4607-91A1-9EAEBEC3EE77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449163" y="5276162"/>
            <a:ext cx="429200" cy="6464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7157875-F43B-4EB7-A03B-E1C10355D19D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7204000" y="5273685"/>
            <a:ext cx="843204" cy="7098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1A5EC20-6498-4704-A4B6-6390F90B1033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778496" y="5252622"/>
            <a:ext cx="955274" cy="670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43E695-CF60-4681-837F-6ACDF6F07DA6}"/>
              </a:ext>
            </a:extLst>
          </p:cNvPr>
          <p:cNvSpPr txBox="1"/>
          <p:nvPr/>
        </p:nvSpPr>
        <p:spPr>
          <a:xfrm>
            <a:off x="5775463" y="3523966"/>
            <a:ext cx="86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486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 txBox="1">
            <a:spLocks/>
          </p:cNvSpPr>
          <p:nvPr/>
        </p:nvSpPr>
        <p:spPr>
          <a:xfrm>
            <a:off x="488787" y="198539"/>
            <a:ext cx="11214421" cy="47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ключа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 txBox="1">
            <a:spLocks/>
          </p:cNvSpPr>
          <p:nvPr/>
        </p:nvSpPr>
        <p:spPr>
          <a:xfrm>
            <a:off x="11279457" y="198539"/>
            <a:ext cx="600734" cy="277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89521" y="674639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FE585-709B-412D-B316-9F031D28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" t="23965" r="-1649" b="24626"/>
          <a:stretch/>
        </p:blipFill>
        <p:spPr>
          <a:xfrm>
            <a:off x="4371487" y="1057254"/>
            <a:ext cx="3449032" cy="1725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C3055-0204-4441-B3E7-5A82D2ADA46C}"/>
              </a:ext>
            </a:extLst>
          </p:cNvPr>
          <p:cNvSpPr txBox="1"/>
          <p:nvPr/>
        </p:nvSpPr>
        <p:spPr>
          <a:xfrm>
            <a:off x="4128099" y="4933812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пикселей для внедрения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извлечения информации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96D20-B9FA-4C51-A0FA-5BE61B88A787}"/>
              </a:ext>
            </a:extLst>
          </p:cNvPr>
          <p:cNvSpPr txBox="1"/>
          <p:nvPr/>
        </p:nvSpPr>
        <p:spPr>
          <a:xfrm>
            <a:off x="557379" y="3219412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кадров для внедрения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извлечения информации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9A15A-0AF9-49D9-90D3-299BF53CBAA4}"/>
              </a:ext>
            </a:extLst>
          </p:cNvPr>
          <p:cNvSpPr txBox="1"/>
          <p:nvPr/>
        </p:nvSpPr>
        <p:spPr>
          <a:xfrm>
            <a:off x="7698825" y="3219411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Определение, как именно будут перемешаны биты каждого символа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8DBA4BE-3D40-4126-AC18-8E733C5BB0F2}"/>
              </a:ext>
            </a:extLst>
          </p:cNvPr>
          <p:cNvCxnSpPr>
            <a:cxnSpLocks/>
          </p:cNvCxnSpPr>
          <p:nvPr/>
        </p:nvCxnSpPr>
        <p:spPr>
          <a:xfrm flipH="1">
            <a:off x="4015819" y="2705341"/>
            <a:ext cx="553416" cy="591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09A9377-D0FE-42A6-A67B-AC1DFC29BF79}"/>
              </a:ext>
            </a:extLst>
          </p:cNvPr>
          <p:cNvCxnSpPr>
            <a:cxnSpLocks/>
          </p:cNvCxnSpPr>
          <p:nvPr/>
        </p:nvCxnSpPr>
        <p:spPr>
          <a:xfrm>
            <a:off x="5974309" y="2783115"/>
            <a:ext cx="0" cy="222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B24AFCD-225C-4601-8745-6BF3F989FA77}"/>
              </a:ext>
            </a:extLst>
          </p:cNvPr>
          <p:cNvCxnSpPr>
            <a:cxnSpLocks/>
          </p:cNvCxnSpPr>
          <p:nvPr/>
        </p:nvCxnSpPr>
        <p:spPr>
          <a:xfrm>
            <a:off x="7550870" y="2422689"/>
            <a:ext cx="625317" cy="751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9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539" y="55102"/>
            <a:ext cx="11089640" cy="91561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22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7994" y="160484"/>
            <a:ext cx="304799" cy="3524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1628" y="1884263"/>
            <a:ext cx="750570" cy="11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6888" y="2458303"/>
            <a:ext cx="1043940" cy="14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92198" y="2435443"/>
            <a:ext cx="101727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024318" y="943414"/>
            <a:ext cx="1055808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7053" y="3310769"/>
            <a:ext cx="285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74" y="1363880"/>
            <a:ext cx="1767853" cy="1767853"/>
          </a:xfrm>
          <a:prstGeom prst="rect">
            <a:avLst/>
          </a:prstGeom>
        </p:spPr>
      </p:pic>
      <p:sp>
        <p:nvSpPr>
          <p:cNvPr id="14" name="TextBox 6"/>
          <p:cNvSpPr>
            <a:spLocks/>
          </p:cNvSpPr>
          <p:nvPr/>
        </p:nvSpPr>
        <p:spPr bwMode="auto">
          <a:xfrm>
            <a:off x="7511572" y="3457461"/>
            <a:ext cx="4216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Python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Язык программирования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65038" y="1480488"/>
            <a:ext cx="1909909" cy="19099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3E0922-566E-4BD0-9076-E98C34107B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59" y="4414845"/>
            <a:ext cx="2920988" cy="1104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5B3B-75CB-4641-A765-85C7A0AD854C}"/>
              </a:ext>
            </a:extLst>
          </p:cNvPr>
          <p:cNvSpPr txBox="1"/>
          <p:nvPr/>
        </p:nvSpPr>
        <p:spPr>
          <a:xfrm>
            <a:off x="3532455" y="5516557"/>
            <a:ext cx="246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CAEE26-D6C0-4F80-B969-7FA5750F1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59" y="4480414"/>
            <a:ext cx="1088386" cy="1036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AD29F9-BBF3-4829-80B1-C6B6B0740EF1}"/>
              </a:ext>
            </a:extLst>
          </p:cNvPr>
          <p:cNvSpPr txBox="1"/>
          <p:nvPr/>
        </p:nvSpPr>
        <p:spPr>
          <a:xfrm>
            <a:off x="6073548" y="5499087"/>
            <a:ext cx="2467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551802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8280</TotalTime>
  <Words>413</Words>
  <Application>Microsoft Office PowerPoint</Application>
  <PresentationFormat>Широкоэкранный</PresentationFormat>
  <Paragraphs>115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программного средства обработки видеопотока стеганографическим методом</vt:lpstr>
      <vt:lpstr>Презентация PowerPoint</vt:lpstr>
      <vt:lpstr>Рост числа научных  публикаций по стеганографии</vt:lpstr>
      <vt:lpstr>Существующие аналоги</vt:lpstr>
      <vt:lpstr>Алгоритм работы программного средства: процесс кодирования</vt:lpstr>
      <vt:lpstr>Алгоритм работы программного средства: процесс декодирования</vt:lpstr>
      <vt:lpstr>Презентация PowerPoint</vt:lpstr>
      <vt:lpstr>Презентация PowerPoint</vt:lpstr>
      <vt:lpstr>Средства разработки</vt:lpstr>
      <vt:lpstr>Интерфейс программного средства</vt:lpstr>
      <vt:lpstr>Интерфейс программного средства</vt:lpstr>
      <vt:lpstr>Результат работы программы</vt:lpstr>
      <vt:lpstr>Результаты ВКР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мониторинга за студентами </dc:title>
  <dc:creator>Vyacheslav</dc:creator>
  <cp:lastModifiedBy>Vyacheslav</cp:lastModifiedBy>
  <cp:revision>324</cp:revision>
  <dcterms:created xsi:type="dcterms:W3CDTF">2021-05-19T17:13:47Z</dcterms:created>
  <dcterms:modified xsi:type="dcterms:W3CDTF">2022-01-26T05:04:39Z</dcterms:modified>
</cp:coreProperties>
</file>