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E44DC0-D690-416F-B77E-61706E4B2BE8}" type="datetimeFigureOut">
              <a:rPr lang="en-US" smtClean="0"/>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E44DC0-D690-416F-B77E-61706E4B2BE8}" type="datetimeFigureOut">
              <a:rPr lang="en-US" smtClean="0"/>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E44DC0-D690-416F-B77E-61706E4B2BE8}" type="datetimeFigureOut">
              <a:rPr lang="en-US" smtClean="0"/>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E44DC0-D690-416F-B77E-61706E4B2BE8}" type="datetimeFigureOut">
              <a:rPr lang="en-US" smtClean="0"/>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44DC0-D690-416F-B77E-61706E4B2BE8}" type="datetimeFigureOut">
              <a:rPr lang="en-US" smtClean="0"/>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E44DC0-D690-416F-B77E-61706E4B2BE8}" type="datetimeFigureOut">
              <a:rPr lang="en-US" smtClean="0"/>
              <a:t>5/9/2020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E44DC0-D690-416F-B77E-61706E4B2BE8}" type="datetimeFigureOut">
              <a:rPr lang="en-US" smtClean="0"/>
              <a:t>5/9/2020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E44DC0-D690-416F-B77E-61706E4B2BE8}" type="datetimeFigureOut">
              <a:rPr lang="en-US" smtClean="0"/>
              <a:t>5/9/2020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44DC0-D690-416F-B77E-61706E4B2BE8}" type="datetimeFigureOut">
              <a:rPr lang="en-US" smtClean="0"/>
              <a:t>5/9/2020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44DC0-D690-416F-B77E-61706E4B2BE8}" type="datetimeFigureOut">
              <a:rPr lang="en-US" smtClean="0"/>
              <a:t>5/9/2020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44DC0-D690-416F-B77E-61706E4B2BE8}" type="datetimeFigureOut">
              <a:rPr lang="en-US" smtClean="0"/>
              <a:t>5/9/2020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61FCB-379A-4D07-B9C8-04AC74EC726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44DC0-D690-416F-B77E-61706E4B2BE8}" type="datetimeFigureOut">
              <a:rPr lang="en-US" smtClean="0"/>
              <a:t>5/9/2020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61FCB-379A-4D07-B9C8-04AC74EC726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lstStyle/>
          <a:p>
            <a:r>
              <a:rPr lang="en-IN" dirty="0" smtClean="0"/>
              <a:t>BACKGROUND:</a:t>
            </a:r>
            <a:endParaRPr lang="en-IN" dirty="0"/>
          </a:p>
        </p:txBody>
      </p:sp>
      <p:sp>
        <p:nvSpPr>
          <p:cNvPr id="3" name="Subtitle 2"/>
          <p:cNvSpPr>
            <a:spLocks noGrp="1"/>
          </p:cNvSpPr>
          <p:nvPr>
            <p:ph type="subTitle" idx="1"/>
          </p:nvPr>
        </p:nvSpPr>
        <p:spPr>
          <a:xfrm>
            <a:off x="571472" y="1928802"/>
            <a:ext cx="7258056" cy="4286280"/>
          </a:xfrm>
        </p:spPr>
        <p:txBody>
          <a:bodyPr>
            <a:normAutofit fontScale="25000" lnSpcReduction="20000"/>
          </a:bodyPr>
          <a:lstStyle/>
          <a:p>
            <a:pPr algn="l"/>
            <a:r>
              <a:rPr lang="en-IN" sz="9600" dirty="0">
                <a:solidFill>
                  <a:schemeClr val="tx1"/>
                </a:solidFill>
                <a:latin typeface="Arial" pitchFamily="34" charset="0"/>
                <a:cs typeface="Arial" pitchFamily="34" charset="0"/>
              </a:rPr>
              <a:t>Dallas city is one of the most </a:t>
            </a:r>
            <a:r>
              <a:rPr lang="en-IN" sz="9600" dirty="0" err="1">
                <a:solidFill>
                  <a:schemeClr val="tx1"/>
                </a:solidFill>
                <a:latin typeface="Arial" pitchFamily="34" charset="0"/>
                <a:cs typeface="Arial" pitchFamily="34" charset="0"/>
              </a:rPr>
              <a:t>popoulous</a:t>
            </a:r>
            <a:r>
              <a:rPr lang="en-IN" sz="9600" dirty="0">
                <a:solidFill>
                  <a:schemeClr val="tx1"/>
                </a:solidFill>
                <a:latin typeface="Arial" pitchFamily="34" charset="0"/>
                <a:cs typeface="Arial" pitchFamily="34" charset="0"/>
              </a:rPr>
              <a:t> city in U.S. and is home to many immigrant population in Texas after San Antonio and </a:t>
            </a:r>
            <a:r>
              <a:rPr lang="en-IN" sz="9600" dirty="0" err="1" smtClean="0">
                <a:solidFill>
                  <a:schemeClr val="tx1"/>
                </a:solidFill>
                <a:latin typeface="Arial" pitchFamily="34" charset="0"/>
                <a:cs typeface="Arial" pitchFamily="34" charset="0"/>
              </a:rPr>
              <a:t>Houston.Furthermore</a:t>
            </a:r>
            <a:r>
              <a:rPr lang="en-IN" sz="9600" dirty="0">
                <a:solidFill>
                  <a:schemeClr val="tx1"/>
                </a:solidFill>
                <a:latin typeface="Arial" pitchFamily="34" charset="0"/>
                <a:cs typeface="Arial" pitchFamily="34" charset="0"/>
              </a:rPr>
              <a:t>, it is the fourth-largest metropolitan area in the U.S. at 7.5 million people as of 2018 with an estimated population of 7,846,293 residents</a:t>
            </a:r>
            <a:r>
              <a:rPr lang="en-IN" sz="9600" dirty="0" smtClean="0">
                <a:solidFill>
                  <a:schemeClr val="tx1"/>
                </a:solidFill>
                <a:latin typeface="Arial" pitchFamily="34" charset="0"/>
                <a:cs typeface="Arial" pitchFamily="34" charset="0"/>
              </a:rPr>
              <a:t>.</a:t>
            </a:r>
          </a:p>
          <a:p>
            <a:pPr algn="l"/>
            <a:endParaRPr lang="en-IN" sz="9600" dirty="0" smtClean="0">
              <a:solidFill>
                <a:schemeClr val="tx1"/>
              </a:solidFill>
              <a:latin typeface="Arial" pitchFamily="34" charset="0"/>
              <a:cs typeface="Arial" pitchFamily="34" charset="0"/>
            </a:endParaRPr>
          </a:p>
          <a:p>
            <a:pPr algn="l"/>
            <a:r>
              <a:rPr lang="en-IN" sz="9600" dirty="0" smtClean="0">
                <a:solidFill>
                  <a:schemeClr val="tx1"/>
                </a:solidFill>
                <a:latin typeface="Arial" pitchFamily="34" charset="0"/>
                <a:cs typeface="Arial" pitchFamily="34" charset="0"/>
              </a:rPr>
              <a:t> </a:t>
            </a:r>
            <a:r>
              <a:rPr lang="en-IN" sz="9600" dirty="0">
                <a:solidFill>
                  <a:schemeClr val="tx1"/>
                </a:solidFill>
                <a:latin typeface="Arial" pitchFamily="34" charset="0"/>
                <a:cs typeface="Arial" pitchFamily="34" charset="0"/>
              </a:rPr>
              <a:t>Being an metropolitan city, Dallas is also home to many restaurants which serves wide variety of cuisines. Owing to significant number of Indian expatriate population, Dallas City and its nearby Suburbs have handful of Indian restaurant.</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r>
              <a:rPr lang="en-IN" dirty="0" smtClean="0"/>
              <a:t>:</a:t>
            </a:r>
            <a:endParaRPr lang="en-IN" dirty="0"/>
          </a:p>
        </p:txBody>
      </p:sp>
      <p:sp>
        <p:nvSpPr>
          <p:cNvPr id="3" name="Content Placeholder 2"/>
          <p:cNvSpPr>
            <a:spLocks noGrp="1"/>
          </p:cNvSpPr>
          <p:nvPr>
            <p:ph idx="1"/>
          </p:nvPr>
        </p:nvSpPr>
        <p:spPr/>
        <p:txBody>
          <a:bodyPr>
            <a:normAutofit fontScale="62500" lnSpcReduction="20000"/>
          </a:bodyPr>
          <a:lstStyle/>
          <a:p>
            <a:r>
              <a:rPr lang="en-IN" dirty="0"/>
              <a:t>This project successfully completes my IBM Data Science Professional Certification </a:t>
            </a:r>
            <a:r>
              <a:rPr lang="en-IN" dirty="0" err="1"/>
              <a:t>Trianing</a:t>
            </a:r>
            <a:r>
              <a:rPr lang="en-IN" dirty="0"/>
              <a:t>. I am quite new to the data science and I had a steep </a:t>
            </a:r>
            <a:r>
              <a:rPr lang="en-IN" dirty="0" err="1"/>
              <a:t>learnig</a:t>
            </a:r>
            <a:r>
              <a:rPr lang="en-IN" dirty="0"/>
              <a:t> curve during the course. I have really enjoyed doing all the lab </a:t>
            </a:r>
            <a:r>
              <a:rPr lang="en-IN" dirty="0" err="1"/>
              <a:t>excersies</a:t>
            </a:r>
            <a:r>
              <a:rPr lang="en-IN" dirty="0"/>
              <a:t> and the courses were really informative. The following are the conclusions that I derive from this project:</a:t>
            </a:r>
          </a:p>
          <a:p>
            <a:r>
              <a:rPr lang="en-IN" dirty="0"/>
              <a:t>Dallas City have only very few Indian restaurants. Hence, it has a potential market for opening a new Indian restaurant Roughly 80% of Indian restaurants that are </a:t>
            </a:r>
            <a:r>
              <a:rPr lang="en-IN" dirty="0" err="1"/>
              <a:t>cuurrently</a:t>
            </a:r>
            <a:r>
              <a:rPr lang="en-IN" dirty="0"/>
              <a:t> present in Dallas City are placed in low risk category based on the inspection data from 2016-2019 A decision tree classifier model is built for classifying the restaurants into various risk categories and the model performs well for the given data set. This will help the restaurants in predicting their risk category for a given year. The Indian restaurants in the Dallas City were </a:t>
            </a:r>
            <a:r>
              <a:rPr lang="en-IN" dirty="0" err="1"/>
              <a:t>visulaized</a:t>
            </a:r>
            <a:r>
              <a:rPr lang="en-IN" dirty="0"/>
              <a:t> using the folium map rendering library Using </a:t>
            </a:r>
            <a:r>
              <a:rPr lang="en-IN" dirty="0" err="1"/>
              <a:t>FourSquare</a:t>
            </a:r>
            <a:r>
              <a:rPr lang="en-IN" dirty="0"/>
              <a:t> API, the venue details for the Indian restaurants were analyzed and found that among all the restaurants in Dallas City India Palace is the best place to dine.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Description</a:t>
            </a:r>
            <a:endParaRPr lang="en-IN" dirty="0"/>
          </a:p>
        </p:txBody>
      </p:sp>
      <p:sp>
        <p:nvSpPr>
          <p:cNvPr id="3" name="Content Placeholder 2"/>
          <p:cNvSpPr>
            <a:spLocks noGrp="1"/>
          </p:cNvSpPr>
          <p:nvPr>
            <p:ph idx="1"/>
          </p:nvPr>
        </p:nvSpPr>
        <p:spPr/>
        <p:txBody>
          <a:bodyPr/>
          <a:lstStyle/>
          <a:p>
            <a:r>
              <a:rPr lang="en-IN" dirty="0"/>
              <a:t>By utilizing the Dallas City restaurants inspection data, Indian Restaurants in Dallas City and their risk category will be Analyzed. </a:t>
            </a:r>
          </a:p>
          <a:p>
            <a:r>
              <a:rPr lang="en-IN" dirty="0"/>
              <a:t>Secondly, a </a:t>
            </a:r>
            <a:r>
              <a:rPr lang="en-IN" dirty="0" err="1"/>
              <a:t>classsifier</a:t>
            </a:r>
            <a:r>
              <a:rPr lang="en-IN" dirty="0"/>
              <a:t> model will be built to predict the risk categories of </a:t>
            </a:r>
            <a:r>
              <a:rPr lang="en-IN" dirty="0" err="1"/>
              <a:t>resturants</a:t>
            </a:r>
            <a:r>
              <a:rPr lang="en-IN" dirty="0"/>
              <a:t>. </a:t>
            </a:r>
          </a:p>
          <a:p>
            <a:r>
              <a:rPr lang="en-IN" dirty="0"/>
              <a:t>Furthermore, using the </a:t>
            </a:r>
            <a:r>
              <a:rPr lang="en-IN" dirty="0" err="1"/>
              <a:t>foursqure</a:t>
            </a:r>
            <a:r>
              <a:rPr lang="en-IN" dirty="0"/>
              <a:t> API we will get the ratings of Indian Restaurants in Dallas City.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a:t>
            </a:r>
            <a:endParaRPr lang="en-IN" b="1" dirty="0"/>
          </a:p>
        </p:txBody>
      </p:sp>
      <p:sp>
        <p:nvSpPr>
          <p:cNvPr id="3" name="Content Placeholder 2"/>
          <p:cNvSpPr>
            <a:spLocks noGrp="1"/>
          </p:cNvSpPr>
          <p:nvPr>
            <p:ph idx="1"/>
          </p:nvPr>
        </p:nvSpPr>
        <p:spPr/>
        <p:txBody>
          <a:bodyPr>
            <a:normAutofit fontScale="70000" lnSpcReduction="20000"/>
          </a:bodyPr>
          <a:lstStyle/>
          <a:p>
            <a:r>
              <a:rPr lang="en-IN" dirty="0"/>
              <a:t>For this project we will use the following data :</a:t>
            </a:r>
          </a:p>
          <a:p>
            <a:r>
              <a:rPr lang="en-IN" dirty="0"/>
              <a:t>Dallas City restaurants inspection data from 2016-2019</a:t>
            </a:r>
          </a:p>
          <a:p>
            <a:r>
              <a:rPr lang="en-IN" b="1" dirty="0" err="1"/>
              <a:t>Data_source</a:t>
            </a:r>
            <a:r>
              <a:rPr lang="en-IN" dirty="0"/>
              <a:t>: </a:t>
            </a:r>
            <a:r>
              <a:rPr lang="en-IN" u="sng" dirty="0">
                <a:hlinkClick r:id="rId2"/>
              </a:rPr>
              <a:t>https://www.dallasopendata.com/api/views/dri5-wcct/rows.csv?accessType=DOWNLOAD</a:t>
            </a:r>
            <a:endParaRPr lang="en-IN" dirty="0"/>
          </a:p>
          <a:p>
            <a:r>
              <a:rPr lang="en-IN" b="1" dirty="0"/>
              <a:t>Description :</a:t>
            </a:r>
            <a:r>
              <a:rPr lang="en-IN" dirty="0"/>
              <a:t> This data set contains 37876 rows and 114 </a:t>
            </a:r>
            <a:r>
              <a:rPr lang="en-IN" dirty="0" err="1"/>
              <a:t>coulmns</a:t>
            </a:r>
            <a:r>
              <a:rPr lang="en-IN" dirty="0"/>
              <a:t> with Restaurant Name, Street Name, violation descriptions along with their latitude and longitude. </a:t>
            </a:r>
          </a:p>
          <a:p>
            <a:r>
              <a:rPr lang="en-IN" dirty="0"/>
              <a:t>This data will be downloaded and used.</a:t>
            </a:r>
          </a:p>
          <a:p>
            <a:r>
              <a:rPr lang="en-IN" dirty="0"/>
              <a:t>Ratings of Indian </a:t>
            </a:r>
            <a:r>
              <a:rPr lang="en-IN" dirty="0" err="1"/>
              <a:t>resturants</a:t>
            </a:r>
            <a:r>
              <a:rPr lang="en-IN" dirty="0"/>
              <a:t> for selected locality in Dallas City</a:t>
            </a:r>
          </a:p>
          <a:p>
            <a:r>
              <a:rPr lang="en-IN" b="1" dirty="0"/>
              <a:t>Data source :</a:t>
            </a:r>
            <a:r>
              <a:rPr lang="en-IN" dirty="0"/>
              <a:t> </a:t>
            </a:r>
            <a:r>
              <a:rPr lang="en-IN" dirty="0" err="1"/>
              <a:t>Fousquare</a:t>
            </a:r>
            <a:r>
              <a:rPr lang="en-IN" dirty="0"/>
              <a:t> API</a:t>
            </a:r>
          </a:p>
          <a:p>
            <a:r>
              <a:rPr lang="en-IN" b="1" dirty="0"/>
              <a:t>Description</a:t>
            </a:r>
            <a:r>
              <a:rPr lang="en-IN" dirty="0"/>
              <a:t> : By using this </a:t>
            </a:r>
            <a:r>
              <a:rPr lang="en-IN" dirty="0" err="1"/>
              <a:t>api</a:t>
            </a:r>
            <a:r>
              <a:rPr lang="en-IN" dirty="0"/>
              <a:t> we will get all the ratings for Indian restaurants in selected neighbourhood</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IN" b="1" dirty="0"/>
          </a:p>
        </p:txBody>
      </p:sp>
      <p:sp>
        <p:nvSpPr>
          <p:cNvPr id="3" name="Content Placeholder 2"/>
          <p:cNvSpPr>
            <a:spLocks noGrp="1"/>
          </p:cNvSpPr>
          <p:nvPr>
            <p:ph idx="1"/>
          </p:nvPr>
        </p:nvSpPr>
        <p:spPr/>
        <p:txBody>
          <a:bodyPr>
            <a:normAutofit fontScale="85000" lnSpcReduction="20000"/>
          </a:bodyPr>
          <a:lstStyle/>
          <a:p>
            <a:pPr lvl="0"/>
            <a:r>
              <a:rPr lang="en-IN" dirty="0"/>
              <a:t>Collect the Dallas City Restaurants Inspection data from </a:t>
            </a:r>
            <a:r>
              <a:rPr lang="en-IN" u="sng" dirty="0">
                <a:hlinkClick r:id="rId2"/>
              </a:rPr>
              <a:t>https://www.dallasopendata.com/api/views/dri5-wcct/rows.csv?accessType=DOWNLOAD</a:t>
            </a:r>
            <a:r>
              <a:rPr lang="en-IN" dirty="0"/>
              <a:t> Analyze the restaurants based on their risk category</a:t>
            </a:r>
          </a:p>
          <a:p>
            <a:pPr lvl="0"/>
            <a:r>
              <a:rPr lang="en-IN" dirty="0"/>
              <a:t>Built machine learning classifier model for predicting the risk category the </a:t>
            </a:r>
            <a:r>
              <a:rPr lang="en-IN" dirty="0" err="1"/>
              <a:t>resturants</a:t>
            </a:r>
            <a:r>
              <a:rPr lang="en-IN" dirty="0"/>
              <a:t> are placed</a:t>
            </a:r>
          </a:p>
          <a:p>
            <a:pPr lvl="0"/>
            <a:r>
              <a:rPr lang="en-IN" dirty="0"/>
              <a:t>Filter out all venues from the inspection data that are Indian </a:t>
            </a:r>
            <a:r>
              <a:rPr lang="en-IN" dirty="0" err="1"/>
              <a:t>Resturants</a:t>
            </a:r>
            <a:r>
              <a:rPr lang="en-IN" dirty="0"/>
              <a:t>.</a:t>
            </a:r>
          </a:p>
          <a:p>
            <a:pPr lvl="0"/>
            <a:r>
              <a:rPr lang="en-IN" dirty="0"/>
              <a:t>Visualize the Indian Restaurants using folium library(python)</a:t>
            </a:r>
          </a:p>
          <a:p>
            <a:pPr lvl="0"/>
            <a:r>
              <a:rPr lang="en-IN" dirty="0"/>
              <a:t>Find rating , tips and like count for each Indian </a:t>
            </a:r>
            <a:r>
              <a:rPr lang="en-IN" dirty="0" err="1"/>
              <a:t>Resturants</a:t>
            </a:r>
            <a:r>
              <a:rPr lang="en-IN" dirty="0"/>
              <a:t> using </a:t>
            </a:r>
            <a:r>
              <a:rPr lang="en-IN" dirty="0" err="1"/>
              <a:t>FourSquare</a:t>
            </a:r>
            <a:r>
              <a:rPr lang="en-IN" dirty="0"/>
              <a:t> API.</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l="12064" t="21351" r="14067" b="18509"/>
          <a:stretch>
            <a:fillRect/>
          </a:stretch>
        </p:blipFill>
        <p:spPr bwMode="auto">
          <a:xfrm>
            <a:off x="457200" y="1978784"/>
            <a:ext cx="8229600" cy="376879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l="12801" t="12636" r="24252" b="7818"/>
          <a:stretch>
            <a:fillRect/>
          </a:stretch>
        </p:blipFill>
        <p:spPr bwMode="auto">
          <a:xfrm>
            <a:off x="1388424" y="1600200"/>
            <a:ext cx="6367151" cy="45259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srcRect l="17149" t="49877" r="24252" b="24868"/>
          <a:stretch>
            <a:fillRect/>
          </a:stretch>
        </p:blipFill>
        <p:spPr bwMode="auto">
          <a:xfrm>
            <a:off x="928663" y="3429000"/>
            <a:ext cx="7483130" cy="264320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V</a:t>
            </a:r>
            <a:r>
              <a:rPr lang="en-IN" sz="2800" dirty="0" smtClean="0"/>
              <a:t>isualizing </a:t>
            </a:r>
            <a:r>
              <a:rPr lang="en-IN" sz="2800" dirty="0"/>
              <a:t>the inspection score of Indian </a:t>
            </a:r>
            <a:r>
              <a:rPr lang="en-IN" sz="2800" dirty="0" err="1"/>
              <a:t>retuarants</a:t>
            </a:r>
            <a:r>
              <a:rPr lang="en-IN" sz="2800" dirty="0"/>
              <a:t> from 2016-2019 based on their risk category</a:t>
            </a:r>
          </a:p>
        </p:txBody>
      </p:sp>
      <p:pic>
        <p:nvPicPr>
          <p:cNvPr id="2050" name="Picture 2"/>
          <p:cNvPicPr>
            <a:picLocks noGrp="1" noChangeAspect="1" noChangeArrowheads="1"/>
          </p:cNvPicPr>
          <p:nvPr>
            <p:ph idx="1"/>
          </p:nvPr>
        </p:nvPicPr>
        <p:blipFill>
          <a:blip r:embed="rId2"/>
          <a:srcRect l="18037" t="19888" r="10934" b="23290"/>
          <a:stretch>
            <a:fillRect/>
          </a:stretch>
        </p:blipFill>
        <p:spPr bwMode="auto">
          <a:xfrm>
            <a:off x="785786" y="1953805"/>
            <a:ext cx="7858180" cy="418983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V</a:t>
            </a:r>
            <a:r>
              <a:rPr lang="en-IN" sz="3200" dirty="0" smtClean="0"/>
              <a:t>isualizing </a:t>
            </a:r>
            <a:r>
              <a:rPr lang="en-IN" sz="3200" dirty="0"/>
              <a:t>during which days of the week most inspections were conducted in each </a:t>
            </a:r>
            <a:r>
              <a:rPr lang="en-IN" sz="3200" dirty="0" smtClean="0"/>
              <a:t>year:</a:t>
            </a:r>
            <a:endParaRPr lang="en-IN" sz="3200" dirty="0"/>
          </a:p>
        </p:txBody>
      </p:sp>
      <p:pic>
        <p:nvPicPr>
          <p:cNvPr id="3074" name="Picture 2"/>
          <p:cNvPicPr>
            <a:picLocks noGrp="1" noChangeAspect="1" noChangeArrowheads="1"/>
          </p:cNvPicPr>
          <p:nvPr>
            <p:ph idx="1"/>
          </p:nvPr>
        </p:nvPicPr>
        <p:blipFill>
          <a:blip r:embed="rId2"/>
          <a:srcRect l="17150" t="32515" r="13598" b="9084"/>
          <a:stretch>
            <a:fillRect/>
          </a:stretch>
        </p:blipFill>
        <p:spPr bwMode="auto">
          <a:xfrm>
            <a:off x="428596" y="1645798"/>
            <a:ext cx="8578352" cy="464072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408</Words>
  <Application>Microsoft Office PowerPoint</Application>
  <PresentationFormat>On-screen Show (4:3)</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BACKGROUND:</vt:lpstr>
      <vt:lpstr>Problem Description</vt:lpstr>
      <vt:lpstr>DATA</vt:lpstr>
      <vt:lpstr>METHODOLOGY</vt:lpstr>
      <vt:lpstr>Slide 5</vt:lpstr>
      <vt:lpstr>Slide 6</vt:lpstr>
      <vt:lpstr>Slide 7</vt:lpstr>
      <vt:lpstr>Visualizing the inspection score of Indian retuarants from 2016-2019 based on their risk category</vt:lpstr>
      <vt:lpstr>Visualizing during which days of the week most inspections were conducted in each year:</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adnin</dc:creator>
  <cp:lastModifiedBy>adnin</cp:lastModifiedBy>
  <cp:revision>1</cp:revision>
  <dcterms:created xsi:type="dcterms:W3CDTF">2020-05-09T16:17:36Z</dcterms:created>
  <dcterms:modified xsi:type="dcterms:W3CDTF">2020-05-09T16:27:53Z</dcterms:modified>
</cp:coreProperties>
</file>