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74" r:id="rId2"/>
    <p:sldId id="278" r:id="rId3"/>
    <p:sldId id="273" r:id="rId4"/>
    <p:sldId id="279" r:id="rId5"/>
    <p:sldId id="265" r:id="rId6"/>
    <p:sldId id="261" r:id="rId7"/>
    <p:sldId id="264" r:id="rId8"/>
    <p:sldId id="262" r:id="rId9"/>
    <p:sldId id="267" r:id="rId10"/>
    <p:sldId id="269" r:id="rId11"/>
    <p:sldId id="282" r:id="rId12"/>
    <p:sldId id="283" r:id="rId13"/>
    <p:sldId id="284" r:id="rId14"/>
    <p:sldId id="285" r:id="rId15"/>
    <p:sldId id="286" r:id="rId16"/>
    <p:sldId id="308" r:id="rId17"/>
    <p:sldId id="275" r:id="rId18"/>
    <p:sldId id="287" r:id="rId19"/>
    <p:sldId id="290" r:id="rId20"/>
    <p:sldId id="289" r:id="rId21"/>
    <p:sldId id="291" r:id="rId22"/>
    <p:sldId id="293" r:id="rId23"/>
    <p:sldId id="294" r:id="rId24"/>
    <p:sldId id="295" r:id="rId25"/>
    <p:sldId id="276" r:id="rId26"/>
    <p:sldId id="288" r:id="rId27"/>
    <p:sldId id="299" r:id="rId28"/>
    <p:sldId id="300" r:id="rId29"/>
    <p:sldId id="296" r:id="rId30"/>
    <p:sldId id="301" r:id="rId31"/>
    <p:sldId id="298" r:id="rId32"/>
    <p:sldId id="302" r:id="rId33"/>
    <p:sldId id="303" r:id="rId34"/>
    <p:sldId id="304" r:id="rId35"/>
    <p:sldId id="306" r:id="rId36"/>
    <p:sldId id="305" r:id="rId37"/>
    <p:sldId id="307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A78CF48-9FE8-4B5C-A483-1F20F358675A}">
          <p14:sldIdLst>
            <p14:sldId id="274"/>
            <p14:sldId id="278"/>
            <p14:sldId id="273"/>
            <p14:sldId id="279"/>
          </p14:sldIdLst>
        </p14:section>
        <p14:section name="L'application" id="{33D5E4DD-6D41-4D4D-B94A-267CDFC6824A}">
          <p14:sldIdLst>
            <p14:sldId id="265"/>
            <p14:sldId id="261"/>
            <p14:sldId id="264"/>
            <p14:sldId id="262"/>
          </p14:sldIdLst>
        </p14:section>
        <p14:section name="Traitement des données" id="{474E55B9-080A-4AE4-8E13-A9EB7AAD1352}">
          <p14:sldIdLst>
            <p14:sldId id="267"/>
            <p14:sldId id="269"/>
            <p14:sldId id="282"/>
            <p14:sldId id="283"/>
            <p14:sldId id="284"/>
            <p14:sldId id="285"/>
            <p14:sldId id="286"/>
            <p14:sldId id="308"/>
          </p14:sldIdLst>
        </p14:section>
        <p14:section name="Tests statistiques" id="{C3BDFEFF-BF17-4EC5-8CA4-7BA6CC25021A}">
          <p14:sldIdLst>
            <p14:sldId id="275"/>
            <p14:sldId id="287"/>
            <p14:sldId id="290"/>
            <p14:sldId id="289"/>
            <p14:sldId id="291"/>
            <p14:sldId id="293"/>
            <p14:sldId id="294"/>
            <p14:sldId id="295"/>
          </p14:sldIdLst>
        </p14:section>
        <p14:section name="Interprétation ACP" id="{20DC4EB3-AFAF-4413-91A2-210D012FD22A}">
          <p14:sldIdLst>
            <p14:sldId id="276"/>
            <p14:sldId id="288"/>
            <p14:sldId id="299"/>
            <p14:sldId id="300"/>
            <p14:sldId id="296"/>
            <p14:sldId id="301"/>
            <p14:sldId id="298"/>
            <p14:sldId id="302"/>
          </p14:sldIdLst>
        </p14:section>
        <p14:section name="Résultats" id="{3D0BCA7D-71E6-4876-86CE-D7A55C345D19}">
          <p14:sldIdLst>
            <p14:sldId id="303"/>
            <p14:sldId id="304"/>
            <p14:sldId id="306"/>
            <p14:sldId id="305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353" autoAdjust="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outlineViewPr>
    <p:cViewPr>
      <p:scale>
        <a:sx n="33" d="100"/>
        <a:sy n="33" d="100"/>
      </p:scale>
      <p:origin x="0" y="-43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8" Type="http://schemas.openxmlformats.org/officeDocument/2006/relationships/slide" Target="slides/slide8.xml"/><Relationship Id="rId3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14896-DBC6-4971-AFD7-0AE1CDADFFAA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E2BB5-0391-4903-8575-C4315A916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734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A55FE-273A-4652-83FC-FC02EDAAA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D7727B-FF13-471D-AF20-39E9B9C0A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F046BB-0048-42C9-B4D2-131AF4E5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0B13-C3F3-4489-B21B-98BE7F50460D}" type="datetime1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B98279-DC1F-4920-ACE5-0E45DDA2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A21BDA-CA2A-4DF4-888A-65839563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7B65-7D1E-417C-8017-F38719F27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47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0024F8-F2B3-4147-9ABC-15C6A81F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CBF9F7-23EE-411A-B7B3-09618E1AF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865C41-5DB0-4C5E-98DD-1E1E94EF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D6B-4A6C-4008-9596-6A55DCB6BAD8}" type="datetime1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7BFD56-A65C-4D27-82E5-280526E0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E32A00-D035-4CA1-9DFF-57820A88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7B65-7D1E-417C-8017-F38719F27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45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927FB2-CB51-40F7-BB41-9B3CA53C3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97F7DB-FD77-4662-84E2-13E5EA7C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3F40E7-3A10-46A9-A06A-51D291A2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F004-A981-446C-909B-2CB111ACA675}" type="datetime1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20FEA5-8718-43F3-83B1-E96805D3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773263-3F94-455D-AA08-15E98FDF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7B65-7D1E-417C-8017-F38719F27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4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A23CB-2DC8-4F60-BFB0-12FC6E06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32CDE6-C546-4EDA-A6DC-A4628395D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C505C1-C3D6-4488-9DC6-0C48B638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D69-2D7C-4C4F-83D0-03B8625E1DFF}" type="datetime1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154FCE-4818-4F76-8A0E-14F41453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153D9C-E40B-4CB9-8E91-8FE7C57A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7B65-7D1E-417C-8017-F38719F27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9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F0E64-70AE-419F-B22B-5B327FF8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F375D9-1643-4B10-85A7-6DF149D6F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DA6582-77E1-4259-B4EC-11858608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1B93-5674-4C69-A9AD-6EEA598CE22D}" type="datetime1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D4CA0B-50D2-48A2-AD5E-85D79A20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E8B57D-6ABD-468D-801B-B2495701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7B65-7D1E-417C-8017-F38719F27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2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F2D27-FBFB-42DA-825E-035CB86D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DE50C3-684A-4B50-BBCE-68E36A4C6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376D07-0D63-49CF-B2B7-F71EAFB8C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9AF79A-0FCA-40BE-A03B-8252F372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EAFE-7563-4773-BC83-56A2977F643D}" type="datetime1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BA77BC-C421-4EE1-B8C9-E87A9FBD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2BB3C9-FA5F-4E26-8D90-1F124B94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7B65-7D1E-417C-8017-F38719F27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50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9B087-B8D7-485C-A4AA-E0128236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6981AB-786D-4034-95E4-B74384656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5D03FB-427F-41F0-AA06-28FED1974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74C6F7-609A-44A8-AAAD-556766417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B64C29-9F06-4584-AA8A-C72C89B5C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1F6149-4FE8-43E3-A0AD-324D4038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129-746E-4FC9-B078-394F0E4CC421}" type="datetime1">
              <a:rPr lang="fr-FR" smtClean="0"/>
              <a:t>28/02/2022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D93336-6930-483B-BAB4-34B52BD9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0B36A6-124F-471A-912F-BDEEE421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7B65-7D1E-417C-8017-F38719F27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1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2E387-5CA7-42EC-AB5E-94579F66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3017DB-5DA6-4FAF-BDC3-35B63E5A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F07-38F8-4F63-987E-A405A4AB21E4}" type="datetime1">
              <a:rPr lang="fr-FR" smtClean="0"/>
              <a:t>28/02/2022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A557D9-1061-4F93-A9B4-83F8492A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01F276-9C66-4250-BEC4-68A240E9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7B65-7D1E-417C-8017-F38719F27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87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3514209-5838-4A7D-A158-EB0F893F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0F38-2AF7-409F-BDDE-329F40D20E58}" type="datetime1">
              <a:rPr lang="fr-FR" smtClean="0"/>
              <a:t>28/02/2022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C7C4AE-1670-467E-B84E-58B13F22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B13E1C-DC83-46E7-B3B2-4FB90DDA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7B65-7D1E-417C-8017-F38719F27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85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E8EA4-7C9D-4FDF-BF87-2FA3F5E6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44FDA-CF49-416B-9DD8-7DE620DCD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06CD30-C6B1-4566-B996-072FC22B3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1358B8-C663-42F6-A9B4-D0902402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AA02-8E6C-43A7-9E14-8E35EB83D7BE}" type="datetime1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F73E47-4DE8-4A3D-AF1B-F0AE2778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8CFD6A-1AC8-46B7-9B6F-3B342FB4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7B65-7D1E-417C-8017-F38719F27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6D053-E2AE-47D5-A694-2AE75B32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03C233-2F0C-4795-A7BA-9D087D779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5330E2-5D0E-4F22-B8A2-22DA55BDD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9F319F-ED7C-4C48-AA68-139D0BBF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7728-E9AA-45A7-A7E2-47BEE8981EEA}" type="datetime1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B637D4-0258-4CB4-BEDB-A3D9F14A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B1BE34-DBBB-4961-9105-5FDFD190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7B65-7D1E-417C-8017-F38719F27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01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441781-696D-4C58-B5F0-BA7CF032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040783-4DDF-4EC7-BDB6-05EE7C8C4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96C371-E7DD-42B9-991B-512E6AAD3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9EEF1-1B2B-4868-A68A-1DAF7E5B0501}" type="datetime1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716921-465F-4D69-85FF-2594D8946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166D5C-CDE8-4938-AE9C-029AA61F3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07B65-7D1E-417C-8017-F38719F27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4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foodfacts/openfoodfacts-server/main/taxonomies/categories.tx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3-eu-west-1.amazonaws.com/static.oc-static.com/prod/courses/files/parcours-data-scientist/P2/fr.openfoodfacts.org.products.csv.zip" TargetMode="External"/><Relationship Id="rId2" Type="http://schemas.openxmlformats.org/officeDocument/2006/relationships/hyperlink" Target="https://world.openfoodfac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stats.mannwhitneyu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4AF86BB-5C8F-4D4B-8D73-F70D4109E8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5" r="31807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EE239F0-27FF-41F4-8148-E172741E3B74}"/>
              </a:ext>
            </a:extLst>
          </p:cNvPr>
          <p:cNvCxnSpPr/>
          <p:nvPr/>
        </p:nvCxnSpPr>
        <p:spPr>
          <a:xfrm>
            <a:off x="-1" y="3916907"/>
            <a:ext cx="3684895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Sous-titre 2">
            <a:extLst>
              <a:ext uri="{FF2B5EF4-FFF2-40B4-BE49-F238E27FC236}">
                <a16:creationId xmlns:a16="http://schemas.microsoft.com/office/drawing/2014/main" id="{F1CC14F5-7135-4E26-AB11-3C7627B2F9C5}"/>
              </a:ext>
            </a:extLst>
          </p:cNvPr>
          <p:cNvSpPr txBox="1">
            <a:spLocks/>
          </p:cNvSpPr>
          <p:nvPr/>
        </p:nvSpPr>
        <p:spPr>
          <a:xfrm>
            <a:off x="477980" y="4155743"/>
            <a:ext cx="4528475" cy="2702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>
                <a:latin typeface="Montserrat" panose="00000500000000000000" pitchFamily="2" charset="0"/>
              </a:rPr>
              <a:t>Concevoir une application au service de la santé publique</a:t>
            </a:r>
          </a:p>
          <a:p>
            <a:endParaRPr lang="fr-FR" sz="20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AE5FEA0-5D7F-4A58-A892-0E14B79CCCDA}"/>
              </a:ext>
            </a:extLst>
          </p:cNvPr>
          <p:cNvSpPr txBox="1">
            <a:spLocks/>
          </p:cNvSpPr>
          <p:nvPr/>
        </p:nvSpPr>
        <p:spPr>
          <a:xfrm>
            <a:off x="477981" y="712771"/>
            <a:ext cx="4528474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atin typeface="Montserrat" panose="020B0604020202020204" pitchFamily="2" charset="0"/>
              </a:rPr>
              <a:t>Projet 2 :</a:t>
            </a:r>
            <a:br>
              <a:rPr lang="fr-FR" b="1" dirty="0">
                <a:latin typeface="Montserrat" panose="020B0604020202020204" pitchFamily="2" charset="0"/>
              </a:rPr>
            </a:br>
            <a:r>
              <a:rPr lang="fr-FR" b="1" dirty="0">
                <a:latin typeface="Montserrat" panose="020B0604020202020204" pitchFamily="2" charset="0"/>
              </a:rPr>
              <a:t>Traitement d’un jeu de donnée</a:t>
            </a:r>
            <a:br>
              <a:rPr lang="fr-FR" b="1" dirty="0">
                <a:latin typeface="Montserrat" panose="020B0604020202020204" pitchFamily="2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605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D0EE18-28A0-4CC6-B3F2-C49C8ECC8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8" y="1797831"/>
            <a:ext cx="5181600" cy="57891716"/>
          </a:xfrm>
        </p:spPr>
        <p:txBody>
          <a:bodyPr>
            <a:normAutofit/>
          </a:bodyPr>
          <a:lstStyle/>
          <a:p>
            <a:r>
              <a:rPr lang="fr-FR" sz="2400" dirty="0"/>
              <a:t>Les variables conservées et leur pourcentage de valeurs manquantes:</a:t>
            </a:r>
          </a:p>
          <a:p>
            <a:pPr marL="457200" lvl="1" indent="0">
              <a:buNone/>
            </a:pPr>
            <a:endParaRPr lang="fr-FR" sz="2000" dirty="0"/>
          </a:p>
        </p:txBody>
      </p:sp>
      <p:pic>
        <p:nvPicPr>
          <p:cNvPr id="5" name="Espace réservé du contenu 4" descr="Une image contenant assiette, alimentation, légume, différent&#10;&#10;Description générée automatiquement">
            <a:extLst>
              <a:ext uri="{FF2B5EF4-FFF2-40B4-BE49-F238E27FC236}">
                <a16:creationId xmlns:a16="http://schemas.microsoft.com/office/drawing/2014/main" id="{3D40B5EC-7A7C-40F7-A7D2-BC225C017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6" r="-3" b="14249"/>
          <a:stretch/>
        </p:blipFill>
        <p:spPr>
          <a:xfrm>
            <a:off x="9650835" y="4320540"/>
            <a:ext cx="2541165" cy="2537460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Réductions des variables</a:t>
            </a:r>
            <a:endParaRPr lang="fr-FR" sz="36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5A2B489-451B-4EF2-A98C-424B4AFF1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14455"/>
            <a:ext cx="7569020" cy="3713639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F3D542-0544-4120-938A-782AD04E0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0895" y="1797831"/>
            <a:ext cx="5104670" cy="4022725"/>
          </a:xfrm>
        </p:spPr>
        <p:txBody>
          <a:bodyPr>
            <a:normAutofit/>
          </a:bodyPr>
          <a:lstStyle/>
          <a:p>
            <a:r>
              <a:rPr lang="fr-FR" sz="2400" dirty="0"/>
              <a:t>Les variables suivantes ont été retirées :</a:t>
            </a:r>
          </a:p>
          <a:p>
            <a:pPr lvl="1"/>
            <a:r>
              <a:rPr lang="fr-FR" dirty="0"/>
              <a:t>Les informations de métadonnées</a:t>
            </a:r>
          </a:p>
          <a:p>
            <a:pPr lvl="1"/>
            <a:r>
              <a:rPr lang="fr-FR" dirty="0"/>
              <a:t>Les variables avec plus de 40% de valeurs manquantes</a:t>
            </a:r>
          </a:p>
          <a:p>
            <a:pPr lvl="1"/>
            <a:r>
              <a:rPr lang="fr-FR" dirty="0"/>
              <a:t>Les variables aux informations redondantes avec une autre variable conservées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20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Espace réservé du contenu 4" descr="Une image contenant assiette, alimentation, légume, différent&#10;&#10;Description générée automatiquement">
            <a:extLst>
              <a:ext uri="{FF2B5EF4-FFF2-40B4-BE49-F238E27FC236}">
                <a16:creationId xmlns:a16="http://schemas.microsoft.com/office/drawing/2014/main" id="{3D40B5EC-7A7C-40F7-A7D2-BC225C017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6" r="-3" b="14249"/>
          <a:stretch/>
        </p:blipFill>
        <p:spPr>
          <a:xfrm>
            <a:off x="9650835" y="4320540"/>
            <a:ext cx="2541165" cy="2537460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Création de la variable</a:t>
            </a:r>
          </a:p>
          <a:p>
            <a:pPr algn="ctr"/>
            <a:r>
              <a:rPr lang="fr-FR" sz="3600" b="1" dirty="0">
                <a:latin typeface="Montserrat" panose="00000500000000000000" pitchFamily="2" charset="0"/>
              </a:rPr>
              <a:t> </a:t>
            </a:r>
            <a:r>
              <a:rPr lang="fr-FR" sz="3600" b="1" dirty="0" err="1">
                <a:latin typeface="Montserrat" panose="00000500000000000000" pitchFamily="2" charset="0"/>
              </a:rPr>
              <a:t>Categorie</a:t>
            </a:r>
            <a:endParaRPr lang="fr-FR" sz="3600" b="1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7521BE2-0D0B-4D29-B15B-38F52BC50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023350" cy="4351338"/>
          </a:xfrm>
        </p:spPr>
        <p:txBody>
          <a:bodyPr>
            <a:normAutofit/>
          </a:bodyPr>
          <a:lstStyle/>
          <a:p>
            <a:r>
              <a:rPr lang="fr-FR" dirty="0" err="1"/>
              <a:t>Creation</a:t>
            </a:r>
            <a:r>
              <a:rPr lang="fr-FR" dirty="0"/>
              <a:t> d’un arbre hiérarchique à partir de la </a:t>
            </a:r>
            <a:r>
              <a:rPr lang="fr-FR" dirty="0">
                <a:hlinkClick r:id="rId3"/>
              </a:rPr>
              <a:t>taxonomie des </a:t>
            </a:r>
            <a:r>
              <a:rPr lang="fr-FR" dirty="0" err="1">
                <a:hlinkClick r:id="rId3"/>
              </a:rPr>
              <a:t>categories</a:t>
            </a:r>
            <a:r>
              <a:rPr lang="fr-FR" dirty="0"/>
              <a:t> du serveur </a:t>
            </a:r>
            <a:r>
              <a:rPr lang="fr-FR" dirty="0" err="1"/>
              <a:t>openfoodfacts</a:t>
            </a:r>
            <a:r>
              <a:rPr lang="fr-FR" dirty="0"/>
              <a:t>.</a:t>
            </a:r>
          </a:p>
          <a:p>
            <a:r>
              <a:rPr lang="fr-FR" dirty="0"/>
              <a:t>Parcours </a:t>
            </a:r>
            <a:r>
              <a:rPr lang="fr-FR" dirty="0" err="1"/>
              <a:t>recursif</a:t>
            </a:r>
            <a:r>
              <a:rPr lang="fr-FR" dirty="0"/>
              <a:t> de l’arbre lorsqu’un produit a au moins une valeur dans les variables suivantes :</a:t>
            </a:r>
          </a:p>
          <a:p>
            <a:pPr lvl="1"/>
            <a:r>
              <a:rPr lang="fr-FR" dirty="0" err="1"/>
              <a:t>main_category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pnns_groups_1</a:t>
            </a:r>
          </a:p>
          <a:p>
            <a:pPr lvl="1"/>
            <a:r>
              <a:rPr lang="fr-FR" dirty="0"/>
              <a:t>pnns_groups_2</a:t>
            </a:r>
          </a:p>
          <a:p>
            <a:pPr lvl="1"/>
            <a:r>
              <a:rPr lang="fr-FR" dirty="0" err="1"/>
              <a:t>Categories</a:t>
            </a:r>
            <a:endParaRPr lang="fr-FR" dirty="0"/>
          </a:p>
          <a:p>
            <a:r>
              <a:rPr lang="fr-FR" dirty="0"/>
              <a:t>Seuls 24% des données ont pu être étiqueté ainsi, le reste est mis à NaN.</a:t>
            </a:r>
          </a:p>
        </p:txBody>
      </p:sp>
    </p:spTree>
    <p:extLst>
      <p:ext uri="{BB962C8B-B14F-4D97-AF65-F5344CB8AC3E}">
        <p14:creationId xmlns:p14="http://schemas.microsoft.com/office/powerpoint/2010/main" val="1568418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Espace réservé du contenu 4" descr="Une image contenant assiette, alimentation, légume, différent&#10;&#10;Description générée automatiquement">
            <a:extLst>
              <a:ext uri="{FF2B5EF4-FFF2-40B4-BE49-F238E27FC236}">
                <a16:creationId xmlns:a16="http://schemas.microsoft.com/office/drawing/2014/main" id="{3D40B5EC-7A7C-40F7-A7D2-BC225C017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6" r="-3" b="14249"/>
          <a:stretch/>
        </p:blipFill>
        <p:spPr>
          <a:xfrm>
            <a:off x="9650835" y="4320540"/>
            <a:ext cx="2541165" cy="2537460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Détection des erreurs</a:t>
            </a:r>
            <a:endParaRPr lang="fr-FR" sz="3600" b="1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7521BE2-0D0B-4D29-B15B-38F52BC50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340850" cy="4351338"/>
          </a:xfrm>
        </p:spPr>
        <p:txBody>
          <a:bodyPr>
            <a:normAutofit/>
          </a:bodyPr>
          <a:lstStyle/>
          <a:p>
            <a:r>
              <a:rPr lang="fr-FR" dirty="0"/>
              <a:t>Types d’erreurs recherchées :</a:t>
            </a:r>
          </a:p>
          <a:p>
            <a:pPr lvl="1"/>
            <a:r>
              <a:rPr lang="fr-FR" dirty="0"/>
              <a:t>Valeurs trop élevée ou trop faible </a:t>
            </a:r>
          </a:p>
          <a:p>
            <a:pPr lvl="2"/>
            <a:r>
              <a:rPr lang="fr-FR" dirty="0"/>
              <a:t>De 0 à 100 pour les macronutriments et minéraux</a:t>
            </a:r>
          </a:p>
          <a:p>
            <a:pPr lvl="2"/>
            <a:r>
              <a:rPr lang="fr-FR" dirty="0"/>
              <a:t>De 0 à 3765.6 (valeur de 100g de lipide) pour </a:t>
            </a:r>
            <a:r>
              <a:rPr lang="fr-FR" dirty="0" err="1"/>
              <a:t>l’energie</a:t>
            </a:r>
            <a:endParaRPr lang="fr-FR" dirty="0"/>
          </a:p>
          <a:p>
            <a:pPr lvl="1"/>
            <a:r>
              <a:rPr lang="fr-FR" dirty="0"/>
              <a:t>Taux de sel non correspondant au sodium</a:t>
            </a:r>
          </a:p>
          <a:p>
            <a:pPr lvl="2"/>
            <a:r>
              <a:rPr lang="fr-FR" dirty="0"/>
              <a:t>Le sel est composé de 38% de sodium, approximation à 2% près</a:t>
            </a:r>
          </a:p>
          <a:p>
            <a:pPr lvl="1"/>
            <a:r>
              <a:rPr lang="fr-FR" dirty="0"/>
              <a:t>Taux de lipide non correspondants aux sous-classes lipidiques</a:t>
            </a:r>
          </a:p>
          <a:p>
            <a:pPr lvl="2"/>
            <a:r>
              <a:rPr lang="fr-FR" dirty="0"/>
              <a:t>La valeur lipide est la somme des gras saturés, insaturés et trans</a:t>
            </a:r>
          </a:p>
          <a:p>
            <a:pPr lvl="1"/>
            <a:r>
              <a:rPr lang="fr-FR" dirty="0"/>
              <a:t>Taux de glucides inférieurs au taux de sucres</a:t>
            </a:r>
          </a:p>
          <a:p>
            <a:pPr lvl="1"/>
            <a:r>
              <a:rPr lang="fr-FR" dirty="0"/>
              <a:t>Calcul de l’énergie discordant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B8F89EE-5342-48BA-9AB2-B7608AD84F4B}"/>
                  </a:ext>
                </a:extLst>
              </p:cNvPr>
              <p:cNvSpPr txBox="1"/>
              <p:nvPr/>
            </p:nvSpPr>
            <p:spPr>
              <a:xfrm>
                <a:off x="1772162" y="5347221"/>
                <a:ext cx="761754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𝐸𝑛𝑒𝑟𝑔𝑖𝑒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𝑔𝑙𝑢𝑐𝑖𝑑𝑒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𝑝𝑟𝑜𝑡𝑒𝑖𝑛𝑒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∗16.736)+(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𝑙𝑖𝑝𝑖𝑑𝑒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∗37.656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Avec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𝐸𝑛𝑒𝑟𝑔𝑖𝑒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𝐾𝑗</m:t>
                      </m:r>
                    </m:oMath>
                  </m:oMathPara>
                </a14:m>
                <a:endParaRPr lang="fr-FR" b="0" dirty="0"/>
              </a:p>
              <a:p>
                <a:r>
                  <a:rPr lang="fr-FR" dirty="0"/>
                  <a:t>g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𝑙𝑢𝑐𝑖𝑑𝑒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𝑝𝑟𝑜𝑡𝑒𝑖𝑛𝑒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𝑙𝑖𝑝𝑖𝑑𝑒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fr-FR" b="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B8F89EE-5342-48BA-9AB2-B7608AD84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62" y="5347221"/>
                <a:ext cx="7617542" cy="1477328"/>
              </a:xfrm>
              <a:prstGeom prst="rect">
                <a:avLst/>
              </a:prstGeom>
              <a:blipFill>
                <a:blip r:embed="rId3"/>
                <a:stretch>
                  <a:fillRect l="-721" b="-53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68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Espace réservé du contenu 4" descr="Une image contenant assiette, alimentation, légume, différent&#10;&#10;Description générée automatiquement">
            <a:extLst>
              <a:ext uri="{FF2B5EF4-FFF2-40B4-BE49-F238E27FC236}">
                <a16:creationId xmlns:a16="http://schemas.microsoft.com/office/drawing/2014/main" id="{3D40B5EC-7A7C-40F7-A7D2-BC225C017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6" r="-3" b="14249"/>
          <a:stretch/>
        </p:blipFill>
        <p:spPr>
          <a:xfrm>
            <a:off x="9650835" y="4320540"/>
            <a:ext cx="2541165" cy="2537460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Corrections des erreurs</a:t>
            </a:r>
            <a:endParaRPr lang="fr-FR" sz="3600" b="1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7521BE2-0D0B-4D29-B15B-38F52BC50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042400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Corrections apportées:</a:t>
            </a:r>
          </a:p>
          <a:p>
            <a:pPr lvl="1"/>
            <a:r>
              <a:rPr lang="fr-FR" dirty="0"/>
              <a:t>Valeurs manquantes recalculé à partir de variables en lien</a:t>
            </a:r>
          </a:p>
          <a:p>
            <a:pPr lvl="2"/>
            <a:r>
              <a:rPr lang="fr-FR" dirty="0"/>
              <a:t>Taux de sel manquant recalculé à partir du sodium</a:t>
            </a:r>
          </a:p>
          <a:p>
            <a:pPr lvl="2"/>
            <a:r>
              <a:rPr lang="fr-FR" dirty="0"/>
              <a:t>Taux de lipide recalculé à partir des gras saturés, insaturées et trans</a:t>
            </a:r>
          </a:p>
          <a:p>
            <a:pPr lvl="2"/>
            <a:r>
              <a:rPr lang="fr-FR" dirty="0"/>
              <a:t>Taux de gras saturée recalculé à partir des lipides, des gras insaturées et trans</a:t>
            </a:r>
          </a:p>
          <a:p>
            <a:pPr lvl="2"/>
            <a:r>
              <a:rPr lang="fr-FR" dirty="0"/>
              <a:t>Glucide mis à niveau avec le sucre</a:t>
            </a:r>
          </a:p>
          <a:p>
            <a:pPr lvl="1"/>
            <a:r>
              <a:rPr lang="fr-FR" dirty="0"/>
              <a:t>Erreurs de saisie ou d’unité :</a:t>
            </a:r>
          </a:p>
          <a:p>
            <a:pPr lvl="2"/>
            <a:r>
              <a:rPr lang="fr-FR" dirty="0"/>
              <a:t>Si valeur négative et si valeur opposée plausible alors on corrige par l’opposée</a:t>
            </a:r>
          </a:p>
          <a:p>
            <a:pPr lvl="2"/>
            <a:r>
              <a:rPr lang="fr-FR" dirty="0"/>
              <a:t>Calcul de l’énergie correspondant à la valeur x0.1 ou x10 -&gt; erreur de virgule</a:t>
            </a:r>
          </a:p>
          <a:p>
            <a:pPr lvl="2"/>
            <a:r>
              <a:rPr lang="fr-FR" dirty="0"/>
              <a:t>Calcul de l’énergie correspondant à la valeur en J ou Kcal -&gt; erreur d’unité</a:t>
            </a:r>
          </a:p>
          <a:p>
            <a:r>
              <a:rPr lang="fr-FR" dirty="0"/>
              <a:t>Les erreurs non corrigées sont mises à NaN</a:t>
            </a:r>
          </a:p>
          <a:p>
            <a:r>
              <a:rPr lang="fr-FR" dirty="0"/>
              <a:t>Certains individus sont très mal documentés, surtout après mises à NaN des erreurs</a:t>
            </a:r>
          </a:p>
          <a:p>
            <a:pPr lvl="1"/>
            <a:r>
              <a:rPr lang="fr-FR" dirty="0"/>
              <a:t>Les produits avec plus de 45% de champs vides sont retirés du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64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Imputation des données manquantes</a:t>
            </a:r>
            <a:endParaRPr lang="fr-FR" sz="3600" b="1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7521BE2-0D0B-4D29-B15B-38F52BC50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71015" y="1633895"/>
            <a:ext cx="8300615" cy="5132029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A partir de la </a:t>
            </a:r>
            <a:r>
              <a:rPr lang="fr-FR" b="1" dirty="0"/>
              <a:t>matrice de corrélation </a:t>
            </a:r>
            <a:r>
              <a:rPr lang="fr-FR" dirty="0"/>
              <a:t>: variables divisé en deux groupes</a:t>
            </a:r>
          </a:p>
          <a:p>
            <a:pPr lvl="2"/>
            <a:r>
              <a:rPr lang="fr-FR" dirty="0"/>
              <a:t>Variables non corrélées</a:t>
            </a:r>
          </a:p>
          <a:p>
            <a:pPr lvl="2"/>
            <a:r>
              <a:rPr lang="fr-FR" dirty="0"/>
              <a:t>Variables corrélées</a:t>
            </a:r>
          </a:p>
          <a:p>
            <a:pPr lvl="2"/>
            <a:endParaRPr lang="fr-FR" dirty="0"/>
          </a:p>
          <a:p>
            <a:pPr lvl="1"/>
            <a:r>
              <a:rPr lang="fr-FR" b="1" dirty="0"/>
              <a:t>Variables corrélées </a:t>
            </a:r>
            <a:r>
              <a:rPr lang="fr-FR" dirty="0"/>
              <a:t>: Imputation par l’algorithme </a:t>
            </a:r>
            <a:r>
              <a:rPr lang="fr-FR" b="1" i="0" dirty="0">
                <a:solidFill>
                  <a:srgbClr val="020202"/>
                </a:solidFill>
                <a:effectLst/>
                <a:latin typeface="inherit"/>
              </a:rPr>
              <a:t>des K plus proches voisins </a:t>
            </a:r>
            <a:r>
              <a:rPr lang="fr-FR" i="0" dirty="0">
                <a:solidFill>
                  <a:srgbClr val="020202"/>
                </a:solidFill>
                <a:effectLst/>
                <a:latin typeface="inherit"/>
              </a:rPr>
              <a:t>par groupement de corrélation</a:t>
            </a:r>
            <a:endParaRPr lang="fr-FR" b="0" i="0" dirty="0">
              <a:solidFill>
                <a:srgbClr val="020202"/>
              </a:solidFill>
              <a:effectLst/>
              <a:latin typeface="Metropolis"/>
            </a:endParaRPr>
          </a:p>
          <a:p>
            <a:pPr lvl="1"/>
            <a:r>
              <a:rPr lang="fr-FR" b="1" dirty="0"/>
              <a:t>Variables non corrélées </a:t>
            </a:r>
            <a:r>
              <a:rPr lang="fr-FR" dirty="0"/>
              <a:t>: Imputation par la </a:t>
            </a:r>
            <a:r>
              <a:rPr lang="fr-FR" b="1" dirty="0"/>
              <a:t>médiane </a:t>
            </a:r>
            <a:r>
              <a:rPr lang="fr-FR" dirty="0"/>
              <a:t>pour chaque variable individuellement</a:t>
            </a:r>
            <a:endParaRPr lang="fr-FR" i="0" dirty="0">
              <a:solidFill>
                <a:srgbClr val="020202"/>
              </a:solidFill>
              <a:effectLst/>
              <a:latin typeface="Metropolis"/>
            </a:endParaRPr>
          </a:p>
          <a:p>
            <a:pPr lvl="1"/>
            <a:endParaRPr lang="fr-FR" dirty="0"/>
          </a:p>
          <a:p>
            <a:pPr lvl="1"/>
            <a:r>
              <a:rPr lang="fr-FR" dirty="0"/>
              <a:t>Chaque Imputation se fait par lots relatifs à la catégorie des individus pour une meilleure précision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D132E2-93BE-4FE4-BC08-A2A24831D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987" y="1415909"/>
            <a:ext cx="3507665" cy="3074976"/>
          </a:xfrm>
          <a:prstGeom prst="rect">
            <a:avLst/>
          </a:prstGeom>
        </p:spPr>
      </p:pic>
      <p:pic>
        <p:nvPicPr>
          <p:cNvPr id="5" name="Espace réservé du contenu 4" descr="Une image contenant assiette, alimentation, légume, différent&#10;&#10;Description générée automatiquement">
            <a:extLst>
              <a:ext uri="{FF2B5EF4-FFF2-40B4-BE49-F238E27FC236}">
                <a16:creationId xmlns:a16="http://schemas.microsoft.com/office/drawing/2014/main" id="{3D40B5EC-7A7C-40F7-A7D2-BC225C0171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6" r="-3" b="14249"/>
          <a:stretch/>
        </p:blipFill>
        <p:spPr>
          <a:xfrm>
            <a:off x="9650835" y="4320540"/>
            <a:ext cx="2541165" cy="2537460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869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Espace réservé du contenu 4" descr="Une image contenant assiette, alimentation, légume, différent&#10;&#10;Description générée automatiquement">
            <a:extLst>
              <a:ext uri="{FF2B5EF4-FFF2-40B4-BE49-F238E27FC236}">
                <a16:creationId xmlns:a16="http://schemas.microsoft.com/office/drawing/2014/main" id="{3D40B5EC-7A7C-40F7-A7D2-BC225C017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6" r="-3" b="14249"/>
          <a:stretch/>
        </p:blipFill>
        <p:spPr>
          <a:xfrm>
            <a:off x="9650835" y="4320540"/>
            <a:ext cx="2541165" cy="2537460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Analyse descriptive et univarié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C0D3D6-BEF1-4E8A-915C-A8F9E579B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74" y="1415908"/>
            <a:ext cx="86106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1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Espace réservé du contenu 4" descr="Une image contenant assiette, alimentation, légume, différent&#10;&#10;Description générée automatiquement">
            <a:extLst>
              <a:ext uri="{FF2B5EF4-FFF2-40B4-BE49-F238E27FC236}">
                <a16:creationId xmlns:a16="http://schemas.microsoft.com/office/drawing/2014/main" id="{3D40B5EC-7A7C-40F7-A7D2-BC225C017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6" r="-3" b="14249"/>
          <a:stretch/>
        </p:blipFill>
        <p:spPr>
          <a:xfrm>
            <a:off x="9650835" y="4320540"/>
            <a:ext cx="2541165" cy="2537460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Analyse descriptive et univarié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C0D3D6-BEF1-4E8A-915C-A8F9E579B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974" y="1443241"/>
            <a:ext cx="8610600" cy="524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4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89BCBC-BEE9-4463-997B-2D5C7021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28662"/>
            <a:ext cx="4168256" cy="228749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b="1" i="0" dirty="0">
                <a:effectLst/>
                <a:latin typeface="Montserrat" panose="00000500000000000000" pitchFamily="2" charset="0"/>
              </a:rPr>
              <a:t>Tests statistiques</a:t>
            </a:r>
            <a:br>
              <a:rPr lang="en-US" sz="5200" b="1" i="0" dirty="0">
                <a:effectLst/>
              </a:rPr>
            </a:br>
            <a:endParaRPr lang="en-US" sz="520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BF37046-86BA-44FA-B88A-9D248A6DF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38734"/>
            <a:ext cx="4168255" cy="347079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Montserrat" panose="00000500000000000000" pitchFamily="2" charset="0"/>
              </a:rPr>
              <a:t>Vérifier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nos</a:t>
            </a:r>
            <a:r>
              <a:rPr lang="en-US" sz="2400" dirty="0">
                <a:latin typeface="Montserrat" panose="00000500000000000000" pitchFamily="2" charset="0"/>
              </a:rPr>
              <a:t> hypotheses sur les </a:t>
            </a:r>
            <a:r>
              <a:rPr lang="en-US" sz="2400" dirty="0" err="1">
                <a:latin typeface="Montserrat" panose="00000500000000000000" pitchFamily="2" charset="0"/>
              </a:rPr>
              <a:t>données</a:t>
            </a:r>
            <a:endParaRPr lang="en-US" sz="2400" dirty="0">
              <a:latin typeface="Montserrat" panose="00000500000000000000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EE239F0-27FF-41F4-8148-E172741E3B74}"/>
              </a:ext>
            </a:extLst>
          </p:cNvPr>
          <p:cNvCxnSpPr/>
          <p:nvPr/>
        </p:nvCxnSpPr>
        <p:spPr>
          <a:xfrm>
            <a:off x="477672" y="2415654"/>
            <a:ext cx="36848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Espace réservé du contenu 5">
            <a:extLst>
              <a:ext uri="{FF2B5EF4-FFF2-40B4-BE49-F238E27FC236}">
                <a16:creationId xmlns:a16="http://schemas.microsoft.com/office/drawing/2014/main" id="{85EFBE62-7CA2-46B8-BC7E-3E8062084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 r="20602"/>
          <a:stretch/>
        </p:blipFill>
        <p:spPr>
          <a:xfrm>
            <a:off x="5010387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05789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D40B5EC-7A7C-40F7-A7D2-BC225C017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6" r="21886"/>
          <a:stretch/>
        </p:blipFill>
        <p:spPr>
          <a:xfrm>
            <a:off x="9650835" y="4320540"/>
            <a:ext cx="2541165" cy="2537460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L’Hypothèse de départ</a:t>
            </a:r>
            <a:endParaRPr lang="fr-FR" sz="3600" b="1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5509E78-988F-410A-80F0-F390FDC96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39400" cy="771578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fr-FR" sz="2800" b="1" dirty="0"/>
              <a:t>Les individus de Catégorie Viande/Poisson/Œuf ont le taux de protéines le plus élevé et le taux de sucre le plus bas.</a:t>
            </a:r>
          </a:p>
        </p:txBody>
      </p:sp>
      <p:sp>
        <p:nvSpPr>
          <p:cNvPr id="9" name="Espace réservé du contenu 7">
            <a:extLst>
              <a:ext uri="{FF2B5EF4-FFF2-40B4-BE49-F238E27FC236}">
                <a16:creationId xmlns:a16="http://schemas.microsoft.com/office/drawing/2014/main" id="{03A2A4A0-AF74-4FBC-9EB4-C63092428256}"/>
              </a:ext>
            </a:extLst>
          </p:cNvPr>
          <p:cNvSpPr txBox="1">
            <a:spLocks/>
          </p:cNvSpPr>
          <p:nvPr/>
        </p:nvSpPr>
        <p:spPr>
          <a:xfrm>
            <a:off x="838200" y="3005189"/>
            <a:ext cx="9340850" cy="3171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/>
              <a:t>Rapport avec l’application :</a:t>
            </a:r>
          </a:p>
          <a:p>
            <a:pPr lvl="2"/>
            <a:r>
              <a:rPr lang="fr-FR" dirty="0"/>
              <a:t> Cette hypothèse, si elle est juste, nous permettras de catégorisé les individus en Viande/Poisson/Œuf en fonction de leur taux de protéines et de sucre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Pour démontrer notre hypothèse nous devons la divisée en plusieurs hypothèses :</a:t>
            </a:r>
          </a:p>
          <a:p>
            <a:pPr lvl="2"/>
            <a:r>
              <a:rPr lang="fr-FR" dirty="0"/>
              <a:t>Les individus Viande/Poisson/Œuf ont le taux de protéine le plus élevé</a:t>
            </a:r>
          </a:p>
          <a:p>
            <a:pPr lvl="2"/>
            <a:r>
              <a:rPr lang="fr-FR" dirty="0"/>
              <a:t>Les individus Viande/Poisson/Œuf ont le taux de sucre le plus faible</a:t>
            </a:r>
          </a:p>
        </p:txBody>
      </p:sp>
    </p:spTree>
    <p:extLst>
      <p:ext uri="{BB962C8B-B14F-4D97-AF65-F5344CB8AC3E}">
        <p14:creationId xmlns:p14="http://schemas.microsoft.com/office/powerpoint/2010/main" val="1193974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D40B5EC-7A7C-40F7-A7D2-BC225C017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6" r="21886"/>
          <a:stretch/>
        </p:blipFill>
        <p:spPr>
          <a:xfrm>
            <a:off x="9650835" y="4320540"/>
            <a:ext cx="2541165" cy="2537460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Vérifier la normalité des données</a:t>
            </a:r>
            <a:endParaRPr lang="fr-FR" sz="36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EA7152-640D-4832-BD8E-5C49B2AFF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6299" y="2465931"/>
            <a:ext cx="10439401" cy="1603375"/>
          </a:xfrm>
        </p:spPr>
        <p:txBody>
          <a:bodyPr/>
          <a:lstStyle/>
          <a:p>
            <a:pPr algn="ctr"/>
            <a:r>
              <a:rPr lang="fr-FR" b="1" dirty="0" err="1"/>
              <a:t>H_null</a:t>
            </a:r>
            <a:r>
              <a:rPr lang="fr-FR" b="1" dirty="0"/>
              <a:t> </a:t>
            </a:r>
            <a:r>
              <a:rPr lang="fr-FR" dirty="0"/>
              <a:t>: La distribution des données proteins_100g suit une loi gaussienne</a:t>
            </a:r>
          </a:p>
          <a:p>
            <a:pPr algn="ctr"/>
            <a:r>
              <a:rPr lang="fr-FR" b="1" dirty="0" err="1"/>
              <a:t>H_alt</a:t>
            </a:r>
            <a:r>
              <a:rPr lang="fr-FR" b="1" dirty="0"/>
              <a:t> </a:t>
            </a:r>
            <a:r>
              <a:rPr lang="fr-FR" dirty="0"/>
              <a:t>: </a:t>
            </a:r>
            <a:r>
              <a:rPr lang="fr-FR" dirty="0">
                <a:latin typeface="var(--jp-code-font-family)"/>
              </a:rPr>
              <a:t>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’échantillon n'est pas distribué selon une loi gaussienne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fr-FR" dirty="0"/>
          </a:p>
          <a:p>
            <a:pPr lvl="1" algn="ctr"/>
            <a:endParaRPr lang="fr-FR" dirty="0"/>
          </a:p>
          <a:p>
            <a:pPr lvl="1" algn="ctr"/>
            <a:endParaRPr lang="fr-FR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76FD4C0-32DE-4BB3-A925-7A4370A87224}"/>
              </a:ext>
            </a:extLst>
          </p:cNvPr>
          <p:cNvSpPr txBox="1">
            <a:spLocks/>
          </p:cNvSpPr>
          <p:nvPr/>
        </p:nvSpPr>
        <p:spPr>
          <a:xfrm>
            <a:off x="0" y="4046281"/>
            <a:ext cx="9800303" cy="2330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/>
              <a:t>On utilise la méthode </a:t>
            </a:r>
            <a:r>
              <a:rPr lang="fr-FR" b="1" i="0" u="sng" dirty="0">
                <a:solidFill>
                  <a:srgbClr val="000000"/>
                </a:solidFill>
                <a:effectLst/>
                <a:latin typeface="Helvetica Neue"/>
              </a:rPr>
              <a:t>Shapiro-</a:t>
            </a:r>
            <a:r>
              <a:rPr lang="fr-FR" b="1" i="0" u="sng" dirty="0" err="1">
                <a:solidFill>
                  <a:srgbClr val="000000"/>
                </a:solidFill>
                <a:effectLst/>
                <a:latin typeface="Helvetica Neue"/>
              </a:rPr>
              <a:t>Wilk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Pour la variable </a:t>
            </a:r>
            <a:r>
              <a:rPr lang="fr-FR" b="1" dirty="0"/>
              <a:t>proteins_100g </a:t>
            </a:r>
            <a:r>
              <a:rPr lang="fr-FR" dirty="0" err="1"/>
              <a:t>H_null</a:t>
            </a:r>
            <a:r>
              <a:rPr lang="fr-FR" dirty="0"/>
              <a:t> est </a:t>
            </a:r>
            <a:r>
              <a:rPr lang="fr-FR" b="1" dirty="0" err="1"/>
              <a:t>rejetté</a:t>
            </a:r>
            <a:r>
              <a:rPr lang="fr-FR" dirty="0"/>
              <a:t>, nous utiliserons la méthode non paramétrique </a:t>
            </a:r>
            <a:r>
              <a:rPr lang="fr-FR" b="1" dirty="0" err="1"/>
              <a:t>Kruskall</a:t>
            </a:r>
            <a:r>
              <a:rPr lang="fr-FR" b="1" dirty="0"/>
              <a:t>-Walli</a:t>
            </a:r>
            <a:r>
              <a:rPr lang="fr-FR" dirty="0"/>
              <a:t>s pour la prochaine étape</a:t>
            </a:r>
          </a:p>
          <a:p>
            <a:pPr lvl="2"/>
            <a:r>
              <a:rPr lang="fr-FR" dirty="0"/>
              <a:t>Pour la variable </a:t>
            </a:r>
            <a:r>
              <a:rPr lang="fr-FR" b="1" dirty="0"/>
              <a:t>sugars_100g </a:t>
            </a:r>
            <a:r>
              <a:rPr lang="fr-FR" dirty="0" err="1"/>
              <a:t>H_null</a:t>
            </a:r>
            <a:r>
              <a:rPr lang="fr-FR" dirty="0"/>
              <a:t> est </a:t>
            </a:r>
            <a:r>
              <a:rPr lang="fr-FR" b="1" dirty="0" err="1"/>
              <a:t>rejetté</a:t>
            </a:r>
            <a:r>
              <a:rPr lang="fr-FR" dirty="0"/>
              <a:t>, nous utiliserons la méthode non paramétrique </a:t>
            </a:r>
            <a:r>
              <a:rPr lang="fr-FR" b="1" dirty="0" err="1"/>
              <a:t>Kruskall</a:t>
            </a:r>
            <a:r>
              <a:rPr lang="fr-FR" b="1" dirty="0"/>
              <a:t>-Walli</a:t>
            </a:r>
            <a:r>
              <a:rPr lang="fr-FR" dirty="0"/>
              <a:t>s pour cette variable également.</a:t>
            </a:r>
          </a:p>
          <a:p>
            <a:pPr lvl="2"/>
            <a:r>
              <a:rPr lang="fr-FR" dirty="0"/>
              <a:t>Si le résultat avait été </a:t>
            </a:r>
            <a:r>
              <a:rPr lang="fr-FR" dirty="0" err="1"/>
              <a:t>H_null</a:t>
            </a:r>
            <a:r>
              <a:rPr lang="fr-FR" dirty="0"/>
              <a:t> </a:t>
            </a:r>
            <a:r>
              <a:rPr lang="fr-FR" b="1" dirty="0"/>
              <a:t>conservé</a:t>
            </a:r>
            <a:r>
              <a:rPr lang="fr-FR" dirty="0"/>
              <a:t> nous aurions utilisé une méthode paramétrique telle que </a:t>
            </a:r>
            <a:r>
              <a:rPr lang="fr-FR" b="1" dirty="0"/>
              <a:t>ANOVA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29050157-AF81-4E34-998A-75D0DBCB9D6D}"/>
              </a:ext>
            </a:extLst>
          </p:cNvPr>
          <p:cNvSpPr txBox="1">
            <a:spLocks/>
          </p:cNvSpPr>
          <p:nvPr/>
        </p:nvSpPr>
        <p:spPr>
          <a:xfrm>
            <a:off x="578873" y="1540941"/>
            <a:ext cx="10439401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fr-FR" dirty="0"/>
              <a:t>Les méthodes de tests statistiques prennent en considération la distribution des échantillons</a:t>
            </a:r>
          </a:p>
        </p:txBody>
      </p:sp>
    </p:spTree>
    <p:extLst>
      <p:ext uri="{BB962C8B-B14F-4D97-AF65-F5344CB8AC3E}">
        <p14:creationId xmlns:p14="http://schemas.microsoft.com/office/powerpoint/2010/main" val="395809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924A2F-22AD-4677-BF38-326232E5C6D3}"/>
              </a:ext>
            </a:extLst>
          </p:cNvPr>
          <p:cNvSpPr/>
          <p:nvPr/>
        </p:nvSpPr>
        <p:spPr>
          <a:xfrm>
            <a:off x="0" y="1912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A474972-7814-47A1-937F-558099499D5E}"/>
              </a:ext>
            </a:extLst>
          </p:cNvPr>
          <p:cNvSpPr txBox="1">
            <a:spLocks/>
          </p:cNvSpPr>
          <p:nvPr/>
        </p:nvSpPr>
        <p:spPr>
          <a:xfrm>
            <a:off x="466045" y="113167"/>
            <a:ext cx="1076606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Les données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8929FD4-E868-4952-848D-B132D216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1"/>
            <a:ext cx="11008409" cy="4393982"/>
          </a:xfrm>
        </p:spPr>
        <p:txBody>
          <a:bodyPr>
            <a:normAutofit/>
          </a:bodyPr>
          <a:lstStyle/>
          <a:p>
            <a:pPr algn="ctr"/>
            <a:endParaRPr lang="fr-FR" sz="2000" b="1" i="0" dirty="0">
              <a:effectLst/>
              <a:latin typeface="Montserrat" panose="00000500000000000000" pitchFamily="2" charset="0"/>
            </a:endParaRPr>
          </a:p>
          <a:p>
            <a:pPr algn="ctr"/>
            <a:r>
              <a:rPr lang="fr-FR" sz="2000" b="1" i="0" dirty="0">
                <a:effectLst/>
                <a:latin typeface="Montserrat" panose="00000500000000000000" pitchFamily="2" charset="0"/>
              </a:rPr>
              <a:t>Base de données de produits alimentaires industrielles</a:t>
            </a:r>
          </a:p>
          <a:p>
            <a:pPr algn="ctr"/>
            <a:endParaRPr lang="fr-FR" sz="2000" b="1" i="0" dirty="0">
              <a:effectLst/>
              <a:latin typeface="Montserrat" panose="00000500000000000000" pitchFamily="2" charset="0"/>
            </a:endParaRPr>
          </a:p>
          <a:p>
            <a:pPr algn="ctr"/>
            <a:r>
              <a:rPr lang="fr-FR" sz="2000" b="1" dirty="0">
                <a:latin typeface="Montserrat" panose="00000500000000000000" pitchFamily="2" charset="0"/>
              </a:rPr>
              <a:t>L</a:t>
            </a:r>
            <a:r>
              <a:rPr lang="fr-FR" sz="2000" b="1" i="0" dirty="0">
                <a:effectLst/>
                <a:latin typeface="Montserrat" panose="00000500000000000000" pitchFamily="2" charset="0"/>
              </a:rPr>
              <a:t>ibre et mondiale</a:t>
            </a:r>
          </a:p>
          <a:p>
            <a:pPr algn="ctr"/>
            <a:endParaRPr lang="fr-FR" sz="2000" b="1" i="0" dirty="0">
              <a:effectLst/>
              <a:latin typeface="Montserrat" panose="00000500000000000000" pitchFamily="2" charset="0"/>
            </a:endParaRPr>
          </a:p>
          <a:p>
            <a:pPr algn="ctr"/>
            <a:r>
              <a:rPr lang="fr-FR" sz="2000" b="1" dirty="0">
                <a:latin typeface="Montserrat" panose="00000500000000000000" pitchFamily="2" charset="0"/>
              </a:rPr>
              <a:t>Maintenue et mise à jour bénévolement par des volontaires partout dans le monde grâce à l ’association : </a:t>
            </a:r>
            <a:r>
              <a:rPr lang="fr-FR" sz="2000" b="1" i="0" dirty="0">
                <a:effectLst/>
                <a:latin typeface="Montserrat" panose="00000500000000000000" pitchFamily="2" charset="0"/>
                <a:hlinkClick r:id="rId2"/>
              </a:rPr>
              <a:t>Open Food </a:t>
            </a:r>
            <a:r>
              <a:rPr lang="fr-FR" sz="2000" b="1" i="0" dirty="0" err="1">
                <a:effectLst/>
                <a:latin typeface="Montserrat" panose="00000500000000000000" pitchFamily="2" charset="0"/>
                <a:hlinkClick r:id="rId2"/>
              </a:rPr>
              <a:t>Facts</a:t>
            </a:r>
            <a:r>
              <a:rPr lang="fr-FR" sz="2000" b="1" dirty="0">
                <a:latin typeface="Montserrat" panose="00000500000000000000" pitchFamily="2" charset="0"/>
              </a:rPr>
              <a:t>.</a:t>
            </a:r>
          </a:p>
          <a:p>
            <a:pPr algn="ctr"/>
            <a:endParaRPr lang="fr-FR" sz="2000" b="1" i="0" dirty="0">
              <a:effectLst/>
              <a:latin typeface="Montserrat" panose="00000500000000000000" pitchFamily="2" charset="0"/>
            </a:endParaRPr>
          </a:p>
          <a:p>
            <a:pPr algn="ctr"/>
            <a:r>
              <a:rPr lang="fr-FR" sz="2000" b="1" i="0" dirty="0">
                <a:effectLst/>
                <a:latin typeface="Montserrat" panose="00000500000000000000" pitchFamily="2" charset="0"/>
              </a:rPr>
              <a:t>Le jeu de données est disponible en </a:t>
            </a:r>
            <a:r>
              <a:rPr lang="fr-FR" sz="2000" b="1" i="0" u="sng" dirty="0">
                <a:solidFill>
                  <a:srgbClr val="7451EB"/>
                </a:solidFill>
                <a:effectLst/>
                <a:latin typeface="Montserrat" panose="00000500000000000000" pitchFamily="2" charset="0"/>
                <a:hlinkClick r:id="rId3"/>
              </a:rPr>
              <a:t>téléchargement</a:t>
            </a:r>
            <a:r>
              <a:rPr lang="fr-FR" sz="2000" b="1" i="0" dirty="0">
                <a:effectLst/>
                <a:latin typeface="Montserrat" panose="00000500000000000000" pitchFamily="2" charset="0"/>
              </a:rPr>
              <a:t>. </a:t>
            </a:r>
          </a:p>
          <a:p>
            <a:pPr algn="ctr"/>
            <a:endParaRPr lang="fr-FR" sz="2000" b="1" i="0" dirty="0">
              <a:effectLst/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fr-FR" sz="2000" dirty="0"/>
          </a:p>
        </p:txBody>
      </p:sp>
      <p:pic>
        <p:nvPicPr>
          <p:cNvPr id="11" name="Image 10" descr="Une image contenant texte, marché, scène, entrepôt&#10;&#10;Description générée automatiquement">
            <a:extLst>
              <a:ext uri="{FF2B5EF4-FFF2-40B4-BE49-F238E27FC236}">
                <a16:creationId xmlns:a16="http://schemas.microsoft.com/office/drawing/2014/main" id="{32FBA151-F744-4EA6-9546-DC3A75AB1A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9" r="23941"/>
          <a:stretch/>
        </p:blipFill>
        <p:spPr>
          <a:xfrm>
            <a:off x="9519313" y="0"/>
            <a:ext cx="2708582" cy="2369386"/>
          </a:xfrm>
          <a:prstGeom prst="teardrop">
            <a:avLst/>
          </a:prstGeom>
        </p:spPr>
      </p:pic>
    </p:spTree>
    <p:extLst>
      <p:ext uri="{BB962C8B-B14F-4D97-AF65-F5344CB8AC3E}">
        <p14:creationId xmlns:p14="http://schemas.microsoft.com/office/powerpoint/2010/main" val="3707466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D40B5EC-7A7C-40F7-A7D2-BC225C017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6" r="21886"/>
          <a:stretch/>
        </p:blipFill>
        <p:spPr>
          <a:xfrm>
            <a:off x="9650835" y="4320540"/>
            <a:ext cx="2541165" cy="2537460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Vérifier la normalité des données graphiquement</a:t>
            </a:r>
            <a:endParaRPr lang="fr-FR" sz="3600" b="1" dirty="0"/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FA28A560-D383-497E-81EB-B76331A543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689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D40B5EC-7A7C-40F7-A7D2-BC225C017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6" r="21886"/>
          <a:stretch/>
        </p:blipFill>
        <p:spPr>
          <a:xfrm>
            <a:off x="9650835" y="4320540"/>
            <a:ext cx="2541165" cy="2537460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err="1">
                <a:latin typeface="Montserrat" panose="00000500000000000000" pitchFamily="2" charset="0"/>
              </a:rPr>
              <a:t>Kruskall</a:t>
            </a:r>
            <a:r>
              <a:rPr lang="fr-FR" sz="3600" b="1" dirty="0">
                <a:latin typeface="Montserrat" panose="00000500000000000000" pitchFamily="2" charset="0"/>
              </a:rPr>
              <a:t>-Wallis : distribution des échantillons groupés par catégorie</a:t>
            </a:r>
            <a:endParaRPr lang="fr-FR" sz="36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EA7152-640D-4832-BD8E-5C49B2AFF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6299" y="1688599"/>
            <a:ext cx="10439401" cy="1603375"/>
          </a:xfrm>
        </p:spPr>
        <p:txBody>
          <a:bodyPr/>
          <a:lstStyle/>
          <a:p>
            <a:r>
              <a:rPr lang="fr-FR" b="1" dirty="0" err="1"/>
              <a:t>H_null</a:t>
            </a:r>
            <a:r>
              <a:rPr lang="fr-FR" b="1" dirty="0"/>
              <a:t> </a:t>
            </a:r>
            <a:r>
              <a:rPr lang="fr-FR" dirty="0"/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La médiane de la population de tous les groupes est égale</a:t>
            </a:r>
          </a:p>
          <a:p>
            <a:r>
              <a:rPr lang="fr-FR" b="1" dirty="0" err="1"/>
              <a:t>H_alt</a:t>
            </a:r>
            <a:r>
              <a:rPr lang="fr-FR" b="1" dirty="0"/>
              <a:t> </a:t>
            </a:r>
            <a:r>
              <a:rPr lang="fr-FR" dirty="0"/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Une ou plusieurs population se démarquent avec une médiane différente 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76FD4C0-32DE-4BB3-A925-7A4370A87224}"/>
              </a:ext>
            </a:extLst>
          </p:cNvPr>
          <p:cNvSpPr txBox="1">
            <a:spLocks/>
          </p:cNvSpPr>
          <p:nvPr/>
        </p:nvSpPr>
        <p:spPr>
          <a:xfrm>
            <a:off x="356419" y="3291974"/>
            <a:ext cx="9800303" cy="17771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/>
              <a:t>Pour la variable </a:t>
            </a:r>
            <a:r>
              <a:rPr lang="fr-FR" b="1" dirty="0"/>
              <a:t>proteins_100g </a:t>
            </a:r>
            <a:r>
              <a:rPr lang="fr-FR" dirty="0" err="1"/>
              <a:t>H_null</a:t>
            </a:r>
            <a:r>
              <a:rPr lang="fr-FR" dirty="0"/>
              <a:t> est </a:t>
            </a:r>
            <a:r>
              <a:rPr lang="fr-FR" b="1" dirty="0" err="1"/>
              <a:t>rejetté</a:t>
            </a:r>
            <a:r>
              <a:rPr lang="fr-FR" dirty="0"/>
              <a:t>, </a:t>
            </a:r>
          </a:p>
          <a:p>
            <a:pPr lvl="1"/>
            <a:r>
              <a:rPr lang="fr-FR" dirty="0"/>
              <a:t>Pour la variable </a:t>
            </a:r>
            <a:r>
              <a:rPr lang="fr-FR" b="1" dirty="0"/>
              <a:t>sugars_100g </a:t>
            </a:r>
            <a:r>
              <a:rPr lang="fr-FR" dirty="0" err="1"/>
              <a:t>H_null</a:t>
            </a:r>
            <a:r>
              <a:rPr lang="fr-FR" dirty="0"/>
              <a:t> est </a:t>
            </a:r>
            <a:r>
              <a:rPr lang="fr-FR" b="1" dirty="0" err="1"/>
              <a:t>rejetté</a:t>
            </a:r>
            <a:r>
              <a:rPr lang="fr-FR" dirty="0"/>
              <a:t>, </a:t>
            </a:r>
          </a:p>
          <a:p>
            <a:pPr lvl="1"/>
            <a:r>
              <a:rPr lang="fr-FR" dirty="0"/>
              <a:t>Si le résultat avait été </a:t>
            </a:r>
            <a:r>
              <a:rPr lang="fr-FR" dirty="0" err="1"/>
              <a:t>H_null</a:t>
            </a:r>
            <a:r>
              <a:rPr lang="fr-FR" dirty="0"/>
              <a:t> </a:t>
            </a:r>
            <a:r>
              <a:rPr lang="fr-FR" b="1" dirty="0"/>
              <a:t>conservé</a:t>
            </a:r>
            <a:r>
              <a:rPr lang="fr-FR" dirty="0"/>
              <a:t> notre hypothèse globale aurait été rejetée et notre proposition d’application impossible à mettre en œuvre.</a:t>
            </a:r>
            <a:endParaRPr lang="fr-FR" b="1" dirty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3561E41-B294-4ADE-93D6-0C015DC24A49}"/>
              </a:ext>
            </a:extLst>
          </p:cNvPr>
          <p:cNvSpPr txBox="1">
            <a:spLocks/>
          </p:cNvSpPr>
          <p:nvPr/>
        </p:nvSpPr>
        <p:spPr>
          <a:xfrm>
            <a:off x="36870" y="5047124"/>
            <a:ext cx="9613966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fr-FR" dirty="0"/>
              <a:t>La méthode de </a:t>
            </a:r>
            <a:r>
              <a:rPr lang="fr-FR" dirty="0" err="1"/>
              <a:t>Kruskall</a:t>
            </a:r>
            <a:r>
              <a:rPr lang="fr-FR" dirty="0"/>
              <a:t>-Wallis ne permet pas d’identifier quels groupes diffèrent, ni de déterminer de quelle manière ils diffèrent.</a:t>
            </a:r>
            <a:br>
              <a:rPr lang="fr-FR" dirty="0"/>
            </a:br>
            <a:r>
              <a:rPr lang="fr-FR" dirty="0"/>
              <a:t>Pour cela, une dernière méthode sera utilisé : </a:t>
            </a:r>
            <a:r>
              <a:rPr lang="fr-FR" b="1" dirty="0"/>
              <a:t>Wilcoxon-Mann-Whitney</a:t>
            </a:r>
          </a:p>
        </p:txBody>
      </p:sp>
    </p:spTree>
    <p:extLst>
      <p:ext uri="{BB962C8B-B14F-4D97-AF65-F5344CB8AC3E}">
        <p14:creationId xmlns:p14="http://schemas.microsoft.com/office/powerpoint/2010/main" val="903752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3687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D40B5EC-7A7C-40F7-A7D2-BC225C017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6" r="21886"/>
          <a:stretch/>
        </p:blipFill>
        <p:spPr>
          <a:xfrm>
            <a:off x="9650835" y="4320540"/>
            <a:ext cx="2541165" cy="2537460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Wilcoxon-Mann-Whitney : Hypothèses alternatives</a:t>
            </a:r>
            <a:endParaRPr lang="fr-FR" sz="36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EA7152-640D-4832-BD8E-5C49B2AFF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6299" y="1688599"/>
            <a:ext cx="10439401" cy="442543"/>
          </a:xfrm>
        </p:spPr>
        <p:txBody>
          <a:bodyPr>
            <a:normAutofit/>
          </a:bodyPr>
          <a:lstStyle/>
          <a:p>
            <a:r>
              <a:rPr lang="fr-FR" sz="2400" b="1" dirty="0" err="1"/>
              <a:t>H_null</a:t>
            </a:r>
            <a:r>
              <a:rPr lang="fr-FR" sz="2400" b="1" dirty="0"/>
              <a:t> </a:t>
            </a:r>
            <a:r>
              <a:rPr lang="fr-FR" sz="2400" dirty="0"/>
              <a:t>: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Les deux échantillons sont proches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3561E41-B294-4ADE-93D6-0C015DC24A49}"/>
              </a:ext>
            </a:extLst>
          </p:cNvPr>
          <p:cNvSpPr txBox="1">
            <a:spLocks/>
          </p:cNvSpPr>
          <p:nvPr/>
        </p:nvSpPr>
        <p:spPr>
          <a:xfrm>
            <a:off x="435075" y="2150633"/>
            <a:ext cx="10375493" cy="2912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b="1" dirty="0" err="1"/>
              <a:t>H_alt</a:t>
            </a:r>
            <a:r>
              <a:rPr lang="fr-FR" b="1" dirty="0"/>
              <a:t> </a:t>
            </a:r>
            <a:r>
              <a:rPr lang="fr-FR" dirty="0"/>
              <a:t>: La méthode </a:t>
            </a:r>
            <a:r>
              <a:rPr lang="fr-FR" b="0" i="0" dirty="0" err="1">
                <a:solidFill>
                  <a:srgbClr val="013243"/>
                </a:solidFill>
                <a:effectLst/>
                <a:latin typeface="Lato" panose="020B0604020202020204" pitchFamily="34" charset="0"/>
                <a:hlinkClick r:id="rId3"/>
              </a:rPr>
              <a:t>scipy.stats.mannwhitneyu</a:t>
            </a:r>
            <a:r>
              <a:rPr lang="fr-FR" b="0" i="0" dirty="0">
                <a:solidFill>
                  <a:srgbClr val="013243"/>
                </a:solidFill>
                <a:effectLst/>
                <a:latin typeface="Lato" panose="020B0604020202020204" pitchFamily="34" charset="0"/>
              </a:rPr>
              <a:t> de la librairie python </a:t>
            </a:r>
            <a:r>
              <a:rPr lang="fr-FR" b="0" i="0" dirty="0" err="1">
                <a:solidFill>
                  <a:srgbClr val="013243"/>
                </a:solidFill>
                <a:effectLst/>
                <a:latin typeface="Lato" panose="020B0604020202020204" pitchFamily="34" charset="0"/>
              </a:rPr>
              <a:t>scipy</a:t>
            </a:r>
            <a:r>
              <a:rPr lang="fr-FR" b="0" i="0" dirty="0">
                <a:solidFill>
                  <a:srgbClr val="013243"/>
                </a:solidFill>
                <a:effectLst/>
                <a:latin typeface="Lato" panose="020B0604020202020204" pitchFamily="34" charset="0"/>
              </a:rPr>
              <a:t> permet de choisir entre 3 hypothèses alternatives : </a:t>
            </a:r>
          </a:p>
          <a:p>
            <a:pPr lvl="2"/>
            <a:r>
              <a:rPr lang="en-US" sz="2400" b="1" i="1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greater : </a:t>
            </a:r>
            <a:r>
              <a:rPr lang="en-US" sz="240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le premier </a:t>
            </a:r>
            <a:r>
              <a:rPr lang="en-US" sz="2400" dirty="0" err="1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échantillon</a:t>
            </a:r>
            <a:r>
              <a:rPr lang="en-US" sz="240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dirty="0" err="1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est</a:t>
            </a:r>
            <a:r>
              <a:rPr lang="en-US" sz="240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dirty="0" err="1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statistiquement</a:t>
            </a:r>
            <a:r>
              <a:rPr lang="en-US" sz="240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 plus </a:t>
            </a:r>
            <a:r>
              <a:rPr lang="en-US" sz="2400" dirty="0" err="1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élevé</a:t>
            </a:r>
            <a:r>
              <a:rPr lang="en-US" sz="240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 que le second</a:t>
            </a:r>
          </a:p>
          <a:p>
            <a:pPr lvl="2"/>
            <a:r>
              <a:rPr lang="en-US" sz="2400" b="1" i="1" dirty="0">
                <a:solidFill>
                  <a:srgbClr val="4A4A4A"/>
                </a:solidFill>
                <a:latin typeface="Open Sans" panose="020B0604020202020204" pitchFamily="34" charset="0"/>
              </a:rPr>
              <a:t>l</a:t>
            </a:r>
            <a:r>
              <a:rPr lang="en-US" sz="2400" b="1" i="1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ess : </a:t>
            </a:r>
            <a:r>
              <a:rPr lang="en-US" sz="240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le premier </a:t>
            </a:r>
            <a:r>
              <a:rPr lang="en-US" sz="2400" dirty="0" err="1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échantillon</a:t>
            </a:r>
            <a:r>
              <a:rPr lang="en-US" sz="240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dirty="0" err="1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est</a:t>
            </a:r>
            <a:r>
              <a:rPr lang="en-US" sz="240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dirty="0" err="1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statistiquement</a:t>
            </a:r>
            <a:r>
              <a:rPr lang="en-US" sz="240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 plus </a:t>
            </a:r>
            <a:r>
              <a:rPr lang="en-US" sz="2400" dirty="0" err="1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faible</a:t>
            </a:r>
            <a:r>
              <a:rPr lang="en-US" sz="240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 que le second</a:t>
            </a:r>
          </a:p>
          <a:p>
            <a:pPr lvl="2"/>
            <a:r>
              <a:rPr lang="en-US" sz="2400" b="1" i="1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two-sided </a:t>
            </a:r>
            <a:r>
              <a:rPr lang="en-US" sz="2400" b="1" i="1" dirty="0">
                <a:solidFill>
                  <a:srgbClr val="4A4A4A"/>
                </a:solidFill>
                <a:latin typeface="Open Sans" panose="020B0604020202020204" pitchFamily="34" charset="0"/>
              </a:rPr>
              <a:t>: </a:t>
            </a:r>
            <a:r>
              <a:rPr lang="en-US" sz="2400" dirty="0">
                <a:solidFill>
                  <a:srgbClr val="4A4A4A"/>
                </a:solidFill>
                <a:latin typeface="Open Sans" panose="020B0604020202020204" pitchFamily="34" charset="0"/>
              </a:rPr>
              <a:t>les deux </a:t>
            </a:r>
            <a:r>
              <a:rPr lang="en-US" sz="2400" dirty="0" err="1">
                <a:solidFill>
                  <a:srgbClr val="4A4A4A"/>
                </a:solidFill>
                <a:latin typeface="Open Sans" panose="020B0604020202020204" pitchFamily="34" charset="0"/>
              </a:rPr>
              <a:t>échantillons</a:t>
            </a:r>
            <a:r>
              <a:rPr lang="en-US" sz="2400" dirty="0">
                <a:solidFill>
                  <a:srgbClr val="4A4A4A"/>
                </a:solidFill>
                <a:latin typeface="Open Sans" panose="020B0604020202020204" pitchFamily="34" charset="0"/>
              </a:rPr>
              <a:t> </a:t>
            </a:r>
            <a:r>
              <a:rPr lang="en-US" sz="2400" dirty="0" err="1">
                <a:solidFill>
                  <a:srgbClr val="4A4A4A"/>
                </a:solidFill>
                <a:latin typeface="Open Sans" panose="020B0604020202020204" pitchFamily="34" charset="0"/>
              </a:rPr>
              <a:t>ont</a:t>
            </a:r>
            <a:r>
              <a:rPr lang="en-US" sz="2400" dirty="0">
                <a:solidFill>
                  <a:srgbClr val="4A4A4A"/>
                </a:solidFill>
                <a:latin typeface="Open Sans" panose="020B0604020202020204" pitchFamily="34" charset="0"/>
              </a:rPr>
              <a:t> des distributions </a:t>
            </a:r>
            <a:r>
              <a:rPr lang="en-US" sz="2400" dirty="0" err="1">
                <a:solidFill>
                  <a:srgbClr val="4A4A4A"/>
                </a:solidFill>
                <a:latin typeface="Open Sans" panose="020B0604020202020204" pitchFamily="34" charset="0"/>
              </a:rPr>
              <a:t>différentes</a:t>
            </a:r>
            <a:endParaRPr lang="fr-FR" sz="2400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EE3E64-CFF3-420C-A735-8C4599FEAD62}"/>
              </a:ext>
            </a:extLst>
          </p:cNvPr>
          <p:cNvSpPr txBox="1"/>
          <p:nvPr/>
        </p:nvSpPr>
        <p:spPr>
          <a:xfrm>
            <a:off x="864247" y="5063439"/>
            <a:ext cx="86843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applique ce test deux à deux sur les échantillons groupés par Catégorie avec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b="1" dirty="0" err="1"/>
              <a:t>H_alt</a:t>
            </a:r>
            <a:r>
              <a:rPr lang="fr-FR" sz="2400" b="1" dirty="0"/>
              <a:t> </a:t>
            </a:r>
            <a:r>
              <a:rPr lang="fr-FR" sz="2400" b="1" dirty="0" err="1"/>
              <a:t>greater</a:t>
            </a:r>
            <a:r>
              <a:rPr lang="fr-FR" sz="2400" b="1" dirty="0"/>
              <a:t> </a:t>
            </a:r>
            <a:r>
              <a:rPr lang="fr-FR" sz="2400" dirty="0"/>
              <a:t>pour l’échantillon </a:t>
            </a:r>
            <a:r>
              <a:rPr lang="fr-FR" sz="2400" b="1" dirty="0"/>
              <a:t>protein_100g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b="1" dirty="0" err="1"/>
              <a:t>H_alt</a:t>
            </a:r>
            <a:r>
              <a:rPr lang="fr-FR" sz="2400" b="1" dirty="0"/>
              <a:t> </a:t>
            </a:r>
            <a:r>
              <a:rPr lang="fr-FR" sz="2400" b="1" dirty="0" err="1"/>
              <a:t>less</a:t>
            </a:r>
            <a:r>
              <a:rPr lang="fr-FR" sz="2400" b="1" dirty="0"/>
              <a:t> </a:t>
            </a:r>
            <a:r>
              <a:rPr lang="fr-FR" sz="2400" dirty="0"/>
              <a:t>pour l’échantillon </a:t>
            </a:r>
            <a:r>
              <a:rPr lang="fr-FR" sz="2400" b="1" dirty="0"/>
              <a:t>sugars_100g. </a:t>
            </a:r>
          </a:p>
        </p:txBody>
      </p:sp>
    </p:spTree>
    <p:extLst>
      <p:ext uri="{BB962C8B-B14F-4D97-AF65-F5344CB8AC3E}">
        <p14:creationId xmlns:p14="http://schemas.microsoft.com/office/powerpoint/2010/main" val="562154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3687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D40B5EC-7A7C-40F7-A7D2-BC225C017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6" r="21886"/>
          <a:stretch/>
        </p:blipFill>
        <p:spPr>
          <a:xfrm>
            <a:off x="9650835" y="4320540"/>
            <a:ext cx="2541165" cy="2537460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Wilcoxon-Mann-Whitney : Résultats</a:t>
            </a:r>
            <a:endParaRPr lang="fr-FR" sz="36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D2E4BC6-301C-4CFA-8320-A9AABBC0B959}"/>
              </a:ext>
            </a:extLst>
          </p:cNvPr>
          <p:cNvSpPr txBox="1"/>
          <p:nvPr/>
        </p:nvSpPr>
        <p:spPr>
          <a:xfrm>
            <a:off x="762000" y="1415908"/>
            <a:ext cx="9151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Échantillon </a:t>
            </a:r>
            <a:r>
              <a:rPr lang="fr-FR" sz="2400" b="1" dirty="0"/>
              <a:t>proteins_100g </a:t>
            </a:r>
            <a:r>
              <a:rPr lang="fr-FR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Une seule catégorie </a:t>
            </a:r>
            <a:r>
              <a:rPr lang="fr-FR" sz="2400" b="1" dirty="0"/>
              <a:t>conserve </a:t>
            </a:r>
            <a:r>
              <a:rPr lang="fr-FR" sz="2400" b="1" dirty="0" err="1"/>
              <a:t>H_null</a:t>
            </a:r>
            <a:r>
              <a:rPr lang="fr-FR" sz="2400" b="1" dirty="0"/>
              <a:t> </a:t>
            </a:r>
            <a:r>
              <a:rPr lang="fr-FR" sz="2400" dirty="0"/>
              <a:t>: Compléments Alimentaires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Notre hypothèse de départ est </a:t>
            </a:r>
            <a:r>
              <a:rPr lang="fr-FR" sz="2400" b="1" dirty="0"/>
              <a:t>fausse</a:t>
            </a:r>
            <a:r>
              <a:rPr lang="fr-FR" sz="2400" dirty="0"/>
              <a:t>, la </a:t>
            </a:r>
            <a:r>
              <a:rPr lang="fr-FR" sz="2400" dirty="0" err="1"/>
              <a:t>Categorie</a:t>
            </a:r>
            <a:r>
              <a:rPr lang="fr-FR" sz="2400" dirty="0"/>
              <a:t> Viande/Poisson/œuf n’est pas la plus élevé en protéine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Le taux de protéine de Viande/Poisson/œuf reste </a:t>
            </a:r>
            <a:r>
              <a:rPr lang="fr-FR" sz="2400" b="1" dirty="0"/>
              <a:t>notable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Échantillon </a:t>
            </a:r>
            <a:r>
              <a:rPr lang="fr-FR" sz="2400" b="1" dirty="0"/>
              <a:t>sugars_100g </a:t>
            </a:r>
            <a:r>
              <a:rPr lang="fr-FR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Tous les tests effectués </a:t>
            </a:r>
            <a:r>
              <a:rPr lang="fr-FR" sz="2400" b="1" dirty="0"/>
              <a:t>rejettent </a:t>
            </a:r>
            <a:r>
              <a:rPr lang="fr-FR" sz="2400" b="1" dirty="0" err="1"/>
              <a:t>H_null</a:t>
            </a:r>
            <a:r>
              <a:rPr lang="fr-FR" sz="2400" b="1" dirty="0"/>
              <a:t> </a:t>
            </a:r>
            <a:r>
              <a:rPr lang="fr-FR" sz="2400" dirty="0"/>
              <a:t>notre hypothèse de départ est donc accepté</a:t>
            </a:r>
            <a:endParaRPr lang="fr-FR" sz="2400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2D79DAD-2E09-4AC5-A9AC-0A5022DB1304}"/>
              </a:ext>
            </a:extLst>
          </p:cNvPr>
          <p:cNvSpPr txBox="1"/>
          <p:nvPr/>
        </p:nvSpPr>
        <p:spPr>
          <a:xfrm>
            <a:off x="-65138" y="4737118"/>
            <a:ext cx="98728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CONCLUSION</a:t>
            </a:r>
          </a:p>
          <a:p>
            <a:pPr algn="ctr"/>
            <a:r>
              <a:rPr lang="fr-FR" sz="2400" dirty="0"/>
              <a:t>Les individus Viande/Poisson/Œuf ont le </a:t>
            </a:r>
            <a:r>
              <a:rPr lang="fr-FR" sz="2400" b="1" dirty="0"/>
              <a:t>taux de protéine le plus élevé </a:t>
            </a:r>
            <a:r>
              <a:rPr lang="fr-FR" sz="2400" dirty="0"/>
              <a:t>: FAUX</a:t>
            </a:r>
          </a:p>
          <a:p>
            <a:pPr algn="ctr"/>
            <a:r>
              <a:rPr lang="fr-FR" sz="2400" dirty="0"/>
              <a:t>Les individus Viande/Poisson/Œuf ont </a:t>
            </a:r>
            <a:r>
              <a:rPr lang="fr-FR" sz="2400" b="1" dirty="0"/>
              <a:t>le taux de sucre le plus faible </a:t>
            </a:r>
            <a:r>
              <a:rPr lang="fr-FR" sz="2400" dirty="0"/>
              <a:t>: CORRECT 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5060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3687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D40B5EC-7A7C-40F7-A7D2-BC225C017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6" r="21886"/>
          <a:stretch/>
        </p:blipFill>
        <p:spPr>
          <a:xfrm>
            <a:off x="9650835" y="4320540"/>
            <a:ext cx="2541165" cy="2537460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Observations graphique des résultats</a:t>
            </a:r>
            <a:endParaRPr lang="fr-FR" sz="36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B680EDC-A109-42A8-926B-EBCF849E9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" y="2064776"/>
            <a:ext cx="7575465" cy="44031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F41E136-21D4-483E-9D72-4AA725B72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529" y="1553456"/>
            <a:ext cx="4365601" cy="25374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78E25D7-30E2-4800-B677-B9AE1AC35E43}"/>
              </a:ext>
            </a:extLst>
          </p:cNvPr>
          <p:cNvSpPr txBox="1"/>
          <p:nvPr/>
        </p:nvSpPr>
        <p:spPr>
          <a:xfrm>
            <a:off x="272845" y="1716127"/>
            <a:ext cx="651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Vue d’ensemble des catégories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E27E02-08B9-4D96-84E0-31D61076CD2E}"/>
              </a:ext>
            </a:extLst>
          </p:cNvPr>
          <p:cNvSpPr txBox="1"/>
          <p:nvPr/>
        </p:nvSpPr>
        <p:spPr>
          <a:xfrm>
            <a:off x="8018206" y="3980619"/>
            <a:ext cx="651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Vue de Viande/poisson/</a:t>
            </a:r>
            <a:r>
              <a:rPr lang="fr-FR" sz="2000" dirty="0" err="1"/>
              <a:t>Oeuf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790382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89BCBC-BEE9-4463-997B-2D5C7021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28662"/>
            <a:ext cx="4168256" cy="228749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b="1" dirty="0">
                <a:latin typeface="Montserrat" panose="00000500000000000000" pitchFamily="2" charset="0"/>
              </a:rPr>
              <a:t>Interprétation de l’ACP</a:t>
            </a:r>
            <a:br>
              <a:rPr lang="en-US" sz="5200" b="1" i="0" dirty="0">
                <a:effectLst/>
              </a:rPr>
            </a:br>
            <a:endParaRPr lang="en-US" sz="520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BF37046-86BA-44FA-B88A-9D248A6DF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38734"/>
            <a:ext cx="4168255" cy="347079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Montserrat" panose="00000500000000000000" pitchFamily="2" charset="0"/>
              </a:rPr>
              <a:t>Interprété</a:t>
            </a:r>
            <a:r>
              <a:rPr lang="en-US" sz="2400" dirty="0">
                <a:latin typeface="Montserrat" panose="00000500000000000000" pitchFamily="2" charset="0"/>
              </a:rPr>
              <a:t> les </a:t>
            </a:r>
            <a:r>
              <a:rPr lang="en-US" sz="2400" dirty="0" err="1">
                <a:latin typeface="Montserrat" panose="00000500000000000000" pitchFamily="2" charset="0"/>
              </a:rPr>
              <a:t>composantes</a:t>
            </a:r>
            <a:r>
              <a:rPr lang="en-US" sz="2400" dirty="0">
                <a:latin typeface="Montserrat" panose="00000500000000000000" pitchFamily="2" charset="0"/>
              </a:rPr>
              <a:t> et </a:t>
            </a:r>
            <a:r>
              <a:rPr lang="en-US" sz="2400" dirty="0" err="1">
                <a:latin typeface="Montserrat" panose="00000500000000000000" pitchFamily="2" charset="0"/>
              </a:rPr>
              <a:t>en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déduire</a:t>
            </a:r>
            <a:r>
              <a:rPr lang="en-US" sz="2400" dirty="0">
                <a:latin typeface="Montserrat" panose="00000500000000000000" pitchFamily="2" charset="0"/>
              </a:rPr>
              <a:t> des </a:t>
            </a:r>
            <a:r>
              <a:rPr lang="en-US" sz="2400" dirty="0" err="1">
                <a:latin typeface="Montserrat" panose="00000500000000000000" pitchFamily="2" charset="0"/>
              </a:rPr>
              <a:t>informations</a:t>
            </a:r>
            <a:r>
              <a:rPr lang="en-US" sz="2400" dirty="0">
                <a:latin typeface="Montserrat" panose="00000500000000000000" pitchFamily="2" charset="0"/>
              </a:rPr>
              <a:t> sur le jeu de </a:t>
            </a:r>
            <a:r>
              <a:rPr lang="en-US" sz="2400" dirty="0" err="1">
                <a:latin typeface="Montserrat" panose="00000500000000000000" pitchFamily="2" charset="0"/>
              </a:rPr>
              <a:t>données</a:t>
            </a:r>
            <a:endParaRPr lang="en-US" sz="2400" dirty="0">
              <a:latin typeface="Montserrat" panose="00000500000000000000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EE239F0-27FF-41F4-8148-E172741E3B74}"/>
              </a:ext>
            </a:extLst>
          </p:cNvPr>
          <p:cNvCxnSpPr/>
          <p:nvPr/>
        </p:nvCxnSpPr>
        <p:spPr>
          <a:xfrm>
            <a:off x="477672" y="2415654"/>
            <a:ext cx="36848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Espace réservé du contenu 5">
            <a:extLst>
              <a:ext uri="{FF2B5EF4-FFF2-40B4-BE49-F238E27FC236}">
                <a16:creationId xmlns:a16="http://schemas.microsoft.com/office/drawing/2014/main" id="{85EFBE62-7CA2-46B8-BC7E-3E8062084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" b="2678"/>
          <a:stretch/>
        </p:blipFill>
        <p:spPr>
          <a:xfrm>
            <a:off x="5010387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04248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Eboulis des valeurs propres</a:t>
            </a:r>
            <a:endParaRPr lang="fr-FR" sz="3600" b="1" dirty="0"/>
          </a:p>
        </p:txBody>
      </p:sp>
      <p:pic>
        <p:nvPicPr>
          <p:cNvPr id="3" name="Image 2" descr="Une image contenant pomme, fruit, alimentation, ensemble&#10;&#10;Description générée automatiquement">
            <a:extLst>
              <a:ext uri="{FF2B5EF4-FFF2-40B4-BE49-F238E27FC236}">
                <a16:creationId xmlns:a16="http://schemas.microsoft.com/office/drawing/2014/main" id="{C2B5630F-80AC-4FA6-9BFF-E057715D4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11" b="8601"/>
          <a:stretch/>
        </p:blipFill>
        <p:spPr>
          <a:xfrm>
            <a:off x="9915394" y="4514585"/>
            <a:ext cx="2276606" cy="234341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45B205A-3963-436F-AD30-2A2D4746E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354" y="1607102"/>
            <a:ext cx="8410804" cy="515882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7FA7D99-805F-4D4B-9F1C-CD0D1D3942B2}"/>
              </a:ext>
            </a:extLst>
          </p:cNvPr>
          <p:cNvSpPr txBox="1"/>
          <p:nvPr/>
        </p:nvSpPr>
        <p:spPr>
          <a:xfrm>
            <a:off x="6770390" y="2464081"/>
            <a:ext cx="5319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Nous étudierons 6 des composantes de nos données :</a:t>
            </a:r>
          </a:p>
          <a:p>
            <a:r>
              <a:rPr lang="fr-FR" sz="2400" dirty="0"/>
              <a:t>Le </a:t>
            </a:r>
            <a:r>
              <a:rPr lang="fr-FR" sz="2400" b="1" dirty="0"/>
              <a:t>pourcentage d’inertie cumulés </a:t>
            </a:r>
            <a:r>
              <a:rPr lang="fr-FR" sz="2400" dirty="0"/>
              <a:t>de ces 6 composantes est proche de </a:t>
            </a:r>
            <a:r>
              <a:rPr lang="fr-FR" sz="2400" b="1" dirty="0"/>
              <a:t>95%</a:t>
            </a:r>
          </a:p>
          <a:p>
            <a:r>
              <a:rPr lang="fr-FR" sz="2400" dirty="0"/>
              <a:t>Nous aurons donc une très bonne compréhension de notre jeu de données après analyse.</a:t>
            </a:r>
          </a:p>
        </p:txBody>
      </p:sp>
    </p:spTree>
    <p:extLst>
      <p:ext uri="{BB962C8B-B14F-4D97-AF65-F5344CB8AC3E}">
        <p14:creationId xmlns:p14="http://schemas.microsoft.com/office/powerpoint/2010/main" val="351461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Cercles des corrélations</a:t>
            </a:r>
            <a:endParaRPr lang="fr-FR" sz="3600" b="1" dirty="0"/>
          </a:p>
        </p:txBody>
      </p:sp>
      <p:pic>
        <p:nvPicPr>
          <p:cNvPr id="3" name="Image 2" descr="Une image contenant pomme, fruit, alimentation, ensemble&#10;&#10;Description générée automatiquement">
            <a:extLst>
              <a:ext uri="{FF2B5EF4-FFF2-40B4-BE49-F238E27FC236}">
                <a16:creationId xmlns:a16="http://schemas.microsoft.com/office/drawing/2014/main" id="{C2B5630F-80AC-4FA6-9BFF-E057715D4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11" b="8601"/>
          <a:stretch/>
        </p:blipFill>
        <p:spPr>
          <a:xfrm>
            <a:off x="9915394" y="4514585"/>
            <a:ext cx="2276606" cy="234341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7FA7D99-805F-4D4B-9F1C-CD0D1D3942B2}"/>
              </a:ext>
            </a:extLst>
          </p:cNvPr>
          <p:cNvSpPr txBox="1"/>
          <p:nvPr/>
        </p:nvSpPr>
        <p:spPr>
          <a:xfrm>
            <a:off x="6872748" y="1323833"/>
            <a:ext cx="5319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La </a:t>
            </a:r>
            <a:r>
              <a:rPr lang="fr-FR" sz="2400" b="1" dirty="0"/>
              <a:t>composante 1</a:t>
            </a:r>
            <a:r>
              <a:rPr lang="fr-FR" sz="2400" dirty="0"/>
              <a:t> représente les produits avec une </a:t>
            </a:r>
            <a:r>
              <a:rPr lang="fr-FR" sz="2400" b="1" dirty="0" err="1"/>
              <a:t>energie</a:t>
            </a:r>
            <a:r>
              <a:rPr lang="fr-FR" sz="2400" b="1" dirty="0"/>
              <a:t>, un taux de gras et un score de nutrition élevé</a:t>
            </a:r>
            <a:r>
              <a:rPr lang="fr-FR" sz="2400" dirty="0"/>
              <a:t>, les protéines, les fibres et le sel n’ont pas d’incidence</a:t>
            </a:r>
          </a:p>
          <a:p>
            <a:r>
              <a:rPr lang="fr-FR" sz="2400" dirty="0"/>
              <a:t>- La </a:t>
            </a:r>
            <a:r>
              <a:rPr lang="fr-FR" sz="2400" b="1" dirty="0"/>
              <a:t>composante 2</a:t>
            </a:r>
            <a:r>
              <a:rPr lang="fr-FR" sz="2400" dirty="0"/>
              <a:t> représente les produits avec un </a:t>
            </a:r>
            <a:r>
              <a:rPr lang="fr-FR" sz="2400" b="1" dirty="0"/>
              <a:t>faible taux de glucides et de sucres</a:t>
            </a:r>
            <a:r>
              <a:rPr lang="fr-FR" sz="2400" dirty="0"/>
              <a:t> et une valeur en </a:t>
            </a:r>
            <a:r>
              <a:rPr lang="fr-FR" sz="2400" b="1" dirty="0" err="1"/>
              <a:t>proteine</a:t>
            </a:r>
            <a:r>
              <a:rPr lang="fr-FR" sz="2400" b="1" dirty="0"/>
              <a:t> et gras moyenne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350F8A-ADA7-48BF-AEB3-356E9FA40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756"/>
            <a:ext cx="6757820" cy="419053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447214A-C16E-41A2-B185-26EB307322C4}"/>
              </a:ext>
            </a:extLst>
          </p:cNvPr>
          <p:cNvSpPr txBox="1"/>
          <p:nvPr/>
        </p:nvSpPr>
        <p:spPr>
          <a:xfrm>
            <a:off x="104138" y="5463911"/>
            <a:ext cx="5028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groupes de variables suivants sont très proches: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/>
              <a:t>satured_fat</a:t>
            </a:r>
            <a:r>
              <a:rPr lang="fr-FR" dirty="0"/>
              <a:t>  et fat,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/>
              <a:t>nutrition_score</a:t>
            </a:r>
            <a:r>
              <a:rPr lang="fr-FR" dirty="0"/>
              <a:t> et </a:t>
            </a:r>
            <a:r>
              <a:rPr lang="fr-FR" dirty="0" err="1"/>
              <a:t>energy</a:t>
            </a:r>
            <a:r>
              <a:rPr lang="fr-FR" dirty="0"/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/>
              <a:t>Fiber</a:t>
            </a:r>
            <a:r>
              <a:rPr lang="fr-FR" dirty="0"/>
              <a:t>, </a:t>
            </a:r>
            <a:r>
              <a:rPr lang="fr-FR" dirty="0" err="1"/>
              <a:t>sugars</a:t>
            </a:r>
            <a:r>
              <a:rPr lang="fr-FR" dirty="0"/>
              <a:t> et carbohydrates </a:t>
            </a:r>
          </a:p>
        </p:txBody>
      </p:sp>
    </p:spTree>
    <p:extLst>
      <p:ext uri="{BB962C8B-B14F-4D97-AF65-F5344CB8AC3E}">
        <p14:creationId xmlns:p14="http://schemas.microsoft.com/office/powerpoint/2010/main" val="3679028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Projections des individus</a:t>
            </a:r>
            <a:endParaRPr lang="fr-FR" sz="3600" b="1" dirty="0"/>
          </a:p>
        </p:txBody>
      </p:sp>
      <p:pic>
        <p:nvPicPr>
          <p:cNvPr id="3" name="Image 2" descr="Une image contenant pomme, fruit, alimentation, ensemble&#10;&#10;Description générée automatiquement">
            <a:extLst>
              <a:ext uri="{FF2B5EF4-FFF2-40B4-BE49-F238E27FC236}">
                <a16:creationId xmlns:a16="http://schemas.microsoft.com/office/drawing/2014/main" id="{C2B5630F-80AC-4FA6-9BFF-E057715D4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11" b="8601"/>
          <a:stretch/>
        </p:blipFill>
        <p:spPr>
          <a:xfrm>
            <a:off x="9915394" y="4514585"/>
            <a:ext cx="2276606" cy="234341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8F18731-F93E-4C72-A08E-ACC031FD1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56544"/>
            <a:ext cx="8436983" cy="51876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7FA7D99-805F-4D4B-9F1C-CD0D1D3942B2}"/>
              </a:ext>
            </a:extLst>
          </p:cNvPr>
          <p:cNvSpPr txBox="1"/>
          <p:nvPr/>
        </p:nvSpPr>
        <p:spPr>
          <a:xfrm>
            <a:off x="8702455" y="1292340"/>
            <a:ext cx="33617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On remarque la ligne de </a:t>
            </a:r>
            <a:r>
              <a:rPr lang="fr-FR" sz="2400" b="1" dirty="0"/>
              <a:t>condiments et sauces </a:t>
            </a:r>
            <a:r>
              <a:rPr lang="fr-FR" sz="2400" dirty="0"/>
              <a:t>qui suit </a:t>
            </a:r>
            <a:r>
              <a:rPr lang="fr-FR" sz="2400" b="1" dirty="0"/>
              <a:t>l’axe des lipides </a:t>
            </a:r>
            <a:r>
              <a:rPr lang="fr-FR" sz="2400" dirty="0"/>
              <a:t>vue sur le cercle de corrélation</a:t>
            </a:r>
          </a:p>
          <a:p>
            <a:pPr algn="ctr"/>
            <a:r>
              <a:rPr lang="fr-FR" sz="2400" b="1" dirty="0"/>
              <a:t>Condiments et sauces </a:t>
            </a:r>
            <a:r>
              <a:rPr lang="fr-FR" sz="2400" dirty="0"/>
              <a:t>est la </a:t>
            </a:r>
            <a:r>
              <a:rPr lang="fr-FR" sz="2400" dirty="0" err="1"/>
              <a:t>Categorie</a:t>
            </a:r>
            <a:r>
              <a:rPr lang="fr-FR" sz="2400" dirty="0"/>
              <a:t> regroupant les </a:t>
            </a:r>
            <a:r>
              <a:rPr lang="fr-FR" sz="2400" b="1" dirty="0"/>
              <a:t>huiles</a:t>
            </a:r>
            <a:r>
              <a:rPr lang="fr-FR" sz="2400" dirty="0"/>
              <a:t> et autres matières grasses</a:t>
            </a:r>
          </a:p>
          <a:p>
            <a:pPr algn="ctr"/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7259F5-A3F9-41E2-85C1-39F84D9F9BBD}"/>
              </a:ext>
            </a:extLst>
          </p:cNvPr>
          <p:cNvSpPr txBox="1"/>
          <p:nvPr/>
        </p:nvSpPr>
        <p:spPr>
          <a:xfrm>
            <a:off x="6420932" y="4903779"/>
            <a:ext cx="33617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L’axe des </a:t>
            </a:r>
            <a:r>
              <a:rPr lang="fr-FR" sz="2400" b="1" dirty="0"/>
              <a:t>glucide/sucre </a:t>
            </a:r>
            <a:r>
              <a:rPr lang="fr-FR" sz="2400" dirty="0"/>
              <a:t>est visible également mais est composé de catégories variées</a:t>
            </a:r>
          </a:p>
          <a:p>
            <a:pPr algn="ctr"/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671000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Cercles des corrélations</a:t>
            </a:r>
            <a:endParaRPr lang="fr-FR" sz="3600" b="1" dirty="0"/>
          </a:p>
        </p:txBody>
      </p:sp>
      <p:pic>
        <p:nvPicPr>
          <p:cNvPr id="3" name="Image 2" descr="Une image contenant pomme, fruit, alimentation, ensemble&#10;&#10;Description générée automatiquement">
            <a:extLst>
              <a:ext uri="{FF2B5EF4-FFF2-40B4-BE49-F238E27FC236}">
                <a16:creationId xmlns:a16="http://schemas.microsoft.com/office/drawing/2014/main" id="{C2B5630F-80AC-4FA6-9BFF-E057715D4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11" b="8601"/>
          <a:stretch/>
        </p:blipFill>
        <p:spPr>
          <a:xfrm>
            <a:off x="9915394" y="4514585"/>
            <a:ext cx="2276606" cy="234341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7FA7D99-805F-4D4B-9F1C-CD0D1D3942B2}"/>
              </a:ext>
            </a:extLst>
          </p:cNvPr>
          <p:cNvSpPr txBox="1"/>
          <p:nvPr/>
        </p:nvSpPr>
        <p:spPr>
          <a:xfrm>
            <a:off x="6872748" y="1323833"/>
            <a:ext cx="5319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La </a:t>
            </a:r>
            <a:r>
              <a:rPr lang="fr-FR" sz="2400" b="1" dirty="0"/>
              <a:t>composante 3</a:t>
            </a:r>
            <a:r>
              <a:rPr lang="fr-FR" sz="2400" dirty="0"/>
              <a:t> représente les produits avec un </a:t>
            </a:r>
            <a:r>
              <a:rPr lang="fr-FR" sz="2400" b="1" dirty="0"/>
              <a:t>taux de fibre et de protéines élevé</a:t>
            </a:r>
            <a:r>
              <a:rPr lang="fr-FR" sz="2400" dirty="0"/>
              <a:t> et un score de nutrition relativement faible</a:t>
            </a:r>
          </a:p>
          <a:p>
            <a:endParaRPr lang="fr-FR" sz="2400" dirty="0"/>
          </a:p>
          <a:p>
            <a:r>
              <a:rPr lang="fr-FR" sz="2400" dirty="0"/>
              <a:t>- La </a:t>
            </a:r>
            <a:r>
              <a:rPr lang="fr-FR" sz="2400" b="1" dirty="0"/>
              <a:t>composante 4</a:t>
            </a:r>
            <a:r>
              <a:rPr lang="fr-FR" sz="2400" dirty="0"/>
              <a:t> représente les produits avec un </a:t>
            </a:r>
            <a:r>
              <a:rPr lang="fr-FR" sz="2400" b="1" dirty="0"/>
              <a:t>fort taux de sel</a:t>
            </a:r>
            <a:r>
              <a:rPr lang="fr-FR" sz="2400" dirty="0"/>
              <a:t>, les autres variables n’ont pas beaucoup d’incidence comparativement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C7B1A69-9FBB-4782-9781-5B0315125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4426"/>
            <a:ext cx="6759676" cy="419169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E2D6795-CF34-46ED-B7C1-4205F72BD574}"/>
              </a:ext>
            </a:extLst>
          </p:cNvPr>
          <p:cNvSpPr txBox="1"/>
          <p:nvPr/>
        </p:nvSpPr>
        <p:spPr>
          <a:xfrm>
            <a:off x="52518" y="5751504"/>
            <a:ext cx="502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groupes de variables suivants sont très proches: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/>
              <a:t>Nutrition_score</a:t>
            </a:r>
            <a:r>
              <a:rPr lang="fr-FR" dirty="0"/>
              <a:t> et </a:t>
            </a:r>
            <a:r>
              <a:rPr lang="fr-FR" dirty="0" err="1"/>
              <a:t>sugars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25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924A2F-22AD-4677-BF38-326232E5C6D3}"/>
              </a:ext>
            </a:extLst>
          </p:cNvPr>
          <p:cNvSpPr/>
          <p:nvPr/>
        </p:nvSpPr>
        <p:spPr>
          <a:xfrm>
            <a:off x="0" y="1912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A474972-7814-47A1-937F-558099499D5E}"/>
              </a:ext>
            </a:extLst>
          </p:cNvPr>
          <p:cNvSpPr txBox="1">
            <a:spLocks/>
          </p:cNvSpPr>
          <p:nvPr/>
        </p:nvSpPr>
        <p:spPr>
          <a:xfrm>
            <a:off x="466045" y="113167"/>
            <a:ext cx="1076606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Les objectifs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8929FD4-E868-4952-848D-B132D216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806704" cy="4393982"/>
          </a:xfrm>
        </p:spPr>
        <p:txBody>
          <a:bodyPr>
            <a:normAutofit/>
          </a:bodyPr>
          <a:lstStyle/>
          <a:p>
            <a:pPr algn="ctr"/>
            <a:endParaRPr lang="fr-FR" sz="2000" b="1" i="0" dirty="0">
              <a:effectLst/>
              <a:latin typeface="Montserrat" panose="00000500000000000000" pitchFamily="2" charset="0"/>
            </a:endParaRPr>
          </a:p>
          <a:p>
            <a:pPr algn="ctr"/>
            <a:r>
              <a:rPr lang="fr-FR" sz="2000" b="1" i="0" dirty="0">
                <a:effectLst/>
                <a:latin typeface="Montserrat" panose="00000500000000000000" pitchFamily="2" charset="0"/>
              </a:rPr>
              <a:t>Trouver une idée d’application en lien avec les données</a:t>
            </a:r>
          </a:p>
          <a:p>
            <a:pPr algn="ctr"/>
            <a:endParaRPr lang="fr-FR" sz="2000" b="1" i="0" dirty="0">
              <a:effectLst/>
              <a:latin typeface="Montserrat" panose="00000500000000000000" pitchFamily="2" charset="0"/>
            </a:endParaRPr>
          </a:p>
          <a:p>
            <a:pPr algn="ctr"/>
            <a:r>
              <a:rPr lang="fr-FR" sz="2000" b="1" i="0" dirty="0">
                <a:effectLst/>
                <a:latin typeface="Montserrat" panose="00000500000000000000" pitchFamily="2" charset="0"/>
              </a:rPr>
              <a:t>Traiter le jeu de données selon les besoins</a:t>
            </a:r>
          </a:p>
          <a:p>
            <a:pPr algn="ctr"/>
            <a:endParaRPr lang="fr-FR" sz="2000" b="1" i="0" dirty="0">
              <a:effectLst/>
              <a:latin typeface="Montserrat" panose="00000500000000000000" pitchFamily="2" charset="0"/>
            </a:endParaRPr>
          </a:p>
          <a:p>
            <a:pPr algn="ctr"/>
            <a:r>
              <a:rPr lang="fr-FR" sz="2000" b="1" dirty="0">
                <a:latin typeface="Montserrat" panose="00000500000000000000" pitchFamily="2" charset="0"/>
              </a:rPr>
              <a:t>P</a:t>
            </a:r>
            <a:r>
              <a:rPr lang="fr-FR" sz="2000" b="1" i="0" dirty="0">
                <a:effectLst/>
                <a:latin typeface="Montserrat" panose="00000500000000000000" pitchFamily="2" charset="0"/>
              </a:rPr>
              <a:t>roduire des visualisations des analyses effectuées</a:t>
            </a:r>
          </a:p>
          <a:p>
            <a:pPr algn="ctr"/>
            <a:endParaRPr lang="fr-FR" sz="2000" b="1" i="0" dirty="0">
              <a:effectLst/>
              <a:latin typeface="Montserrat" panose="00000500000000000000" pitchFamily="2" charset="0"/>
            </a:endParaRPr>
          </a:p>
          <a:p>
            <a:pPr algn="ctr"/>
            <a:r>
              <a:rPr lang="fr-FR" sz="2000" b="1" i="0" dirty="0">
                <a:effectLst/>
                <a:latin typeface="Montserrat" panose="00000500000000000000" pitchFamily="2" charset="0"/>
              </a:rPr>
              <a:t>Justifier l’application à l’aide des résultats obtenus</a:t>
            </a:r>
          </a:p>
          <a:p>
            <a:pPr algn="ctr"/>
            <a:endParaRPr lang="fr-FR" sz="2000" b="1" i="0" dirty="0">
              <a:effectLst/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fr-FR" sz="2000" dirty="0"/>
          </a:p>
        </p:txBody>
      </p:sp>
      <p:pic>
        <p:nvPicPr>
          <p:cNvPr id="11" name="Image 10" descr="Une image contenant texte, marché, scène, entrepôt&#10;&#10;Description générée automatiquement">
            <a:extLst>
              <a:ext uri="{FF2B5EF4-FFF2-40B4-BE49-F238E27FC236}">
                <a16:creationId xmlns:a16="http://schemas.microsoft.com/office/drawing/2014/main" id="{32FBA151-F744-4EA6-9546-DC3A75AB1A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9" r="23941"/>
          <a:stretch/>
        </p:blipFill>
        <p:spPr>
          <a:xfrm>
            <a:off x="9519313" y="0"/>
            <a:ext cx="2708582" cy="2369386"/>
          </a:xfrm>
          <a:prstGeom prst="teardrop">
            <a:avLst/>
          </a:prstGeom>
        </p:spPr>
      </p:pic>
    </p:spTree>
    <p:extLst>
      <p:ext uri="{BB962C8B-B14F-4D97-AF65-F5344CB8AC3E}">
        <p14:creationId xmlns:p14="http://schemas.microsoft.com/office/powerpoint/2010/main" val="4277211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Projections des individus</a:t>
            </a:r>
            <a:endParaRPr lang="fr-FR" sz="3600" b="1" dirty="0"/>
          </a:p>
        </p:txBody>
      </p:sp>
      <p:pic>
        <p:nvPicPr>
          <p:cNvPr id="3" name="Image 2" descr="Une image contenant pomme, fruit, alimentation, ensemble&#10;&#10;Description générée automatiquement">
            <a:extLst>
              <a:ext uri="{FF2B5EF4-FFF2-40B4-BE49-F238E27FC236}">
                <a16:creationId xmlns:a16="http://schemas.microsoft.com/office/drawing/2014/main" id="{C2B5630F-80AC-4FA6-9BFF-E057715D4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11" b="8601"/>
          <a:stretch/>
        </p:blipFill>
        <p:spPr>
          <a:xfrm>
            <a:off x="9915394" y="4514585"/>
            <a:ext cx="2276606" cy="234341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8F18731-F93E-4C72-A08E-ACC031FD1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78267"/>
            <a:ext cx="8436983" cy="514415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7FA7D99-805F-4D4B-9F1C-CD0D1D3942B2}"/>
              </a:ext>
            </a:extLst>
          </p:cNvPr>
          <p:cNvSpPr txBox="1"/>
          <p:nvPr/>
        </p:nvSpPr>
        <p:spPr>
          <a:xfrm>
            <a:off x="8768823" y="2365947"/>
            <a:ext cx="3361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On remarque la ligne de </a:t>
            </a:r>
            <a:r>
              <a:rPr lang="fr-FR" sz="2400" b="1" dirty="0"/>
              <a:t>Féculents </a:t>
            </a:r>
            <a:r>
              <a:rPr lang="fr-FR" sz="2400" dirty="0"/>
              <a:t>qui suit la composante 3 : </a:t>
            </a:r>
            <a:r>
              <a:rPr lang="fr-FR" sz="2400" b="1" dirty="0"/>
              <a:t>l’axe des fibres et des </a:t>
            </a:r>
            <a:r>
              <a:rPr lang="fr-FR" sz="2400" b="1" dirty="0" err="1"/>
              <a:t>proteines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7259F5-A3F9-41E2-85C1-39F84D9F9BBD}"/>
              </a:ext>
            </a:extLst>
          </p:cNvPr>
          <p:cNvSpPr txBox="1"/>
          <p:nvPr/>
        </p:nvSpPr>
        <p:spPr>
          <a:xfrm>
            <a:off x="6391435" y="4514585"/>
            <a:ext cx="33617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La </a:t>
            </a:r>
            <a:r>
              <a:rPr lang="fr-FR" sz="2400" dirty="0" err="1"/>
              <a:t>categorie</a:t>
            </a:r>
            <a:r>
              <a:rPr lang="fr-FR" sz="2400" dirty="0"/>
              <a:t> </a:t>
            </a:r>
            <a:r>
              <a:rPr lang="fr-FR" sz="2400" b="1" dirty="0"/>
              <a:t>Condiments et sauces</a:t>
            </a:r>
            <a:r>
              <a:rPr lang="fr-FR" sz="2400" dirty="0"/>
              <a:t> est haut sur la composante 4 représentant le sel. Logique, le sel est un condiment.</a:t>
            </a:r>
          </a:p>
          <a:p>
            <a:pPr algn="ctr"/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132014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Cercles des corrélations</a:t>
            </a:r>
            <a:endParaRPr lang="fr-FR" sz="3600" b="1" dirty="0"/>
          </a:p>
        </p:txBody>
      </p:sp>
      <p:pic>
        <p:nvPicPr>
          <p:cNvPr id="3" name="Image 2" descr="Une image contenant pomme, fruit, alimentation, ensemble&#10;&#10;Description générée automatiquement">
            <a:extLst>
              <a:ext uri="{FF2B5EF4-FFF2-40B4-BE49-F238E27FC236}">
                <a16:creationId xmlns:a16="http://schemas.microsoft.com/office/drawing/2014/main" id="{C2B5630F-80AC-4FA6-9BFF-E057715D4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11" b="8601"/>
          <a:stretch/>
        </p:blipFill>
        <p:spPr>
          <a:xfrm>
            <a:off x="9915394" y="4514585"/>
            <a:ext cx="2276606" cy="234341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7FA7D99-805F-4D4B-9F1C-CD0D1D3942B2}"/>
              </a:ext>
            </a:extLst>
          </p:cNvPr>
          <p:cNvSpPr txBox="1"/>
          <p:nvPr/>
        </p:nvSpPr>
        <p:spPr>
          <a:xfrm>
            <a:off x="6872748" y="1323833"/>
            <a:ext cx="53192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La </a:t>
            </a:r>
            <a:r>
              <a:rPr lang="fr-FR" sz="2400" b="1" dirty="0"/>
              <a:t>composante 5</a:t>
            </a:r>
            <a:r>
              <a:rPr lang="fr-FR" sz="2400" dirty="0"/>
              <a:t> représente les produits avec un </a:t>
            </a:r>
            <a:r>
              <a:rPr lang="fr-FR" sz="2400" b="1" dirty="0"/>
              <a:t>fort taux de protéines </a:t>
            </a:r>
            <a:r>
              <a:rPr lang="fr-FR" sz="2400" dirty="0"/>
              <a:t>et un </a:t>
            </a:r>
            <a:r>
              <a:rPr lang="fr-FR" sz="2400" b="1" dirty="0"/>
              <a:t>faible taux de fibres</a:t>
            </a:r>
          </a:p>
          <a:p>
            <a:endParaRPr lang="fr-FR" sz="2400" b="1" dirty="0"/>
          </a:p>
          <a:p>
            <a:r>
              <a:rPr lang="fr-FR" sz="2400" dirty="0"/>
              <a:t>- La </a:t>
            </a:r>
            <a:r>
              <a:rPr lang="fr-FR" sz="2400" b="1" dirty="0"/>
              <a:t>composante 6</a:t>
            </a:r>
            <a:r>
              <a:rPr lang="fr-FR" sz="2400" dirty="0"/>
              <a:t> représente les produits avec un </a:t>
            </a:r>
            <a:r>
              <a:rPr lang="fr-FR" sz="2400" b="1" dirty="0"/>
              <a:t>haut taux de fibres </a:t>
            </a:r>
            <a:r>
              <a:rPr lang="fr-FR" sz="2400" dirty="0"/>
              <a:t>mais un </a:t>
            </a:r>
            <a:r>
              <a:rPr lang="fr-FR" sz="2400" b="1" dirty="0"/>
              <a:t>taux de glucide et d’énergie faible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47214A-C16E-41A2-B185-26EB307322C4}"/>
              </a:ext>
            </a:extLst>
          </p:cNvPr>
          <p:cNvSpPr txBox="1"/>
          <p:nvPr/>
        </p:nvSpPr>
        <p:spPr>
          <a:xfrm>
            <a:off x="52518" y="5751504"/>
            <a:ext cx="502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groupes de variables suivants sont très proches: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/>
              <a:t>Nutrition_score</a:t>
            </a:r>
            <a:r>
              <a:rPr lang="fr-FR" dirty="0"/>
              <a:t> et </a:t>
            </a:r>
            <a:r>
              <a:rPr lang="fr-FR" dirty="0" err="1"/>
              <a:t>sugars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F18731-F93E-4C72-A08E-ACC031FD1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39151"/>
            <a:ext cx="6641751" cy="41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82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Projections des individus</a:t>
            </a:r>
            <a:endParaRPr lang="fr-FR" sz="3600" b="1" dirty="0"/>
          </a:p>
        </p:txBody>
      </p:sp>
      <p:pic>
        <p:nvPicPr>
          <p:cNvPr id="3" name="Image 2" descr="Une image contenant pomme, fruit, alimentation, ensemble&#10;&#10;Description générée automatiquement">
            <a:extLst>
              <a:ext uri="{FF2B5EF4-FFF2-40B4-BE49-F238E27FC236}">
                <a16:creationId xmlns:a16="http://schemas.microsoft.com/office/drawing/2014/main" id="{C2B5630F-80AC-4FA6-9BFF-E057715D4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11" b="8601"/>
          <a:stretch/>
        </p:blipFill>
        <p:spPr>
          <a:xfrm>
            <a:off x="9915394" y="4514585"/>
            <a:ext cx="2276606" cy="234341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8F18731-F93E-4C72-A08E-ACC031FD1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92172"/>
            <a:ext cx="8436983" cy="51163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A7259F5-A3F9-41E2-85C1-39F84D9F9BBD}"/>
              </a:ext>
            </a:extLst>
          </p:cNvPr>
          <p:cNvSpPr txBox="1"/>
          <p:nvPr/>
        </p:nvSpPr>
        <p:spPr>
          <a:xfrm>
            <a:off x="8068274" y="1346130"/>
            <a:ext cx="42216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Viande/Poisson/Œuf </a:t>
            </a:r>
            <a:r>
              <a:rPr lang="fr-FR" sz="2400" dirty="0"/>
              <a:t>semble regroupé à droite du graphique : cela indique un haut taux de protéines. Mais des </a:t>
            </a:r>
            <a:r>
              <a:rPr lang="fr-FR" sz="2400" b="1" dirty="0"/>
              <a:t>Compléments alimentaire </a:t>
            </a:r>
            <a:r>
              <a:rPr lang="fr-FR" sz="2400" dirty="0"/>
              <a:t>sont plus à droite encore. On retrouve les résultats de notre test statistique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311210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89BCBC-BEE9-4463-997B-2D5C7021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28662"/>
            <a:ext cx="4168256" cy="228749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b="1" dirty="0">
                <a:latin typeface="Montserrat" panose="00000500000000000000" pitchFamily="2" charset="0"/>
              </a:rPr>
              <a:t>Résultats et conclusion</a:t>
            </a:r>
            <a:br>
              <a:rPr lang="en-US" sz="5200" b="1" i="0" dirty="0">
                <a:effectLst/>
              </a:rPr>
            </a:br>
            <a:endParaRPr lang="en-US" sz="520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BF37046-86BA-44FA-B88A-9D248A6DF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38734"/>
            <a:ext cx="4168255" cy="347079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Montserrat" panose="00000500000000000000" pitchFamily="2" charset="0"/>
              </a:rPr>
              <a:t>Notre application </a:t>
            </a:r>
            <a:r>
              <a:rPr lang="en-US" sz="2400" dirty="0" err="1">
                <a:latin typeface="Montserrat" panose="00000500000000000000" pitchFamily="2" charset="0"/>
              </a:rPr>
              <a:t>peut-elle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être</a:t>
            </a:r>
            <a:r>
              <a:rPr lang="en-US" sz="2400" dirty="0">
                <a:latin typeface="Montserrat" panose="00000500000000000000" pitchFamily="2" charset="0"/>
              </a:rPr>
              <a:t> mise </a:t>
            </a:r>
            <a:r>
              <a:rPr lang="en-US" sz="2400" dirty="0" err="1">
                <a:latin typeface="Montserrat" panose="00000500000000000000" pitchFamily="2" charset="0"/>
              </a:rPr>
              <a:t>en</a:t>
            </a:r>
            <a:r>
              <a:rPr lang="en-US" sz="2400" dirty="0">
                <a:latin typeface="Montserrat" panose="00000500000000000000" pitchFamily="2" charset="0"/>
              </a:rPr>
              <a:t> place ?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EE239F0-27FF-41F4-8148-E172741E3B74}"/>
              </a:ext>
            </a:extLst>
          </p:cNvPr>
          <p:cNvCxnSpPr/>
          <p:nvPr/>
        </p:nvCxnSpPr>
        <p:spPr>
          <a:xfrm>
            <a:off x="477672" y="2415654"/>
            <a:ext cx="36848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Espace réservé du contenu 5">
            <a:extLst>
              <a:ext uri="{FF2B5EF4-FFF2-40B4-BE49-F238E27FC236}">
                <a16:creationId xmlns:a16="http://schemas.microsoft.com/office/drawing/2014/main" id="{85EFBE62-7CA2-46B8-BC7E-3E8062084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" r="7338"/>
          <a:stretch/>
        </p:blipFill>
        <p:spPr>
          <a:xfrm>
            <a:off x="5010387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1474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3687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D40B5EC-7A7C-40F7-A7D2-BC225C017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1" r="9201"/>
          <a:stretch/>
        </p:blipFill>
        <p:spPr>
          <a:xfrm>
            <a:off x="9650835" y="4320540"/>
            <a:ext cx="2541165" cy="2537460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Faisabilité de l’application</a:t>
            </a:r>
            <a:endParaRPr lang="fr-FR" sz="36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D2E4BC6-301C-4CFA-8320-A9AABBC0B959}"/>
              </a:ext>
            </a:extLst>
          </p:cNvPr>
          <p:cNvSpPr txBox="1"/>
          <p:nvPr/>
        </p:nvSpPr>
        <p:spPr>
          <a:xfrm>
            <a:off x="1444112" y="2537460"/>
            <a:ext cx="9151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Les tests statistiques et l’ACP nous montre des corrélations entre les même individus d’une </a:t>
            </a:r>
            <a:r>
              <a:rPr lang="fr-FR" sz="2400" dirty="0" err="1"/>
              <a:t>categorie</a:t>
            </a:r>
            <a:r>
              <a:rPr lang="fr-FR" sz="2400" dirty="0"/>
              <a:t>.</a:t>
            </a:r>
          </a:p>
          <a:p>
            <a:pPr algn="ctr"/>
            <a:endParaRPr lang="fr-FR" sz="2400" b="1" dirty="0"/>
          </a:p>
          <a:p>
            <a:pPr algn="ctr"/>
            <a:r>
              <a:rPr lang="fr-FR" sz="2400" b="1" dirty="0"/>
              <a:t>Notre proposition d’étiqueté les produits selon leur apport nutritionnel semble possible.</a:t>
            </a:r>
          </a:p>
        </p:txBody>
      </p:sp>
    </p:spTree>
    <p:extLst>
      <p:ext uri="{BB962C8B-B14F-4D97-AF65-F5344CB8AC3E}">
        <p14:creationId xmlns:p14="http://schemas.microsoft.com/office/powerpoint/2010/main" val="4146758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3687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D40B5EC-7A7C-40F7-A7D2-BC225C017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1" r="9201"/>
          <a:stretch/>
        </p:blipFill>
        <p:spPr>
          <a:xfrm>
            <a:off x="9650835" y="4320540"/>
            <a:ext cx="2541165" cy="2537460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Force et faiblesse</a:t>
            </a:r>
            <a:endParaRPr lang="fr-FR" sz="36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D2E4BC6-301C-4CFA-8320-A9AABBC0B959}"/>
              </a:ext>
            </a:extLst>
          </p:cNvPr>
          <p:cNvSpPr txBox="1"/>
          <p:nvPr/>
        </p:nvSpPr>
        <p:spPr>
          <a:xfrm>
            <a:off x="345831" y="1415908"/>
            <a:ext cx="93050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/>
              <a:t>Forces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Prometteur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Permet de remédier au problème des catégories manquantes</a:t>
            </a:r>
          </a:p>
          <a:p>
            <a:pPr lvl="1"/>
            <a:endParaRPr lang="fr-F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/>
              <a:t>Faiblesses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Le choix des catégories finales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/>
              <a:t>Quantité de catégorie restreinte par la lisibilité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/>
              <a:t>Certaines Catégories trop étendus (Condiments et sauces)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/>
              <a:t>D’autres trop spécifique (Complément alimentaire)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L’imputation des données induit-elle un biais 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/>
              <a:t>Près de 20% des données ont été imputés selon leur </a:t>
            </a:r>
            <a:r>
              <a:rPr lang="fr-FR" sz="2400" dirty="0" err="1"/>
              <a:t>Categorie</a:t>
            </a: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25353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3687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D40B5EC-7A7C-40F7-A7D2-BC225C017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1" r="9201"/>
          <a:stretch/>
        </p:blipFill>
        <p:spPr>
          <a:xfrm>
            <a:off x="9650835" y="4289280"/>
            <a:ext cx="2541165" cy="2537460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Pour aller plus loin…</a:t>
            </a:r>
            <a:endParaRPr lang="fr-FR" sz="36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D2E4BC6-301C-4CFA-8320-A9AABBC0B959}"/>
              </a:ext>
            </a:extLst>
          </p:cNvPr>
          <p:cNvSpPr txBox="1"/>
          <p:nvPr/>
        </p:nvSpPr>
        <p:spPr>
          <a:xfrm>
            <a:off x="1189703" y="2330308"/>
            <a:ext cx="9151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Dans une future version de l’application ont chercheras à réduire nos faiblesses: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Reformatage des Catégories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Sauter l’étape d’imputation et ne garder que les échantillons complets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Mais également d’ajouter des nouveaux éléments: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Fractionner la liste des ingrédients afin de pouvoir l’utiliser dans notre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43739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CEB187-780C-40E4-8BFB-365626D57C82}"/>
              </a:ext>
            </a:extLst>
          </p:cNvPr>
          <p:cNvSpPr/>
          <p:nvPr/>
        </p:nvSpPr>
        <p:spPr>
          <a:xfrm>
            <a:off x="36870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4085E66-CA52-4754-B0EE-94195472EEC3}"/>
              </a:ext>
            </a:extLst>
          </p:cNvPr>
          <p:cNvSpPr txBox="1">
            <a:spLocks/>
          </p:cNvSpPr>
          <p:nvPr/>
        </p:nvSpPr>
        <p:spPr>
          <a:xfrm>
            <a:off x="762000" y="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Question</a:t>
            </a:r>
            <a:endParaRPr lang="fr-FR" sz="36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7282DA7-CB1B-49F4-B9AC-E5E316815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07" y="1364113"/>
            <a:ext cx="6742726" cy="549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6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924A2F-22AD-4677-BF38-326232E5C6D3}"/>
              </a:ext>
            </a:extLst>
          </p:cNvPr>
          <p:cNvSpPr/>
          <p:nvPr/>
        </p:nvSpPr>
        <p:spPr>
          <a:xfrm>
            <a:off x="0" y="1912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A474972-7814-47A1-937F-558099499D5E}"/>
              </a:ext>
            </a:extLst>
          </p:cNvPr>
          <p:cNvSpPr txBox="1">
            <a:spLocks/>
          </p:cNvSpPr>
          <p:nvPr/>
        </p:nvSpPr>
        <p:spPr>
          <a:xfrm>
            <a:off x="466045" y="113167"/>
            <a:ext cx="1076606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Montserrat" panose="00000500000000000000" pitchFamily="2" charset="0"/>
              </a:rPr>
              <a:t>Sommaire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8929FD4-E868-4952-848D-B132D216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1"/>
            <a:ext cx="10786533" cy="4393982"/>
          </a:xfrm>
        </p:spPr>
        <p:txBody>
          <a:bodyPr>
            <a:normAutofit/>
          </a:bodyPr>
          <a:lstStyle/>
          <a:p>
            <a:pPr algn="ctr"/>
            <a:endParaRPr lang="fr-FR" sz="2000" b="1" i="0" dirty="0">
              <a:effectLst/>
              <a:latin typeface="Montserrat" panose="000005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b="1" dirty="0">
                <a:latin typeface="Montserrat" panose="00000500000000000000" pitchFamily="2" charset="0"/>
              </a:rPr>
              <a:t>Description de l’application</a:t>
            </a:r>
            <a:endParaRPr lang="fr-FR" sz="2000" b="1" i="0" dirty="0">
              <a:effectLst/>
              <a:latin typeface="Montserrat" panose="000005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2000" b="1" i="0" dirty="0">
              <a:effectLst/>
              <a:latin typeface="Montserrat" panose="000005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b="1" i="0" dirty="0">
                <a:effectLst/>
                <a:latin typeface="Montserrat" panose="00000500000000000000" pitchFamily="2" charset="0"/>
              </a:rPr>
              <a:t>Nettoyage des données</a:t>
            </a:r>
          </a:p>
          <a:p>
            <a:pPr marL="457200" indent="-457200">
              <a:buFont typeface="+mj-lt"/>
              <a:buAutoNum type="arabicPeriod"/>
            </a:pPr>
            <a:endParaRPr lang="fr-FR" sz="2000" b="1" i="0" dirty="0">
              <a:effectLst/>
              <a:latin typeface="Montserrat" panose="000005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b="1" dirty="0">
                <a:latin typeface="Montserrat" panose="00000500000000000000" pitchFamily="2" charset="0"/>
              </a:rPr>
              <a:t>Tests statistiques</a:t>
            </a:r>
          </a:p>
          <a:p>
            <a:pPr marL="457200" indent="-457200">
              <a:buFont typeface="+mj-lt"/>
              <a:buAutoNum type="arabicPeriod"/>
            </a:pPr>
            <a:endParaRPr lang="fr-FR" sz="2000" b="1" i="0" dirty="0">
              <a:effectLst/>
              <a:latin typeface="Montserrat" panose="000005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b="1" dirty="0">
                <a:latin typeface="Montserrat" panose="00000500000000000000" pitchFamily="2" charset="0"/>
              </a:rPr>
              <a:t>Analyse à Composantes Principales</a:t>
            </a:r>
            <a:endParaRPr lang="fr-FR" sz="2000" b="1" i="0" dirty="0">
              <a:effectLst/>
              <a:latin typeface="Montserrat" panose="000005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2000" b="1" i="0" dirty="0">
              <a:effectLst/>
              <a:latin typeface="Montserrat" panose="000005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b="1" i="0" dirty="0">
                <a:effectLst/>
                <a:latin typeface="Montserrat" panose="00000500000000000000" pitchFamily="2" charset="0"/>
              </a:rPr>
              <a:t>Résultats &amp; Conclusion</a:t>
            </a:r>
          </a:p>
          <a:p>
            <a:pPr algn="ctr"/>
            <a:endParaRPr lang="fr-FR" sz="2000" b="1" i="0" dirty="0">
              <a:effectLst/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fr-FR" sz="2000" dirty="0"/>
          </a:p>
        </p:txBody>
      </p:sp>
      <p:pic>
        <p:nvPicPr>
          <p:cNvPr id="11" name="Image 10" descr="Une image contenant texte, marché, scène, entrepôt&#10;&#10;Description générée automatiquement">
            <a:extLst>
              <a:ext uri="{FF2B5EF4-FFF2-40B4-BE49-F238E27FC236}">
                <a16:creationId xmlns:a16="http://schemas.microsoft.com/office/drawing/2014/main" id="{32FBA151-F744-4EA6-9546-DC3A75AB1A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9" r="23941"/>
          <a:stretch/>
        </p:blipFill>
        <p:spPr>
          <a:xfrm>
            <a:off x="9519313" y="0"/>
            <a:ext cx="2708582" cy="2369386"/>
          </a:xfrm>
          <a:prstGeom prst="teardrop">
            <a:avLst/>
          </a:prstGeom>
        </p:spPr>
      </p:pic>
    </p:spTree>
    <p:extLst>
      <p:ext uri="{BB962C8B-B14F-4D97-AF65-F5344CB8AC3E}">
        <p14:creationId xmlns:p14="http://schemas.microsoft.com/office/powerpoint/2010/main" val="61541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89BCBC-BEE9-4463-997B-2D5C7021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28662"/>
            <a:ext cx="4168256" cy="228749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b="1" dirty="0">
                <a:latin typeface="Montserrat" panose="00000500000000000000" pitchFamily="2" charset="0"/>
              </a:rPr>
              <a:t>Description de l’application</a:t>
            </a:r>
            <a:br>
              <a:rPr lang="en-US" sz="5200" b="1" i="0" dirty="0">
                <a:effectLst/>
              </a:rPr>
            </a:br>
            <a:endParaRPr lang="en-US" sz="520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BF37046-86BA-44FA-B88A-9D248A6DF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38734"/>
            <a:ext cx="4168255" cy="347079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Montserrat" panose="00000500000000000000" pitchFamily="2" charset="0"/>
              </a:rPr>
              <a:t>Catégorisation</a:t>
            </a:r>
            <a:r>
              <a:rPr lang="en-US" sz="2400" dirty="0">
                <a:latin typeface="Montserrat" panose="00000500000000000000" pitchFamily="2" charset="0"/>
              </a:rPr>
              <a:t> des </a:t>
            </a:r>
            <a:r>
              <a:rPr lang="en-US" sz="2400" dirty="0" err="1">
                <a:latin typeface="Montserrat" panose="00000500000000000000" pitchFamily="2" charset="0"/>
              </a:rPr>
              <a:t>produits</a:t>
            </a:r>
            <a:r>
              <a:rPr lang="en-US" sz="2400" dirty="0">
                <a:latin typeface="Montserrat" panose="00000500000000000000" pitchFamily="2" charset="0"/>
              </a:rPr>
              <a:t> non </a:t>
            </a:r>
            <a:r>
              <a:rPr lang="en-US" sz="2400" dirty="0" err="1">
                <a:latin typeface="Montserrat" panose="00000500000000000000" pitchFamily="2" charset="0"/>
              </a:rPr>
              <a:t>étiquettés</a:t>
            </a:r>
            <a:r>
              <a:rPr lang="en-US" sz="2400" dirty="0">
                <a:latin typeface="Montserrat" panose="00000500000000000000" pitchFamily="2" charset="0"/>
              </a:rPr>
              <a:t> à </a:t>
            </a:r>
            <a:r>
              <a:rPr lang="en-US" sz="2400" dirty="0" err="1">
                <a:latin typeface="Montserrat" panose="00000500000000000000" pitchFamily="2" charset="0"/>
              </a:rPr>
              <a:t>l’aide</a:t>
            </a:r>
            <a:r>
              <a:rPr lang="en-US" sz="2400" dirty="0">
                <a:latin typeface="Montserrat" panose="00000500000000000000" pitchFamily="2" charset="0"/>
              </a:rPr>
              <a:t> de la composition </a:t>
            </a:r>
            <a:r>
              <a:rPr lang="en-US" sz="2400" dirty="0" err="1">
                <a:latin typeface="Montserrat" panose="00000500000000000000" pitchFamily="2" charset="0"/>
              </a:rPr>
              <a:t>nutritionelle</a:t>
            </a:r>
            <a:endParaRPr lang="en-US" sz="2400" dirty="0">
              <a:latin typeface="Montserrat" panose="00000500000000000000" pitchFamily="2" charset="0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4AF86BB-5C8F-4D4B-8D73-F70D4109E8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5" r="20525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EE239F0-27FF-41F4-8148-E172741E3B74}"/>
              </a:ext>
            </a:extLst>
          </p:cNvPr>
          <p:cNvCxnSpPr/>
          <p:nvPr/>
        </p:nvCxnSpPr>
        <p:spPr>
          <a:xfrm>
            <a:off x="477672" y="2415654"/>
            <a:ext cx="36848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7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9DD838-D803-4A6B-A5FA-5CB0EC7F232F}"/>
              </a:ext>
            </a:extLst>
          </p:cNvPr>
          <p:cNvSpPr/>
          <p:nvPr/>
        </p:nvSpPr>
        <p:spPr>
          <a:xfrm>
            <a:off x="0" y="1912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96FC81-02D4-47E7-9CD8-4864695B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59" y="191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latin typeface="Montserrat" panose="00000500000000000000" pitchFamily="2" charset="0"/>
              </a:rPr>
              <a:t>Description de l’application</a:t>
            </a:r>
            <a:endParaRPr lang="fr-FR" sz="36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671F66-5C74-461C-B4BD-225FDA860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29" y="3429000"/>
            <a:ext cx="8993841" cy="1086521"/>
          </a:xfrm>
        </p:spPr>
        <p:txBody>
          <a:bodyPr>
            <a:normAutofit fontScale="85000" lnSpcReduction="20000"/>
          </a:bodyPr>
          <a:lstStyle/>
          <a:p>
            <a:pPr algn="ctr"/>
            <a:endParaRPr lang="fr-FR" dirty="0"/>
          </a:p>
          <a:p>
            <a:pPr marL="0" indent="0" algn="ctr">
              <a:buNone/>
            </a:pPr>
            <a:r>
              <a:rPr lang="fr-FR" dirty="0"/>
              <a:t>A partir des informations de composition nutritionnelle étiqueté le produit selon 10 catégories :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EFD9370-4636-4CD8-81B1-0DEC6F9F2425}"/>
              </a:ext>
            </a:extLst>
          </p:cNvPr>
          <p:cNvSpPr txBox="1">
            <a:spLocks/>
          </p:cNvSpPr>
          <p:nvPr/>
        </p:nvSpPr>
        <p:spPr>
          <a:xfrm>
            <a:off x="838200" y="2144974"/>
            <a:ext cx="10515600" cy="1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Système de catégorisation des produits alimentaires par leur composition nutritionnelle.</a:t>
            </a:r>
          </a:p>
        </p:txBody>
      </p:sp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643D0148-9374-4979-9C4B-3F48E485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6" r="21816"/>
          <a:stretch/>
        </p:blipFill>
        <p:spPr>
          <a:xfrm>
            <a:off x="9650834" y="4320540"/>
            <a:ext cx="2541165" cy="2537460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1E262EB-1D75-403F-90C1-FF708C0411A3}"/>
              </a:ext>
            </a:extLst>
          </p:cNvPr>
          <p:cNvSpPr txBox="1"/>
          <p:nvPr/>
        </p:nvSpPr>
        <p:spPr>
          <a:xfrm>
            <a:off x="405654" y="4501109"/>
            <a:ext cx="5690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fr-FR" dirty="0"/>
              <a:t>Féculents</a:t>
            </a:r>
          </a:p>
          <a:p>
            <a:pPr marL="0" indent="0" algn="ctr">
              <a:buNone/>
            </a:pPr>
            <a:r>
              <a:rPr lang="fr-FR" dirty="0"/>
              <a:t>Grignotages salés</a:t>
            </a:r>
          </a:p>
          <a:p>
            <a:pPr marL="0" indent="0" algn="ctr">
              <a:buNone/>
            </a:pPr>
            <a:r>
              <a:rPr lang="fr-FR" dirty="0"/>
              <a:t>Repas complet</a:t>
            </a:r>
          </a:p>
          <a:p>
            <a:pPr marL="0" indent="0" algn="ctr">
              <a:buNone/>
            </a:pPr>
            <a:r>
              <a:rPr lang="fr-FR" dirty="0"/>
              <a:t>Condiments &amp; sauces</a:t>
            </a:r>
          </a:p>
          <a:p>
            <a:pPr marL="0" indent="0" algn="ctr">
              <a:buNone/>
            </a:pPr>
            <a:r>
              <a:rPr lang="fr-FR" dirty="0"/>
              <a:t>Compléments alimentaire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64507B-B023-4EFA-A40B-509D377C1D1A}"/>
              </a:ext>
            </a:extLst>
          </p:cNvPr>
          <p:cNvSpPr txBox="1"/>
          <p:nvPr/>
        </p:nvSpPr>
        <p:spPr>
          <a:xfrm>
            <a:off x="9650834" y="3429000"/>
            <a:ext cx="1227837" cy="143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E90793-B81A-4D85-AD6A-ABB693461298}"/>
              </a:ext>
            </a:extLst>
          </p:cNvPr>
          <p:cNvSpPr txBox="1"/>
          <p:nvPr/>
        </p:nvSpPr>
        <p:spPr>
          <a:xfrm>
            <a:off x="6042212" y="4488304"/>
            <a:ext cx="3554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fr-FR" dirty="0"/>
              <a:t>Boissons</a:t>
            </a:r>
          </a:p>
          <a:p>
            <a:pPr marL="0" indent="0" algn="ctr">
              <a:buNone/>
            </a:pPr>
            <a:r>
              <a:rPr lang="fr-FR" dirty="0"/>
              <a:t>Fruits &amp; légumes</a:t>
            </a:r>
          </a:p>
          <a:p>
            <a:pPr marL="0" indent="0" algn="ctr">
              <a:buNone/>
            </a:pPr>
            <a:r>
              <a:rPr lang="fr-FR" dirty="0"/>
              <a:t> Sucreries </a:t>
            </a:r>
          </a:p>
          <a:p>
            <a:pPr marL="0" indent="0" algn="ctr">
              <a:buNone/>
            </a:pPr>
            <a:r>
              <a:rPr lang="fr-FR" dirty="0"/>
              <a:t>Produits laitiers</a:t>
            </a:r>
          </a:p>
          <a:p>
            <a:pPr marL="0" indent="0" algn="ctr">
              <a:buNone/>
            </a:pPr>
            <a:r>
              <a:rPr lang="fr-FR" dirty="0"/>
              <a:t>Viande/Poisson/</a:t>
            </a:r>
            <a:r>
              <a:rPr lang="fr-FR" dirty="0" err="1"/>
              <a:t>Oeuf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12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DDDC30-9380-4084-A3D3-F93F3154EDB2}"/>
              </a:ext>
            </a:extLst>
          </p:cNvPr>
          <p:cNvSpPr/>
          <p:nvPr/>
        </p:nvSpPr>
        <p:spPr>
          <a:xfrm>
            <a:off x="-1" y="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96FC81-02D4-47E7-9CD8-4864695B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5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latin typeface="Montserrat" panose="00000500000000000000" pitchFamily="2" charset="0"/>
              </a:rPr>
              <a:t>Motivation du choix</a:t>
            </a:r>
            <a:endParaRPr lang="fr-FR" sz="3600" b="1" dirty="0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08861AAB-673A-4A42-A4C4-B9A5F0D99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6" r="21816"/>
          <a:stretch/>
        </p:blipFill>
        <p:spPr>
          <a:xfrm>
            <a:off x="9650834" y="4320540"/>
            <a:ext cx="2541165" cy="2537460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9330A55-81D6-424D-A94C-63726237C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858" y="2606110"/>
            <a:ext cx="7316711" cy="39677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96808A6-4041-487E-9A93-C231289B1536}"/>
              </a:ext>
            </a:extLst>
          </p:cNvPr>
          <p:cNvSpPr txBox="1"/>
          <p:nvPr/>
        </p:nvSpPr>
        <p:spPr>
          <a:xfrm>
            <a:off x="30057" y="1735004"/>
            <a:ext cx="760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Manque d’information dans le jeu de données :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529754C-E398-4DD7-81C3-5433585C4DC6}"/>
              </a:ext>
            </a:extLst>
          </p:cNvPr>
          <p:cNvSpPr txBox="1">
            <a:spLocks/>
          </p:cNvSpPr>
          <p:nvPr/>
        </p:nvSpPr>
        <p:spPr>
          <a:xfrm>
            <a:off x="7636371" y="1909194"/>
            <a:ext cx="4767618" cy="3331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9600" dirty="0"/>
          </a:p>
          <a:p>
            <a:r>
              <a:rPr lang="fr-FR" sz="9600" dirty="0"/>
              <a:t> Des catégories souvent soit trop vague/floue, soit trop précise</a:t>
            </a:r>
          </a:p>
          <a:p>
            <a:endParaRPr lang="fr-FR" sz="9600" dirty="0"/>
          </a:p>
          <a:p>
            <a:r>
              <a:rPr lang="fr-FR" sz="9600" dirty="0"/>
              <a:t> Lien avec le machine </a:t>
            </a:r>
            <a:r>
              <a:rPr lang="fr-FR" sz="9600" dirty="0" err="1"/>
              <a:t>learning</a:t>
            </a:r>
            <a:r>
              <a:rPr lang="fr-FR" sz="9600" dirty="0"/>
              <a:t> et l’IA</a:t>
            </a:r>
          </a:p>
          <a:p>
            <a:endParaRPr lang="fr-FR" sz="96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96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349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C28F91-E5B6-41DB-8DD5-9023651BE7A5}"/>
              </a:ext>
            </a:extLst>
          </p:cNvPr>
          <p:cNvSpPr/>
          <p:nvPr/>
        </p:nvSpPr>
        <p:spPr>
          <a:xfrm>
            <a:off x="0" y="19120"/>
            <a:ext cx="12192000" cy="1323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96FC81-02D4-47E7-9CD8-4864695B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883" y="191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latin typeface="Montserrat" panose="00000500000000000000" pitchFamily="2" charset="0"/>
              </a:rPr>
              <a:t>Besoin de l’application</a:t>
            </a:r>
            <a:endParaRPr lang="fr-FR" sz="36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671F66-5C74-461C-B4BD-225FDA860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606"/>
            <a:ext cx="10515600" cy="451530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La base de données de test doit être composée de :</a:t>
            </a:r>
          </a:p>
          <a:p>
            <a:pPr lvl="1"/>
            <a:r>
              <a:rPr lang="fr-FR" dirty="0"/>
              <a:t>Variables quantitatives relatives aux informations nutritionnelles:</a:t>
            </a:r>
          </a:p>
          <a:p>
            <a:pPr lvl="2"/>
            <a:r>
              <a:rPr lang="fr-FR" dirty="0"/>
              <a:t>Macronutriments ( protéines, glucides, lipides)</a:t>
            </a:r>
          </a:p>
          <a:p>
            <a:pPr lvl="2"/>
            <a:r>
              <a:rPr lang="fr-FR" dirty="0"/>
              <a:t>Minéraux (sels)</a:t>
            </a:r>
          </a:p>
          <a:p>
            <a:pPr lvl="2"/>
            <a:r>
              <a:rPr lang="fr-FR" dirty="0"/>
              <a:t>Energie</a:t>
            </a:r>
          </a:p>
          <a:p>
            <a:pPr lvl="2"/>
            <a:r>
              <a:rPr lang="fr-FR" dirty="0"/>
              <a:t>Score de nutrition</a:t>
            </a:r>
          </a:p>
          <a:p>
            <a:pPr lvl="2"/>
            <a:r>
              <a:rPr lang="fr-FR" dirty="0"/>
              <a:t>Vitamines </a:t>
            </a:r>
          </a:p>
          <a:p>
            <a:pPr lvl="1"/>
            <a:r>
              <a:rPr lang="fr-FR" dirty="0"/>
              <a:t>Le nom du produit pour identifier les individus</a:t>
            </a:r>
          </a:p>
          <a:p>
            <a:pPr lvl="1"/>
            <a:r>
              <a:rPr lang="fr-FR" dirty="0"/>
              <a:t>Les ingrédients pour une potentielle future version de l’application</a:t>
            </a:r>
          </a:p>
          <a:p>
            <a:r>
              <a:rPr lang="fr-FR" dirty="0"/>
              <a:t>La base de données de training doit être composée de:</a:t>
            </a:r>
          </a:p>
          <a:p>
            <a:pPr lvl="1"/>
            <a:r>
              <a:rPr lang="fr-FR" dirty="0"/>
              <a:t>Tout ce qui se trouve dans le </a:t>
            </a:r>
            <a:r>
              <a:rPr lang="fr-FR" dirty="0" err="1"/>
              <a:t>dataset</a:t>
            </a:r>
            <a:r>
              <a:rPr lang="fr-FR" dirty="0"/>
              <a:t> de test</a:t>
            </a:r>
          </a:p>
          <a:p>
            <a:pPr lvl="1"/>
            <a:r>
              <a:rPr lang="fr-FR" dirty="0"/>
              <a:t>Les catégories étiquetés selon notre système</a:t>
            </a:r>
          </a:p>
        </p:txBody>
      </p:sp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BEB04137-E526-4189-8B59-0276CDC3F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6" r="21816"/>
          <a:stretch/>
        </p:blipFill>
        <p:spPr>
          <a:xfrm>
            <a:off x="9650835" y="4320540"/>
            <a:ext cx="2541165" cy="2537460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854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89BCBC-BEE9-4463-997B-2D5C7021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28662"/>
            <a:ext cx="4168256" cy="228749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b="1" i="0" dirty="0">
                <a:effectLst/>
                <a:latin typeface="Montserrat" panose="00000500000000000000" pitchFamily="2" charset="0"/>
              </a:rPr>
              <a:t>Nettoyage des données</a:t>
            </a:r>
            <a:br>
              <a:rPr lang="en-US" sz="5200" b="1" i="0" dirty="0">
                <a:effectLst/>
              </a:rPr>
            </a:br>
            <a:endParaRPr lang="en-US" sz="520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BF37046-86BA-44FA-B88A-9D248A6DF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38734"/>
            <a:ext cx="4168255" cy="347079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Montserrat" panose="00000500000000000000" pitchFamily="2" charset="0"/>
              </a:rPr>
              <a:t>Selectionné</a:t>
            </a:r>
            <a:r>
              <a:rPr lang="en-US" sz="2400" dirty="0">
                <a:latin typeface="Montserrat" panose="00000500000000000000" pitchFamily="2" charset="0"/>
              </a:rPr>
              <a:t>, </a:t>
            </a:r>
            <a:r>
              <a:rPr lang="en-US" sz="2400" dirty="0" err="1">
                <a:latin typeface="Montserrat" panose="00000500000000000000" pitchFamily="2" charset="0"/>
              </a:rPr>
              <a:t>corrigé</a:t>
            </a:r>
            <a:r>
              <a:rPr lang="en-US" sz="2400" dirty="0">
                <a:latin typeface="Montserrat" panose="00000500000000000000" pitchFamily="2" charset="0"/>
              </a:rPr>
              <a:t> et </a:t>
            </a:r>
            <a:r>
              <a:rPr lang="en-US" sz="2400" dirty="0" err="1">
                <a:latin typeface="Montserrat" panose="00000500000000000000" pitchFamily="2" charset="0"/>
              </a:rPr>
              <a:t>agencé</a:t>
            </a:r>
            <a:r>
              <a:rPr lang="en-US" sz="2400" dirty="0">
                <a:latin typeface="Montserrat" panose="00000500000000000000" pitchFamily="2" charset="0"/>
              </a:rPr>
              <a:t> les </a:t>
            </a:r>
            <a:r>
              <a:rPr lang="en-US" sz="2400" dirty="0" err="1">
                <a:latin typeface="Montserrat" panose="00000500000000000000" pitchFamily="2" charset="0"/>
              </a:rPr>
              <a:t>données</a:t>
            </a:r>
            <a:r>
              <a:rPr lang="en-US" sz="2400" dirty="0">
                <a:latin typeface="Montserrat" panose="00000500000000000000" pitchFamily="2" charset="0"/>
              </a:rPr>
              <a:t> brutes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EE239F0-27FF-41F4-8148-E172741E3B74}"/>
              </a:ext>
            </a:extLst>
          </p:cNvPr>
          <p:cNvCxnSpPr/>
          <p:nvPr/>
        </p:nvCxnSpPr>
        <p:spPr>
          <a:xfrm>
            <a:off x="477672" y="2415654"/>
            <a:ext cx="36848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Espace réservé du contenu 5">
            <a:extLst>
              <a:ext uri="{FF2B5EF4-FFF2-40B4-BE49-F238E27FC236}">
                <a16:creationId xmlns:a16="http://schemas.microsoft.com/office/drawing/2014/main" id="{85EFBE62-7CA2-46B8-BC7E-3E8062084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3" b="11803"/>
          <a:stretch/>
        </p:blipFill>
        <p:spPr>
          <a:xfrm>
            <a:off x="5010387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784551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1878</Words>
  <Application>Microsoft Office PowerPoint</Application>
  <PresentationFormat>Grand écran</PresentationFormat>
  <Paragraphs>235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Helvetica Neue</vt:lpstr>
      <vt:lpstr>inherit</vt:lpstr>
      <vt:lpstr>Lato</vt:lpstr>
      <vt:lpstr>Metropolis</vt:lpstr>
      <vt:lpstr>Montserrat</vt:lpstr>
      <vt:lpstr>Open Sans</vt:lpstr>
      <vt:lpstr>var(--jp-code-font-family)</vt:lpstr>
      <vt:lpstr>Thème Office</vt:lpstr>
      <vt:lpstr>Présentation PowerPoint</vt:lpstr>
      <vt:lpstr>Présentation PowerPoint</vt:lpstr>
      <vt:lpstr>Présentation PowerPoint</vt:lpstr>
      <vt:lpstr>Présentation PowerPoint</vt:lpstr>
      <vt:lpstr>Description de l’application </vt:lpstr>
      <vt:lpstr>Description de l’application</vt:lpstr>
      <vt:lpstr>Motivation du choix</vt:lpstr>
      <vt:lpstr>Besoin de l’application</vt:lpstr>
      <vt:lpstr>Nettoyage des données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Tests statistiques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Interprétation de l’ACP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Résultats et conclusion 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Traitement d’un jeu de donnée </dc:title>
  <dc:creator>Ade LEVY</dc:creator>
  <cp:lastModifiedBy>Ade LEVY</cp:lastModifiedBy>
  <cp:revision>15</cp:revision>
  <dcterms:created xsi:type="dcterms:W3CDTF">2022-01-24T13:35:01Z</dcterms:created>
  <dcterms:modified xsi:type="dcterms:W3CDTF">2022-02-28T12:23:52Z</dcterms:modified>
</cp:coreProperties>
</file>