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13" r:id="rId1"/>
    <p:sldMasterId id="2147484424" r:id="rId2"/>
  </p:sldMasterIdLst>
  <p:notesMasterIdLst>
    <p:notesMasterId r:id="rId55"/>
  </p:notesMasterIdLst>
  <p:handoutMasterIdLst>
    <p:handoutMasterId r:id="rId56"/>
  </p:handoutMasterIdLst>
  <p:sldIdLst>
    <p:sldId id="925" r:id="rId3"/>
    <p:sldId id="926" r:id="rId4"/>
    <p:sldId id="927" r:id="rId5"/>
    <p:sldId id="929" r:id="rId6"/>
    <p:sldId id="930" r:id="rId7"/>
    <p:sldId id="947" r:id="rId8"/>
    <p:sldId id="931" r:id="rId9"/>
    <p:sldId id="928" r:id="rId10"/>
    <p:sldId id="932" r:id="rId11"/>
    <p:sldId id="933" r:id="rId12"/>
    <p:sldId id="934" r:id="rId13"/>
    <p:sldId id="935" r:id="rId14"/>
    <p:sldId id="936" r:id="rId15"/>
    <p:sldId id="937" r:id="rId16"/>
    <p:sldId id="938" r:id="rId17"/>
    <p:sldId id="939" r:id="rId18"/>
    <p:sldId id="948" r:id="rId19"/>
    <p:sldId id="949" r:id="rId20"/>
    <p:sldId id="950" r:id="rId21"/>
    <p:sldId id="940" r:id="rId22"/>
    <p:sldId id="951" r:id="rId23"/>
    <p:sldId id="952" r:id="rId24"/>
    <p:sldId id="953" r:id="rId25"/>
    <p:sldId id="941" r:id="rId26"/>
    <p:sldId id="954" r:id="rId27"/>
    <p:sldId id="955" r:id="rId28"/>
    <p:sldId id="956" r:id="rId29"/>
    <p:sldId id="957" r:id="rId30"/>
    <p:sldId id="958" r:id="rId31"/>
    <p:sldId id="959" r:id="rId32"/>
    <p:sldId id="960" r:id="rId33"/>
    <p:sldId id="961" r:id="rId34"/>
    <p:sldId id="942" r:id="rId35"/>
    <p:sldId id="943" r:id="rId36"/>
    <p:sldId id="963" r:id="rId37"/>
    <p:sldId id="962" r:id="rId38"/>
    <p:sldId id="944" r:id="rId39"/>
    <p:sldId id="968" r:id="rId40"/>
    <p:sldId id="969" r:id="rId41"/>
    <p:sldId id="970" r:id="rId42"/>
    <p:sldId id="971" r:id="rId43"/>
    <p:sldId id="972" r:id="rId44"/>
    <p:sldId id="973" r:id="rId45"/>
    <p:sldId id="974" r:id="rId46"/>
    <p:sldId id="975" r:id="rId47"/>
    <p:sldId id="976" r:id="rId48"/>
    <p:sldId id="977" r:id="rId49"/>
    <p:sldId id="964" r:id="rId50"/>
    <p:sldId id="965" r:id="rId51"/>
    <p:sldId id="945" r:id="rId52"/>
    <p:sldId id="946" r:id="rId53"/>
    <p:sldId id="967" r:id="rId5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CCFFFF"/>
    <a:srgbClr val="99FFCC"/>
    <a:srgbClr val="CCFFCC"/>
    <a:srgbClr val="99CCFF"/>
    <a:srgbClr val="CCECFF"/>
    <a:srgbClr val="FF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89150" autoAdjust="0"/>
  </p:normalViewPr>
  <p:slideViewPr>
    <p:cSldViewPr>
      <p:cViewPr varScale="1">
        <p:scale>
          <a:sx n="93" d="100"/>
          <a:sy n="93" d="100"/>
        </p:scale>
        <p:origin x="10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88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0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l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1"/>
            <a:ext cx="3077137" cy="50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r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665"/>
            <a:ext cx="3077137" cy="50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l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5665"/>
            <a:ext cx="3077137" cy="50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 defTabSz="932787" eaLnBrk="1" hangingPunct="1">
              <a:defRPr sz="1200" i="0"/>
            </a:lvl1pPr>
          </a:lstStyle>
          <a:p>
            <a:pPr>
              <a:defRPr/>
            </a:pPr>
            <a:fld id="{681FE880-2CBA-403C-AD72-E005D6B192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386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0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l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1"/>
            <a:ext cx="3077137" cy="50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r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7" y="4862015"/>
            <a:ext cx="5209248" cy="460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665"/>
            <a:ext cx="3077137" cy="50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l" defTabSz="932787" eaLnBrk="1" hangingPunct="1">
              <a:defRPr sz="1200" i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5665"/>
            <a:ext cx="3077137" cy="50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 defTabSz="932787" eaLnBrk="1" hangingPunct="1">
              <a:defRPr sz="1200" i="0"/>
            </a:lvl1pPr>
          </a:lstStyle>
          <a:p>
            <a:pPr>
              <a:defRPr/>
            </a:pPr>
            <a:fld id="{07E64141-4129-4F2C-AC33-5EA35ED69F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251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26" name="Rectangle 409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82627" name="Rectangle 409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30F92-3EA7-48B4-BC49-E227CC694631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1518C-CFC4-4E0D-BC87-741F3F488E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CF50-0D9E-4044-AF28-EF51EB631855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54FE-D9B5-4517-A310-FDD3A415C9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D6EF4-26CB-4C42-A236-734AFAE0FF0B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7737-CF9D-4DDF-B1AF-3C26058A14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01F33-174F-46E0-86C4-6E57204317FA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3D27B-4B9A-41DE-871D-174B6783AF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3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C90F-F9C3-4611-AE75-CCBBFE353446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AAD52-7537-47CA-8676-666185D1F2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0A81-0609-49FA-9481-F1B2248BF91E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26A9-2F91-4097-AA44-5D99608923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93E04-DC97-4943-A56D-1D230B865063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A63CF-5A74-4992-A3BA-9F1ED16DD9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26" name="Rectangle 409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82627" name="Rectangle 409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DEF427-8130-4F7A-9A2B-77EDD8176268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D1518C-CFC4-4E0D-BC87-741F3F488E8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64336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DB67EB-9953-4E9A-AAB6-4C0E2C28FA4F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606438"/>
      </p:ext>
    </p:extLst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A7C52C-F805-40FB-8E81-E06C1B30E9B0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FF80C-F253-474D-A2E0-A2D4AF0E4B2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051595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84784"/>
            <a:ext cx="3810000" cy="4611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3810000" cy="4611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BBE62B-9CA7-425F-BA90-0564D39EEBA7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8AE40-37C4-4B00-9963-8D7DE2A4EFEF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6395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D9AA9-77ED-459C-816C-FE66D0E6C860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667E-5F2D-43F9-A72A-47AB94EF7A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2B925-48E9-46C0-92FF-26726E7EFDF6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B4262C-F94A-422D-AE93-E0C0FDF30C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2593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4D8C61-D7E8-4278-91C7-D5311ADB296C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9ED4C-5A0A-4FA6-999C-C510AD0C849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746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1E116-5A70-4348-9D4B-B6F61F62E008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52ABF-BFD1-42CB-8395-A3EC142A49B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881242"/>
      </p:ext>
    </p:extLst>
  </p:cSld>
  <p:clrMapOvr>
    <a:masterClrMapping/>
  </p:clrMapOvr>
  <p:transition>
    <p:pull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1966C9-34FA-4B2B-B4AF-FAAC91824E17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7F95D-BEEB-4DEE-A62C-6F5FD964CA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29885"/>
      </p:ext>
    </p:extLst>
  </p:cSld>
  <p:clrMapOvr>
    <a:masterClrMapping/>
  </p:clrMapOvr>
  <p:transition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0BCBC-9688-4053-9EED-D62194B35915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463F22-4D74-4DA6-83F4-9737190AC311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516481"/>
      </p:ext>
    </p:extLst>
  </p:cSld>
  <p:clrMapOvr>
    <a:masterClrMapping/>
  </p:clrMapOvr>
  <p:transition>
    <p:pull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6DE9C8-6767-4DF4-92EC-83F77A18BA4B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5154FE-D9B5-4517-A310-FDD3A415C9FF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199588"/>
      </p:ext>
    </p:extLst>
  </p:cSld>
  <p:clrMapOvr>
    <a:masterClrMapping/>
  </p:clrMapOvr>
  <p:transition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92196-7CEB-4C6C-9086-9C2B3DBEA23A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527737-CF9D-4DDF-B1AF-3C26058A14A1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186330"/>
      </p:ext>
    </p:extLst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B7EF94-5219-457B-8895-FE1BB975E2F5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3D27B-4B9A-41DE-871D-174B6783AF4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383451"/>
      </p:ext>
    </p:extLst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3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137F3-EA2C-4A83-B28B-21294FA72F51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AAD52-7537-47CA-8676-666185D1F2D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262879"/>
      </p:ext>
    </p:extLst>
  </p:cSld>
  <p:clrMapOvr>
    <a:masterClrMapping/>
  </p:clrMapOvr>
  <p:transition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A8DC2-DCCA-473D-A030-40AEA5DDEDEA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8226A9-2F91-4097-AA44-5D996089230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715018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7362A-6419-4F98-A69F-07C26FC9AAB0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FF80C-F253-474D-A2E0-A2D4AF0E4B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7E2361-C6E0-4654-BBC7-9D898577C2D2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A63CF-5A74-4992-A3BA-9F1ED16DD97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162737"/>
      </p:ext>
    </p:extLst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26426-553F-450E-9380-9C6C7D986873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941F1-2EB7-46AD-9F42-F76C0E2127EF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7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84784"/>
            <a:ext cx="3810000" cy="4611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3810000" cy="4611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D735-4730-42A5-8688-73A188A0103F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AE40-37C4-4B00-9963-8D7DE2A4EF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75F5-2C15-4E78-951B-58A9221DECA2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4262C-F94A-422D-AE93-E0C0FDF30C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DAB7A-2A94-43DF-A46E-DD4D39E99207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ED4C-5A0A-4FA6-999C-C510AD0C84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4018B-1A48-43F5-83D5-92D0D050E5A6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52ABF-BFD1-42CB-8395-A3EC142A4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4603E-0E62-4C75-9E60-C6AC657682DB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7F95D-BEEB-4DEE-A62C-6F5FD964C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023D-1273-4FC4-A857-2F5F59C1218A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63F22-4D74-4DA6-83F4-9737190AC3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64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784"/>
            <a:ext cx="77724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0">
                <a:ea typeface="新細明體" pitchFamily="18" charset="-120"/>
              </a:defRPr>
            </a:lvl1pPr>
          </a:lstStyle>
          <a:p>
            <a:pPr>
              <a:defRPr/>
            </a:pPr>
            <a:fld id="{CBA50627-8CFC-4FEF-984B-016265585F83}" type="datetime1">
              <a:rPr lang="zh-TW" altLang="en-US"/>
              <a:pPr>
                <a:defRPr/>
              </a:pPr>
              <a:t>2021/3/31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bg2"/>
                </a:solidFill>
                <a:latin typeface="Gungsuh" pitchFamily="18" charset="-127"/>
                <a:ea typeface="Gungsuh" pitchFamily="18" charset="-127"/>
              </a:defRPr>
            </a:lvl1pPr>
          </a:lstStyle>
          <a:p>
            <a:pPr>
              <a:defRPr/>
            </a:pPr>
            <a:fld id="{0D30001B-20AC-4785-AF7F-80453FC79E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howard\Dropbox\IEET102\slides\校園相片.jpg"/>
          <p:cNvPicPr>
            <a:picLocks noChangeAspect="1" noChangeArrowheads="1"/>
          </p:cNvPicPr>
          <p:nvPr userDrawn="1"/>
        </p:nvPicPr>
        <p:blipFill>
          <a:blip r:embed="rId19" cstate="print">
            <a:extLst/>
          </a:blip>
          <a:srcRect/>
          <a:stretch>
            <a:fillRect/>
          </a:stretch>
        </p:blipFill>
        <p:spPr bwMode="auto">
          <a:xfrm>
            <a:off x="0" y="5553076"/>
            <a:ext cx="869950" cy="130492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"/>
          </a:effectLst>
          <a:extLst/>
        </p:spPr>
      </p:pic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0" cstate="print">
            <a:extLst/>
          </a:blip>
          <a:srcRect/>
          <a:stretch>
            <a:fillRect/>
          </a:stretch>
        </p:blipFill>
        <p:spPr bwMode="auto">
          <a:xfrm>
            <a:off x="2555776" y="6381328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3" r:id="rId13"/>
    <p:sldLayoutId id="2147484420" r:id="rId14"/>
    <p:sldLayoutId id="2147484421" r:id="rId15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64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784"/>
            <a:ext cx="77724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0">
                <a:ea typeface="新細明體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3EE78F-9035-4603-AF5B-F89D8A7ACE2F}" type="datetime1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2021/3/31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ea typeface="新細明體" pitchFamily="18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CSIE, NTUT, TAIWAN</a:t>
            </a: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30001B-20AC-4785-AF7F-80453FC79E1A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1031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howard\Dropbox\IEET102\slides\校園相片.jpg"/>
          <p:cNvPicPr>
            <a:picLocks noChangeAspect="1" noChangeArrowheads="1"/>
          </p:cNvPicPr>
          <p:nvPr userDrawn="1"/>
        </p:nvPicPr>
        <p:blipFill>
          <a:blip r:embed="rId20" cstate="print">
            <a:extLst/>
          </a:blip>
          <a:srcRect/>
          <a:stretch>
            <a:fillRect/>
          </a:stretch>
        </p:blipFill>
        <p:spPr bwMode="auto">
          <a:xfrm>
            <a:off x="0" y="5553076"/>
            <a:ext cx="869950" cy="130492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"/>
          </a:effectLst>
          <a:extLst/>
        </p:spPr>
      </p:pic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1" cstate="print">
            <a:extLst/>
          </a:blip>
          <a:srcRect/>
          <a:stretch>
            <a:fillRect/>
          </a:stretch>
        </p:blipFill>
        <p:spPr bwMode="auto">
          <a:xfrm>
            <a:off x="2555776" y="6381328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</p:spTree>
    <p:extLst>
      <p:ext uri="{BB962C8B-B14F-4D97-AF65-F5344CB8AC3E}">
        <p14:creationId xmlns:p14="http://schemas.microsoft.com/office/powerpoint/2010/main" val="357552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  <p:sldLayoutId id="2147484437" r:id="rId13"/>
    <p:sldLayoutId id="2147484438" r:id="rId14"/>
    <p:sldLayoutId id="2147484439" r:id="rId15"/>
    <p:sldLayoutId id="2147484440" r:id="rId16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emf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lobal.espn.com/mens-college-basketball/rankings" TargetMode="Externa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296069" y="735806"/>
            <a:ext cx="8459787" cy="2663825"/>
          </a:xfrm>
        </p:spPr>
        <p:txBody>
          <a:bodyPr/>
          <a:lstStyle/>
          <a:p>
            <a:r>
              <a:rPr lang="en-US" altLang="zh-TW" sz="5400" dirty="0"/>
              <a:t>Scores and Rankings</a:t>
            </a:r>
            <a:endParaRPr lang="zh-TW" altLang="en-US" sz="5400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057082" cy="127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 dirty="0"/>
              <a:t>Chuan-Ming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53" y="3140968"/>
            <a:ext cx="2120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153" y="3140968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140968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47" y="3131443"/>
            <a:ext cx="2185987" cy="1465262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Scores vs. Rankings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748464" cy="4611216"/>
          </a:xfrm>
        </p:spPr>
        <p:txBody>
          <a:bodyPr/>
          <a:lstStyle/>
          <a:p>
            <a:r>
              <a:rPr lang="en-US" altLang="zh-TW" dirty="0"/>
              <a:t>Which is more interpretable depends on: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Will the numbers be presented in isolation?</a:t>
            </a:r>
          </a:p>
          <a:p>
            <a:pPr lvl="2"/>
            <a:r>
              <a:rPr lang="en-US" altLang="zh-TW" dirty="0"/>
              <a:t>Stony Brook ranks 111th of 351 teams RPI=39.18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What is the distribution of scores?</a:t>
            </a:r>
          </a:p>
          <a:p>
            <a:pPr lvl="2"/>
            <a:r>
              <a:rPr lang="en-US" altLang="zh-TW" dirty="0"/>
              <a:t>How much better is #1 than #2</a:t>
            </a:r>
            <a:r>
              <a:rPr lang="en-US" altLang="zh-TW" dirty="0" smtClean="0"/>
              <a:t>?</a:t>
            </a:r>
          </a:p>
          <a:p>
            <a:pPr lvl="2"/>
            <a:r>
              <a:rPr lang="en-US" altLang="zh-TW" dirty="0"/>
              <a:t>Small changes in score can cause big rank </a:t>
            </a:r>
            <a:r>
              <a:rPr lang="en-US" altLang="zh-TW" dirty="0" smtClean="0"/>
              <a:t>diffs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Do </a:t>
            </a:r>
            <a:r>
              <a:rPr lang="en-US" altLang="zh-TW" dirty="0">
                <a:solidFill>
                  <a:srgbClr val="0000CC"/>
                </a:solidFill>
              </a:rPr>
              <a:t>you care about the middle or extremes?</a:t>
            </a:r>
          </a:p>
          <a:p>
            <a:pPr lvl="2"/>
            <a:r>
              <a:rPr lang="en-US" altLang="zh-TW" dirty="0" smtClean="0"/>
              <a:t>Rankings are </a:t>
            </a:r>
            <a:r>
              <a:rPr lang="en-US" altLang="zh-TW" dirty="0"/>
              <a:t>good at highlighting the very best and very worst </a:t>
            </a:r>
            <a:r>
              <a:rPr lang="en-US" altLang="zh-TW" dirty="0" smtClean="0"/>
              <a:t>entities, but </a:t>
            </a:r>
            <a:r>
              <a:rPr lang="en-US" altLang="zh-TW" dirty="0"/>
              <a:t>less so the </a:t>
            </a:r>
            <a:r>
              <a:rPr lang="en-US" altLang="zh-TW" dirty="0" smtClean="0"/>
              <a:t>differences </a:t>
            </a:r>
            <a:r>
              <a:rPr lang="en-US" altLang="zh-TW" dirty="0"/>
              <a:t>near the median.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84186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9059"/>
            <a:ext cx="9144000" cy="1143000"/>
          </a:xfrm>
        </p:spPr>
        <p:txBody>
          <a:bodyPr/>
          <a:lstStyle/>
          <a:p>
            <a:r>
              <a:rPr lang="en-US" altLang="zh-TW" dirty="0" smtClean="0"/>
              <a:t>Good </a:t>
            </a:r>
            <a:r>
              <a:rPr lang="en-US" altLang="zh-TW" dirty="0"/>
              <a:t>Scoring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04201"/>
            <a:ext cx="7772400" cy="4104456"/>
          </a:xfrm>
        </p:spPr>
        <p:txBody>
          <a:bodyPr/>
          <a:lstStyle/>
          <a:p>
            <a:r>
              <a:rPr lang="en-US" altLang="zh-TW" dirty="0"/>
              <a:t>Easily computable</a:t>
            </a:r>
          </a:p>
          <a:p>
            <a:r>
              <a:rPr lang="en-US" altLang="zh-TW" dirty="0"/>
              <a:t>Easily understandable</a:t>
            </a:r>
          </a:p>
          <a:p>
            <a:r>
              <a:rPr lang="en-US" altLang="zh-TW" dirty="0"/>
              <a:t>Monotonic interpretation of variables</a:t>
            </a:r>
          </a:p>
          <a:p>
            <a:r>
              <a:rPr lang="en-US" altLang="zh-TW" dirty="0"/>
              <a:t>Produces satisfying results on outliers</a:t>
            </a:r>
          </a:p>
          <a:p>
            <a:r>
              <a:rPr lang="en-US" altLang="zh-TW" dirty="0"/>
              <a:t>Uses systematically normalized </a:t>
            </a:r>
            <a:r>
              <a:rPr lang="en-US" altLang="zh-TW" dirty="0" smtClean="0"/>
              <a:t>variable</a:t>
            </a:r>
          </a:p>
          <a:p>
            <a:r>
              <a:rPr lang="en-US" altLang="zh-TW" dirty="0" smtClean="0"/>
              <a:t>Breaks ties in meaningful ways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0777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Normalization and Z-scores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critical to normalize different variables to make their range/distribution comparable.</a:t>
            </a:r>
          </a:p>
          <a:p>
            <a:r>
              <a:rPr lang="en-US" altLang="zh-TW" b="1" dirty="0">
                <a:solidFill>
                  <a:srgbClr val="0000CC"/>
                </a:solidFill>
              </a:rPr>
              <a:t>Z-scores</a:t>
            </a:r>
            <a:r>
              <a:rPr lang="en-US" altLang="zh-TW" dirty="0"/>
              <a:t> are computed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Z-scores of height measured in inches is the same as height measured in miles.</a:t>
            </a:r>
          </a:p>
          <a:p>
            <a:r>
              <a:rPr lang="en-US" altLang="zh-TW" dirty="0"/>
              <a:t>Your biggest analysis sins will come in using </a:t>
            </a:r>
            <a:r>
              <a:rPr lang="en-US" altLang="zh-TW" dirty="0" err="1"/>
              <a:t>unnormalized</a:t>
            </a:r>
            <a:r>
              <a:rPr lang="en-US" altLang="zh-TW" dirty="0"/>
              <a:t> variables for analysis!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88704"/>
              </p:ext>
            </p:extLst>
          </p:nvPr>
        </p:nvGraphicFramePr>
        <p:xfrm>
          <a:off x="1547664" y="3114376"/>
          <a:ext cx="2664296" cy="67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850680" imgH="215640" progId="Equation.DSMT4">
                  <p:embed/>
                </p:oleObj>
              </mc:Choice>
              <mc:Fallback>
                <p:oleObj name="Equation" r:id="rId3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114376"/>
                        <a:ext cx="2664296" cy="67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4657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Z-score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152" y="1556230"/>
            <a:ext cx="8604448" cy="4611216"/>
          </a:xfrm>
        </p:spPr>
        <p:txBody>
          <a:bodyPr/>
          <a:lstStyle/>
          <a:p>
            <a:r>
              <a:rPr lang="en-US" altLang="zh-TW" dirty="0"/>
              <a:t>Z-scores have mean 0 and sigma=1.</a:t>
            </a:r>
          </a:p>
          <a:p>
            <a:pPr lvl="1"/>
            <a:r>
              <a:rPr lang="en-US" altLang="zh-TW" dirty="0"/>
              <a:t>Thus Z-scores of different variables are of comparable magnitude.</a:t>
            </a:r>
          </a:p>
          <a:p>
            <a:r>
              <a:rPr lang="en-US" altLang="zh-TW" dirty="0"/>
              <a:t>The sign identifies if it is above/below the mean.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8" y="3863163"/>
            <a:ext cx="773266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79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Ranking Techniques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combinations of normalized values generally yield reasonable scores, but other techniques include:</a:t>
            </a:r>
          </a:p>
          <a:p>
            <a:pPr lvl="1"/>
            <a:r>
              <a:rPr lang="en-US" altLang="zh-TW" b="1" dirty="0" err="1">
                <a:solidFill>
                  <a:srgbClr val="0000CC"/>
                </a:solidFill>
              </a:rPr>
              <a:t>Elo</a:t>
            </a:r>
            <a:r>
              <a:rPr lang="en-US" altLang="zh-TW" b="1" dirty="0">
                <a:solidFill>
                  <a:srgbClr val="0000CC"/>
                </a:solidFill>
              </a:rPr>
              <a:t> rankings</a:t>
            </a:r>
          </a:p>
          <a:p>
            <a:pPr lvl="1"/>
            <a:r>
              <a:rPr lang="en-US" altLang="zh-TW" b="1" dirty="0">
                <a:solidFill>
                  <a:srgbClr val="0000CC"/>
                </a:solidFill>
              </a:rPr>
              <a:t>Merging rank orderings</a:t>
            </a:r>
          </a:p>
          <a:p>
            <a:pPr lvl="1"/>
            <a:r>
              <a:rPr lang="en-US" altLang="zh-TW" b="1" dirty="0">
                <a:solidFill>
                  <a:srgbClr val="0000CC"/>
                </a:solidFill>
              </a:rPr>
              <a:t>Directed graph orderings</a:t>
            </a:r>
          </a:p>
          <a:p>
            <a:pPr lvl="1"/>
            <a:r>
              <a:rPr lang="en-US" altLang="zh-TW" dirty="0"/>
              <a:t>PageRank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9117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Comparisons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868" y="1539325"/>
            <a:ext cx="8305800" cy="4611216"/>
          </a:xfrm>
        </p:spPr>
        <p:txBody>
          <a:bodyPr/>
          <a:lstStyle/>
          <a:p>
            <a:r>
              <a:rPr lang="en-US" altLang="zh-TW" dirty="0"/>
              <a:t>Rankings are often formed by analyzing </a:t>
            </a:r>
            <a:r>
              <a:rPr lang="en-US" altLang="zh-TW" b="1" dirty="0">
                <a:solidFill>
                  <a:srgbClr val="0000CC"/>
                </a:solidFill>
              </a:rPr>
              <a:t>series of binary comparisons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Team A beats team B</a:t>
            </a:r>
          </a:p>
          <a:p>
            <a:pPr lvl="1"/>
            <a:r>
              <a:rPr lang="en-US" altLang="zh-TW" dirty="0"/>
              <a:t>Expert votes for A instead of B</a:t>
            </a:r>
          </a:p>
          <a:p>
            <a:pPr lvl="1"/>
            <a:r>
              <a:rPr lang="en-US" altLang="zh-TW" dirty="0"/>
              <a:t>Student choses university A over 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Vote counts fail to pick the best when different teams face different levels of competition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14634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Elo</a:t>
            </a:r>
            <a:r>
              <a:rPr lang="en-US" altLang="zh-TW" dirty="0"/>
              <a:t> Rankings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0668" y="1560612"/>
            <a:ext cx="8407796" cy="4611216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ELO </a:t>
            </a:r>
            <a:r>
              <a:rPr lang="en-US" altLang="zh-TW" b="1" dirty="0">
                <a:solidFill>
                  <a:srgbClr val="0000CC"/>
                </a:solidFill>
              </a:rPr>
              <a:t>Rating </a:t>
            </a:r>
            <a:r>
              <a:rPr lang="en-US" altLang="zh-TW" b="1" dirty="0" smtClean="0">
                <a:solidFill>
                  <a:srgbClr val="0000CC"/>
                </a:solidFill>
              </a:rPr>
              <a:t>System </a:t>
            </a:r>
            <a:r>
              <a:rPr lang="en-US" altLang="zh-TW" dirty="0" smtClean="0"/>
              <a:t>is a common ranking approach used in sports </a:t>
            </a:r>
            <a:r>
              <a:rPr lang="en-US" altLang="zh-TW" dirty="0"/>
              <a:t>or video </a:t>
            </a:r>
            <a:r>
              <a:rPr lang="en-US" altLang="zh-TW" dirty="0" smtClean="0"/>
              <a:t>games.</a:t>
            </a:r>
          </a:p>
          <a:p>
            <a:r>
              <a:rPr lang="en-US" altLang="zh-TW" dirty="0" smtClean="0"/>
              <a:t>It is originally </a:t>
            </a:r>
            <a:r>
              <a:rPr lang="en-US" altLang="zh-TW" dirty="0"/>
              <a:t>designed for ranking professional chess </a:t>
            </a:r>
            <a:r>
              <a:rPr lang="en-US" altLang="zh-TW" dirty="0" smtClean="0"/>
              <a:t>players.</a:t>
            </a:r>
          </a:p>
          <a:p>
            <a:r>
              <a:rPr lang="en-US" altLang="zh-TW" dirty="0" smtClean="0"/>
              <a:t>It is </a:t>
            </a:r>
            <a:r>
              <a:rPr lang="en-US" altLang="zh-TW" dirty="0"/>
              <a:t>an ideal solution for someone </a:t>
            </a:r>
            <a:r>
              <a:rPr lang="en-US" altLang="zh-TW" dirty="0" smtClean="0"/>
              <a:t>who </a:t>
            </a:r>
            <a:r>
              <a:rPr lang="en-US" altLang="zh-TW" dirty="0"/>
              <a:t>wants to add a ranking system to their own projects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0118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Elo</a:t>
            </a:r>
            <a:r>
              <a:rPr lang="en-US" altLang="zh-TW" dirty="0"/>
              <a:t> Rankings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3" y="1196752"/>
            <a:ext cx="8414429" cy="5112568"/>
          </a:xfrm>
        </p:spPr>
        <p:txBody>
          <a:bodyPr/>
          <a:lstStyle/>
          <a:p>
            <a:r>
              <a:rPr lang="en-US" altLang="zh-TW" sz="2800" dirty="0"/>
              <a:t>After starting equally ranked, scores are then adjusted to reflect the surprise of each match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Steps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Every player </a:t>
            </a:r>
            <a:r>
              <a:rPr lang="en-US" altLang="zh-TW" sz="2400" dirty="0" smtClean="0"/>
              <a:t>has </a:t>
            </a:r>
            <a:r>
              <a:rPr lang="en-US" altLang="zh-TW" sz="2400" dirty="0"/>
              <a:t>an “</a:t>
            </a:r>
            <a:r>
              <a:rPr lang="en-US" altLang="zh-TW" sz="2400" dirty="0" err="1">
                <a:solidFill>
                  <a:srgbClr val="0000CC"/>
                </a:solidFill>
              </a:rPr>
              <a:t>Elo</a:t>
            </a:r>
            <a:r>
              <a:rPr lang="en-US" altLang="zh-TW" sz="2400" dirty="0">
                <a:solidFill>
                  <a:srgbClr val="0000CC"/>
                </a:solidFill>
              </a:rPr>
              <a:t> Rating</a:t>
            </a:r>
            <a:r>
              <a:rPr lang="en-US" altLang="zh-TW" sz="2400" dirty="0"/>
              <a:t>”, which is a </a:t>
            </a:r>
            <a:r>
              <a:rPr lang="en-US" altLang="zh-TW" sz="2400" i="1" dirty="0">
                <a:solidFill>
                  <a:srgbClr val="0000CC"/>
                </a:solidFill>
              </a:rPr>
              <a:t>point total representing their 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relative skill level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New players are </a:t>
            </a:r>
            <a:r>
              <a:rPr lang="en-US" altLang="zh-TW" sz="2400" dirty="0" smtClean="0"/>
              <a:t>assigned </a:t>
            </a:r>
            <a:r>
              <a:rPr lang="en-US" altLang="zh-TW" sz="2400" dirty="0"/>
              <a:t>an initial rating.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When matches are completed between two players, their ELO points are </a:t>
            </a:r>
            <a:r>
              <a:rPr lang="en-US" altLang="zh-TW" sz="2400" dirty="0" smtClean="0"/>
              <a:t>compared: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Winner </a:t>
            </a:r>
            <a:r>
              <a:rPr lang="en-US" altLang="zh-TW" sz="2400" i="1" dirty="0">
                <a:solidFill>
                  <a:srgbClr val="0000CC"/>
                </a:solidFill>
              </a:rPr>
              <a:t>will 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take a </a:t>
            </a:r>
            <a:r>
              <a:rPr lang="en-US" altLang="zh-TW" sz="2400" i="1" dirty="0">
                <a:solidFill>
                  <a:srgbClr val="0000CC"/>
                </a:solidFill>
              </a:rPr>
              <a:t>certain number of 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points </a:t>
            </a:r>
            <a:r>
              <a:rPr lang="en-US" altLang="zh-TW" sz="2400" i="1" dirty="0">
                <a:solidFill>
                  <a:srgbClr val="0000CC"/>
                </a:solidFill>
              </a:rPr>
              <a:t>from the loser</a:t>
            </a:r>
            <a:r>
              <a:rPr lang="en-US" altLang="zh-TW" sz="2400" dirty="0"/>
              <a:t>.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altLang="zh-TW" sz="2400" dirty="0"/>
              <a:t>Players with higher ELOs are expected to win, so winning will net them few points. Conversely, when an underdog wins, they take many points from the winner.</a:t>
            </a:r>
          </a:p>
          <a:p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1086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Elo</a:t>
            </a:r>
            <a:r>
              <a:rPr lang="en-US" altLang="zh-TW" dirty="0"/>
              <a:t> </a:t>
            </a:r>
            <a:r>
              <a:rPr lang="en-US" altLang="zh-TW" dirty="0" smtClean="0"/>
              <a:t>Rankings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7269" y="1277752"/>
            <a:ext cx="8352928" cy="4611216"/>
          </a:xfrm>
        </p:spPr>
        <p:txBody>
          <a:bodyPr/>
          <a:lstStyle/>
          <a:p>
            <a:r>
              <a:rPr lang="en-US" altLang="zh-TW" dirty="0"/>
              <a:t>Performance in an ELO system is not measured absolutely; rather, it is inferred from wins, losses, and draws against other players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Formula: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42855"/>
              </p:ext>
            </p:extLst>
          </p:nvPr>
        </p:nvGraphicFramePr>
        <p:xfrm>
          <a:off x="2123784" y="4208775"/>
          <a:ext cx="4214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3" imgW="1346040" imgH="215640" progId="Equation.DSMT4">
                  <p:embed/>
                </p:oleObj>
              </mc:Choice>
              <mc:Fallback>
                <p:oleObj name="Equation" r:id="rId3" imgW="1346040" imgH="2156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84" y="4208775"/>
                        <a:ext cx="42148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直線圖說文字 2 6"/>
          <p:cNvSpPr/>
          <p:nvPr/>
        </p:nvSpPr>
        <p:spPr bwMode="auto">
          <a:xfrm>
            <a:off x="827584" y="3993994"/>
            <a:ext cx="1152128" cy="429562"/>
          </a:xfrm>
          <a:prstGeom prst="borderCallout2">
            <a:avLst>
              <a:gd name="adj1" fmla="val 23420"/>
              <a:gd name="adj2" fmla="val 99958"/>
              <a:gd name="adj3" fmla="val 23658"/>
              <a:gd name="adj4" fmla="val 99894"/>
              <a:gd name="adj5" fmla="val 70042"/>
              <a:gd name="adj6" fmla="val 128375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0" dirty="0"/>
              <a:t>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ew</a:t>
            </a:r>
            <a:r>
              <a:rPr kumimoji="1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</a:rPr>
              <a:t> rank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直線圖說文字 2 7"/>
          <p:cNvSpPr/>
          <p:nvPr/>
        </p:nvSpPr>
        <p:spPr bwMode="auto">
          <a:xfrm>
            <a:off x="2967630" y="3489938"/>
            <a:ext cx="1065426" cy="403110"/>
          </a:xfrm>
          <a:prstGeom prst="borderCallout2">
            <a:avLst>
              <a:gd name="adj1" fmla="val 98319"/>
              <a:gd name="adj2" fmla="val 76478"/>
              <a:gd name="adj3" fmla="val 96093"/>
              <a:gd name="adj4" fmla="val 78243"/>
              <a:gd name="adj5" fmla="val 205689"/>
              <a:gd name="adj6" fmla="val 83157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0" dirty="0" smtClean="0"/>
              <a:t>old</a:t>
            </a:r>
            <a:r>
              <a:rPr kumimoji="1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</a:rPr>
              <a:t> rank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直線圖說文字 2 8"/>
          <p:cNvSpPr/>
          <p:nvPr/>
        </p:nvSpPr>
        <p:spPr bwMode="auto">
          <a:xfrm>
            <a:off x="2401049" y="5029383"/>
            <a:ext cx="2198587" cy="720080"/>
          </a:xfrm>
          <a:prstGeom prst="borderCallout2">
            <a:avLst>
              <a:gd name="adj1" fmla="val -5602"/>
              <a:gd name="adj2" fmla="val 57696"/>
              <a:gd name="adj3" fmla="val -1613"/>
              <a:gd name="adj4" fmla="val 58219"/>
              <a:gd name="adj5" fmla="val -38623"/>
              <a:gd name="adj6" fmla="val 117032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000" i="0" dirty="0"/>
              <a:t>the </a:t>
            </a:r>
            <a:r>
              <a:rPr lang="en-US" altLang="zh-TW" sz="2000" b="1" dirty="0">
                <a:solidFill>
                  <a:srgbClr val="0000CC"/>
                </a:solidFill>
              </a:rPr>
              <a:t>actual score </a:t>
            </a:r>
            <a:r>
              <a:rPr lang="en-US" altLang="zh-TW" sz="2000" i="0" dirty="0"/>
              <a:t>(usually(0,1)) for </a:t>
            </a:r>
            <a:r>
              <a:rPr lang="en-US" altLang="zh-TW" sz="2000" dirty="0"/>
              <a:t>A</a:t>
            </a:r>
            <a:endParaRPr kumimoji="1" lang="zh-TW" altLang="en-US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直線圖說文字 2 9"/>
          <p:cNvSpPr/>
          <p:nvPr/>
        </p:nvSpPr>
        <p:spPr bwMode="auto">
          <a:xfrm>
            <a:off x="4897208" y="5038194"/>
            <a:ext cx="2882775" cy="711988"/>
          </a:xfrm>
          <a:prstGeom prst="borderCallout2">
            <a:avLst>
              <a:gd name="adj1" fmla="val -5602"/>
              <a:gd name="adj2" fmla="val 57696"/>
              <a:gd name="adj3" fmla="val -1613"/>
              <a:gd name="adj4" fmla="val 58219"/>
              <a:gd name="adj5" fmla="val -30441"/>
              <a:gd name="adj6" fmla="val 42796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000" i="0" dirty="0"/>
              <a:t>the </a:t>
            </a:r>
            <a:r>
              <a:rPr lang="en-US" altLang="zh-TW" sz="2000" b="1" dirty="0">
                <a:solidFill>
                  <a:srgbClr val="0000CC"/>
                </a:solidFill>
              </a:rPr>
              <a:t>expected score </a:t>
            </a:r>
            <a:r>
              <a:rPr lang="en-US" altLang="zh-TW" sz="2000" i="0" dirty="0"/>
              <a:t>from the previous </a:t>
            </a:r>
            <a:r>
              <a:rPr lang="en-US" altLang="zh-TW" sz="2000" dirty="0"/>
              <a:t>r</a:t>
            </a:r>
            <a:r>
              <a:rPr lang="en-US" altLang="zh-TW" sz="2000" i="0" dirty="0"/>
              <a:t>(</a:t>
            </a:r>
            <a:r>
              <a:rPr lang="en-US" altLang="zh-TW" sz="2000" dirty="0"/>
              <a:t>A</a:t>
            </a:r>
            <a:r>
              <a:rPr lang="en-US" altLang="zh-TW" sz="2000" i="0" dirty="0"/>
              <a:t>) and </a:t>
            </a:r>
            <a:r>
              <a:rPr lang="en-US" altLang="zh-TW" sz="2000" dirty="0"/>
              <a:t>r</a:t>
            </a:r>
            <a:r>
              <a:rPr lang="en-US" altLang="zh-TW" sz="2000" i="0" dirty="0"/>
              <a:t>(</a:t>
            </a:r>
            <a:r>
              <a:rPr lang="en-US" altLang="zh-TW" sz="2000" dirty="0"/>
              <a:t>B</a:t>
            </a:r>
            <a:r>
              <a:rPr lang="en-US" altLang="zh-TW" sz="2000" i="0" dirty="0"/>
              <a:t>)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直線圖說文字 2 10"/>
          <p:cNvSpPr/>
          <p:nvPr/>
        </p:nvSpPr>
        <p:spPr bwMode="auto">
          <a:xfrm>
            <a:off x="5220072" y="3429000"/>
            <a:ext cx="2668922" cy="720080"/>
          </a:xfrm>
          <a:prstGeom prst="borderCallout2">
            <a:avLst>
              <a:gd name="adj1" fmla="val 44713"/>
              <a:gd name="adj2" fmla="val 1456"/>
              <a:gd name="adj3" fmla="val 43910"/>
              <a:gd name="adj4" fmla="val 40"/>
              <a:gd name="adj5" fmla="val 120708"/>
              <a:gd name="adj6" fmla="val -20131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000" b="1" dirty="0" smtClean="0">
                <a:solidFill>
                  <a:srgbClr val="0000CC"/>
                </a:solidFill>
              </a:rPr>
              <a:t>maximum </a:t>
            </a:r>
            <a:r>
              <a:rPr lang="en-US" altLang="zh-TW" sz="2000" b="1" dirty="0">
                <a:solidFill>
                  <a:srgbClr val="0000CC"/>
                </a:solidFill>
              </a:rPr>
              <a:t>possible swing </a:t>
            </a:r>
            <a:r>
              <a:rPr lang="en-US" altLang="zh-TW" sz="2000" i="0" dirty="0"/>
              <a:t>in any one match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2973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Actual </a:t>
            </a:r>
            <a:r>
              <a:rPr lang="en-US" altLang="zh-TW" dirty="0" smtClean="0"/>
              <a:t>Score, </a:t>
            </a:r>
            <a:r>
              <a:rPr lang="en-US" altLang="zh-TW" i="1" dirty="0" smtClean="0"/>
              <a:t>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>
                <a:solidFill>
                  <a:srgbClr val="0000CC"/>
                </a:solidFill>
              </a:rPr>
              <a:t>actual score </a:t>
            </a:r>
            <a:r>
              <a:rPr lang="en-US" altLang="zh-TW" dirty="0"/>
              <a:t>of the </a:t>
            </a:r>
            <a:r>
              <a:rPr lang="en-US" altLang="zh-TW" dirty="0" smtClean="0"/>
              <a:t>match is usually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0 </a:t>
            </a:r>
            <a:r>
              <a:rPr lang="en-US" altLang="zh-TW" dirty="0" smtClean="0">
                <a:sym typeface="Symbol" panose="05050102010706020507" pitchFamily="18" charset="2"/>
              </a:rPr>
              <a:t> </a:t>
            </a:r>
            <a:r>
              <a:rPr lang="en-US" altLang="zh-TW" i="1" dirty="0" smtClean="0"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sym typeface="Symbol" panose="05050102010706020507" pitchFamily="18" charset="2"/>
              </a:rPr>
              <a:t> </a:t>
            </a:r>
            <a:r>
              <a:rPr lang="en-US" altLang="zh-TW" dirty="0" smtClean="0"/>
              <a:t>1, for example:</a:t>
            </a:r>
          </a:p>
          <a:p>
            <a:pPr lvl="1"/>
            <a:r>
              <a:rPr lang="en-US" altLang="zh-TW" dirty="0"/>
              <a:t>a win counts as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lvl="1"/>
            <a:r>
              <a:rPr lang="en-US" altLang="zh-TW" dirty="0"/>
              <a:t>a tie counts as </a:t>
            </a:r>
            <a:r>
              <a:rPr lang="en-US" altLang="zh-TW" dirty="0" smtClean="0"/>
              <a:t>0.5</a:t>
            </a:r>
            <a:endParaRPr lang="en-US" altLang="zh-TW" dirty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loss counts as </a:t>
            </a:r>
            <a:r>
              <a:rPr lang="en-US" altLang="zh-TW" dirty="0" smtClean="0"/>
              <a:t>0</a:t>
            </a:r>
          </a:p>
          <a:p>
            <a:r>
              <a:rPr lang="en-US" altLang="zh-TW" dirty="0"/>
              <a:t>This is </a:t>
            </a:r>
            <a:r>
              <a:rPr lang="en-US" altLang="zh-TW" dirty="0" smtClean="0"/>
              <a:t>non-standard.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1306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Scores and Rankings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Scoring functions </a:t>
            </a:r>
            <a:r>
              <a:rPr lang="en-US" altLang="zh-TW" dirty="0"/>
              <a:t>are measures that reduce multi-dimensional data to a single value, to highlight some particular property.</a:t>
            </a:r>
          </a:p>
          <a:p>
            <a:r>
              <a:rPr lang="en-US" altLang="zh-TW" dirty="0"/>
              <a:t>Rankings order items, usually by sorting scores.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7" y="4147053"/>
            <a:ext cx="1581096" cy="16788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5" y="5725268"/>
            <a:ext cx="3257550" cy="5238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29" y="4147053"/>
            <a:ext cx="3257550" cy="5187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946" y="3985795"/>
            <a:ext cx="3433784" cy="231274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705" y="4771563"/>
            <a:ext cx="1550408" cy="1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36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/>
          <a:lstStyle/>
          <a:p>
            <a:r>
              <a:rPr lang="en-US" altLang="zh-TW" dirty="0" smtClean="0"/>
              <a:t>Expected </a:t>
            </a:r>
            <a:r>
              <a:rPr lang="en-US" altLang="zh-TW"/>
              <a:t>Match </a:t>
            </a:r>
            <a:r>
              <a:rPr lang="en-US" altLang="zh-TW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84784"/>
            <a:ext cx="7990656" cy="4611216"/>
          </a:xfrm>
        </p:spPr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>
                <a:solidFill>
                  <a:srgbClr val="0000CC"/>
                </a:solidFill>
              </a:rPr>
              <a:t>P</a:t>
            </a:r>
            <a:r>
              <a:rPr lang="en-US" altLang="zh-TW" baseline="-25000" dirty="0">
                <a:solidFill>
                  <a:srgbClr val="0000CC"/>
                </a:solidFill>
              </a:rPr>
              <a:t>(</a:t>
            </a:r>
            <a:r>
              <a:rPr lang="en-US" altLang="zh-TW" i="1" baseline="-25000" dirty="0">
                <a:solidFill>
                  <a:srgbClr val="0000CC"/>
                </a:solidFill>
              </a:rPr>
              <a:t>A</a:t>
            </a:r>
            <a:r>
              <a:rPr lang="en-US" altLang="zh-TW" baseline="-25000" dirty="0">
                <a:solidFill>
                  <a:srgbClr val="0000CC"/>
                </a:solidFill>
              </a:rPr>
              <a:t>&gt;</a:t>
            </a:r>
            <a:r>
              <a:rPr lang="en-US" altLang="zh-TW" i="1" baseline="-25000" dirty="0">
                <a:solidFill>
                  <a:srgbClr val="0000CC"/>
                </a:solidFill>
              </a:rPr>
              <a:t>B</a:t>
            </a:r>
            <a:r>
              <a:rPr lang="en-US" altLang="zh-TW" baseline="-25000" dirty="0">
                <a:solidFill>
                  <a:srgbClr val="0000CC"/>
                </a:solidFill>
              </a:rPr>
              <a:t>)</a:t>
            </a:r>
            <a:r>
              <a:rPr lang="en-US" altLang="zh-TW" dirty="0"/>
              <a:t> estimates the </a:t>
            </a:r>
            <a:r>
              <a:rPr lang="en-US" altLang="zh-TW" dirty="0">
                <a:solidFill>
                  <a:srgbClr val="0000CC"/>
                </a:solidFill>
              </a:rPr>
              <a:t>probability that </a:t>
            </a:r>
            <a:r>
              <a:rPr lang="en-US" altLang="zh-TW" i="1" dirty="0">
                <a:solidFill>
                  <a:srgbClr val="0000CC"/>
                </a:solidFill>
              </a:rPr>
              <a:t>A</a:t>
            </a:r>
            <a:r>
              <a:rPr lang="en-US" altLang="zh-TW" dirty="0">
                <a:solidFill>
                  <a:srgbClr val="0000CC"/>
                </a:solidFill>
              </a:rPr>
              <a:t> beats </a:t>
            </a:r>
            <a:r>
              <a:rPr lang="en-US" altLang="zh-TW" i="1" dirty="0">
                <a:solidFill>
                  <a:srgbClr val="0000CC"/>
                </a:solidFill>
              </a:rPr>
              <a:t>B</a:t>
            </a:r>
            <a:r>
              <a:rPr lang="en-US" altLang="zh-TW" dirty="0"/>
              <a:t>,  then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the ranking system is meaningful, this probability should be </a:t>
            </a:r>
            <a:r>
              <a:rPr lang="en-US" altLang="zh-TW" dirty="0">
                <a:solidFill>
                  <a:srgbClr val="0000CC"/>
                </a:solidFill>
              </a:rPr>
              <a:t>a function of the </a:t>
            </a:r>
            <a:r>
              <a:rPr lang="en-US" altLang="zh-TW" dirty="0" smtClean="0">
                <a:solidFill>
                  <a:srgbClr val="0000CC"/>
                </a:solidFill>
              </a:rPr>
              <a:t>(skill) difference between </a:t>
            </a:r>
            <a:r>
              <a:rPr lang="en-US" altLang="zh-TW" dirty="0">
                <a:solidFill>
                  <a:srgbClr val="0000CC"/>
                </a:solidFill>
              </a:rPr>
              <a:t>the scores </a:t>
            </a:r>
            <a:r>
              <a:rPr lang="en-US" altLang="zh-TW" i="1" dirty="0">
                <a:solidFill>
                  <a:srgbClr val="0000CC"/>
                </a:solidFill>
              </a:rPr>
              <a:t>r</a:t>
            </a:r>
            <a:r>
              <a:rPr lang="en-US" altLang="zh-TW" dirty="0">
                <a:solidFill>
                  <a:srgbClr val="0000CC"/>
                </a:solidFill>
              </a:rPr>
              <a:t>(</a:t>
            </a:r>
            <a:r>
              <a:rPr lang="en-US" altLang="zh-TW" i="1" dirty="0">
                <a:solidFill>
                  <a:srgbClr val="0000CC"/>
                </a:solidFill>
              </a:rPr>
              <a:t>A</a:t>
            </a:r>
            <a:r>
              <a:rPr lang="en-US" altLang="zh-TW" dirty="0">
                <a:solidFill>
                  <a:srgbClr val="0000CC"/>
                </a:solidFill>
              </a:rPr>
              <a:t>) and </a:t>
            </a:r>
            <a:r>
              <a:rPr lang="en-US" altLang="zh-TW" i="1" dirty="0">
                <a:solidFill>
                  <a:srgbClr val="0000CC"/>
                </a:solidFill>
              </a:rPr>
              <a:t>r</a:t>
            </a:r>
            <a:r>
              <a:rPr lang="en-US" altLang="zh-TW" dirty="0">
                <a:solidFill>
                  <a:srgbClr val="0000CC"/>
                </a:solidFill>
              </a:rPr>
              <a:t>(</a:t>
            </a:r>
            <a:r>
              <a:rPr lang="en-US" altLang="zh-TW" i="1" dirty="0">
                <a:solidFill>
                  <a:srgbClr val="0000CC"/>
                </a:solidFill>
              </a:rPr>
              <a:t>B</a:t>
            </a:r>
            <a:r>
              <a:rPr lang="en-US" altLang="zh-TW" dirty="0" smtClean="0">
                <a:solidFill>
                  <a:srgbClr val="0000CC"/>
                </a:solidFill>
              </a:rPr>
              <a:t>).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uses a </a:t>
            </a:r>
            <a:r>
              <a:rPr lang="en-US" altLang="zh-TW" dirty="0">
                <a:solidFill>
                  <a:srgbClr val="0000CC"/>
                </a:solidFill>
              </a:rPr>
              <a:t>Cumulative Distribution Function </a:t>
            </a:r>
            <a:r>
              <a:rPr lang="en-US" altLang="zh-TW" dirty="0"/>
              <a:t>for </a:t>
            </a:r>
            <a:r>
              <a:rPr lang="en-US" altLang="zh-TW" dirty="0">
                <a:solidFill>
                  <a:srgbClr val="0000CC"/>
                </a:solidFill>
              </a:rPr>
              <a:t>Score Estimation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71732"/>
              </p:ext>
            </p:extLst>
          </p:nvPr>
        </p:nvGraphicFramePr>
        <p:xfrm>
          <a:off x="3131840" y="4090070"/>
          <a:ext cx="25447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3" imgW="812520" imgH="177480" progId="Equation.DSMT4">
                  <p:embed/>
                </p:oleObj>
              </mc:Choice>
              <mc:Fallback>
                <p:oleObj name="Equation" r:id="rId3" imgW="812520" imgH="1774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4090070"/>
                        <a:ext cx="2544762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12087"/>
              </p:ext>
            </p:extLst>
          </p:nvPr>
        </p:nvGraphicFramePr>
        <p:xfrm>
          <a:off x="2627784" y="1965077"/>
          <a:ext cx="4611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5" imgW="1473120" imgH="215640" progId="Equation.DSMT4">
                  <p:embed/>
                </p:oleObj>
              </mc:Choice>
              <mc:Fallback>
                <p:oleObj name="Equation" r:id="rId5" imgW="1473120" imgH="2156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1965077"/>
                        <a:ext cx="461168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5758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CDF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Arpad </a:t>
            </a:r>
            <a:r>
              <a:rPr lang="en-US" altLang="zh-TW" dirty="0" err="1"/>
              <a:t>Elo’s</a:t>
            </a:r>
            <a:r>
              <a:rPr lang="en-US" altLang="zh-TW" dirty="0"/>
              <a:t> original algorithm utilized the </a:t>
            </a:r>
            <a:r>
              <a:rPr lang="en-US" altLang="zh-TW" dirty="0">
                <a:solidFill>
                  <a:srgbClr val="0000CC"/>
                </a:solidFill>
              </a:rPr>
              <a:t>Normal CDF</a:t>
            </a:r>
            <a:r>
              <a:rPr lang="en-US" altLang="zh-TW" dirty="0"/>
              <a:t>, the World Chess Federation </a:t>
            </a:r>
            <a:r>
              <a:rPr lang="en-US" altLang="zh-TW" dirty="0" smtClean="0"/>
              <a:t>uses </a:t>
            </a:r>
            <a:r>
              <a:rPr lang="en-US" altLang="zh-TW" dirty="0"/>
              <a:t>the </a:t>
            </a:r>
            <a:r>
              <a:rPr lang="en-US" altLang="zh-TW" b="1" dirty="0" smtClean="0">
                <a:solidFill>
                  <a:srgbClr val="0000CC"/>
                </a:solidFill>
              </a:rPr>
              <a:t>Logistic</a:t>
            </a:r>
            <a:r>
              <a:rPr lang="en-US" altLang="zh-TW" dirty="0" smtClean="0"/>
              <a:t> </a:t>
            </a:r>
            <a:r>
              <a:rPr lang="en-US" altLang="zh-TW" dirty="0"/>
              <a:t>implementation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Logistic CDF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39598"/>
              </p:ext>
            </p:extLst>
          </p:nvPr>
        </p:nvGraphicFramePr>
        <p:xfrm>
          <a:off x="2987824" y="3573016"/>
          <a:ext cx="26654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3573016"/>
                        <a:ext cx="2665413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直線圖說文字 2 5"/>
          <p:cNvSpPr/>
          <p:nvPr/>
        </p:nvSpPr>
        <p:spPr bwMode="auto">
          <a:xfrm>
            <a:off x="6034339" y="3664665"/>
            <a:ext cx="1920922" cy="403110"/>
          </a:xfrm>
          <a:prstGeom prst="borderCallout2">
            <a:avLst>
              <a:gd name="adj1" fmla="val 98319"/>
              <a:gd name="adj2" fmla="val 76478"/>
              <a:gd name="adj3" fmla="val 100373"/>
              <a:gd name="adj4" fmla="val 46666"/>
              <a:gd name="adj5" fmla="val 167170"/>
              <a:gd name="adj6" fmla="val -23834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i="0" dirty="0" smtClean="0">
                <a:sym typeface="Symbol" panose="05050102010706020507" pitchFamily="18" charset="2"/>
              </a:rPr>
              <a:t>sometimes =0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直線圖說文字 2 6"/>
          <p:cNvSpPr/>
          <p:nvPr/>
        </p:nvSpPr>
        <p:spPr bwMode="auto">
          <a:xfrm>
            <a:off x="6005374" y="5013176"/>
            <a:ext cx="2239033" cy="720080"/>
          </a:xfrm>
          <a:prstGeom prst="borderCallout2">
            <a:avLst>
              <a:gd name="adj1" fmla="val 2021"/>
              <a:gd name="adj2" fmla="val 48186"/>
              <a:gd name="adj3" fmla="val 1935"/>
              <a:gd name="adj4" fmla="val 50259"/>
              <a:gd name="adj5" fmla="val -42812"/>
              <a:gd name="adj6" fmla="val -27037"/>
            </a:avLst>
          </a:prstGeom>
          <a:solidFill>
            <a:srgbClr val="F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000" i="0" dirty="0">
                <a:sym typeface="Symbol" panose="05050102010706020507" pitchFamily="18" charset="2"/>
              </a:rPr>
              <a:t>scale: preselected standard deviation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9883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3568" y="188640"/>
            <a:ext cx="8064896" cy="1143000"/>
          </a:xfrm>
        </p:spPr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smtClean="0"/>
              <a:t>vs Logistic Distributions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468313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0" dirty="0" smtClean="0"/>
              <a:t>The default </a:t>
            </a:r>
            <a:r>
              <a:rPr lang="en-US" altLang="zh-TW" i="0" dirty="0"/>
              <a:t>Logistic distribution has thicker tails, meaning that “upsets” are assumed to be more likely (which helps account for inconsistency in player ability).</a:t>
            </a:r>
            <a:endParaRPr lang="zh-TW" altLang="en-US" i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26544"/>
            <a:ext cx="5616624" cy="33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19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9" y="1264451"/>
            <a:ext cx="5043242" cy="37824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Scale Affects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9ED4C-5A0A-4FA6-999C-C510AD0C849D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392" y="1576454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0" dirty="0"/>
              <a:t>The scale affects the “width” of the distribution. </a:t>
            </a:r>
            <a:endParaRPr lang="zh-TW" altLang="en-US" i="0" dirty="0"/>
          </a:p>
        </p:txBody>
      </p:sp>
      <p:sp>
        <p:nvSpPr>
          <p:cNvPr id="7" name="矩形 6"/>
          <p:cNvSpPr/>
          <p:nvPr/>
        </p:nvSpPr>
        <p:spPr>
          <a:xfrm>
            <a:off x="5247184" y="2586733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0" dirty="0"/>
              <a:t>Larger scales will stretch the distribution, increasing the ELOs of the best players, while decreasing the ELOs of the worst players</a:t>
            </a:r>
            <a:endParaRPr lang="zh-TW" altLang="en-US" i="0" dirty="0"/>
          </a:p>
        </p:txBody>
      </p:sp>
      <p:sp>
        <p:nvSpPr>
          <p:cNvPr id="10" name="矩形 9"/>
          <p:cNvSpPr/>
          <p:nvPr/>
        </p:nvSpPr>
        <p:spPr>
          <a:xfrm>
            <a:off x="969368" y="5046883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0" dirty="0" smtClean="0"/>
              <a:t>Making </a:t>
            </a:r>
            <a:r>
              <a:rPr lang="en-US" altLang="zh-TW" i="0" dirty="0"/>
              <a:t>some substitutions to </a:t>
            </a:r>
            <a:r>
              <a:rPr lang="en-US" altLang="zh-TW" i="0" dirty="0" smtClean="0"/>
              <a:t>the scale </a:t>
            </a:r>
            <a:r>
              <a:rPr lang="en-US" altLang="zh-TW" i="0" dirty="0"/>
              <a:t>allow us to better reason about its relationship with player skill.</a:t>
            </a:r>
            <a:endParaRPr lang="zh-TW" altLang="en-US" i="0" dirty="0"/>
          </a:p>
        </p:txBody>
      </p:sp>
    </p:spTree>
    <p:extLst>
      <p:ext uri="{BB962C8B-B14F-4D97-AF65-F5344CB8AC3E}">
        <p14:creationId xmlns:p14="http://schemas.microsoft.com/office/powerpoint/2010/main" val="36221783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Logistic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88856"/>
              </p:ext>
            </p:extLst>
          </p:nvPr>
        </p:nvGraphicFramePr>
        <p:xfrm>
          <a:off x="5829624" y="2446454"/>
          <a:ext cx="2925267" cy="134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774360" imgH="355320" progId="Equation.DSMT4">
                  <p:embed/>
                </p:oleObj>
              </mc:Choice>
              <mc:Fallback>
                <p:oleObj name="Equation" r:id="rId3" imgW="774360" imgH="35532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624" y="2446454"/>
                        <a:ext cx="2925267" cy="134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484784"/>
            <a:ext cx="5136006" cy="3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387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Scale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Setting scale               , then</a:t>
            </a:r>
          </a:p>
          <a:p>
            <a:endParaRPr lang="en-US" altLang="zh-TW" dirty="0"/>
          </a:p>
          <a:p>
            <a:r>
              <a:rPr lang="en-US" altLang="zh-TW" dirty="0" smtClean="0"/>
              <a:t>Furthermore,</a:t>
            </a:r>
          </a:p>
          <a:p>
            <a:endParaRPr lang="en-US" altLang="zh-TW" dirty="0"/>
          </a:p>
          <a:p>
            <a:r>
              <a:rPr lang="en-US" altLang="zh-TW" dirty="0" smtClean="0"/>
              <a:t>After selecting a value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with given scores </a:t>
            </a:r>
            <a:r>
              <a:rPr lang="en-US" altLang="zh-TW" i="1" dirty="0"/>
              <a:t>r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 and </a:t>
            </a:r>
            <a:r>
              <a:rPr lang="en-US" altLang="zh-TW" i="1" dirty="0"/>
              <a:t>r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 smtClean="0"/>
              <a:t>), the score </a:t>
            </a:r>
            <a:r>
              <a:rPr lang="en-US" altLang="zh-TW" dirty="0"/>
              <a:t>estimation result will be returned</a:t>
            </a:r>
            <a:r>
              <a:rPr lang="en-US" altLang="zh-TW" dirty="0" smtClean="0"/>
              <a:t>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15279"/>
              </p:ext>
            </p:extLst>
          </p:nvPr>
        </p:nvGraphicFramePr>
        <p:xfrm>
          <a:off x="3275856" y="1268760"/>
          <a:ext cx="1521942" cy="105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3" imgW="495000" imgH="342720" progId="Equation.DSMT4">
                  <p:embed/>
                </p:oleObj>
              </mc:Choice>
              <mc:Fallback>
                <p:oleObj name="Equation" r:id="rId3" imgW="495000" imgH="3427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1268760"/>
                        <a:ext cx="1521942" cy="105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5354"/>
              </p:ext>
            </p:extLst>
          </p:nvPr>
        </p:nvGraphicFramePr>
        <p:xfrm>
          <a:off x="5614194" y="1243856"/>
          <a:ext cx="294481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194" y="1243856"/>
                        <a:ext cx="2944812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22760"/>
              </p:ext>
            </p:extLst>
          </p:nvPr>
        </p:nvGraphicFramePr>
        <p:xfrm>
          <a:off x="3276600" y="2387600"/>
          <a:ext cx="25876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7" imgW="825480" imgH="431640" progId="Equation.DSMT4">
                  <p:embed/>
                </p:oleObj>
              </mc:Choice>
              <mc:Fallback>
                <p:oleObj name="Equation" r:id="rId7" imgW="825480" imgH="43164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387600"/>
                        <a:ext cx="2587625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70765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Scale Estimation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170308"/>
            <a:ext cx="4896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i="0" dirty="0" smtClean="0"/>
              <a:t># When players are equal strength (</a:t>
            </a:r>
            <a:r>
              <a:rPr lang="en-US" altLang="zh-TW" sz="2000" dirty="0" smtClean="0"/>
              <a:t>n</a:t>
            </a:r>
            <a:r>
              <a:rPr lang="en-US" altLang="zh-TW" sz="2000" i="0" dirty="0" smtClean="0"/>
              <a:t> = 100)</a:t>
            </a:r>
          </a:p>
          <a:p>
            <a:r>
              <a:rPr lang="en-US" altLang="zh-TW" sz="2000" i="0" dirty="0" smtClean="0"/>
              <a:t>A = 1000; B = 1000</a:t>
            </a:r>
          </a:p>
          <a:p>
            <a:endParaRPr lang="en-US" altLang="zh-TW" sz="2000" i="0" dirty="0" smtClean="0"/>
          </a:p>
          <a:p>
            <a:r>
              <a:rPr lang="en-US" altLang="zh-TW" sz="2000" i="0" dirty="0" smtClean="0"/>
              <a:t>x = (1000 - 1000) = 0</a:t>
            </a:r>
          </a:p>
          <a:p>
            <a:r>
              <a:rPr lang="en-US" altLang="zh-TW" sz="2000" i="0" dirty="0" smtClean="0"/>
              <a:t>exponent = -(x/100) = 0</a:t>
            </a:r>
          </a:p>
          <a:p>
            <a:r>
              <a:rPr lang="en-US" altLang="zh-TW" sz="2000" i="0" dirty="0" smtClean="0"/>
              <a:t>expected = 1/(1+10^exponent) = 0.5</a:t>
            </a:r>
          </a:p>
          <a:p>
            <a:r>
              <a:rPr lang="en-US" altLang="zh-TW" sz="2000" i="0" dirty="0" smtClean="0"/>
              <a:t># ∴ Score estimation for player A = 50%</a:t>
            </a:r>
            <a:endParaRPr lang="zh-TW" altLang="en-US" sz="2000" i="0" dirty="0"/>
          </a:p>
        </p:txBody>
      </p:sp>
      <p:sp>
        <p:nvSpPr>
          <p:cNvPr id="9" name="矩形 8"/>
          <p:cNvSpPr/>
          <p:nvPr/>
        </p:nvSpPr>
        <p:spPr>
          <a:xfrm>
            <a:off x="1763688" y="3573016"/>
            <a:ext cx="4896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i="0" dirty="0"/>
              <a:t># When player A is 10x better (n = 100)</a:t>
            </a:r>
          </a:p>
          <a:p>
            <a:r>
              <a:rPr lang="en-US" altLang="zh-TW" sz="2000" i="0" dirty="0"/>
              <a:t>A = </a:t>
            </a:r>
            <a:r>
              <a:rPr lang="en-US" altLang="zh-TW" sz="2000" i="0" dirty="0" smtClean="0"/>
              <a:t>1100; B </a:t>
            </a:r>
            <a:r>
              <a:rPr lang="en-US" altLang="zh-TW" sz="2000" i="0" dirty="0"/>
              <a:t>= 1000</a:t>
            </a:r>
          </a:p>
          <a:p>
            <a:endParaRPr lang="en-US" altLang="zh-TW" sz="2000" i="0" dirty="0"/>
          </a:p>
          <a:p>
            <a:r>
              <a:rPr lang="en-US" altLang="zh-TW" sz="2000" i="0" dirty="0"/>
              <a:t>x = (1100 - 1000) = 100</a:t>
            </a:r>
          </a:p>
          <a:p>
            <a:r>
              <a:rPr lang="en-US" altLang="zh-TW" sz="2000" i="0" dirty="0"/>
              <a:t>exponent = -(100/100) = -1</a:t>
            </a:r>
          </a:p>
          <a:p>
            <a:r>
              <a:rPr lang="en-US" altLang="zh-TW" sz="2000" i="0" dirty="0"/>
              <a:t>expected = 1/(1+10^exponent) = 0.9090...</a:t>
            </a:r>
          </a:p>
          <a:p>
            <a:r>
              <a:rPr lang="en-US" altLang="zh-TW" sz="2000" i="0" dirty="0"/>
              <a:t># ∴ Score estimation for player A = 90.90%</a:t>
            </a:r>
            <a:endParaRPr lang="zh-TW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4508848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Scale Estimation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170308"/>
            <a:ext cx="5472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i="0" dirty="0"/>
              <a:t># When player A is 40 ELO points better (</a:t>
            </a:r>
            <a:r>
              <a:rPr lang="en-US" altLang="zh-TW" sz="2000" dirty="0"/>
              <a:t>n</a:t>
            </a:r>
            <a:r>
              <a:rPr lang="en-US" altLang="zh-TW" sz="2000" i="0" dirty="0"/>
              <a:t> = 100)</a:t>
            </a:r>
          </a:p>
          <a:p>
            <a:r>
              <a:rPr lang="en-US" altLang="zh-TW" sz="2000" i="0" dirty="0"/>
              <a:t>A = </a:t>
            </a:r>
            <a:r>
              <a:rPr lang="en-US" altLang="zh-TW" sz="2000" i="0" dirty="0" smtClean="0"/>
              <a:t>1234; B </a:t>
            </a:r>
            <a:r>
              <a:rPr lang="en-US" altLang="zh-TW" sz="2000" i="0" dirty="0"/>
              <a:t>= </a:t>
            </a:r>
            <a:r>
              <a:rPr lang="en-US" altLang="zh-TW" sz="2000" i="0" dirty="0" smtClean="0"/>
              <a:t>1184</a:t>
            </a:r>
            <a:endParaRPr lang="en-US" altLang="zh-TW" sz="2000" i="0" dirty="0"/>
          </a:p>
          <a:p>
            <a:endParaRPr lang="en-US" altLang="zh-TW" sz="2000" i="0" dirty="0" smtClean="0"/>
          </a:p>
          <a:p>
            <a:r>
              <a:rPr lang="en-US" altLang="zh-TW" sz="2000" i="0" dirty="0"/>
              <a:t># Calculation for player </a:t>
            </a:r>
            <a:r>
              <a:rPr lang="en-US" altLang="zh-TW" sz="2000" i="0" dirty="0" smtClean="0"/>
              <a:t>A</a:t>
            </a:r>
            <a:endParaRPr lang="en-US" altLang="zh-TW" sz="2000" i="0" dirty="0"/>
          </a:p>
          <a:p>
            <a:r>
              <a:rPr lang="en-US" altLang="zh-TW" sz="2000" i="0" dirty="0"/>
              <a:t>x = (1234 - 1194) = 40</a:t>
            </a:r>
          </a:p>
          <a:p>
            <a:r>
              <a:rPr lang="en-US" altLang="zh-TW" sz="2000" i="0" dirty="0"/>
              <a:t>exponent = -(40/100) = -0.4</a:t>
            </a:r>
          </a:p>
          <a:p>
            <a:r>
              <a:rPr lang="en-US" altLang="zh-TW" sz="2000" i="0" dirty="0"/>
              <a:t>expected = 1/(1+10^exponent) = 0.7152</a:t>
            </a:r>
          </a:p>
          <a:p>
            <a:r>
              <a:rPr lang="en-US" altLang="zh-TW" sz="2000" i="0" dirty="0"/>
              <a:t># ∴ Score estimation for player A = 71.52</a:t>
            </a:r>
            <a:r>
              <a:rPr lang="en-US" altLang="zh-TW" sz="2000" i="0" dirty="0" smtClean="0"/>
              <a:t>%</a:t>
            </a:r>
          </a:p>
          <a:p>
            <a:endParaRPr lang="en-US" altLang="zh-TW" sz="2000" i="0" dirty="0"/>
          </a:p>
          <a:p>
            <a:r>
              <a:rPr lang="en-US" altLang="zh-TW" sz="2000" i="0" dirty="0"/>
              <a:t># Calculation for player B</a:t>
            </a:r>
          </a:p>
          <a:p>
            <a:r>
              <a:rPr lang="en-US" altLang="zh-TW" sz="2000" i="0" dirty="0"/>
              <a:t>x2 = (</a:t>
            </a:r>
            <a:r>
              <a:rPr lang="en-US" altLang="zh-TW" sz="2000" i="0" dirty="0" smtClean="0"/>
              <a:t>1194- </a:t>
            </a:r>
            <a:r>
              <a:rPr lang="en-US" altLang="zh-TW" sz="2000" i="0" dirty="0"/>
              <a:t>1234) = </a:t>
            </a:r>
            <a:r>
              <a:rPr lang="en-US" altLang="zh-TW" sz="2000" i="0" dirty="0" smtClean="0"/>
              <a:t>-60</a:t>
            </a:r>
            <a:endParaRPr lang="en-US" altLang="zh-TW" sz="2000" i="0" dirty="0"/>
          </a:p>
          <a:p>
            <a:r>
              <a:rPr lang="en-US" altLang="zh-TW" sz="2000" i="0" dirty="0"/>
              <a:t>exponent2 = </a:t>
            </a:r>
            <a:r>
              <a:rPr lang="en-US" altLang="zh-TW" sz="2000" i="0" dirty="0" smtClean="0"/>
              <a:t>-(-60/100</a:t>
            </a:r>
            <a:r>
              <a:rPr lang="en-US" altLang="zh-TW" sz="2000" i="0" dirty="0"/>
              <a:t>) = </a:t>
            </a:r>
            <a:r>
              <a:rPr lang="en-US" altLang="zh-TW" sz="2000" i="0" dirty="0" smtClean="0"/>
              <a:t>0.6</a:t>
            </a:r>
            <a:endParaRPr lang="en-US" altLang="zh-TW" sz="2000" i="0" dirty="0"/>
          </a:p>
          <a:p>
            <a:r>
              <a:rPr lang="en-US" altLang="zh-TW" sz="2000" i="0" dirty="0"/>
              <a:t>expected2 = 1/(1+10^exponent) = 0.2847</a:t>
            </a:r>
          </a:p>
          <a:p>
            <a:r>
              <a:rPr lang="en-US" altLang="zh-TW" sz="2000" i="0" dirty="0"/>
              <a:t># ∴ Score estimation for player B = 28.47%</a:t>
            </a:r>
          </a:p>
          <a:p>
            <a:r>
              <a:rPr lang="en-US" altLang="zh-TW" sz="2000" i="0" dirty="0"/>
              <a:t># Notice how it equals (1-estimation(A))</a:t>
            </a:r>
            <a:endParaRPr lang="zh-TW" altLang="en-US" sz="2000" i="0" dirty="0"/>
          </a:p>
          <a:p>
            <a:endParaRPr lang="zh-TW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3957452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K-factor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0000CC"/>
                </a:solidFill>
              </a:rPr>
              <a:t>K-factor</a:t>
            </a:r>
            <a:r>
              <a:rPr lang="en-US" altLang="zh-TW" dirty="0"/>
              <a:t> determines the “</a:t>
            </a:r>
            <a:r>
              <a:rPr lang="en-US" altLang="zh-TW" i="1" dirty="0"/>
              <a:t>sensitivity</a:t>
            </a:r>
            <a:r>
              <a:rPr lang="en-US" altLang="zh-TW" dirty="0"/>
              <a:t>” of how wins and losses impact </a:t>
            </a:r>
            <a:r>
              <a:rPr lang="en-US" altLang="zh-TW" dirty="0" smtClean="0"/>
              <a:t>the ELO.</a:t>
            </a:r>
          </a:p>
          <a:p>
            <a:pPr lvl="1"/>
            <a:r>
              <a:rPr lang="en-US" altLang="zh-TW" dirty="0"/>
              <a:t>If K is </a:t>
            </a:r>
            <a:r>
              <a:rPr lang="en-US" altLang="zh-TW" dirty="0" smtClean="0"/>
              <a:t>large, then </a:t>
            </a:r>
            <a:r>
              <a:rPr lang="en-US" altLang="zh-TW" dirty="0"/>
              <a:t>unexpected wins (or losses) can have a huge impact on a player’s ELO, and cause the rankings to be volatile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Small</a:t>
            </a:r>
            <a:r>
              <a:rPr lang="en-US" altLang="zh-TW" dirty="0"/>
              <a:t>  K </a:t>
            </a:r>
            <a:r>
              <a:rPr lang="en-US" altLang="zh-TW" dirty="0" smtClean="0"/>
              <a:t>factors can </a:t>
            </a:r>
            <a:r>
              <a:rPr lang="en-US" altLang="zh-TW" dirty="0"/>
              <a:t>result in stagnant rankings, and would make it very difficult for players to gain ELO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K-factor </a:t>
            </a:r>
            <a:r>
              <a:rPr lang="en-US" altLang="zh-TW" dirty="0"/>
              <a:t>should be appropriate for the current value of </a:t>
            </a:r>
            <a:r>
              <a:rPr lang="en-US" altLang="zh-TW" i="1" dirty="0"/>
              <a:t>n</a:t>
            </a:r>
            <a:r>
              <a:rPr lang="en-US" altLang="zh-TW" dirty="0"/>
              <a:t> (for score estimation).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9ED4C-5A0A-4FA6-999C-C510AD0C849D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07365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 </a:t>
            </a:r>
            <a:r>
              <a:rPr lang="en-US" altLang="zh-TW" dirty="0"/>
              <a:t>Chess Federation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official World Chess Federation ratings actually use a tiered K-factor </a:t>
            </a:r>
            <a:r>
              <a:rPr lang="en-US" altLang="zh-TW" dirty="0" smtClean="0"/>
              <a:t>system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=400.</a:t>
            </a:r>
          </a:p>
          <a:p>
            <a:pPr lvl="1"/>
            <a:r>
              <a:rPr lang="en-US" altLang="zh-TW" dirty="0"/>
              <a:t>K=40 for new players until they play 30 games</a:t>
            </a:r>
          </a:p>
          <a:p>
            <a:pPr lvl="1"/>
            <a:r>
              <a:rPr lang="en-US" altLang="zh-TW" dirty="0"/>
              <a:t>K=20 for players with &gt; 30 games and </a:t>
            </a:r>
            <a:r>
              <a:rPr lang="en-US" altLang="zh-TW" i="1" dirty="0"/>
              <a:t>never</a:t>
            </a:r>
            <a:r>
              <a:rPr lang="en-US" altLang="zh-TW" dirty="0"/>
              <a:t> had an ELO &gt; 2400</a:t>
            </a:r>
          </a:p>
          <a:p>
            <a:pPr lvl="1"/>
            <a:r>
              <a:rPr lang="en-US" altLang="zh-TW" dirty="0"/>
              <a:t>K=10 for players with &gt; 30 games and </a:t>
            </a:r>
            <a:r>
              <a:rPr lang="en-US" altLang="zh-TW" i="1" dirty="0"/>
              <a:t>have</a:t>
            </a:r>
            <a:r>
              <a:rPr lang="en-US" altLang="zh-TW" dirty="0"/>
              <a:t> had an ELO &gt; 2400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879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– Grades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022" y="1078550"/>
            <a:ext cx="8828978" cy="4611216"/>
          </a:xfrm>
        </p:spPr>
        <p:txBody>
          <a:bodyPr/>
          <a:lstStyle/>
          <a:p>
            <a:r>
              <a:rPr lang="en-US" altLang="zh-TW" dirty="0"/>
              <a:t>Course grades get assigned by scoring functions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Observe that grading systems have: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Degrees of arbitrariness</a:t>
            </a:r>
            <a:r>
              <a:rPr lang="en-US" altLang="zh-TW" dirty="0"/>
              <a:t>: each teacher differs.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Lack of validation data</a:t>
            </a:r>
            <a:r>
              <a:rPr lang="en-US" altLang="zh-TW" dirty="0"/>
              <a:t>: there is no right grade.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General robustness</a:t>
            </a:r>
            <a:r>
              <a:rPr lang="en-US" altLang="zh-TW" dirty="0"/>
              <a:t>: students tend to </a:t>
            </a:r>
            <a:r>
              <a:rPr lang="en-US" altLang="zh-TW" dirty="0" smtClean="0"/>
              <a:t>get similar </a:t>
            </a:r>
            <a:r>
              <a:rPr lang="en-US" altLang="zh-TW" dirty="0"/>
              <a:t>grades in all their classes anyway.</a:t>
            </a:r>
          </a:p>
          <a:p>
            <a:r>
              <a:rPr lang="en-US" altLang="zh-TW" dirty="0"/>
              <a:t>Calling scores </a:t>
            </a:r>
            <a:r>
              <a:rPr lang="en-US" altLang="zh-TW" i="1" dirty="0">
                <a:solidFill>
                  <a:srgbClr val="0000CC"/>
                </a:solidFill>
              </a:rPr>
              <a:t>statistics</a:t>
            </a:r>
            <a:r>
              <a:rPr lang="en-US" altLang="zh-TW" dirty="0"/>
              <a:t> lends them more dignity.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55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Soccer/Football </a:t>
            </a:r>
            <a:r>
              <a:rPr lang="en-US" altLang="zh-TW" dirty="0" smtClean="0"/>
              <a:t>Rankings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Soccer/Football rankings </a:t>
            </a:r>
            <a:r>
              <a:rPr lang="en-US" altLang="zh-TW" dirty="0" smtClean="0"/>
              <a:t>give </a:t>
            </a:r>
            <a:r>
              <a:rPr lang="en-US" altLang="zh-TW" dirty="0"/>
              <a:t>matches of high importance a higher K-value (also with </a:t>
            </a:r>
            <a:r>
              <a:rPr lang="en-US" altLang="zh-TW" i="1" dirty="0"/>
              <a:t>n</a:t>
            </a:r>
            <a:r>
              <a:rPr lang="en-US" altLang="zh-TW" dirty="0"/>
              <a:t> = 400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/>
              <a:t>K=60 for World Cup Finals</a:t>
            </a:r>
          </a:p>
          <a:p>
            <a:pPr lvl="1"/>
            <a:r>
              <a:rPr lang="en-US" altLang="zh-TW" dirty="0"/>
              <a:t>K=40 for World Cup Qualifiers</a:t>
            </a:r>
          </a:p>
          <a:p>
            <a:pPr lvl="1"/>
            <a:r>
              <a:rPr lang="en-US" altLang="zh-TW" dirty="0"/>
              <a:t>K=30 for other </a:t>
            </a:r>
            <a:r>
              <a:rPr lang="en-US" altLang="zh-TW" dirty="0" smtClean="0"/>
              <a:t>tournaments</a:t>
            </a:r>
          </a:p>
          <a:p>
            <a:pPr lvl="1"/>
            <a:r>
              <a:rPr lang="en-US" altLang="zh-TW" dirty="0" smtClean="0"/>
              <a:t>K=20 </a:t>
            </a:r>
            <a:r>
              <a:rPr lang="en-US" altLang="zh-TW" dirty="0"/>
              <a:t>for friendly matches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968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Recommendation </a:t>
            </a:r>
            <a:r>
              <a:rPr lang="en-US" altLang="zh-TW" dirty="0"/>
              <a:t>for K-factors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b="1" dirty="0">
                <a:solidFill>
                  <a:srgbClr val="0000CC"/>
                </a:solidFill>
              </a:rPr>
              <a:t>few</a:t>
            </a:r>
            <a:r>
              <a:rPr lang="en-US" altLang="zh-TW" dirty="0"/>
              <a:t> matches will be played (such as American Football, with ~16 games), then the rankings should be </a:t>
            </a:r>
            <a:r>
              <a:rPr lang="en-US" altLang="zh-TW" dirty="0">
                <a:solidFill>
                  <a:srgbClr val="0000CC"/>
                </a:solidFill>
              </a:rPr>
              <a:t>more volatile</a:t>
            </a:r>
            <a:r>
              <a:rPr lang="en-US" altLang="zh-TW" dirty="0"/>
              <a:t>. 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Higher</a:t>
            </a:r>
            <a:r>
              <a:rPr lang="en-US" altLang="zh-TW" dirty="0"/>
              <a:t> K factors [relative to </a:t>
            </a:r>
            <a:r>
              <a:rPr lang="en-US" altLang="zh-TW" i="1" dirty="0"/>
              <a:t>n</a:t>
            </a:r>
            <a:r>
              <a:rPr lang="en-US" altLang="zh-TW" dirty="0"/>
              <a:t>] would be better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b="1" dirty="0">
                <a:solidFill>
                  <a:srgbClr val="0000CC"/>
                </a:solidFill>
              </a:rPr>
              <a:t>many</a:t>
            </a:r>
            <a:r>
              <a:rPr lang="en-US" altLang="zh-TW" dirty="0"/>
              <a:t> matches will be played (such as Baseball, with ~162 games), then the rankings should be </a:t>
            </a:r>
            <a:r>
              <a:rPr lang="en-US" altLang="zh-TW" dirty="0">
                <a:solidFill>
                  <a:srgbClr val="0000CC"/>
                </a:solidFill>
              </a:rPr>
              <a:t>less volatile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Lower</a:t>
            </a:r>
            <a:r>
              <a:rPr lang="en-US" altLang="zh-TW" dirty="0"/>
              <a:t> K factors [relative to </a:t>
            </a:r>
            <a:r>
              <a:rPr lang="en-US" altLang="zh-TW" i="1" dirty="0"/>
              <a:t>n</a:t>
            </a:r>
            <a:r>
              <a:rPr lang="en-US" altLang="zh-TW" dirty="0"/>
              <a:t>] would be </a:t>
            </a:r>
            <a:r>
              <a:rPr lang="en-US" altLang="zh-TW" dirty="0" smtClean="0"/>
              <a:t>better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95863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A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series of tennis  matches </a:t>
            </a:r>
            <a:r>
              <a:rPr lang="en-US" altLang="zh-TW" dirty="0">
                <a:latin typeface="+mn-lt"/>
              </a:rPr>
              <a:t>with </a:t>
            </a:r>
            <a:r>
              <a:rPr lang="en-US" altLang="zh-TW" dirty="0" smtClean="0">
                <a:latin typeface="+mn-lt"/>
              </a:rPr>
              <a:t>players Amy</a:t>
            </a:r>
            <a:r>
              <a:rPr lang="en-US" altLang="zh-TW" dirty="0">
                <a:latin typeface="+mn-lt"/>
              </a:rPr>
              <a:t>, Brad, Cindy, and Dirk. </a:t>
            </a:r>
            <a:endParaRPr lang="en-US" altLang="zh-TW" dirty="0" smtClean="0">
              <a:latin typeface="+mn-lt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First</a:t>
            </a:r>
            <a:r>
              <a:rPr lang="en-US" altLang="zh-TW" dirty="0"/>
              <a:t>, we need to make 3 decisions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coring estimation,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=50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higher K-factor [relative to </a:t>
            </a:r>
            <a:r>
              <a:rPr lang="en-US" altLang="zh-TW" i="1" dirty="0"/>
              <a:t>n</a:t>
            </a:r>
            <a:r>
              <a:rPr lang="en-US" altLang="zh-TW" dirty="0" smtClean="0"/>
              <a:t>], K=5</a:t>
            </a:r>
          </a:p>
          <a:p>
            <a:pPr lvl="1"/>
            <a:r>
              <a:rPr lang="en-US" altLang="zh-TW" dirty="0"/>
              <a:t>Initial </a:t>
            </a:r>
            <a:r>
              <a:rPr lang="en-US" altLang="zh-TW" dirty="0" smtClean="0"/>
              <a:t>ELO ranking 100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11733"/>
              </p:ext>
            </p:extLst>
          </p:nvPr>
        </p:nvGraphicFramePr>
        <p:xfrm>
          <a:off x="1005371" y="2492896"/>
          <a:ext cx="6951006" cy="792480"/>
        </p:xfrm>
        <a:graphic>
          <a:graphicData uri="http://schemas.openxmlformats.org/drawingml/2006/table">
            <a:tbl>
              <a:tblPr/>
              <a:tblGrid>
                <a:gridCol w="858477">
                  <a:extLst>
                    <a:ext uri="{9D8B030D-6E8A-4147-A177-3AD203B41FA5}">
                      <a16:colId xmlns:a16="http://schemas.microsoft.com/office/drawing/2014/main" val="1368265320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231214510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val="214917260"/>
                    </a:ext>
                  </a:extLst>
                </a:gridCol>
                <a:gridCol w="993001">
                  <a:extLst>
                    <a:ext uri="{9D8B030D-6E8A-4147-A177-3AD203B41FA5}">
                      <a16:colId xmlns:a16="http://schemas.microsoft.com/office/drawing/2014/main" val="74973024"/>
                    </a:ext>
                  </a:extLst>
                </a:gridCol>
                <a:gridCol w="993001">
                  <a:extLst>
                    <a:ext uri="{9D8B030D-6E8A-4147-A177-3AD203B41FA5}">
                      <a16:colId xmlns:a16="http://schemas.microsoft.com/office/drawing/2014/main" val="2453690831"/>
                    </a:ext>
                  </a:extLst>
                </a:gridCol>
                <a:gridCol w="993001">
                  <a:extLst>
                    <a:ext uri="{9D8B030D-6E8A-4147-A177-3AD203B41FA5}">
                      <a16:colId xmlns:a16="http://schemas.microsoft.com/office/drawing/2014/main" val="1927976493"/>
                    </a:ext>
                  </a:extLst>
                </a:gridCol>
                <a:gridCol w="993001">
                  <a:extLst>
                    <a:ext uri="{9D8B030D-6E8A-4147-A177-3AD203B41FA5}">
                      <a16:colId xmlns:a16="http://schemas.microsoft.com/office/drawing/2014/main" val="422792929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Winner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Loser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ELO Change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Amy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Brad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Cindy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600" dirty="0">
                          <a:effectLst/>
                        </a:rPr>
                        <a:t>Dirk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600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5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8055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Elo</a:t>
            </a:r>
            <a:r>
              <a:rPr lang="en-US" altLang="zh-TW" dirty="0"/>
              <a:t> Chess Ranking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4" y="1516904"/>
            <a:ext cx="7318048" cy="40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371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Merging </a:t>
            </a:r>
            <a:r>
              <a:rPr lang="en-US" altLang="zh-TW" dirty="0" smtClean="0"/>
              <a:t>Rankings/Votes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determining the winner of an </a:t>
            </a:r>
            <a:r>
              <a:rPr lang="en-US" altLang="zh-TW" dirty="0">
                <a:solidFill>
                  <a:srgbClr val="0000CC"/>
                </a:solidFill>
              </a:rPr>
              <a:t>multiparty election </a:t>
            </a:r>
            <a:r>
              <a:rPr lang="en-US" altLang="zh-TW" dirty="0"/>
              <a:t>where each voter ranks the candidates in order of preference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   	</a:t>
            </a:r>
            <a:r>
              <a:rPr lang="en-US" altLang="zh-TW" sz="2800" dirty="0" smtClean="0"/>
              <a:t>1. Stony </a:t>
            </a:r>
            <a:r>
              <a:rPr lang="en-US" altLang="zh-TW" sz="2800" dirty="0"/>
              <a:t>Brook   2. MIT   3. Illinois  4. </a:t>
            </a:r>
            <a:r>
              <a:rPr lang="en-US" altLang="zh-TW" sz="2800" dirty="0" smtClean="0"/>
              <a:t>….</a:t>
            </a:r>
            <a:endParaRPr lang="en-US" altLang="zh-TW" sz="2800" dirty="0"/>
          </a:p>
          <a:p>
            <a:r>
              <a:rPr lang="en-US" altLang="zh-TW" dirty="0"/>
              <a:t>Equivalently, consider merging rankings independently drawn on different features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73396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</a:t>
            </a:r>
            <a:r>
              <a:rPr lang="en-US" altLang="zh-TW" dirty="0"/>
              <a:t>of </a:t>
            </a:r>
            <a:r>
              <a:rPr lang="en-US" altLang="zh-TW" dirty="0" smtClean="0"/>
              <a:t>Preference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interprets </a:t>
            </a:r>
            <a:r>
              <a:rPr lang="en-US" altLang="zh-TW" dirty="0"/>
              <a:t>the sorted order of </a:t>
            </a:r>
            <a:r>
              <a:rPr lang="en-US" altLang="zh-TW" dirty="0" smtClean="0"/>
              <a:t>some feature </a:t>
            </a:r>
            <a:r>
              <a:rPr lang="en-US" altLang="zh-TW" dirty="0"/>
              <a:t>as </a:t>
            </a:r>
            <a:r>
              <a:rPr lang="en-US" altLang="zh-TW" dirty="0" smtClean="0"/>
              <a:t>defining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0000CC"/>
                </a:solidFill>
              </a:rPr>
              <a:t>permutation</a:t>
            </a:r>
            <a:r>
              <a:rPr lang="en-US" altLang="zh-TW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on the items of interest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problem becomes to find the </a:t>
            </a:r>
            <a:r>
              <a:rPr lang="en-US" altLang="zh-TW" dirty="0" smtClean="0">
                <a:solidFill>
                  <a:srgbClr val="0000CC"/>
                </a:solidFill>
              </a:rPr>
              <a:t>consensus </a:t>
            </a:r>
            <a:r>
              <a:rPr lang="en-US" altLang="zh-TW" dirty="0">
                <a:solidFill>
                  <a:srgbClr val="0000CC"/>
                </a:solidFill>
              </a:rPr>
              <a:t>permutation </a:t>
            </a:r>
            <a:r>
              <a:rPr lang="en-US" altLang="zh-TW" i="1" dirty="0"/>
              <a:t>P</a:t>
            </a:r>
            <a:r>
              <a:rPr lang="en-US" altLang="zh-TW" dirty="0"/>
              <a:t>, which somehow best </a:t>
            </a:r>
            <a:r>
              <a:rPr lang="en-US" altLang="zh-TW" dirty="0" smtClean="0"/>
              <a:t>reflects </a:t>
            </a:r>
            <a:r>
              <a:rPr lang="en-US" altLang="zh-TW" dirty="0"/>
              <a:t>all of the </a:t>
            </a:r>
            <a:r>
              <a:rPr lang="en-US" altLang="zh-TW" dirty="0" smtClean="0"/>
              <a:t>component permutations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,…,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k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requires </a:t>
            </a:r>
            <a:r>
              <a:rPr lang="en-US" altLang="zh-TW" dirty="0" smtClean="0"/>
              <a:t>defining </a:t>
            </a:r>
            <a:r>
              <a:rPr lang="en-US" altLang="zh-TW" dirty="0"/>
              <a:t>a distance function to measure the similarity </a:t>
            </a:r>
            <a:r>
              <a:rPr lang="en-US" altLang="zh-TW" dirty="0" smtClean="0"/>
              <a:t>between two </a:t>
            </a:r>
            <a:r>
              <a:rPr lang="en-US" altLang="zh-TW" dirty="0"/>
              <a:t>permutations.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741066"/>
      </p:ext>
    </p:extLst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Men's College Basketball Rankings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28800"/>
            <a:ext cx="637082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228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Borda’s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428" y="1331640"/>
            <a:ext cx="8206680" cy="4611216"/>
          </a:xfrm>
        </p:spPr>
        <p:txBody>
          <a:bodyPr/>
          <a:lstStyle/>
          <a:p>
            <a:r>
              <a:rPr lang="en-US" altLang="zh-TW" b="1" i="1" dirty="0" err="1">
                <a:solidFill>
                  <a:srgbClr val="0000CC"/>
                </a:solidFill>
              </a:rPr>
              <a:t>Borda's</a:t>
            </a:r>
            <a:r>
              <a:rPr lang="en-US" altLang="zh-TW" b="1" i="1" dirty="0">
                <a:solidFill>
                  <a:srgbClr val="0000CC"/>
                </a:solidFill>
              </a:rPr>
              <a:t> method </a:t>
            </a:r>
            <a:r>
              <a:rPr lang="en-US" altLang="zh-TW" dirty="0"/>
              <a:t>creates a consensus ranking from multiple other rankings </a:t>
            </a:r>
            <a:r>
              <a:rPr lang="en-US" altLang="zh-TW" dirty="0" smtClean="0"/>
              <a:t>by using </a:t>
            </a:r>
            <a:r>
              <a:rPr lang="en-US" altLang="zh-TW" dirty="0"/>
              <a:t>a simple scoring system. </a:t>
            </a:r>
            <a:endParaRPr lang="en-US" altLang="zh-TW" dirty="0" smtClean="0"/>
          </a:p>
          <a:p>
            <a:r>
              <a:rPr lang="en-US" altLang="zh-TW" dirty="0" smtClean="0"/>
              <a:t>For example, </a:t>
            </a:r>
            <a:r>
              <a:rPr lang="en-US" altLang="zh-TW" dirty="0"/>
              <a:t>b</a:t>
            </a:r>
            <a:r>
              <a:rPr lang="en-US" altLang="zh-TW" dirty="0" smtClean="0"/>
              <a:t>y assigning an increasing score per position, the resulting point total ranks the items: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Four </a:t>
            </a:r>
            <a:r>
              <a:rPr lang="en-US" altLang="zh-TW" dirty="0"/>
              <a:t>voters, each ranking five items.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4005064"/>
            <a:ext cx="413814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6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3A409-5DEA-4755-B3BA-22AC1EAE9622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Graphs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graph</a:t>
            </a:r>
            <a:r>
              <a:rPr lang="en-US" altLang="zh-TW" dirty="0">
                <a:ea typeface="新細明體" pitchFamily="18" charset="-120"/>
              </a:rPr>
              <a:t> is a pair (</a:t>
            </a:r>
            <a:r>
              <a:rPr lang="en-US" altLang="zh-TW" b="1" i="1" dirty="0">
                <a:ea typeface="新細明體" pitchFamily="18" charset="-120"/>
              </a:rPr>
              <a:t>V, E</a:t>
            </a:r>
            <a:r>
              <a:rPr lang="en-US" altLang="zh-TW" dirty="0">
                <a:ea typeface="新細明體" pitchFamily="18" charset="-120"/>
              </a:rPr>
              <a:t>), where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a set of nodes,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 is a collection of pairs of vertices,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An edge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24057799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F1D82-C102-4F30-9C59-5289D7351F7D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4283968" y="1628800"/>
          <a:ext cx="434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Visio" r:id="rId3" imgW="10087051" imgH="7006133" progId="Visio.Drawing.11">
                  <p:embed/>
                </p:oleObj>
              </mc:Choice>
              <mc:Fallback>
                <p:oleObj name="Visio" r:id="rId3" imgW="10087051" imgH="7006133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628800"/>
                        <a:ext cx="4343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114800" cy="47244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Electronic circuits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Printed circuit board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Integrated circuit</a:t>
            </a:r>
          </a:p>
          <a:p>
            <a:r>
              <a:rPr lang="en-US" altLang="zh-TW" sz="2400">
                <a:ea typeface="新細明體" pitchFamily="18" charset="-120"/>
              </a:rPr>
              <a:t>Transportation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Highway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Flight network</a:t>
            </a:r>
          </a:p>
          <a:p>
            <a:r>
              <a:rPr lang="en-US" altLang="zh-TW" sz="2400">
                <a:ea typeface="新細明體" pitchFamily="18" charset="-120"/>
              </a:rPr>
              <a:t>Computer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Local area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Internet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Web</a:t>
            </a:r>
          </a:p>
          <a:p>
            <a:r>
              <a:rPr lang="en-US" altLang="zh-TW" sz="2400">
                <a:ea typeface="新細明體" pitchFamily="18" charset="-120"/>
              </a:rPr>
              <a:t>Databases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35238167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Body-Mass Index (BMI)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BMI</a:t>
            </a:r>
            <a:r>
              <a:rPr lang="en-US" altLang="zh-TW" dirty="0"/>
              <a:t> is a score designed to capture whether your weight is under control:</a:t>
            </a:r>
          </a:p>
          <a:p>
            <a:r>
              <a:rPr lang="en-US" altLang="zh-TW" dirty="0"/>
              <a:t>Mass is in kg and height in meters</a:t>
            </a:r>
          </a:p>
          <a:p>
            <a:pPr lvl="1"/>
            <a:r>
              <a:rPr lang="en-US" altLang="zh-TW" dirty="0"/>
              <a:t>Underweight: below 18.5</a:t>
            </a:r>
          </a:p>
          <a:p>
            <a:pPr lvl="1"/>
            <a:r>
              <a:rPr lang="en-US" altLang="zh-TW" dirty="0"/>
              <a:t>Normal: 18.5 to 25</a:t>
            </a:r>
          </a:p>
          <a:p>
            <a:pPr lvl="1"/>
            <a:r>
              <a:rPr lang="en-US" altLang="zh-TW" dirty="0"/>
              <a:t>Overweight: 25 to 30</a:t>
            </a:r>
          </a:p>
          <a:p>
            <a:pPr lvl="1"/>
            <a:r>
              <a:rPr lang="en-US" altLang="zh-TW" dirty="0"/>
              <a:t>Obese: over 30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5" name="Google Shape;68;p1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058080" y="2060848"/>
            <a:ext cx="2222738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15" y="3759937"/>
            <a:ext cx="4131568" cy="2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35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F1D82-C102-4F30-9C59-5289D7351F7D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4283968" y="1628800"/>
          <a:ext cx="434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3" imgW="10087051" imgH="7006133" progId="Visio.Drawing.11">
                  <p:embed/>
                </p:oleObj>
              </mc:Choice>
              <mc:Fallback>
                <p:oleObj name="Visio" r:id="rId3" imgW="10087051" imgH="7006133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628800"/>
                        <a:ext cx="4343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114800" cy="47244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Electronic circuits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Printed circuit board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Integrated circuit</a:t>
            </a:r>
          </a:p>
          <a:p>
            <a:r>
              <a:rPr lang="en-US" altLang="zh-TW" sz="2400">
                <a:ea typeface="新細明體" pitchFamily="18" charset="-120"/>
              </a:rPr>
              <a:t>Transportation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Highway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Flight network</a:t>
            </a:r>
          </a:p>
          <a:p>
            <a:r>
              <a:rPr lang="en-US" altLang="zh-TW" sz="2400">
                <a:ea typeface="新細明體" pitchFamily="18" charset="-120"/>
              </a:rPr>
              <a:t>Computer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Local area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Internet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Web</a:t>
            </a:r>
          </a:p>
          <a:p>
            <a:r>
              <a:rPr lang="en-US" altLang="zh-TW" sz="2400">
                <a:ea typeface="新細明體" pitchFamily="18" charset="-120"/>
              </a:rPr>
              <a:t>Databases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4107641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582A1-10AB-4F0A-9CE9-82EF8EF183A9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Edge Types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9530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ordered pair of vertices (</a:t>
            </a:r>
            <a:r>
              <a:rPr lang="en-US" altLang="zh-TW" b="1" i="1" dirty="0" err="1">
                <a:ea typeface="新細明體" pitchFamily="18" charset="-120"/>
              </a:rPr>
              <a:t>u</a:t>
            </a:r>
            <a:r>
              <a:rPr lang="en-US" altLang="zh-TW" dirty="0" err="1">
                <a:ea typeface="新細明體" pitchFamily="18" charset="-120"/>
              </a:rPr>
              <a:t>,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first vertex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the origin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second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the destination</a:t>
            </a:r>
          </a:p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Undirected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unordered pair of vertices (</a:t>
            </a:r>
            <a:r>
              <a:rPr lang="en-US" altLang="zh-TW" b="1" i="1" dirty="0" err="1">
                <a:ea typeface="新細明體" pitchFamily="18" charset="-120"/>
              </a:rPr>
              <a:t>u</a:t>
            </a:r>
            <a:r>
              <a:rPr lang="en-US" altLang="zh-TW" dirty="0" err="1">
                <a:ea typeface="新細明體" pitchFamily="18" charset="-120"/>
              </a:rPr>
              <a:t>,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229225" y="2886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b="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721600" y="2886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b="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1" name="AutoShape 6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6175375" y="31146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943600" y="2667000"/>
            <a:ext cx="198755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flight</a:t>
            </a:r>
          </a:p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AA 1206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5238750" y="42227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b="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7731125" y="42227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b="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5" name="AutoShape 10"/>
          <p:cNvCxnSpPr>
            <a:cxnSpLocks noChangeShapeType="1"/>
            <a:stCxn id="11273" idx="6"/>
            <a:endCxn id="11274" idx="2"/>
          </p:cNvCxnSpPr>
          <p:nvPr/>
        </p:nvCxnSpPr>
        <p:spPr bwMode="auto">
          <a:xfrm>
            <a:off x="6184900" y="44513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6499225" y="4038600"/>
            <a:ext cx="87630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849</a:t>
            </a:r>
          </a:p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223710511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Directed and Undirected Graphs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Directed graphs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all the edges are directed</a:t>
            </a:r>
          </a:p>
          <a:p>
            <a:r>
              <a:rPr lang="en-US" altLang="zh-TW">
                <a:ea typeface="新細明體" pitchFamily="18" charset="-120"/>
              </a:rPr>
              <a:t>Undirected graphs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all the edges are undirected</a:t>
            </a:r>
          </a:p>
        </p:txBody>
      </p:sp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323C4-A4BC-41B5-AAAE-6D3DAB9C7731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07001"/>
      </p:ext>
    </p:extLst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7BE5D-DA5D-43C3-9659-DA3CE409B123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Terminology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136904" cy="4611216"/>
          </a:xfrm>
        </p:spPr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b="1" i="1" dirty="0"/>
              <a:t>G</a:t>
            </a:r>
            <a:r>
              <a:rPr lang="en-US" altLang="zh-TW" i="1" dirty="0"/>
              <a:t>=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i="1" dirty="0"/>
              <a:t>, </a:t>
            </a:r>
            <a:r>
              <a:rPr lang="en-US" altLang="zh-TW" b="1" i="1" dirty="0"/>
              <a:t>E</a:t>
            </a:r>
            <a:r>
              <a:rPr lang="en-US" altLang="zh-TW" dirty="0"/>
              <a:t>) be a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an edge</a:t>
            </a:r>
          </a:p>
          <a:p>
            <a:pPr lvl="1"/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are</a:t>
            </a:r>
            <a:r>
              <a:rPr lang="en-US" altLang="zh-TW" i="1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adjacent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vertices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r>
              <a:rPr lang="en-US" altLang="zh-TW" dirty="0"/>
              <a:t>If </a:t>
            </a:r>
            <a:r>
              <a:rPr lang="en-US" altLang="zh-TW" b="1" i="1" dirty="0"/>
              <a:t>G</a:t>
            </a:r>
            <a:r>
              <a:rPr lang="en-US" altLang="zh-TW" dirty="0"/>
              <a:t> is a directed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be an edge</a:t>
            </a:r>
          </a:p>
          <a:p>
            <a:pPr lvl="1"/>
            <a:r>
              <a:rPr lang="en-US" altLang="zh-TW" dirty="0"/>
              <a:t>vertex </a:t>
            </a:r>
            <a:r>
              <a:rPr lang="en-US" altLang="zh-TW" b="1" i="1" dirty="0"/>
              <a:t>u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to</a:t>
            </a:r>
            <a:r>
              <a:rPr lang="en-US" altLang="zh-TW" dirty="0"/>
              <a:t> </a:t>
            </a:r>
            <a:r>
              <a:rPr lang="en-US" altLang="zh-TW" b="1" i="1" dirty="0"/>
              <a:t>v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from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to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outgoing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incoming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6604959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16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9C5D1-9B3B-4ED4-B730-DA63F7E9FB67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Graphs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124075" y="1773238"/>
            <a:ext cx="1584325" cy="4248150"/>
            <a:chOff x="4642" y="1298"/>
            <a:chExt cx="551" cy="1633"/>
          </a:xfrm>
        </p:grpSpPr>
        <p:sp>
          <p:nvSpPr>
            <p:cNvPr id="18439" name="Oval 4"/>
            <p:cNvSpPr>
              <a:spLocks noChangeArrowheads="1"/>
            </p:cNvSpPr>
            <p:nvPr/>
          </p:nvSpPr>
          <p:spPr bwMode="auto">
            <a:xfrm>
              <a:off x="4785" y="1298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i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8440" name="Oval 5"/>
            <p:cNvSpPr>
              <a:spLocks noChangeArrowheads="1"/>
            </p:cNvSpPr>
            <p:nvPr/>
          </p:nvSpPr>
          <p:spPr bwMode="auto">
            <a:xfrm>
              <a:off x="4785" y="2069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i="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4785" y="2750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i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4876" y="2251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i="0">
                <a:solidFill>
                  <a:srgbClr val="FFFF00"/>
                </a:solidFill>
              </a:endParaRPr>
            </a:p>
          </p:txBody>
        </p:sp>
        <p:sp>
          <p:nvSpPr>
            <p:cNvPr id="18443" name="Freeform 8"/>
            <p:cNvSpPr>
              <a:spLocks/>
            </p:cNvSpPr>
            <p:nvPr/>
          </p:nvSpPr>
          <p:spPr bwMode="auto">
            <a:xfrm>
              <a:off x="4967" y="1434"/>
              <a:ext cx="226" cy="726"/>
            </a:xfrm>
            <a:custGeom>
              <a:avLst/>
              <a:gdLst>
                <a:gd name="T0" fmla="*/ 0 w 226"/>
                <a:gd name="T1" fmla="*/ 726 h 726"/>
                <a:gd name="T2" fmla="*/ 226 w 226"/>
                <a:gd name="T3" fmla="*/ 318 h 726"/>
                <a:gd name="T4" fmla="*/ 0 w 226"/>
                <a:gd name="T5" fmla="*/ 0 h 726"/>
                <a:gd name="T6" fmla="*/ 0 60000 65536"/>
                <a:gd name="T7" fmla="*/ 0 60000 65536"/>
                <a:gd name="T8" fmla="*/ 0 60000 65536"/>
                <a:gd name="T9" fmla="*/ 0 w 226"/>
                <a:gd name="T10" fmla="*/ 0 h 726"/>
                <a:gd name="T11" fmla="*/ 226 w 226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726">
                  <a:moveTo>
                    <a:pt x="0" y="726"/>
                  </a:moveTo>
                  <a:cubicBezTo>
                    <a:pt x="113" y="582"/>
                    <a:pt x="226" y="439"/>
                    <a:pt x="226" y="318"/>
                  </a:cubicBezTo>
                  <a:cubicBezTo>
                    <a:pt x="226" y="197"/>
                    <a:pt x="113" y="98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 i="0">
                <a:solidFill>
                  <a:srgbClr val="FFFF00"/>
                </a:solidFill>
              </a:endParaRPr>
            </a:p>
          </p:txBody>
        </p:sp>
        <p:sp>
          <p:nvSpPr>
            <p:cNvPr id="18444" name="Freeform 9"/>
            <p:cNvSpPr>
              <a:spLocks/>
            </p:cNvSpPr>
            <p:nvPr/>
          </p:nvSpPr>
          <p:spPr bwMode="auto">
            <a:xfrm>
              <a:off x="4642" y="1480"/>
              <a:ext cx="188" cy="680"/>
            </a:xfrm>
            <a:custGeom>
              <a:avLst/>
              <a:gdLst>
                <a:gd name="T0" fmla="*/ 188 w 188"/>
                <a:gd name="T1" fmla="*/ 0 h 680"/>
                <a:gd name="T2" fmla="*/ 7 w 188"/>
                <a:gd name="T3" fmla="*/ 362 h 680"/>
                <a:gd name="T4" fmla="*/ 143 w 188"/>
                <a:gd name="T5" fmla="*/ 680 h 680"/>
                <a:gd name="T6" fmla="*/ 0 60000 65536"/>
                <a:gd name="T7" fmla="*/ 0 60000 65536"/>
                <a:gd name="T8" fmla="*/ 0 60000 65536"/>
                <a:gd name="T9" fmla="*/ 0 w 188"/>
                <a:gd name="T10" fmla="*/ 0 h 680"/>
                <a:gd name="T11" fmla="*/ 188 w 188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680">
                  <a:moveTo>
                    <a:pt x="188" y="0"/>
                  </a:moveTo>
                  <a:cubicBezTo>
                    <a:pt x="101" y="124"/>
                    <a:pt x="14" y="249"/>
                    <a:pt x="7" y="362"/>
                  </a:cubicBezTo>
                  <a:cubicBezTo>
                    <a:pt x="0" y="475"/>
                    <a:pt x="71" y="577"/>
                    <a:pt x="143" y="68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 i="0">
                <a:solidFill>
                  <a:srgbClr val="FFFF00"/>
                </a:solidFill>
              </a:endParaRPr>
            </a:p>
          </p:txBody>
        </p:sp>
      </p:grp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4427538" y="2636838"/>
            <a:ext cx="3527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 i="0" dirty="0"/>
              <a:t>Edges incident to 2 are </a:t>
            </a:r>
          </a:p>
          <a:p>
            <a:pPr eaLnBrk="1" hangingPunct="1"/>
            <a:r>
              <a:rPr kumimoji="1" lang="en-US" altLang="zh-TW" sz="2800" b="0" i="0" dirty="0"/>
              <a:t>(1, 2), (2, 1), (2, 3) </a:t>
            </a:r>
          </a:p>
        </p:txBody>
      </p:sp>
    </p:spTree>
    <p:extLst>
      <p:ext uri="{BB962C8B-B14F-4D97-AF65-F5344CB8AC3E}">
        <p14:creationId xmlns:p14="http://schemas.microsoft.com/office/powerpoint/2010/main" val="1430028965"/>
      </p:ext>
    </p:extLst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8BA91-BEBF-47BD-9000-47F36ACD99D1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Degree of a Vertex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5924"/>
            <a:ext cx="7772400" cy="4611216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degree</a:t>
            </a:r>
            <a:r>
              <a:rPr lang="en-US" altLang="zh-TW" dirty="0">
                <a:ea typeface="新細明體" pitchFamily="18" charset="-120"/>
              </a:rPr>
              <a:t> of a vertex,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is the </a:t>
            </a:r>
            <a:r>
              <a:rPr lang="en-US" altLang="zh-TW" dirty="0" err="1"/>
              <a:t>the</a:t>
            </a:r>
            <a:r>
              <a:rPr lang="en-US" altLang="zh-TW" dirty="0"/>
              <a:t> number of edges incident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/>
              <a:t>If </a:t>
            </a:r>
            <a:r>
              <a:rPr lang="en-US" altLang="zh-TW" i="1" dirty="0"/>
              <a:t>G</a:t>
            </a:r>
            <a:r>
              <a:rPr lang="en-US" altLang="zh-TW" dirty="0"/>
              <a:t> is a digraph and </a:t>
            </a:r>
            <a:r>
              <a:rPr lang="en-US" altLang="zh-TW" i="1" dirty="0"/>
              <a:t>v</a:t>
            </a:r>
            <a:r>
              <a:rPr lang="en-US" altLang="zh-TW" dirty="0"/>
              <a:t> is a vertex of </a:t>
            </a:r>
            <a:r>
              <a:rPr lang="en-US" altLang="zh-TW" i="1" dirty="0"/>
              <a:t>G</a:t>
            </a:r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in-degree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indeg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is the number of incoming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out-degree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outdeg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is the number of outgoing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019800" y="4495800"/>
            <a:ext cx="2794000" cy="2133600"/>
            <a:chOff x="2808" y="1104"/>
            <a:chExt cx="2686" cy="2016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U</a:t>
              </a: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9466" name="Oval 8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W</a:t>
              </a: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Z</a:t>
              </a:r>
            </a:p>
          </p:txBody>
        </p:sp>
        <p:cxnSp>
          <p:nvCxnSpPr>
            <p:cNvPr id="19468" name="AutoShape 10"/>
            <p:cNvCxnSpPr>
              <a:cxnSpLocks noChangeShapeType="1"/>
              <a:stCxn id="19465" idx="3"/>
              <a:endCxn id="19464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69" name="AutoShape 11"/>
            <p:cNvCxnSpPr>
              <a:cxnSpLocks noChangeShapeType="1"/>
              <a:stCxn id="19466" idx="1"/>
              <a:endCxn id="19464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0" name="AutoShape 12"/>
            <p:cNvCxnSpPr>
              <a:cxnSpLocks noChangeShapeType="1"/>
              <a:stCxn id="19466" idx="7"/>
              <a:endCxn id="19463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1" name="AutoShape 13"/>
            <p:cNvCxnSpPr>
              <a:cxnSpLocks noChangeShapeType="1"/>
              <a:stCxn id="19465" idx="5"/>
              <a:endCxn id="19463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2" name="AutoShape 14"/>
            <p:cNvCxnSpPr>
              <a:cxnSpLocks noChangeShapeType="1"/>
              <a:stCxn id="19465" idx="4"/>
              <a:endCxn id="19466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Y</a:t>
              </a:r>
            </a:p>
          </p:txBody>
        </p:sp>
        <p:cxnSp>
          <p:nvCxnSpPr>
            <p:cNvPr id="19474" name="AutoShape 16"/>
            <p:cNvCxnSpPr>
              <a:cxnSpLocks noChangeShapeType="1"/>
              <a:stCxn id="19466" idx="5"/>
              <a:endCxn id="19473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5" name="AutoShape 17"/>
            <p:cNvCxnSpPr>
              <a:cxnSpLocks noChangeShapeType="1"/>
              <a:stCxn id="19463" idx="4"/>
              <a:endCxn id="19473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2991" y="1192"/>
              <a:ext cx="323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996" y="1979"/>
              <a:ext cx="307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c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3766" y="1182"/>
              <a:ext cx="323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b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3745" y="2010"/>
              <a:ext cx="307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e</a:t>
              </a: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3454" y="1686"/>
              <a:ext cx="323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d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3529" y="2574"/>
              <a:ext cx="275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f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4092" y="2233"/>
              <a:ext cx="324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g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4339" y="1268"/>
              <a:ext cx="340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h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4358" y="1958"/>
              <a:ext cx="258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 err="1"/>
                <a:t>i</a:t>
              </a:r>
              <a:endParaRPr lang="en-US" altLang="zh-TW" sz="2400" i="1" dirty="0"/>
            </a:p>
          </p:txBody>
        </p:sp>
        <p:sp>
          <p:nvSpPr>
            <p:cNvPr id="19485" name="Text Box 27"/>
            <p:cNvSpPr txBox="1">
              <a:spLocks noChangeArrowheads="1"/>
            </p:cNvSpPr>
            <p:nvPr/>
          </p:nvSpPr>
          <p:spPr bwMode="auto">
            <a:xfrm>
              <a:off x="5236" y="1284"/>
              <a:ext cx="258" cy="4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j</a:t>
              </a:r>
            </a:p>
          </p:txBody>
        </p:sp>
        <p:cxnSp>
          <p:nvCxnSpPr>
            <p:cNvPr id="19486" name="AutoShape 28"/>
            <p:cNvCxnSpPr>
              <a:cxnSpLocks noChangeShapeType="1"/>
              <a:stCxn id="19463" idx="5"/>
              <a:endCxn id="19467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7" name="AutoShape 29"/>
            <p:cNvCxnSpPr>
              <a:cxnSpLocks noChangeShapeType="1"/>
              <a:stCxn id="19463" idx="7"/>
              <a:endCxn id="19467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8" name="AutoShape 30"/>
            <p:cNvCxnSpPr>
              <a:cxnSpLocks noChangeShapeType="1"/>
              <a:stCxn id="19467" idx="5"/>
              <a:endCxn id="19467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557805841"/>
      </p:ext>
    </p:extLst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E6C4B-9EDB-4DAA-A8AB-1ACF39506BEE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Paths</a:t>
            </a:r>
          </a:p>
        </p:txBody>
      </p:sp>
      <p:sp>
        <p:nvSpPr>
          <p:cNvPr id="233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path</a:t>
            </a:r>
            <a:r>
              <a:rPr lang="en-US" altLang="zh-TW" i="1" dirty="0"/>
              <a:t> </a:t>
            </a:r>
            <a:r>
              <a:rPr lang="en-US" altLang="zh-TW" b="1" i="1" dirty="0"/>
              <a:t>P</a:t>
            </a:r>
            <a:r>
              <a:rPr lang="en-US" altLang="zh-TW" dirty="0"/>
              <a:t> from vertex </a:t>
            </a:r>
            <a:r>
              <a:rPr lang="en-US" altLang="zh-TW" b="1" i="1" dirty="0"/>
              <a:t>u</a:t>
            </a:r>
            <a:r>
              <a:rPr lang="en-US" altLang="zh-TW" dirty="0"/>
              <a:t> to vertex </a:t>
            </a:r>
            <a:r>
              <a:rPr lang="en-US" altLang="zh-TW" b="1" i="1" dirty="0"/>
              <a:t>v</a:t>
            </a:r>
            <a:r>
              <a:rPr lang="en-US" altLang="zh-TW" dirty="0"/>
              <a:t> in a graph </a:t>
            </a:r>
            <a:r>
              <a:rPr lang="en-US" altLang="zh-TW" b="1" i="1" dirty="0"/>
              <a:t>G</a:t>
            </a:r>
            <a:r>
              <a:rPr lang="en-US" altLang="zh-TW" dirty="0"/>
              <a:t> is a sequence of vertices 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i="1" dirty="0"/>
              <a:t>, …, 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, such that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), (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dirty="0"/>
              <a:t>), …, (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are edges in </a:t>
            </a:r>
            <a:r>
              <a:rPr lang="en-US" altLang="zh-TW" b="1" i="1" dirty="0"/>
              <a:t>E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The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length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a path is the number of edges on it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path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path in which all vertices are distinct</a:t>
            </a:r>
          </a:p>
        </p:txBody>
      </p:sp>
    </p:spTree>
    <p:extLst>
      <p:ext uri="{BB962C8B-B14F-4D97-AF65-F5344CB8AC3E}">
        <p14:creationId xmlns:p14="http://schemas.microsoft.com/office/powerpoint/2010/main" val="201321337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63A6E-0D47-4382-97B6-13EDC8CD88DA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Cycles</a:t>
            </a:r>
          </a:p>
        </p:txBody>
      </p:sp>
      <p:sp>
        <p:nvSpPr>
          <p:cNvPr id="233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cycle</a:t>
            </a:r>
            <a:r>
              <a:rPr lang="en-US" altLang="zh-TW" dirty="0"/>
              <a:t> is a path with at least one edge such that in which its start and end vertices are the same 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cycle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cycle in which each vertex is distinct except possibly the first and last one.</a:t>
            </a:r>
          </a:p>
        </p:txBody>
      </p:sp>
    </p:spTree>
    <p:extLst>
      <p:ext uri="{BB962C8B-B14F-4D97-AF65-F5344CB8AC3E}">
        <p14:creationId xmlns:p14="http://schemas.microsoft.com/office/powerpoint/2010/main" val="48410363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Directed Graphs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1462" y="1512005"/>
            <a:ext cx="5938441" cy="46112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In </a:t>
            </a:r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directed graph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digraph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,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two vertices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, &lt;</a:t>
            </a:r>
            <a:r>
              <a:rPr lang="en-US" altLang="zh-TW" i="1" dirty="0"/>
              <a:t>u, v</a:t>
            </a:r>
            <a:r>
              <a:rPr lang="en-US" altLang="zh-TW" dirty="0"/>
              <a:t>&gt; and &lt;</a:t>
            </a:r>
            <a:r>
              <a:rPr lang="en-US" altLang="zh-TW" i="1" dirty="0"/>
              <a:t>v, u</a:t>
            </a:r>
            <a:r>
              <a:rPr lang="en-US" altLang="zh-TW" dirty="0"/>
              <a:t>&gt; represent two different direction </a:t>
            </a:r>
            <a:r>
              <a:rPr lang="en-US" altLang="zh-TW" dirty="0" smtClean="0"/>
              <a:t>edges.</a:t>
            </a:r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e may use </a:t>
            </a:r>
            <a:r>
              <a:rPr lang="en-US" altLang="zh-TW" dirty="0" smtClean="0">
                <a:solidFill>
                  <a:srgbClr val="FF0000"/>
                </a:solidFill>
              </a:rPr>
              <a:t>a </a:t>
            </a:r>
            <a:r>
              <a:rPr lang="en-US" altLang="zh-TW" dirty="0">
                <a:solidFill>
                  <a:srgbClr val="FF0000"/>
                </a:solidFill>
              </a:rPr>
              <a:t>directed </a:t>
            </a:r>
            <a:r>
              <a:rPr lang="en-US" altLang="zh-TW" dirty="0" smtClean="0">
                <a:solidFill>
                  <a:srgbClr val="FF0000"/>
                </a:solidFill>
              </a:rPr>
              <a:t>edge </a:t>
            </a:r>
            <a:r>
              <a:rPr lang="en-US" altLang="zh-TW" dirty="0" smtClean="0"/>
              <a:t>to present the </a:t>
            </a:r>
            <a:r>
              <a:rPr lang="en-US" altLang="zh-TW" dirty="0" smtClean="0">
                <a:solidFill>
                  <a:srgbClr val="FF0000"/>
                </a:solidFill>
              </a:rPr>
              <a:t>order</a:t>
            </a:r>
            <a:r>
              <a:rPr lang="en-US" altLang="zh-TW" dirty="0" smtClean="0"/>
              <a:t> between two entities:</a:t>
            </a:r>
          </a:p>
          <a:p>
            <a:pPr lvl="2"/>
            <a:r>
              <a:rPr lang="en-US" altLang="zh-TW" dirty="0"/>
              <a:t>a directed edge &lt;</a:t>
            </a:r>
            <a:r>
              <a:rPr lang="en-US" altLang="zh-TW" i="1" dirty="0"/>
              <a:t>u, v</a:t>
            </a:r>
            <a:r>
              <a:rPr lang="en-US" altLang="zh-TW" dirty="0" smtClean="0"/>
              <a:t>&gt; denotes that for </a:t>
            </a:r>
            <a:r>
              <a:rPr lang="en-US" altLang="zh-TW" dirty="0"/>
              <a:t>each </a:t>
            </a:r>
            <a:r>
              <a:rPr lang="en-US" altLang="zh-TW" dirty="0" smtClean="0"/>
              <a:t>vote </a:t>
            </a:r>
            <a:r>
              <a:rPr lang="en-US" altLang="zh-TW" i="1" dirty="0" smtClean="0"/>
              <a:t>u</a:t>
            </a:r>
            <a:r>
              <a:rPr lang="en-US" altLang="zh-TW" dirty="0"/>
              <a:t> </a:t>
            </a:r>
            <a:r>
              <a:rPr lang="en-US" altLang="zh-TW" dirty="0" smtClean="0"/>
              <a:t>ranks </a:t>
            </a:r>
            <a:r>
              <a:rPr lang="en-US" altLang="zh-TW" dirty="0"/>
              <a:t>ahead of </a:t>
            </a:r>
            <a:r>
              <a:rPr lang="en-US" altLang="zh-TW" i="1" dirty="0"/>
              <a:t>v</a:t>
            </a:r>
            <a:r>
              <a:rPr lang="en-US" altLang="zh-TW" dirty="0" smtClean="0"/>
              <a:t>.</a:t>
            </a:r>
            <a:endParaRPr lang="en-US" altLang="zh-TW" b="1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24128" y="3044501"/>
            <a:ext cx="4953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G: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300391" y="2946076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032228" y="38176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d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537053" y="3273101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c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514953" y="4392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b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852966" y="4019226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e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219428" y="4479601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f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8487966" y="31572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400" b="0">
                <a:latin typeface="Tahoma" pitchFamily="34" charset="0"/>
              </a:rPr>
              <a:t>g</a:t>
            </a:r>
          </a:p>
        </p:txBody>
      </p:sp>
      <p:cxnSp>
        <p:nvCxnSpPr>
          <p:cNvPr id="15" name="AutoShape 13"/>
          <p:cNvCxnSpPr>
            <a:cxnSpLocks noChangeShapeType="1"/>
            <a:stCxn id="8" idx="4"/>
            <a:endCxn id="13" idx="0"/>
          </p:cNvCxnSpPr>
          <p:nvPr/>
        </p:nvCxnSpPr>
        <p:spPr bwMode="auto">
          <a:xfrm flipH="1">
            <a:off x="6381353" y="3268338"/>
            <a:ext cx="80963" cy="1192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643291" y="3098476"/>
            <a:ext cx="874713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6"/>
          <p:cNvCxnSpPr>
            <a:cxnSpLocks noChangeShapeType="1"/>
            <a:stCxn id="14" idx="1"/>
            <a:endCxn id="8" idx="7"/>
          </p:cNvCxnSpPr>
          <p:nvPr/>
        </p:nvCxnSpPr>
        <p:spPr bwMode="auto">
          <a:xfrm flipH="1" flipV="1">
            <a:off x="6576616" y="2971476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17"/>
          <p:cNvCxnSpPr>
            <a:cxnSpLocks noChangeShapeType="1"/>
            <a:stCxn id="10" idx="6"/>
            <a:endCxn id="14" idx="2"/>
          </p:cNvCxnSpPr>
          <p:nvPr/>
        </p:nvCxnSpPr>
        <p:spPr bwMode="auto">
          <a:xfrm flipV="1">
            <a:off x="7879953" y="3309613"/>
            <a:ext cx="588963" cy="115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18"/>
          <p:cNvCxnSpPr>
            <a:cxnSpLocks noChangeShapeType="1"/>
            <a:stCxn id="14" idx="4"/>
            <a:endCxn id="11" idx="0"/>
          </p:cNvCxnSpPr>
          <p:nvPr/>
        </p:nvCxnSpPr>
        <p:spPr bwMode="auto">
          <a:xfrm>
            <a:off x="8649891" y="3479476"/>
            <a:ext cx="26988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19"/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7375128" y="3970013"/>
            <a:ext cx="458788" cy="201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0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8129191" y="4297038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1"/>
          <p:cNvCxnSpPr>
            <a:cxnSpLocks noChangeShapeType="1"/>
          </p:cNvCxnSpPr>
          <p:nvPr/>
        </p:nvCxnSpPr>
        <p:spPr bwMode="auto">
          <a:xfrm flipV="1">
            <a:off x="6463904" y="4087957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 flipV="1">
            <a:off x="6560741" y="4241476"/>
            <a:ext cx="1338263" cy="334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3"/>
          <p:cNvCxnSpPr>
            <a:cxnSpLocks noChangeShapeType="1"/>
            <a:stCxn id="11" idx="2"/>
            <a:endCxn id="13" idx="5"/>
          </p:cNvCxnSpPr>
          <p:nvPr/>
        </p:nvCxnSpPr>
        <p:spPr bwMode="auto">
          <a:xfrm flipH="1">
            <a:off x="6495653" y="4544688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4"/>
          <p:cNvCxnSpPr>
            <a:cxnSpLocks noChangeShapeType="1"/>
            <a:stCxn id="9" idx="7"/>
            <a:endCxn id="14" idx="3"/>
          </p:cNvCxnSpPr>
          <p:nvPr/>
        </p:nvCxnSpPr>
        <p:spPr bwMode="auto">
          <a:xfrm flipV="1">
            <a:off x="7308453" y="3435026"/>
            <a:ext cx="1227138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7634415"/>
      </p:ext>
    </p:extLst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2BE2D-B7D1-45CA-AE41-5ACC63EDCF90}" type="slidenum">
              <a:rPr lang="en-US" altLang="zh-TW" smtClean="0">
                <a:ea typeface="新細明體" charset="-120"/>
              </a:rPr>
              <a:pPr/>
              <a:t>48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136904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DAGs and Topological Ordering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directed acyclic graph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DAG</a:t>
            </a:r>
            <a:r>
              <a:rPr lang="en-US" altLang="zh-TW" dirty="0" smtClean="0">
                <a:ea typeface="新細明體" charset="-120"/>
              </a:rPr>
              <a:t>) is a digraph that has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no directed cycles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topological ordering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of a digraph is a numbering </a:t>
            </a:r>
            <a:r>
              <a:rPr lang="en-US" altLang="zh-TW" b="1" i="1" dirty="0" smtClean="0">
                <a:ea typeface="新細明體" charset="-120"/>
              </a:rPr>
              <a:t>v</a:t>
            </a:r>
            <a:r>
              <a:rPr lang="en-US" altLang="zh-TW" baseline="-25000" dirty="0" smtClean="0">
                <a:ea typeface="新細明體" charset="-120"/>
              </a:rPr>
              <a:t>1 </a:t>
            </a:r>
            <a:r>
              <a:rPr lang="en-US" altLang="zh-TW" b="1" i="1" dirty="0" smtClean="0">
                <a:ea typeface="新細明體" charset="-120"/>
              </a:rPr>
              <a:t>, …, </a:t>
            </a:r>
            <a:r>
              <a:rPr lang="en-US" altLang="zh-TW" b="1" i="1" dirty="0" err="1" smtClean="0">
                <a:ea typeface="新細明體" charset="-120"/>
              </a:rPr>
              <a:t>v</a:t>
            </a:r>
            <a:r>
              <a:rPr lang="en-US" altLang="zh-TW" b="1" i="1" baseline="-25000" dirty="0" err="1" smtClean="0">
                <a:ea typeface="新細明體" charset="-120"/>
              </a:rPr>
              <a:t>n</a:t>
            </a:r>
            <a:r>
              <a:rPr lang="en-US" altLang="zh-TW" dirty="0" smtClean="0">
                <a:ea typeface="新細明體" charset="-120"/>
              </a:rPr>
              <a:t> of the vertices such that for every edge (</a:t>
            </a:r>
            <a:r>
              <a:rPr lang="en-US" altLang="zh-TW" b="1" i="1" dirty="0" smtClean="0">
                <a:ea typeface="新細明體" charset="-120"/>
              </a:rPr>
              <a:t>v</a:t>
            </a:r>
            <a:r>
              <a:rPr lang="en-US" altLang="zh-TW" b="1" i="1" baseline="-25000" dirty="0" smtClean="0">
                <a:ea typeface="新細明體" charset="-120"/>
              </a:rPr>
              <a:t>i </a:t>
            </a:r>
            <a:r>
              <a:rPr lang="en-US" altLang="zh-TW" b="1" i="1" dirty="0" smtClean="0">
                <a:ea typeface="新細明體" charset="-120"/>
              </a:rPr>
              <a:t>, </a:t>
            </a:r>
            <a:r>
              <a:rPr lang="en-US" altLang="zh-TW" b="1" i="1" dirty="0" err="1" smtClean="0">
                <a:ea typeface="新細明體" charset="-120"/>
              </a:rPr>
              <a:t>v</a:t>
            </a:r>
            <a:r>
              <a:rPr lang="en-US" altLang="zh-TW" b="1" i="1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), we have </a:t>
            </a:r>
            <a:r>
              <a:rPr lang="en-US" altLang="zh-TW" b="1" i="1" dirty="0" smtClean="0">
                <a:ea typeface="新細明體" charset="-120"/>
              </a:rPr>
              <a:t>i </a:t>
            </a:r>
            <a:r>
              <a:rPr lang="en-US" altLang="zh-TW" dirty="0" smtClean="0">
                <a:latin typeface="Symbol" pitchFamily="18" charset="2"/>
                <a:ea typeface="新細明體" charset="-120"/>
              </a:rPr>
              <a:t>&lt;</a:t>
            </a:r>
            <a:r>
              <a:rPr lang="en-US" altLang="zh-TW" b="1" i="1" dirty="0" smtClean="0">
                <a:ea typeface="新細明體" charset="-120"/>
              </a:rPr>
              <a:t> j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343400"/>
            <a:ext cx="3213100" cy="2057400"/>
            <a:chOff x="3216" y="1008"/>
            <a:chExt cx="2024" cy="1296"/>
          </a:xfrm>
        </p:grpSpPr>
        <p:sp>
          <p:nvSpPr>
            <p:cNvPr id="38936" name="Oval 5"/>
            <p:cNvSpPr>
              <a:spLocks noChangeArrowheads="1"/>
            </p:cNvSpPr>
            <p:nvPr/>
          </p:nvSpPr>
          <p:spPr bwMode="auto">
            <a:xfrm>
              <a:off x="3216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B</a:t>
              </a:r>
            </a:p>
          </p:txBody>
        </p:sp>
        <p:sp>
          <p:nvSpPr>
            <p:cNvPr id="38937" name="Oval 6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A</a:t>
              </a:r>
            </a:p>
          </p:txBody>
        </p:sp>
        <p:sp>
          <p:nvSpPr>
            <p:cNvPr id="38938" name="Oval 7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D</a:t>
              </a:r>
            </a:p>
          </p:txBody>
        </p:sp>
        <p:sp>
          <p:nvSpPr>
            <p:cNvPr id="38939" name="Oval 8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C</a:t>
              </a:r>
            </a:p>
          </p:txBody>
        </p:sp>
        <p:sp>
          <p:nvSpPr>
            <p:cNvPr id="38940" name="Oval 9"/>
            <p:cNvSpPr>
              <a:spLocks noChangeArrowheads="1"/>
            </p:cNvSpPr>
            <p:nvPr/>
          </p:nvSpPr>
          <p:spPr bwMode="auto">
            <a:xfrm>
              <a:off x="484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E</a:t>
              </a:r>
            </a:p>
          </p:txBody>
        </p:sp>
        <p:cxnSp>
          <p:nvCxnSpPr>
            <p:cNvPr id="38941" name="AutoShape 10"/>
            <p:cNvCxnSpPr>
              <a:cxnSpLocks noChangeShapeType="1"/>
              <a:stCxn id="38936" idx="7"/>
              <a:endCxn id="38938" idx="2"/>
            </p:cNvCxnSpPr>
            <p:nvPr/>
          </p:nvCxnSpPr>
          <p:spPr bwMode="auto">
            <a:xfrm flipV="1">
              <a:off x="3462" y="115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42" name="AutoShape 11"/>
            <p:cNvCxnSpPr>
              <a:cxnSpLocks noChangeShapeType="1"/>
              <a:stCxn id="38936" idx="5"/>
              <a:endCxn id="38939" idx="2"/>
            </p:cNvCxnSpPr>
            <p:nvPr/>
          </p:nvCxnSpPr>
          <p:spPr bwMode="auto">
            <a:xfrm>
              <a:off x="3462" y="164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43" name="AutoShape 12"/>
            <p:cNvCxnSpPr>
              <a:cxnSpLocks noChangeShapeType="1"/>
              <a:stCxn id="38938" idx="6"/>
              <a:endCxn id="38940" idx="2"/>
            </p:cNvCxnSpPr>
            <p:nvPr/>
          </p:nvCxnSpPr>
          <p:spPr bwMode="auto">
            <a:xfrm>
              <a:off x="4326" y="115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44" name="AutoShape 13"/>
            <p:cNvCxnSpPr>
              <a:cxnSpLocks noChangeShapeType="1"/>
              <a:stCxn id="38939" idx="0"/>
              <a:endCxn id="38938" idx="4"/>
            </p:cNvCxnSpPr>
            <p:nvPr/>
          </p:nvCxnSpPr>
          <p:spPr bwMode="auto">
            <a:xfrm flipV="1">
              <a:off x="4176" y="130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45" name="AutoShape 14"/>
            <p:cNvCxnSpPr>
              <a:cxnSpLocks noChangeShapeType="1"/>
              <a:stCxn id="38937" idx="6"/>
              <a:endCxn id="38939" idx="3"/>
            </p:cNvCxnSpPr>
            <p:nvPr/>
          </p:nvCxnSpPr>
          <p:spPr bwMode="auto">
            <a:xfrm flipV="1">
              <a:off x="3510" y="198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46" name="Text Box 15"/>
            <p:cNvSpPr txBox="1">
              <a:spLocks noChangeArrowheads="1"/>
            </p:cNvSpPr>
            <p:nvPr/>
          </p:nvSpPr>
          <p:spPr bwMode="auto">
            <a:xfrm>
              <a:off x="4552" y="2016"/>
              <a:ext cx="6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DAG </a:t>
              </a:r>
              <a:r>
                <a:rPr lang="en-US" altLang="zh-TW" sz="2400" i="1"/>
                <a:t>G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419600" y="4343400"/>
            <a:ext cx="4064000" cy="2197100"/>
            <a:chOff x="3024" y="2638"/>
            <a:chExt cx="2560" cy="1384"/>
          </a:xfrm>
        </p:grpSpPr>
        <p:sp>
          <p:nvSpPr>
            <p:cNvPr id="38922" name="Oval 17"/>
            <p:cNvSpPr>
              <a:spLocks noChangeArrowheads="1"/>
            </p:cNvSpPr>
            <p:nvPr/>
          </p:nvSpPr>
          <p:spPr bwMode="auto">
            <a:xfrm>
              <a:off x="3216" y="302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B</a:t>
              </a:r>
            </a:p>
          </p:txBody>
        </p:sp>
        <p:sp>
          <p:nvSpPr>
            <p:cNvPr id="38923" name="Oval 18"/>
            <p:cNvSpPr>
              <a:spLocks noChangeArrowheads="1"/>
            </p:cNvSpPr>
            <p:nvPr/>
          </p:nvSpPr>
          <p:spPr bwMode="auto">
            <a:xfrm>
              <a:off x="3216" y="36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A</a:t>
              </a:r>
            </a:p>
          </p:txBody>
        </p:sp>
        <p:sp>
          <p:nvSpPr>
            <p:cNvPr id="38924" name="Oval 19"/>
            <p:cNvSpPr>
              <a:spLocks noChangeArrowheads="1"/>
            </p:cNvSpPr>
            <p:nvPr/>
          </p:nvSpPr>
          <p:spPr bwMode="auto">
            <a:xfrm>
              <a:off x="403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D</a:t>
              </a:r>
            </a:p>
          </p:txBody>
        </p:sp>
        <p:sp>
          <p:nvSpPr>
            <p:cNvPr id="38925" name="Oval 20"/>
            <p:cNvSpPr>
              <a:spLocks noChangeArrowheads="1"/>
            </p:cNvSpPr>
            <p:nvPr/>
          </p:nvSpPr>
          <p:spPr bwMode="auto">
            <a:xfrm>
              <a:off x="4032" y="335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C</a:t>
              </a:r>
            </a:p>
          </p:txBody>
        </p:sp>
        <p:sp>
          <p:nvSpPr>
            <p:cNvPr id="38926" name="Oval 21"/>
            <p:cNvSpPr>
              <a:spLocks noChangeArrowheads="1"/>
            </p:cNvSpPr>
            <p:nvPr/>
          </p:nvSpPr>
          <p:spPr bwMode="auto">
            <a:xfrm>
              <a:off x="484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E</a:t>
              </a:r>
            </a:p>
          </p:txBody>
        </p:sp>
        <p:cxnSp>
          <p:nvCxnSpPr>
            <p:cNvPr id="38927" name="AutoShape 22"/>
            <p:cNvCxnSpPr>
              <a:cxnSpLocks noChangeShapeType="1"/>
              <a:stCxn id="38922" idx="7"/>
              <a:endCxn id="38924" idx="2"/>
            </p:cNvCxnSpPr>
            <p:nvPr/>
          </p:nvCxnSpPr>
          <p:spPr bwMode="auto">
            <a:xfrm flipV="1">
              <a:off x="3462" y="278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28" name="AutoShape 23"/>
            <p:cNvCxnSpPr>
              <a:cxnSpLocks noChangeShapeType="1"/>
              <a:stCxn id="38922" idx="5"/>
              <a:endCxn id="38925" idx="2"/>
            </p:cNvCxnSpPr>
            <p:nvPr/>
          </p:nvCxnSpPr>
          <p:spPr bwMode="auto">
            <a:xfrm>
              <a:off x="3462" y="327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29" name="AutoShape 24"/>
            <p:cNvCxnSpPr>
              <a:cxnSpLocks noChangeShapeType="1"/>
              <a:stCxn id="38924" idx="6"/>
              <a:endCxn id="38926" idx="2"/>
            </p:cNvCxnSpPr>
            <p:nvPr/>
          </p:nvCxnSpPr>
          <p:spPr bwMode="auto">
            <a:xfrm>
              <a:off x="4326" y="278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30" name="AutoShape 25"/>
            <p:cNvCxnSpPr>
              <a:cxnSpLocks noChangeShapeType="1"/>
              <a:stCxn id="38925" idx="0"/>
              <a:endCxn id="38924" idx="4"/>
            </p:cNvCxnSpPr>
            <p:nvPr/>
          </p:nvCxnSpPr>
          <p:spPr bwMode="auto">
            <a:xfrm flipV="1">
              <a:off x="4176" y="293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31" name="AutoShape 26"/>
            <p:cNvCxnSpPr>
              <a:cxnSpLocks noChangeShapeType="1"/>
              <a:stCxn id="38923" idx="6"/>
              <a:endCxn id="38925" idx="3"/>
            </p:cNvCxnSpPr>
            <p:nvPr/>
          </p:nvCxnSpPr>
          <p:spPr bwMode="auto">
            <a:xfrm flipV="1">
              <a:off x="3510" y="361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4272" y="3504"/>
              <a:ext cx="1312" cy="5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b="0">
                  <a:latin typeface="Tahoma" pitchFamily="34" charset="0"/>
                </a:rPr>
                <a:t>Topological ordering of </a:t>
              </a:r>
              <a:r>
                <a:rPr lang="en-US" altLang="zh-TW" sz="2400" i="1"/>
                <a:t>G</a:t>
              </a:r>
            </a:p>
          </p:txBody>
        </p:sp>
        <p:sp>
          <p:nvSpPr>
            <p:cNvPr id="38933" name="Text Box 28"/>
            <p:cNvSpPr txBox="1">
              <a:spLocks noChangeArrowheads="1"/>
            </p:cNvSpPr>
            <p:nvPr/>
          </p:nvSpPr>
          <p:spPr bwMode="auto">
            <a:xfrm>
              <a:off x="3024" y="340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="0" baseline="-25000"/>
                <a:t>1</a:t>
              </a:r>
            </a:p>
          </p:txBody>
        </p:sp>
        <p:sp>
          <p:nvSpPr>
            <p:cNvPr id="38934" name="Text Box 29"/>
            <p:cNvSpPr txBox="1">
              <a:spLocks noChangeArrowheads="1"/>
            </p:cNvSpPr>
            <p:nvPr/>
          </p:nvSpPr>
          <p:spPr bwMode="auto">
            <a:xfrm>
              <a:off x="3024" y="2784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="0" baseline="-25000"/>
                <a:t>2</a:t>
              </a:r>
            </a:p>
          </p:txBody>
        </p:sp>
        <p:sp>
          <p:nvSpPr>
            <p:cNvPr id="38935" name="Text Box 30"/>
            <p:cNvSpPr txBox="1">
              <a:spLocks noChangeArrowheads="1"/>
            </p:cNvSpPr>
            <p:nvPr/>
          </p:nvSpPr>
          <p:spPr bwMode="auto">
            <a:xfrm>
              <a:off x="4272" y="316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="0" baseline="-25000"/>
                <a:t>3</a:t>
              </a:r>
            </a:p>
          </p:txBody>
        </p:sp>
      </p:grpSp>
      <p:sp>
        <p:nvSpPr>
          <p:cNvPr id="38920" name="Text Box 31"/>
          <p:cNvSpPr txBox="1">
            <a:spLocks noChangeArrowheads="1"/>
          </p:cNvSpPr>
          <p:nvPr/>
        </p:nvSpPr>
        <p:spPr bwMode="auto">
          <a:xfrm>
            <a:off x="6553200" y="4114800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v</a:t>
            </a:r>
            <a:r>
              <a:rPr lang="en-US" altLang="zh-TW" sz="2400" b="0" baseline="-25000"/>
              <a:t>4</a:t>
            </a:r>
          </a:p>
        </p:txBody>
      </p:sp>
      <p:sp>
        <p:nvSpPr>
          <p:cNvPr id="38921" name="Text Box 32"/>
          <p:cNvSpPr txBox="1">
            <a:spLocks noChangeArrowheads="1"/>
          </p:cNvSpPr>
          <p:nvPr/>
        </p:nvSpPr>
        <p:spPr bwMode="auto">
          <a:xfrm>
            <a:off x="7696200" y="4114800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v</a:t>
            </a:r>
            <a:r>
              <a:rPr lang="en-US" altLang="zh-TW" sz="2400" b="0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7858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 </a:t>
            </a:r>
            <a:r>
              <a:rPr lang="en-US" altLang="zh-TW" dirty="0"/>
              <a:t>Basketball and US Football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BMI is easy to interpret, and correlates with body fat.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Mass </a:t>
            </a:r>
            <a:r>
              <a:rPr lang="en-US" altLang="zh-TW" dirty="0"/>
              <a:t>should scale with the square (or cube) of height.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0" y="3573016"/>
            <a:ext cx="4077693" cy="24482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93" y="3573016"/>
            <a:ext cx="390741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04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Directed Graph Orderings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84784"/>
            <a:ext cx="6480720" cy="4611216"/>
          </a:xfrm>
        </p:spPr>
        <p:txBody>
          <a:bodyPr/>
          <a:lstStyle/>
          <a:p>
            <a:pPr lvl="0">
              <a:spcBef>
                <a:spcPts val="601"/>
              </a:spcBef>
              <a:tabLst>
                <a:tab pos="0" algn="l"/>
              </a:tabLst>
            </a:pPr>
            <a:r>
              <a:rPr lang="en-US" altLang="zh-TW" dirty="0" smtClean="0"/>
              <a:t>If </a:t>
            </a:r>
            <a:r>
              <a:rPr lang="en-US" altLang="zh-TW" dirty="0"/>
              <a:t>there are </a:t>
            </a:r>
            <a:r>
              <a:rPr lang="en-US" altLang="zh-TW" dirty="0">
                <a:solidFill>
                  <a:srgbClr val="0000CC"/>
                </a:solidFill>
              </a:rPr>
              <a:t>no inconsistencies</a:t>
            </a:r>
            <a:r>
              <a:rPr lang="en-US" altLang="zh-TW" dirty="0"/>
              <a:t>, we get a </a:t>
            </a:r>
            <a:r>
              <a:rPr lang="en-US" altLang="zh-TW" b="1" i="1" dirty="0">
                <a:solidFill>
                  <a:srgbClr val="FF0000"/>
                </a:solidFill>
              </a:rPr>
              <a:t>directed acyclic graph </a:t>
            </a:r>
            <a:r>
              <a:rPr lang="en-US" altLang="zh-TW" dirty="0"/>
              <a:t>(DAG).</a:t>
            </a:r>
          </a:p>
          <a:p>
            <a:pPr lvl="0">
              <a:spcBef>
                <a:spcPts val="601"/>
              </a:spcBef>
              <a:tabLst>
                <a:tab pos="0" algn="l"/>
              </a:tabLst>
            </a:pPr>
            <a:r>
              <a:rPr lang="en-US" altLang="zh-TW" b="1" i="1" dirty="0">
                <a:solidFill>
                  <a:srgbClr val="FF0000"/>
                </a:solidFill>
              </a:rPr>
              <a:t>Topologically sorting </a:t>
            </a:r>
            <a:r>
              <a:rPr lang="en-US" altLang="zh-TW" dirty="0"/>
              <a:t>this DAG gives a reasonable order, </a:t>
            </a:r>
            <a:r>
              <a:rPr lang="en-US" altLang="zh-TW" dirty="0" smtClean="0"/>
              <a:t>like ABCGDEF </a:t>
            </a:r>
            <a:r>
              <a:rPr lang="en-US" altLang="zh-TW" dirty="0"/>
              <a:t>or </a:t>
            </a:r>
            <a:r>
              <a:rPr lang="en-US" altLang="zh-TW" dirty="0" smtClean="0"/>
              <a:t>GABCDEF.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is exceedingly unlikely that a real set of features or voters </a:t>
            </a:r>
            <a:r>
              <a:rPr lang="en-US" altLang="zh-TW" dirty="0" smtClean="0"/>
              <a:t>will all </a:t>
            </a:r>
            <a:r>
              <a:rPr lang="en-US" altLang="zh-TW" dirty="0"/>
              <a:t>happen to be mutually consistent.</a:t>
            </a:r>
            <a:endParaRPr lang="en-US" altLang="zh-TW" dirty="0" smtClean="0"/>
          </a:p>
          <a:p>
            <a:pPr lvl="0">
              <a:spcBef>
                <a:spcPts val="601"/>
              </a:spcBef>
              <a:tabLst>
                <a:tab pos="0" algn="l"/>
              </a:tabLst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5" name="Google Shape;185;p2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56176" y="2564904"/>
            <a:ext cx="2663772" cy="1598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203041"/>
      </p:ext>
    </p:extLst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General Digraphs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872" y="1484784"/>
            <a:ext cx="6982544" cy="4611216"/>
          </a:xfrm>
        </p:spPr>
        <p:txBody>
          <a:bodyPr/>
          <a:lstStyle/>
          <a:p>
            <a:r>
              <a:rPr lang="en-US" altLang="zh-TW" dirty="0"/>
              <a:t>For general </a:t>
            </a:r>
            <a:r>
              <a:rPr lang="en-US" altLang="zh-TW" dirty="0">
                <a:solidFill>
                  <a:srgbClr val="0000CC"/>
                </a:solidFill>
              </a:rPr>
              <a:t>directed graphs</a:t>
            </a:r>
            <a:r>
              <a:rPr lang="en-US" altLang="zh-TW" dirty="0"/>
              <a:t>, we seek the order minimizing the number of ``wrong way’’ edges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Cutting the minimum number of edges to leave a DAG is NP-complete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maximum acyclic subgraph </a:t>
            </a:r>
            <a:r>
              <a:rPr lang="en-US" altLang="zh-TW" dirty="0"/>
              <a:t>problem</a:t>
            </a:r>
          </a:p>
          <a:p>
            <a:pPr lvl="1"/>
            <a:r>
              <a:rPr lang="en-US" altLang="zh-TW" dirty="0"/>
              <a:t>reasonable heuristics start by sorting by the difference between in/out degree.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42" y="1425383"/>
            <a:ext cx="1464316" cy="20602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42" y="3667134"/>
            <a:ext cx="1464316" cy="21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72217"/>
      </p:ext>
    </p:extLst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Arrow's Impossibility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84784"/>
            <a:ext cx="8280920" cy="46112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 </a:t>
            </a:r>
            <a:r>
              <a:rPr lang="en-US" altLang="zh-TW" dirty="0"/>
              <a:t>election system for </a:t>
            </a:r>
            <a:r>
              <a:rPr lang="en-US" altLang="zh-TW" dirty="0" smtClean="0"/>
              <a:t>aggregating permutations </a:t>
            </a:r>
            <a:r>
              <a:rPr lang="en-US" altLang="zh-TW" dirty="0"/>
              <a:t>of preferences </a:t>
            </a:r>
            <a:r>
              <a:rPr lang="en-US" altLang="zh-TW" dirty="0" smtClean="0"/>
              <a:t>satisfies the following </a:t>
            </a:r>
            <a:r>
              <a:rPr lang="en-US" altLang="zh-TW" dirty="0"/>
              <a:t>desirable and innocent-looking properties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Completeness</a:t>
            </a:r>
          </a:p>
          <a:p>
            <a:pPr lvl="1"/>
            <a:r>
              <a:rPr lang="en-US" altLang="zh-TW" dirty="0" smtClean="0"/>
              <a:t>Transitivity</a:t>
            </a:r>
          </a:p>
          <a:p>
            <a:pPr lvl="1"/>
            <a:r>
              <a:rPr lang="en-US" altLang="zh-TW" dirty="0" smtClean="0"/>
              <a:t>Consistency</a:t>
            </a:r>
          </a:p>
          <a:p>
            <a:pPr lvl="1"/>
            <a:r>
              <a:rPr lang="en-US" altLang="zh-TW" dirty="0" smtClean="0"/>
              <a:t>Generality</a:t>
            </a:r>
          </a:p>
          <a:p>
            <a:pPr lvl="1"/>
            <a:r>
              <a:rPr lang="en-US" altLang="zh-TW" dirty="0" smtClean="0"/>
              <a:t>Independency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4077072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No </a:t>
            </a:r>
            <a:r>
              <a:rPr lang="en-US" altLang="zh-TW" sz="2800" i="0" dirty="0">
                <a:solidFill>
                  <a:srgbClr val="FF0000"/>
                </a:solidFill>
                <a:cs typeface="Times New Roman" panose="02020603050405020304" pitchFamily="18" charset="0"/>
              </a:rPr>
              <a:t>best ranking </a:t>
            </a:r>
            <a:r>
              <a:rPr lang="en-US" altLang="zh-TW" sz="2800" i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system exists ?!</a:t>
            </a:r>
            <a:endParaRPr lang="zh-TW" alt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192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Players by Position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9ED4C-5A0A-4FA6-999C-C510AD0C849D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2084"/>
            <a:ext cx="4248472" cy="26956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53" y="2242084"/>
            <a:ext cx="4381311" cy="26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740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Gold Standards and Proxies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440" y="1560612"/>
            <a:ext cx="7990656" cy="4611216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Scores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functions that map the features of each entity to a numerical </a:t>
            </a:r>
            <a:r>
              <a:rPr lang="en-US" altLang="zh-TW" dirty="0" smtClean="0"/>
              <a:t>value of </a:t>
            </a:r>
            <a:r>
              <a:rPr lang="en-US" altLang="zh-TW" dirty="0"/>
              <a:t>merit.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Gold </a:t>
            </a:r>
            <a:r>
              <a:rPr lang="en-US" altLang="zh-TW" b="1" i="1" dirty="0">
                <a:solidFill>
                  <a:srgbClr val="FF0000"/>
                </a:solidFill>
              </a:rPr>
              <a:t>standards </a:t>
            </a:r>
            <a:r>
              <a:rPr lang="en-US" altLang="zh-TW" dirty="0"/>
              <a:t>are labels or answers we trust to be correct, reflecting the scoring goal.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Proxies</a:t>
            </a:r>
            <a:r>
              <a:rPr lang="en-US" altLang="zh-TW" dirty="0"/>
              <a:t> are available quantities correlated with what we want to measure.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/>
              <a:t>GPA or SAT/GRE is a proxy for how you should do in </a:t>
            </a:r>
            <a:r>
              <a:rPr lang="en-US" altLang="zh-TW" dirty="0" smtClean="0"/>
              <a:t>the </a:t>
            </a:r>
            <a:r>
              <a:rPr lang="en-US" altLang="zh-TW" dirty="0"/>
              <a:t>class.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55696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vs.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60612"/>
            <a:ext cx="8458200" cy="4611216"/>
          </a:xfrm>
        </p:spPr>
        <p:txBody>
          <a:bodyPr/>
          <a:lstStyle/>
          <a:p>
            <a:r>
              <a:rPr lang="en-US" altLang="zh-TW" dirty="0"/>
              <a:t>The critical issue in designing scoring functions is that there is no gold standard/right answer.</a:t>
            </a:r>
          </a:p>
          <a:p>
            <a:r>
              <a:rPr lang="en-US" altLang="zh-TW" dirty="0"/>
              <a:t>Machine learning techniques like linear regression can learn a scoring function from features if you had training data, which generally you don’t.</a:t>
            </a:r>
          </a:p>
          <a:p>
            <a:r>
              <a:rPr lang="en-US" altLang="zh-TW" dirty="0"/>
              <a:t>Google’s ranking algorithms train on click data.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58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vs.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have a gold standard, you can train a regression function to accurately predict things.</a:t>
            </a:r>
          </a:p>
          <a:p>
            <a:r>
              <a:rPr lang="en-US" altLang="zh-TW" dirty="0"/>
              <a:t>When all you have are proxies, all you can do is evaluate your scoring function.</a:t>
            </a:r>
          </a:p>
          <a:p>
            <a:r>
              <a:rPr lang="en-US" altLang="zh-TW" dirty="0"/>
              <a:t>“Weapons of Math Destruction” happen when you confuse proxies for gold standards: e.g. student test scores for teaching quality.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A667E-5F2D-43F9-A72A-47AB94EF7AD9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Gungsuh" pitchFamily="18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Gungsuh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13059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預設簡報設計">
  <a:themeElements>
    <a:clrScheme name="自訂 2">
      <a:dk1>
        <a:srgbClr val="000000"/>
      </a:dk1>
      <a:lt1>
        <a:srgbClr val="FFFFCC"/>
      </a:lt1>
      <a:dk2>
        <a:srgbClr val="000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19437</TotalTime>
  <Words>2612</Words>
  <Application>Microsoft Office PowerPoint</Application>
  <PresentationFormat>如螢幕大小 (4:3)</PresentationFormat>
  <Paragraphs>418</Paragraphs>
  <Slides>52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Gungsuh</vt:lpstr>
      <vt:lpstr>新細明體</vt:lpstr>
      <vt:lpstr>標楷體</vt:lpstr>
      <vt:lpstr>Arial</vt:lpstr>
      <vt:lpstr>Symbol</vt:lpstr>
      <vt:lpstr>Tahoma</vt:lpstr>
      <vt:lpstr>Times New Roman</vt:lpstr>
      <vt:lpstr>1_預設簡報設計</vt:lpstr>
      <vt:lpstr>2_預設簡報設計</vt:lpstr>
      <vt:lpstr>Equation</vt:lpstr>
      <vt:lpstr>Visio</vt:lpstr>
      <vt:lpstr>Scores and Rankings</vt:lpstr>
      <vt:lpstr>Scores and Rankings</vt:lpstr>
      <vt:lpstr>Example – Grades</vt:lpstr>
      <vt:lpstr>The Body-Mass Index (BMI)</vt:lpstr>
      <vt:lpstr>Pro Basketball and US Football</vt:lpstr>
      <vt:lpstr>Players by Position</vt:lpstr>
      <vt:lpstr>Gold Standards and Proxies</vt:lpstr>
      <vt:lpstr>Scoring vs. Regression</vt:lpstr>
      <vt:lpstr>Scoring vs. Machine Learning</vt:lpstr>
      <vt:lpstr>Scores vs. Rankings</vt:lpstr>
      <vt:lpstr>Good Scoring Functions</vt:lpstr>
      <vt:lpstr>Normalization and Z-scores</vt:lpstr>
      <vt:lpstr>Z-score Examples</vt:lpstr>
      <vt:lpstr>Advanced Ranking Techniques</vt:lpstr>
      <vt:lpstr>Binary Comparisons</vt:lpstr>
      <vt:lpstr>Elo Rankings</vt:lpstr>
      <vt:lpstr>Elo Rankings</vt:lpstr>
      <vt:lpstr>Elo Rankings</vt:lpstr>
      <vt:lpstr>Actual Score, S</vt:lpstr>
      <vt:lpstr>Expected Match Score</vt:lpstr>
      <vt:lpstr>Logistic CDF</vt:lpstr>
      <vt:lpstr>Normal vs Logistic Distributions</vt:lpstr>
      <vt:lpstr>Scale Affects</vt:lpstr>
      <vt:lpstr>Logistic Function</vt:lpstr>
      <vt:lpstr>Setting Scale</vt:lpstr>
      <vt:lpstr>Scale Estimation</vt:lpstr>
      <vt:lpstr>Scale Estimation</vt:lpstr>
      <vt:lpstr>K-factor</vt:lpstr>
      <vt:lpstr>World Chess Federation</vt:lpstr>
      <vt:lpstr>Soccer/Football Rankings </vt:lpstr>
      <vt:lpstr>Recommendation for K-factors</vt:lpstr>
      <vt:lpstr>Example</vt:lpstr>
      <vt:lpstr>Elo Chess Ranking Example</vt:lpstr>
      <vt:lpstr>Merging Rankings/Votes</vt:lpstr>
      <vt:lpstr>Order of Preference</vt:lpstr>
      <vt:lpstr>Men's College Basketball Rankings</vt:lpstr>
      <vt:lpstr>Borda’s Method</vt:lpstr>
      <vt:lpstr>Graphs</vt:lpstr>
      <vt:lpstr>Applications</vt:lpstr>
      <vt:lpstr>Applications</vt:lpstr>
      <vt:lpstr>Edge Types</vt:lpstr>
      <vt:lpstr>Directed and Undirected Graphs</vt:lpstr>
      <vt:lpstr>Terminology</vt:lpstr>
      <vt:lpstr>Graphs</vt:lpstr>
      <vt:lpstr>Degree of a Vertex</vt:lpstr>
      <vt:lpstr>Paths</vt:lpstr>
      <vt:lpstr>Cycles</vt:lpstr>
      <vt:lpstr>Directed Graphs </vt:lpstr>
      <vt:lpstr>DAGs and Topological Ordering</vt:lpstr>
      <vt:lpstr>Directed Graph Orderings</vt:lpstr>
      <vt:lpstr>Ranking General Digraphs</vt:lpstr>
      <vt:lpstr>Arrow's Impossibility Theorem</vt:lpstr>
    </vt:vector>
  </TitlesOfParts>
  <Company>GW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2000</dc:creator>
  <cp:lastModifiedBy>Chuan-Ming Liu</cp:lastModifiedBy>
  <cp:revision>1291</cp:revision>
  <cp:lastPrinted>2019-03-20T04:13:10Z</cp:lastPrinted>
  <dcterms:created xsi:type="dcterms:W3CDTF">2004-02-11T13:26:20Z</dcterms:created>
  <dcterms:modified xsi:type="dcterms:W3CDTF">2021-03-31T04:14:38Z</dcterms:modified>
</cp:coreProperties>
</file>