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61" r:id="rId3"/>
    <p:sldId id="309" r:id="rId4"/>
    <p:sldId id="310" r:id="rId5"/>
    <p:sldId id="311" r:id="rId6"/>
    <p:sldId id="302" r:id="rId7"/>
    <p:sldId id="283" r:id="rId8"/>
    <p:sldId id="289" r:id="rId9"/>
    <p:sldId id="297" r:id="rId10"/>
    <p:sldId id="290" r:id="rId11"/>
    <p:sldId id="299" r:id="rId12"/>
    <p:sldId id="313" r:id="rId13"/>
    <p:sldId id="314" r:id="rId14"/>
    <p:sldId id="312" r:id="rId15"/>
    <p:sldId id="3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CDF3"/>
    <a:srgbClr val="CCCCFF"/>
    <a:srgbClr val="AFF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2" autoAdjust="0"/>
    <p:restoredTop sz="49310" autoAdjust="0"/>
  </p:normalViewPr>
  <p:slideViewPr>
    <p:cSldViewPr snapToGrid="0">
      <p:cViewPr varScale="1">
        <p:scale>
          <a:sx n="42" d="100"/>
          <a:sy n="42" d="100"/>
        </p:scale>
        <p:origin x="2093" y="4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59041DB8-B66F-4DC8-A96E-33677E0F90FF}" type="datetimeFigureOut">
              <a:rPr lang="en-US" altLang="zh-TW" smtClean="0"/>
              <a:t>6/7/2019</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1604A0D4-B89B-4ADD-AF9E-38636B40EE4E}" type="slidenum">
              <a:rPr lang="zh-TW" smtClean="0"/>
              <a:t>‹#›</a:t>
            </a:fld>
            <a:endParaRPr lang="zh-TW"/>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DEB49C4A-65AC-492D-9701-81B46C3AD0E4}" type="datetimeFigureOut">
              <a:t>2019/6/7</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82869989-EB00-4EE7-BCB5-25BDC5BB29F8}" type="slidenum">
              <a:t>‹#›</a:t>
            </a:fld>
            <a:endParaRPr lang="zh-TW"/>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Good afternoon Ladies and Gentlemen. I</a:t>
            </a:r>
            <a:r>
              <a:rPr lang="en-US" altLang="zh-TW" sz="1200" baseline="0" dirty="0"/>
              <a:t> am</a:t>
            </a:r>
            <a:r>
              <a:rPr lang="en-US" altLang="zh-TW" sz="1200" dirty="0"/>
              <a:t> Shuo-Han Chen, a postdoctoral research fellow from Academia </a:t>
            </a:r>
            <a:r>
              <a:rPr lang="en-US" altLang="zh-TW" sz="1200" dirty="0" err="1"/>
              <a:t>Sinica</a:t>
            </a:r>
            <a:r>
              <a:rPr lang="en-US" altLang="zh-TW" sz="1200" dirty="0"/>
              <a:t> at Taiwan. I</a:t>
            </a:r>
            <a:r>
              <a:rPr lang="en-US" altLang="zh-TW" sz="1200" baseline="0" dirty="0"/>
              <a:t> am really glad to be here today</a:t>
            </a:r>
            <a:r>
              <a:rPr lang="en-US" altLang="zh-TW" sz="1200" dirty="0"/>
              <a:t> to present our work on bit-alterable NAND flash</a:t>
            </a:r>
          </a:p>
          <a:p>
            <a:r>
              <a:rPr lang="en-US" altLang="zh-TW" sz="1200" dirty="0"/>
              <a:t> </a:t>
            </a:r>
            <a:endParaRPr lang="zh-TW" altLang="zh-TW" sz="1200" dirty="0"/>
          </a:p>
          <a:p>
            <a:r>
              <a:rPr lang="en-US" altLang="zh-TW" sz="1200" dirty="0"/>
              <a:t>The topic</a:t>
            </a:r>
            <a:r>
              <a:rPr lang="en-US" altLang="zh-TW" sz="1200" baseline="0" dirty="0"/>
              <a:t> of today’s presentation is “</a:t>
            </a:r>
            <a:r>
              <a:rPr lang="en-US" altLang="zh-TW" sz="1200" dirty="0"/>
              <a:t>The Best of Both</a:t>
            </a:r>
            <a:r>
              <a:rPr lang="zh-TW" altLang="en-US" sz="1200" dirty="0"/>
              <a:t> </a:t>
            </a:r>
            <a:r>
              <a:rPr lang="en-US" altLang="zh-TW" sz="1200" dirty="0"/>
              <a:t>Worlds: On Exploiting Bit-Alterable NAND Flash</a:t>
            </a:r>
            <a:r>
              <a:rPr lang="zh-TW" altLang="en-US" sz="1200" dirty="0"/>
              <a:t> </a:t>
            </a:r>
            <a:r>
              <a:rPr lang="en-US" altLang="zh-TW" sz="1200" dirty="0"/>
              <a:t>for Lifetime and Read Performance Optimization”</a:t>
            </a:r>
            <a:endParaRPr lang="zh-TW" altLang="en-US" sz="2000" b="1" dirty="0">
              <a:solidFill>
                <a:srgbClr val="FF0000"/>
              </a:solidFill>
            </a:endParaRPr>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1</a:t>
            </a:fld>
            <a:endParaRPr lang="zh-TW" altLang="en-US"/>
          </a:p>
        </p:txBody>
      </p:sp>
    </p:spTree>
    <p:extLst>
      <p:ext uri="{BB962C8B-B14F-4D97-AF65-F5344CB8AC3E}">
        <p14:creationId xmlns:p14="http://schemas.microsoft.com/office/powerpoint/2010/main" val="367118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On the other hand, for the bit correction, we firstly </a:t>
            </a:r>
            <a:r>
              <a:rPr lang="en-US" altLang="zh-TW" sz="1200" dirty="0"/>
              <a:t>assume the smallest unit of conducting bit-level rewrites is the size of a cache line to better manage the in-page uneven wear due to bit-level rewrites</a:t>
            </a:r>
          </a:p>
          <a:p>
            <a:endParaRPr lang="en-US" altLang="zh-TW" sz="1200" dirty="0"/>
          </a:p>
          <a:p>
            <a:r>
              <a:rPr lang="en-US" altLang="zh-TW" sz="1200" dirty="0"/>
              <a:t>Then, the core issue is to strike a balance between Read speed gain after conducting correction and Overall performance benefits </a:t>
            </a:r>
          </a:p>
          <a:p>
            <a:endParaRPr lang="en-US" altLang="zh-TW" sz="1200" dirty="0"/>
          </a:p>
          <a:p>
            <a:r>
              <a:rPr lang="en-US" altLang="zh-TW" sz="1200" dirty="0"/>
              <a:t>To achieve the balance, a candidate page list is maintained to keep track of those read page in a LRU fashion. And the system is idle, correction are made to there pages from the beginning.</a:t>
            </a:r>
          </a:p>
          <a:p>
            <a:endParaRPr lang="en-US" altLang="zh-TW" sz="1200" dirty="0"/>
          </a:p>
          <a:p>
            <a:r>
              <a:rPr lang="en-US" altLang="zh-TW" sz="1200" dirty="0"/>
              <a:t>Within each page, the circular </a:t>
            </a:r>
            <a:r>
              <a:rPr lang="en-US" altLang="zh-TW" dirty="0"/>
              <a:t>refresh pattern is utilized to make sure each subpage has similar of wear. Then, we first derive the bit errors of the current stored data in the page a bit comparator. Also, the number of </a:t>
            </a:r>
            <a:r>
              <a:rPr lang="en-US" altLang="zh-TW" sz="1200" dirty="0"/>
              <a:t>Refresh fail count from previous run are recorded in the spare area of the page.</a:t>
            </a:r>
          </a:p>
          <a:p>
            <a:endParaRPr lang="en-US" altLang="zh-TW" sz="1200" dirty="0"/>
          </a:p>
          <a:p>
            <a:r>
              <a:rPr lang="en-US" altLang="zh-TW" sz="1200" dirty="0"/>
              <a:t>Then, the correctable bit error of this page can be calculated by minimizing Refresh fail count from the bit error count. So that we can estimate the potential number of bit errors we can remove after refreshing the subpage. Finally, we will push the </a:t>
            </a:r>
            <a:r>
              <a:rPr lang="en-US" altLang="zh-TW" sz="1200" dirty="0" err="1"/>
              <a:t>refesh</a:t>
            </a:r>
            <a:r>
              <a:rPr lang="en-US" altLang="zh-TW" sz="1200" dirty="0"/>
              <a:t> pivot forward based on the targeted read speed we want to achieve via the cases we investigated in previous slide.</a:t>
            </a:r>
          </a:p>
          <a:p>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10</a:t>
            </a:fld>
            <a:endParaRPr lang="zh-TW"/>
          </a:p>
        </p:txBody>
      </p:sp>
    </p:spTree>
    <p:extLst>
      <p:ext uri="{BB962C8B-B14F-4D97-AF65-F5344CB8AC3E}">
        <p14:creationId xmlns:p14="http://schemas.microsoft.com/office/powerpoint/2010/main" val="107171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evaluation is done via simulation with the </a:t>
            </a:r>
            <a:r>
              <a:rPr lang="en-US" altLang="zh-TW" sz="1200" dirty="0"/>
              <a:t>flash specs. from Samsung 3D V-NDAD and the table here summarizes the decoding latency of each LDPC sensing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The real-world traces are utilized to evaluate the proposed strategy, </a:t>
            </a:r>
          </a:p>
          <a:p>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11</a:t>
            </a:fld>
            <a:endParaRPr lang="zh-TW"/>
          </a:p>
        </p:txBody>
      </p:sp>
    </p:spTree>
    <p:extLst>
      <p:ext uri="{BB962C8B-B14F-4D97-AF65-F5344CB8AC3E}">
        <p14:creationId xmlns:p14="http://schemas.microsoft.com/office/powerpoint/2010/main" val="66399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When compared with conventional approach with no refresh scheme, the read performance can be improved by up to 25.22%</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On the other hand, when compared with page-based refresh, the number of rewritten bits can be reduced by 40.39% on average via the proposed scheme to conserve the lifetime capacity expense</a:t>
            </a:r>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12</a:t>
            </a:fld>
            <a:endParaRPr lang="zh-TW"/>
          </a:p>
        </p:txBody>
      </p:sp>
    </p:spTree>
    <p:extLst>
      <p:ext uri="{BB962C8B-B14F-4D97-AF65-F5344CB8AC3E}">
        <p14:creationId xmlns:p14="http://schemas.microsoft.com/office/powerpoint/2010/main" val="2132807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Now, I would like to conclude my presentation with a few remarks.</a:t>
            </a:r>
          </a:p>
          <a:p>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13</a:t>
            </a:fld>
            <a:endParaRPr lang="zh-TW"/>
          </a:p>
        </p:txBody>
      </p:sp>
    </p:spTree>
    <p:extLst>
      <p:ext uri="{BB962C8B-B14F-4D97-AF65-F5344CB8AC3E}">
        <p14:creationId xmlns:p14="http://schemas.microsoft.com/office/powerpoint/2010/main" val="352637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Thank</a:t>
            </a:r>
            <a:r>
              <a:rPr lang="en-US" altLang="zh-TW" baseline="0" dirty="0"/>
              <a:t> you for listening. </a:t>
            </a:r>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14</a:t>
            </a:fld>
            <a:endParaRPr lang="zh-TW"/>
          </a:p>
        </p:txBody>
      </p:sp>
    </p:spTree>
    <p:extLst>
      <p:ext uri="{BB962C8B-B14F-4D97-AF65-F5344CB8AC3E}">
        <p14:creationId xmlns:p14="http://schemas.microsoft.com/office/powerpoint/2010/main" val="428695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latin typeface="+mn-lt"/>
              </a:rPr>
              <a:t>This is my outline for todays presentation.</a:t>
            </a:r>
          </a:p>
          <a:p>
            <a:endParaRPr lang="en-US" altLang="zh-TW"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latin typeface="+mn-lt"/>
              </a:rPr>
              <a:t>First, I will have a brief overview of our topic today. </a:t>
            </a:r>
            <a:r>
              <a:rPr lang="en-US" altLang="zh-TW" sz="1200" dirty="0">
                <a:latin typeface="+mn-lt"/>
              </a:rPr>
              <a:t>Followed by the background of bit-alterable NAND flash and how bit errors affect the read </a:t>
            </a:r>
            <a:r>
              <a:rPr lang="en-US" altLang="zh-TW" sz="1200" dirty="0"/>
              <a:t>performance on flash devices.</a:t>
            </a:r>
            <a:endParaRPr lang="en-US" altLang="zh-TW" sz="1200" dirty="0">
              <a:latin typeface="+mn-lt"/>
            </a:endParaRPr>
          </a:p>
          <a:p>
            <a:endParaRPr lang="en-US" altLang="zh-TW" sz="1200" dirty="0">
              <a:latin typeface="+mn-lt"/>
            </a:endParaRPr>
          </a:p>
          <a:p>
            <a:r>
              <a:rPr lang="en-US" altLang="zh-TW" sz="1200" dirty="0">
                <a:latin typeface="+mn-lt"/>
              </a:rPr>
              <a:t>Next, it’s our motivation and the </a:t>
            </a:r>
            <a:r>
              <a:rPr lang="en-US" altLang="zh-TW" sz="1200" baseline="0" dirty="0">
                <a:latin typeface="+mn-lt"/>
              </a:rPr>
              <a:t>proposed</a:t>
            </a:r>
            <a:r>
              <a:rPr lang="en-US" altLang="zh-TW" sz="1200" dirty="0">
                <a:latin typeface="+mn-lt"/>
              </a:rPr>
              <a:t> </a:t>
            </a:r>
            <a:r>
              <a:rPr lang="fr-FR" altLang="zh-TW" sz="1200" dirty="0"/>
              <a:t>bit-level error removal scheme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latin typeface="+mn-lt"/>
              </a:rPr>
              <a:t>Finally, I will report the </a:t>
            </a:r>
            <a:r>
              <a:rPr lang="en-US" altLang="zh-TW" sz="1200" dirty="0">
                <a:latin typeface="+mn-lt"/>
              </a:rPr>
              <a:t>performance</a:t>
            </a:r>
            <a:r>
              <a:rPr lang="en-US" altLang="zh-TW" sz="1200" baseline="0" dirty="0">
                <a:latin typeface="+mn-lt"/>
              </a:rPr>
              <a:t> </a:t>
            </a:r>
            <a:r>
              <a:rPr lang="en-US" altLang="zh-TW" sz="1200" dirty="0">
                <a:latin typeface="+mn-lt"/>
              </a:rPr>
              <a:t>evaluation result </a:t>
            </a:r>
            <a:r>
              <a:rPr lang="en-US" altLang="zh-TW" sz="1200" baseline="0" dirty="0">
                <a:latin typeface="+mn-lt"/>
              </a:rPr>
              <a:t>and conclude todays presentation with a few remarks</a:t>
            </a:r>
            <a:endParaRPr lang="en-US" altLang="zh-TW" sz="1200" dirty="0">
              <a:latin typeface="+mn-lt"/>
            </a:endParaRPr>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2</a:t>
            </a:fld>
            <a:endParaRPr lang="zh-TW"/>
          </a:p>
        </p:txBody>
      </p:sp>
    </p:spTree>
    <p:extLst>
      <p:ext uri="{BB962C8B-B14F-4D97-AF65-F5344CB8AC3E}">
        <p14:creationId xmlns:p14="http://schemas.microsoft.com/office/powerpoint/2010/main" val="132396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Conventionally, removing bit errors on NAND flash devices need to be conducted in the unit of a page, which is the smallest read/write unit on today’s NAND flash devices. Refreshing a flash page for removing bit errors induce high lifetime expenses.</a:t>
            </a:r>
          </a:p>
          <a:p>
            <a:endParaRPr lang="en-US" altLang="zh-TW" dirty="0"/>
          </a:p>
          <a:p>
            <a:r>
              <a:rPr lang="en-US" altLang="zh-TW" dirty="0"/>
              <a:t>Recently, with the emergency of bit-alterable NAND, removing bit errors via bit-level </a:t>
            </a:r>
            <a:r>
              <a:rPr lang="en-US" altLang="zh-TW" dirty="0">
                <a:solidFill>
                  <a:srgbClr val="FF0000"/>
                </a:solidFill>
              </a:rPr>
              <a:t>rewrites </a:t>
            </a:r>
            <a:r>
              <a:rPr lang="en-US" altLang="zh-TW" dirty="0"/>
              <a:t>brings the possibilities of reducing the error correction latency and read latency at low lifetime expense</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However, the main constraint is that </a:t>
            </a:r>
            <a:r>
              <a:rPr lang="en-US" altLang="zh-TW" dirty="0">
                <a:solidFill>
                  <a:srgbClr val="FF0000"/>
                </a:solidFill>
              </a:rPr>
              <a:t>bit-level rewrites has the similar latency as page-based rewrites. Such </a:t>
            </a:r>
            <a:r>
              <a:rPr lang="en-US" altLang="zh-TW" dirty="0">
                <a:solidFill>
                  <a:schemeClr val="tx2"/>
                </a:solidFill>
              </a:rPr>
              <a:t>observation motivates us to </a:t>
            </a:r>
            <a:r>
              <a:rPr lang="en-US" altLang="zh-TW" dirty="0">
                <a:solidFill>
                  <a:srgbClr val="0070C0"/>
                </a:solidFill>
              </a:rPr>
              <a:t>bit-level error removal scheme. And the evaluation results show that the read performance can be improved by an average of 25%</a:t>
            </a:r>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3</a:t>
            </a:fld>
            <a:endParaRPr lang="zh-TW"/>
          </a:p>
        </p:txBody>
      </p:sp>
    </p:spTree>
    <p:extLst>
      <p:ext uri="{BB962C8B-B14F-4D97-AF65-F5344CB8AC3E}">
        <p14:creationId xmlns:p14="http://schemas.microsoft.com/office/powerpoint/2010/main" val="96529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Traditionally, there are some operation constraints on NAND flash devices. There constraints are the erase-before-write propriety, limited program/erase cycle, and asymmetric program/erase unit. </a:t>
            </a:r>
          </a:p>
          <a:p>
            <a:endParaRPr lang="en-US" altLang="zh-TW" dirty="0"/>
          </a:p>
          <a:p>
            <a:r>
              <a:rPr lang="en-US" altLang="zh-TW" dirty="0"/>
              <a:t>With the asymmetric program/erase unit constraint, reading and writing to a flash page are conducted in the unit of a page. And erase are conducted in a unit of block. Each block consists of multiple pages.</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To break the program/erase unit constraint, bit-alterable NAND flash has been realized through P-channel or Dual-channel 3D flash NAND structure and the Low latency FN program/erase can be realized.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However, one major issue of bit-level operations is that </a:t>
            </a:r>
            <a:r>
              <a:rPr lang="en-US" altLang="zh-TW" dirty="0">
                <a:solidFill>
                  <a:srgbClr val="FF0000"/>
                </a:solidFill>
              </a:rPr>
              <a:t>bit-level program/erase have </a:t>
            </a:r>
            <a:r>
              <a:rPr lang="en-US" altLang="zh-TW" u="sng" dirty="0">
                <a:solidFill>
                  <a:srgbClr val="FF0000"/>
                </a:solidFill>
              </a:rPr>
              <a:t>similar latency and wear</a:t>
            </a:r>
            <a:r>
              <a:rPr lang="en-US" altLang="zh-TW" dirty="0">
                <a:solidFill>
                  <a:srgbClr val="FF0000"/>
                </a:solidFill>
              </a:rPr>
              <a:t> as page-based program and block-based erase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FF0000"/>
                </a:solidFill>
              </a:rPr>
              <a:t>Therefore, the enforcement timing of </a:t>
            </a:r>
            <a:r>
              <a:rPr lang="en-US" altLang="zh-TW" dirty="0"/>
              <a:t>bit-level operations should be carefully planned to avoid excessive lifetime expense</a:t>
            </a:r>
          </a:p>
          <a:p>
            <a:endParaRPr lang="en-US" alt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4</a:t>
            </a:fld>
            <a:endParaRPr lang="zh-TW"/>
          </a:p>
        </p:txBody>
      </p:sp>
    </p:spTree>
    <p:extLst>
      <p:ext uri="{BB962C8B-B14F-4D97-AF65-F5344CB8AC3E}">
        <p14:creationId xmlns:p14="http://schemas.microsoft.com/office/powerpoint/2010/main" val="130189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Now, let’s talk about how </a:t>
            </a:r>
            <a:r>
              <a:rPr lang="en-US" altLang="zh-TW" sz="1200" dirty="0">
                <a:latin typeface="+mn-lt"/>
              </a:rPr>
              <a:t>bit errors affect the read </a:t>
            </a:r>
            <a:r>
              <a:rPr lang="en-US" altLang="zh-TW" sz="1200" dirty="0"/>
              <a:t>performance</a:t>
            </a:r>
          </a:p>
          <a:p>
            <a:endParaRPr lang="en-US" altLang="zh-TW" sz="1200" dirty="0"/>
          </a:p>
          <a:p>
            <a:r>
              <a:rPr lang="en-US" altLang="zh-TW" sz="1200" dirty="0"/>
              <a:t>On NAND flash devices, bit-error are </a:t>
            </a:r>
            <a:r>
              <a:rPr lang="en-US" altLang="zh-TW" sz="1200" b="0" i="0" kern="1200" dirty="0">
                <a:solidFill>
                  <a:schemeClr val="tx1"/>
                </a:solidFill>
                <a:effectLst/>
                <a:latin typeface="+mn-lt"/>
                <a:ea typeface="+mn-ea"/>
                <a:cs typeface="+mn-cs"/>
              </a:rPr>
              <a:t>Inevitable and in order to correct those errors and return correct data to the user.  Error correction code, such as the </a:t>
            </a:r>
            <a:r>
              <a:rPr lang="en-US" altLang="zh-TW" dirty="0">
                <a:solidFill>
                  <a:srgbClr val="0070C0"/>
                </a:solidFill>
              </a:rPr>
              <a:t>Low-density parity-check (LDPC) code </a:t>
            </a:r>
            <a:r>
              <a:rPr lang="en-US" altLang="zh-TW" dirty="0"/>
              <a:t>has been widely used. </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0070C0"/>
                </a:solidFill>
              </a:rPr>
              <a:t>LDPC code usually utilizes one h</a:t>
            </a:r>
            <a:r>
              <a:rPr lang="en-US" altLang="zh-TW" dirty="0"/>
              <a:t>ard-decision and multiple soft-decision sensing to sense the storage voltage in a flash cell. And different number of soft-decision sensing results in different decoding latency. The decoding latency directly affects the read latency of the flash device.</a:t>
            </a:r>
          </a:p>
          <a:p>
            <a:endParaRPr lang="en-US" altLang="zh-TW" dirty="0"/>
          </a:p>
          <a:p>
            <a:r>
              <a:rPr lang="en-US" altLang="zh-TW" dirty="0"/>
              <a:t>As the down-scaling or </a:t>
            </a:r>
            <a:r>
              <a:rPr lang="en-US" altLang="zh-TW" sz="1200" dirty="0"/>
              <a:t>multi-level cell NAND flash become widely used, the bit error rate increases. Thus requiring multiple soft sensing to get the correct stored data. In the end, </a:t>
            </a:r>
            <a:r>
              <a:rPr lang="en-US" altLang="zh-TW" dirty="0">
                <a:solidFill>
                  <a:srgbClr val="FF0000"/>
                </a:solidFill>
              </a:rPr>
              <a:t>the read performance is degraded due to this growing trend of bit error rate</a:t>
            </a:r>
            <a:r>
              <a:rPr lang="en-US" altLang="zh-TW" dirty="0">
                <a:solidFill>
                  <a:srgbClr val="0070C0"/>
                </a:solidFill>
              </a:rPr>
              <a:t> </a:t>
            </a:r>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5</a:t>
            </a:fld>
            <a:endParaRPr lang="zh-TW"/>
          </a:p>
        </p:txBody>
      </p:sp>
    </p:spTree>
    <p:extLst>
      <p:ext uri="{BB962C8B-B14F-4D97-AF65-F5344CB8AC3E}">
        <p14:creationId xmlns:p14="http://schemas.microsoft.com/office/powerpoint/2010/main" val="2458930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 correct bit errors for avoiding data loss and reduce the </a:t>
            </a:r>
            <a:r>
              <a:rPr lang="en-US" altLang="zh-TW" dirty="0" err="1"/>
              <a:t>ldpc</a:t>
            </a:r>
            <a:r>
              <a:rPr lang="en-US" altLang="zh-TW" dirty="0"/>
              <a:t> sensing latency, page-based rewrites are utilized to read the page with errors and pass through the decoder to get the correct data. Then, the corrected data are re-encoded through LDPC encoder and written to a free page.</a:t>
            </a:r>
          </a:p>
          <a:p>
            <a:endParaRPr lang="en-US" altLang="zh-TW" dirty="0"/>
          </a:p>
          <a:p>
            <a:r>
              <a:rPr lang="en-US" altLang="zh-TW" dirty="0"/>
              <a:t>Since only a few bits are corrected during rewriting the whole page, the page-based rewrites lead to </a:t>
            </a:r>
            <a:r>
              <a:rPr lang="en-US" altLang="zh-TW" dirty="0">
                <a:solidFill>
                  <a:srgbClr val="FF0000"/>
                </a:solidFill>
              </a:rPr>
              <a:t>serious lifetime expenses and wear</a:t>
            </a:r>
          </a:p>
          <a:p>
            <a:endParaRPr lang="en-US" altLang="zh-TW"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2"/>
                </a:solidFill>
              </a:rPr>
              <a:t>With these observation in mind, we aim to </a:t>
            </a:r>
            <a:r>
              <a:rPr lang="en-US" altLang="zh-TW" dirty="0">
                <a:solidFill>
                  <a:srgbClr val="0070C0"/>
                </a:solidFill>
              </a:rPr>
              <a:t>correct error bits with bit-alterable operations to shorten the sensing overhead and reduce the lifetime capacity expenses</a:t>
            </a:r>
            <a:endParaRPr lang="en-US" altLang="zh-TW" sz="1050"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rgbClr val="0070C0"/>
              </a:solidFill>
            </a:endParaRPr>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6</a:t>
            </a:fld>
            <a:endParaRPr lang="zh-TW"/>
          </a:p>
        </p:txBody>
      </p:sp>
    </p:spTree>
    <p:extLst>
      <p:ext uri="{BB962C8B-B14F-4D97-AF65-F5344CB8AC3E}">
        <p14:creationId xmlns:p14="http://schemas.microsoft.com/office/powerpoint/2010/main" val="384616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 utilize </a:t>
            </a:r>
            <a:r>
              <a:rPr lang="en-US" altLang="zh-TW" dirty="0">
                <a:solidFill>
                  <a:srgbClr val="0070C0"/>
                </a:solidFill>
              </a:rPr>
              <a:t>bit-alterable operations for bit error correction, this study proposed the </a:t>
            </a:r>
            <a:r>
              <a:rPr lang="en-US" altLang="zh-TW" dirty="0"/>
              <a:t>Bit-level Error Removal (BER) Scheme with the goal of </a:t>
            </a:r>
            <a:r>
              <a:rPr lang="en-US" altLang="zh-TW" dirty="0">
                <a:solidFill>
                  <a:srgbClr val="FF0000"/>
                </a:solidFill>
              </a:rPr>
              <a:t>maximizing the read performance with minimal lifetime degradation</a:t>
            </a:r>
          </a:p>
          <a:p>
            <a:endParaRPr lang="en-US" altLang="zh-TW" dirty="0">
              <a:solidFill>
                <a:srgbClr val="FF0000"/>
              </a:solidFill>
            </a:endParaRPr>
          </a:p>
          <a:p>
            <a:r>
              <a:rPr lang="en-US" altLang="zh-TW" dirty="0">
                <a:solidFill>
                  <a:srgbClr val="FF0000"/>
                </a:solidFill>
              </a:rPr>
              <a:t>The strategy of the proposed BER scheme is to </a:t>
            </a:r>
            <a:r>
              <a:rPr lang="en-US" altLang="zh-TW" sz="2000" dirty="0"/>
              <a:t>Identify different type of bit errors and avoid unnecessary refresh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Components of the proposed BER scheme includes the </a:t>
            </a:r>
            <a:r>
              <a:rPr lang="en-US" altLang="zh-TW" sz="1200" dirty="0">
                <a:solidFill>
                  <a:srgbClr val="0070C0"/>
                </a:solidFill>
              </a:rPr>
              <a:t>Read Speed Tracking Mechanism and the Sensing Latency Reduction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7</a:t>
            </a:fld>
            <a:endParaRPr lang="zh-TW"/>
          </a:p>
        </p:txBody>
      </p:sp>
    </p:spTree>
    <p:extLst>
      <p:ext uri="{BB962C8B-B14F-4D97-AF65-F5344CB8AC3E}">
        <p14:creationId xmlns:p14="http://schemas.microsoft.com/office/powerpoint/2010/main" val="82835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the </a:t>
            </a:r>
            <a:r>
              <a:rPr lang="en-US" altLang="zh-TW" sz="1200" dirty="0">
                <a:solidFill>
                  <a:srgbClr val="0070C0"/>
                </a:solidFill>
              </a:rPr>
              <a:t>Read Speed Tracking Mechanism, the read speed of a newly written flash page is recorded as the target access speed after the flash page is newly written</a:t>
            </a:r>
          </a:p>
          <a:p>
            <a:endParaRPr lang="en-US" altLang="zh-TW" sz="1200" dirty="0">
              <a:solidFill>
                <a:srgbClr val="0070C0"/>
              </a:solidFill>
            </a:endParaRPr>
          </a:p>
          <a:p>
            <a:r>
              <a:rPr lang="en-US" altLang="zh-TW" sz="1200" dirty="0">
                <a:solidFill>
                  <a:srgbClr val="0070C0"/>
                </a:solidFill>
              </a:rPr>
              <a:t>As the figure shows here, the user data get encoded through the encoder and get written to the flash page. Then, we apply an additional read to record the read speed in the target read speed array.</a:t>
            </a:r>
          </a:p>
          <a:p>
            <a:endParaRPr lang="en-US" altLang="zh-TW" sz="1200" dirty="0">
              <a:solidFill>
                <a:srgbClr val="0070C0"/>
              </a:solidFill>
            </a:endParaRPr>
          </a:p>
          <a:p>
            <a:r>
              <a:rPr lang="en-US" altLang="zh-TW" sz="1200" dirty="0">
                <a:solidFill>
                  <a:srgbClr val="0070C0"/>
                </a:solidFill>
              </a:rPr>
              <a:t>Then, whenever the block is erased the target read speed array is reset because the erase operation change the wear level of each page in the block. Thus, the read speed of pages may change.</a:t>
            </a:r>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8</a:t>
            </a:fld>
            <a:endParaRPr lang="zh-TW"/>
          </a:p>
        </p:txBody>
      </p:sp>
    </p:spTree>
    <p:extLst>
      <p:ext uri="{BB962C8B-B14F-4D97-AF65-F5344CB8AC3E}">
        <p14:creationId xmlns:p14="http://schemas.microsoft.com/office/powerpoint/2010/main" val="218673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Then, in the sensing latency reduction strategy, the recorded </a:t>
            </a:r>
            <a:r>
              <a:rPr lang="en-US" altLang="zh-TW" sz="1200" dirty="0">
                <a:solidFill>
                  <a:srgbClr val="0070C0"/>
                </a:solidFill>
              </a:rPr>
              <a:t>read speed is utilized as a indicator for deciding whether the bit-level refresh operation is required or not.</a:t>
            </a:r>
          </a:p>
          <a:p>
            <a:endParaRPr lang="en-US" altLang="zh-TW" sz="1200" dirty="0">
              <a:solidFill>
                <a:srgbClr val="0070C0"/>
              </a:solidFill>
            </a:endParaRPr>
          </a:p>
          <a:p>
            <a:r>
              <a:rPr lang="en-US" altLang="zh-TW" sz="1200" dirty="0">
                <a:solidFill>
                  <a:srgbClr val="0070C0"/>
                </a:solidFill>
              </a:rPr>
              <a:t>After the initial target read speed is recorded, the read latency of successive read operations are compared with the </a:t>
            </a:r>
            <a:r>
              <a:rPr lang="en-US" altLang="zh-TW" dirty="0"/>
              <a:t>Target read speed and another Average read speed. The average read speed refers to the overall read speed of all the flash pages in the flash system.</a:t>
            </a:r>
          </a:p>
          <a:p>
            <a:endParaRPr lang="en-US" altLang="zh-TW" dirty="0"/>
          </a:p>
          <a:p>
            <a:r>
              <a:rPr lang="en-US" altLang="zh-TW" dirty="0"/>
              <a:t>And different cases are investigated to determine whether the refresh is required or not. Also, how many bit error should be removed to achieve the better performance is also decided. However, due to the time limitation, I will not go into the details of these</a:t>
            </a:r>
          </a:p>
          <a:p>
            <a:endParaRPr lang="en-US" altLang="zh-TW" dirty="0"/>
          </a:p>
          <a:p>
            <a:endParaRPr lang="zh-TW" dirty="0"/>
          </a:p>
        </p:txBody>
      </p:sp>
      <p:sp>
        <p:nvSpPr>
          <p:cNvPr id="4" name="投影片編號版面配置區 3"/>
          <p:cNvSpPr>
            <a:spLocks noGrp="1"/>
          </p:cNvSpPr>
          <p:nvPr>
            <p:ph type="sldNum" sz="quarter" idx="10"/>
          </p:nvPr>
        </p:nvSpPr>
        <p:spPr/>
        <p:txBody>
          <a:bodyPr/>
          <a:lstStyle/>
          <a:p>
            <a:fld id="{82869989-EB00-4EE7-BCB5-25BDC5BB29F8}" type="slidenum">
              <a:rPr lang="en-US" altLang="zh-TW" smtClean="0"/>
              <a:t>9</a:t>
            </a:fld>
            <a:endParaRPr lang="zh-TW"/>
          </a:p>
        </p:txBody>
      </p:sp>
    </p:spTree>
    <p:extLst>
      <p:ext uri="{BB962C8B-B14F-4D97-AF65-F5344CB8AC3E}">
        <p14:creationId xmlns:p14="http://schemas.microsoft.com/office/powerpoint/2010/main" val="2290130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5" name="群組 4"/>
          <p:cNvGrpSpPr/>
          <p:nvPr userDrawn="1"/>
        </p:nvGrpSpPr>
        <p:grpSpPr bwMode="hidden">
          <a:xfrm>
            <a:off x="-1" y="0"/>
            <a:ext cx="12192002" cy="6858000"/>
            <a:chOff x="-1" y="0"/>
            <a:chExt cx="12192002" cy="6858000"/>
          </a:xfrm>
        </p:grpSpPr>
        <p:cxnSp>
          <p:nvCxnSpPr>
            <p:cNvPr id="6" name="直線接點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群組 22"/>
            <p:cNvGrpSpPr/>
            <p:nvPr userDrawn="1"/>
          </p:nvGrpSpPr>
          <p:grpSpPr bwMode="hidden">
            <a:xfrm>
              <a:off x="-1" y="0"/>
              <a:ext cx="12192001" cy="6858000"/>
              <a:chOff x="-1" y="0"/>
              <a:chExt cx="12192001" cy="6858000"/>
            </a:xfrm>
          </p:grpSpPr>
          <p:cxnSp>
            <p:nvCxnSpPr>
              <p:cNvPr id="41" name="直線接點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bwMode="hidden">
              <a:xfrm>
                <a:off x="6327885" y="0"/>
                <a:ext cx="5864115" cy="5898673"/>
                <a:chOff x="6327885" y="0"/>
                <a:chExt cx="5864115" cy="5898673"/>
              </a:xfrm>
            </p:grpSpPr>
            <p:cxnSp>
              <p:nvCxnSpPr>
                <p:cNvPr id="52" name="直線接點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接點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群組 23"/>
            <p:cNvGrpSpPr/>
            <p:nvPr userDrawn="1"/>
          </p:nvGrpSpPr>
          <p:grpSpPr bwMode="hidden">
            <a:xfrm flipH="1">
              <a:off x="0" y="0"/>
              <a:ext cx="12192001" cy="6858000"/>
              <a:chOff x="-1" y="0"/>
              <a:chExt cx="12192001" cy="6858000"/>
            </a:xfrm>
          </p:grpSpPr>
          <p:cxnSp>
            <p:nvCxnSpPr>
              <p:cNvPr id="25" name="直線接點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群組 29"/>
              <p:cNvGrpSpPr/>
              <p:nvPr/>
            </p:nvGrpSpPr>
            <p:grpSpPr bwMode="hidden">
              <a:xfrm>
                <a:off x="6327885" y="0"/>
                <a:ext cx="5864115" cy="5898673"/>
                <a:chOff x="6327885" y="0"/>
                <a:chExt cx="5864115" cy="5898673"/>
              </a:xfrm>
            </p:grpSpPr>
            <p:cxnSp>
              <p:nvCxnSpPr>
                <p:cNvPr id="36" name="直線接點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接點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ctrTitle"/>
          </p:nvPr>
        </p:nvSpPr>
        <p:spPr>
          <a:xfrm>
            <a:off x="1293845" y="1909346"/>
            <a:ext cx="9604310" cy="3383280"/>
          </a:xfrm>
        </p:spPr>
        <p:txBody>
          <a:bodyPr anchor="b">
            <a:normAutofit/>
          </a:bodyPr>
          <a:lstStyle>
            <a:lvl1pPr algn="l" latinLnBrk="0">
              <a:lnSpc>
                <a:spcPct val="76000"/>
              </a:lnSpc>
              <a:defRPr lang="zh-TW" sz="8000" cap="none" baseline="0">
                <a:solidFill>
                  <a:schemeClr val="tx1"/>
                </a:solidFill>
              </a:defRPr>
            </a:lvl1pPr>
          </a:lstStyle>
          <a:p>
            <a:r>
              <a:rPr lang="zh-TW" altLang="en-US"/>
              <a:t>按一下以編輯母片標題樣式</a:t>
            </a:r>
            <a:endParaRPr lang="zh-TW" dirty="0"/>
          </a:p>
        </p:txBody>
      </p:sp>
      <p:sp>
        <p:nvSpPr>
          <p:cNvPr id="3" name="副標題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lang="zh-TW" sz="2000" b="0">
                <a:solidFill>
                  <a:schemeClr val="accent1"/>
                </a:solidFill>
              </a:defRPr>
            </a:lvl1pPr>
            <a:lvl2pPr marL="457200" indent="0" algn="ctr" latinLnBrk="0">
              <a:buNone/>
              <a:defRPr lang="zh-TW" sz="2000"/>
            </a:lvl2pPr>
            <a:lvl3pPr marL="914400" indent="0" algn="ctr" latinLnBrk="0">
              <a:buNone/>
              <a:defRPr lang="zh-TW" sz="1800"/>
            </a:lvl3pPr>
            <a:lvl4pPr marL="1371600" indent="0" algn="ctr" latinLnBrk="0">
              <a:buNone/>
              <a:defRPr lang="zh-TW" sz="1600"/>
            </a:lvl4pPr>
            <a:lvl5pPr marL="1828800" indent="0" algn="ctr" latinLnBrk="0">
              <a:buNone/>
              <a:defRPr lang="zh-TW" sz="1600"/>
            </a:lvl5pPr>
            <a:lvl6pPr marL="2286000" indent="0" algn="ctr" latinLnBrk="0">
              <a:buNone/>
              <a:defRPr lang="zh-TW" sz="1600"/>
            </a:lvl6pPr>
            <a:lvl7pPr marL="2743200" indent="0" algn="ctr" latinLnBrk="0">
              <a:buNone/>
              <a:defRPr lang="zh-TW" sz="1600"/>
            </a:lvl7pPr>
            <a:lvl8pPr marL="3200400" indent="0" algn="ctr" latinLnBrk="0">
              <a:buNone/>
              <a:defRPr lang="zh-TW" sz="1600"/>
            </a:lvl8pPr>
            <a:lvl9pPr marL="3657600" indent="0" algn="ctr" latinLnBrk="0">
              <a:buNone/>
              <a:defRPr lang="zh-TW" sz="1600"/>
            </a:lvl9pPr>
          </a:lstStyle>
          <a:p>
            <a:r>
              <a:rPr lang="zh-TW" altLang="en-US"/>
              <a:t>按一下以編輯母片副標題樣式</a:t>
            </a:r>
            <a:endParaRPr lang="zh-TW" dirty="0"/>
          </a:p>
        </p:txBody>
      </p:sp>
      <p:cxnSp>
        <p:nvCxnSpPr>
          <p:cNvPr id="58" name="直線接點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垂直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fld id="{384A29A4-78C8-47AB-BA06-22CB45938951}" type="datetime1">
              <a:t>2019/6/7</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9209314" y="489856"/>
            <a:ext cx="1687286" cy="5301343"/>
          </a:xfrm>
        </p:spPr>
        <p:txBody>
          <a:bodyPr vert="eaVert"/>
          <a:lstStyle/>
          <a:p>
            <a:r>
              <a:rPr lang="zh-TW" altLang="en-US"/>
              <a:t>按一下以編輯母片標題樣式</a:t>
            </a:r>
            <a:endParaRPr lang="zh-TW"/>
          </a:p>
        </p:txBody>
      </p:sp>
      <p:sp>
        <p:nvSpPr>
          <p:cNvPr id="3" name="垂直文字版面配置區 2"/>
          <p:cNvSpPr>
            <a:spLocks noGrp="1"/>
          </p:cNvSpPr>
          <p:nvPr>
            <p:ph type="body" orient="vert" idx="1"/>
          </p:nvPr>
        </p:nvSpPr>
        <p:spPr>
          <a:xfrm>
            <a:off x="1295399" y="489856"/>
            <a:ext cx="7587344" cy="530134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fld id="{E1ED4ACF-2D82-46F2-A8E9-23963AA34E86}" type="datetime1">
              <a:t>2019/6/7</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dirty="0"/>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dirty="0"/>
          </a:p>
        </p:txBody>
      </p:sp>
      <p:sp>
        <p:nvSpPr>
          <p:cNvPr id="4" name="日期版面配置區 3"/>
          <p:cNvSpPr>
            <a:spLocks noGrp="1"/>
          </p:cNvSpPr>
          <p:nvPr>
            <p:ph type="dt" sz="half" idx="10"/>
          </p:nvPr>
        </p:nvSpPr>
        <p:spPr/>
        <p:txBody>
          <a:bodyPr/>
          <a:lstStyle/>
          <a:p>
            <a:fld id="{AE374B5B-21A0-4192-BF4C-38187F1A68D8}" type="datetime1">
              <a:t>2019/6/7</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群組 6"/>
          <p:cNvGrpSpPr/>
          <p:nvPr userDrawn="1"/>
        </p:nvGrpSpPr>
        <p:grpSpPr bwMode="hidden">
          <a:xfrm>
            <a:off x="-1" y="0"/>
            <a:ext cx="12192002" cy="6858000"/>
            <a:chOff x="-1" y="0"/>
            <a:chExt cx="12192002" cy="6858000"/>
          </a:xfrm>
        </p:grpSpPr>
        <p:cxnSp>
          <p:nvCxnSpPr>
            <p:cNvPr id="8" name="直線接點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群組 23"/>
            <p:cNvGrpSpPr/>
            <p:nvPr userDrawn="1"/>
          </p:nvGrpSpPr>
          <p:grpSpPr bwMode="hidden">
            <a:xfrm>
              <a:off x="-1" y="0"/>
              <a:ext cx="12192001" cy="6858000"/>
              <a:chOff x="-1" y="0"/>
              <a:chExt cx="12192001" cy="6858000"/>
            </a:xfrm>
          </p:grpSpPr>
          <p:cxnSp>
            <p:nvCxnSpPr>
              <p:cNvPr id="42" name="直線接點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群組 46"/>
              <p:cNvGrpSpPr/>
              <p:nvPr/>
            </p:nvGrpSpPr>
            <p:grpSpPr bwMode="hidden">
              <a:xfrm>
                <a:off x="6327885" y="0"/>
                <a:ext cx="5864115" cy="5898673"/>
                <a:chOff x="6327885" y="0"/>
                <a:chExt cx="5864115" cy="5898673"/>
              </a:xfrm>
            </p:grpSpPr>
            <p:cxnSp>
              <p:nvCxnSpPr>
                <p:cNvPr id="53" name="直線接點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接點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userDrawn="1"/>
          </p:nvGrpSpPr>
          <p:grpSpPr bwMode="hidden">
            <a:xfrm flipH="1">
              <a:off x="0" y="0"/>
              <a:ext cx="12192001" cy="6858000"/>
              <a:chOff x="-1" y="0"/>
              <a:chExt cx="12192001" cy="6858000"/>
            </a:xfrm>
          </p:grpSpPr>
          <p:cxnSp>
            <p:nvCxnSpPr>
              <p:cNvPr id="26" name="直線接點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群組 30"/>
              <p:cNvGrpSpPr/>
              <p:nvPr/>
            </p:nvGrpSpPr>
            <p:grpSpPr bwMode="hidden">
              <a:xfrm>
                <a:off x="6327885" y="0"/>
                <a:ext cx="5864115" cy="5898673"/>
                <a:chOff x="6327885" y="0"/>
                <a:chExt cx="5864115" cy="5898673"/>
              </a:xfrm>
            </p:grpSpPr>
            <p:cxnSp>
              <p:nvCxnSpPr>
                <p:cNvPr id="37" name="直線接點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title"/>
          </p:nvPr>
        </p:nvSpPr>
        <p:spPr>
          <a:xfrm>
            <a:off x="1295400" y="2541573"/>
            <a:ext cx="9601200" cy="2743200"/>
          </a:xfrm>
        </p:spPr>
        <p:txBody>
          <a:bodyPr anchor="b">
            <a:normAutofit/>
          </a:bodyPr>
          <a:lstStyle>
            <a:lvl1pPr latinLnBrk="0">
              <a:lnSpc>
                <a:spcPct val="85000"/>
              </a:lnSpc>
              <a:defRPr lang="zh-TW" sz="6000" cap="none" baseline="0">
                <a:solidFill>
                  <a:schemeClr val="tx1"/>
                </a:solidFill>
              </a:defRPr>
            </a:lvl1pPr>
          </a:lstStyle>
          <a:p>
            <a:r>
              <a:rPr lang="zh-TW" altLang="en-US"/>
              <a:t>按一下以編輯母片標題樣式</a:t>
            </a:r>
            <a:endParaRPr lang="zh-TW" dirty="0"/>
          </a:p>
        </p:txBody>
      </p:sp>
      <p:sp>
        <p:nvSpPr>
          <p:cNvPr id="3" name="文字版面配置區 2"/>
          <p:cNvSpPr>
            <a:spLocks noGrp="1"/>
          </p:cNvSpPr>
          <p:nvPr>
            <p:ph type="body" idx="1"/>
          </p:nvPr>
        </p:nvSpPr>
        <p:spPr>
          <a:xfrm>
            <a:off x="1295400" y="5431536"/>
            <a:ext cx="9601200" cy="457200"/>
          </a:xfrm>
        </p:spPr>
        <p:txBody>
          <a:bodyPr>
            <a:normAutofit/>
          </a:bodyPr>
          <a:lstStyle>
            <a:lvl1pPr marL="0" indent="0" latinLnBrk="0">
              <a:spcBef>
                <a:spcPts val="0"/>
              </a:spcBef>
              <a:buNone/>
              <a:defRPr lang="zh-TW" sz="2000" b="0">
                <a:solidFill>
                  <a:schemeClr val="tx1"/>
                </a:solidFill>
              </a:defRPr>
            </a:lvl1pPr>
            <a:lvl2pPr marL="457200" indent="0" latinLnBrk="0">
              <a:buNone/>
              <a:defRPr lang="zh-TW" sz="2000"/>
            </a:lvl2pPr>
            <a:lvl3pPr marL="914400" indent="0" latinLnBrk="0">
              <a:buNone/>
              <a:defRPr lang="zh-TW" sz="1800"/>
            </a:lvl3pPr>
            <a:lvl4pPr marL="1371600" indent="0" latinLnBrk="0">
              <a:buNone/>
              <a:defRPr lang="zh-TW" sz="1600"/>
            </a:lvl4pPr>
            <a:lvl5pPr marL="1828800" indent="0" latinLnBrk="0">
              <a:buNone/>
              <a:defRPr lang="zh-TW" sz="1600"/>
            </a:lvl5pPr>
            <a:lvl6pPr marL="2286000" indent="0" latinLnBrk="0">
              <a:buNone/>
              <a:defRPr lang="zh-TW" sz="1600"/>
            </a:lvl6pPr>
            <a:lvl7pPr marL="2743200" indent="0" latinLnBrk="0">
              <a:buNone/>
              <a:defRPr lang="zh-TW" sz="1600"/>
            </a:lvl7pPr>
            <a:lvl8pPr marL="3200400" indent="0" latinLnBrk="0">
              <a:buNone/>
              <a:defRPr lang="zh-TW" sz="1600"/>
            </a:lvl8pPr>
            <a:lvl9pPr marL="3657600" indent="0" latinLnBrk="0">
              <a:buNone/>
              <a:defRPr lang="zh-TW" sz="1600"/>
            </a:lvl9pPr>
          </a:lstStyle>
          <a:p>
            <a:pPr lvl="0"/>
            <a:r>
              <a:rPr lang="zh-TW" altLang="en-US"/>
              <a:t>按一下以編輯母片文字樣式</a:t>
            </a:r>
          </a:p>
        </p:txBody>
      </p:sp>
      <p:cxnSp>
        <p:nvCxnSpPr>
          <p:cNvPr id="58" name="直線接點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dirty="0"/>
          </a:p>
        </p:txBody>
      </p:sp>
      <p:sp>
        <p:nvSpPr>
          <p:cNvPr id="3" name="內容版面配置區 2"/>
          <p:cNvSpPr>
            <a:spLocks noGrp="1"/>
          </p:cNvSpPr>
          <p:nvPr>
            <p:ph sz="half" idx="1"/>
          </p:nvPr>
        </p:nvSpPr>
        <p:spPr>
          <a:xfrm>
            <a:off x="1295400" y="1981199"/>
            <a:ext cx="4572000" cy="3810001"/>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800"/>
            </a:lvl6pPr>
            <a:lvl7pPr latinLnBrk="0">
              <a:defRPr lang="zh-TW" sz="1800"/>
            </a:lvl7pPr>
            <a:lvl8pPr latinLnBrk="0">
              <a:defRPr lang="zh-TW" sz="1800"/>
            </a:lvl8pPr>
            <a:lvl9pPr latinLnBrk="0">
              <a:defRPr lang="zh-TW"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dirty="0"/>
          </a:p>
        </p:txBody>
      </p:sp>
      <p:sp>
        <p:nvSpPr>
          <p:cNvPr id="4" name="內容版面配置區 3"/>
          <p:cNvSpPr>
            <a:spLocks noGrp="1"/>
          </p:cNvSpPr>
          <p:nvPr>
            <p:ph sz="half" idx="2"/>
          </p:nvPr>
        </p:nvSpPr>
        <p:spPr>
          <a:xfrm>
            <a:off x="6324600" y="1981199"/>
            <a:ext cx="4572000" cy="3810001"/>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800"/>
            </a:lvl6pPr>
            <a:lvl7pPr latinLnBrk="0">
              <a:defRPr lang="zh-TW" sz="1800"/>
            </a:lvl7pPr>
            <a:lvl8pPr latinLnBrk="0">
              <a:defRPr lang="zh-TW" sz="1800"/>
            </a:lvl8pPr>
            <a:lvl9pPr latinLnBrk="0">
              <a:defRPr lang="zh-TW"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日期版面配置區 4"/>
          <p:cNvSpPr>
            <a:spLocks noGrp="1"/>
          </p:cNvSpPr>
          <p:nvPr>
            <p:ph type="dt" sz="half" idx="10"/>
          </p:nvPr>
        </p:nvSpPr>
        <p:spPr/>
        <p:txBody>
          <a:bodyPr/>
          <a:lstStyle/>
          <a:p>
            <a:fld id="{33B5CF7C-B333-48E1-A4A6-83A3C8B73AC0}" type="datetime1">
              <a:t>2019/6/7</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文字版面配置區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TW" sz="2000" b="0">
                <a:solidFill>
                  <a:schemeClr val="accent1"/>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a:t>按一下以編輯母片文字樣式</a:t>
            </a:r>
          </a:p>
        </p:txBody>
      </p:sp>
      <p:sp>
        <p:nvSpPr>
          <p:cNvPr id="4" name="內容版面配置區 3"/>
          <p:cNvSpPr>
            <a:spLocks noGrp="1"/>
          </p:cNvSpPr>
          <p:nvPr>
            <p:ph sz="half" idx="2"/>
          </p:nvPr>
        </p:nvSpPr>
        <p:spPr>
          <a:xfrm>
            <a:off x="1295400" y="2503713"/>
            <a:ext cx="4572000" cy="3287487"/>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文字版面配置區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TW" sz="2000" b="0">
                <a:solidFill>
                  <a:schemeClr val="accent1"/>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a:t>按一下以編輯母片文字樣式</a:t>
            </a:r>
          </a:p>
        </p:txBody>
      </p:sp>
      <p:sp>
        <p:nvSpPr>
          <p:cNvPr id="6" name="內容版面配置區 5"/>
          <p:cNvSpPr>
            <a:spLocks noGrp="1"/>
          </p:cNvSpPr>
          <p:nvPr>
            <p:ph sz="quarter" idx="4"/>
          </p:nvPr>
        </p:nvSpPr>
        <p:spPr>
          <a:xfrm>
            <a:off x="6324600" y="2503713"/>
            <a:ext cx="4572000" cy="3287487"/>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日期版面配置區 6"/>
          <p:cNvSpPr>
            <a:spLocks noGrp="1"/>
          </p:cNvSpPr>
          <p:nvPr>
            <p:ph type="dt" sz="half" idx="10"/>
          </p:nvPr>
        </p:nvSpPr>
        <p:spPr/>
        <p:txBody>
          <a:bodyPr/>
          <a:lstStyle/>
          <a:p>
            <a:fld id="{AE320762-5CBF-4210-AB54-376B091119F8}" type="datetime1">
              <a:t>2019/6/7</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日期版面配置區 2"/>
          <p:cNvSpPr>
            <a:spLocks noGrp="1"/>
          </p:cNvSpPr>
          <p:nvPr>
            <p:ph type="dt" sz="half" idx="10"/>
          </p:nvPr>
        </p:nvSpPr>
        <p:spPr/>
        <p:txBody>
          <a:bodyPr/>
          <a:lstStyle/>
          <a:p>
            <a:fld id="{7F0DB371-BF5F-4058-A212-1A908E4D2674}" type="datetime1">
              <a:t>2019/6/7</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群組 160"/>
          <p:cNvGrpSpPr/>
          <p:nvPr userDrawn="1"/>
        </p:nvGrpSpPr>
        <p:grpSpPr bwMode="hidden">
          <a:xfrm>
            <a:off x="-1" y="0"/>
            <a:ext cx="12192002" cy="6858000"/>
            <a:chOff x="-1" y="0"/>
            <a:chExt cx="12192002" cy="6858000"/>
          </a:xfrm>
        </p:grpSpPr>
        <p:cxnSp>
          <p:nvCxnSpPr>
            <p:cNvPr id="162" name="直線接點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接點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接點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接點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接點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群組 177"/>
            <p:cNvGrpSpPr/>
            <p:nvPr userDrawn="1"/>
          </p:nvGrpSpPr>
          <p:grpSpPr bwMode="hidden">
            <a:xfrm>
              <a:off x="-1" y="0"/>
              <a:ext cx="12192001" cy="6858000"/>
              <a:chOff x="-1" y="0"/>
              <a:chExt cx="12192001" cy="6858000"/>
            </a:xfrm>
          </p:grpSpPr>
          <p:cxnSp>
            <p:nvCxnSpPr>
              <p:cNvPr id="196" name="直線接點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接點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接點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接點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群組 200"/>
              <p:cNvGrpSpPr/>
              <p:nvPr/>
            </p:nvGrpSpPr>
            <p:grpSpPr bwMode="hidden">
              <a:xfrm>
                <a:off x="6327885" y="0"/>
                <a:ext cx="5864115" cy="5898673"/>
                <a:chOff x="6327885" y="0"/>
                <a:chExt cx="5864115" cy="5898673"/>
              </a:xfrm>
            </p:grpSpPr>
            <p:cxnSp>
              <p:nvCxnSpPr>
                <p:cNvPr id="207" name="直線接點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接點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接點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接點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接點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接點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接點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接點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接點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群組 178"/>
            <p:cNvGrpSpPr/>
            <p:nvPr userDrawn="1"/>
          </p:nvGrpSpPr>
          <p:grpSpPr bwMode="hidden">
            <a:xfrm flipH="1">
              <a:off x="0" y="0"/>
              <a:ext cx="12192001" cy="6858000"/>
              <a:chOff x="-1" y="0"/>
              <a:chExt cx="12192001" cy="6858000"/>
            </a:xfrm>
          </p:grpSpPr>
          <p:cxnSp>
            <p:nvCxnSpPr>
              <p:cNvPr id="180" name="直線接點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接點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群組 184"/>
              <p:cNvGrpSpPr/>
              <p:nvPr/>
            </p:nvGrpSpPr>
            <p:grpSpPr bwMode="hidden">
              <a:xfrm>
                <a:off x="6327885" y="0"/>
                <a:ext cx="5864115" cy="5898673"/>
                <a:chOff x="6327885" y="0"/>
                <a:chExt cx="5864115" cy="5898673"/>
              </a:xfrm>
            </p:grpSpPr>
            <p:cxnSp>
              <p:nvCxnSpPr>
                <p:cNvPr id="191" name="直線接點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接點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接點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接點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接點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接點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版面配置區 211"/>
          <p:cNvSpPr>
            <a:spLocks noGrp="1"/>
          </p:cNvSpPr>
          <p:nvPr>
            <p:ph type="dt" sz="half" idx="10"/>
          </p:nvPr>
        </p:nvSpPr>
        <p:spPr/>
        <p:txBody>
          <a:bodyPr/>
          <a:lstStyle/>
          <a:p>
            <a:fld id="{60A4083B-90AA-48CF-BAD5-00AA24D7F288}" type="datetime1">
              <a:t>2019/6/7</a:t>
            </a:fld>
            <a:endParaRPr lang="zh-TW"/>
          </a:p>
        </p:txBody>
      </p:sp>
      <p:sp>
        <p:nvSpPr>
          <p:cNvPr id="213" name="頁尾版面配置區 212"/>
          <p:cNvSpPr>
            <a:spLocks noGrp="1"/>
          </p:cNvSpPr>
          <p:nvPr>
            <p:ph type="ftr" sz="quarter" idx="11"/>
          </p:nvPr>
        </p:nvSpPr>
        <p:spPr/>
        <p:txBody>
          <a:bodyPr/>
          <a:lstStyle/>
          <a:p>
            <a:endParaRPr lang="zh-TW"/>
          </a:p>
        </p:txBody>
      </p:sp>
      <p:sp>
        <p:nvSpPr>
          <p:cNvPr id="214" name="投影片編號版面配置區 213"/>
          <p:cNvSpPr>
            <a:spLocks noGrp="1"/>
          </p:cNvSpPr>
          <p:nvPr>
            <p:ph type="sldNum" sz="quarter" idx="12"/>
          </p:nvPr>
        </p:nvSpPr>
        <p:spPr/>
        <p:txBody>
          <a:bodyPr/>
          <a:lstStyle/>
          <a:p>
            <a:fld id="{E31375A4-56A4-47D6-9801-1991572033F7}" type="slidenum">
              <a:pPr/>
              <a:t>‹#›</a:t>
            </a:fld>
            <a:endParaRPr lang="zh-TW"/>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群組 8"/>
          <p:cNvGrpSpPr/>
          <p:nvPr userDrawn="1"/>
        </p:nvGrpSpPr>
        <p:grpSpPr bwMode="hidden">
          <a:xfrm>
            <a:off x="-1" y="0"/>
            <a:ext cx="12192002" cy="6858000"/>
            <a:chOff x="-1" y="0"/>
            <a:chExt cx="12192002" cy="6858000"/>
          </a:xfrm>
        </p:grpSpPr>
        <p:cxnSp>
          <p:nvCxnSpPr>
            <p:cNvPr id="10" name="直線接點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群組 25"/>
            <p:cNvGrpSpPr/>
            <p:nvPr userDrawn="1"/>
          </p:nvGrpSpPr>
          <p:grpSpPr bwMode="hidden">
            <a:xfrm>
              <a:off x="-1" y="0"/>
              <a:ext cx="12192001" cy="6858000"/>
              <a:chOff x="-1" y="0"/>
              <a:chExt cx="12192001" cy="6858000"/>
            </a:xfrm>
          </p:grpSpPr>
          <p:cxnSp>
            <p:nvCxnSpPr>
              <p:cNvPr id="44" name="直線接點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群組 48"/>
              <p:cNvGrpSpPr/>
              <p:nvPr/>
            </p:nvGrpSpPr>
            <p:grpSpPr bwMode="hidden">
              <a:xfrm>
                <a:off x="6327885" y="0"/>
                <a:ext cx="5864115" cy="5898673"/>
                <a:chOff x="6327885" y="0"/>
                <a:chExt cx="5864115" cy="5898673"/>
              </a:xfrm>
            </p:grpSpPr>
            <p:cxnSp>
              <p:nvCxnSpPr>
                <p:cNvPr id="55" name="直線接點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接點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群組 26"/>
            <p:cNvGrpSpPr/>
            <p:nvPr userDrawn="1"/>
          </p:nvGrpSpPr>
          <p:grpSpPr bwMode="hidden">
            <a:xfrm flipH="1">
              <a:off x="0" y="0"/>
              <a:ext cx="12192001" cy="6858000"/>
              <a:chOff x="-1" y="0"/>
              <a:chExt cx="12192001" cy="6858000"/>
            </a:xfrm>
          </p:grpSpPr>
          <p:cxnSp>
            <p:nvCxnSpPr>
              <p:cNvPr id="28" name="直線接點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bwMode="hidden">
              <a:xfrm>
                <a:off x="6327885" y="0"/>
                <a:ext cx="5864115" cy="5898673"/>
                <a:chOff x="6327885" y="0"/>
                <a:chExt cx="5864115" cy="5898673"/>
              </a:xfrm>
            </p:grpSpPr>
            <p:cxnSp>
              <p:nvCxnSpPr>
                <p:cNvPr id="39" name="直線接點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接點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2" name="標題 1"/>
          <p:cNvSpPr>
            <a:spLocks noGrp="1"/>
          </p:cNvSpPr>
          <p:nvPr>
            <p:ph type="title"/>
          </p:nvPr>
        </p:nvSpPr>
        <p:spPr>
          <a:xfrm>
            <a:off x="7913152" y="571500"/>
            <a:ext cx="3657600" cy="2197100"/>
          </a:xfrm>
        </p:spPr>
        <p:txBody>
          <a:bodyPr anchor="b">
            <a:normAutofit/>
          </a:bodyPr>
          <a:lstStyle>
            <a:lvl1pPr latinLnBrk="0">
              <a:defRPr lang="zh-TW" sz="2600">
                <a:solidFill>
                  <a:schemeClr val="bg1"/>
                </a:solidFill>
              </a:defRPr>
            </a:lvl1pPr>
          </a:lstStyle>
          <a:p>
            <a:r>
              <a:rPr lang="zh-TW" altLang="en-US"/>
              <a:t>按一下以編輯母片標題樣式</a:t>
            </a:r>
            <a:endParaRPr lang="zh-TW" dirty="0"/>
          </a:p>
        </p:txBody>
      </p:sp>
      <p:sp>
        <p:nvSpPr>
          <p:cNvPr id="3" name="內容版面配置區 2"/>
          <p:cNvSpPr>
            <a:spLocks noGrp="1"/>
          </p:cNvSpPr>
          <p:nvPr>
            <p:ph idx="1"/>
          </p:nvPr>
        </p:nvSpPr>
        <p:spPr>
          <a:xfrm>
            <a:off x="543197" y="571500"/>
            <a:ext cx="6217920" cy="5715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2000"/>
            </a:lvl6pPr>
            <a:lvl7pPr latinLnBrk="0">
              <a:defRPr lang="zh-TW" sz="2000"/>
            </a:lvl7pPr>
            <a:lvl8pPr latinLnBrk="0">
              <a:defRPr lang="zh-TW" sz="2000"/>
            </a:lvl8pPr>
            <a:lvl9pPr latinLnBrk="0">
              <a:defRPr lang="zh-TW"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文字版面配置區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TW" sz="1600">
                <a:solidFill>
                  <a:schemeClr val="bg1"/>
                </a:solidFill>
              </a:defRPr>
            </a:lvl1pPr>
            <a:lvl2pPr marL="457200" indent="0" latinLnBrk="0">
              <a:buNone/>
              <a:defRPr lang="zh-TW" sz="1400"/>
            </a:lvl2pPr>
            <a:lvl3pPr marL="914400" indent="0" latinLnBrk="0">
              <a:buNone/>
              <a:defRPr lang="zh-TW" sz="1200"/>
            </a:lvl3pPr>
            <a:lvl4pPr marL="1371600" indent="0" latinLnBrk="0">
              <a:buNone/>
              <a:defRPr lang="zh-TW" sz="1000"/>
            </a:lvl4pPr>
            <a:lvl5pPr marL="1828800" indent="0" latinLnBrk="0">
              <a:buNone/>
              <a:defRPr lang="zh-TW" sz="1000"/>
            </a:lvl5pPr>
            <a:lvl6pPr marL="2286000" indent="0" latinLnBrk="0">
              <a:buNone/>
              <a:defRPr lang="zh-TW" sz="1000"/>
            </a:lvl6pPr>
            <a:lvl7pPr marL="2743200" indent="0" latinLnBrk="0">
              <a:buNone/>
              <a:defRPr lang="zh-TW" sz="1000"/>
            </a:lvl7pPr>
            <a:lvl8pPr marL="3200400" indent="0" latinLnBrk="0">
              <a:buNone/>
              <a:defRPr lang="zh-TW" sz="1000"/>
            </a:lvl8pPr>
            <a:lvl9pPr marL="3657600" indent="0" latinLnBrk="0">
              <a:buNone/>
              <a:defRPr lang="zh-TW" sz="1000"/>
            </a:lvl9pPr>
          </a:lstStyle>
          <a:p>
            <a:pPr lvl="0"/>
            <a:r>
              <a:rPr lang="zh-TW" altLang="en-US"/>
              <a:t>按一下以編輯母片文字樣式</a:t>
            </a:r>
          </a:p>
        </p:txBody>
      </p:sp>
      <p:cxnSp>
        <p:nvCxnSpPr>
          <p:cNvPr id="60" name="直線接點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版面配置區 4"/>
          <p:cNvSpPr>
            <a:spLocks noGrp="1"/>
          </p:cNvSpPr>
          <p:nvPr>
            <p:ph type="dt" sz="half" idx="10"/>
          </p:nvPr>
        </p:nvSpPr>
        <p:spPr/>
        <p:txBody>
          <a:bodyPr/>
          <a:lstStyle/>
          <a:p>
            <a:fld id="{F5BAF629-ECA2-4CF3-B790-9D9BDED98269}" type="datetime1">
              <a:t>2019/6/7</a:t>
            </a:fld>
            <a:endParaRPr lang="zh-TW"/>
          </a:p>
        </p:txBody>
      </p:sp>
      <p:sp>
        <p:nvSpPr>
          <p:cNvPr id="6" name="頁尾版面配置區 5"/>
          <p:cNvSpPr>
            <a:spLocks noGrp="1"/>
          </p:cNvSpPr>
          <p:nvPr>
            <p:ph type="ftr" sz="quarter" idx="11"/>
          </p:nvPr>
        </p:nvSpPr>
        <p:spPr/>
        <p:txBody>
          <a:bodyPr/>
          <a:lstStyle/>
          <a:p>
            <a:endParaRPr lang="zh-TW"/>
          </a:p>
        </p:txBody>
      </p:sp>
      <p:sp>
        <p:nvSpPr>
          <p:cNvPr id="8" name="投影片編號版面配置區 7"/>
          <p:cNvSpPr>
            <a:spLocks noGrp="1"/>
          </p:cNvSpPr>
          <p:nvPr>
            <p:ph type="sldNum" sz="quarter" idx="12"/>
          </p:nvPr>
        </p:nvSpPr>
        <p:spPr/>
        <p:txBody>
          <a:bodyPr/>
          <a:lstStyle/>
          <a:p>
            <a:fld id="{E31375A4-56A4-47D6-9801-1991572033F7}" type="slidenum">
              <a:pPr/>
              <a:t>‹#›</a:t>
            </a:fld>
            <a:endParaRPr lang="zh-TW"/>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群組 7"/>
          <p:cNvGrpSpPr/>
          <p:nvPr/>
        </p:nvGrpSpPr>
        <p:grpSpPr bwMode="hidden">
          <a:xfrm>
            <a:off x="-1" y="0"/>
            <a:ext cx="12192002" cy="6858000"/>
            <a:chOff x="-1" y="0"/>
            <a:chExt cx="12192002" cy="6858000"/>
          </a:xfrm>
        </p:grpSpPr>
        <p:cxnSp>
          <p:nvCxnSpPr>
            <p:cNvPr id="9" name="直線接點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bwMode="hidden">
            <a:xfrm>
              <a:off x="-1" y="0"/>
              <a:ext cx="12192001" cy="6858000"/>
              <a:chOff x="-1" y="0"/>
              <a:chExt cx="12192001" cy="6858000"/>
            </a:xfrm>
          </p:grpSpPr>
          <p:cxnSp>
            <p:nvCxnSpPr>
              <p:cNvPr id="43" name="直線接點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群組 47"/>
              <p:cNvGrpSpPr/>
              <p:nvPr/>
            </p:nvGrpSpPr>
            <p:grpSpPr bwMode="hidden">
              <a:xfrm>
                <a:off x="6327885" y="0"/>
                <a:ext cx="5864115" cy="5898673"/>
                <a:chOff x="6327885" y="0"/>
                <a:chExt cx="5864115" cy="5898673"/>
              </a:xfrm>
            </p:grpSpPr>
            <p:cxnSp>
              <p:nvCxnSpPr>
                <p:cNvPr id="54" name="直線接點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接點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群組 25"/>
            <p:cNvGrpSpPr/>
            <p:nvPr/>
          </p:nvGrpSpPr>
          <p:grpSpPr bwMode="hidden">
            <a:xfrm flipH="1">
              <a:off x="0" y="0"/>
              <a:ext cx="12192001" cy="6858000"/>
              <a:chOff x="-1" y="0"/>
              <a:chExt cx="12192001" cy="6858000"/>
            </a:xfrm>
          </p:grpSpPr>
          <p:cxnSp>
            <p:nvCxnSpPr>
              <p:cNvPr id="27" name="直線接點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群組 31"/>
              <p:cNvGrpSpPr/>
              <p:nvPr/>
            </p:nvGrpSpPr>
            <p:grpSpPr bwMode="hidden">
              <a:xfrm>
                <a:off x="6327885" y="0"/>
                <a:ext cx="5864115" cy="5898673"/>
                <a:chOff x="6327885" y="0"/>
                <a:chExt cx="5864115" cy="5898673"/>
              </a:xfrm>
            </p:grpSpPr>
            <p:cxnSp>
              <p:nvCxnSpPr>
                <p:cNvPr id="38" name="直線接點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接點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3" name="圖片版面配置區 2"/>
          <p:cNvSpPr>
            <a:spLocks noGrp="1"/>
          </p:cNvSpPr>
          <p:nvPr>
            <p:ph type="pic" idx="1"/>
          </p:nvPr>
        </p:nvSpPr>
        <p:spPr>
          <a:xfrm>
            <a:off x="4412" y="-159"/>
            <a:ext cx="7315200" cy="6858000"/>
          </a:xfrm>
        </p:spPr>
        <p:txBody>
          <a:bodyPr tIns="457200">
            <a:normAutofit/>
          </a:bodyPr>
          <a:lstStyle>
            <a:lvl1pPr marL="0" indent="0" algn="ctr" latinLnBrk="0">
              <a:buNone/>
              <a:defRPr lang="zh-TW" sz="20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a:t>按一下圖示以新增圖片</a:t>
            </a:r>
            <a:endParaRPr lang="zh-TW" dirty="0"/>
          </a:p>
        </p:txBody>
      </p:sp>
      <p:cxnSp>
        <p:nvCxnSpPr>
          <p:cNvPr id="59" name="直線接點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7909560" y="576072"/>
            <a:ext cx="3657600" cy="2194560"/>
          </a:xfrm>
        </p:spPr>
        <p:txBody>
          <a:bodyPr anchor="b">
            <a:normAutofit/>
          </a:bodyPr>
          <a:lstStyle>
            <a:lvl1pPr latinLnBrk="0">
              <a:defRPr lang="zh-TW" sz="2600">
                <a:solidFill>
                  <a:schemeClr val="bg1"/>
                </a:solidFill>
              </a:defRPr>
            </a:lvl1pPr>
          </a:lstStyle>
          <a:p>
            <a:r>
              <a:rPr lang="zh-TW" altLang="en-US"/>
              <a:t>按一下以編輯母片標題樣式</a:t>
            </a:r>
            <a:endParaRPr lang="zh-TW"/>
          </a:p>
        </p:txBody>
      </p:sp>
      <p:sp>
        <p:nvSpPr>
          <p:cNvPr id="4" name="文字版面配置區 3"/>
          <p:cNvSpPr>
            <a:spLocks noGrp="1"/>
          </p:cNvSpPr>
          <p:nvPr>
            <p:ph type="body" sz="half" idx="2"/>
          </p:nvPr>
        </p:nvSpPr>
        <p:spPr>
          <a:xfrm>
            <a:off x="7909560" y="2999232"/>
            <a:ext cx="3657600" cy="2286000"/>
          </a:xfrm>
        </p:spPr>
        <p:txBody>
          <a:bodyPr/>
          <a:lstStyle>
            <a:lvl1pPr marL="0" indent="0" latinLnBrk="0">
              <a:spcBef>
                <a:spcPts val="1200"/>
              </a:spcBef>
              <a:buNone/>
              <a:defRPr lang="zh-TW" sz="1600">
                <a:solidFill>
                  <a:schemeClr val="bg1"/>
                </a:solidFill>
              </a:defRPr>
            </a:lvl1pPr>
            <a:lvl2pPr marL="457200" indent="0" latinLnBrk="0">
              <a:buNone/>
              <a:defRPr lang="zh-TW" sz="1400"/>
            </a:lvl2pPr>
            <a:lvl3pPr marL="914400" indent="0" latinLnBrk="0">
              <a:buNone/>
              <a:defRPr lang="zh-TW" sz="1200"/>
            </a:lvl3pPr>
            <a:lvl4pPr marL="1371600" indent="0" latinLnBrk="0">
              <a:buNone/>
              <a:defRPr lang="zh-TW" sz="1000"/>
            </a:lvl4pPr>
            <a:lvl5pPr marL="1828800" indent="0" latinLnBrk="0">
              <a:buNone/>
              <a:defRPr lang="zh-TW" sz="1000"/>
            </a:lvl5pPr>
            <a:lvl6pPr marL="2286000" indent="0" latinLnBrk="0">
              <a:buNone/>
              <a:defRPr lang="zh-TW" sz="1000"/>
            </a:lvl6pPr>
            <a:lvl7pPr marL="2743200" indent="0" latinLnBrk="0">
              <a:buNone/>
              <a:defRPr lang="zh-TW" sz="1000"/>
            </a:lvl7pPr>
            <a:lvl8pPr marL="3200400" indent="0" latinLnBrk="0">
              <a:buNone/>
              <a:defRPr lang="zh-TW" sz="1000"/>
            </a:lvl8pPr>
            <a:lvl9pPr marL="3657600" indent="0" latinLnBrk="0">
              <a:buNone/>
              <a:defRPr lang="zh-TW" sz="1000"/>
            </a:lvl9pPr>
          </a:lstStyle>
          <a:p>
            <a:pPr lvl="0"/>
            <a:r>
              <a:rPr lang="zh-TW" altLang="en-US"/>
              <a:t>按一下以編輯母片文字樣式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群組 95"/>
          <p:cNvGrpSpPr/>
          <p:nvPr userDrawn="1"/>
        </p:nvGrpSpPr>
        <p:grpSpPr bwMode="hidden">
          <a:xfrm>
            <a:off x="-1" y="0"/>
            <a:ext cx="12192002" cy="6858000"/>
            <a:chOff x="-1" y="0"/>
            <a:chExt cx="12192002" cy="6858000"/>
          </a:xfrm>
        </p:grpSpPr>
        <p:cxnSp>
          <p:nvCxnSpPr>
            <p:cNvPr id="97" name="直線接點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群組 112"/>
            <p:cNvGrpSpPr/>
            <p:nvPr userDrawn="1"/>
          </p:nvGrpSpPr>
          <p:grpSpPr bwMode="hidden">
            <a:xfrm>
              <a:off x="-1" y="0"/>
              <a:ext cx="12192001" cy="6858000"/>
              <a:chOff x="-1" y="0"/>
              <a:chExt cx="12192001" cy="6858000"/>
            </a:xfrm>
          </p:grpSpPr>
          <p:cxnSp>
            <p:nvCxnSpPr>
              <p:cNvPr id="131" name="直線接點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群組 135"/>
              <p:cNvGrpSpPr/>
              <p:nvPr/>
            </p:nvGrpSpPr>
            <p:grpSpPr bwMode="hidden">
              <a:xfrm>
                <a:off x="6327885" y="0"/>
                <a:ext cx="5864115" cy="5898673"/>
                <a:chOff x="6327885" y="0"/>
                <a:chExt cx="5864115" cy="5898673"/>
              </a:xfrm>
            </p:grpSpPr>
            <p:cxnSp>
              <p:nvCxnSpPr>
                <p:cNvPr id="142" name="直線接點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接點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userDrawn="1"/>
          </p:nvGrpSpPr>
          <p:grpSpPr bwMode="hidden">
            <a:xfrm flipH="1">
              <a:off x="0" y="0"/>
              <a:ext cx="12192001" cy="6858000"/>
              <a:chOff x="-1" y="0"/>
              <a:chExt cx="12192001" cy="6858000"/>
            </a:xfrm>
          </p:grpSpPr>
          <p:cxnSp>
            <p:nvCxnSpPr>
              <p:cNvPr id="115" name="直線接點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群組 119"/>
              <p:cNvGrpSpPr/>
              <p:nvPr/>
            </p:nvGrpSpPr>
            <p:grpSpPr bwMode="hidden">
              <a:xfrm>
                <a:off x="6327885" y="0"/>
                <a:ext cx="5864115" cy="5898673"/>
                <a:chOff x="6327885" y="0"/>
                <a:chExt cx="5864115" cy="5898673"/>
              </a:xfrm>
            </p:grpSpPr>
            <p:cxnSp>
              <p:nvCxnSpPr>
                <p:cNvPr id="126" name="直線接點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接點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版面配置區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fld id="{B51B2453-8663-4C69-AF73-9FD7B1DEC5D0}" type="datetime1">
              <a:rPr lang="en-US" altLang="zh-TW" smtClean="0"/>
              <a:pPr/>
              <a:t>6/7/2019</a:t>
            </a:fld>
            <a:endParaRPr lang="en-US" altLang="en-US"/>
          </a:p>
        </p:txBody>
      </p:sp>
      <p:sp>
        <p:nvSpPr>
          <p:cNvPr id="5" name="頁尾版面配置區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smtClean="0"/>
              <a:pPr/>
              <a:t>‹#›</a:t>
            </a:fld>
            <a:endParaRPr lang="en-US" altLang="zh-TW"/>
          </a:p>
        </p:txBody>
      </p:sp>
      <p:cxnSp>
        <p:nvCxnSpPr>
          <p:cNvPr id="148" name="直線接點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TW" sz="3200" b="1" kern="120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TW" sz="20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TW" sz="18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TW" sz="1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93844" y="1909346"/>
            <a:ext cx="9604311" cy="3383280"/>
          </a:xfrm>
        </p:spPr>
        <p:txBody>
          <a:bodyPr>
            <a:normAutofit/>
          </a:bodyPr>
          <a:lstStyle/>
          <a:p>
            <a:pPr>
              <a:lnSpc>
                <a:spcPct val="100000"/>
              </a:lnSpc>
            </a:pPr>
            <a:r>
              <a:rPr lang="en-US" altLang="zh-TW" sz="2800" dirty="0"/>
              <a:t>The Best of Both</a:t>
            </a:r>
            <a:r>
              <a:rPr lang="zh-TW" altLang="en-US" sz="2800" dirty="0"/>
              <a:t> </a:t>
            </a:r>
            <a:r>
              <a:rPr lang="en-US" altLang="zh-TW" sz="2800" dirty="0"/>
              <a:t>Worlds: </a:t>
            </a:r>
            <a:br>
              <a:rPr lang="en-US" altLang="zh-TW" sz="2800" dirty="0"/>
            </a:br>
            <a:r>
              <a:rPr lang="en-US" altLang="zh-TW" sz="2800" dirty="0"/>
              <a:t>On Exploiting Bit-Alterable NAND Flash</a:t>
            </a:r>
            <a:r>
              <a:rPr lang="zh-TW" altLang="en-US" sz="2800" dirty="0"/>
              <a:t> </a:t>
            </a:r>
            <a:r>
              <a:rPr lang="en-US" altLang="zh-TW" sz="2800" dirty="0"/>
              <a:t>for Lifetime and Read Performance Optimization</a:t>
            </a:r>
            <a:endParaRPr lang="en-US" altLang="zh-TW" sz="2800" dirty="0">
              <a:solidFill>
                <a:schemeClr val="tx2"/>
              </a:solidFill>
            </a:endParaRPr>
          </a:p>
        </p:txBody>
      </p:sp>
      <p:sp>
        <p:nvSpPr>
          <p:cNvPr id="3" name="副標題 2"/>
          <p:cNvSpPr>
            <a:spLocks noGrp="1"/>
          </p:cNvSpPr>
          <p:nvPr>
            <p:ph type="subTitle" idx="1"/>
          </p:nvPr>
        </p:nvSpPr>
        <p:spPr>
          <a:xfrm>
            <a:off x="1293844" y="5454651"/>
            <a:ext cx="9604310" cy="1117600"/>
          </a:xfrm>
        </p:spPr>
        <p:txBody>
          <a:bodyPr>
            <a:normAutofit/>
          </a:bodyPr>
          <a:lstStyle/>
          <a:p>
            <a:pPr>
              <a:lnSpc>
                <a:spcPct val="120000"/>
              </a:lnSpc>
            </a:pPr>
            <a:r>
              <a:rPr lang="de-DE" altLang="zh-TW" dirty="0"/>
              <a:t>Shuo-Han Chen, Ming-Chang Yang, and Yuan-Hao Chang</a:t>
            </a:r>
            <a:endParaRPr lang="en-US" altLang="zh-TW" dirty="0"/>
          </a:p>
          <a:p>
            <a:pPr>
              <a:lnSpc>
                <a:spcPct val="120000"/>
              </a:lnSpc>
            </a:pPr>
            <a:r>
              <a:rPr lang="en-US" altLang="zh-TW" sz="1600" dirty="0"/>
              <a:t>The Chinese University of Hong Kong, Hong Kong &amp; Academia </a:t>
            </a:r>
            <a:r>
              <a:rPr lang="en-US" altLang="zh-TW" sz="1600" dirty="0" err="1"/>
              <a:t>Sinica</a:t>
            </a:r>
            <a:r>
              <a:rPr lang="en-US" altLang="zh-TW" sz="1600" dirty="0"/>
              <a:t>, Taiwan</a:t>
            </a:r>
          </a:p>
          <a:p>
            <a:pPr>
              <a:lnSpc>
                <a:spcPct val="120000"/>
              </a:lnSpc>
            </a:pPr>
            <a:r>
              <a:rPr lang="en-US" altLang="zh-TW" sz="1600" dirty="0"/>
              <a:t>Presented By Shuo-Han Chen, DAC 2019, 2018.06.06</a:t>
            </a:r>
          </a:p>
          <a:p>
            <a:pPr>
              <a:lnSpc>
                <a:spcPct val="120000"/>
              </a:lnSpc>
            </a:pPr>
            <a:endParaRPr lang="en-US" altLang="zh-TW" dirty="0"/>
          </a:p>
          <a:p>
            <a:endParaRPr lang="zh-TW" dirty="0"/>
          </a:p>
        </p:txBody>
      </p:sp>
      <p:pic>
        <p:nvPicPr>
          <p:cNvPr id="4" name="Picture 40" descr="https://iiswww.iis.sinica.edu.tw/CCS/logo/iislogo-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0663" y="67571"/>
            <a:ext cx="894454" cy="894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圖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66479" y="134731"/>
            <a:ext cx="756340" cy="76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om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4110" y="134731"/>
            <a:ext cx="1783987" cy="760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iso.cuhk.edu.hk/chinese/images/resource/cuhk-emblem/ver_purpl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0538" y="138560"/>
            <a:ext cx="1333500" cy="7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10483127" cy="658369"/>
          </a:xfrm>
        </p:spPr>
        <p:txBody>
          <a:bodyPr>
            <a:normAutofit/>
          </a:bodyPr>
          <a:lstStyle/>
          <a:p>
            <a:r>
              <a:rPr lang="en-US" altLang="zh-TW" dirty="0"/>
              <a:t>Bit-level Enabled Circular Refresh Pattern</a:t>
            </a:r>
          </a:p>
        </p:txBody>
      </p:sp>
      <p:sp>
        <p:nvSpPr>
          <p:cNvPr id="3" name="內容版面配置區 2"/>
          <p:cNvSpPr>
            <a:spLocks noGrp="1"/>
          </p:cNvSpPr>
          <p:nvPr>
            <p:ph idx="1"/>
          </p:nvPr>
        </p:nvSpPr>
        <p:spPr>
          <a:xfrm>
            <a:off x="628568" y="916369"/>
            <a:ext cx="10889177" cy="5244286"/>
          </a:xfrm>
        </p:spPr>
        <p:txBody>
          <a:bodyPr>
            <a:normAutofit/>
          </a:bodyPr>
          <a:lstStyle/>
          <a:p>
            <a:pPr marL="228600" lvl="1" indent="-228600" algn="just">
              <a:lnSpc>
                <a:spcPct val="150000"/>
              </a:lnSpc>
              <a:spcBef>
                <a:spcPts val="0"/>
              </a:spcBef>
            </a:pPr>
            <a:r>
              <a:rPr lang="en-US" altLang="zh-TW" sz="2000" dirty="0"/>
              <a:t>We assume the smallest unit of conducting bit-level rewrite is the size of a cache line</a:t>
            </a:r>
          </a:p>
          <a:p>
            <a:pPr marL="228600" lvl="1" indent="-228600" algn="just">
              <a:lnSpc>
                <a:spcPct val="150000"/>
              </a:lnSpc>
              <a:spcBef>
                <a:spcPts val="0"/>
              </a:spcBef>
            </a:pPr>
            <a:r>
              <a:rPr lang="en-US" altLang="zh-TW" sz="2000" dirty="0"/>
              <a:t>The timing of enforcing error correction becomes striking a balance between</a:t>
            </a:r>
          </a:p>
          <a:p>
            <a:pPr marL="457200" lvl="2" indent="-228600" algn="just">
              <a:lnSpc>
                <a:spcPct val="150000"/>
              </a:lnSpc>
              <a:spcBef>
                <a:spcPts val="0"/>
              </a:spcBef>
            </a:pPr>
            <a:r>
              <a:rPr lang="en-US" altLang="zh-TW" sz="1800" dirty="0"/>
              <a:t>Read speed gain after conducting correction -&gt; </a:t>
            </a:r>
            <a:r>
              <a:rPr lang="en-US" altLang="zh-TW" sz="1800" dirty="0">
                <a:solidFill>
                  <a:srgbClr val="0070C0"/>
                </a:solidFill>
              </a:rPr>
              <a:t>Number of reduced soft sensing levels</a:t>
            </a:r>
          </a:p>
          <a:p>
            <a:pPr marL="457200" lvl="2" indent="-228600" algn="just">
              <a:lnSpc>
                <a:spcPct val="150000"/>
              </a:lnSpc>
              <a:spcBef>
                <a:spcPts val="0"/>
              </a:spcBef>
            </a:pPr>
            <a:r>
              <a:rPr lang="en-US" altLang="zh-TW" sz="1800" dirty="0"/>
              <a:t>Overall performance benefits -&gt; </a:t>
            </a:r>
            <a:r>
              <a:rPr lang="en-US" altLang="zh-TW" sz="1800" dirty="0">
                <a:solidFill>
                  <a:srgbClr val="0070C0"/>
                </a:solidFill>
              </a:rPr>
              <a:t>Data</a:t>
            </a:r>
            <a:r>
              <a:rPr lang="zh-TW" altLang="en-US" sz="1800" dirty="0">
                <a:solidFill>
                  <a:srgbClr val="0070C0"/>
                </a:solidFill>
              </a:rPr>
              <a:t> </a:t>
            </a:r>
            <a:r>
              <a:rPr lang="en-US" altLang="zh-TW" sz="1800" dirty="0">
                <a:solidFill>
                  <a:srgbClr val="0070C0"/>
                </a:solidFill>
              </a:rPr>
              <a:t>Read hotness</a:t>
            </a:r>
          </a:p>
        </p:txBody>
      </p:sp>
      <p:sp>
        <p:nvSpPr>
          <p:cNvPr id="7" name="內容版面配置區 2"/>
          <p:cNvSpPr txBox="1">
            <a:spLocks/>
          </p:cNvSpPr>
          <p:nvPr/>
        </p:nvSpPr>
        <p:spPr>
          <a:xfrm>
            <a:off x="628567" y="2741297"/>
            <a:ext cx="5947818" cy="3858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TW" sz="20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TW" sz="18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TW" sz="1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9pPr>
          </a:lstStyle>
          <a:p>
            <a:pPr marL="57150" indent="-285750" algn="just">
              <a:lnSpc>
                <a:spcPct val="100000"/>
              </a:lnSpc>
            </a:pPr>
            <a:r>
              <a:rPr lang="en-US" altLang="zh-TW" dirty="0"/>
              <a:t>For each subpage, we record</a:t>
            </a:r>
          </a:p>
          <a:p>
            <a:pPr marL="514350" lvl="2" indent="-285750" algn="just">
              <a:lnSpc>
                <a:spcPct val="100000"/>
              </a:lnSpc>
            </a:pPr>
            <a:r>
              <a:rPr lang="en-US" altLang="zh-TW" sz="1800" dirty="0"/>
              <a:t>Refresh failed count : Spare area</a:t>
            </a:r>
          </a:p>
          <a:p>
            <a:pPr marL="514350" lvl="2" indent="-285750" algn="just">
              <a:lnSpc>
                <a:spcPct val="100000"/>
              </a:lnSpc>
            </a:pPr>
            <a:r>
              <a:rPr lang="en-US" altLang="zh-TW" sz="1800" dirty="0"/>
              <a:t>Bit error count : RAM space</a:t>
            </a:r>
          </a:p>
          <a:p>
            <a:pPr marL="514350" lvl="2" indent="-285750" algn="just">
              <a:lnSpc>
                <a:spcPct val="100000"/>
              </a:lnSpc>
            </a:pPr>
            <a:r>
              <a:rPr lang="en-US" altLang="zh-TW" sz="1800" dirty="0">
                <a:solidFill>
                  <a:srgbClr val="0070C0"/>
                </a:solidFill>
              </a:rPr>
              <a:t>Correctable count = Bit error - Refresh failed </a:t>
            </a:r>
          </a:p>
          <a:p>
            <a:pPr marL="285750" lvl="1" indent="-285750" algn="just">
              <a:lnSpc>
                <a:spcPct val="100000"/>
              </a:lnSpc>
            </a:pPr>
            <a:r>
              <a:rPr lang="en-US" altLang="zh-TW" sz="2000" dirty="0"/>
              <a:t>Avoid unnecessary refresh</a:t>
            </a:r>
          </a:p>
          <a:p>
            <a:pPr marL="514350" lvl="2" indent="-285750" algn="just">
              <a:lnSpc>
                <a:spcPct val="100000"/>
              </a:lnSpc>
            </a:pPr>
            <a:r>
              <a:rPr lang="en-US" altLang="zh-TW" sz="1800" dirty="0"/>
              <a:t>Skip refresh if refresh fail count = bit error count</a:t>
            </a:r>
          </a:p>
          <a:p>
            <a:pPr marL="457200" lvl="2" indent="-228600" algn="just">
              <a:lnSpc>
                <a:spcPct val="100000"/>
              </a:lnSpc>
            </a:pPr>
            <a:endParaRPr lang="en-US" altLang="zh-TW" sz="1800" dirty="0"/>
          </a:p>
        </p:txBody>
      </p:sp>
      <p:pic>
        <p:nvPicPr>
          <p:cNvPr id="4" name="圖片 3"/>
          <p:cNvPicPr>
            <a:picLocks noChangeAspect="1"/>
          </p:cNvPicPr>
          <p:nvPr/>
        </p:nvPicPr>
        <p:blipFill>
          <a:blip r:embed="rId3"/>
          <a:stretch>
            <a:fillRect/>
          </a:stretch>
        </p:blipFill>
        <p:spPr>
          <a:xfrm>
            <a:off x="6576385" y="3058604"/>
            <a:ext cx="5465045" cy="3541396"/>
          </a:xfrm>
          <a:prstGeom prst="rect">
            <a:avLst/>
          </a:prstGeom>
        </p:spPr>
      </p:pic>
      <p:pic>
        <p:nvPicPr>
          <p:cNvPr id="5" name="圖片 4"/>
          <p:cNvPicPr>
            <a:picLocks noChangeAspect="1"/>
          </p:cNvPicPr>
          <p:nvPr/>
        </p:nvPicPr>
        <p:blipFill>
          <a:blip r:embed="rId4"/>
          <a:stretch>
            <a:fillRect/>
          </a:stretch>
        </p:blipFill>
        <p:spPr>
          <a:xfrm>
            <a:off x="853891" y="5170661"/>
            <a:ext cx="5462116" cy="1429339"/>
          </a:xfrm>
          <a:prstGeom prst="rect">
            <a:avLst/>
          </a:prstGeom>
        </p:spPr>
      </p:pic>
    </p:spTree>
    <p:extLst>
      <p:ext uri="{BB962C8B-B14F-4D97-AF65-F5344CB8AC3E}">
        <p14:creationId xmlns:p14="http://schemas.microsoft.com/office/powerpoint/2010/main" val="419146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10483127" cy="658369"/>
          </a:xfrm>
        </p:spPr>
        <p:txBody>
          <a:bodyPr>
            <a:normAutofit/>
          </a:bodyPr>
          <a:lstStyle/>
          <a:p>
            <a:r>
              <a:rPr lang="en-US" altLang="zh-TW" dirty="0"/>
              <a:t>Performance Evaluation Setup</a:t>
            </a:r>
          </a:p>
        </p:txBody>
      </p:sp>
      <p:sp>
        <p:nvSpPr>
          <p:cNvPr id="3" name="內容版面配置區 2"/>
          <p:cNvSpPr>
            <a:spLocks noGrp="1"/>
          </p:cNvSpPr>
          <p:nvPr>
            <p:ph idx="1"/>
          </p:nvPr>
        </p:nvSpPr>
        <p:spPr>
          <a:xfrm>
            <a:off x="628568" y="916369"/>
            <a:ext cx="10963992" cy="5244286"/>
          </a:xfrm>
        </p:spPr>
        <p:txBody>
          <a:bodyPr>
            <a:normAutofit/>
          </a:bodyPr>
          <a:lstStyle/>
          <a:p>
            <a:pPr>
              <a:lnSpc>
                <a:spcPct val="150000"/>
              </a:lnSpc>
              <a:spcBef>
                <a:spcPts val="0"/>
              </a:spcBef>
            </a:pPr>
            <a:r>
              <a:rPr lang="en-US" altLang="zh-TW" sz="2200" dirty="0"/>
              <a:t>The experiments are conducted on a flash simulator</a:t>
            </a:r>
          </a:p>
          <a:p>
            <a:pPr>
              <a:lnSpc>
                <a:spcPct val="150000"/>
              </a:lnSpc>
              <a:spcBef>
                <a:spcPts val="0"/>
              </a:spcBef>
            </a:pPr>
            <a:r>
              <a:rPr lang="en-US" altLang="zh-TW" sz="2200" dirty="0"/>
              <a:t>Flash specs. from Samsung 3D V-NDAD</a:t>
            </a:r>
          </a:p>
          <a:p>
            <a:pPr>
              <a:lnSpc>
                <a:spcPct val="150000"/>
              </a:lnSpc>
              <a:spcBef>
                <a:spcPts val="0"/>
              </a:spcBef>
            </a:pPr>
            <a:r>
              <a:rPr lang="en-US" altLang="zh-TW" sz="2200" dirty="0"/>
              <a:t>Evaluated by </a:t>
            </a:r>
          </a:p>
          <a:p>
            <a:pPr lvl="1">
              <a:lnSpc>
                <a:spcPct val="150000"/>
              </a:lnSpc>
              <a:spcBef>
                <a:spcPts val="0"/>
              </a:spcBef>
            </a:pPr>
            <a:r>
              <a:rPr lang="en-US" altLang="zh-TW" sz="2000" dirty="0"/>
              <a:t>Microsoft Research Cambridge (MSR) trace</a:t>
            </a:r>
          </a:p>
          <a:p>
            <a:pPr lvl="1">
              <a:lnSpc>
                <a:spcPct val="150000"/>
              </a:lnSpc>
              <a:spcBef>
                <a:spcPts val="0"/>
              </a:spcBef>
            </a:pPr>
            <a:r>
              <a:rPr lang="en-US" altLang="zh-TW" sz="2000" dirty="0"/>
              <a:t>TPC benchmark</a:t>
            </a:r>
          </a:p>
          <a:p>
            <a:pPr lvl="1">
              <a:lnSpc>
                <a:spcPct val="150000"/>
              </a:lnSpc>
              <a:spcBef>
                <a:spcPts val="0"/>
              </a:spcBef>
            </a:pPr>
            <a:r>
              <a:rPr lang="en-US" altLang="zh-TW" sz="2000" dirty="0"/>
              <a:t>An one-month I/O trace</a:t>
            </a:r>
            <a:endParaRPr lang="en-US" altLang="zh-TW" sz="2000" dirty="0">
              <a:solidFill>
                <a:srgbClr val="0070C0"/>
              </a:solidFill>
            </a:endParaRPr>
          </a:p>
          <a:p>
            <a:pPr marL="228600" lvl="1" indent="-228600" algn="just">
              <a:lnSpc>
                <a:spcPct val="100000"/>
              </a:lnSpc>
              <a:spcBef>
                <a:spcPts val="1800"/>
              </a:spcBef>
            </a:pPr>
            <a:endParaRPr lang="en-US" altLang="zh-TW" sz="2000" dirty="0"/>
          </a:p>
          <a:p>
            <a:pPr marL="228600" lvl="1" indent="-228600" algn="just">
              <a:lnSpc>
                <a:spcPct val="100000"/>
              </a:lnSpc>
              <a:spcBef>
                <a:spcPts val="1800"/>
              </a:spcBef>
            </a:pPr>
            <a:endParaRPr lang="en-US" altLang="zh-TW" sz="2000" dirty="0">
              <a:solidFill>
                <a:srgbClr val="0070C0"/>
              </a:solidFill>
            </a:endParaRPr>
          </a:p>
          <a:p>
            <a:pPr marL="228600" lvl="1" indent="-228600" algn="just">
              <a:lnSpc>
                <a:spcPct val="100000"/>
              </a:lnSpc>
              <a:spcBef>
                <a:spcPts val="1800"/>
              </a:spcBef>
            </a:pPr>
            <a:endParaRPr lang="en-US" altLang="zh-TW" sz="2000" dirty="0">
              <a:solidFill>
                <a:srgbClr val="0070C0"/>
              </a:solidFill>
            </a:endParaRPr>
          </a:p>
        </p:txBody>
      </p:sp>
      <p:pic>
        <p:nvPicPr>
          <p:cNvPr id="4" name="圖片 3"/>
          <p:cNvPicPr>
            <a:picLocks noChangeAspect="1"/>
          </p:cNvPicPr>
          <p:nvPr/>
        </p:nvPicPr>
        <p:blipFill>
          <a:blip r:embed="rId3"/>
          <a:stretch>
            <a:fillRect/>
          </a:stretch>
        </p:blipFill>
        <p:spPr>
          <a:xfrm>
            <a:off x="470886" y="3768159"/>
            <a:ext cx="4686300" cy="2305050"/>
          </a:xfrm>
          <a:prstGeom prst="rect">
            <a:avLst/>
          </a:prstGeom>
        </p:spPr>
      </p:pic>
      <p:pic>
        <p:nvPicPr>
          <p:cNvPr id="5" name="圖片 4"/>
          <p:cNvPicPr>
            <a:picLocks noChangeAspect="1"/>
          </p:cNvPicPr>
          <p:nvPr/>
        </p:nvPicPr>
        <p:blipFill>
          <a:blip r:embed="rId4"/>
          <a:stretch>
            <a:fillRect/>
          </a:stretch>
        </p:blipFill>
        <p:spPr>
          <a:xfrm>
            <a:off x="5118367" y="3826432"/>
            <a:ext cx="6474193" cy="2238149"/>
          </a:xfrm>
          <a:prstGeom prst="rect">
            <a:avLst/>
          </a:prstGeom>
        </p:spPr>
      </p:pic>
    </p:spTree>
    <p:extLst>
      <p:ext uri="{BB962C8B-B14F-4D97-AF65-F5344CB8AC3E}">
        <p14:creationId xmlns:p14="http://schemas.microsoft.com/office/powerpoint/2010/main" val="99575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10483127" cy="658369"/>
          </a:xfrm>
        </p:spPr>
        <p:txBody>
          <a:bodyPr>
            <a:normAutofit/>
          </a:bodyPr>
          <a:lstStyle/>
          <a:p>
            <a:r>
              <a:rPr lang="en-US" altLang="zh-TW" dirty="0"/>
              <a:t>Performance Evaluation</a:t>
            </a:r>
          </a:p>
        </p:txBody>
      </p:sp>
      <p:sp>
        <p:nvSpPr>
          <p:cNvPr id="3" name="內容版面配置區 2"/>
          <p:cNvSpPr>
            <a:spLocks noGrp="1"/>
          </p:cNvSpPr>
          <p:nvPr>
            <p:ph idx="1"/>
          </p:nvPr>
        </p:nvSpPr>
        <p:spPr>
          <a:xfrm>
            <a:off x="628568" y="916369"/>
            <a:ext cx="10963992" cy="5244286"/>
          </a:xfrm>
        </p:spPr>
        <p:txBody>
          <a:bodyPr>
            <a:normAutofit/>
          </a:bodyPr>
          <a:lstStyle/>
          <a:p>
            <a:pPr marL="228600" lvl="1" indent="-228600" algn="just">
              <a:lnSpc>
                <a:spcPct val="100000"/>
              </a:lnSpc>
              <a:spcBef>
                <a:spcPts val="1800"/>
              </a:spcBef>
            </a:pPr>
            <a:endParaRPr lang="en-US" altLang="zh-TW" sz="2000" dirty="0">
              <a:solidFill>
                <a:srgbClr val="0070C0"/>
              </a:solidFill>
            </a:endParaRPr>
          </a:p>
          <a:p>
            <a:pPr marL="228600" lvl="1" indent="-228600" algn="just">
              <a:lnSpc>
                <a:spcPct val="100000"/>
              </a:lnSpc>
              <a:spcBef>
                <a:spcPts val="1800"/>
              </a:spcBef>
            </a:pPr>
            <a:endParaRPr lang="en-US" altLang="zh-TW" sz="2000" dirty="0"/>
          </a:p>
          <a:p>
            <a:pPr marL="228600" lvl="1" indent="-228600" algn="just">
              <a:lnSpc>
                <a:spcPct val="100000"/>
              </a:lnSpc>
              <a:spcBef>
                <a:spcPts val="1800"/>
              </a:spcBef>
            </a:pPr>
            <a:endParaRPr lang="en-US" altLang="zh-TW" sz="2000" dirty="0">
              <a:solidFill>
                <a:srgbClr val="0070C0"/>
              </a:solidFill>
            </a:endParaRPr>
          </a:p>
          <a:p>
            <a:pPr marL="228600" lvl="1" indent="-228600" algn="just">
              <a:lnSpc>
                <a:spcPct val="100000"/>
              </a:lnSpc>
              <a:spcBef>
                <a:spcPts val="1800"/>
              </a:spcBef>
            </a:pPr>
            <a:endParaRPr lang="en-US" altLang="zh-TW" sz="2000" dirty="0">
              <a:solidFill>
                <a:srgbClr val="0070C0"/>
              </a:solidFill>
            </a:endParaRPr>
          </a:p>
        </p:txBody>
      </p:sp>
      <p:pic>
        <p:nvPicPr>
          <p:cNvPr id="4" name="圖片 3"/>
          <p:cNvPicPr>
            <a:picLocks noChangeAspect="1"/>
          </p:cNvPicPr>
          <p:nvPr/>
        </p:nvPicPr>
        <p:blipFill>
          <a:blip r:embed="rId3"/>
          <a:stretch>
            <a:fillRect/>
          </a:stretch>
        </p:blipFill>
        <p:spPr>
          <a:xfrm>
            <a:off x="254296" y="1006997"/>
            <a:ext cx="11766018" cy="5437147"/>
          </a:xfrm>
          <a:prstGeom prst="rect">
            <a:avLst/>
          </a:prstGeom>
        </p:spPr>
      </p:pic>
    </p:spTree>
    <p:extLst>
      <p:ext uri="{BB962C8B-B14F-4D97-AF65-F5344CB8AC3E}">
        <p14:creationId xmlns:p14="http://schemas.microsoft.com/office/powerpoint/2010/main" val="317272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10483127" cy="658369"/>
          </a:xfrm>
        </p:spPr>
        <p:txBody>
          <a:bodyPr>
            <a:normAutofit/>
          </a:bodyPr>
          <a:lstStyle/>
          <a:p>
            <a:r>
              <a:rPr lang="en-US" altLang="zh-TW" dirty="0"/>
              <a:t>Conclusion</a:t>
            </a:r>
          </a:p>
        </p:txBody>
      </p:sp>
      <p:sp>
        <p:nvSpPr>
          <p:cNvPr id="3" name="內容版面配置區 2"/>
          <p:cNvSpPr>
            <a:spLocks noGrp="1"/>
          </p:cNvSpPr>
          <p:nvPr>
            <p:ph idx="1"/>
          </p:nvPr>
        </p:nvSpPr>
        <p:spPr>
          <a:xfrm>
            <a:off x="628568" y="916369"/>
            <a:ext cx="10963992" cy="5244286"/>
          </a:xfrm>
        </p:spPr>
        <p:txBody>
          <a:bodyPr>
            <a:normAutofit/>
          </a:bodyPr>
          <a:lstStyle/>
          <a:p>
            <a:pPr marL="228600" lvl="1" indent="-228600" algn="just">
              <a:lnSpc>
                <a:spcPct val="150000"/>
              </a:lnSpc>
              <a:spcBef>
                <a:spcPts val="0"/>
              </a:spcBef>
            </a:pPr>
            <a:r>
              <a:rPr lang="en-US" altLang="zh-TW" sz="2000" dirty="0"/>
              <a:t>This study utilize the bit-level operations for lifetime and read performance optimization</a:t>
            </a:r>
          </a:p>
          <a:p>
            <a:pPr lvl="1">
              <a:lnSpc>
                <a:spcPct val="150000"/>
              </a:lnSpc>
              <a:spcBef>
                <a:spcPts val="0"/>
              </a:spcBef>
            </a:pPr>
            <a:r>
              <a:rPr lang="en-US" altLang="zh-TW" dirty="0"/>
              <a:t>Remove error bits via the bit-level operations</a:t>
            </a:r>
            <a:endParaRPr lang="en-US" altLang="zh-TW" dirty="0">
              <a:solidFill>
                <a:srgbClr val="0070C0"/>
              </a:solidFill>
            </a:endParaRPr>
          </a:p>
          <a:p>
            <a:pPr lvl="1">
              <a:lnSpc>
                <a:spcPct val="150000"/>
              </a:lnSpc>
              <a:spcBef>
                <a:spcPts val="0"/>
              </a:spcBef>
            </a:pPr>
            <a:r>
              <a:rPr lang="en-US" altLang="zh-TW" dirty="0"/>
              <a:t>Present the </a:t>
            </a:r>
            <a:r>
              <a:rPr lang="en-US" altLang="zh-TW" dirty="0">
                <a:solidFill>
                  <a:srgbClr val="0070C0"/>
                </a:solidFill>
              </a:rPr>
              <a:t>Bit-level error removal (BER) scheme</a:t>
            </a:r>
            <a:endParaRPr lang="en-US" altLang="zh-TW" dirty="0"/>
          </a:p>
          <a:p>
            <a:pPr>
              <a:lnSpc>
                <a:spcPct val="150000"/>
              </a:lnSpc>
              <a:spcBef>
                <a:spcPts val="0"/>
              </a:spcBef>
            </a:pPr>
            <a:r>
              <a:rPr lang="en-US" altLang="zh-TW" dirty="0"/>
              <a:t>BER scheme introduces</a:t>
            </a:r>
          </a:p>
          <a:p>
            <a:pPr marL="457200" lvl="2" indent="-228600" algn="just">
              <a:lnSpc>
                <a:spcPct val="150000"/>
              </a:lnSpc>
              <a:spcBef>
                <a:spcPts val="0"/>
              </a:spcBef>
            </a:pPr>
            <a:r>
              <a:rPr lang="en-US" altLang="zh-TW" sz="1800" dirty="0">
                <a:solidFill>
                  <a:srgbClr val="0070C0"/>
                </a:solidFill>
              </a:rPr>
              <a:t>Read speed tracking mechanism</a:t>
            </a:r>
          </a:p>
          <a:p>
            <a:pPr marL="228600" lvl="2" indent="0" algn="just">
              <a:lnSpc>
                <a:spcPct val="150000"/>
              </a:lnSpc>
              <a:spcBef>
                <a:spcPts val="0"/>
              </a:spcBef>
              <a:buNone/>
            </a:pPr>
            <a:r>
              <a:rPr lang="en-US" altLang="zh-TW" sz="1800" dirty="0"/>
              <a:t>    -&gt; </a:t>
            </a:r>
            <a:r>
              <a:rPr lang="en-US" altLang="zh-TW" dirty="0"/>
              <a:t>Record the initial read speed of each page</a:t>
            </a:r>
            <a:endParaRPr lang="en-US" altLang="zh-TW" sz="1800" dirty="0"/>
          </a:p>
          <a:p>
            <a:pPr marL="457200" lvl="2" indent="-228600" algn="just">
              <a:lnSpc>
                <a:spcPct val="150000"/>
              </a:lnSpc>
              <a:spcBef>
                <a:spcPts val="0"/>
              </a:spcBef>
            </a:pPr>
            <a:r>
              <a:rPr lang="en-US" altLang="zh-TW" sz="1800" dirty="0">
                <a:solidFill>
                  <a:srgbClr val="0070C0"/>
                </a:solidFill>
              </a:rPr>
              <a:t>Sensing latency reduction strategy</a:t>
            </a:r>
          </a:p>
          <a:p>
            <a:pPr marL="228600" lvl="2" indent="0" algn="just">
              <a:lnSpc>
                <a:spcPct val="150000"/>
              </a:lnSpc>
              <a:spcBef>
                <a:spcPts val="0"/>
              </a:spcBef>
              <a:buNone/>
            </a:pPr>
            <a:r>
              <a:rPr lang="en-US" altLang="zh-TW" sz="1800" dirty="0"/>
              <a:t>    -&gt; Latency comparator &amp; Circular refresh pattern</a:t>
            </a:r>
          </a:p>
          <a:p>
            <a:pPr marL="228600" lvl="2" indent="0" algn="just">
              <a:lnSpc>
                <a:spcPct val="150000"/>
              </a:lnSpc>
              <a:spcBef>
                <a:spcPts val="0"/>
              </a:spcBef>
              <a:buNone/>
            </a:pPr>
            <a:r>
              <a:rPr lang="en-US" altLang="zh-TW" sz="1800" dirty="0"/>
              <a:t>    -&gt; </a:t>
            </a:r>
            <a:r>
              <a:rPr lang="en-US" altLang="zh-TW" dirty="0"/>
              <a:t>Remove bit-errors with bit-level operations &amp; Avoid excessive rewrites</a:t>
            </a:r>
          </a:p>
          <a:p>
            <a:pPr marL="285750" lvl="1" indent="-285750" algn="just">
              <a:lnSpc>
                <a:spcPct val="150000"/>
              </a:lnSpc>
              <a:spcBef>
                <a:spcPts val="0"/>
              </a:spcBef>
            </a:pPr>
            <a:r>
              <a:rPr lang="en-US" altLang="zh-TW" sz="2000" dirty="0"/>
              <a:t>In the end, </a:t>
            </a:r>
          </a:p>
          <a:p>
            <a:pPr marL="514350" lvl="2" indent="-285750" algn="just">
              <a:lnSpc>
                <a:spcPct val="150000"/>
              </a:lnSpc>
              <a:spcBef>
                <a:spcPts val="0"/>
              </a:spcBef>
            </a:pPr>
            <a:r>
              <a:rPr lang="en-US" altLang="zh-TW" sz="1800" dirty="0"/>
              <a:t>The read performance is improved by </a:t>
            </a:r>
            <a:r>
              <a:rPr lang="en-US" altLang="zh-TW" sz="1800" i="1" dirty="0">
                <a:solidFill>
                  <a:srgbClr val="0070C0"/>
                </a:solidFill>
              </a:rPr>
              <a:t>25.22% </a:t>
            </a:r>
            <a:r>
              <a:rPr lang="en-US" altLang="zh-TW" sz="1800" dirty="0"/>
              <a:t>on average</a:t>
            </a:r>
          </a:p>
          <a:p>
            <a:pPr marL="514350" lvl="2" indent="-285750" algn="just">
              <a:lnSpc>
                <a:spcPct val="150000"/>
              </a:lnSpc>
              <a:spcBef>
                <a:spcPts val="0"/>
              </a:spcBef>
            </a:pPr>
            <a:r>
              <a:rPr lang="en-US" altLang="zh-TW" sz="1800" dirty="0"/>
              <a:t>The lifetime capacity expense is reduced by </a:t>
            </a:r>
            <a:r>
              <a:rPr lang="en-US" altLang="zh-TW" sz="1800" i="1" dirty="0">
                <a:solidFill>
                  <a:srgbClr val="0070C0"/>
                </a:solidFill>
              </a:rPr>
              <a:t>40.39%</a:t>
            </a:r>
            <a:r>
              <a:rPr lang="en-US" altLang="zh-TW" sz="1800" dirty="0"/>
              <a:t> on average</a:t>
            </a:r>
          </a:p>
          <a:p>
            <a:pPr marL="228600" lvl="1" indent="-228600" algn="just">
              <a:lnSpc>
                <a:spcPct val="100000"/>
              </a:lnSpc>
              <a:spcBef>
                <a:spcPts val="1800"/>
              </a:spcBef>
            </a:pPr>
            <a:endParaRPr lang="en-US" altLang="zh-TW" sz="2000" dirty="0"/>
          </a:p>
          <a:p>
            <a:pPr marL="228600" lvl="1" indent="-228600" algn="just">
              <a:lnSpc>
                <a:spcPct val="100000"/>
              </a:lnSpc>
              <a:spcBef>
                <a:spcPts val="1800"/>
              </a:spcBef>
            </a:pPr>
            <a:endParaRPr lang="en-US" altLang="zh-TW" sz="2000" dirty="0">
              <a:solidFill>
                <a:srgbClr val="0070C0"/>
              </a:solidFill>
            </a:endParaRPr>
          </a:p>
          <a:p>
            <a:pPr marL="228600" lvl="1" indent="-228600" algn="just">
              <a:lnSpc>
                <a:spcPct val="100000"/>
              </a:lnSpc>
              <a:spcBef>
                <a:spcPts val="1800"/>
              </a:spcBef>
            </a:pPr>
            <a:endParaRPr lang="en-US" altLang="zh-TW" sz="2000" dirty="0">
              <a:solidFill>
                <a:srgbClr val="0070C0"/>
              </a:solidFill>
            </a:endParaRPr>
          </a:p>
        </p:txBody>
      </p:sp>
    </p:spTree>
    <p:extLst>
      <p:ext uri="{BB962C8B-B14F-4D97-AF65-F5344CB8AC3E}">
        <p14:creationId xmlns:p14="http://schemas.microsoft.com/office/powerpoint/2010/main" val="173690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142084" y="1988840"/>
            <a:ext cx="6088526" cy="946413"/>
          </a:xfrm>
          <a:prstGeom prst="rect">
            <a:avLst/>
          </a:prstGeom>
          <a:noFill/>
        </p:spPr>
        <p:txBody>
          <a:bodyPr wrap="none" rtlCol="0">
            <a:spAutoFit/>
          </a:bodyPr>
          <a:lstStyle/>
          <a:p>
            <a:pPr>
              <a:lnSpc>
                <a:spcPct val="90000"/>
              </a:lnSpc>
            </a:pPr>
            <a:r>
              <a:rPr lang="en-US" altLang="zh-TW" sz="6000" dirty="0">
                <a:latin typeface="Freestyle Script" panose="030804020302050B0404" pitchFamily="66" charset="0"/>
              </a:rPr>
              <a:t>Thank you for your listening.</a:t>
            </a:r>
            <a:endParaRPr lang="zh-TW" altLang="en-US" sz="6000" dirty="0">
              <a:latin typeface="Freestyle Script" panose="030804020302050B0404" pitchFamily="66" charset="0"/>
            </a:endParaRPr>
          </a:p>
        </p:txBody>
      </p:sp>
    </p:spTree>
    <p:extLst>
      <p:ext uri="{BB962C8B-B14F-4D97-AF65-F5344CB8AC3E}">
        <p14:creationId xmlns:p14="http://schemas.microsoft.com/office/powerpoint/2010/main" val="178419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8276553" cy="658369"/>
          </a:xfrm>
        </p:spPr>
        <p:txBody>
          <a:bodyPr>
            <a:normAutofit/>
          </a:bodyPr>
          <a:lstStyle/>
          <a:p>
            <a:r>
              <a:rPr lang="en-US" altLang="zh-TW" dirty="0"/>
              <a:t>Outline</a:t>
            </a:r>
            <a:endParaRPr lang="zh-TW" dirty="0"/>
          </a:p>
        </p:txBody>
      </p:sp>
      <p:sp>
        <p:nvSpPr>
          <p:cNvPr id="3" name="內容版面配置區 2"/>
          <p:cNvSpPr>
            <a:spLocks noGrp="1"/>
          </p:cNvSpPr>
          <p:nvPr>
            <p:ph idx="1"/>
          </p:nvPr>
        </p:nvSpPr>
        <p:spPr>
          <a:xfrm>
            <a:off x="628569" y="916369"/>
            <a:ext cx="10953831" cy="5264512"/>
          </a:xfrm>
        </p:spPr>
        <p:txBody>
          <a:bodyPr>
            <a:noAutofit/>
          </a:bodyPr>
          <a:lstStyle/>
          <a:p>
            <a:pPr>
              <a:lnSpc>
                <a:spcPct val="150000"/>
              </a:lnSpc>
              <a:spcBef>
                <a:spcPts val="0"/>
              </a:spcBef>
            </a:pPr>
            <a:r>
              <a:rPr lang="en-US" altLang="zh-TW" sz="2400" dirty="0"/>
              <a:t>Overview</a:t>
            </a:r>
          </a:p>
          <a:p>
            <a:pPr>
              <a:lnSpc>
                <a:spcPct val="150000"/>
              </a:lnSpc>
              <a:spcBef>
                <a:spcPts val="0"/>
              </a:spcBef>
            </a:pPr>
            <a:r>
              <a:rPr lang="en-US" altLang="zh-TW" sz="2400" dirty="0"/>
              <a:t>Background</a:t>
            </a:r>
          </a:p>
          <a:p>
            <a:pPr lvl="1">
              <a:lnSpc>
                <a:spcPct val="150000"/>
              </a:lnSpc>
              <a:spcBef>
                <a:spcPts val="0"/>
              </a:spcBef>
            </a:pPr>
            <a:r>
              <a:rPr lang="en-US" altLang="zh-TW" sz="2200" dirty="0"/>
              <a:t>Bit-Alterable NAND Flash</a:t>
            </a:r>
          </a:p>
          <a:p>
            <a:pPr lvl="1">
              <a:lnSpc>
                <a:spcPct val="150000"/>
              </a:lnSpc>
              <a:spcBef>
                <a:spcPts val="0"/>
              </a:spcBef>
            </a:pPr>
            <a:r>
              <a:rPr lang="en-US" altLang="zh-TW" sz="2200" dirty="0"/>
              <a:t>How Bit Errors Affect the Read Performance</a:t>
            </a:r>
          </a:p>
          <a:p>
            <a:pPr>
              <a:lnSpc>
                <a:spcPct val="150000"/>
              </a:lnSpc>
              <a:spcBef>
                <a:spcPts val="0"/>
              </a:spcBef>
            </a:pPr>
            <a:r>
              <a:rPr lang="en-US" altLang="zh-TW" sz="2400" dirty="0"/>
              <a:t>Motivation</a:t>
            </a:r>
          </a:p>
          <a:p>
            <a:pPr>
              <a:lnSpc>
                <a:spcPct val="150000"/>
              </a:lnSpc>
              <a:spcBef>
                <a:spcPts val="0"/>
              </a:spcBef>
            </a:pPr>
            <a:r>
              <a:rPr lang="en-US" altLang="zh-TW" sz="2400" dirty="0"/>
              <a:t>Bit-Level Error Removal Scheme</a:t>
            </a:r>
          </a:p>
          <a:p>
            <a:pPr>
              <a:lnSpc>
                <a:spcPct val="150000"/>
              </a:lnSpc>
              <a:spcBef>
                <a:spcPts val="0"/>
              </a:spcBef>
            </a:pPr>
            <a:r>
              <a:rPr lang="en-US" altLang="zh-TW" sz="2400" dirty="0"/>
              <a:t>Performance Evaluation</a:t>
            </a:r>
          </a:p>
          <a:p>
            <a:pPr>
              <a:lnSpc>
                <a:spcPct val="150000"/>
              </a:lnSpc>
              <a:spcBef>
                <a:spcPts val="0"/>
              </a:spcBef>
            </a:pPr>
            <a:r>
              <a:rPr lang="en-US" altLang="zh-TW" sz="2400" dirty="0"/>
              <a:t>Conclusion</a:t>
            </a:r>
          </a:p>
        </p:txBody>
      </p:sp>
    </p:spTree>
    <p:extLst>
      <p:ext uri="{BB962C8B-B14F-4D97-AF65-F5344CB8AC3E}">
        <p14:creationId xmlns:p14="http://schemas.microsoft.com/office/powerpoint/2010/main" val="346423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ã3d v nand flash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860" y="4039551"/>
            <a:ext cx="2752487" cy="20803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1.kknews.cc/SIG=24uakh7/2346/766234619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4474" y="85724"/>
            <a:ext cx="2797175" cy="2097881"/>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628569" y="258000"/>
            <a:ext cx="8276553" cy="658369"/>
          </a:xfrm>
        </p:spPr>
        <p:txBody>
          <a:bodyPr>
            <a:normAutofit/>
          </a:bodyPr>
          <a:lstStyle/>
          <a:p>
            <a:r>
              <a:rPr lang="en-US" altLang="zh-TW" dirty="0"/>
              <a:t>Overview</a:t>
            </a:r>
            <a:endParaRPr lang="zh-TW" dirty="0"/>
          </a:p>
        </p:txBody>
      </p:sp>
      <p:sp>
        <p:nvSpPr>
          <p:cNvPr id="5" name="內容版面配置區 2"/>
          <p:cNvSpPr>
            <a:spLocks noGrp="1"/>
          </p:cNvSpPr>
          <p:nvPr>
            <p:ph idx="1"/>
          </p:nvPr>
        </p:nvSpPr>
        <p:spPr>
          <a:xfrm>
            <a:off x="628570" y="916369"/>
            <a:ext cx="10953830" cy="5264512"/>
          </a:xfrm>
        </p:spPr>
        <p:txBody>
          <a:bodyPr>
            <a:noAutofit/>
          </a:bodyPr>
          <a:lstStyle/>
          <a:p>
            <a:pPr>
              <a:lnSpc>
                <a:spcPct val="150000"/>
              </a:lnSpc>
              <a:spcBef>
                <a:spcPts val="0"/>
              </a:spcBef>
            </a:pPr>
            <a:r>
              <a:rPr lang="en-US" altLang="zh-TW" dirty="0"/>
              <a:t>Conventional flash rewrites need to be conducted in a unit of page</a:t>
            </a:r>
          </a:p>
          <a:p>
            <a:pPr lvl="1">
              <a:lnSpc>
                <a:spcPct val="150000"/>
              </a:lnSpc>
              <a:spcBef>
                <a:spcPts val="0"/>
              </a:spcBef>
            </a:pPr>
            <a:r>
              <a:rPr lang="en-US" altLang="zh-TW" dirty="0"/>
              <a:t>Lead to high overhead when rewriting a page for removing bit errors</a:t>
            </a:r>
          </a:p>
          <a:p>
            <a:pPr>
              <a:lnSpc>
                <a:spcPct val="150000"/>
              </a:lnSpc>
              <a:spcBef>
                <a:spcPts val="0"/>
              </a:spcBef>
            </a:pPr>
            <a:r>
              <a:rPr lang="en-US" altLang="zh-TW" dirty="0"/>
              <a:t>Bit-alterable NAND flash has become a reality</a:t>
            </a:r>
          </a:p>
          <a:p>
            <a:pPr lvl="1">
              <a:lnSpc>
                <a:spcPct val="150000"/>
              </a:lnSpc>
              <a:spcBef>
                <a:spcPts val="0"/>
              </a:spcBef>
            </a:pPr>
            <a:r>
              <a:rPr lang="en-US" altLang="zh-TW" dirty="0"/>
              <a:t>Bit-level rewrite operation can refresh error bits without page-based rewrites </a:t>
            </a:r>
          </a:p>
          <a:p>
            <a:pPr>
              <a:lnSpc>
                <a:spcPct val="150000"/>
              </a:lnSpc>
              <a:spcBef>
                <a:spcPts val="0"/>
              </a:spcBef>
            </a:pPr>
            <a:r>
              <a:rPr lang="en-US" altLang="zh-TW" dirty="0"/>
              <a:t>Removing bit errors brings the following possibility at low lifetime expense </a:t>
            </a:r>
          </a:p>
          <a:p>
            <a:pPr lvl="1">
              <a:lnSpc>
                <a:spcPct val="150000"/>
              </a:lnSpc>
              <a:spcBef>
                <a:spcPts val="0"/>
              </a:spcBef>
            </a:pPr>
            <a:r>
              <a:rPr lang="en-US" altLang="zh-TW" dirty="0"/>
              <a:t>Reducing the error correction latency </a:t>
            </a:r>
          </a:p>
          <a:p>
            <a:pPr lvl="1">
              <a:lnSpc>
                <a:spcPct val="150000"/>
              </a:lnSpc>
              <a:spcBef>
                <a:spcPts val="0"/>
              </a:spcBef>
            </a:pPr>
            <a:r>
              <a:rPr lang="en-US" altLang="zh-TW" dirty="0"/>
              <a:t>Improving the read performance</a:t>
            </a:r>
          </a:p>
          <a:p>
            <a:pPr>
              <a:lnSpc>
                <a:spcPct val="150000"/>
              </a:lnSpc>
              <a:spcBef>
                <a:spcPts val="0"/>
              </a:spcBef>
            </a:pPr>
            <a:r>
              <a:rPr lang="en-US" altLang="zh-TW" dirty="0">
                <a:solidFill>
                  <a:srgbClr val="FF0000"/>
                </a:solidFill>
              </a:rPr>
              <a:t>However, bit-level rewrites has the similar latency as page-based rewrites</a:t>
            </a:r>
          </a:p>
          <a:p>
            <a:pPr lvl="1">
              <a:lnSpc>
                <a:spcPct val="150000"/>
              </a:lnSpc>
              <a:spcBef>
                <a:spcPts val="0"/>
              </a:spcBef>
            </a:pPr>
            <a:r>
              <a:rPr lang="en-US" altLang="zh-TW" dirty="0"/>
              <a:t>Leads to low rewrite throughput</a:t>
            </a:r>
          </a:p>
          <a:p>
            <a:pPr>
              <a:lnSpc>
                <a:spcPct val="150000"/>
              </a:lnSpc>
              <a:spcBef>
                <a:spcPts val="0"/>
              </a:spcBef>
            </a:pPr>
            <a:r>
              <a:rPr lang="en-US" altLang="zh-TW" dirty="0">
                <a:solidFill>
                  <a:schemeClr val="tx2"/>
                </a:solidFill>
              </a:rPr>
              <a:t>Such observation motivates us to </a:t>
            </a:r>
            <a:r>
              <a:rPr lang="en-US" altLang="zh-TW" dirty="0">
                <a:solidFill>
                  <a:srgbClr val="0070C0"/>
                </a:solidFill>
              </a:rPr>
              <a:t>bit-level error removal (BER) scheme</a:t>
            </a:r>
          </a:p>
          <a:p>
            <a:pPr lvl="1">
              <a:lnSpc>
                <a:spcPct val="150000"/>
              </a:lnSpc>
              <a:spcBef>
                <a:spcPts val="0"/>
              </a:spcBef>
            </a:pPr>
            <a:r>
              <a:rPr lang="en-US" altLang="zh-TW" dirty="0"/>
              <a:t>For both lifetime and read performance optimization</a:t>
            </a:r>
          </a:p>
          <a:p>
            <a:pPr lvl="1">
              <a:lnSpc>
                <a:spcPct val="150000"/>
              </a:lnSpc>
              <a:spcBef>
                <a:spcPts val="0"/>
              </a:spcBef>
            </a:pPr>
            <a:r>
              <a:rPr lang="en-US" altLang="zh-TW" dirty="0">
                <a:solidFill>
                  <a:srgbClr val="0070C0"/>
                </a:solidFill>
              </a:rPr>
              <a:t>Improving read performance by up to 25.22%</a:t>
            </a:r>
          </a:p>
          <a:p>
            <a:pPr>
              <a:lnSpc>
                <a:spcPct val="150000"/>
              </a:lnSpc>
              <a:spcBef>
                <a:spcPts val="0"/>
              </a:spcBef>
            </a:pPr>
            <a:endParaRPr lang="en-US" altLang="zh-TW" dirty="0"/>
          </a:p>
          <a:p>
            <a:pPr>
              <a:lnSpc>
                <a:spcPct val="150000"/>
              </a:lnSpc>
              <a:spcBef>
                <a:spcPts val="0"/>
              </a:spcBef>
            </a:pPr>
            <a:endParaRPr lang="en-US" altLang="zh-TW" dirty="0">
              <a:solidFill>
                <a:srgbClr val="0070C0"/>
              </a:solidFill>
            </a:endParaRPr>
          </a:p>
        </p:txBody>
      </p:sp>
    </p:spTree>
    <p:extLst>
      <p:ext uri="{BB962C8B-B14F-4D97-AF65-F5344CB8AC3E}">
        <p14:creationId xmlns:p14="http://schemas.microsoft.com/office/powerpoint/2010/main" val="3295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6709694" y="4153403"/>
            <a:ext cx="5295900" cy="1971675"/>
          </a:xfrm>
          <a:prstGeom prst="rect">
            <a:avLst/>
          </a:prstGeom>
        </p:spPr>
      </p:pic>
      <p:sp>
        <p:nvSpPr>
          <p:cNvPr id="2" name="標題 1"/>
          <p:cNvSpPr>
            <a:spLocks noGrp="1"/>
          </p:cNvSpPr>
          <p:nvPr>
            <p:ph type="title"/>
          </p:nvPr>
        </p:nvSpPr>
        <p:spPr>
          <a:xfrm>
            <a:off x="628569" y="258000"/>
            <a:ext cx="10953831" cy="658369"/>
          </a:xfrm>
        </p:spPr>
        <p:txBody>
          <a:bodyPr>
            <a:normAutofit/>
          </a:bodyPr>
          <a:lstStyle/>
          <a:p>
            <a:r>
              <a:rPr lang="en-US" altLang="zh-TW" dirty="0"/>
              <a:t>Background - Bit-Alterable NAND Flash </a:t>
            </a:r>
            <a:endParaRPr lang="zh-TW" dirty="0"/>
          </a:p>
        </p:txBody>
      </p:sp>
      <p:sp>
        <p:nvSpPr>
          <p:cNvPr id="5" name="內容版面配置區 2"/>
          <p:cNvSpPr>
            <a:spLocks noGrp="1"/>
          </p:cNvSpPr>
          <p:nvPr>
            <p:ph idx="1"/>
          </p:nvPr>
        </p:nvSpPr>
        <p:spPr>
          <a:xfrm>
            <a:off x="628569" y="916369"/>
            <a:ext cx="10953831" cy="5264512"/>
          </a:xfrm>
        </p:spPr>
        <p:txBody>
          <a:bodyPr>
            <a:noAutofit/>
          </a:bodyPr>
          <a:lstStyle/>
          <a:p>
            <a:pPr>
              <a:lnSpc>
                <a:spcPct val="150000"/>
              </a:lnSpc>
              <a:spcBef>
                <a:spcPts val="0"/>
              </a:spcBef>
            </a:pPr>
            <a:r>
              <a:rPr lang="en-US" altLang="zh-TW" dirty="0"/>
              <a:t>Few operation constraints are exists for NAND flash</a:t>
            </a:r>
          </a:p>
          <a:p>
            <a:pPr lvl="1">
              <a:lnSpc>
                <a:spcPct val="150000"/>
              </a:lnSpc>
              <a:spcBef>
                <a:spcPts val="0"/>
              </a:spcBef>
            </a:pPr>
            <a:r>
              <a:rPr lang="en-US" altLang="zh-TW" dirty="0"/>
              <a:t>Erase-before-write property</a:t>
            </a:r>
          </a:p>
          <a:p>
            <a:pPr lvl="1">
              <a:lnSpc>
                <a:spcPct val="150000"/>
              </a:lnSpc>
              <a:spcBef>
                <a:spcPts val="0"/>
              </a:spcBef>
            </a:pPr>
            <a:r>
              <a:rPr lang="en-US" altLang="zh-TW" dirty="0"/>
              <a:t>Limit program/erase cycle</a:t>
            </a:r>
          </a:p>
          <a:p>
            <a:pPr lvl="1">
              <a:lnSpc>
                <a:spcPct val="150000"/>
              </a:lnSpc>
              <a:spcBef>
                <a:spcPts val="0"/>
              </a:spcBef>
            </a:pPr>
            <a:r>
              <a:rPr lang="en-US" altLang="zh-TW" dirty="0"/>
              <a:t>Asymmetric program/erase unit</a:t>
            </a:r>
          </a:p>
          <a:p>
            <a:pPr>
              <a:lnSpc>
                <a:spcPct val="150000"/>
              </a:lnSpc>
              <a:spcBef>
                <a:spcPts val="0"/>
              </a:spcBef>
            </a:pPr>
            <a:r>
              <a:rPr lang="en-US" altLang="zh-TW" dirty="0"/>
              <a:t>To break the program/erase unit constraint</a:t>
            </a:r>
          </a:p>
          <a:p>
            <a:pPr lvl="1">
              <a:lnSpc>
                <a:spcPct val="150000"/>
              </a:lnSpc>
              <a:spcBef>
                <a:spcPts val="0"/>
              </a:spcBef>
            </a:pPr>
            <a:r>
              <a:rPr lang="en-US" altLang="zh-TW" dirty="0"/>
              <a:t>Bit-alterable NAND flash has been realized</a:t>
            </a:r>
          </a:p>
          <a:p>
            <a:pPr lvl="1">
              <a:lnSpc>
                <a:spcPct val="150000"/>
              </a:lnSpc>
              <a:spcBef>
                <a:spcPts val="0"/>
              </a:spcBef>
            </a:pPr>
            <a:r>
              <a:rPr lang="en-US" altLang="zh-TW" dirty="0"/>
              <a:t>P-channel or Dual-channel 3D flash NAND structure</a:t>
            </a:r>
            <a:endParaRPr lang="en-US" altLang="zh-TW" i="1" dirty="0"/>
          </a:p>
          <a:p>
            <a:pPr lvl="1">
              <a:lnSpc>
                <a:spcPct val="150000"/>
              </a:lnSpc>
              <a:spcBef>
                <a:spcPts val="0"/>
              </a:spcBef>
            </a:pPr>
            <a:r>
              <a:rPr lang="en-US" altLang="zh-TW" dirty="0"/>
              <a:t>Low latency FN program/erase can be realized</a:t>
            </a:r>
            <a:endParaRPr lang="en-US" altLang="zh-TW" i="1" dirty="0"/>
          </a:p>
          <a:p>
            <a:pPr>
              <a:lnSpc>
                <a:spcPct val="150000"/>
              </a:lnSpc>
              <a:spcBef>
                <a:spcPts val="0"/>
              </a:spcBef>
            </a:pPr>
            <a:r>
              <a:rPr lang="en-US" altLang="zh-TW" dirty="0"/>
              <a:t>One major issue of bit-level operations</a:t>
            </a:r>
          </a:p>
          <a:p>
            <a:pPr>
              <a:lnSpc>
                <a:spcPct val="150000"/>
              </a:lnSpc>
              <a:spcBef>
                <a:spcPts val="0"/>
              </a:spcBef>
            </a:pPr>
            <a:endParaRPr lang="en-US" altLang="zh-TW" dirty="0">
              <a:solidFill>
                <a:srgbClr val="0070C0"/>
              </a:solidFill>
            </a:endParaRPr>
          </a:p>
        </p:txBody>
      </p:sp>
      <p:pic>
        <p:nvPicPr>
          <p:cNvPr id="1026" name="Picture 2" descr="ãflash block pageãçåçæå°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414" y="916369"/>
            <a:ext cx="3339785" cy="2454134"/>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0617199" y="2586906"/>
            <a:ext cx="1552028" cy="338554"/>
          </a:xfrm>
          <a:prstGeom prst="rect">
            <a:avLst/>
          </a:prstGeom>
          <a:noFill/>
        </p:spPr>
        <p:txBody>
          <a:bodyPr wrap="none" rtlCol="0">
            <a:spAutoFit/>
          </a:bodyPr>
          <a:lstStyle/>
          <a:p>
            <a:r>
              <a:rPr lang="en-US" altLang="zh-TW" sz="1600" dirty="0">
                <a:solidFill>
                  <a:srgbClr val="0070C0"/>
                </a:solidFill>
              </a:rPr>
              <a:t>Read/write unit</a:t>
            </a:r>
            <a:endParaRPr lang="zh-TW" altLang="en-US" sz="1600" dirty="0">
              <a:solidFill>
                <a:srgbClr val="0070C0"/>
              </a:solidFill>
            </a:endParaRPr>
          </a:p>
        </p:txBody>
      </p:sp>
      <p:sp>
        <p:nvSpPr>
          <p:cNvPr id="8" name="文字方塊 7"/>
          <p:cNvSpPr txBox="1"/>
          <p:nvPr/>
        </p:nvSpPr>
        <p:spPr>
          <a:xfrm>
            <a:off x="10617199" y="2217486"/>
            <a:ext cx="1107996" cy="338554"/>
          </a:xfrm>
          <a:prstGeom prst="rect">
            <a:avLst/>
          </a:prstGeom>
          <a:noFill/>
        </p:spPr>
        <p:txBody>
          <a:bodyPr wrap="none" rtlCol="0">
            <a:spAutoFit/>
          </a:bodyPr>
          <a:lstStyle/>
          <a:p>
            <a:r>
              <a:rPr lang="en-US" altLang="zh-TW" sz="1600" dirty="0">
                <a:solidFill>
                  <a:srgbClr val="0070C0"/>
                </a:solidFill>
              </a:rPr>
              <a:t>Erase unit</a:t>
            </a:r>
            <a:endParaRPr lang="zh-TW" altLang="en-US" sz="1600" dirty="0">
              <a:solidFill>
                <a:srgbClr val="0070C0"/>
              </a:solidFill>
            </a:endParaRPr>
          </a:p>
        </p:txBody>
      </p:sp>
      <p:sp>
        <p:nvSpPr>
          <p:cNvPr id="10" name="內容版面配置區 2"/>
          <p:cNvSpPr txBox="1">
            <a:spLocks/>
          </p:cNvSpPr>
          <p:nvPr/>
        </p:nvSpPr>
        <p:spPr>
          <a:xfrm>
            <a:off x="628570" y="4791919"/>
            <a:ext cx="6081124" cy="54773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TW" sz="20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TW" sz="18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TW" sz="1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9pPr>
          </a:lstStyle>
          <a:p>
            <a:pPr lvl="1">
              <a:lnSpc>
                <a:spcPct val="150000"/>
              </a:lnSpc>
              <a:spcBef>
                <a:spcPts val="0"/>
              </a:spcBef>
            </a:pPr>
            <a:r>
              <a:rPr lang="en-US" altLang="zh-TW" dirty="0">
                <a:solidFill>
                  <a:srgbClr val="FF0000"/>
                </a:solidFill>
              </a:rPr>
              <a:t>Bit-level program/erase have </a:t>
            </a:r>
            <a:r>
              <a:rPr lang="en-US" altLang="zh-TW" u="sng" dirty="0">
                <a:solidFill>
                  <a:srgbClr val="FF0000"/>
                </a:solidFill>
              </a:rPr>
              <a:t>similar latency and wear</a:t>
            </a:r>
            <a:r>
              <a:rPr lang="en-US" altLang="zh-TW" dirty="0">
                <a:solidFill>
                  <a:srgbClr val="FF0000"/>
                </a:solidFill>
              </a:rPr>
              <a:t> as page-based program and block-based erase </a:t>
            </a:r>
          </a:p>
          <a:p>
            <a:pPr>
              <a:lnSpc>
                <a:spcPct val="150000"/>
              </a:lnSpc>
              <a:spcBef>
                <a:spcPts val="0"/>
              </a:spcBef>
            </a:pPr>
            <a:endParaRPr lang="en-US" altLang="zh-TW" dirty="0">
              <a:solidFill>
                <a:srgbClr val="0070C0"/>
              </a:solidFill>
            </a:endParaRPr>
          </a:p>
        </p:txBody>
      </p:sp>
    </p:spTree>
    <p:extLst>
      <p:ext uri="{BB962C8B-B14F-4D97-AF65-F5344CB8AC3E}">
        <p14:creationId xmlns:p14="http://schemas.microsoft.com/office/powerpoint/2010/main" val="382026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10953831" cy="658369"/>
          </a:xfrm>
        </p:spPr>
        <p:txBody>
          <a:bodyPr>
            <a:normAutofit/>
          </a:bodyPr>
          <a:lstStyle/>
          <a:p>
            <a:r>
              <a:rPr lang="en-US" altLang="zh-TW" dirty="0"/>
              <a:t>Background - Bit Errors Affect the Read Performance</a:t>
            </a:r>
            <a:endParaRPr lang="zh-TW" dirty="0"/>
          </a:p>
        </p:txBody>
      </p:sp>
      <p:sp>
        <p:nvSpPr>
          <p:cNvPr id="3" name="內容版面配置區 2"/>
          <p:cNvSpPr>
            <a:spLocks noGrp="1"/>
          </p:cNvSpPr>
          <p:nvPr>
            <p:ph idx="1"/>
          </p:nvPr>
        </p:nvSpPr>
        <p:spPr>
          <a:xfrm>
            <a:off x="628570" y="916369"/>
            <a:ext cx="10953830" cy="5264512"/>
          </a:xfrm>
        </p:spPr>
        <p:txBody>
          <a:bodyPr>
            <a:noAutofit/>
          </a:bodyPr>
          <a:lstStyle/>
          <a:p>
            <a:pPr>
              <a:lnSpc>
                <a:spcPct val="150000"/>
              </a:lnSpc>
              <a:spcBef>
                <a:spcPts val="0"/>
              </a:spcBef>
            </a:pPr>
            <a:r>
              <a:rPr lang="en-US" altLang="zh-TW" dirty="0"/>
              <a:t>To ensure reliability on NAND flash storages, </a:t>
            </a:r>
            <a:r>
              <a:rPr lang="en-US" altLang="zh-TW" dirty="0">
                <a:solidFill>
                  <a:srgbClr val="0070C0"/>
                </a:solidFill>
              </a:rPr>
              <a:t>Low-density parity-check (LDPC) code </a:t>
            </a:r>
            <a:r>
              <a:rPr lang="en-US" altLang="zh-TW" dirty="0"/>
              <a:t>has been widely used </a:t>
            </a:r>
          </a:p>
          <a:p>
            <a:pPr lvl="1">
              <a:lnSpc>
                <a:spcPct val="150000"/>
              </a:lnSpc>
              <a:spcBef>
                <a:spcPts val="0"/>
              </a:spcBef>
            </a:pPr>
            <a:r>
              <a:rPr lang="en-US" altLang="zh-TW" dirty="0"/>
              <a:t>Hard-decision and multiple soft-decision sensing</a:t>
            </a:r>
          </a:p>
          <a:p>
            <a:pPr marL="228600" lvl="1" indent="-228600">
              <a:lnSpc>
                <a:spcPct val="150000"/>
              </a:lnSpc>
              <a:spcBef>
                <a:spcPts val="0"/>
              </a:spcBef>
            </a:pPr>
            <a:r>
              <a:rPr lang="en-US" altLang="zh-TW" sz="2000" dirty="0"/>
              <a:t>Down-scaling (from 70 nm to 1X-nm) or multi-level cell (MLC, TLC) results in higher bit error rate </a:t>
            </a:r>
          </a:p>
          <a:p>
            <a:pPr lvl="1">
              <a:lnSpc>
                <a:spcPct val="150000"/>
              </a:lnSpc>
              <a:spcBef>
                <a:spcPts val="0"/>
              </a:spcBef>
            </a:pPr>
            <a:r>
              <a:rPr lang="en-US" altLang="zh-TW" dirty="0"/>
              <a:t>Higher bit error rate results in higher LDPC sensing overhead</a:t>
            </a:r>
            <a:r>
              <a:rPr lang="zh-TW" altLang="en-US" dirty="0"/>
              <a:t> </a:t>
            </a:r>
            <a:r>
              <a:rPr lang="en-US" altLang="zh-TW" dirty="0"/>
              <a:t>during read path</a:t>
            </a:r>
          </a:p>
          <a:p>
            <a:pPr lvl="1">
              <a:lnSpc>
                <a:spcPct val="150000"/>
              </a:lnSpc>
              <a:spcBef>
                <a:spcPts val="0"/>
              </a:spcBef>
            </a:pPr>
            <a:r>
              <a:rPr lang="en-US" altLang="zh-TW" dirty="0"/>
              <a:t>Multiple read-retry steps for reading erroneous data induces high sensing latency</a:t>
            </a:r>
          </a:p>
          <a:p>
            <a:pPr lvl="1">
              <a:lnSpc>
                <a:spcPct val="150000"/>
              </a:lnSpc>
              <a:spcBef>
                <a:spcPts val="0"/>
              </a:spcBef>
            </a:pPr>
            <a:r>
              <a:rPr lang="en-US" altLang="zh-TW" dirty="0"/>
              <a:t>In the end, </a:t>
            </a:r>
            <a:r>
              <a:rPr lang="en-US" altLang="zh-TW" dirty="0">
                <a:solidFill>
                  <a:srgbClr val="FF0000"/>
                </a:solidFill>
              </a:rPr>
              <a:t>the read performance is degraded due to this growing trend of bit error rate</a:t>
            </a:r>
            <a:r>
              <a:rPr lang="en-US" altLang="zh-TW" dirty="0">
                <a:solidFill>
                  <a:srgbClr val="0070C0"/>
                </a:solidFill>
              </a:rPr>
              <a:t> </a:t>
            </a:r>
          </a:p>
        </p:txBody>
      </p:sp>
      <p:pic>
        <p:nvPicPr>
          <p:cNvPr id="4" name="圖片 3"/>
          <p:cNvPicPr>
            <a:picLocks noChangeAspect="1"/>
          </p:cNvPicPr>
          <p:nvPr/>
        </p:nvPicPr>
        <p:blipFill>
          <a:blip r:embed="rId3"/>
          <a:stretch>
            <a:fillRect/>
          </a:stretch>
        </p:blipFill>
        <p:spPr>
          <a:xfrm>
            <a:off x="2560267" y="4519096"/>
            <a:ext cx="5777937" cy="1997451"/>
          </a:xfrm>
          <a:prstGeom prst="rect">
            <a:avLst/>
          </a:prstGeom>
        </p:spPr>
      </p:pic>
      <p:sp>
        <p:nvSpPr>
          <p:cNvPr id="5" name="矩形 4"/>
          <p:cNvSpPr/>
          <p:nvPr/>
        </p:nvSpPr>
        <p:spPr>
          <a:xfrm>
            <a:off x="820456" y="4731073"/>
            <a:ext cx="1622845" cy="369332"/>
          </a:xfrm>
          <a:prstGeom prst="rect">
            <a:avLst/>
          </a:prstGeom>
        </p:spPr>
        <p:txBody>
          <a:bodyPr wrap="square">
            <a:spAutoFit/>
          </a:bodyPr>
          <a:lstStyle/>
          <a:p>
            <a:pPr algn="ctr"/>
            <a:r>
              <a:rPr lang="en-US" altLang="zh-TW" dirty="0"/>
              <a:t>Hard-decision</a:t>
            </a:r>
            <a:endParaRPr lang="zh-TW" altLang="en-US" dirty="0"/>
          </a:p>
        </p:txBody>
      </p:sp>
      <p:sp>
        <p:nvSpPr>
          <p:cNvPr id="6" name="矩形 5"/>
          <p:cNvSpPr/>
          <p:nvPr/>
        </p:nvSpPr>
        <p:spPr>
          <a:xfrm>
            <a:off x="820456" y="5588548"/>
            <a:ext cx="1608132" cy="369332"/>
          </a:xfrm>
          <a:prstGeom prst="rect">
            <a:avLst/>
          </a:prstGeom>
        </p:spPr>
        <p:txBody>
          <a:bodyPr wrap="square">
            <a:spAutoFit/>
          </a:bodyPr>
          <a:lstStyle/>
          <a:p>
            <a:pPr algn="ctr"/>
            <a:r>
              <a:rPr lang="en-US" altLang="zh-TW" dirty="0"/>
              <a:t>Soft-decision</a:t>
            </a:r>
            <a:endParaRPr lang="zh-TW" altLang="en-US" dirty="0"/>
          </a:p>
        </p:txBody>
      </p:sp>
      <p:sp>
        <p:nvSpPr>
          <p:cNvPr id="7" name="左大括弧 6"/>
          <p:cNvSpPr/>
          <p:nvPr/>
        </p:nvSpPr>
        <p:spPr>
          <a:xfrm>
            <a:off x="2352215" y="5076579"/>
            <a:ext cx="182173" cy="1369444"/>
          </a:xfrm>
          <a:prstGeom prst="leftBrace">
            <a:avLst>
              <a:gd name="adj1" fmla="val 59237"/>
              <a:gd name="adj2" fmla="val 52185"/>
            </a:avLst>
          </a:prstGeom>
          <a:ln w="15875" cap="rnd">
            <a:solidFill>
              <a:schemeClr val="tx1">
                <a:lumMod val="50000"/>
                <a:lumOff val="5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pic>
        <p:nvPicPr>
          <p:cNvPr id="8" name="圖片 7"/>
          <p:cNvPicPr>
            <a:picLocks noChangeAspect="1"/>
          </p:cNvPicPr>
          <p:nvPr/>
        </p:nvPicPr>
        <p:blipFill>
          <a:blip r:embed="rId4"/>
          <a:stretch>
            <a:fillRect/>
          </a:stretch>
        </p:blipFill>
        <p:spPr>
          <a:xfrm>
            <a:off x="8455170" y="4519096"/>
            <a:ext cx="2890669" cy="2059107"/>
          </a:xfrm>
          <a:prstGeom prst="rect">
            <a:avLst/>
          </a:prstGeom>
        </p:spPr>
      </p:pic>
    </p:spTree>
    <p:extLst>
      <p:ext uri="{BB962C8B-B14F-4D97-AF65-F5344CB8AC3E}">
        <p14:creationId xmlns:p14="http://schemas.microsoft.com/office/powerpoint/2010/main" val="20004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11449131" cy="658369"/>
          </a:xfrm>
        </p:spPr>
        <p:txBody>
          <a:bodyPr>
            <a:normAutofit/>
          </a:bodyPr>
          <a:lstStyle/>
          <a:p>
            <a:r>
              <a:rPr lang="en-US" altLang="zh-TW" dirty="0"/>
              <a:t>Motivation</a:t>
            </a:r>
          </a:p>
        </p:txBody>
      </p:sp>
      <p:sp>
        <p:nvSpPr>
          <p:cNvPr id="3" name="內容版面配置區 2"/>
          <p:cNvSpPr>
            <a:spLocks noGrp="1"/>
          </p:cNvSpPr>
          <p:nvPr>
            <p:ph idx="1"/>
          </p:nvPr>
        </p:nvSpPr>
        <p:spPr>
          <a:xfrm>
            <a:off x="628569" y="787078"/>
            <a:ext cx="10934862" cy="5636871"/>
          </a:xfrm>
        </p:spPr>
        <p:txBody>
          <a:bodyPr>
            <a:normAutofit/>
          </a:bodyPr>
          <a:lstStyle/>
          <a:p>
            <a:pPr>
              <a:lnSpc>
                <a:spcPct val="150000"/>
              </a:lnSpc>
              <a:spcBef>
                <a:spcPts val="0"/>
              </a:spcBef>
            </a:pPr>
            <a:r>
              <a:rPr lang="en-US" altLang="zh-TW" dirty="0"/>
              <a:t>Based on page-based erase, previous works either</a:t>
            </a:r>
          </a:p>
          <a:p>
            <a:pPr lvl="1">
              <a:lnSpc>
                <a:spcPct val="150000"/>
              </a:lnSpc>
              <a:spcBef>
                <a:spcPts val="0"/>
              </a:spcBef>
            </a:pPr>
            <a:r>
              <a:rPr lang="en-US" altLang="zh-TW" dirty="0"/>
              <a:t>Increase the complexity of LDPC strategy </a:t>
            </a:r>
          </a:p>
          <a:p>
            <a:pPr lvl="1">
              <a:lnSpc>
                <a:spcPct val="150000"/>
              </a:lnSpc>
              <a:spcBef>
                <a:spcPts val="0"/>
              </a:spcBef>
            </a:pPr>
            <a:r>
              <a:rPr lang="en-US" altLang="zh-TW" dirty="0"/>
              <a:t>Cause additional wear to flash devices</a:t>
            </a:r>
            <a:endParaRPr lang="en-US" altLang="zh-TW" sz="2000" dirty="0"/>
          </a:p>
          <a:p>
            <a:pPr>
              <a:lnSpc>
                <a:spcPct val="150000"/>
              </a:lnSpc>
              <a:spcBef>
                <a:spcPts val="0"/>
              </a:spcBef>
            </a:pPr>
            <a:r>
              <a:rPr lang="en-US" altLang="zh-TW" dirty="0"/>
              <a:t>In addition, conventional page-based rewrite leads to </a:t>
            </a:r>
            <a:r>
              <a:rPr lang="en-US" altLang="zh-TW" dirty="0">
                <a:solidFill>
                  <a:srgbClr val="FF0000"/>
                </a:solidFill>
              </a:rPr>
              <a:t>serious lifetime expenses and wear</a:t>
            </a:r>
          </a:p>
          <a:p>
            <a:pPr>
              <a:lnSpc>
                <a:spcPct val="150000"/>
              </a:lnSpc>
              <a:spcBef>
                <a:spcPts val="0"/>
              </a:spcBef>
            </a:pPr>
            <a:r>
              <a:rPr lang="en-US" altLang="zh-TW" dirty="0">
                <a:solidFill>
                  <a:schemeClr val="tx2"/>
                </a:solidFill>
              </a:rPr>
              <a:t>With these observation in mind, we aim to </a:t>
            </a:r>
            <a:r>
              <a:rPr lang="en-US" altLang="zh-TW" dirty="0">
                <a:solidFill>
                  <a:srgbClr val="0070C0"/>
                </a:solidFill>
              </a:rPr>
              <a:t>correct error bits with bit-alterable feature</a:t>
            </a:r>
          </a:p>
          <a:p>
            <a:pPr lvl="1">
              <a:lnSpc>
                <a:spcPct val="150000"/>
              </a:lnSpc>
              <a:spcBef>
                <a:spcPts val="0"/>
              </a:spcBef>
            </a:pPr>
            <a:r>
              <a:rPr lang="en-US" altLang="zh-TW" dirty="0">
                <a:solidFill>
                  <a:srgbClr val="0070C0"/>
                </a:solidFill>
              </a:rPr>
              <a:t>Greatly shorten the sensing overhead</a:t>
            </a:r>
          </a:p>
          <a:p>
            <a:pPr lvl="1">
              <a:lnSpc>
                <a:spcPct val="150000"/>
              </a:lnSpc>
              <a:spcBef>
                <a:spcPts val="0"/>
              </a:spcBef>
            </a:pPr>
            <a:r>
              <a:rPr lang="en-US" altLang="zh-TW" dirty="0">
                <a:solidFill>
                  <a:srgbClr val="0070C0"/>
                </a:solidFill>
              </a:rPr>
              <a:t>Hugely reduce the lifetime capacity expenses</a:t>
            </a:r>
            <a:endParaRPr lang="en-US" altLang="zh-TW" sz="1400" dirty="0">
              <a:solidFill>
                <a:srgbClr val="0070C0"/>
              </a:solidFill>
            </a:endParaRPr>
          </a:p>
          <a:p>
            <a:pPr marL="274320" lvl="1" indent="0">
              <a:lnSpc>
                <a:spcPct val="150000"/>
              </a:lnSpc>
              <a:spcBef>
                <a:spcPts val="0"/>
              </a:spcBef>
              <a:buNone/>
            </a:pPr>
            <a:endParaRPr lang="en-US" altLang="zh-TW" sz="1600" dirty="0">
              <a:solidFill>
                <a:srgbClr val="0070C0"/>
              </a:solidFill>
            </a:endParaRPr>
          </a:p>
          <a:p>
            <a:pPr>
              <a:lnSpc>
                <a:spcPct val="150000"/>
              </a:lnSpc>
              <a:spcBef>
                <a:spcPts val="0"/>
              </a:spcBef>
            </a:pPr>
            <a:endParaRPr lang="en-US" altLang="zh-TW" dirty="0"/>
          </a:p>
          <a:p>
            <a:pPr lvl="1">
              <a:lnSpc>
                <a:spcPct val="150000"/>
              </a:lnSpc>
              <a:spcBef>
                <a:spcPts val="0"/>
              </a:spcBef>
            </a:pPr>
            <a:endParaRPr lang="en-US" altLang="zh-TW" dirty="0"/>
          </a:p>
        </p:txBody>
      </p:sp>
      <p:pic>
        <p:nvPicPr>
          <p:cNvPr id="4" name="圖片 3"/>
          <p:cNvPicPr>
            <a:picLocks noChangeAspect="1"/>
          </p:cNvPicPr>
          <p:nvPr/>
        </p:nvPicPr>
        <p:blipFill>
          <a:blip r:embed="rId3"/>
          <a:stretch>
            <a:fillRect/>
          </a:stretch>
        </p:blipFill>
        <p:spPr>
          <a:xfrm>
            <a:off x="3165230" y="3833447"/>
            <a:ext cx="5589859" cy="2875084"/>
          </a:xfrm>
          <a:prstGeom prst="rect">
            <a:avLst/>
          </a:prstGeom>
        </p:spPr>
      </p:pic>
    </p:spTree>
    <p:extLst>
      <p:ext uri="{BB962C8B-B14F-4D97-AF65-F5344CB8AC3E}">
        <p14:creationId xmlns:p14="http://schemas.microsoft.com/office/powerpoint/2010/main" val="185869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10483127" cy="658369"/>
          </a:xfrm>
        </p:spPr>
        <p:txBody>
          <a:bodyPr>
            <a:normAutofit/>
          </a:bodyPr>
          <a:lstStyle/>
          <a:p>
            <a:r>
              <a:rPr lang="en-US" altLang="zh-TW" dirty="0"/>
              <a:t>Bit-level Error Removal (BER) Scheme</a:t>
            </a:r>
          </a:p>
        </p:txBody>
      </p:sp>
      <p:sp>
        <p:nvSpPr>
          <p:cNvPr id="3" name="內容版面配置區 2"/>
          <p:cNvSpPr>
            <a:spLocks noGrp="1"/>
          </p:cNvSpPr>
          <p:nvPr>
            <p:ph idx="1"/>
          </p:nvPr>
        </p:nvSpPr>
        <p:spPr>
          <a:xfrm>
            <a:off x="628569" y="916368"/>
            <a:ext cx="10944306" cy="5449707"/>
          </a:xfrm>
        </p:spPr>
        <p:txBody>
          <a:bodyPr>
            <a:normAutofit lnSpcReduction="10000"/>
          </a:bodyPr>
          <a:lstStyle/>
          <a:p>
            <a:pPr>
              <a:lnSpc>
                <a:spcPct val="160000"/>
              </a:lnSpc>
              <a:spcBef>
                <a:spcPts val="0"/>
              </a:spcBef>
            </a:pPr>
            <a:r>
              <a:rPr lang="en-US" altLang="zh-TW" sz="2200" dirty="0">
                <a:solidFill>
                  <a:srgbClr val="FF0000"/>
                </a:solidFill>
              </a:rPr>
              <a:t>Goal : Maximize the read performance with minimal lifetime degradation</a:t>
            </a:r>
          </a:p>
          <a:p>
            <a:pPr>
              <a:lnSpc>
                <a:spcPct val="160000"/>
              </a:lnSpc>
              <a:spcBef>
                <a:spcPts val="0"/>
              </a:spcBef>
            </a:pPr>
            <a:r>
              <a:rPr lang="en-US" altLang="zh-TW" sz="2200" dirty="0"/>
              <a:t>Technical difficulties</a:t>
            </a:r>
          </a:p>
          <a:p>
            <a:pPr lvl="1">
              <a:lnSpc>
                <a:spcPct val="160000"/>
              </a:lnSpc>
              <a:spcBef>
                <a:spcPts val="0"/>
              </a:spcBef>
            </a:pPr>
            <a:r>
              <a:rPr lang="en-US" altLang="zh-TW" sz="2000" dirty="0"/>
              <a:t>How to utilize the bit-alterable feature for boosting the read performance ?</a:t>
            </a:r>
          </a:p>
          <a:p>
            <a:pPr lvl="1">
              <a:lnSpc>
                <a:spcPct val="160000"/>
              </a:lnSpc>
              <a:spcBef>
                <a:spcPts val="0"/>
              </a:spcBef>
            </a:pPr>
            <a:r>
              <a:rPr lang="en-US" altLang="zh-TW" sz="2000" dirty="0"/>
              <a:t>How to identify different bit error type and avoid unnecessary correction ?</a:t>
            </a:r>
          </a:p>
          <a:p>
            <a:pPr lvl="1">
              <a:lnSpc>
                <a:spcPct val="160000"/>
              </a:lnSpc>
              <a:spcBef>
                <a:spcPts val="0"/>
              </a:spcBef>
            </a:pPr>
            <a:r>
              <a:rPr lang="en-US" altLang="zh-TW" sz="2000" dirty="0"/>
              <a:t>How to compensate the uneven wear induced by bit-alter operations ?</a:t>
            </a:r>
          </a:p>
          <a:p>
            <a:pPr algn="just">
              <a:lnSpc>
                <a:spcPct val="160000"/>
              </a:lnSpc>
              <a:spcBef>
                <a:spcPts val="0"/>
              </a:spcBef>
            </a:pPr>
            <a:r>
              <a:rPr lang="en-US" altLang="zh-TW" sz="2200" dirty="0"/>
              <a:t>Strategy</a:t>
            </a:r>
          </a:p>
          <a:p>
            <a:pPr lvl="1" algn="just">
              <a:lnSpc>
                <a:spcPct val="160000"/>
              </a:lnSpc>
              <a:spcBef>
                <a:spcPts val="0"/>
              </a:spcBef>
            </a:pPr>
            <a:r>
              <a:rPr lang="en-US" altLang="zh-TW" sz="2000" dirty="0"/>
              <a:t>Identify different type of bit errors </a:t>
            </a:r>
          </a:p>
          <a:p>
            <a:pPr lvl="1" algn="just">
              <a:lnSpc>
                <a:spcPct val="160000"/>
              </a:lnSpc>
              <a:spcBef>
                <a:spcPts val="0"/>
              </a:spcBef>
            </a:pPr>
            <a:r>
              <a:rPr lang="en-US" altLang="zh-TW" sz="2000" dirty="0"/>
              <a:t>Avoid unnecessary refresh</a:t>
            </a:r>
          </a:p>
          <a:p>
            <a:pPr algn="just">
              <a:lnSpc>
                <a:spcPct val="160000"/>
              </a:lnSpc>
              <a:spcBef>
                <a:spcPts val="0"/>
              </a:spcBef>
            </a:pPr>
            <a:r>
              <a:rPr lang="en-US" altLang="zh-TW" sz="2200" dirty="0">
                <a:solidFill>
                  <a:schemeClr val="tx2"/>
                </a:solidFill>
              </a:rPr>
              <a:t>Components</a:t>
            </a:r>
            <a:r>
              <a:rPr lang="en-US" altLang="zh-TW" dirty="0">
                <a:solidFill>
                  <a:schemeClr val="tx2"/>
                </a:solidFill>
              </a:rPr>
              <a:t> :</a:t>
            </a:r>
          </a:p>
          <a:p>
            <a:pPr lvl="1" algn="just">
              <a:lnSpc>
                <a:spcPct val="160000"/>
              </a:lnSpc>
              <a:spcBef>
                <a:spcPts val="0"/>
              </a:spcBef>
            </a:pPr>
            <a:r>
              <a:rPr lang="en-US" altLang="zh-TW" sz="2000" dirty="0">
                <a:solidFill>
                  <a:srgbClr val="0070C0"/>
                </a:solidFill>
              </a:rPr>
              <a:t>Read Speed Tracking Mechanism</a:t>
            </a:r>
          </a:p>
          <a:p>
            <a:pPr lvl="1" algn="just">
              <a:lnSpc>
                <a:spcPct val="160000"/>
              </a:lnSpc>
              <a:spcBef>
                <a:spcPts val="0"/>
              </a:spcBef>
            </a:pPr>
            <a:r>
              <a:rPr lang="en-US" altLang="zh-TW" sz="2000" dirty="0">
                <a:solidFill>
                  <a:srgbClr val="0070C0"/>
                </a:solidFill>
              </a:rPr>
              <a:t>Sensing Latency Reduction Strategy</a:t>
            </a:r>
          </a:p>
        </p:txBody>
      </p:sp>
      <p:pic>
        <p:nvPicPr>
          <p:cNvPr id="5" name="圖片 4"/>
          <p:cNvPicPr>
            <a:picLocks noChangeAspect="1"/>
          </p:cNvPicPr>
          <p:nvPr/>
        </p:nvPicPr>
        <p:blipFill>
          <a:blip r:embed="rId3"/>
          <a:stretch>
            <a:fillRect/>
          </a:stretch>
        </p:blipFill>
        <p:spPr>
          <a:xfrm>
            <a:off x="5595579" y="3429000"/>
            <a:ext cx="6314770" cy="3177755"/>
          </a:xfrm>
          <a:prstGeom prst="rect">
            <a:avLst/>
          </a:prstGeom>
        </p:spPr>
      </p:pic>
    </p:spTree>
    <p:extLst>
      <p:ext uri="{BB962C8B-B14F-4D97-AF65-F5344CB8AC3E}">
        <p14:creationId xmlns:p14="http://schemas.microsoft.com/office/powerpoint/2010/main" val="271902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569" y="258000"/>
            <a:ext cx="10483127" cy="658369"/>
          </a:xfrm>
        </p:spPr>
        <p:txBody>
          <a:bodyPr>
            <a:normAutofit/>
          </a:bodyPr>
          <a:lstStyle/>
          <a:p>
            <a:r>
              <a:rPr lang="en-US" altLang="zh-TW" dirty="0"/>
              <a:t>Read Speed Tracking Mechanism</a:t>
            </a:r>
          </a:p>
        </p:txBody>
      </p:sp>
      <p:sp>
        <p:nvSpPr>
          <p:cNvPr id="3" name="內容版面配置區 2"/>
          <p:cNvSpPr>
            <a:spLocks noGrp="1"/>
          </p:cNvSpPr>
          <p:nvPr>
            <p:ph idx="1"/>
          </p:nvPr>
        </p:nvSpPr>
        <p:spPr>
          <a:xfrm>
            <a:off x="628568" y="916369"/>
            <a:ext cx="10963992" cy="5244286"/>
          </a:xfrm>
        </p:spPr>
        <p:txBody>
          <a:bodyPr>
            <a:normAutofit/>
          </a:bodyPr>
          <a:lstStyle/>
          <a:p>
            <a:pPr marL="228600" lvl="1" indent="-228600" algn="just">
              <a:lnSpc>
                <a:spcPct val="150000"/>
              </a:lnSpc>
              <a:spcBef>
                <a:spcPts val="0"/>
              </a:spcBef>
            </a:pPr>
            <a:r>
              <a:rPr lang="en-US" altLang="zh-TW" sz="2200" dirty="0"/>
              <a:t>When data are written to a page in the first place, the read latency for the program and verify procedure is recorded as the </a:t>
            </a:r>
            <a:r>
              <a:rPr lang="en-US" altLang="zh-TW" sz="2200" dirty="0">
                <a:solidFill>
                  <a:srgbClr val="0070C0"/>
                </a:solidFill>
              </a:rPr>
              <a:t>target access speed</a:t>
            </a:r>
          </a:p>
          <a:p>
            <a:pPr marL="457200" lvl="2" indent="-228600" algn="just">
              <a:lnSpc>
                <a:spcPct val="150000"/>
              </a:lnSpc>
              <a:spcBef>
                <a:spcPts val="0"/>
              </a:spcBef>
            </a:pPr>
            <a:r>
              <a:rPr lang="en-US" altLang="zh-TW" sz="2000" dirty="0"/>
              <a:t>Maintained in an array for each block, reset after block erased </a:t>
            </a:r>
          </a:p>
          <a:p>
            <a:pPr marL="228600" lvl="1" indent="-228600" algn="just">
              <a:lnSpc>
                <a:spcPct val="150000"/>
              </a:lnSpc>
              <a:spcBef>
                <a:spcPts val="0"/>
              </a:spcBef>
            </a:pPr>
            <a:r>
              <a:rPr lang="en-US" altLang="zh-TW" sz="2200" dirty="0"/>
              <a:t>Then, after the soft-decision LDPC is completed, the read latency is compared with the </a:t>
            </a:r>
            <a:r>
              <a:rPr lang="en-US" altLang="zh-TW" sz="2200" dirty="0">
                <a:solidFill>
                  <a:srgbClr val="0070C0"/>
                </a:solidFill>
              </a:rPr>
              <a:t>target access speed</a:t>
            </a:r>
          </a:p>
          <a:p>
            <a:pPr marL="228600" lvl="1" indent="-228600" algn="just">
              <a:lnSpc>
                <a:spcPct val="100000"/>
              </a:lnSpc>
              <a:spcBef>
                <a:spcPts val="1800"/>
              </a:spcBef>
            </a:pPr>
            <a:endParaRPr lang="en-US" altLang="zh-TW" sz="2000" dirty="0">
              <a:solidFill>
                <a:srgbClr val="0070C0"/>
              </a:solidFill>
            </a:endParaRPr>
          </a:p>
          <a:p>
            <a:pPr marL="228600" lvl="1" indent="-228600" algn="just">
              <a:lnSpc>
                <a:spcPct val="100000"/>
              </a:lnSpc>
              <a:spcBef>
                <a:spcPts val="1800"/>
              </a:spcBef>
            </a:pPr>
            <a:endParaRPr lang="en-US" altLang="zh-TW" sz="2000" dirty="0"/>
          </a:p>
          <a:p>
            <a:pPr marL="228600" lvl="1" indent="-228600" algn="just">
              <a:lnSpc>
                <a:spcPct val="100000"/>
              </a:lnSpc>
              <a:spcBef>
                <a:spcPts val="1800"/>
              </a:spcBef>
            </a:pPr>
            <a:endParaRPr lang="en-US" altLang="zh-TW" sz="2000" dirty="0">
              <a:solidFill>
                <a:srgbClr val="0070C0"/>
              </a:solidFill>
            </a:endParaRPr>
          </a:p>
          <a:p>
            <a:pPr marL="228600" lvl="1" indent="-228600" algn="just">
              <a:lnSpc>
                <a:spcPct val="100000"/>
              </a:lnSpc>
              <a:spcBef>
                <a:spcPts val="1800"/>
              </a:spcBef>
            </a:pPr>
            <a:endParaRPr lang="en-US" altLang="zh-TW" sz="2000" dirty="0">
              <a:solidFill>
                <a:srgbClr val="0070C0"/>
              </a:solidFill>
            </a:endParaRPr>
          </a:p>
        </p:txBody>
      </p:sp>
      <p:pic>
        <p:nvPicPr>
          <p:cNvPr id="5" name="圖片 4"/>
          <p:cNvPicPr>
            <a:picLocks noChangeAspect="1"/>
          </p:cNvPicPr>
          <p:nvPr/>
        </p:nvPicPr>
        <p:blipFill>
          <a:blip r:embed="rId3"/>
          <a:stretch>
            <a:fillRect/>
          </a:stretch>
        </p:blipFill>
        <p:spPr>
          <a:xfrm>
            <a:off x="3339947" y="3538512"/>
            <a:ext cx="5060369" cy="3179881"/>
          </a:xfrm>
          <a:prstGeom prst="rect">
            <a:avLst/>
          </a:prstGeom>
        </p:spPr>
      </p:pic>
    </p:spTree>
    <p:extLst>
      <p:ext uri="{BB962C8B-B14F-4D97-AF65-F5344CB8AC3E}">
        <p14:creationId xmlns:p14="http://schemas.microsoft.com/office/powerpoint/2010/main" val="53523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012554" y="3994257"/>
            <a:ext cx="4821483" cy="2824767"/>
          </a:xfrm>
          <a:prstGeom prst="rect">
            <a:avLst/>
          </a:prstGeom>
        </p:spPr>
      </p:pic>
      <p:sp>
        <p:nvSpPr>
          <p:cNvPr id="2" name="標題 1"/>
          <p:cNvSpPr>
            <a:spLocks noGrp="1"/>
          </p:cNvSpPr>
          <p:nvPr>
            <p:ph type="title"/>
          </p:nvPr>
        </p:nvSpPr>
        <p:spPr>
          <a:xfrm>
            <a:off x="628569" y="258000"/>
            <a:ext cx="10483127" cy="658369"/>
          </a:xfrm>
        </p:spPr>
        <p:txBody>
          <a:bodyPr>
            <a:normAutofit/>
          </a:bodyPr>
          <a:lstStyle/>
          <a:p>
            <a:r>
              <a:rPr lang="en-US" altLang="zh-TW" dirty="0"/>
              <a:t>Sensing Latency Reduction Strategy</a:t>
            </a:r>
          </a:p>
        </p:txBody>
      </p:sp>
      <p:sp>
        <p:nvSpPr>
          <p:cNvPr id="3" name="內容版面配置區 2"/>
          <p:cNvSpPr>
            <a:spLocks noGrp="1"/>
          </p:cNvSpPr>
          <p:nvPr>
            <p:ph idx="1"/>
          </p:nvPr>
        </p:nvSpPr>
        <p:spPr>
          <a:xfrm>
            <a:off x="628568" y="787078"/>
            <a:ext cx="7589457" cy="5373577"/>
          </a:xfrm>
        </p:spPr>
        <p:txBody>
          <a:bodyPr>
            <a:normAutofit/>
          </a:bodyPr>
          <a:lstStyle/>
          <a:p>
            <a:pPr marL="228600" lvl="1" indent="-228600">
              <a:lnSpc>
                <a:spcPct val="135000"/>
              </a:lnSpc>
              <a:spcBef>
                <a:spcPts val="0"/>
              </a:spcBef>
            </a:pPr>
            <a:r>
              <a:rPr lang="en-US" altLang="zh-TW" sz="2200" dirty="0">
                <a:solidFill>
                  <a:srgbClr val="0070C0"/>
                </a:solidFill>
              </a:rPr>
              <a:t>Enforced by observing the read speed </a:t>
            </a:r>
          </a:p>
          <a:p>
            <a:pPr marL="228600" lvl="1" indent="-228600">
              <a:lnSpc>
                <a:spcPct val="135000"/>
              </a:lnSpc>
              <a:spcBef>
                <a:spcPts val="0"/>
              </a:spcBef>
            </a:pPr>
            <a:r>
              <a:rPr lang="en-US" altLang="zh-TW" sz="2200" dirty="0"/>
              <a:t>The goal is to differentiate the sources of soft-sending </a:t>
            </a:r>
          </a:p>
          <a:p>
            <a:pPr marL="457200" lvl="2" indent="-228600">
              <a:lnSpc>
                <a:spcPct val="135000"/>
              </a:lnSpc>
              <a:spcBef>
                <a:spcPts val="0"/>
              </a:spcBef>
            </a:pPr>
            <a:r>
              <a:rPr lang="en-US" altLang="zh-TW" sz="1800" dirty="0">
                <a:solidFill>
                  <a:srgbClr val="0070C0"/>
                </a:solidFill>
              </a:rPr>
              <a:t>Recently-written pages</a:t>
            </a:r>
            <a:r>
              <a:rPr lang="en-US" altLang="zh-TW" sz="1800" dirty="0"/>
              <a:t> with high sensing latency </a:t>
            </a:r>
          </a:p>
          <a:p>
            <a:pPr marL="228600" lvl="2" indent="0">
              <a:lnSpc>
                <a:spcPct val="135000"/>
              </a:lnSpc>
              <a:spcBef>
                <a:spcPts val="0"/>
              </a:spcBef>
              <a:buNone/>
            </a:pPr>
            <a:r>
              <a:rPr lang="en-US" altLang="zh-TW" sz="1800" dirty="0"/>
              <a:t>	-&gt; Possible program errors, aka write error</a:t>
            </a:r>
          </a:p>
          <a:p>
            <a:pPr lvl="1">
              <a:lnSpc>
                <a:spcPct val="135000"/>
              </a:lnSpc>
              <a:spcBef>
                <a:spcPts val="0"/>
              </a:spcBef>
            </a:pPr>
            <a:r>
              <a:rPr lang="en-US" altLang="zh-TW" dirty="0">
                <a:solidFill>
                  <a:srgbClr val="0070C0"/>
                </a:solidFill>
              </a:rPr>
              <a:t>Early-written pages</a:t>
            </a:r>
            <a:r>
              <a:rPr lang="en-US" altLang="zh-TW" dirty="0"/>
              <a:t> with high sensing latency</a:t>
            </a:r>
          </a:p>
          <a:p>
            <a:pPr marL="274320" lvl="1" indent="0">
              <a:lnSpc>
                <a:spcPct val="135000"/>
              </a:lnSpc>
              <a:spcBef>
                <a:spcPts val="0"/>
              </a:spcBef>
              <a:buNone/>
            </a:pPr>
            <a:r>
              <a:rPr lang="en-US" altLang="zh-TW" dirty="0"/>
              <a:t>	-&gt; Possible due to retention error, aka transient error</a:t>
            </a:r>
          </a:p>
          <a:p>
            <a:pPr>
              <a:lnSpc>
                <a:spcPct val="135000"/>
              </a:lnSpc>
              <a:spcBef>
                <a:spcPts val="0"/>
              </a:spcBef>
            </a:pPr>
            <a:r>
              <a:rPr lang="en-US" altLang="zh-TW" sz="2200" dirty="0"/>
              <a:t>Determine whether bit-level refresh is required </a:t>
            </a:r>
          </a:p>
          <a:p>
            <a:pPr lvl="1">
              <a:lnSpc>
                <a:spcPct val="135000"/>
              </a:lnSpc>
              <a:spcBef>
                <a:spcPts val="0"/>
              </a:spcBef>
            </a:pPr>
            <a:r>
              <a:rPr lang="en-US" altLang="zh-TW" dirty="0"/>
              <a:t>Current read speed, Target read speed, Average read speed</a:t>
            </a:r>
          </a:p>
        </p:txBody>
      </p:sp>
      <p:pic>
        <p:nvPicPr>
          <p:cNvPr id="5" name="圖片 4"/>
          <p:cNvPicPr>
            <a:picLocks noChangeAspect="1"/>
          </p:cNvPicPr>
          <p:nvPr/>
        </p:nvPicPr>
        <p:blipFill>
          <a:blip r:embed="rId4"/>
          <a:stretch>
            <a:fillRect/>
          </a:stretch>
        </p:blipFill>
        <p:spPr>
          <a:xfrm>
            <a:off x="7575620" y="1783784"/>
            <a:ext cx="4504179" cy="5035240"/>
          </a:xfrm>
          <a:prstGeom prst="rect">
            <a:avLst/>
          </a:prstGeom>
        </p:spPr>
      </p:pic>
    </p:spTree>
    <p:extLst>
      <p:ext uri="{BB962C8B-B14F-4D97-AF65-F5344CB8AC3E}">
        <p14:creationId xmlns:p14="http://schemas.microsoft.com/office/powerpoint/2010/main" val="111580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菱格紋簡報 (寬螢幕)</Template>
  <TotalTime>0</TotalTime>
  <Words>1960</Words>
  <Application>Microsoft Office PowerPoint</Application>
  <PresentationFormat>寬螢幕</PresentationFormat>
  <Paragraphs>203</Paragraphs>
  <Slides>14</Slides>
  <Notes>14</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Microsoft JhengHei UI</vt:lpstr>
      <vt:lpstr>Arial</vt:lpstr>
      <vt:lpstr>Freestyle Script</vt:lpstr>
      <vt:lpstr>Diamond Grid 16x9</vt:lpstr>
      <vt:lpstr>The Best of Both Worlds:  On Exploiting Bit-Alterable NAND Flash for Lifetime and Read Performance Optimization</vt:lpstr>
      <vt:lpstr>Outline</vt:lpstr>
      <vt:lpstr>Overview</vt:lpstr>
      <vt:lpstr>Background - Bit-Alterable NAND Flash </vt:lpstr>
      <vt:lpstr>Background - Bit Errors Affect the Read Performance</vt:lpstr>
      <vt:lpstr>Motivation</vt:lpstr>
      <vt:lpstr>Bit-level Error Removal (BER) Scheme</vt:lpstr>
      <vt:lpstr>Read Speed Tracking Mechanism</vt:lpstr>
      <vt:lpstr>Sensing Latency Reduction Strategy</vt:lpstr>
      <vt:lpstr>Bit-level Enabled Circular Refresh Pattern</vt:lpstr>
      <vt:lpstr>Performance Evaluation Setup</vt:lpstr>
      <vt:lpstr>Performance Evaluation</vt:lpstr>
      <vt:lpstr>Conclusion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2014-10-24T02:15:15Z</dcterms:created>
  <dcterms:modified xsi:type="dcterms:W3CDTF">2019-06-06T21:10:00Z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