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92" r:id="rId3"/>
    <p:sldId id="393" r:id="rId4"/>
    <p:sldId id="482" r:id="rId5"/>
    <p:sldId id="396" r:id="rId6"/>
    <p:sldId id="397" r:id="rId7"/>
    <p:sldId id="481" r:id="rId8"/>
    <p:sldId id="398" r:id="rId9"/>
    <p:sldId id="399" r:id="rId10"/>
    <p:sldId id="402" r:id="rId11"/>
    <p:sldId id="400" r:id="rId12"/>
    <p:sldId id="401" r:id="rId13"/>
    <p:sldId id="403" r:id="rId14"/>
    <p:sldId id="483" r:id="rId15"/>
    <p:sldId id="404" r:id="rId16"/>
    <p:sldId id="406" r:id="rId17"/>
    <p:sldId id="484" r:id="rId18"/>
    <p:sldId id="405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3" r:id="rId64"/>
    <p:sldId id="454" r:id="rId65"/>
    <p:sldId id="455" r:id="rId66"/>
    <p:sldId id="456" r:id="rId67"/>
    <p:sldId id="457" r:id="rId68"/>
    <p:sldId id="458" r:id="rId69"/>
    <p:sldId id="314" r:id="rId70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CB"/>
    <a:srgbClr val="0000F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1737" autoAdjust="0"/>
  </p:normalViewPr>
  <p:slideViewPr>
    <p:cSldViewPr>
      <p:cViewPr varScale="1">
        <p:scale>
          <a:sx n="133" d="100"/>
          <a:sy n="133" d="100"/>
        </p:scale>
        <p:origin x="384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2020年12月10日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06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126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95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210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601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369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8505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5769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7808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438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2146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2229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6338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185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1212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314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3987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8742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2909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9634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866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7005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4247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0201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0924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72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9286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8079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6027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0984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9064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286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0918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3116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3554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6598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46430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60361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8306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898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6787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7273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685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5383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2915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5682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54696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8031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96718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92802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69454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0836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62458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194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1798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02024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26787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35313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09633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47280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20050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52545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18708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90839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696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466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987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kmallo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include/linux/usb.h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sb_alloc_ur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fill_int_ur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fill_bulk_ur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control_ms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sb_fill_control_urb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drivers/media/video/usbvideo/usbvideo.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buffer_alloc" TargetMode="External"/><Relationship Id="rId7" Type="http://schemas.openxmlformats.org/officeDocument/2006/relationships/hyperlink" Target="http://lxr.free-electrons.com/ident?i=dma_addr_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xr.free-electrons.com/ident?i=gfp_t" TargetMode="External"/><Relationship Id="rId5" Type="http://schemas.openxmlformats.org/officeDocument/2006/relationships/hyperlink" Target="http://lxr.free-electrons.com/ident?i=size_t" TargetMode="External"/><Relationship Id="rId4" Type="http://schemas.openxmlformats.org/officeDocument/2006/relationships/hyperlink" Target="http://lxr.free-electrons.com/ident?i=usb_devic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RB_NO_TRANSFER_DMA_MA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RB_NO_SETUP_DMA_M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submit_urb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unlink_ur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ECONNRESE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kill_ur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source/drivers/usb/core/urb.c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lxr.free-electrons.com/ident?i=usb_kill_urb" TargetMode="External"/><Relationship Id="rId3" Type="http://schemas.openxmlformats.org/officeDocument/2006/relationships/hyperlink" Target="http://lxr.free-electrons.com/ident?i=urb" TargetMode="External"/><Relationship Id="rId7" Type="http://schemas.openxmlformats.org/officeDocument/2006/relationships/hyperlink" Target="http://lxr.free-electrons.com/ident?i=usb_unlink_ur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xr.free-electrons.com/ident?i=usb_submit_urb" TargetMode="External"/><Relationship Id="rId5" Type="http://schemas.openxmlformats.org/officeDocument/2006/relationships/hyperlink" Target="http://lxr.free-electrons.com/ident?i=usb_fill_bulk_urb" TargetMode="External"/><Relationship Id="rId4" Type="http://schemas.openxmlformats.org/officeDocument/2006/relationships/hyperlink" Target="http://lxr.free-electrons.com/ident?i=usb_fill_int_ur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lxr.free-electrons.com/ident?i=ESHUTDOWN" TargetMode="External"/><Relationship Id="rId3" Type="http://schemas.openxmlformats.org/officeDocument/2006/relationships/hyperlink" Target="http://lxr.free-electrons.com/source/Documentation/usb/error-codes.txt" TargetMode="External"/><Relationship Id="rId7" Type="http://schemas.openxmlformats.org/officeDocument/2006/relationships/hyperlink" Target="http://lxr.free-electrons.com/ident?i=usb_kill_ur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xr.free-electrons.com/ident?i=ENOENT" TargetMode="External"/><Relationship Id="rId5" Type="http://schemas.openxmlformats.org/officeDocument/2006/relationships/hyperlink" Target="http://lxr.free-electrons.com/ident?i=usb_unlink_urb" TargetMode="External"/><Relationship Id="rId4" Type="http://schemas.openxmlformats.org/officeDocument/2006/relationships/hyperlink" Target="http://lxr.free-electrons.com/ident?i=ECONNRESET" TargetMode="External"/><Relationship Id="rId9" Type="http://schemas.openxmlformats.org/officeDocument/2006/relationships/hyperlink" Target="http://lxr.free-electrons.com/ident?i=ENODEV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EPROTO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xr.free-electrons.com/ident?i=EOVERFLOW" TargetMode="External"/><Relationship Id="rId4" Type="http://schemas.openxmlformats.org/officeDocument/2006/relationships/hyperlink" Target="http://lxr.free-electrons.com/ident?i=EILSEQ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EINPROGRESS" TargetMode="External"/><Relationship Id="rId7" Type="http://schemas.openxmlformats.org/officeDocument/2006/relationships/hyperlink" Target="http://lxr.free-electrons.com/ident?i=ECOM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xr.free-electrons.com/ident?i=usb_clear_halt" TargetMode="External"/><Relationship Id="rId5" Type="http://schemas.openxmlformats.org/officeDocument/2006/relationships/hyperlink" Target="http://lxr.free-electrons.com/ident?i=EPIPE" TargetMode="External"/><Relationship Id="rId4" Type="http://schemas.openxmlformats.org/officeDocument/2006/relationships/hyperlink" Target="http://lxr.free-electrons.com/ident?i=ETIMEDOUT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lxr.free-electrons.com/ident?i=usb_submit_urb" TargetMode="External"/><Relationship Id="rId3" Type="http://schemas.openxmlformats.org/officeDocument/2006/relationships/hyperlink" Target="http://lxr.free-electrons.com/ident?i=ENOSR" TargetMode="External"/><Relationship Id="rId7" Type="http://schemas.openxmlformats.org/officeDocument/2006/relationships/hyperlink" Target="http://lxr.free-electrons.com/ident?i=EINVA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xr.free-electrons.com/ident?i=EXDEV" TargetMode="External"/><Relationship Id="rId5" Type="http://schemas.openxmlformats.org/officeDocument/2006/relationships/hyperlink" Target="http://lxr.free-electrons.com/ident?i=URB_SHORT_NOT_OK" TargetMode="External"/><Relationship Id="rId4" Type="http://schemas.openxmlformats.org/officeDocument/2006/relationships/hyperlink" Target="http://lxr.free-electrons.com/ident?i=EREMOTE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device_i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include/linux/mod_devicetable.h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__u16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__u8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kernel_ulong_t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kernel_ulong_t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search?filestring=&amp;string=driver_info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DEVICE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xr.free-electrons.com/ident?i=USB_DEVICE_VER" TargetMode="External"/><Relationship Id="rId4" Type="http://schemas.openxmlformats.org/officeDocument/2006/relationships/hyperlink" Target="http://lxr.free-electrons.com/ident?i=usb_device_id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DEVICE_INFO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SB_INTERFACE_INFO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device_id" TargetMode="External"/><Relationship Id="rId7" Type="http://schemas.openxmlformats.org/officeDocument/2006/relationships/hyperlink" Target="http://lxr.free-electrons.com/ident?i=USB_DEVICE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xr.free-electrons.com/ident?i=catc_id_table" TargetMode="External"/><Relationship Id="rId5" Type="http://schemas.openxmlformats.org/officeDocument/2006/relationships/hyperlink" Target="http://lxr.free-electrons.com/source/drivers/usb/net/catc.c#934" TargetMode="External"/><Relationship Id="rId4" Type="http://schemas.openxmlformats.org/officeDocument/2006/relationships/hyperlink" Target="http://lxr.free-electrons.com/ident?i=MODULE_DEVICE_TABL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device_id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xr.free-electrons.com/ident?i=MODULE_DEVICE_TABLE" TargetMode="External"/><Relationship Id="rId4" Type="http://schemas.openxmlformats.org/officeDocument/2006/relationships/hyperlink" Target="http://lxr.free-electrons.com/ident?i=USB_DEVI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MODULE_DEVICE_TABLE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xr.free-electrons.com/ident?i=usb_device_id" TargetMode="External"/><Relationship Id="rId4" Type="http://schemas.openxmlformats.org/officeDocument/2006/relationships/hyperlink" Target="http://lxr.free-electrons.com/ident?i=usb_interfa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interfac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sb_reset_composite_device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register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source/drivers/usb/input/mtouchusb.c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deregist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source/drivers/usb/input/mtouchusb.c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set_intfdata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sb_interface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sb_bulk_msg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xr.free-electrons.com/ident?i=usb_control_ms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13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 USB Device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Endpoints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Interrupt endpoints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Transfer small amounts of data at a fixed rate each time the hosts asks the device for data.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Guaranteed, reserved bandwidth.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For devices requiring guaranteed response time, such as USB mice and keyboards.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Note: different than hardware interrupts. Require constant polling from the host.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0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Endpoints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Bulk endpoints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Large sporadic data transfers using all remaining available bandwidth.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No guarantee on bandwidth or latency.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Guarantee that no data is lost.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Typically used for printers, storage or network devices.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34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Endpoints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Isochronous endpoints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Also for large amounts of data.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Guaranteed speed</a:t>
            </a:r>
            <a:br>
              <a:rPr lang="en-US" altLang="zh-TW" sz="2200" dirty="0">
                <a:latin typeface="Arial"/>
                <a:cs typeface="Arial"/>
              </a:rPr>
            </a:br>
            <a:r>
              <a:rPr lang="en-US" altLang="zh-TW" sz="2200" dirty="0">
                <a:latin typeface="Arial"/>
                <a:cs typeface="Arial"/>
              </a:rPr>
              <a:t>(often but not necessarily as fast as possible).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No guarantee that all data makes it through.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Used by real-time data transfers (typically audio and video).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06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usb_endpoint_descriptor</a:t>
            </a:r>
            <a:r>
              <a:rPr lang="en-US" altLang="zh-TW" sz="3600" b="1" cap="none" dirty="0"/>
              <a:t> structure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usb_endpoint_descriptor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structure contains all the USB-specific data announced by the device itself.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Here are useful fields for driver writers: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__u8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bEndpointAddress</a:t>
            </a:r>
            <a:endParaRPr lang="en-US" altLang="zh-TW" sz="22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USB address of the endpoint.</a:t>
            </a: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It also includes the direction of the endpoint. </a:t>
            </a: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You can use the USB_ENDPOINT_DIR_MASK bitmask to tell whether this is a USB_DIR_IN or USB_DIR_OUT endpoint. </a:t>
            </a: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Example:</a:t>
            </a:r>
          </a:p>
          <a:p>
            <a:pPr marL="241300" lvl="1" indent="0">
              <a:lnSpc>
                <a:spcPct val="13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       if ((endpoint-&gt;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desc.bEndpointAddress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&amp; USB_ENDPOINT_DIR_MASK) == USB_DIR_IN)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87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usb_endpoint_descriptor</a:t>
            </a:r>
            <a:r>
              <a:rPr lang="en-US" altLang="zh-TW" sz="3600" b="1" cap="none" dirty="0"/>
              <a:t> structure (2)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__u8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bmAttributes</a:t>
            </a: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b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The type of the endpoint. You can use the USB_ENDPOINT_XFERTYPE_MASK bitmask to tell whether the type is USB_ENDPOINT_XFER_ISOC, USB_ENDPOINT_XFER_BULK, USB_ENDPOINT_XFER_INT or USB_ENDPOINT_XFER_CONTROL.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__u8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wMaxPacketSize</a:t>
            </a: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b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Maximum size in bytes that the endpoint can handle. Note that if greater sizes are used, data will be split in </a:t>
            </a:r>
            <a:r>
              <a:rPr lang="en-US" altLang="zh-TW" dirty="0" err="1">
                <a:latin typeface="Arial"/>
                <a:cs typeface="Arial"/>
              </a:rPr>
              <a:t>wMaxPacketSize</a:t>
            </a:r>
            <a:r>
              <a:rPr lang="en-US" altLang="zh-TW" dirty="0">
                <a:latin typeface="Arial"/>
                <a:cs typeface="Arial"/>
              </a:rPr>
              <a:t> chunks.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__u8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bInterval</a:t>
            </a: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b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en-US" altLang="zh-TW" sz="2200" dirty="0">
                <a:latin typeface="Arial"/>
                <a:cs typeface="Arial"/>
              </a:rPr>
              <a:t>For interrupt endpoints, device polling interval (in milliseconds).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200" dirty="0">
              <a:latin typeface="Arial"/>
              <a:cs typeface="Arial"/>
            </a:endParaRP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Note that the above names do not follow Linux coding standards.</a:t>
            </a:r>
            <a:br>
              <a:rPr lang="en-US" altLang="zh-TW" sz="2200" dirty="0">
                <a:latin typeface="Arial"/>
                <a:cs typeface="Arial"/>
              </a:rPr>
            </a:br>
            <a:r>
              <a:rPr lang="en-US" altLang="zh-TW" sz="2200" dirty="0">
                <a:latin typeface="Arial"/>
                <a:cs typeface="Arial"/>
              </a:rPr>
              <a:t>The Linux USB implementation kept the original name from the USB specification</a:t>
            </a:r>
            <a:br>
              <a:rPr lang="en-US" altLang="zh-TW" sz="2200" dirty="0">
                <a:latin typeface="Arial"/>
                <a:cs typeface="Arial"/>
              </a:rPr>
            </a:br>
            <a:r>
              <a:rPr lang="en-US" altLang="zh-TW" sz="2200" dirty="0">
                <a:latin typeface="Arial"/>
                <a:cs typeface="Arial"/>
              </a:rPr>
              <a:t>(http://www.usb.org/developers/docs/).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67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Interface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Each interface encapsulates a single high-level function (USB logical connection). 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Example (USB webcam): video stream, audio stream, keyboard (control buttons).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One driver is needed for each interface!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Alternate settings: each USB interface may have different parameter settings. 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Example: different bandwidth settings for an audio interface. The initial state is in the first setting, (number 0).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Alternate settings are often used to control the use of periodic endpoints, such as by having different endpoints use different amounts of reserved USB bandwidth. 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All standards-compliant USB devices that use isochronous endpoints will use them in non-default settings.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2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usb_interface</a:t>
            </a:r>
            <a:r>
              <a:rPr lang="en-US" altLang="zh-TW" sz="3600" b="1" cap="none" dirty="0"/>
              <a:t> structure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USB interfaces are represented by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usb_interface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structure. It is what the USB core passes to USB drivers.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struct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usb_host_interface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*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altsetting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List of alternate settings that may be selected for this interface, in no particular order.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usb_host_interface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 structure for each alternate setting allows to access the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usb_endpoint_descriptor</a:t>
            </a: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structure for each of its endpoints: interface-&gt;</a:t>
            </a:r>
            <a:r>
              <a:rPr lang="en-US" altLang="zh-TW" sz="2200" dirty="0" err="1">
                <a:solidFill>
                  <a:srgbClr val="333333"/>
                </a:solidFill>
                <a:latin typeface="Arial"/>
                <a:cs typeface="Arial"/>
              </a:rPr>
              <a:t>alsetting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lang="en-US" altLang="zh-TW" sz="2200" dirty="0" err="1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]-&gt;endpoint[j]-&gt;desc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unsigned 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num_altsetting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number of alternate settings.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5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usb_interface</a:t>
            </a:r>
            <a:r>
              <a:rPr lang="en-US" altLang="zh-TW" sz="3600" b="1" cap="none" dirty="0"/>
              <a:t> structure (2)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struct 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usb_host_interface</a:t>
            </a: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 *</a:t>
            </a:r>
            <a:r>
              <a:rPr lang="en-US" altLang="zh-TW" sz="2200" dirty="0" err="1">
                <a:solidFill>
                  <a:srgbClr val="0070C0"/>
                </a:solidFill>
                <a:latin typeface="Arial"/>
                <a:cs typeface="Arial"/>
              </a:rPr>
              <a:t>cur_altsetting</a:t>
            </a: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b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The currently active alternate setting.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  <a:t>int minor;</a:t>
            </a:r>
            <a:br>
              <a:rPr lang="en-US" altLang="zh-TW" sz="2200" dirty="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Minor number this interface is bound to.</a:t>
            </a:r>
            <a:b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(for drivers using </a:t>
            </a:r>
            <a:r>
              <a:rPr lang="en-US" altLang="zh-TW" sz="2200" dirty="0" err="1">
                <a:solidFill>
                  <a:srgbClr val="333333"/>
                </a:solidFill>
                <a:latin typeface="Arial"/>
                <a:cs typeface="Arial"/>
              </a:rPr>
              <a:t>usb_register_dev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(), described later).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2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Other fields in the structure shouldn't be needed by USB drivers</a:t>
            </a:r>
            <a:endParaRPr lang="en-US" altLang="zh-TW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05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Configurations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Interfaces are bundled into configurations.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Configurations represent the state of the device.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Examples: Active, Standby, Initialization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Configurations are described with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usb_host_config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structure.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However, drivers do not need to access this structure.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40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Devices are represented by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usb_device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structure.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We will see later that several USB API functions need such a structure.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Many drivers use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interface_to_usbdev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function to access their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usb_device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structure from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usb_interface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structure they are given by the USB core.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60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Widespread use of USB in embedded space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HOST MODE: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−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To connect Ethernet/Hub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−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To connect Modem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−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To connect mass storage devices  DEVICE MODE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Acts as mass storage device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−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USB Speakers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−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USB serial device</a:t>
            </a:r>
          </a:p>
          <a:p>
            <a:pPr marL="584200" marR="5080" lvl="1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−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USB webcam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06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Device Overview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6B009AED-2C4D-4802-9498-9AC647B46B94}"/>
              </a:ext>
            </a:extLst>
          </p:cNvPr>
          <p:cNvSpPr/>
          <p:nvPr/>
        </p:nvSpPr>
        <p:spPr>
          <a:xfrm>
            <a:off x="1850704" y="1250697"/>
            <a:ext cx="9195120" cy="4918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E6"/>
          </a:solidFill>
          <a:ln w="36000">
            <a:solidFill>
              <a:srgbClr val="CCCCCC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4CF68D-8A0D-4330-A17D-001E4478BF26}"/>
              </a:ext>
            </a:extLst>
          </p:cNvPr>
          <p:cNvSpPr txBox="1"/>
          <p:nvPr/>
        </p:nvSpPr>
        <p:spPr>
          <a:xfrm>
            <a:off x="9861064" y="5482497"/>
            <a:ext cx="1022759" cy="524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Device</a:t>
            </a:r>
            <a:br>
              <a:rPr lang="en-US" sz="1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1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webcam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447E29-B47A-4A03-AAD5-307DD4632539}"/>
              </a:ext>
            </a:extLst>
          </p:cNvPr>
          <p:cNvSpPr txBox="1"/>
          <p:nvPr/>
        </p:nvSpPr>
        <p:spPr>
          <a:xfrm>
            <a:off x="3782824" y="5380257"/>
            <a:ext cx="1431720" cy="2818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Configuration</a:t>
            </a: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9FA35249-3B33-4E87-AF8C-244218F18A5A}"/>
              </a:ext>
            </a:extLst>
          </p:cNvPr>
          <p:cNvSpPr/>
          <p:nvPr/>
        </p:nvSpPr>
        <p:spPr>
          <a:xfrm>
            <a:off x="2092264" y="1457337"/>
            <a:ext cx="3590280" cy="432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36000">
            <a:solidFill>
              <a:srgbClr val="B3B3B3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CBEF6D-3818-4446-883F-C99560807F13}"/>
              </a:ext>
            </a:extLst>
          </p:cNvPr>
          <p:cNvSpPr txBox="1"/>
          <p:nvPr/>
        </p:nvSpPr>
        <p:spPr>
          <a:xfrm>
            <a:off x="3567184" y="5380257"/>
            <a:ext cx="1972800" cy="2818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Configuration </a:t>
            </a:r>
            <a:r>
              <a:rPr lang="en-US" sz="1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Active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9D0E04-7509-40A7-8562-B3D884E7123A}"/>
              </a:ext>
            </a:extLst>
          </p:cNvPr>
          <p:cNvGrpSpPr/>
          <p:nvPr/>
        </p:nvGrpSpPr>
        <p:grpSpPr>
          <a:xfrm>
            <a:off x="2337063" y="1701417"/>
            <a:ext cx="3077279" cy="1709640"/>
            <a:chOff x="889199" y="1635120"/>
            <a:chExt cx="3077279" cy="1709640"/>
          </a:xfrm>
        </p:grpSpPr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0F67052C-1921-4692-B2B6-E036F4D69741}"/>
                </a:ext>
              </a:extLst>
            </p:cNvPr>
            <p:cNvSpPr/>
            <p:nvPr/>
          </p:nvSpPr>
          <p:spPr>
            <a:xfrm>
              <a:off x="889199" y="1635120"/>
              <a:ext cx="3077279" cy="170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3B3B3"/>
            </a:solidFill>
            <a:ln w="36000">
              <a:solidFill>
                <a:srgbClr val="999999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01A9A7D-B411-4CD7-96B8-265F84EE58DE}"/>
                </a:ext>
              </a:extLst>
            </p:cNvPr>
            <p:cNvSpPr txBox="1"/>
            <p:nvPr/>
          </p:nvSpPr>
          <p:spPr>
            <a:xfrm>
              <a:off x="2417400" y="2961359"/>
              <a:ext cx="1418039" cy="2818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Interface </a:t>
              </a: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Audio</a:t>
              </a:r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9F74C580-C23A-426B-AD1B-75675279BDF0}"/>
                </a:ext>
              </a:extLst>
            </p:cNvPr>
            <p:cNvSpPr/>
            <p:nvPr/>
          </p:nvSpPr>
          <p:spPr>
            <a:xfrm>
              <a:off x="1097640" y="1844279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FEC6DBE5-84D4-44F0-AC0C-8D534AEF117F}"/>
                </a:ext>
              </a:extLst>
            </p:cNvPr>
            <p:cNvSpPr/>
            <p:nvPr/>
          </p:nvSpPr>
          <p:spPr>
            <a:xfrm>
              <a:off x="2357640" y="1844639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B36B502-2C43-4891-9047-7B178F9771DE}"/>
                </a:ext>
              </a:extLst>
            </p:cNvPr>
            <p:cNvSpPr txBox="1"/>
            <p:nvPr/>
          </p:nvSpPr>
          <p:spPr>
            <a:xfrm>
              <a:off x="1188360" y="2275200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 dirty="0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 dirty="0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 dirty="0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control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0AA3FE6-4769-42EC-8CD1-6BB89F8648DA}"/>
                </a:ext>
              </a:extLst>
            </p:cNvPr>
            <p:cNvSpPr txBox="1"/>
            <p:nvPr/>
          </p:nvSpPr>
          <p:spPr>
            <a:xfrm>
              <a:off x="2448720" y="2275560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input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87DC365-9E6D-4A75-A576-856FC6C6DFDF}"/>
              </a:ext>
            </a:extLst>
          </p:cNvPr>
          <p:cNvGrpSpPr/>
          <p:nvPr/>
        </p:nvGrpSpPr>
        <p:grpSpPr>
          <a:xfrm>
            <a:off x="2337063" y="3573776"/>
            <a:ext cx="3077279" cy="1709640"/>
            <a:chOff x="889199" y="3507479"/>
            <a:chExt cx="3077279" cy="1709640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FE1E36F6-FBEC-4612-92C0-7DF1462B1D9A}"/>
                </a:ext>
              </a:extLst>
            </p:cNvPr>
            <p:cNvSpPr/>
            <p:nvPr/>
          </p:nvSpPr>
          <p:spPr>
            <a:xfrm>
              <a:off x="889199" y="3507479"/>
              <a:ext cx="3077279" cy="170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3B3B3"/>
            </a:solidFill>
            <a:ln w="36000">
              <a:solidFill>
                <a:srgbClr val="999999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1CEF0-6BB5-4335-B420-F6B4039BF97E}"/>
                </a:ext>
              </a:extLst>
            </p:cNvPr>
            <p:cNvSpPr txBox="1"/>
            <p:nvPr/>
          </p:nvSpPr>
          <p:spPr>
            <a:xfrm>
              <a:off x="2417400" y="4833720"/>
              <a:ext cx="1407240" cy="2818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Interface </a:t>
              </a: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Video</a:t>
              </a: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63DA4A42-88C7-41C3-AA10-AA13B7E3D6F6}"/>
                </a:ext>
              </a:extLst>
            </p:cNvPr>
            <p:cNvSpPr/>
            <p:nvPr/>
          </p:nvSpPr>
          <p:spPr>
            <a:xfrm>
              <a:off x="1097640" y="3716640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674452BD-EA00-45F5-8DBF-F763AF5F547D}"/>
                </a:ext>
              </a:extLst>
            </p:cNvPr>
            <p:cNvSpPr/>
            <p:nvPr/>
          </p:nvSpPr>
          <p:spPr>
            <a:xfrm>
              <a:off x="2357640" y="3717000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B9BE82B-BFC6-42F2-B4B1-ACAAEE9F44F7}"/>
                </a:ext>
              </a:extLst>
            </p:cNvPr>
            <p:cNvSpPr txBox="1"/>
            <p:nvPr/>
          </p:nvSpPr>
          <p:spPr>
            <a:xfrm>
              <a:off x="1188360" y="4147559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control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1B0BD7F-4B67-4231-9666-6CE839B5BADB}"/>
                </a:ext>
              </a:extLst>
            </p:cNvPr>
            <p:cNvSpPr txBox="1"/>
            <p:nvPr/>
          </p:nvSpPr>
          <p:spPr>
            <a:xfrm>
              <a:off x="2448720" y="4147920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input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C0A82E-FC95-4E6C-A825-3F5846E41F76}"/>
              </a:ext>
            </a:extLst>
          </p:cNvPr>
          <p:cNvSpPr txBox="1"/>
          <p:nvPr/>
        </p:nvSpPr>
        <p:spPr>
          <a:xfrm>
            <a:off x="7599184" y="5380257"/>
            <a:ext cx="1431720" cy="2818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Configuration</a:t>
            </a:r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0EC102F7-43E6-4B30-8579-CCE7AE030866}"/>
              </a:ext>
            </a:extLst>
          </p:cNvPr>
          <p:cNvSpPr/>
          <p:nvPr/>
        </p:nvSpPr>
        <p:spPr>
          <a:xfrm>
            <a:off x="5908624" y="1457337"/>
            <a:ext cx="3590280" cy="432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/>
          </a:solidFill>
          <a:ln w="36000">
            <a:solidFill>
              <a:srgbClr val="B3B3B3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252EB6-01CD-42D1-9679-3AFDAACE9712}"/>
              </a:ext>
            </a:extLst>
          </p:cNvPr>
          <p:cNvSpPr txBox="1"/>
          <p:nvPr/>
        </p:nvSpPr>
        <p:spPr>
          <a:xfrm>
            <a:off x="7275544" y="5380257"/>
            <a:ext cx="2084040" cy="2818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Configuration </a:t>
            </a:r>
            <a:r>
              <a:rPr lang="en-US" sz="1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Standby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E909E9F-DB8B-4B5D-BF7D-7A8CE2887D1D}"/>
              </a:ext>
            </a:extLst>
          </p:cNvPr>
          <p:cNvGrpSpPr/>
          <p:nvPr/>
        </p:nvGrpSpPr>
        <p:grpSpPr>
          <a:xfrm>
            <a:off x="6153424" y="1701417"/>
            <a:ext cx="3077279" cy="1709640"/>
            <a:chOff x="4705560" y="1635120"/>
            <a:chExt cx="3077279" cy="1709640"/>
          </a:xfrm>
        </p:grpSpPr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59631761-5383-4214-B71D-72325ED0EF25}"/>
                </a:ext>
              </a:extLst>
            </p:cNvPr>
            <p:cNvSpPr/>
            <p:nvPr/>
          </p:nvSpPr>
          <p:spPr>
            <a:xfrm>
              <a:off x="4705560" y="1635120"/>
              <a:ext cx="3077279" cy="170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3B3B3"/>
            </a:solidFill>
            <a:ln w="36000">
              <a:solidFill>
                <a:srgbClr val="999999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9D459EC-A295-4E3A-80C3-D4BEAB9C618B}"/>
                </a:ext>
              </a:extLst>
            </p:cNvPr>
            <p:cNvSpPr txBox="1"/>
            <p:nvPr/>
          </p:nvSpPr>
          <p:spPr>
            <a:xfrm>
              <a:off x="6233760" y="2961359"/>
              <a:ext cx="1418039" cy="2818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Interface </a:t>
              </a: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Audio</a:t>
              </a:r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D7853D88-9A84-4372-8963-2579ED677FC0}"/>
                </a:ext>
              </a:extLst>
            </p:cNvPr>
            <p:cNvSpPr/>
            <p:nvPr/>
          </p:nvSpPr>
          <p:spPr>
            <a:xfrm>
              <a:off x="4914000" y="1844279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B500D900-6EA2-4EF8-871E-69D4EFBA2D95}"/>
                </a:ext>
              </a:extLst>
            </p:cNvPr>
            <p:cNvSpPr/>
            <p:nvPr/>
          </p:nvSpPr>
          <p:spPr>
            <a:xfrm>
              <a:off x="6174000" y="1844639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7B58629-FEC7-4B59-8FE9-B566A33D06F3}"/>
                </a:ext>
              </a:extLst>
            </p:cNvPr>
            <p:cNvSpPr txBox="1"/>
            <p:nvPr/>
          </p:nvSpPr>
          <p:spPr>
            <a:xfrm>
              <a:off x="5004720" y="2275200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control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A5E06D3C-FC2A-4FC3-84B1-826FFEFCA5A2}"/>
                </a:ext>
              </a:extLst>
            </p:cNvPr>
            <p:cNvSpPr txBox="1"/>
            <p:nvPr/>
          </p:nvSpPr>
          <p:spPr>
            <a:xfrm>
              <a:off x="6265079" y="2275560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input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DDB6F77-1EE1-40B0-9021-AD26AC333F8A}"/>
              </a:ext>
            </a:extLst>
          </p:cNvPr>
          <p:cNvGrpSpPr/>
          <p:nvPr/>
        </p:nvGrpSpPr>
        <p:grpSpPr>
          <a:xfrm>
            <a:off x="6153424" y="3573776"/>
            <a:ext cx="3077279" cy="1709640"/>
            <a:chOff x="4705560" y="3507479"/>
            <a:chExt cx="3077279" cy="1709640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EDED4A07-C5FF-45C2-B221-83C58CFC1920}"/>
                </a:ext>
              </a:extLst>
            </p:cNvPr>
            <p:cNvSpPr/>
            <p:nvPr/>
          </p:nvSpPr>
          <p:spPr>
            <a:xfrm>
              <a:off x="4705560" y="3507479"/>
              <a:ext cx="3077279" cy="170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3B3B3"/>
            </a:solidFill>
            <a:ln w="36000">
              <a:solidFill>
                <a:srgbClr val="999999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712647-5A0D-4703-A7CD-B845E0D0E9D6}"/>
                </a:ext>
              </a:extLst>
            </p:cNvPr>
            <p:cNvSpPr txBox="1"/>
            <p:nvPr/>
          </p:nvSpPr>
          <p:spPr>
            <a:xfrm>
              <a:off x="6233760" y="4833720"/>
              <a:ext cx="1407240" cy="2818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Interface </a:t>
              </a: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Video</a:t>
              </a:r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4F437B20-A1E1-4816-86D1-5E30B0BF29CB}"/>
                </a:ext>
              </a:extLst>
            </p:cNvPr>
            <p:cNvSpPr/>
            <p:nvPr/>
          </p:nvSpPr>
          <p:spPr>
            <a:xfrm>
              <a:off x="4914000" y="3716640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2B3C804C-A98A-4827-AF65-E57866AA0DCB}"/>
                </a:ext>
              </a:extLst>
            </p:cNvPr>
            <p:cNvSpPr/>
            <p:nvPr/>
          </p:nvSpPr>
          <p:spPr>
            <a:xfrm>
              <a:off x="6174000" y="3717000"/>
              <a:ext cx="1086840" cy="1013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9999"/>
            </a:solidFill>
            <a:ln w="36000">
              <a:solidFill>
                <a:srgbClr val="666666"/>
              </a:solidFill>
              <a:prstDash val="solid"/>
            </a:ln>
          </p:spPr>
          <p:txBody>
            <a:bodyPr vert="horz" lIns="18000" tIns="18000" rIns="18000" bIns="18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>
                <a:ln>
                  <a:noFill/>
                </a:ln>
                <a:latin typeface="Bitstream Vera Serif" pitchFamily="18"/>
                <a:ea typeface="HG Mincho Light J" pitchFamily="2"/>
                <a:cs typeface="Tahoma" pitchFamily="2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EA3CF3E-4AC9-44DA-8251-E4C7DE324875}"/>
                </a:ext>
              </a:extLst>
            </p:cNvPr>
            <p:cNvSpPr txBox="1"/>
            <p:nvPr/>
          </p:nvSpPr>
          <p:spPr>
            <a:xfrm>
              <a:off x="5004720" y="4147559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control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247DB8D-2817-4536-8B63-0B5F650B748A}"/>
                </a:ext>
              </a:extLst>
            </p:cNvPr>
            <p:cNvSpPr txBox="1"/>
            <p:nvPr/>
          </p:nvSpPr>
          <p:spPr>
            <a:xfrm>
              <a:off x="6265079" y="4147920"/>
              <a:ext cx="893880" cy="469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endpoint</a:t>
              </a:r>
              <a:br>
                <a:rPr lang="en-US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</a:br>
              <a:r>
                <a:rPr lang="en-US" sz="1200" b="0" i="0" u="none" strike="noStrike">
                  <a:ln>
                    <a:noFill/>
                  </a:ln>
                  <a:latin typeface="Nimbus Roman No9 L" pitchFamily="18"/>
                  <a:ea typeface="HG Mincho Light J" pitchFamily="2"/>
                  <a:cs typeface="Tahoma" pitchFamily="2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16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devices - 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Hierarchy: device -&gt; configurations -&gt; interfaces -&gt; endpoints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4 different types of endpoints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control: device control, accessing information, small transfers. Guaranteed bandwidth.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interrupt (keyboards, mice...): data transfer at a fixed rate. Guaranteed bandwidth.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bulk (storage, network, printers...): use all remaining bandwidth. No bandwidth or latency guarantee.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isochronous (audio, video...): guaranteed speed.</a:t>
            </a:r>
            <a:b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Possible data loss.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18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USB - User-space Representation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4752529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/>
              <a:t>usbview</a:t>
            </a:r>
            <a:endParaRPr lang="en-US" altLang="zh-TW" u="sng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u="sng" dirty="0">
                <a:solidFill>
                  <a:srgbClr val="0070C0"/>
                </a:solidFill>
                <a:latin typeface="Arial"/>
                <a:cs typeface="Arial"/>
              </a:rPr>
              <a:t>http://usbview.sourceforge.net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Graphical display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the contents of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/proc/bus/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usb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/devices.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4187DD-2962-4C01-B10A-6AFB8C43FF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90355" y="1263996"/>
            <a:ext cx="6056280" cy="49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91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Gadget Drivers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u="sng" dirty="0">
                <a:solidFill>
                  <a:srgbClr val="0070C0"/>
                </a:solidFill>
                <a:latin typeface="Arial"/>
                <a:cs typeface="Arial"/>
              </a:rPr>
              <a:t>http://www.linux-usb.org/usbtree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Also displays information from 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/proc/bus/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/devices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&gt; </a:t>
            </a:r>
            <a:r>
              <a:rPr lang="en-US" altLang="zh-TW" dirty="0" err="1">
                <a:latin typeface="Arial"/>
                <a:cs typeface="Arial"/>
              </a:rPr>
              <a:t>usbtree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\/:  Bus 04.Port 1: Dev 1, Class=</a:t>
            </a:r>
            <a:r>
              <a:rPr lang="en-US" altLang="zh-TW" dirty="0" err="1">
                <a:latin typeface="Arial"/>
                <a:cs typeface="Arial"/>
              </a:rPr>
              <a:t>root_hub</a:t>
            </a:r>
            <a:r>
              <a:rPr lang="en-US" altLang="zh-TW" dirty="0">
                <a:latin typeface="Arial"/>
                <a:cs typeface="Arial"/>
              </a:rPr>
              <a:t>, Driver=</a:t>
            </a:r>
            <a:r>
              <a:rPr lang="en-US" altLang="zh-TW" dirty="0" err="1">
                <a:latin typeface="Arial"/>
                <a:cs typeface="Arial"/>
              </a:rPr>
              <a:t>ehci_hcd</a:t>
            </a:r>
            <a:r>
              <a:rPr lang="en-US" altLang="zh-TW" dirty="0">
                <a:latin typeface="Arial"/>
                <a:cs typeface="Arial"/>
              </a:rPr>
              <a:t>/6p, 480M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/:  Bus 03.Port 1: Dev 1, Class=</a:t>
            </a:r>
            <a:r>
              <a:rPr lang="en-US" altLang="zh-TW" dirty="0" err="1">
                <a:latin typeface="Arial"/>
                <a:cs typeface="Arial"/>
              </a:rPr>
              <a:t>root_hub</a:t>
            </a:r>
            <a:r>
              <a:rPr lang="en-US" altLang="zh-TW" dirty="0">
                <a:latin typeface="Arial"/>
                <a:cs typeface="Arial"/>
              </a:rPr>
              <a:t>, Driver=</a:t>
            </a:r>
            <a:r>
              <a:rPr lang="en-US" altLang="zh-TW" dirty="0" err="1">
                <a:latin typeface="Arial"/>
                <a:cs typeface="Arial"/>
              </a:rPr>
              <a:t>uhci_hcd</a:t>
            </a:r>
            <a:r>
              <a:rPr lang="en-US" altLang="zh-TW" dirty="0">
                <a:latin typeface="Arial"/>
                <a:cs typeface="Arial"/>
              </a:rPr>
              <a:t>/2p, 12M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/:  Bus 02.Port 1: Dev 1, Class=</a:t>
            </a:r>
            <a:r>
              <a:rPr lang="en-US" altLang="zh-TW" dirty="0" err="1">
                <a:latin typeface="Arial"/>
                <a:cs typeface="Arial"/>
              </a:rPr>
              <a:t>root_hub</a:t>
            </a:r>
            <a:r>
              <a:rPr lang="en-US" altLang="zh-TW" dirty="0">
                <a:latin typeface="Arial"/>
                <a:cs typeface="Arial"/>
              </a:rPr>
              <a:t>, Driver=</a:t>
            </a:r>
            <a:r>
              <a:rPr lang="en-US" altLang="zh-TW" dirty="0" err="1">
                <a:latin typeface="Arial"/>
                <a:cs typeface="Arial"/>
              </a:rPr>
              <a:t>uhci_hcd</a:t>
            </a:r>
            <a:r>
              <a:rPr lang="en-US" altLang="zh-TW" dirty="0">
                <a:latin typeface="Arial"/>
                <a:cs typeface="Arial"/>
              </a:rPr>
              <a:t>/2p, 12M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    |__ Port 1: Dev 7, If 0, Class=HID, Driver=</a:t>
            </a:r>
            <a:r>
              <a:rPr lang="en-US" altLang="zh-TW" dirty="0" err="1">
                <a:latin typeface="Arial"/>
                <a:cs typeface="Arial"/>
              </a:rPr>
              <a:t>usbhid</a:t>
            </a:r>
            <a:r>
              <a:rPr lang="en-US" altLang="zh-TW" dirty="0">
                <a:latin typeface="Arial"/>
                <a:cs typeface="Arial"/>
              </a:rPr>
              <a:t>, 1.5M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/:  Bus 01.Port 1: Dev 1, Class=</a:t>
            </a:r>
            <a:r>
              <a:rPr lang="en-US" altLang="zh-TW" dirty="0" err="1">
                <a:latin typeface="Arial"/>
                <a:cs typeface="Arial"/>
              </a:rPr>
              <a:t>root_hub</a:t>
            </a:r>
            <a:r>
              <a:rPr lang="en-US" altLang="zh-TW" dirty="0">
                <a:latin typeface="Arial"/>
                <a:cs typeface="Arial"/>
              </a:rPr>
              <a:t>, Driver=</a:t>
            </a:r>
            <a:r>
              <a:rPr lang="en-US" altLang="zh-TW" dirty="0" err="1">
                <a:latin typeface="Arial"/>
                <a:cs typeface="Arial"/>
              </a:rPr>
              <a:t>uhci_hcd</a:t>
            </a:r>
            <a:r>
              <a:rPr lang="en-US" altLang="zh-TW" dirty="0">
                <a:latin typeface="Arial"/>
                <a:cs typeface="Arial"/>
              </a:rPr>
              <a:t>/2p, 12M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15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USB Communication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USB Request Blocks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Any communication between the host and device is done asynchronously using USB Request Blocks (</a:t>
            </a:r>
            <a:r>
              <a:rPr lang="en-US" altLang="zh-TW" sz="2400" dirty="0" err="1">
                <a:latin typeface="Arial"/>
                <a:cs typeface="Arial"/>
              </a:rPr>
              <a:t>urbs</a:t>
            </a:r>
            <a:r>
              <a:rPr lang="en-US" altLang="zh-TW" sz="2400" dirty="0">
                <a:latin typeface="Arial"/>
                <a:cs typeface="Arial"/>
              </a:rPr>
              <a:t>).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They are similar to packets in network communications.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Every endpoint can handle a queue of </a:t>
            </a:r>
            <a:r>
              <a:rPr lang="en-US" altLang="zh-TW" sz="2400" dirty="0" err="1">
                <a:latin typeface="Arial"/>
                <a:cs typeface="Arial"/>
              </a:rPr>
              <a:t>urbs</a:t>
            </a:r>
            <a:r>
              <a:rPr lang="en-US" altLang="zh-TW" sz="2400" dirty="0">
                <a:latin typeface="Arial"/>
                <a:cs typeface="Arial"/>
              </a:rPr>
              <a:t>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Every </a:t>
            </a:r>
            <a:r>
              <a:rPr lang="en-US" altLang="zh-TW" sz="2400" dirty="0" err="1">
                <a:latin typeface="Arial"/>
                <a:cs typeface="Arial"/>
              </a:rPr>
              <a:t>urb</a:t>
            </a:r>
            <a:r>
              <a:rPr lang="en-US" altLang="zh-TW" sz="2400" dirty="0">
                <a:latin typeface="Arial"/>
                <a:cs typeface="Arial"/>
              </a:rPr>
              <a:t> has a completion handler.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A driver may allocate many </a:t>
            </a:r>
            <a:r>
              <a:rPr lang="en-US" altLang="zh-TW" sz="2400" dirty="0" err="1">
                <a:latin typeface="Arial"/>
                <a:cs typeface="Arial"/>
              </a:rPr>
              <a:t>urbs</a:t>
            </a:r>
            <a:r>
              <a:rPr lang="en-US" altLang="zh-TW" sz="2400" dirty="0">
                <a:latin typeface="Arial"/>
                <a:cs typeface="Arial"/>
              </a:rPr>
              <a:t> for a single endpoint, or reuse the same </a:t>
            </a:r>
            <a:r>
              <a:rPr lang="en-US" altLang="zh-TW" sz="2400" dirty="0" err="1">
                <a:latin typeface="Arial"/>
                <a:cs typeface="Arial"/>
              </a:rPr>
              <a:t>urb</a:t>
            </a:r>
            <a:r>
              <a:rPr lang="en-US" altLang="zh-TW" sz="2400" dirty="0">
                <a:latin typeface="Arial"/>
                <a:cs typeface="Arial"/>
              </a:rPr>
              <a:t> for different endpoints.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See </a:t>
            </a:r>
            <a:r>
              <a:rPr lang="en-US" altLang="zh-TW" sz="2800" u="sng" dirty="0">
                <a:solidFill>
                  <a:srgbClr val="0070C0"/>
                </a:solidFill>
                <a:latin typeface="Arial"/>
                <a:cs typeface="Arial"/>
              </a:rPr>
              <a:t>Documentation/</a:t>
            </a:r>
            <a:r>
              <a:rPr lang="en-US" altLang="zh-TW" sz="2800" u="sng" dirty="0" err="1">
                <a:solidFill>
                  <a:srgbClr val="0070C0"/>
                </a:solidFill>
                <a:latin typeface="Arial"/>
                <a:cs typeface="Arial"/>
              </a:rPr>
              <a:t>usb</a:t>
            </a:r>
            <a:r>
              <a:rPr lang="en-US" altLang="zh-TW" sz="2800" u="sng" dirty="0">
                <a:solidFill>
                  <a:srgbClr val="0070C0"/>
                </a:solidFill>
                <a:latin typeface="Arial"/>
                <a:cs typeface="Arial"/>
              </a:rPr>
              <a:t>/URB.txt</a:t>
            </a:r>
            <a:r>
              <a:rPr lang="en-US" altLang="zh-TW" sz="28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in kernel sources.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78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Urb</a:t>
            </a:r>
            <a:r>
              <a:rPr lang="en-US" altLang="zh-TW" sz="3600" b="1" cap="none" dirty="0"/>
              <a:t> Life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89256538-7E3F-4E40-8E3B-46585625B0F6}"/>
              </a:ext>
            </a:extLst>
          </p:cNvPr>
          <p:cNvSpPr txBox="1">
            <a:spLocks/>
          </p:cNvSpPr>
          <p:nvPr/>
        </p:nvSpPr>
        <p:spPr>
          <a:xfrm>
            <a:off x="6113164" y="1296719"/>
            <a:ext cx="3428639" cy="50328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32000" indent="-324000">
              <a:buFont typeface="Arial" pitchFamily="34" charset="0"/>
              <a:buNone/>
            </a:pPr>
            <a:r>
              <a:rPr lang="en-US" u="sng"/>
              <a:t>The lifecycle of an urb</a:t>
            </a:r>
            <a:endParaRPr lang="en-US" u="sng" dirty="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ED4D9241-DBBF-4932-B9DF-B418E70160C1}"/>
              </a:ext>
            </a:extLst>
          </p:cNvPr>
          <p:cNvSpPr/>
          <p:nvPr/>
        </p:nvSpPr>
        <p:spPr>
          <a:xfrm>
            <a:off x="3170884" y="1389240"/>
            <a:ext cx="2262240" cy="64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36000">
            <a:solidFill>
              <a:srgbClr val="CCCCFF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Creation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D8595B2-9CFC-4C32-8122-6B3875E7AF6D}"/>
              </a:ext>
            </a:extLst>
          </p:cNvPr>
          <p:cNvSpPr/>
          <p:nvPr/>
        </p:nvSpPr>
        <p:spPr>
          <a:xfrm>
            <a:off x="3170884" y="2384280"/>
            <a:ext cx="2262240" cy="64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36000">
            <a:solidFill>
              <a:srgbClr val="CCCCFF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Assigned</a:t>
            </a:r>
            <a:b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to an endpoint</a:t>
            </a: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332FD684-61A5-4AA3-B883-73FF43A69B40}"/>
              </a:ext>
            </a:extLst>
          </p:cNvPr>
          <p:cNvSpPr/>
          <p:nvPr/>
        </p:nvSpPr>
        <p:spPr>
          <a:xfrm>
            <a:off x="3170884" y="3429000"/>
            <a:ext cx="2262240" cy="64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36000">
            <a:solidFill>
              <a:srgbClr val="CCCCFF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Submitted</a:t>
            </a:r>
            <a:b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to the USB core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ADD7E8C5-16BA-4926-9869-9882DFFA677A}"/>
              </a:ext>
            </a:extLst>
          </p:cNvPr>
          <p:cNvSpPr/>
          <p:nvPr/>
        </p:nvSpPr>
        <p:spPr>
          <a:xfrm>
            <a:off x="6382444" y="3429000"/>
            <a:ext cx="2262240" cy="64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36000">
            <a:solidFill>
              <a:srgbClr val="CCCCFF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Transfered</a:t>
            </a:r>
            <a:b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to the device</a:t>
            </a: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D11BD342-EFD5-47F1-AD63-A7AF2D56EF0C}"/>
              </a:ext>
            </a:extLst>
          </p:cNvPr>
          <p:cNvSpPr/>
          <p:nvPr/>
        </p:nvSpPr>
        <p:spPr>
          <a:xfrm>
            <a:off x="3170884" y="5738400"/>
            <a:ext cx="2262240" cy="64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36000">
            <a:solidFill>
              <a:srgbClr val="CCCCFF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Deletion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A23E35-1B90-4DCF-B57C-EF465CE5B5E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302004" y="2032200"/>
            <a:ext cx="0" cy="352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1181599-5ABC-40B7-B1A0-DEF3F093789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02004" y="3027240"/>
            <a:ext cx="0" cy="4017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06CD55-4F80-498A-96D1-1CA76341066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5433124" y="3750480"/>
            <a:ext cx="94932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7897D089-0BC8-4579-8F05-9EC3F0FCCD08}"/>
              </a:ext>
            </a:extLst>
          </p:cNvPr>
          <p:cNvSpPr/>
          <p:nvPr/>
        </p:nvSpPr>
        <p:spPr>
          <a:xfrm>
            <a:off x="3361324" y="4400280"/>
            <a:ext cx="1881360" cy="103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rgbClr val="CCFFFF"/>
          </a:solidFill>
          <a:ln w="36000">
            <a:solidFill>
              <a:srgbClr val="33CC66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can be</a:t>
            </a:r>
            <a:b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reused?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C97FFFB-F7CD-4BFB-BC30-D48A525563CD}"/>
              </a:ext>
            </a:extLst>
          </p:cNvPr>
          <p:cNvCxnSpPr>
            <a:stCxn id="9" idx="2"/>
            <a:endCxn id="15" idx="4"/>
          </p:cNvCxnSpPr>
          <p:nvPr/>
        </p:nvCxnSpPr>
        <p:spPr>
          <a:xfrm>
            <a:off x="4302004" y="4071960"/>
            <a:ext cx="0" cy="3283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15BE9AE-A867-4E3C-AF90-738002C22AC4}"/>
              </a:ext>
            </a:extLst>
          </p:cNvPr>
          <p:cNvCxnSpPr>
            <a:stCxn id="15" idx="6"/>
            <a:endCxn id="11" idx="0"/>
          </p:cNvCxnSpPr>
          <p:nvPr/>
        </p:nvCxnSpPr>
        <p:spPr>
          <a:xfrm>
            <a:off x="4302004" y="5435999"/>
            <a:ext cx="0" cy="30240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38E31EC1-1C18-40CF-B42E-F328313BA00A}"/>
              </a:ext>
            </a:extLst>
          </p:cNvPr>
          <p:cNvSpPr/>
          <p:nvPr/>
        </p:nvSpPr>
        <p:spPr>
          <a:xfrm>
            <a:off x="6436444" y="4411800"/>
            <a:ext cx="2440800" cy="10123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235929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80 f10 1"/>
              <a:gd name="f16" fmla="*/ 18420 f10 1"/>
              <a:gd name="f17" fmla="*/ 18420 f11 1"/>
              <a:gd name="f18" fmla="*/ 318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CCFFFF"/>
          </a:solidFill>
          <a:ln w="36000">
            <a:solidFill>
              <a:srgbClr val="33CC66"/>
            </a:solidFill>
            <a:prstDash val="solid"/>
          </a:ln>
        </p:spPr>
        <p:txBody>
          <a:bodyPr vert="horz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Notification at</a:t>
            </a:r>
            <a:b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transfer completion</a:t>
            </a:r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120CE03B-BF8A-4261-9ED4-0F4EEA5E09AF}"/>
              </a:ext>
            </a:extLst>
          </p:cNvPr>
          <p:cNvCxnSpPr>
            <a:stCxn id="10" idx="1"/>
            <a:endCxn id="18" idx="10"/>
          </p:cNvCxnSpPr>
          <p:nvPr/>
        </p:nvCxnSpPr>
        <p:spPr>
          <a:xfrm>
            <a:off x="8644684" y="3750480"/>
            <a:ext cx="232560" cy="116748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A950510-FAC1-40E7-9D04-E1EBD75F3CE8}"/>
              </a:ext>
            </a:extLst>
          </p:cNvPr>
          <p:cNvCxnSpPr>
            <a:stCxn id="18" idx="6"/>
            <a:endCxn id="15" idx="7"/>
          </p:cNvCxnSpPr>
          <p:nvPr/>
        </p:nvCxnSpPr>
        <p:spPr>
          <a:xfrm flipH="1">
            <a:off x="5242684" y="4917960"/>
            <a:ext cx="1193760" cy="17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35ECFD1D-E63E-4A1C-A8F9-D06D60CEFA45}"/>
              </a:ext>
            </a:extLst>
          </p:cNvPr>
          <p:cNvCxnSpPr>
            <a:stCxn id="15" idx="5"/>
          </p:cNvCxnSpPr>
          <p:nvPr/>
        </p:nvCxnSpPr>
        <p:spPr>
          <a:xfrm flipH="1" flipV="1">
            <a:off x="3170884" y="2705760"/>
            <a:ext cx="190440" cy="2212200"/>
          </a:xfrm>
          <a:prstGeom prst="curvedConnector3">
            <a:avLst>
              <a:gd name="adj1" fmla="val 2591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C4E2011-7099-43DA-9958-7B5C0E07FF45}"/>
              </a:ext>
            </a:extLst>
          </p:cNvPr>
          <p:cNvSpPr txBox="1"/>
          <p:nvPr/>
        </p:nvSpPr>
        <p:spPr>
          <a:xfrm>
            <a:off x="2420643" y="3776040"/>
            <a:ext cx="340560" cy="308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yes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5517E68-E6DD-4B66-BEB4-3136C70A7C73}"/>
              </a:ext>
            </a:extLst>
          </p:cNvPr>
          <p:cNvSpPr txBox="1"/>
          <p:nvPr/>
        </p:nvSpPr>
        <p:spPr>
          <a:xfrm>
            <a:off x="4633922" y="5299920"/>
            <a:ext cx="425893" cy="313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no</a:t>
            </a:r>
          </a:p>
        </p:txBody>
      </p:sp>
      <p:sp>
        <p:nvSpPr>
          <p:cNvPr id="24" name="直線接點 23">
            <a:extLst>
              <a:ext uri="{FF2B5EF4-FFF2-40B4-BE49-F238E27FC236}">
                <a16:creationId xmlns:a16="http://schemas.microsoft.com/office/drawing/2014/main" id="{1D1BC149-B509-42E8-B208-E5F2C090E5C9}"/>
              </a:ext>
            </a:extLst>
          </p:cNvPr>
          <p:cNvSpPr/>
          <p:nvPr/>
        </p:nvSpPr>
        <p:spPr>
          <a:xfrm>
            <a:off x="5860804" y="1263960"/>
            <a:ext cx="0" cy="5250600"/>
          </a:xfrm>
          <a:prstGeom prst="line">
            <a:avLst/>
          </a:prstGeom>
          <a:noFill/>
          <a:ln w="36000">
            <a:solidFill>
              <a:srgbClr val="CCCCCC"/>
            </a:solidFill>
            <a:custDash>
              <a:ds d="51000" sp="51000"/>
              <a:ds d="51000" sp="51000"/>
            </a:custDash>
          </a:ln>
        </p:spPr>
        <p:txBody>
          <a:bodyPr vert="horz" lIns="18000" tIns="18000" rIns="18000" bIns="18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49620D-E6CC-413F-9F2B-A7D65DE7CB29}"/>
              </a:ext>
            </a:extLst>
          </p:cNvPr>
          <p:cNvSpPr txBox="1"/>
          <p:nvPr/>
        </p:nvSpPr>
        <p:spPr>
          <a:xfrm>
            <a:off x="1289884" y="1369800"/>
            <a:ext cx="864719" cy="73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Device</a:t>
            </a:r>
            <a:b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driver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9A5A6B-6A98-4215-A469-FECAF5BE2D1A}"/>
              </a:ext>
            </a:extLst>
          </p:cNvPr>
          <p:cNvSpPr txBox="1"/>
          <p:nvPr/>
        </p:nvSpPr>
        <p:spPr>
          <a:xfrm>
            <a:off x="9139326" y="2096280"/>
            <a:ext cx="1419582" cy="1127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core</a:t>
            </a:r>
            <a:br>
              <a:rPr lang="en-US" sz="24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4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(controller</a:t>
            </a:r>
            <a:br>
              <a:rPr lang="en-US" sz="24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</a:br>
            <a:r>
              <a:rPr lang="en-US" sz="24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driver)</a:t>
            </a:r>
          </a:p>
        </p:txBody>
      </p:sp>
    </p:spTree>
    <p:extLst>
      <p:ext uri="{BB962C8B-B14F-4D97-AF65-F5344CB8AC3E}">
        <p14:creationId xmlns:p14="http://schemas.microsoft.com/office/powerpoint/2010/main" val="2138942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urb</a:t>
            </a:r>
            <a:r>
              <a:rPr lang="en-US" altLang="zh-TW" sz="3600" b="1" cap="none" dirty="0"/>
              <a:t> structure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Fields of the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structure useful to USB device drivers: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struct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usb_device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*dev;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Device the </a:t>
            </a:r>
            <a:r>
              <a:rPr lang="en-US" altLang="zh-TW" dirty="0" err="1">
                <a:latin typeface="Arial"/>
                <a:cs typeface="Arial"/>
              </a:rPr>
              <a:t>urb</a:t>
            </a:r>
            <a:r>
              <a:rPr lang="en-US" altLang="zh-TW" dirty="0">
                <a:latin typeface="Arial"/>
                <a:cs typeface="Arial"/>
              </a:rPr>
              <a:t> is sent to.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unsigned int pipe;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Information about the endpoint in the target device.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status;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Transfer status.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unsigned 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transfer_flags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Instructions for handling the </a:t>
            </a:r>
            <a:r>
              <a:rPr lang="en-US" altLang="zh-TW" dirty="0" err="1">
                <a:latin typeface="Arial"/>
                <a:cs typeface="Arial"/>
              </a:rPr>
              <a:t>urb</a:t>
            </a:r>
            <a:r>
              <a:rPr lang="en-US" altLang="zh-TW" dirty="0">
                <a:latin typeface="Arial"/>
                <a:cs typeface="Arial"/>
              </a:rPr>
              <a:t>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* </a:t>
            </a:r>
            <a:r>
              <a:rPr lang="en-US" altLang="zh-TW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transfer_buffer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Buffer storing transferred data.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Must be created with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kmalloc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90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urb</a:t>
            </a:r>
            <a:r>
              <a:rPr lang="en-US" altLang="zh-TW" sz="3600" b="1" cap="none" dirty="0"/>
              <a:t> structure (2)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dma_addr_t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transfer_dma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Data transfer buffer when DMA is used.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transfer_buffer_length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Transfer buffer length.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actual_length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Actual length of data received or sent by the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usb_complete_t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complete;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Completion handler called when the transfer is complete.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void *context;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Data blob which can be used in the completion handler.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unsigned char *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setup_packet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lang="en-US" altLang="zh-TW" dirty="0">
                <a:latin typeface="Arial"/>
                <a:cs typeface="Arial"/>
              </a:rPr>
              <a:t>(control </a:t>
            </a:r>
            <a:r>
              <a:rPr lang="en-US" altLang="zh-TW" dirty="0" err="1">
                <a:latin typeface="Arial"/>
                <a:cs typeface="Arial"/>
              </a:rPr>
              <a:t>urbs</a:t>
            </a:r>
            <a:r>
              <a:rPr lang="en-US" altLang="zh-TW" dirty="0">
                <a:latin typeface="Arial"/>
                <a:cs typeface="Arial"/>
              </a:rPr>
              <a:t>)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Setup packet transferred before the data in the transfer buffer.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dma_addr_t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setup_dma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lang="en-US" altLang="zh-TW" dirty="0">
                <a:latin typeface="Arial"/>
                <a:cs typeface="Arial"/>
              </a:rPr>
              <a:t>(control </a:t>
            </a:r>
            <a:r>
              <a:rPr lang="en-US" altLang="zh-TW" dirty="0" err="1">
                <a:latin typeface="Arial"/>
                <a:cs typeface="Arial"/>
              </a:rPr>
              <a:t>urbs</a:t>
            </a:r>
            <a:r>
              <a:rPr lang="en-US" altLang="zh-TW" dirty="0">
                <a:latin typeface="Arial"/>
                <a:cs typeface="Arial"/>
              </a:rPr>
              <a:t>)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Same, but when the setup packet is transferred with DMA.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44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urb</a:t>
            </a:r>
            <a:r>
              <a:rPr lang="en-US" altLang="zh-TW" sz="3600" b="1" cap="none" dirty="0"/>
              <a:t> structure (3)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interval;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(isochronous and interrupt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polling interval.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error_count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(isochronous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Number of isochronous transfers which reported an error.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start_frame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lang="en-US" altLang="zh-TW" dirty="0">
                <a:latin typeface="Arial"/>
                <a:cs typeface="Arial"/>
              </a:rPr>
              <a:t>(isochronous </a:t>
            </a:r>
            <a:r>
              <a:rPr lang="en-US" altLang="zh-TW" dirty="0" err="1">
                <a:latin typeface="Arial"/>
                <a:cs typeface="Arial"/>
              </a:rPr>
              <a:t>urbs</a:t>
            </a:r>
            <a:r>
              <a:rPr lang="en-US" altLang="zh-TW" dirty="0">
                <a:latin typeface="Arial"/>
                <a:cs typeface="Arial"/>
              </a:rPr>
              <a:t>)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Sets or returns the initial frame number to use.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int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number_of_packets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; </a:t>
            </a:r>
            <a:r>
              <a:rPr lang="en-US" altLang="zh-TW" dirty="0">
                <a:latin typeface="Arial"/>
                <a:cs typeface="Arial"/>
              </a:rPr>
              <a:t>(isochronous </a:t>
            </a:r>
            <a:r>
              <a:rPr lang="en-US" altLang="zh-TW" dirty="0" err="1">
                <a:latin typeface="Arial"/>
                <a:cs typeface="Arial"/>
              </a:rPr>
              <a:t>urbs</a:t>
            </a:r>
            <a:r>
              <a:rPr lang="en-US" altLang="zh-TW" dirty="0">
                <a:latin typeface="Arial"/>
                <a:cs typeface="Arial"/>
              </a:rPr>
              <a:t>)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Number of isochronous transfer buffers to use.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struct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usb_iso_packet_descriptor</a:t>
            </a:r>
            <a:r>
              <a:rPr lang="en-US" altLang="zh-TW" dirty="0">
                <a:latin typeface="Arial"/>
                <a:cs typeface="Arial"/>
              </a:rPr>
              <a:t> (isochronous </a:t>
            </a:r>
            <a:r>
              <a:rPr lang="en-US" altLang="zh-TW" dirty="0" err="1">
                <a:latin typeface="Arial"/>
                <a:cs typeface="Arial"/>
              </a:rPr>
              <a:t>urbs</a:t>
            </a:r>
            <a:r>
              <a:rPr lang="en-US" altLang="zh-TW" dirty="0">
                <a:latin typeface="Arial"/>
                <a:cs typeface="Arial"/>
              </a:rPr>
              <a:t>)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			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iso_frame_desc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[0];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Allows a single </a:t>
            </a:r>
            <a:r>
              <a:rPr lang="en-US" altLang="zh-TW" dirty="0" err="1">
                <a:latin typeface="Arial"/>
                <a:cs typeface="Arial"/>
              </a:rPr>
              <a:t>urb</a:t>
            </a:r>
            <a:r>
              <a:rPr lang="en-US" altLang="zh-TW" dirty="0">
                <a:latin typeface="Arial"/>
                <a:cs typeface="Arial"/>
              </a:rPr>
              <a:t> to define multiple isochronous transfers at once.</a:t>
            </a:r>
          </a:p>
        </p:txBody>
      </p:sp>
    </p:spTree>
    <p:extLst>
      <p:ext uri="{BB962C8B-B14F-4D97-AF65-F5344CB8AC3E}">
        <p14:creationId xmlns:p14="http://schemas.microsoft.com/office/powerpoint/2010/main" val="207779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Creating Pipes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pipe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: endpoint information 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/>
              <a:t>Create the “pipe” value using values from the appropriate endpoint descriptor</a:t>
            </a: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Functions used to initialize the 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pipe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field of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structure: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Control pipes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usb_sndctrlpipe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(),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usb_rcvctrlpipe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Bulk pipes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usb_sndbulkpipe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(),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usb_rcvbulkpipe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Interrupt pipes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usb_sndintpipe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(),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usb_rcvintpipe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Isochronous pipes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usb_sndisocpipe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(),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usb_rcvisocpipe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</a:p>
          <a:p>
            <a:pPr marL="241300" lvl="1" indent="0">
              <a:lnSpc>
                <a:spcPct val="100000"/>
              </a:lnSpc>
              <a:spcBef>
                <a:spcPts val="785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Prototype</a:t>
            </a:r>
          </a:p>
          <a:p>
            <a:pPr marL="432000" lvl="0" indent="-324000">
              <a:buNone/>
            </a:pPr>
            <a:r>
              <a:rPr lang="en-US" altLang="zh-TW" sz="2000" dirty="0">
                <a:solidFill>
                  <a:srgbClr val="000080"/>
                </a:solidFill>
                <a:latin typeface="Courier 10 Pitch" pitchFamily="17"/>
              </a:rPr>
              <a:t>	unsigned int </a:t>
            </a:r>
            <a:r>
              <a:rPr lang="en-US" altLang="zh-TW" sz="2000" dirty="0" err="1">
                <a:solidFill>
                  <a:srgbClr val="000080"/>
                </a:solidFill>
                <a:latin typeface="Courier 10 Pitch" pitchFamily="17"/>
              </a:rPr>
              <a:t>usb</a:t>
            </a:r>
            <a:r>
              <a:rPr lang="en-US" altLang="zh-TW" sz="2000" dirty="0">
                <a:solidFill>
                  <a:srgbClr val="000080"/>
                </a:solidFill>
                <a:latin typeface="Courier 10 Pitch" pitchFamily="17"/>
              </a:rPr>
              <a:t>_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[</a:t>
            </a:r>
            <a:r>
              <a:rPr lang="en-US" altLang="zh-TW" sz="2000" dirty="0" err="1">
                <a:solidFill>
                  <a:srgbClr val="B80047"/>
                </a:solidFill>
                <a:latin typeface="Courier 10 Pitch" pitchFamily="17"/>
              </a:rPr>
              <a:t>snd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/</a:t>
            </a:r>
            <a:r>
              <a:rPr lang="en-US" altLang="zh-TW" sz="2000" dirty="0" err="1">
                <a:solidFill>
                  <a:srgbClr val="B80047"/>
                </a:solidFill>
                <a:latin typeface="Courier 10 Pitch" pitchFamily="17"/>
              </a:rPr>
              <a:t>rcv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][</a:t>
            </a:r>
            <a:r>
              <a:rPr lang="en-US" altLang="zh-TW" sz="2000" dirty="0">
                <a:solidFill>
                  <a:srgbClr val="B80047"/>
                </a:solidFill>
                <a:latin typeface="Courier 10 Pitch" pitchFamily="17"/>
              </a:rPr>
              <a:t>ctrl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/</a:t>
            </a:r>
            <a:r>
              <a:rPr lang="en-US" altLang="zh-TW" sz="2000" dirty="0">
                <a:solidFill>
                  <a:srgbClr val="B80047"/>
                </a:solidFill>
                <a:latin typeface="Courier 10 Pitch" pitchFamily="17"/>
              </a:rPr>
              <a:t>bulk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/</a:t>
            </a:r>
            <a:r>
              <a:rPr lang="en-US" altLang="zh-TW" sz="2000" dirty="0">
                <a:solidFill>
                  <a:srgbClr val="B80047"/>
                </a:solidFill>
                <a:latin typeface="Courier 10 Pitch" pitchFamily="17"/>
              </a:rPr>
              <a:t>int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/</a:t>
            </a:r>
            <a:r>
              <a:rPr lang="en-US" altLang="zh-TW" sz="2000" dirty="0" err="1">
                <a:solidFill>
                  <a:srgbClr val="B80047"/>
                </a:solidFill>
                <a:latin typeface="Courier 10 Pitch" pitchFamily="17"/>
              </a:rPr>
              <a:t>isoc</a:t>
            </a:r>
            <a:r>
              <a:rPr lang="en-US" altLang="zh-TW" sz="2000" i="1" dirty="0">
                <a:solidFill>
                  <a:srgbClr val="000000"/>
                </a:solidFill>
                <a:latin typeface="Courier 10 Pitch" pitchFamily="17"/>
              </a:rPr>
              <a:t>]</a:t>
            </a:r>
            <a:r>
              <a:rPr lang="en-US" altLang="zh-TW" sz="2000" dirty="0">
                <a:solidFill>
                  <a:srgbClr val="000080"/>
                </a:solidFill>
                <a:latin typeface="Courier 10 Pitch" pitchFamily="17"/>
              </a:rPr>
              <a:t>pipe(</a:t>
            </a:r>
            <a:br>
              <a:rPr lang="en-US" altLang="zh-TW" sz="2000" dirty="0">
                <a:solidFill>
                  <a:srgbClr val="000080"/>
                </a:solidFill>
                <a:latin typeface="Courier 10 Pitch" pitchFamily="17"/>
              </a:rPr>
            </a:br>
            <a:r>
              <a:rPr lang="en-US" altLang="zh-TW" sz="2000" dirty="0">
                <a:solidFill>
                  <a:srgbClr val="000080"/>
                </a:solidFill>
                <a:latin typeface="Courier 10 Pitch" pitchFamily="17"/>
              </a:rPr>
              <a:t>		struct </a:t>
            </a:r>
            <a:r>
              <a:rPr lang="en-US" altLang="zh-TW" sz="2000" dirty="0" err="1">
                <a:solidFill>
                  <a:srgbClr val="000080"/>
                </a:solidFill>
                <a:latin typeface="Courier 10 Pitch" pitchFamily="17"/>
              </a:rPr>
              <a:t>usb_device</a:t>
            </a:r>
            <a:r>
              <a:rPr lang="en-US" altLang="zh-TW" sz="2000" dirty="0">
                <a:solidFill>
                  <a:srgbClr val="000080"/>
                </a:solidFill>
                <a:latin typeface="Courier 10 Pitch" pitchFamily="17"/>
              </a:rPr>
              <a:t> *dev, unsigned int endpoint);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5685FD-401E-4C80-B010-FFDD905B7258}"/>
              </a:ext>
            </a:extLst>
          </p:cNvPr>
          <p:cNvSpPr txBox="1"/>
          <p:nvPr/>
        </p:nvSpPr>
        <p:spPr>
          <a:xfrm>
            <a:off x="2881792" y="5618880"/>
            <a:ext cx="1561850" cy="3443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dirty="0">
                <a:ln>
                  <a:noFill/>
                </a:ln>
                <a:solidFill>
                  <a:srgbClr val="B80047"/>
                </a:solidFill>
                <a:latin typeface="Nimbus Roman No9 L" pitchFamily="18"/>
                <a:ea typeface="HG Mincho Light J" pitchFamily="2"/>
                <a:cs typeface="Tahoma" pitchFamily="2"/>
              </a:rPr>
              <a:t>send (out)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E68383-3FEA-4480-8526-537016827856}"/>
              </a:ext>
            </a:extLst>
          </p:cNvPr>
          <p:cNvSpPr txBox="1"/>
          <p:nvPr/>
        </p:nvSpPr>
        <p:spPr>
          <a:xfrm>
            <a:off x="5014292" y="5624510"/>
            <a:ext cx="1279440" cy="3387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dirty="0">
                <a:ln>
                  <a:noFill/>
                </a:ln>
                <a:solidFill>
                  <a:srgbClr val="B80047"/>
                </a:solidFill>
                <a:latin typeface="Nimbus Roman No9 L" pitchFamily="18"/>
                <a:ea typeface="HG Mincho Light J" pitchFamily="2"/>
                <a:cs typeface="Tahoma" pitchFamily="2"/>
              </a:rPr>
              <a:t>receive (in)</a:t>
            </a:r>
          </a:p>
        </p:txBody>
      </p:sp>
      <p:sp>
        <p:nvSpPr>
          <p:cNvPr id="8" name="直線接點 7">
            <a:extLst>
              <a:ext uri="{FF2B5EF4-FFF2-40B4-BE49-F238E27FC236}">
                <a16:creationId xmlns:a16="http://schemas.microsoft.com/office/drawing/2014/main" id="{866A0BC0-2C82-427C-9610-CA724DB79936}"/>
              </a:ext>
            </a:extLst>
          </p:cNvPr>
          <p:cNvSpPr/>
          <p:nvPr/>
        </p:nvSpPr>
        <p:spPr>
          <a:xfrm flipH="1" flipV="1">
            <a:off x="4037492" y="5963270"/>
            <a:ext cx="146960" cy="18324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9" name="直線接點 8">
            <a:extLst>
              <a:ext uri="{FF2B5EF4-FFF2-40B4-BE49-F238E27FC236}">
                <a16:creationId xmlns:a16="http://schemas.microsoft.com/office/drawing/2014/main" id="{11A24324-EE57-45FD-AA03-7743E825E41C}"/>
              </a:ext>
            </a:extLst>
          </p:cNvPr>
          <p:cNvSpPr/>
          <p:nvPr/>
        </p:nvSpPr>
        <p:spPr>
          <a:xfrm flipV="1">
            <a:off x="4940812" y="5963270"/>
            <a:ext cx="146960" cy="1836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763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Good Features of USB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Ease of use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Hot pluggable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Speed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Power devices from the bus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Bus expansion using hub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USB On-The-Go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69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Creating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structures must always be allocated with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usb_alloc_urb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() function.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That's needed for reference counting used by the USB core.</a:t>
            </a:r>
          </a:p>
          <a:p>
            <a:pPr marL="660600" lvl="1" indent="-32400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linux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usb.h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660600" lvl="1" indent="-32400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usb_alloc_urb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iso_packets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Number of isochronous 								// packets the </a:t>
            </a:r>
            <a:r>
              <a:rPr lang="en-US" altLang="zh-TW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contain.</a:t>
            </a:r>
            <a:b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//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other transfer types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gfp_t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mem_flags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Standard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kmalloc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flags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Check that it didn't return NULL (allocation failed)!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Typical example: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usb_alloc_urb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GFP_KERNEL);</a:t>
            </a:r>
          </a:p>
          <a:p>
            <a:pPr marL="432000" lvl="0" indent="-324000">
              <a:buNone/>
            </a:pPr>
            <a:endParaRPr lang="en-US" altLang="zh-TW" dirty="0">
              <a:solidFill>
                <a:srgbClr val="B80047"/>
              </a:solidFill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88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Freeing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Similarly, you have to use a dedicated function to release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urbs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indent="0">
              <a:lnSpc>
                <a:spcPct val="100000"/>
              </a:lnSpc>
              <a:spcBef>
                <a:spcPts val="785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    void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usb_free_urb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(struct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*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);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Request Blocks - 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Basic data structure used in any USB communication.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Implemented by the 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struct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urb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type.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Must be created with 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usb_alloc_urb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function.</a:t>
            </a:r>
            <a:b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Shouldn't be allocated statically or with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kmalloc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Must be deleted with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usb_free_urb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</a:p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756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Initializing Interrupt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431999" lvl="0" indent="-323999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usb_fill_int_urb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initialized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usb_device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*dev,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device to send the </a:t>
            </a:r>
            <a:r>
              <a:rPr lang="en-US" altLang="zh-TW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int pipe,	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pipe (endpoint and device specific)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transfer_buffer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transfer buffer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buffer_length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transfer buffer size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usb_complete_t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complete,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completion handler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*context,	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context (for handler)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interval		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Scheduling interval (see next page)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This doesn't prevent you from making more changes to the </a:t>
            </a:r>
            <a:r>
              <a:rPr lang="en-US" altLang="zh-TW" dirty="0" err="1">
                <a:latin typeface="Arial"/>
                <a:cs typeface="Arial"/>
              </a:rPr>
              <a:t>urb</a:t>
            </a:r>
            <a:r>
              <a:rPr lang="en-US" altLang="zh-TW" dirty="0">
                <a:latin typeface="Arial"/>
                <a:cs typeface="Arial"/>
              </a:rPr>
              <a:t> fields before </a:t>
            </a:r>
            <a:r>
              <a:rPr lang="en-US" altLang="zh-TW" dirty="0" err="1">
                <a:latin typeface="Arial"/>
                <a:cs typeface="Arial"/>
              </a:rPr>
              <a:t>urb</a:t>
            </a:r>
            <a:r>
              <a:rPr lang="en-US" altLang="zh-TW" dirty="0">
                <a:latin typeface="Arial"/>
                <a:cs typeface="Arial"/>
              </a:rPr>
              <a:t> submission.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The </a:t>
            </a:r>
            <a:r>
              <a:rPr lang="en-US" altLang="zh-TW" dirty="0" err="1">
                <a:solidFill>
                  <a:srgbClr val="0070C0"/>
                </a:solidFill>
                <a:latin typeface="Arial"/>
                <a:cs typeface="Arial"/>
              </a:rPr>
              <a:t>transfer_flags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latin typeface="Arial"/>
                <a:cs typeface="Arial"/>
              </a:rPr>
              <a:t>field needs to be set by the driver.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724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urb</a:t>
            </a:r>
            <a:r>
              <a:rPr lang="en-US" altLang="zh-TW" sz="3600" b="1" cap="none" dirty="0"/>
              <a:t> Scheduling Interval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For interrupt and isochronous transfers</a:t>
            </a:r>
          </a:p>
          <a:p>
            <a:pPr marL="584200" lvl="1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Low-Speed and Full-Speed devices: the interval unit is frames (</a:t>
            </a:r>
            <a:r>
              <a:rPr lang="en-US" altLang="zh-TW" sz="2400" dirty="0" err="1">
                <a:latin typeface="Arial"/>
                <a:cs typeface="Arial"/>
              </a:rPr>
              <a:t>ms</a:t>
            </a:r>
            <a:r>
              <a:rPr lang="en-US" altLang="zh-TW" sz="2400" dirty="0">
                <a:latin typeface="Arial"/>
                <a:cs typeface="Arial"/>
              </a:rPr>
              <a:t>)</a:t>
            </a:r>
          </a:p>
          <a:p>
            <a:pPr marL="584200" lvl="1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Hi-Speed devices: the interval unit is </a:t>
            </a:r>
            <a:r>
              <a:rPr lang="en-US" altLang="zh-TW" sz="2400" dirty="0" err="1">
                <a:latin typeface="Arial"/>
                <a:cs typeface="Arial"/>
              </a:rPr>
              <a:t>microframes</a:t>
            </a:r>
            <a:r>
              <a:rPr lang="en-US" altLang="zh-TW" sz="2400" dirty="0">
                <a:latin typeface="Arial"/>
                <a:cs typeface="Arial"/>
              </a:rPr>
              <a:t> (1/8 </a:t>
            </a:r>
            <a:r>
              <a:rPr lang="en-US" altLang="zh-TW" sz="2400" dirty="0" err="1">
                <a:latin typeface="Arial"/>
                <a:cs typeface="Arial"/>
              </a:rPr>
              <a:t>ms</a:t>
            </a:r>
            <a:r>
              <a:rPr lang="en-US" altLang="zh-TW" sz="2400" dirty="0">
                <a:latin typeface="Arial"/>
                <a:cs typeface="Arial"/>
              </a:rPr>
              <a:t>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02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Initializing Bulk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Same parameters as in </a:t>
            </a:r>
            <a:r>
              <a:rPr lang="en-US" altLang="zh-TW" dirty="0" err="1">
                <a:solidFill>
                  <a:schemeClr val="accent5"/>
                </a:solidFill>
                <a:latin typeface="Arial"/>
                <a:cs typeface="Arial"/>
              </a:rPr>
              <a:t>usb_fill_int_urb</a:t>
            </a:r>
            <a:r>
              <a:rPr lang="en-US" altLang="zh-TW" dirty="0">
                <a:solidFill>
                  <a:schemeClr val="accent5"/>
                </a:solidFill>
                <a:latin typeface="Arial"/>
                <a:cs typeface="Arial"/>
              </a:rPr>
              <a:t>()</a:t>
            </a:r>
            <a:r>
              <a:rPr lang="en-US" altLang="zh-TW" dirty="0">
                <a:latin typeface="Arial"/>
                <a:cs typeface="Arial"/>
              </a:rPr>
              <a:t>,</a:t>
            </a:r>
            <a:r>
              <a:rPr lang="en-US" altLang="zh-TW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latin typeface="Arial"/>
                <a:cs typeface="Arial"/>
              </a:rPr>
              <a:t>except that there is no interval parameter.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usb_fill_bulk_urb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sz="2000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initialized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usb_device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*dev,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device to send the </a:t>
            </a:r>
            <a:r>
              <a:rPr lang="en-US" altLang="zh-TW" sz="2000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unsigned int pipe,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pipe (endpoint and device specific)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*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transfer_buffer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transfer buffer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buffer_length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transfer buffer size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usb_complete_t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complete,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completion handler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*context,	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context (for handler)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354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Initializing Control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Same parameters as in </a:t>
            </a:r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usb_fill_bulk_urb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except that there is a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setup_packet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parameter.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Note that many drivers use the </a:t>
            </a:r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usb_control_msg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 instead (explained later).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785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usb_fill_control_urb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struct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sz="2000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initialized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struct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usb_device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*dev,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device to send the </a:t>
            </a:r>
            <a:r>
              <a:rPr lang="en-US" altLang="zh-TW" sz="2000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unsigned int pipe,	     	 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pipe (endpoint and device specific)</a:t>
            </a:r>
            <a:b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unsigned char *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setup_packet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// setup packet data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void *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transfer_buffer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transfer buffer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buffer_length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transfer buffer size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usb_complete_t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complete,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completion handler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void *context,			</a:t>
            </a:r>
            <a:r>
              <a:rPr lang="en-US" altLang="zh-TW" sz="20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context (for handler)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5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Initializing Isochronous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No helper function. Has to be done manually by the driver.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4A4A"/>
                </a:solidFill>
                <a:latin typeface="Arial" panose="020B0604020202020204" pitchFamily="34" charset="0"/>
                <a:ea typeface="HG Mincho Light J" pitchFamily="2"/>
                <a:cs typeface="Arial" panose="020B0604020202020204" pitchFamily="34" charset="0"/>
                <a:hlinkClick r:id="rId3"/>
              </a:rPr>
              <a:t>drivers/media/video/</a:t>
            </a:r>
            <a:r>
              <a:rPr lang="en-US" altLang="zh-TW" dirty="0" err="1">
                <a:solidFill>
                  <a:srgbClr val="004A4A"/>
                </a:solidFill>
                <a:latin typeface="Arial" panose="020B0604020202020204" pitchFamily="34" charset="0"/>
                <a:ea typeface="HG Mincho Light J" pitchFamily="2"/>
                <a:cs typeface="Arial" panose="020B0604020202020204" pitchFamily="34" charset="0"/>
                <a:hlinkClick r:id="rId3"/>
              </a:rPr>
              <a:t>usbvideo</a:t>
            </a:r>
            <a:r>
              <a:rPr lang="en-US" altLang="zh-TW" dirty="0">
                <a:solidFill>
                  <a:srgbClr val="004A4A"/>
                </a:solidFill>
                <a:latin typeface="Arial" panose="020B0604020202020204" pitchFamily="34" charset="0"/>
                <a:ea typeface="HG Mincho Light J" pitchFamily="2"/>
                <a:cs typeface="Arial" panose="020B0604020202020204" pitchFamily="34" charset="0"/>
                <a:hlinkClick r:id="rId3"/>
              </a:rPr>
              <a:t>/</a:t>
            </a:r>
            <a:r>
              <a:rPr lang="en-US" altLang="zh-TW" dirty="0" err="1">
                <a:solidFill>
                  <a:srgbClr val="004A4A"/>
                </a:solidFill>
                <a:latin typeface="Arial" panose="020B0604020202020204" pitchFamily="34" charset="0"/>
                <a:ea typeface="HG Mincho Light J" pitchFamily="2"/>
                <a:cs typeface="Arial" panose="020B0604020202020204" pitchFamily="34" charset="0"/>
                <a:hlinkClick r:id="rId3"/>
              </a:rPr>
              <a:t>usbvideo.c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HG Mincho Light J" pitchFamily="2"/>
                <a:cs typeface="Arial" panose="020B0604020202020204" pitchFamily="34" charset="0"/>
              </a:rPr>
              <a:t> example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4C8509CA-FDAE-4714-AAAD-0A58175D47A0}"/>
              </a:ext>
            </a:extLst>
          </p:cNvPr>
          <p:cNvSpPr/>
          <p:nvPr/>
        </p:nvSpPr>
        <p:spPr>
          <a:xfrm>
            <a:off x="1684796" y="1575304"/>
            <a:ext cx="9251277" cy="41911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6E6FF"/>
          </a:solidFill>
          <a:ln w="35999" cap="flat">
            <a:solidFill>
              <a:srgbClr val="CCCCFF"/>
            </a:solidFill>
            <a:prstDash val="solid"/>
            <a:miter/>
          </a:ln>
        </p:spPr>
        <p:txBody>
          <a:bodyPr vert="horz" wrap="square" lIns="18004" tIns="18004" rIns="18004" bIns="18004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for (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=0;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&lt; USBVIDEO_NUMSBUF;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++)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int j, k;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struct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*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sbuf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[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].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-&gt;dev = dev;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-&gt;context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-&gt;pipe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usb_rcvisocpipe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(dev,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video_endp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-&gt;interval = 1;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transfer_flags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= URB_ISO_ASAP;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transfer_buffer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sbuf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[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].data;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-&gt;complete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usbvideo_IsocIrq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number_of_packets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= FRAMES_PER_DESC;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transfer_buffer_length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iso_packet_len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* FRAMES_PER_DESC;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for (j=k=0; j &lt; FRAMES_PER_DESC;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j++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, k +=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iso_packet_len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iso_frame_desc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[j].offset = k;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   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urb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iso_frame_desc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[j].length = 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uvd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-&gt;</a:t>
            </a:r>
            <a:r>
              <a:rPr lang="en-US" sz="1600" b="0" i="0" u="none" strike="noStrike" kern="1200" cap="none" spc="0" baseline="0" dirty="0" err="1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iso_packet_len</a:t>
            </a: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   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80"/>
                </a:solidFill>
                <a:uFillTx/>
                <a:latin typeface="Courier 10 Pitch" pitchFamily="17"/>
                <a:ea typeface="HG Mincho Light J" pitchFamily="2"/>
                <a:cs typeface="Tahoma" pitchFamily="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55107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Allocating DMA buffers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You can use the </a:t>
            </a:r>
            <a:r>
              <a:rPr lang="en-US" altLang="zh-TW" sz="2800" dirty="0" err="1">
                <a:solidFill>
                  <a:schemeClr val="accent5"/>
                </a:solidFill>
                <a:latin typeface="Arial"/>
                <a:cs typeface="Arial"/>
              </a:rPr>
              <a:t>usb_buffer_alloc</a:t>
            </a:r>
            <a:r>
              <a:rPr lang="en-US" altLang="zh-TW" sz="2800" dirty="0">
                <a:solidFill>
                  <a:schemeClr val="accent5"/>
                </a:solidFill>
                <a:latin typeface="Arial"/>
                <a:cs typeface="Arial"/>
              </a:rPr>
              <a:t>()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function to allocate a DMA consistent buffer: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usb_buffer_alloc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usb_device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*dev,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// device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size_t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size,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         	// buffer size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gfp_t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mem_flags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   	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kmalloc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flags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dma_addr_t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	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(output) DMA address of the buffer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dirty="0">
              <a:solidFill>
                <a:srgbClr val="000080"/>
              </a:solidFill>
              <a:latin typeface="Courier 10 Pitch" pitchFamily="17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/>
              <a:t>Example: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usb_buffer_alloc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(dev-&gt;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udev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count, GFP_KERNEL, &amp;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transfer_dma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solidFill>
                <a:srgbClr val="000080"/>
              </a:solidFill>
              <a:latin typeface="Courier 10 Pitch" pitchFamily="17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16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Allocating DMA buffers (2)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To use these buffers, use the </a:t>
            </a:r>
            <a:r>
              <a:rPr lang="en-US" altLang="zh-TW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URB_NO_TRANSFER_DMA_MAP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TW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URB_NO_SETUP_DMA_MAP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settings for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transfer_flags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to indicate that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transfer_dma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setup_dma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are valid on submit.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lang="en-US" altLang="zh-TW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transfer_flags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|=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URB_NO_TRANSFER_DMA_MAP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u-&gt;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transfer_flags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|=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URB_NO_SETUP_DMA_MAP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Freeing these buffers:</a:t>
            </a:r>
            <a:endParaRPr lang="en-US" altLang="zh-TW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usb_buffer_free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usb_device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*dev,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// device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size,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// buffer size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// CPU address of buffer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dma_addr_t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  <a:r>
              <a:rPr lang="en-US" altLang="zh-TW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// DMA address of buffer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USB Device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0AA6B7B5-7588-4804-9895-13DC9EA9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Drivers for Linux systems with a USB device controller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Typical example: digital cameras. You connect the device to a PC and see the camera as a USB storage device.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USB device controller driver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Platform dependent. Supports the chip connecting to the USB bus.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USB gadget drivers, platform independent. 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Examples:</a:t>
            </a:r>
          </a:p>
          <a:p>
            <a:pPr marL="812800" lvl="2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Ethernet gadget: implements networking through USB </a:t>
            </a:r>
          </a:p>
          <a:p>
            <a:pPr marL="812800" lvl="2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Storage gadget: makes the host see a USB storage device </a:t>
            </a:r>
          </a:p>
          <a:p>
            <a:pPr marL="812800" lvl="2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Serial gadget: for terminal-type of communication.</a:t>
            </a:r>
          </a:p>
          <a:p>
            <a:pPr marL="812800" lvl="2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See Documentation/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DocBook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/gadget/ in kernel sources.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49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Submitting </a:t>
            </a:r>
            <a:r>
              <a:rPr lang="en-US" altLang="zh-TW" sz="3600" b="1" cap="none" dirty="0" err="1"/>
              <a:t>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305257" cy="5661893"/>
          </a:xfrm>
        </p:spPr>
        <p:txBody>
          <a:bodyPr anchor="t">
            <a:noAutofit/>
          </a:bodyPr>
          <a:lstStyle/>
          <a:p>
            <a:pPr marL="565200" indent="-457200"/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After creating and initializing the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int </a:t>
            </a:r>
            <a:r>
              <a:rPr lang="en-US" altLang="zh-TW" dirty="0" err="1">
                <a:latin typeface="Courier 10 Pitch" pitchFamily="17"/>
                <a:hlinkClick r:id="rId3"/>
              </a:rPr>
              <a:t>usb_submit_urb</a:t>
            </a: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(</a:t>
            </a:r>
            <a:br>
              <a:rPr lang="en-US" altLang="zh-TW" dirty="0">
                <a:solidFill>
                  <a:srgbClr val="000080"/>
                </a:solidFill>
                <a:latin typeface="Courier 10 Pitch" pitchFamily="17"/>
              </a:rPr>
            </a:b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    struct </a:t>
            </a:r>
            <a:r>
              <a:rPr lang="en-US" altLang="zh-TW" dirty="0" err="1">
                <a:solidFill>
                  <a:srgbClr val="000080"/>
                </a:solidFill>
                <a:latin typeface="Courier 10 Pitch" pitchFamily="17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 *</a:t>
            </a:r>
            <a:r>
              <a:rPr lang="en-US" altLang="zh-TW" dirty="0" err="1">
                <a:solidFill>
                  <a:srgbClr val="000080"/>
                </a:solidFill>
                <a:latin typeface="Courier 10 Pitch" pitchFamily="17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,	</a:t>
            </a:r>
            <a:r>
              <a:rPr lang="en-US" altLang="zh-TW" dirty="0">
                <a:solidFill>
                  <a:srgbClr val="B80047"/>
                </a:solidFill>
              </a:rPr>
              <a:t>// </a:t>
            </a:r>
            <a:r>
              <a:rPr lang="en-US" altLang="zh-TW" dirty="0" err="1">
                <a:solidFill>
                  <a:srgbClr val="B80047"/>
                </a:solidFill>
              </a:rPr>
              <a:t>urb</a:t>
            </a:r>
            <a:r>
              <a:rPr lang="en-US" altLang="zh-TW" dirty="0">
                <a:solidFill>
                  <a:srgbClr val="B80047"/>
                </a:solidFill>
              </a:rPr>
              <a:t> to submit</a:t>
            </a:r>
            <a:br>
              <a:rPr lang="en-US" altLang="zh-TW" dirty="0">
                <a:solidFill>
                  <a:srgbClr val="000080"/>
                </a:solidFill>
                <a:latin typeface="Courier 10 Pitch" pitchFamily="17"/>
              </a:rPr>
            </a:b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    int </a:t>
            </a:r>
            <a:r>
              <a:rPr lang="en-US" altLang="zh-TW" dirty="0" err="1">
                <a:solidFill>
                  <a:srgbClr val="000080"/>
                </a:solidFill>
                <a:latin typeface="Courier 10 Pitch" pitchFamily="17"/>
              </a:rPr>
              <a:t>mem_flags</a:t>
            </a:r>
            <a:r>
              <a:rPr lang="en-US" altLang="zh-TW" dirty="0">
                <a:solidFill>
                  <a:srgbClr val="000080"/>
                </a:solidFill>
                <a:latin typeface="Courier 10 Pitch" pitchFamily="17"/>
              </a:rPr>
              <a:t>);		</a:t>
            </a:r>
            <a:r>
              <a:rPr lang="en-US" altLang="zh-TW" dirty="0">
                <a:solidFill>
                  <a:srgbClr val="B80047"/>
                </a:solidFill>
              </a:rPr>
              <a:t>// </a:t>
            </a:r>
            <a:r>
              <a:rPr lang="en-US" altLang="zh-TW" dirty="0" err="1">
                <a:solidFill>
                  <a:srgbClr val="B80047"/>
                </a:solidFill>
                <a:latin typeface="Courier 10 Pitch" pitchFamily="17"/>
              </a:rPr>
              <a:t>kmalloc</a:t>
            </a:r>
            <a:r>
              <a:rPr lang="en-US" altLang="zh-TW" dirty="0">
                <a:solidFill>
                  <a:srgbClr val="B80047"/>
                </a:solidFill>
                <a:latin typeface="Courier 10 Pitch" pitchFamily="17"/>
              </a:rPr>
              <a:t>()</a:t>
            </a:r>
            <a:r>
              <a:rPr lang="en-US" altLang="zh-TW" dirty="0">
                <a:solidFill>
                  <a:srgbClr val="B80047"/>
                </a:solidFill>
              </a:rPr>
              <a:t> flags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B80047"/>
              </a:solidFill>
            </a:endParaRPr>
          </a:p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mem_flags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 used for internal allocations performed by </a:t>
            </a:r>
            <a:r>
              <a:rPr lang="en-US" altLang="zh-TW" dirty="0" err="1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usb_submit_urb</a:t>
            </a:r>
            <a:r>
              <a:rPr lang="en-US" altLang="zh-TW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Settings that should be used: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GFP_ATOMIC: called from code which cannot sleep: a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completion handler, hard or soft interrupts. Or called when the caller holds a spinlock.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GPF_NOIO: in some cases when block storage is used.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GFP_KERNEL: in other cases.</a:t>
            </a: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/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B80047"/>
              </a:solidFill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20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usb_submit_urb</a:t>
            </a:r>
            <a:r>
              <a:rPr lang="en-US" altLang="zh-TW" sz="3600" b="1" cap="none" dirty="0"/>
              <a:t> return values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solidFill>
                  <a:srgbClr val="0070C0"/>
                </a:solidFill>
                <a:latin typeface="Arial"/>
                <a:cs typeface="Arial"/>
              </a:rPr>
              <a:t>usb_submit_urb</a:t>
            </a:r>
            <a:r>
              <a:rPr lang="en-US" altLang="zh-TW" sz="2800" dirty="0">
                <a:solidFill>
                  <a:srgbClr val="0070C0"/>
                </a:solidFill>
                <a:latin typeface="Arial"/>
                <a:cs typeface="Arial"/>
              </a:rPr>
              <a:t>() </a:t>
            </a:r>
            <a:r>
              <a:rPr lang="en-US" altLang="zh-TW" sz="2800" dirty="0">
                <a:latin typeface="Arial"/>
                <a:cs typeface="Arial"/>
              </a:rPr>
              <a:t>immediately returns: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0:			Request queued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-ENOMEM: 	Out of memory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-ENODEV: 	Unplugged device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-EPIPE: 		Stalled endpoint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-EAGAIN: 	Too many queued ISO transfers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-EFBIG: 		Too many requested ISO frames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/>
                <a:cs typeface="Arial"/>
              </a:rPr>
              <a:t>-EINVAL:	Invalid INT interval</a:t>
            </a:r>
            <a:br>
              <a:rPr lang="en-US" altLang="zh-TW" sz="2400" dirty="0">
                <a:latin typeface="Arial"/>
                <a:cs typeface="Arial"/>
              </a:rPr>
            </a:br>
            <a:r>
              <a:rPr lang="en-US" altLang="zh-TW" sz="2400" dirty="0">
                <a:latin typeface="Arial"/>
                <a:cs typeface="Arial"/>
              </a:rPr>
              <a:t>				More than one packet for INT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527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Canceling </a:t>
            </a:r>
            <a:r>
              <a:rPr lang="en-US" altLang="zh-TW" sz="3600" b="1" cap="none" dirty="0" err="1"/>
              <a:t>urbs</a:t>
            </a:r>
            <a:r>
              <a:rPr lang="en-US" altLang="zh-TW" sz="3600" b="1" cap="none" dirty="0"/>
              <a:t> Asynchronously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To cancel a submitted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without waiting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usb_unlink_urb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Success: returns 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–EINPROGRESS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Failure: any other return value. It can happen:</a:t>
            </a: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When the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was never submitted</a:t>
            </a: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When the has already been unlinked</a:t>
            </a:r>
          </a:p>
          <a:p>
            <a:pPr marL="812800" lvl="2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When the hardware is done with the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even if the completion handler hasn't been called yet.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corresponding completion handlers will still be run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will see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-&gt;status == -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ECONNRESET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15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Canceling </a:t>
            </a:r>
            <a:r>
              <a:rPr lang="en-US" altLang="zh-TW" sz="3600" b="1" cap="none" dirty="0" err="1"/>
              <a:t>urbs</a:t>
            </a:r>
            <a:r>
              <a:rPr lang="en-US" altLang="zh-TW" sz="3600" b="1" cap="none" dirty="0"/>
              <a:t> Synchronously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65200" lvl="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To cancel an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and wait for all completion handlers to complete</a:t>
            </a:r>
          </a:p>
          <a:p>
            <a:pPr marL="565200" lvl="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This guarantees that the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 totally idle and can be reused.</a:t>
            </a:r>
          </a:p>
          <a:p>
            <a:pPr marL="565200" lvl="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usb_kill_urb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93800" lvl="1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Typically used in a 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callback or 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close()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function.</a:t>
            </a:r>
          </a:p>
          <a:p>
            <a:pPr marL="793800" lvl="1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Caution: this routine mustn't be called in situations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which can not sleep: in interrupt context,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 a completion handler, or when holding a spinlock.</a:t>
            </a:r>
          </a:p>
          <a:p>
            <a:pPr marL="56520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See comments in </a:t>
            </a:r>
            <a:r>
              <a:rPr lang="en-US" altLang="zh-TW" dirty="0">
                <a:solidFill>
                  <a:srgbClr val="006B6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drivers/</a:t>
            </a:r>
            <a:r>
              <a:rPr lang="en-US" altLang="zh-TW" dirty="0" err="1">
                <a:solidFill>
                  <a:srgbClr val="006B6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</a:t>
            </a:r>
            <a:r>
              <a:rPr lang="en-US" altLang="zh-TW" dirty="0">
                <a:solidFill>
                  <a:srgbClr val="006B6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/core/</a:t>
            </a:r>
            <a:r>
              <a:rPr lang="en-US" altLang="zh-TW" dirty="0" err="1">
                <a:solidFill>
                  <a:srgbClr val="006B6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urb.c</a:t>
            </a:r>
            <a:r>
              <a:rPr lang="en-US" altLang="zh-TW" dirty="0">
                <a:solidFill>
                  <a:srgbClr val="00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 kernel sources for useful details.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91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Initializing and Submitting </a:t>
            </a:r>
            <a:r>
              <a:rPr lang="en-US" altLang="zh-TW" sz="3600" b="1" cap="none" dirty="0" err="1"/>
              <a:t>urbs</a:t>
            </a:r>
            <a:r>
              <a:rPr lang="en-US" altLang="zh-TW" sz="3600" b="1" cap="none" dirty="0"/>
              <a:t> - 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urb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structure fields can be initialized with helper functions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 err="1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usb_fill_int_urb</a:t>
            </a:r>
            <a:r>
              <a:rPr lang="en-US" altLang="zh-TW" sz="2800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800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usb_fill_bulk_urb</a:t>
            </a:r>
            <a:r>
              <a:rPr lang="en-US" altLang="zh-TW" sz="2800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()</a:t>
            </a:r>
            <a:r>
              <a:rPr lang="en-US" altLang="zh-TW" sz="2800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800" dirty="0" err="1">
                <a:solidFill>
                  <a:srgbClr val="3580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usb_fill_control_urb</a:t>
            </a:r>
            <a:r>
              <a:rPr lang="en-US" altLang="zh-TW" sz="2800" dirty="0">
                <a:solidFill>
                  <a:srgbClr val="3580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Isochronous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urbs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have to be initialized by hand.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transfer_flags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field must be initialized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manually by each driver.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zh-TW" sz="2800" dirty="0" err="1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usb_submit_urb</a:t>
            </a:r>
            <a:r>
              <a:rPr lang="en-US" altLang="zh-TW" sz="2800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 to queue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urbs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Submitted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urbs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can be canceled using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usb_unlink_urb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()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(asynchronous) or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usb_kill_urb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(synchronous).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22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Completion Handlers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When is the completion handler called?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completion handler is called in </a:t>
            </a:r>
            <a:r>
              <a:rPr lang="en-US" altLang="zh-TW" sz="28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 context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 in only 3 situations.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Check the error value in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-&gt;status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After the data transfer successfully completed.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-&gt;status == 0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Error(s) happened during the transfer.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was unlinked by the USB core.</a:t>
            </a:r>
          </a:p>
          <a:p>
            <a:pPr marL="431999" lvl="0" indent="-323999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-&gt;status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should only be checked from the completion handler!</a:t>
            </a:r>
          </a:p>
        </p:txBody>
      </p:sp>
    </p:spTree>
    <p:extLst>
      <p:ext uri="{BB962C8B-B14F-4D97-AF65-F5344CB8AC3E}">
        <p14:creationId xmlns:p14="http://schemas.microsoft.com/office/powerpoint/2010/main" val="253354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Transfer Status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36599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Described in </a:t>
            </a:r>
            <a:r>
              <a:rPr lang="en-US" altLang="zh-TW" sz="2200" dirty="0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Documentation/</a:t>
            </a:r>
            <a:r>
              <a:rPr lang="en-US" altLang="zh-TW" sz="2200" dirty="0" err="1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</a:t>
            </a:r>
            <a:r>
              <a:rPr lang="en-US" altLang="zh-TW" sz="2200" dirty="0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/error-codes.txt</a:t>
            </a:r>
          </a:p>
          <a:p>
            <a:pPr marL="336599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200" u="sng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200" u="sng" dirty="0">
                <a:latin typeface="Arial" panose="020B0604020202020204" pitchFamily="34" charset="0"/>
                <a:cs typeface="Arial" panose="020B0604020202020204" pitchFamily="34" charset="0"/>
              </a:rPr>
              <a:t> is no longer “linked” in the system</a:t>
            </a:r>
          </a:p>
          <a:p>
            <a:pPr marL="336599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ECONNRESET</a:t>
            </a:r>
            <a:b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was unlinked by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usb_unlink_urb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()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36599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ENOENT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was stopped by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usb_kill_urb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()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36599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ESHUTDOWN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Error in from the host controller driver. The device was disconnected from the system, the controller was disabled, or the configuration was changed while the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was sent.</a:t>
            </a:r>
          </a:p>
          <a:p>
            <a:pPr marL="336599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ENODEV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Device removed.  Often preceded by a burst of other errors, since the hub driver doesn't detect device removal events immediately.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94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Transfer Status (2)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Typical hardware problems with the cable or the device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(including its firmware)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EPROTO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Bitstuff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error, no response packet received in time by the hardware,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 unknown USB error.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EILSEQ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CRC error, no response packet received in time, or unknown USB error.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EOVERFLOW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amount of data returned by the endpoint was greater than either the max packet size of the endpoint or the remaining buffer size.  "Babble".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949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Transfer Status (3)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EINPROGRESS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not completed yet. Your driver should never get this value.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ETIMEDOUT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Usually reported by synchronous USB message functions when the specified timeout was exceed.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EPIPE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Endpoint stalled. For non-control endpoints, reset this status with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usb_clear_halt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ECOMM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During an IN transfer, the host controller received data from an endpoint faster than it could be written to system memory.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46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Transfer Status (4)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ENOSR</a:t>
            </a:r>
            <a:b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During an OUT transfer, the host controller could not retrieve data from system memory fast enough to keep up with the USB data rate.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EREMOTEIO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data read from the endpoint did not fill the specified buffer, and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URB_SHORT_NOT_OK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was set in </a:t>
            </a:r>
            <a:r>
              <a:rPr lang="en-US" altLang="zh-TW" sz="22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TW" sz="22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transfer_flags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EXDEV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Isochronous transfer only partially completed. Look at individual frame status for details.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EINVAL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Typically happens with an incorrect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structure field or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usb_submit_urb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()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function parameter.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9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USB Device 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4DD372-27A4-4EC8-B7D5-E88021C11E74}"/>
              </a:ext>
            </a:extLst>
          </p:cNvPr>
          <p:cNvSpPr/>
          <p:nvPr/>
        </p:nvSpPr>
        <p:spPr>
          <a:xfrm>
            <a:off x="1801291" y="2165717"/>
            <a:ext cx="8399520" cy="3078720"/>
          </a:xfrm>
          <a:prstGeom prst="rect">
            <a:avLst/>
          </a:prstGeom>
          <a:solidFill>
            <a:srgbClr val="E6E6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1D2C12-53AD-4D38-BA17-5DBB0207C0F6}"/>
              </a:ext>
            </a:extLst>
          </p:cNvPr>
          <p:cNvSpPr/>
          <p:nvPr/>
        </p:nvSpPr>
        <p:spPr>
          <a:xfrm>
            <a:off x="1943492" y="2313317"/>
            <a:ext cx="8093879" cy="48060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System call interface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B0DF64-19D7-4342-A2CB-1CF93C01DBF4}"/>
              </a:ext>
            </a:extLst>
          </p:cNvPr>
          <p:cNvSpPr/>
          <p:nvPr/>
        </p:nvSpPr>
        <p:spPr>
          <a:xfrm>
            <a:off x="1980212" y="4499236"/>
            <a:ext cx="4518000" cy="57312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host controller driver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E5214F-2E47-4396-88EB-83FAFBEF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40772" y="5251997"/>
            <a:ext cx="732239" cy="73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線接點 9">
            <a:extLst>
              <a:ext uri="{FF2B5EF4-FFF2-40B4-BE49-F238E27FC236}">
                <a16:creationId xmlns:a16="http://schemas.microsoft.com/office/drawing/2014/main" id="{43B70145-B754-414B-8AA5-2E2A87007EB8}"/>
              </a:ext>
            </a:extLst>
          </p:cNvPr>
          <p:cNvSpPr/>
          <p:nvPr/>
        </p:nvSpPr>
        <p:spPr>
          <a:xfrm>
            <a:off x="4301132" y="5078117"/>
            <a:ext cx="0" cy="453240"/>
          </a:xfrm>
          <a:prstGeom prst="line">
            <a:avLst/>
          </a:prstGeom>
          <a:noFill/>
          <a:ln w="18360">
            <a:solidFill>
              <a:srgbClr val="333366"/>
            </a:solidFill>
            <a:prstDash val="solid"/>
            <a:headEnd type="arrow"/>
            <a:tailEnd type="arrow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06F24A-E06D-4364-8872-C50AE8D33681}"/>
              </a:ext>
            </a:extLst>
          </p:cNvPr>
          <p:cNvSpPr/>
          <p:nvPr/>
        </p:nvSpPr>
        <p:spPr>
          <a:xfrm>
            <a:off x="1773932" y="1579997"/>
            <a:ext cx="8408880" cy="434519"/>
          </a:xfrm>
          <a:prstGeom prst="rect">
            <a:avLst/>
          </a:prstGeom>
          <a:solidFill>
            <a:srgbClr val="FFFFCC"/>
          </a:solidFill>
          <a:ln w="18360">
            <a:solidFill>
              <a:srgbClr val="FFCC99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User applications</a:t>
            </a:r>
          </a:p>
        </p:txBody>
      </p:sp>
      <p:sp>
        <p:nvSpPr>
          <p:cNvPr id="12" name="直線接點 11">
            <a:extLst>
              <a:ext uri="{FF2B5EF4-FFF2-40B4-BE49-F238E27FC236}">
                <a16:creationId xmlns:a16="http://schemas.microsoft.com/office/drawing/2014/main" id="{DE310B7F-1520-4E78-AB89-D5E881C1E978}"/>
              </a:ext>
            </a:extLst>
          </p:cNvPr>
          <p:cNvSpPr/>
          <p:nvPr/>
        </p:nvSpPr>
        <p:spPr>
          <a:xfrm>
            <a:off x="5954612" y="1981757"/>
            <a:ext cx="1080" cy="361440"/>
          </a:xfrm>
          <a:prstGeom prst="line">
            <a:avLst/>
          </a:prstGeom>
          <a:noFill/>
          <a:ln w="54720">
            <a:solidFill>
              <a:srgbClr val="333366"/>
            </a:solidFill>
            <a:prstDash val="solid"/>
            <a:headEnd type="arrow"/>
            <a:tailEnd type="arrow"/>
          </a:ln>
        </p:spPr>
        <p:txBody>
          <a:bodyPr vert="horz" lIns="27360" tIns="27360" rIns="27360" bIns="27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C457D0-BC49-4AE0-BF74-4BBDEB067FBF}"/>
              </a:ext>
            </a:extLst>
          </p:cNvPr>
          <p:cNvSpPr txBox="1"/>
          <p:nvPr/>
        </p:nvSpPr>
        <p:spPr>
          <a:xfrm>
            <a:off x="1952852" y="5498957"/>
            <a:ext cx="1832400" cy="31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host controller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7E56340-1A0A-4453-BEA7-C89AAF15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5162972" y="5364317"/>
            <a:ext cx="97848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448F4C-A282-4045-A6D3-A00C4F2859B4}"/>
              </a:ext>
            </a:extLst>
          </p:cNvPr>
          <p:cNvSpPr/>
          <p:nvPr/>
        </p:nvSpPr>
        <p:spPr>
          <a:xfrm>
            <a:off x="4650331" y="5662037"/>
            <a:ext cx="844920" cy="511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48" h="1423">
                <a:moveTo>
                  <a:pt x="0" y="0"/>
                </a:moveTo>
                <a:cubicBezTo>
                  <a:pt x="863" y="1092"/>
                  <a:pt x="2348" y="1390"/>
                  <a:pt x="2348" y="1423"/>
                </a:cubicBezTo>
                <a:lnTo>
                  <a:pt x="2348" y="1390"/>
                </a:lnTo>
              </a:path>
            </a:pathLst>
          </a:custGeom>
          <a:noFill/>
          <a:ln w="25200">
            <a:solidFill>
              <a:srgbClr val="00DCFF"/>
            </a:solidFill>
            <a:prstDash val="solid"/>
          </a:ln>
        </p:spPr>
        <p:txBody>
          <a:bodyPr vert="horz" lIns="12600" tIns="12600" rIns="12600" bIns="12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91C4BF1D-CE60-4B25-8275-F1823D7FCE13}"/>
              </a:ext>
            </a:extLst>
          </p:cNvPr>
          <p:cNvSpPr/>
          <p:nvPr/>
        </p:nvSpPr>
        <p:spPr>
          <a:xfrm>
            <a:off x="4626572" y="5626397"/>
            <a:ext cx="71280" cy="59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69FD89-A20F-4042-B242-9123E8034322}"/>
              </a:ext>
            </a:extLst>
          </p:cNvPr>
          <p:cNvSpPr txBox="1"/>
          <p:nvPr/>
        </p:nvSpPr>
        <p:spPr>
          <a:xfrm>
            <a:off x="6200852" y="5786957"/>
            <a:ext cx="1100880" cy="31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device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38212B-02D5-4B66-B77E-CDD5434F60E5}"/>
              </a:ext>
            </a:extLst>
          </p:cNvPr>
          <p:cNvSpPr/>
          <p:nvPr/>
        </p:nvSpPr>
        <p:spPr>
          <a:xfrm>
            <a:off x="1980212" y="3923236"/>
            <a:ext cx="4518000" cy="57312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core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0F9EF5-9A01-40FB-8E35-BAF1DDB35A39}"/>
              </a:ext>
            </a:extLst>
          </p:cNvPr>
          <p:cNvSpPr/>
          <p:nvPr/>
        </p:nvSpPr>
        <p:spPr>
          <a:xfrm>
            <a:off x="1980212" y="3347236"/>
            <a:ext cx="4518000" cy="57312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USB device drivers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A748F6-FECB-419E-B0AB-8FE292CB824D}"/>
              </a:ext>
            </a:extLst>
          </p:cNvPr>
          <p:cNvSpPr txBox="1"/>
          <p:nvPr/>
        </p:nvSpPr>
        <p:spPr>
          <a:xfrm>
            <a:off x="8705012" y="4836917"/>
            <a:ext cx="1367640" cy="31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Linux Kernel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C1F95F0-C5D9-427A-AF08-75F3DB6AA9FC}"/>
              </a:ext>
            </a:extLst>
          </p:cNvPr>
          <p:cNvSpPr txBox="1"/>
          <p:nvPr/>
        </p:nvSpPr>
        <p:spPr>
          <a:xfrm>
            <a:off x="10517252" y="1632917"/>
            <a:ext cx="630360" cy="31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Users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BBF744-8BB5-4130-BA09-A0E2B44B9940}"/>
              </a:ext>
            </a:extLst>
          </p:cNvPr>
          <p:cNvSpPr txBox="1"/>
          <p:nvPr/>
        </p:nvSpPr>
        <p:spPr>
          <a:xfrm>
            <a:off x="10200812" y="5412916"/>
            <a:ext cx="1130760" cy="2450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dirty="0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Hardware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365288-A9A4-4DC9-9D47-7781A7A7E92F}"/>
              </a:ext>
            </a:extLst>
          </p:cNvPr>
          <p:cNvSpPr/>
          <p:nvPr/>
        </p:nvSpPr>
        <p:spPr>
          <a:xfrm>
            <a:off x="7107332" y="3334997"/>
            <a:ext cx="2465640" cy="57312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Kernel subsystems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8E9BB9-95E0-4FC2-9751-FB7CC714674F}"/>
              </a:ext>
            </a:extLst>
          </p:cNvPr>
          <p:cNvSpPr/>
          <p:nvPr/>
        </p:nvSpPr>
        <p:spPr>
          <a:xfrm>
            <a:off x="7179692" y="3406997"/>
            <a:ext cx="2465640" cy="57312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Kernel subsystems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C448AD-95C0-4A1D-9341-3971E1501CFC}"/>
              </a:ext>
            </a:extLst>
          </p:cNvPr>
          <p:cNvSpPr/>
          <p:nvPr/>
        </p:nvSpPr>
        <p:spPr>
          <a:xfrm>
            <a:off x="7252052" y="3478997"/>
            <a:ext cx="2465640" cy="573120"/>
          </a:xfrm>
          <a:prstGeom prst="rect">
            <a:avLst/>
          </a:prstGeom>
          <a:solidFill>
            <a:srgbClr val="CCCCFF"/>
          </a:solidFill>
          <a:ln w="18360">
            <a:solidFill>
              <a:srgbClr val="9999FF"/>
            </a:solidFill>
            <a:prstDash val="solid"/>
          </a:ln>
        </p:spPr>
        <p:txBody>
          <a:bodyPr vert="horz" lIns="9000" tIns="9000" rIns="9000" bIns="9000" anchor="ctr" anchorCtr="1" compatLnSpc="0"/>
          <a:lstStyle/>
          <a:p>
            <a:pPr marL="0" marR="0" lvl="0" indent="0" algn="ctr" rtl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Other kernel subsystems</a:t>
            </a:r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D402727A-977C-4EE6-BE17-4CC9D722A3FF}"/>
              </a:ext>
            </a:extLst>
          </p:cNvPr>
          <p:cNvSpPr/>
          <p:nvPr/>
        </p:nvSpPr>
        <p:spPr>
          <a:xfrm>
            <a:off x="6522692" y="2803277"/>
            <a:ext cx="512640" cy="878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5" h="2442">
                <a:moveTo>
                  <a:pt x="0" y="2442"/>
                </a:moveTo>
                <a:cubicBezTo>
                  <a:pt x="2549" y="1526"/>
                  <a:pt x="900" y="0"/>
                  <a:pt x="900" y="0"/>
                </a:cubicBezTo>
              </a:path>
            </a:pathLst>
          </a:custGeom>
          <a:noFill/>
          <a:ln w="36000">
            <a:solidFill>
              <a:srgbClr val="9999FF"/>
            </a:solidFill>
            <a:custDash>
              <a:ds d="51000" sp="51000"/>
              <a:ds d="51000" sp="51000"/>
            </a:custDash>
            <a:tailEnd type="arrow"/>
          </a:ln>
        </p:spPr>
        <p:txBody>
          <a:bodyPr vert="horz" lIns="18000" tIns="18000" rIns="18000" bIns="18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Bitstream Vera Serif" pitchFamily="18"/>
              <a:ea typeface="HG Mincho Light J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76828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Completion Handler Implementation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Prototype: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785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(*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usb_complete_t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*,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sz="28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The completed </a:t>
            </a:r>
            <a:r>
              <a:rPr lang="en-US" altLang="zh-TW" sz="2800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pt_regs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TW" sz="28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Register values at the time</a:t>
            </a:r>
            <a:br>
              <a:rPr lang="en-US" altLang="zh-TW" sz="28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// of the corresponding interrupt (if any)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TW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Remember you are in interrupt context: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Do not execute call which may sleep (use </a:t>
            </a:r>
            <a:r>
              <a:rPr lang="en-US" altLang="zh-TW" dirty="0">
                <a:solidFill>
                  <a:srgbClr val="3580CB"/>
                </a:solidFill>
                <a:latin typeface="Arial"/>
                <a:cs typeface="Arial"/>
              </a:rPr>
              <a:t>GFP_ATOMIC</a:t>
            </a:r>
            <a:r>
              <a:rPr lang="en-US" altLang="zh-TW" dirty="0">
                <a:latin typeface="Arial"/>
                <a:cs typeface="Arial"/>
              </a:rPr>
              <a:t>, etc.).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/>
                <a:cs typeface="Arial"/>
              </a:rPr>
              <a:t>Complete as quickly as possible.</a:t>
            </a:r>
            <a:br>
              <a:rPr lang="en-US" altLang="zh-TW" dirty="0">
                <a:latin typeface="Arial"/>
                <a:cs typeface="Arial"/>
              </a:rPr>
            </a:br>
            <a:r>
              <a:rPr lang="en-US" altLang="zh-TW" dirty="0">
                <a:latin typeface="Arial"/>
                <a:cs typeface="Arial"/>
              </a:rPr>
              <a:t>Schedule remaining work in a </a:t>
            </a:r>
            <a:r>
              <a:rPr lang="en-US" altLang="zh-TW" dirty="0" err="1">
                <a:latin typeface="Arial"/>
                <a:cs typeface="Arial"/>
              </a:rPr>
              <a:t>tasklet</a:t>
            </a:r>
            <a:r>
              <a:rPr lang="en-US" altLang="zh-TW" dirty="0">
                <a:latin typeface="Arial"/>
                <a:cs typeface="Arial"/>
              </a:rPr>
              <a:t> if needed.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462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Supported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6520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/>
              <a:t>What Devices does the Driver Support?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200" lvl="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Or what driver supports a given device?</a:t>
            </a:r>
          </a:p>
          <a:p>
            <a:pPr marL="793800" lvl="1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Information needed by user-space, to find the right driver to load or remove after a USB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hotplug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event.</a:t>
            </a:r>
          </a:p>
          <a:p>
            <a:pPr marL="793800" lvl="1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Information needed by the driver, to call the right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driver functions (see later).</a:t>
            </a:r>
          </a:p>
          <a:p>
            <a:pPr marL="565200" lvl="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Such information is declared in a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usb_device_id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structure by the driver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82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usb_device_id</a:t>
            </a:r>
            <a:r>
              <a:rPr lang="en-US" altLang="zh-TW" sz="3600" b="1" cap="none" dirty="0"/>
              <a:t> Structure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Defined according to USB specifications and described in </a:t>
            </a:r>
            <a:r>
              <a:rPr lang="en-US" altLang="zh-TW" dirty="0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include/</a:t>
            </a:r>
            <a:r>
              <a:rPr lang="en-US" altLang="zh-TW" dirty="0" err="1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linux</a:t>
            </a:r>
            <a:r>
              <a:rPr lang="en-US" altLang="zh-TW" dirty="0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altLang="zh-TW" dirty="0" err="1">
                <a:solidFill>
                  <a:srgbClr val="004A4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mod_devicetable.h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__u16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match_flags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Bitmask defining which fields in the structure are to be matched against. Usually set with helper functions described later.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__u16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idVendor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idProduct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USB vendor and product id, assigned by the USB-IF.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__u16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bcdDevice_lo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bcdDevice_hi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Product version range supported by the driver,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expressed in binary-coded decimal (BCD) form.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024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usb_device_id</a:t>
            </a:r>
            <a:r>
              <a:rPr lang="en-US" altLang="zh-TW" sz="3600" b="1" cap="none" dirty="0"/>
              <a:t> Structure (2)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__u8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bDeviceClass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bDeviceSubClass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bDeviceProtocol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Class, subclass and protocol of the device.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Numbers assigned by the USB-IF.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Products may choose to implement classes, or be vendor-specific.  Device classes specify the behavior of all the interfaces on a device.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__u8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bInterfaceClass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bInterfaceSubclass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bInterfaceProtocol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Class, subclass and protocol of the individual interface.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Numbers assigned by the USB-IF.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Interface classes only specify the behavior of a given interface.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Other interfaces may support other classes.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kernel_ulong_t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driver_info</a:t>
            </a:r>
            <a:endParaRPr lang="en-US" altLang="zh-TW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931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usb_device_id</a:t>
            </a:r>
            <a:r>
              <a:rPr lang="en-US" altLang="zh-TW" sz="3600" b="1" cap="none" dirty="0"/>
              <a:t> Structure (3)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kernel_ulong_t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driver_info</a:t>
            </a:r>
            <a:b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Holds information used by the driver.  Usually it holds a pointer to a descriptor understood by the driver, or perhaps device flags.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This field is useful to differentiate different devices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from each other in the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59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Declaring Supported Devices (1)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65200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USB_DEVICE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(vendor, product)</a:t>
            </a:r>
          </a:p>
          <a:p>
            <a:pPr marL="793800" lvl="1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Creates a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usb_device_id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structure which can be used to match only the specified vendor and product ids.</a:t>
            </a:r>
          </a:p>
          <a:p>
            <a:pPr marL="793800" lvl="1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Used by most drivers for non-standard devices.</a:t>
            </a:r>
          </a:p>
          <a:p>
            <a:pPr marL="565200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USB_DEVICE_VER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(vendor, product, lo, hi)</a:t>
            </a:r>
          </a:p>
          <a:p>
            <a:pPr marL="793800" lvl="1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Similar, but only for a given version range.</a:t>
            </a:r>
          </a:p>
          <a:p>
            <a:pPr marL="793800" lvl="1" indent="-457200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Only used 11 times throughout Linux 2.6.18!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897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Declaring Supported Devices (2)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USB_DEVICE_INFO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(class, subclass, protocol)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Matches a specific class of USB devices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USB_INTERFACE_INFO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(class, subclass, protocol)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Matches a specific class of USB interfaces.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above 2 macros are only used in the implementations of standard device and interface classes.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045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Declaring Supported Devices (3)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usb_device_id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structures are declared with the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MODULE_DEVICE_TABLE()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macro as in the below example: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99" lvl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Example from 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drivers/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/net/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catc.c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usb_device_id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catc_id_table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[] = {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USB_DEVICE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(0x0423, 0xa) }, /* CATC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Netmate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Belkin F5U011 */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USB_DEVICE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(0x0423, 0xc) }, /* CATC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Netmate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II, Belkin F5U111 */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USB_DEVICE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(0x08d1, 0x1) }, /*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smartBridges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smartNIC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} 							  /* Terminating entry */</a:t>
            </a:r>
            <a:b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MODULE_DEVICE_TABLE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solidFill>
                  <a:srgbClr val="B80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0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catc_id_table</a:t>
            </a:r>
            <a:r>
              <a:rPr lang="en-US" altLang="zh-TW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22299" indent="-342900">
              <a:lnSpc>
                <a:spcPct val="130000"/>
              </a:lnSpc>
              <a:spcBef>
                <a:spcPts val="300"/>
              </a:spcBef>
            </a:pPr>
            <a:endParaRPr lang="en-US" altLang="zh-TW" sz="20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99" indent="-342900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altLang="zh-TW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MODULE_DEVICE_TABLE()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 also used with other subsystems: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pcmcia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serio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isapnp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005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Supported Devices - 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56520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Drivers need to announce the devices they support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usb_device_id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structures.</a:t>
            </a:r>
          </a:p>
          <a:p>
            <a:pPr marL="56520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Needed for user space to know which module to (un)load,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and for the kernel which driver code to execute, when a device is inserted or removed.</a:t>
            </a:r>
          </a:p>
          <a:p>
            <a:pPr marL="56520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Most drivers use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USB_DEVICE()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to create the structures.</a:t>
            </a:r>
          </a:p>
          <a:p>
            <a:pPr marL="565200" indent="-4572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These structures are then registered with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MODULE_DEVICE_TABLE(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, xxx)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64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Registering a USB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USB drivers must define a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usb_driver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structure: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char *name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Unique driver name. Usually be set to the module name.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usb_device_id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id_table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table already declared with </a:t>
            </a:r>
            <a:r>
              <a:rPr lang="en-US" altLang="zh-TW" sz="2400" dirty="0">
                <a:solidFill>
                  <a:srgbClr val="2300D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MODULE_DEVICE_TABLE()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(*probe) 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usb_interface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const 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usb_device_id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*id);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Probe callback (detailed later).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(*disconnect) 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usb_interface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Disconnect callback (detailed later).</a:t>
            </a:r>
          </a:p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4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Host Controller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OHCI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- Open Host Controller Interface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Compaq's implementation adopted as a standard for USB 1.0 and 1.1 by the USB Implementers Forum (USB-IF)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Also used for Firewire devices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UHCI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- Universal Host Controller Interface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Created by Intel, insisting that other implementers use it and pay royalties for it. Only VIA licensed UHCI, and others stuck to OHCI.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611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Registering a USB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Optional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usb_driver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structure fields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(*suspend) 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usb_interface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pm_message_t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message);</a:t>
            </a:r>
            <a:b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(*resume) 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usb_interface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Power management: callbacks called before and after the USB core suspends and resumes the device.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(*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pre_reset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usb_interface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(*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post_reset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(struct 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usb_interface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4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4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Called by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usb_reset_composite_device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()</a:t>
            </a:r>
            <a:b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before and after it performs a USB port reset.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499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Driver Registration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usb_register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to register your driver. Example:</a:t>
            </a:r>
          </a:p>
          <a:p>
            <a:pPr marL="107999" lvl="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Example from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drivers/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/input/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mtouchusb.c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 marL="107999" lvl="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usb_driver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mtouchusb_driver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.name           = "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.probe          =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mtouchusb_probe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.disconnect     =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mtouchusb_disconnect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.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id_table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mtouchusb_devices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int __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mtouchusb_init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 - called", __FUNCTION__);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usb_register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mtouchusb_driver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26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Driver </a:t>
            </a:r>
            <a:r>
              <a:rPr lang="en-US" altLang="zh-TW" sz="3600" b="1" cap="none" dirty="0" err="1"/>
              <a:t>Unregistration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usb_deregister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to register your driver. Example: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99" lvl="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Example from 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drivers/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/input/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mtouchusb.c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 marL="107999" lvl="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 __exit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mtouchusb_cleanup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</a:t>
            </a:r>
          </a:p>
          <a:p>
            <a:pPr marL="107999" lvl="0">
              <a:buNone/>
            </a:pP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 - called", __FUNCTION__);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usb_deregister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altLang="zh-TW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mtouchusb_driver</a:t>
            </a: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11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probe() and disconnect() Functions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 is called by the USB core to see if the driver is willing to manage a particular interface on a device.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driver should then make checks on the information passed to it about the device.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If it decides to manage the interface, the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 will return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  Otherwise, it will return a negative value.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 is called by the USB core when a driver should no longer control the device (even if the driver is still loaded), and should do some clean-up.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376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Context: USB hub kernel thread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callbacks are called in the context of the USB hub kernel thread.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So, it is legal to call functions which may sleep in these functions.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However, all addition and removal of devices is managed by this single thread.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Most of the probe function work should indeed be done when the device is actually opened by a user. This way, this doesn't impact the performance of the kernel thread in managing other devices.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2362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usb_set_intfdata</a:t>
            </a:r>
            <a:r>
              <a:rPr lang="en-US" altLang="zh-TW" sz="3600" b="1" cap="none" dirty="0"/>
              <a:t>() / </a:t>
            </a:r>
            <a:r>
              <a:rPr lang="en-US" altLang="zh-TW" sz="3600" b="1" cap="none" dirty="0" err="1"/>
              <a:t>usb_get_intfdata</a:t>
            </a:r>
            <a:r>
              <a:rPr lang="en-US" altLang="zh-TW" sz="3600" b="1" cap="none" dirty="0"/>
              <a:t>()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431999" lvl="0" indent="-323999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inline void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usb_set_intfdata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b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struct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usb_interface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*data);</a:t>
            </a:r>
            <a:endParaRPr lang="en-US" altLang="zh-TW" sz="2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1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Function used in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functions to attach collected device data to an interface. Any pointer will do!</a:t>
            </a:r>
          </a:p>
          <a:p>
            <a:pPr marL="355600" indent="-342900">
              <a:lnSpc>
                <a:spcPct val="11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Useful to store information for each device supported by a driver, without having to keep a static data array.</a:t>
            </a:r>
          </a:p>
          <a:p>
            <a:pPr marL="355600" indent="-342900">
              <a:lnSpc>
                <a:spcPct val="11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usb_get_intfdata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 is typically used in the device open functions to retrieve the data.</a:t>
            </a:r>
          </a:p>
          <a:p>
            <a:pPr marL="355600" indent="-342900">
              <a:lnSpc>
                <a:spcPct val="11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Stored data need to be freed in 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functions:</a:t>
            </a:r>
            <a:b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800" dirty="0" err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usb_set_intfdata</a:t>
            </a:r>
            <a:r>
              <a:rPr lang="en-US" altLang="zh-TW" sz="28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(interface, NULL);</a:t>
            </a:r>
          </a:p>
          <a:p>
            <a:pPr marL="431999" lvl="0" indent="-323999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Plenty of examples are available in the kernel sources.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857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Transfers without URBs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kernel provides two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usb_bulk_msg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()</a:t>
            </a: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usb_control_msg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()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helper functions that make it possible to transfer simple bulk and control messages, without having to: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Create or reuse an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urb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structure,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Initialize it,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Submit it,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wait for its completion handler.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668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Transfers without URBs - Constraints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These functions are synchronous and will make your code sleep. You must not call them from interrupt context or with a spinlock held.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You cannot cancel your requests, as you have no handle on the URB used internally. Make sure your </a:t>
            </a:r>
            <a:r>
              <a:rPr lang="en-US" altLang="zh-TW" sz="2800" dirty="0">
                <a:solidFill>
                  <a:srgbClr val="0070C0"/>
                </a:solidFill>
                <a:latin typeface="Arial"/>
                <a:cs typeface="Arial"/>
              </a:rPr>
              <a:t>disconnect()</a:t>
            </a:r>
            <a:r>
              <a:rPr lang="en-US" altLang="zh-TW" sz="2800" dirty="0">
                <a:latin typeface="Arial"/>
                <a:cs typeface="Arial"/>
              </a:rPr>
              <a:t> function can wait for these functions to complete.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See the kernel sources for examples using these functions!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6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Device Drivers - 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13838B4F-4CF1-4F07-9D36-4FA1E11738EE}"/>
              </a:ext>
            </a:extLst>
          </p:cNvPr>
          <p:cNvSpPr txBox="1">
            <a:spLocks/>
          </p:cNvSpPr>
          <p:nvPr/>
        </p:nvSpPr>
        <p:spPr>
          <a:xfrm>
            <a:off x="629344" y="1120196"/>
            <a:ext cx="5465067" cy="50359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10800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Module loading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Declare supported devices (interfaces).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 them to </a:t>
            </a:r>
            <a:r>
              <a:rPr lang="en-US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 marL="10800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Supported devices are found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functions for matching interface drivers are called.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record interface information and register resources or services.</a:t>
            </a:r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F1E6ECD3-FF22-4957-95D3-7B55C9FEB50A}"/>
              </a:ext>
            </a:extLst>
          </p:cNvPr>
          <p:cNvSpPr txBox="1">
            <a:spLocks/>
          </p:cNvSpPr>
          <p:nvPr/>
        </p:nvSpPr>
        <p:spPr>
          <a:xfrm>
            <a:off x="6061633" y="1114425"/>
            <a:ext cx="5693997" cy="5185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10800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Devices are opened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calls data access functions registered by the driver.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URBs are initialized.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transfers are over, completion functions are called. Data are copied from/to user-space.</a:t>
            </a:r>
          </a:p>
          <a:p>
            <a:pPr marL="10800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Devices are removed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called.</a:t>
            </a:r>
          </a:p>
          <a:p>
            <a:pPr marL="450900" indent="-342900">
              <a:lnSpc>
                <a:spcPct val="13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drivers may be unloaded.</a:t>
            </a:r>
          </a:p>
        </p:txBody>
      </p:sp>
    </p:spTree>
    <p:extLst>
      <p:ext uri="{BB962C8B-B14F-4D97-AF65-F5344CB8AC3E}">
        <p14:creationId xmlns:p14="http://schemas.microsoft.com/office/powerpoint/2010/main" val="30544130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USB Host Controller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EHCI</a:t>
            </a:r>
            <a:r>
              <a:rPr lang="en-US" altLang="zh-TW" dirty="0">
                <a:latin typeface="Arial"/>
                <a:cs typeface="Arial"/>
              </a:rPr>
              <a:t> - Extended Host Controller Interface.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For USB 2.0. The only one to support high-speed transfers.</a:t>
            </a:r>
          </a:p>
          <a:p>
            <a:pPr marL="584200" marR="5080" lvl="1" indent="-342900">
              <a:lnSpc>
                <a:spcPct val="13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Each EHCI controller contains four virtual HCD implementations to support Full Speed and Low Speed devices.</a:t>
            </a:r>
            <a:endParaRPr lang="en-US" altLang="zh-TW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Arial"/>
                <a:cs typeface="Arial"/>
              </a:rPr>
              <a:t>xHCI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-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eXtensible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Host Controller Interface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Specification is also referred to as the USB 3.0 host controller specification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Capable of interfacing with USB 1.x, 2.0, and 3.x compatible devices</a:t>
            </a: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99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USB basics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descriptors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Operating system independent</a:t>
            </a:r>
          </a:p>
          <a:p>
            <a:pPr marL="584200" lvl="1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Described in the USB specification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- Represent the devices connected to the USB bus.</a:t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Example: USB speaker with volume control buttons.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- Represent the state of the device.</a:t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Examples: Active, Standby, Initialization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- Logical devices.</a:t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Examples: speaker, volume control buttons.</a:t>
            </a:r>
          </a:p>
          <a:p>
            <a:pPr marL="355600" indent="-342900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- Unidirectional communication pipes.</a:t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Either IN (device to computer) or OUT (computer to device).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49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Endpoints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Control endpoints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Used to configure the device, get information about it, send commands to it, retrieve status information.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Simple, small data transfers.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Every device has a control endpoint (endpoint 0),</a:t>
            </a:r>
            <a:br>
              <a:rPr lang="en-US" altLang="zh-TW" sz="2200" dirty="0">
                <a:latin typeface="Arial"/>
                <a:cs typeface="Arial"/>
              </a:rPr>
            </a:br>
            <a:r>
              <a:rPr lang="en-US" altLang="zh-TW" sz="2200" dirty="0">
                <a:latin typeface="Arial"/>
                <a:cs typeface="Arial"/>
              </a:rPr>
              <a:t>used to configure the device at insertion time.</a:t>
            </a:r>
          </a:p>
          <a:p>
            <a:pPr marL="584200" lvl="1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200" dirty="0">
                <a:latin typeface="Arial"/>
                <a:cs typeface="Arial"/>
              </a:rPr>
              <a:t>The USB protocol guarantees that the corresponding data transfers will always have enough (reserved) bandwidth.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221549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18277</TotalTime>
  <Words>6385</Words>
  <Application>Microsoft Office PowerPoint</Application>
  <PresentationFormat>自訂</PresentationFormat>
  <Paragraphs>629</Paragraphs>
  <Slides>69</Slides>
  <Notes>69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82" baseType="lpstr">
      <vt:lpstr>Bitstream Vera Serif</vt:lpstr>
      <vt:lpstr>Courier 10 Pitch</vt:lpstr>
      <vt:lpstr>HG Mincho Light J</vt:lpstr>
      <vt:lpstr>Microsoft JhengHei UI</vt:lpstr>
      <vt:lpstr>Nimbus Roman No9 L</vt:lpstr>
      <vt:lpstr>微軟正黑體</vt:lpstr>
      <vt:lpstr>新細明體</vt:lpstr>
      <vt:lpstr>標楷體</vt:lpstr>
      <vt:lpstr>Arial</vt:lpstr>
      <vt:lpstr>Calibri</vt:lpstr>
      <vt:lpstr>Freestyle Script</vt:lpstr>
      <vt:lpstr>Tahoma</vt:lpstr>
      <vt:lpstr>世界國家/地區報告簡報</vt:lpstr>
      <vt:lpstr>Embedded System Lecture 13: USB Device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602</cp:revision>
  <cp:lastPrinted>2020-01-09T04:10:42Z</cp:lastPrinted>
  <dcterms:created xsi:type="dcterms:W3CDTF">2019-11-24T21:24:40Z</dcterms:created>
  <dcterms:modified xsi:type="dcterms:W3CDTF">2020-12-10T00:36:04Z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