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5" r:id="rId3"/>
    <p:sldId id="444" r:id="rId4"/>
    <p:sldId id="445" r:id="rId5"/>
    <p:sldId id="399" r:id="rId6"/>
    <p:sldId id="423" r:id="rId7"/>
    <p:sldId id="400" r:id="rId8"/>
    <p:sldId id="424" r:id="rId9"/>
    <p:sldId id="426" r:id="rId10"/>
    <p:sldId id="425" r:id="rId11"/>
    <p:sldId id="401" r:id="rId12"/>
    <p:sldId id="402" r:id="rId13"/>
    <p:sldId id="403" r:id="rId14"/>
    <p:sldId id="404" r:id="rId15"/>
    <p:sldId id="405" r:id="rId16"/>
    <p:sldId id="427" r:id="rId17"/>
    <p:sldId id="406" r:id="rId18"/>
    <p:sldId id="407" r:id="rId19"/>
    <p:sldId id="428" r:id="rId20"/>
    <p:sldId id="409" r:id="rId21"/>
    <p:sldId id="410" r:id="rId22"/>
    <p:sldId id="411" r:id="rId23"/>
    <p:sldId id="429" r:id="rId24"/>
    <p:sldId id="412" r:id="rId25"/>
    <p:sldId id="413" r:id="rId26"/>
    <p:sldId id="414" r:id="rId27"/>
    <p:sldId id="430" r:id="rId28"/>
    <p:sldId id="431" r:id="rId29"/>
    <p:sldId id="432" r:id="rId30"/>
    <p:sldId id="433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34" r:id="rId40"/>
    <p:sldId id="435" r:id="rId41"/>
    <p:sldId id="436" r:id="rId42"/>
    <p:sldId id="437" r:id="rId43"/>
    <p:sldId id="439" r:id="rId44"/>
    <p:sldId id="442" r:id="rId45"/>
    <p:sldId id="443" r:id="rId46"/>
    <p:sldId id="314" r:id="rId47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80CB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1737" autoAdjust="0"/>
  </p:normalViewPr>
  <p:slideViewPr>
    <p:cSldViewPr>
      <p:cViewPr varScale="1">
        <p:scale>
          <a:sx n="62" d="100"/>
          <a:sy n="62" d="100"/>
        </p:scale>
        <p:origin x="1012" y="2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2020年12月17日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169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7933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3625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590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1888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4128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0073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944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4802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967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1213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4586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302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6895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4004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3575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0714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3819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6097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662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9437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8861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9996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8352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0756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5845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3232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0926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1201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1880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559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2447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8678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1120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943407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4200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7050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40447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242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672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978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8269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41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2020年12月17日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20171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14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 I2C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The </a:t>
            </a:r>
            <a:r>
              <a:rPr lang="en-US" altLang="zh-TW" sz="3600" b="1" cap="none" dirty="0"/>
              <a:t>D</a:t>
            </a:r>
            <a:r>
              <a:rPr lang="en-US" altLang="zh-TW" sz="3600" b="1" cap="none" dirty="0">
                <a:uFillTx/>
              </a:rPr>
              <a:t>ata </a:t>
            </a:r>
            <a:r>
              <a:rPr lang="en-US" altLang="zh-TW" sz="3600" b="1" cap="none" dirty="0"/>
              <a:t>Line S</a:t>
            </a:r>
            <a:r>
              <a:rPr lang="en-US" altLang="zh-TW" sz="3600" b="1" cap="none" dirty="0">
                <a:uFillTx/>
              </a:rPr>
              <a:t>ignal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F60A46-7CBC-4506-8F6C-F3DE4DE0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40" y="2689986"/>
            <a:ext cx="8478292" cy="1871831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533EA7-26D6-44DD-9117-55B9CBA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ACK : If the slave device has successfully received the previous sequence it will pull the SDA line down to the condition called Acknowledge.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D4840A-FF02-41E0-8F59-784173DE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711995"/>
            <a:ext cx="8905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Example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1F227A-0BE8-480D-9D87-B2963ABB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60" y="1209675"/>
            <a:ext cx="82867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Variation of I2C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905347"/>
            <a:ext cx="11089233" cy="5651276"/>
          </a:xfrm>
        </p:spPr>
        <p:txBody>
          <a:bodyPr anchor="t">
            <a:noAutofit/>
          </a:bodyPr>
          <a:lstStyle/>
          <a:p>
            <a:pPr marL="241300" marR="508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600" b="1" spc="-15" dirty="0">
                <a:latin typeface="Arial" panose="020B0604020202020204" pitchFamily="34" charset="0"/>
                <a:cs typeface="Arial" panose="020B0604020202020204" pitchFamily="34" charset="0"/>
              </a:rPr>
              <a:t>TWI</a:t>
            </a:r>
            <a:r>
              <a:rPr lang="en-US" altLang="zh-TW" sz="2600" spc="-15" dirty="0">
                <a:latin typeface="Arial" panose="020B0604020202020204" pitchFamily="34" charset="0"/>
                <a:cs typeface="Arial" panose="020B0604020202020204" pitchFamily="34" charset="0"/>
              </a:rPr>
              <a:t>(Two-Wire 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Interface)</a:t>
            </a:r>
            <a:r>
              <a:rPr lang="zh-TW" altLang="en-US" sz="2600" spc="-1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introduced by Atmel </a:t>
            </a:r>
            <a:r>
              <a:rPr lang="en-US" altLang="zh-TW" sz="26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TW" sz="2600" spc="-20" dirty="0"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conflicts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altLang="zh-TW" sz="2600" spc="-5" dirty="0">
                <a:latin typeface="Arial" panose="020B0604020202020204" pitchFamily="34" charset="0"/>
                <a:cs typeface="Arial" panose="020B0604020202020204" pitchFamily="34" charset="0"/>
              </a:rPr>
              <a:t>trademark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issues </a:t>
            </a:r>
            <a:r>
              <a:rPr lang="en-US" altLang="zh-TW" sz="2600" spc="-15" dirty="0">
                <a:latin typeface="Arial" panose="020B0604020202020204" pitchFamily="34" charset="0"/>
                <a:cs typeface="Arial" panose="020B0604020202020204" pitchFamily="34" charset="0"/>
              </a:rPr>
              <a:t>related to</a:t>
            </a:r>
            <a:r>
              <a:rPr lang="en-US" altLang="zh-TW" sz="2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I²C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6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(System </a:t>
            </a:r>
            <a:r>
              <a:rPr lang="en-US" altLang="zh-TW" sz="2600" spc="-5" dirty="0">
                <a:latin typeface="Arial" panose="020B0604020202020204" pitchFamily="34" charset="0"/>
                <a:cs typeface="Arial" panose="020B0604020202020204" pitchFamily="34" charset="0"/>
              </a:rPr>
              <a:t>Management Bus)</a:t>
            </a:r>
            <a:r>
              <a:rPr lang="zh-TW" altLang="en-US" sz="26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600" spc="-5" dirty="0"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altLang="zh-TW" sz="2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endParaRPr lang="en-US" altLang="zh-TW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tighter constraints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(100KHz,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timeout,</a:t>
            </a:r>
            <a:r>
              <a:rPr lang="en-US" altLang="zh-TW" sz="22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format)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adapters can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altLang="zh-TW" sz="2200" spc="-10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protocol,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not the other </a:t>
            </a:r>
            <a:r>
              <a:rPr lang="en-US" altLang="zh-TW" sz="2200" spc="-25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en-US" altLang="zh-TW" sz="22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600" b="1" dirty="0">
                <a:latin typeface="Arial" panose="020B0604020202020204" pitchFamily="34" charset="0"/>
                <a:cs typeface="Arial" panose="020B0604020202020204" pitchFamily="34" charset="0"/>
              </a:rPr>
              <a:t>SCCB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(Serial 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Camera Control </a:t>
            </a:r>
            <a:r>
              <a:rPr lang="en-US" altLang="zh-TW" sz="2600" spc="-5" dirty="0">
                <a:latin typeface="Arial" panose="020B0604020202020204" pitchFamily="34" charset="0"/>
                <a:cs typeface="Arial" panose="020B0604020202020204" pitchFamily="34" charset="0"/>
              </a:rPr>
              <a:t>Bus)</a:t>
            </a:r>
            <a:r>
              <a:rPr lang="zh-TW" altLang="en-US" sz="26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600" spc="-5" dirty="0">
                <a:latin typeface="Arial" panose="020B0604020202020204" pitchFamily="34" charset="0"/>
                <a:cs typeface="Arial" panose="020B0604020202020204" pitchFamily="34" charset="0"/>
              </a:rPr>
              <a:t>developed </a:t>
            </a:r>
            <a:r>
              <a:rPr lang="en-US" altLang="zh-TW" sz="2600" spc="-1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altLang="zh-TW" sz="2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spc="-5" dirty="0" err="1">
                <a:latin typeface="Arial" panose="020B0604020202020204" pitchFamily="34" charset="0"/>
                <a:cs typeface="Arial" panose="020B0604020202020204" pitchFamily="34" charset="0"/>
              </a:rPr>
              <a:t>OmniVision</a:t>
            </a:r>
            <a:endParaRPr lang="en-US" altLang="zh-TW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kind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TW" sz="2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1900" spc="-5" dirty="0">
                <a:latin typeface="Arial" panose="020B0604020202020204" pitchFamily="34" charset="0"/>
                <a:cs typeface="Arial" panose="020B0604020202020204" pitchFamily="34" charset="0"/>
              </a:rPr>
              <a:t>3 Phase </a:t>
            </a:r>
            <a:r>
              <a:rPr lang="en-US" altLang="zh-TW" sz="19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en-US" altLang="zh-TW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1900" spc="-5" dirty="0">
                <a:latin typeface="Arial" panose="020B0604020202020204" pitchFamily="34" charset="0"/>
                <a:cs typeface="Arial" panose="020B0604020202020204" pitchFamily="34" charset="0"/>
              </a:rPr>
              <a:t>2 Phase </a:t>
            </a:r>
            <a:r>
              <a:rPr lang="en-US" altLang="zh-TW" sz="1900" spc="-10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n-US" altLang="zh-TW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1900" spc="-5" dirty="0">
                <a:latin typeface="Arial" panose="020B0604020202020204" pitchFamily="34" charset="0"/>
                <a:cs typeface="Arial" panose="020B0604020202020204" pitchFamily="34" charset="0"/>
              </a:rPr>
              <a:t>2 Phase </a:t>
            </a:r>
            <a:r>
              <a:rPr lang="en-US" altLang="zh-TW" sz="19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en-US" altLang="zh-TW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Don’t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care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4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I2C/</a:t>
            </a:r>
            <a:r>
              <a:rPr lang="en-US" altLang="zh-TW" sz="3600" b="1" cap="none" dirty="0" err="1"/>
              <a:t>SMBus</a:t>
            </a:r>
            <a:r>
              <a:rPr lang="en-US" altLang="zh-TW" sz="3600" b="1" cap="none" dirty="0"/>
              <a:t> Protocol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I2C protocol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S (1 bit) : Start bit</a:t>
            </a:r>
          </a:p>
          <a:p>
            <a:pPr marL="812800" marR="5080" lvl="2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Sr (1 bit) : Repeated start bit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 err="1">
                <a:latin typeface="Arial"/>
                <a:cs typeface="Arial"/>
              </a:rPr>
              <a:t>Addr</a:t>
            </a:r>
            <a:r>
              <a:rPr lang="en-US" altLang="zh-TW" sz="2400" dirty="0">
                <a:latin typeface="Arial"/>
                <a:cs typeface="Arial"/>
              </a:rPr>
              <a:t> (7 bits): I2C 7 bit address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Rd/</a:t>
            </a:r>
            <a:r>
              <a:rPr lang="en-US" altLang="zh-TW" sz="2400" dirty="0" err="1">
                <a:latin typeface="Arial"/>
                <a:cs typeface="Arial"/>
              </a:rPr>
              <a:t>Wr</a:t>
            </a:r>
            <a:r>
              <a:rPr lang="en-US" altLang="zh-TW" sz="2400" dirty="0">
                <a:latin typeface="Arial"/>
                <a:cs typeface="Arial"/>
              </a:rPr>
              <a:t> (1 bit) : Read/Write bit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A, NA (1 bit) : ACK/NACK bit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Data (8 bits)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P (1 bit) : Stop bit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60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I2C/</a:t>
            </a:r>
            <a:r>
              <a:rPr lang="en-US" altLang="zh-TW" sz="3600" b="1" cap="none" dirty="0" err="1"/>
              <a:t>SMBus</a:t>
            </a:r>
            <a:r>
              <a:rPr lang="en-US" altLang="zh-TW" sz="3600" b="1" cap="none" dirty="0"/>
              <a:t> Protocol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Simple send transaction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b="1" dirty="0">
                <a:latin typeface="Arial"/>
                <a:cs typeface="Arial"/>
              </a:rPr>
              <a:t>S </a:t>
            </a:r>
            <a:r>
              <a:rPr lang="en-US" altLang="zh-TW" sz="2400" b="1" dirty="0" err="1">
                <a:latin typeface="Arial"/>
                <a:cs typeface="Arial"/>
              </a:rPr>
              <a:t>Addr</a:t>
            </a:r>
            <a:r>
              <a:rPr lang="en-US" altLang="zh-TW" sz="2400" b="1" dirty="0">
                <a:latin typeface="Arial"/>
                <a:cs typeface="Arial"/>
              </a:rPr>
              <a:t> </a:t>
            </a:r>
            <a:r>
              <a:rPr lang="en-US" altLang="zh-TW" sz="2400" b="1" dirty="0" err="1">
                <a:latin typeface="Arial"/>
                <a:cs typeface="Arial"/>
              </a:rPr>
              <a:t>Wr</a:t>
            </a:r>
            <a:r>
              <a:rPr lang="en-US" altLang="zh-TW" sz="2400" b="1" dirty="0">
                <a:latin typeface="Arial"/>
                <a:cs typeface="Arial"/>
              </a:rPr>
              <a:t> [A] Data [A] Data [A] … [A] Data [A] P</a:t>
            </a: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Simple receive transaction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b="1" dirty="0">
                <a:latin typeface="Arial"/>
                <a:cs typeface="Arial"/>
              </a:rPr>
              <a:t>S </a:t>
            </a:r>
            <a:r>
              <a:rPr lang="en-US" altLang="zh-TW" sz="2400" b="1" dirty="0" err="1">
                <a:latin typeface="Arial"/>
                <a:cs typeface="Arial"/>
              </a:rPr>
              <a:t>Addr</a:t>
            </a:r>
            <a:r>
              <a:rPr lang="en-US" altLang="zh-TW" sz="2400" b="1" dirty="0">
                <a:latin typeface="Arial"/>
                <a:cs typeface="Arial"/>
              </a:rPr>
              <a:t> Rd [A] [Data] A [Data] A … A [Data] NA P</a:t>
            </a: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Combined transactions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400" b="1" dirty="0">
                <a:latin typeface="Arial"/>
                <a:cs typeface="Arial"/>
              </a:rPr>
              <a:t>S </a:t>
            </a:r>
            <a:r>
              <a:rPr lang="en-US" altLang="zh-TW" sz="2400" b="1" dirty="0" err="1">
                <a:latin typeface="Arial"/>
                <a:cs typeface="Arial"/>
              </a:rPr>
              <a:t>Addr</a:t>
            </a:r>
            <a:r>
              <a:rPr lang="en-US" altLang="zh-TW" sz="2400" b="1" dirty="0">
                <a:latin typeface="Arial"/>
                <a:cs typeface="Arial"/>
              </a:rPr>
              <a:t> </a:t>
            </a:r>
            <a:r>
              <a:rPr lang="en-US" altLang="zh-TW" sz="2400" b="1" dirty="0" err="1">
                <a:latin typeface="Arial"/>
                <a:cs typeface="Arial"/>
              </a:rPr>
              <a:t>Wr</a:t>
            </a:r>
            <a:r>
              <a:rPr lang="en-US" altLang="zh-TW" sz="2400" b="1" dirty="0">
                <a:latin typeface="Arial"/>
                <a:cs typeface="Arial"/>
              </a:rPr>
              <a:t> [A] Data [A] Sr </a:t>
            </a:r>
            <a:r>
              <a:rPr lang="en-US" altLang="zh-TW" sz="2400" b="1" dirty="0" err="1">
                <a:latin typeface="Arial"/>
                <a:cs typeface="Arial"/>
              </a:rPr>
              <a:t>Addr</a:t>
            </a:r>
            <a:r>
              <a:rPr lang="en-US" altLang="zh-TW" sz="2400" b="1" dirty="0">
                <a:latin typeface="Arial"/>
                <a:cs typeface="Arial"/>
              </a:rPr>
              <a:t> Rd [A] [Data] NA P</a:t>
            </a: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...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21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I2C/</a:t>
            </a:r>
            <a:r>
              <a:rPr lang="en-US" altLang="zh-TW" sz="3600" b="1" cap="none" dirty="0" err="1"/>
              <a:t>SMBus</a:t>
            </a:r>
            <a:r>
              <a:rPr lang="en-US" altLang="zh-TW" sz="3600" b="1" cap="none" dirty="0"/>
              <a:t> Protocol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200" spc="-10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20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(1 bit)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altLang="zh-TW"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Sr (1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bit)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Repeated start</a:t>
            </a:r>
            <a:r>
              <a:rPr lang="en-US" altLang="zh-TW" sz="2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(7 bits): I2C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altLang="zh-TW" sz="22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Rd/</a:t>
            </a:r>
            <a:r>
              <a:rPr lang="en-US" altLang="zh-TW" sz="2200" spc="-15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(1 bit)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Read/Write</a:t>
            </a:r>
            <a:r>
              <a:rPr lang="en-US" altLang="zh-TW" sz="22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bit.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200" spc="5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(1 bit)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ACK/NACK</a:t>
            </a:r>
            <a:r>
              <a:rPr lang="en-US" altLang="zh-TW" sz="2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Comm (8 bits): Command byte,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byte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altLang="zh-TW" sz="22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 device.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(8 bits):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plain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zh-TW"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Count (8 bits):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byte containing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length of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altLang="zh-TW"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operation.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(1 bit)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altLang="zh-TW" sz="22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2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I2C/</a:t>
            </a:r>
            <a:r>
              <a:rPr lang="en-US" altLang="zh-TW" sz="3600" b="1" cap="none" dirty="0" err="1"/>
              <a:t>SMBus</a:t>
            </a:r>
            <a:r>
              <a:rPr lang="en-US" altLang="zh-TW" sz="3600" b="1" cap="none" dirty="0"/>
              <a:t> Protocol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Quick</a:t>
            </a:r>
            <a:r>
              <a:rPr lang="en-US" altLang="zh-TW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Rd/</a:t>
            </a:r>
            <a:r>
              <a:rPr lang="en-US" altLang="zh-TW" sz="1800" spc="-1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</a:t>
            </a:r>
            <a:r>
              <a:rPr lang="en-US" altLang="zh-TW"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Receive</a:t>
            </a:r>
            <a:r>
              <a:rPr lang="en-US" altLang="zh-TW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Rd 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zh-TW"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Send</a:t>
            </a:r>
            <a:r>
              <a:rPr lang="en-US" altLang="zh-TW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</a:t>
            </a:r>
            <a:r>
              <a:rPr lang="en-US" altLang="zh-TW"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Read</a:t>
            </a:r>
            <a:r>
              <a:rPr lang="en-US" altLang="zh-TW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Sr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Rd 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zh-TW"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Read</a:t>
            </a:r>
            <a:r>
              <a:rPr lang="en-US" altLang="zh-TW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25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Sr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Rd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DataLow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DataHigh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zh-TW"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TW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</a:t>
            </a:r>
            <a:r>
              <a:rPr lang="en-US" altLang="zh-TW"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TW" sz="2000" spc="-25" dirty="0">
                <a:latin typeface="Arial" panose="020B0604020202020204" pitchFamily="34" charset="0"/>
                <a:cs typeface="Arial" panose="020B0604020202020204" pitchFamily="34" charset="0"/>
              </a:rPr>
              <a:t> Word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DataLow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DataHigh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</a:t>
            </a:r>
            <a:r>
              <a:rPr lang="en-US" altLang="zh-TW"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8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I2C/</a:t>
            </a:r>
            <a:r>
              <a:rPr lang="en-US" altLang="zh-TW" sz="3600" b="1" cap="none" dirty="0" err="1"/>
              <a:t>SMBus</a:t>
            </a:r>
            <a:r>
              <a:rPr lang="en-US" altLang="zh-TW" sz="3600" b="1" cap="none" dirty="0"/>
              <a:t> Protocol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altLang="zh-TW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  <a:p>
            <a:pPr marL="698500" marR="508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[A] Comm [A] 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DataLow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 [A] </a:t>
            </a:r>
            <a:r>
              <a:rPr lang="en-US" altLang="zh-TW" sz="1800" spc="-10" dirty="0" err="1">
                <a:latin typeface="Arial" panose="020B0604020202020204" pitchFamily="34" charset="0"/>
                <a:cs typeface="Arial" panose="020B0604020202020204" pitchFamily="34" charset="0"/>
              </a:rPr>
              <a:t>DataHigh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Sr 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Rd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DataLow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DataHigh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zh-TW"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r>
              <a:rPr lang="en-US" altLang="zh-TW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[A] Comm [A] Sr </a:t>
            </a:r>
            <a:r>
              <a:rPr lang="en-US" altLang="zh-TW"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Rd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[Count]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1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… A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zh-TW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block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up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bytes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r>
              <a:rPr lang="en-US" altLang="zh-TW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… [A]</a:t>
            </a:r>
            <a:r>
              <a:rPr lang="en-US" altLang="zh-TW" sz="1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zh-TW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altLang="zh-TW"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Block Read </a:t>
            </a:r>
            <a:r>
              <a:rPr lang="en-US" altLang="zh-TW"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altLang="zh-TW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  <a:p>
            <a:pPr marL="698500" marR="30607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Sr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Rd [A] 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[Count]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[Data] ...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Send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TW"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I2C Block</a:t>
            </a:r>
            <a:r>
              <a:rPr lang="en-US" altLang="zh-TW"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27813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Sr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Rd 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…</a:t>
            </a:r>
            <a:r>
              <a:rPr lang="en-US" altLang="zh-TW" sz="1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[Data]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zh-TW"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altLang="zh-TW" sz="20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spc="-2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altLang="zh-TW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5" dirty="0">
                <a:latin typeface="Arial" panose="020B0604020202020204" pitchFamily="34" charset="0"/>
                <a:cs typeface="Arial" panose="020B0604020202020204" pitchFamily="34" charset="0"/>
              </a:rPr>
              <a:t>Comm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 … [A] </a:t>
            </a:r>
            <a:r>
              <a:rPr lang="en-US" altLang="zh-TW" sz="18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[A]</a:t>
            </a:r>
            <a:r>
              <a:rPr lang="en-US" altLang="zh-TW"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83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I2C/</a:t>
            </a:r>
            <a:r>
              <a:rPr lang="en-US" altLang="zh-TW" sz="3600" b="1" cap="none" dirty="0" err="1"/>
              <a:t>SMBus</a:t>
            </a:r>
            <a:r>
              <a:rPr lang="en-US" altLang="zh-TW" sz="3600" b="1" cap="none" dirty="0"/>
              <a:t> Protocol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48BDC30-BDCB-492E-998A-26FD9D8B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Check the datasheet of the slave device for its protocol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1800" dirty="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0A5B5F0-8510-40C0-8EC9-456C5BCBEDD1}"/>
              </a:ext>
            </a:extLst>
          </p:cNvPr>
          <p:cNvSpPr/>
          <p:nvPr/>
        </p:nvSpPr>
        <p:spPr>
          <a:xfrm>
            <a:off x="976031" y="1899980"/>
            <a:ext cx="5432680" cy="1503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84EEA746-1B6D-4DD7-B30A-1F39D8CB6D33}"/>
              </a:ext>
            </a:extLst>
          </p:cNvPr>
          <p:cNvSpPr/>
          <p:nvPr/>
        </p:nvSpPr>
        <p:spPr>
          <a:xfrm>
            <a:off x="976031" y="1895408"/>
            <a:ext cx="5450205" cy="1519555"/>
          </a:xfrm>
          <a:custGeom>
            <a:avLst/>
            <a:gdLst/>
            <a:ahLst/>
            <a:cxnLst/>
            <a:rect l="l" t="t" r="r" b="b"/>
            <a:pathLst>
              <a:path w="5450205" h="1519554">
                <a:moveTo>
                  <a:pt x="0" y="1519428"/>
                </a:moveTo>
                <a:lnTo>
                  <a:pt x="5449824" y="1519428"/>
                </a:lnTo>
                <a:lnTo>
                  <a:pt x="5449824" y="0"/>
                </a:lnTo>
                <a:lnTo>
                  <a:pt x="0" y="0"/>
                </a:lnTo>
                <a:lnTo>
                  <a:pt x="0" y="15194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DEDBB5F-C256-4A41-9AEE-E3256B1ACDB0}"/>
              </a:ext>
            </a:extLst>
          </p:cNvPr>
          <p:cNvSpPr/>
          <p:nvPr/>
        </p:nvSpPr>
        <p:spPr>
          <a:xfrm>
            <a:off x="976031" y="3734875"/>
            <a:ext cx="5450205" cy="1582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10F40F3E-EA8A-4585-BD0C-DE391F0E8C18}"/>
              </a:ext>
            </a:extLst>
          </p:cNvPr>
          <p:cNvSpPr/>
          <p:nvPr/>
        </p:nvSpPr>
        <p:spPr>
          <a:xfrm>
            <a:off x="976031" y="3730304"/>
            <a:ext cx="5450205" cy="1586865"/>
          </a:xfrm>
          <a:custGeom>
            <a:avLst/>
            <a:gdLst/>
            <a:ahLst/>
            <a:cxnLst/>
            <a:rect l="l" t="t" r="r" b="b"/>
            <a:pathLst>
              <a:path w="5450205" h="1586864">
                <a:moveTo>
                  <a:pt x="0" y="1586484"/>
                </a:moveTo>
                <a:lnTo>
                  <a:pt x="5449824" y="1586484"/>
                </a:lnTo>
                <a:lnTo>
                  <a:pt x="5449824" y="0"/>
                </a:lnTo>
                <a:lnTo>
                  <a:pt x="0" y="0"/>
                </a:lnTo>
                <a:lnTo>
                  <a:pt x="0" y="158648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9D0A129-D2C5-4C66-B8EE-AA20FB97D0A7}"/>
              </a:ext>
            </a:extLst>
          </p:cNvPr>
          <p:cNvSpPr/>
          <p:nvPr/>
        </p:nvSpPr>
        <p:spPr>
          <a:xfrm>
            <a:off x="6742484" y="1895408"/>
            <a:ext cx="4965591" cy="1470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613D4BF-95BF-471A-A24F-E88E216DB8B8}"/>
              </a:ext>
            </a:extLst>
          </p:cNvPr>
          <p:cNvSpPr/>
          <p:nvPr/>
        </p:nvSpPr>
        <p:spPr>
          <a:xfrm>
            <a:off x="7859939" y="3830888"/>
            <a:ext cx="2447925" cy="1390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47ABAFB8-9973-46AD-AC84-5752DC1D0275}"/>
              </a:ext>
            </a:extLst>
          </p:cNvPr>
          <p:cNvSpPr/>
          <p:nvPr/>
        </p:nvSpPr>
        <p:spPr>
          <a:xfrm>
            <a:off x="7859939" y="3830888"/>
            <a:ext cx="2447925" cy="1390015"/>
          </a:xfrm>
          <a:custGeom>
            <a:avLst/>
            <a:gdLst/>
            <a:ahLst/>
            <a:cxnLst/>
            <a:rect l="l" t="t" r="r" b="b"/>
            <a:pathLst>
              <a:path w="2447925" h="1390014">
                <a:moveTo>
                  <a:pt x="0" y="1389887"/>
                </a:moveTo>
                <a:lnTo>
                  <a:pt x="2447544" y="1389887"/>
                </a:lnTo>
                <a:lnTo>
                  <a:pt x="2447544" y="0"/>
                </a:lnTo>
                <a:lnTo>
                  <a:pt x="0" y="0"/>
                </a:lnTo>
                <a:lnTo>
                  <a:pt x="0" y="13898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2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n-NO" altLang="zh-TW" sz="3600" b="1" cap="none" dirty="0"/>
              <a:t>Linux I2C ─ Linux I2C Subsystem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From hardware prospective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I2C Adapter (Core)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I2C Device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From Linux prospective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I2C Core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I2C Adapter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I2C Client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I2C client driver</a:t>
            </a:r>
          </a:p>
          <a:p>
            <a:pPr marL="584200" marR="5080" lvl="1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I2C-dev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A698C2C-400F-4A16-8614-6C52C6C127F2}"/>
              </a:ext>
            </a:extLst>
          </p:cNvPr>
          <p:cNvSpPr/>
          <p:nvPr/>
        </p:nvSpPr>
        <p:spPr>
          <a:xfrm>
            <a:off x="5734372" y="1365451"/>
            <a:ext cx="6287567" cy="4778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7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  <a:r>
              <a:rPr lang="zh-TW" altLang="en-US" sz="3600" b="1" cap="none" dirty="0"/>
              <a:t> </a:t>
            </a:r>
            <a:r>
              <a:rPr lang="en-US" altLang="zh-TW" sz="3600" b="1" cap="none" dirty="0"/>
              <a:t>Update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B9A2873C-EFB8-4F1D-8985-280F2A1F1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570491"/>
              </p:ext>
            </p:extLst>
          </p:nvPr>
        </p:nvGraphicFramePr>
        <p:xfrm>
          <a:off x="695697" y="913805"/>
          <a:ext cx="11017251" cy="582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6950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1785421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1442072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Notes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Sept. 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Lec01: Introduction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Sept.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Lec02: The Big Picture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1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Moon Festival 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8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Lec04: Linux and Real time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Lec05: The Linux Kernel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22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Lec06: Kernel Arch for Device Drivers &amp; Kernel Initialization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29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Lec07: Driver Allocation, Input Subsystem &amp;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Lec08: Direct Memory Access &amp; </a:t>
                      </a:r>
                      <a:r>
                        <a:rPr lang="en-US" altLang="zh-TW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File System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Online Course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School Midterm Week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Lec10: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Online Course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26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 on Nov. 26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Hour Paper-and-pencil Test</a:t>
                      </a:r>
                    </a:p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(Slides &amp; Notes Allowed)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Lec10: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Lec13: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USB Device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Lec14: I2C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Lec15: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31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Lec16: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Pre-Presentation Discussion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Online Course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Online Course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54D5EE-E3C9-4451-AD52-47843DE36D59}"/>
              </a:ext>
            </a:extLst>
          </p:cNvPr>
          <p:cNvSpPr/>
          <p:nvPr/>
        </p:nvSpPr>
        <p:spPr>
          <a:xfrm>
            <a:off x="6454452" y="257936"/>
            <a:ext cx="5587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Online Course: To practice taking online course, Required by the School (due to Covid-19)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3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Bus Driver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spc="-1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r>
              <a:rPr lang="en-US" altLang="zh-TW"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zh-TW" altLang="en-US" sz="2800" spc="-1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i2c-core</a:t>
            </a:r>
            <a:r>
              <a:rPr lang="en-US" altLang="zh-TW" sz="28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spc="-10" dirty="0">
                <a:latin typeface="Arial" panose="020B0604020202020204" pitchFamily="34" charset="0"/>
                <a:cs typeface="Arial" panose="020B0604020202020204" pitchFamily="34" charset="0"/>
              </a:rPr>
              <a:t>(i2c-core-*.c)</a:t>
            </a:r>
            <a:r>
              <a:rPr lang="zh-TW" alt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i2c.h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400" spc="-15" dirty="0">
                <a:latin typeface="Arial" panose="020B0604020202020204" pitchFamily="34" charset="0"/>
                <a:cs typeface="Arial" panose="020B0604020202020204" pitchFamily="34" charset="0"/>
              </a:rPr>
              <a:t>Creates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400" spc="-15" dirty="0">
                <a:latin typeface="Arial" panose="020B0604020202020204" pitchFamily="34" charset="0"/>
                <a:cs typeface="Arial" panose="020B0604020202020204" pitchFamily="34" charset="0"/>
              </a:rPr>
              <a:t>registers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bus_type</a:t>
            </a:r>
            <a:r>
              <a:rPr lang="en-US" altLang="zh-TW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10" dirty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altLang="zh-TW" sz="2400" spc="-5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TW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5" dirty="0">
                <a:latin typeface="Arial" panose="020B0604020202020204" pitchFamily="34" charset="0"/>
                <a:cs typeface="Arial" panose="020B0604020202020204" pitchFamily="34" charset="0"/>
              </a:rPr>
              <a:t>i2c_bus_type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zh-TW" sz="2400" spc="-15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  <a:r>
              <a:rPr lang="en-US" altLang="zh-TW" sz="2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5" dirty="0"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n-US" altLang="zh-TW" sz="2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matches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drivers against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spc="-5" dirty="0" err="1">
                <a:latin typeface="Arial" panose="020B0604020202020204" pitchFamily="34" charset="0"/>
                <a:cs typeface="Arial" panose="020B0604020202020204" pitchFamily="34" charset="0"/>
              </a:rPr>
              <a:t>devieces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detected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  <a:r>
              <a:rPr lang="en-US" altLang="zh-TW" sz="22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10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400" spc="-10" dirty="0">
                <a:latin typeface="Arial" panose="020B0604020202020204" pitchFamily="34" charset="0"/>
                <a:cs typeface="Arial" panose="020B0604020202020204" pitchFamily="34" charset="0"/>
              </a:rPr>
              <a:t>Define driver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400" spc="-5" dirty="0">
                <a:latin typeface="Arial" panose="020B0604020202020204" pitchFamily="34" charset="0"/>
                <a:cs typeface="Arial" panose="020B0604020202020204" pitchFamily="34" charset="0"/>
              </a:rPr>
              <a:t>device specific</a:t>
            </a:r>
            <a:r>
              <a:rPr lang="en-US" altLang="zh-TW" sz="2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10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 i2c_adapter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i2c_algorithm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i2c_client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i2c_driver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0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Bus Driver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63ED2F-5401-443E-A4C7-F3BA5164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99" y="1285875"/>
            <a:ext cx="10334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2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Bus Driver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E8EAFE-35C3-4500-BBCD-2938868F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36" y="1347837"/>
            <a:ext cx="10634588" cy="44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Bus Driver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366A07-81A2-4DDA-A602-15812F81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87" y="1457325"/>
            <a:ext cx="10601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2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Bus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Structures for I2C and </a:t>
            </a:r>
            <a:r>
              <a:rPr lang="en-US" altLang="zh-TW" sz="2800" dirty="0" err="1">
                <a:latin typeface="Arial"/>
                <a:cs typeface="Arial"/>
              </a:rPr>
              <a:t>SMBus</a:t>
            </a:r>
            <a:r>
              <a:rPr lang="en-US" altLang="zh-TW" sz="2800" dirty="0">
                <a:latin typeface="Arial"/>
                <a:cs typeface="Arial"/>
              </a:rPr>
              <a:t> transaction messages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C56F716-AD55-4004-84D6-DB1EB3494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"/>
          <a:stretch/>
        </p:blipFill>
        <p:spPr>
          <a:xfrm>
            <a:off x="1053852" y="1600820"/>
            <a:ext cx="5741208" cy="46364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5FA423C-6909-4D0F-8D37-A4C60E20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095" y="1600820"/>
            <a:ext cx="4829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5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Bus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Arial" panose="020B0604020202020204" pitchFamily="34" charset="0"/>
                <a:cs typeface="Arial" panose="020B0604020202020204" pitchFamily="34" charset="0"/>
              </a:rPr>
              <a:t>Functionalities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EC62AAE-0AE4-4B60-A960-5CE91137A794}"/>
              </a:ext>
            </a:extLst>
          </p:cNvPr>
          <p:cNvSpPr/>
          <p:nvPr/>
        </p:nvSpPr>
        <p:spPr>
          <a:xfrm>
            <a:off x="837828" y="1545919"/>
            <a:ext cx="5383537" cy="376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1E438C8-8BC7-44CF-893A-9115624AF061}"/>
              </a:ext>
            </a:extLst>
          </p:cNvPr>
          <p:cNvSpPr/>
          <p:nvPr/>
        </p:nvSpPr>
        <p:spPr>
          <a:xfrm>
            <a:off x="6351819" y="1545919"/>
            <a:ext cx="5719258" cy="3766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6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405779" y="188640"/>
            <a:ext cx="1108923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Bus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altLang="zh-TW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zh-TW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15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pPr marL="698500" lvl="1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r>
              <a:rPr lang="zh-TW" alt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sz="2200" spc="-5" dirty="0" err="1">
                <a:latin typeface="Arial" panose="020B0604020202020204" pitchFamily="34" charset="0"/>
                <a:cs typeface="Arial" panose="020B0604020202020204" pitchFamily="34" charset="0"/>
              </a:rPr>
              <a:t>bus_type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platform_bus_type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zh-TW" alt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spc="-10" dirty="0" err="1">
                <a:solidFill>
                  <a:srgbClr val="5B9B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platform_driver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spc="-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i2c_adapter</a:t>
            </a:r>
            <a:endParaRPr lang="en-US" altLang="zh-TW" sz="2200" b="1" dirty="0">
              <a:solidFill>
                <a:srgbClr val="00A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0">
              <a:lnSpc>
                <a:spcPct val="100000"/>
              </a:lnSpc>
              <a:spcBef>
                <a:spcPts val="260"/>
              </a:spcBef>
              <a:buNone/>
              <a:tabLst>
                <a:tab pos="1155700" algn="l"/>
                <a:tab pos="1156335" algn="l"/>
              </a:tabLst>
            </a:pPr>
            <a:r>
              <a:rPr lang="en-US" altLang="zh-TW" sz="2200" b="1" spc="-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zh-TW" sz="20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spc="-5" dirty="0">
                <a:solidFill>
                  <a:srgbClr val="BE9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i2c_algorithm</a:t>
            </a:r>
            <a:endParaRPr lang="en-US" altLang="zh-TW"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lang="en-US" altLang="zh-TW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r>
              <a:rPr lang="zh-TW" alt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sz="2200" spc="-5" dirty="0" err="1">
                <a:latin typeface="Arial" panose="020B0604020202020204" pitchFamily="34" charset="0"/>
                <a:cs typeface="Arial" panose="020B0604020202020204" pitchFamily="34" charset="0"/>
              </a:rPr>
              <a:t>bus_type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i2c_bus_type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zh-TW" alt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spc="-5" dirty="0">
                <a:solidFill>
                  <a:srgbClr val="5B9B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i2c_driver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200" spc="-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spc="-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i2c_client</a:t>
            </a:r>
            <a:endParaRPr lang="en-US" altLang="zh-TW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187C70C-0124-458E-9A43-DD206B9A65D7}"/>
              </a:ext>
            </a:extLst>
          </p:cNvPr>
          <p:cNvSpPr txBox="1"/>
          <p:nvPr/>
        </p:nvSpPr>
        <p:spPr>
          <a:xfrm>
            <a:off x="6878687" y="2311922"/>
            <a:ext cx="5040559" cy="1440160"/>
          </a:xfrm>
          <a:prstGeom prst="rect">
            <a:avLst/>
          </a:prstGeom>
          <a:solidFill>
            <a:schemeClr val="bg1"/>
          </a:solidFill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ts val="1670"/>
              </a:lnSpc>
              <a:spcBef>
                <a:spcPts val="29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※</a:t>
            </a:r>
            <a:r>
              <a:rPr sz="1600" spc="-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Adapter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could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belong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other device driver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8460" marR="120650" indent="-286385">
              <a:lnSpc>
                <a:spcPts val="1680"/>
              </a:lnSpc>
              <a:spcBef>
                <a:spcPts val="4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module_usb_driver(/drivers/i2c/busses/i2c-robotfuzz-  </a:t>
            </a:r>
            <a:r>
              <a:rPr sz="1600" spc="-15" dirty="0" err="1">
                <a:latin typeface="Arial" panose="020B0604020202020204" pitchFamily="34" charset="0"/>
                <a:cs typeface="Arial" panose="020B0604020202020204" pitchFamily="34" charset="0"/>
              </a:rPr>
              <a:t>osif.c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78460" indent="-286385">
              <a:lnSpc>
                <a:spcPts val="1625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module_acpi_driver(/drivers/i2c/busses/i2c-scmi.c)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8460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module_serio_driver(/i2c/busses/i2c-taos-evm.c)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8460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isa_driver(/drivers/i2c/busses/i2c-elektor.c)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Adapter driver(/drivers/i2c/busses/i2c-cadence.c)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struct cdns_i2c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struct i2c_algorithm cdns_i2c_algo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cdns_i2c_probe()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cdns_i2c_remove()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struct </a:t>
            </a:r>
            <a:r>
              <a:rPr lang="en-US" altLang="zh-TW" sz="2800" dirty="0" err="1">
                <a:latin typeface="Arial"/>
                <a:cs typeface="Arial"/>
              </a:rPr>
              <a:t>platform_driver</a:t>
            </a:r>
            <a:r>
              <a:rPr lang="en-US" altLang="zh-TW" sz="2800" dirty="0">
                <a:latin typeface="Arial"/>
                <a:cs typeface="Arial"/>
              </a:rPr>
              <a:t> cdns_i2c_drv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 err="1">
                <a:latin typeface="Arial"/>
                <a:cs typeface="Arial"/>
              </a:rPr>
              <a:t>module_platform_driver</a:t>
            </a:r>
            <a:r>
              <a:rPr lang="en-US" altLang="zh-TW" sz="2800" dirty="0">
                <a:latin typeface="Arial"/>
                <a:cs typeface="Arial"/>
              </a:rPr>
              <a:t>(cdns_i2c_drv)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61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Calibri"/>
                <a:cs typeface="Calibri"/>
              </a:rPr>
              <a:t>i2c_adapter </a:t>
            </a:r>
            <a:r>
              <a:rPr lang="en-US" altLang="zh-TW" sz="2800" spc="-15" dirty="0">
                <a:latin typeface="Calibri"/>
                <a:cs typeface="Calibri"/>
              </a:rPr>
              <a:t>structure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0A3FA4D-15F9-49E5-8406-CC41A1A0F908}"/>
              </a:ext>
            </a:extLst>
          </p:cNvPr>
          <p:cNvSpPr/>
          <p:nvPr/>
        </p:nvSpPr>
        <p:spPr>
          <a:xfrm>
            <a:off x="1479267" y="1722027"/>
            <a:ext cx="3837017" cy="3605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C66447-6C1F-4239-96F7-BE36B58A19E7}"/>
              </a:ext>
            </a:extLst>
          </p:cNvPr>
          <p:cNvSpPr/>
          <p:nvPr/>
        </p:nvSpPr>
        <p:spPr>
          <a:xfrm>
            <a:off x="1963150" y="2251557"/>
            <a:ext cx="1989613" cy="190550"/>
          </a:xfrm>
          <a:custGeom>
            <a:avLst/>
            <a:gdLst/>
            <a:ahLst/>
            <a:cxnLst/>
            <a:rect l="l" t="t" r="r" b="b"/>
            <a:pathLst>
              <a:path w="1728470" h="172720">
                <a:moveTo>
                  <a:pt x="0" y="172212"/>
                </a:moveTo>
                <a:lnTo>
                  <a:pt x="1728216" y="172212"/>
                </a:lnTo>
                <a:lnTo>
                  <a:pt x="172821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E2229C7-CBAF-4C59-8639-393F056C3DDB}"/>
              </a:ext>
            </a:extLst>
          </p:cNvPr>
          <p:cNvSpPr/>
          <p:nvPr/>
        </p:nvSpPr>
        <p:spPr>
          <a:xfrm>
            <a:off x="6238428" y="1794035"/>
            <a:ext cx="5031174" cy="4135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D77ACF3-C8A4-4E62-9916-92CA23F93B8D}"/>
              </a:ext>
            </a:extLst>
          </p:cNvPr>
          <p:cNvSpPr/>
          <p:nvPr/>
        </p:nvSpPr>
        <p:spPr>
          <a:xfrm>
            <a:off x="3979269" y="2272021"/>
            <a:ext cx="2702278" cy="95976"/>
          </a:xfrm>
          <a:custGeom>
            <a:avLst/>
            <a:gdLst/>
            <a:ahLst/>
            <a:cxnLst/>
            <a:rect l="l" t="t" r="r" b="b"/>
            <a:pathLst>
              <a:path w="2347595" h="86995">
                <a:moveTo>
                  <a:pt x="2318766" y="28956"/>
                </a:moveTo>
                <a:lnTo>
                  <a:pt x="2275204" y="28956"/>
                </a:lnTo>
                <a:lnTo>
                  <a:pt x="2275204" y="57912"/>
                </a:lnTo>
                <a:lnTo>
                  <a:pt x="2260769" y="57940"/>
                </a:lnTo>
                <a:lnTo>
                  <a:pt x="2260854" y="86868"/>
                </a:lnTo>
                <a:lnTo>
                  <a:pt x="2347594" y="43307"/>
                </a:lnTo>
                <a:lnTo>
                  <a:pt x="2318766" y="28956"/>
                </a:lnTo>
                <a:close/>
              </a:path>
              <a:path w="2347595" h="86995">
                <a:moveTo>
                  <a:pt x="2260684" y="28984"/>
                </a:moveTo>
                <a:lnTo>
                  <a:pt x="0" y="33400"/>
                </a:lnTo>
                <a:lnTo>
                  <a:pt x="0" y="62357"/>
                </a:lnTo>
                <a:lnTo>
                  <a:pt x="2260769" y="57940"/>
                </a:lnTo>
                <a:lnTo>
                  <a:pt x="2260684" y="28984"/>
                </a:lnTo>
                <a:close/>
              </a:path>
              <a:path w="2347595" h="86995">
                <a:moveTo>
                  <a:pt x="2275204" y="28956"/>
                </a:moveTo>
                <a:lnTo>
                  <a:pt x="2260684" y="28984"/>
                </a:lnTo>
                <a:lnTo>
                  <a:pt x="2260769" y="57940"/>
                </a:lnTo>
                <a:lnTo>
                  <a:pt x="2275204" y="57912"/>
                </a:lnTo>
                <a:lnTo>
                  <a:pt x="2275204" y="28956"/>
                </a:lnTo>
                <a:close/>
              </a:path>
              <a:path w="2347595" h="86995">
                <a:moveTo>
                  <a:pt x="2260600" y="0"/>
                </a:moveTo>
                <a:lnTo>
                  <a:pt x="2260684" y="28984"/>
                </a:lnTo>
                <a:lnTo>
                  <a:pt x="2318766" y="28956"/>
                </a:lnTo>
                <a:lnTo>
                  <a:pt x="2260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7B35F53-FA91-4F30-8211-5A351342EECB}"/>
              </a:ext>
            </a:extLst>
          </p:cNvPr>
          <p:cNvSpPr/>
          <p:nvPr/>
        </p:nvSpPr>
        <p:spPr>
          <a:xfrm>
            <a:off x="6717550" y="2260743"/>
            <a:ext cx="2159922" cy="151319"/>
          </a:xfrm>
          <a:custGeom>
            <a:avLst/>
            <a:gdLst/>
            <a:ahLst/>
            <a:cxnLst/>
            <a:rect l="l" t="t" r="r" b="b"/>
            <a:pathLst>
              <a:path w="1876425" h="137160">
                <a:moveTo>
                  <a:pt x="0" y="137160"/>
                </a:moveTo>
                <a:lnTo>
                  <a:pt x="1876044" y="137160"/>
                </a:lnTo>
                <a:lnTo>
                  <a:pt x="1876044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278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4AAD5340-3CF2-4900-85EF-851B72A533CD}"/>
              </a:ext>
            </a:extLst>
          </p:cNvPr>
          <p:cNvSpPr/>
          <p:nvPr/>
        </p:nvSpPr>
        <p:spPr>
          <a:xfrm>
            <a:off x="4531959" y="1368396"/>
            <a:ext cx="7416824" cy="4683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38884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Calibri"/>
                <a:cs typeface="Calibri"/>
              </a:rPr>
              <a:t>i2c_algorithm</a:t>
            </a:r>
            <a:r>
              <a:rPr lang="en-US" altLang="zh-TW" sz="2800" dirty="0">
                <a:latin typeface="Calibri"/>
                <a:cs typeface="Calibri"/>
              </a:rPr>
              <a:t> </a:t>
            </a:r>
            <a:r>
              <a:rPr lang="en-US" altLang="zh-TW" sz="2800" spc="-15" dirty="0">
                <a:latin typeface="Calibri"/>
                <a:cs typeface="Calibri"/>
              </a:rPr>
              <a:t>structure</a:t>
            </a:r>
          </a:p>
          <a:p>
            <a:pPr marL="469900" lvl="1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dirty="0" err="1">
                <a:latin typeface="Calibri"/>
                <a:cs typeface="Calibri"/>
              </a:rPr>
              <a:t>master_xfer</a:t>
            </a:r>
            <a:endParaRPr lang="en-US" altLang="zh-TW" sz="2800" dirty="0">
              <a:latin typeface="Calibri"/>
              <a:cs typeface="Calibri"/>
            </a:endParaRPr>
          </a:p>
          <a:p>
            <a:pPr marL="698500" lvl="2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400" dirty="0">
                <a:latin typeface="Calibri"/>
                <a:cs typeface="Calibri"/>
              </a:rPr>
              <a:t>i2c access</a:t>
            </a:r>
          </a:p>
          <a:p>
            <a:pPr marL="698500" lvl="2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400" dirty="0">
                <a:latin typeface="Calibri"/>
                <a:cs typeface="Calibri"/>
              </a:rPr>
              <a:t>can emulate </a:t>
            </a:r>
            <a:r>
              <a:rPr lang="en-US" altLang="zh-TW" sz="2400" dirty="0" err="1">
                <a:latin typeface="Calibri"/>
                <a:cs typeface="Calibri"/>
              </a:rPr>
              <a:t>Smbus</a:t>
            </a:r>
            <a:r>
              <a:rPr lang="en-US" altLang="zh-TW" sz="2400" dirty="0">
                <a:latin typeface="Calibri"/>
                <a:cs typeface="Calibri"/>
              </a:rPr>
              <a:t>  protocol</a:t>
            </a:r>
            <a:endParaRPr lang="en-US" altLang="zh-TW" sz="28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dirty="0" err="1">
                <a:latin typeface="Calibri"/>
                <a:cs typeface="Calibri"/>
              </a:rPr>
              <a:t>smbus_xfer</a:t>
            </a:r>
            <a:endParaRPr lang="en-US" altLang="zh-TW" sz="2800" dirty="0">
              <a:latin typeface="Calibri"/>
              <a:cs typeface="Calibri"/>
            </a:endParaRPr>
          </a:p>
          <a:p>
            <a:pPr marL="698500" lvl="2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400" dirty="0" err="1">
                <a:latin typeface="Calibri"/>
                <a:cs typeface="Calibri"/>
              </a:rPr>
              <a:t>smbus</a:t>
            </a:r>
            <a:r>
              <a:rPr lang="en-US" altLang="zh-TW" sz="2400" dirty="0">
                <a:latin typeface="Calibri"/>
                <a:cs typeface="Calibri"/>
              </a:rPr>
              <a:t> access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30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Final Presentation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B9C27C-CACD-4966-9963-FDD6FDED8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1052736"/>
            <a:ext cx="6768752" cy="5119464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Pre-presentation Discussion</a:t>
            </a:r>
          </a:p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12/31</a:t>
            </a:r>
          </a:p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Same Classroom</a:t>
            </a:r>
          </a:p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Come during your time slot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show or late -&gt; Lose 3 points on final grade</a:t>
            </a:r>
          </a:p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</a:p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1/7 and 1/14</a:t>
            </a:r>
          </a:p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Online &amp; need to attend for the whole class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into the meeting room at least 10 minutes before </a:t>
            </a:r>
            <a:r>
              <a:rPr lang="en-US" altLang="zh-TW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presentation -&gt; Lose 3 points if late or no show</a:t>
            </a:r>
          </a:p>
          <a:p>
            <a:pPr lvl="1"/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2FFB55-C9F6-4057-9986-F0C1FA24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13" y="1352550"/>
            <a:ext cx="4229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latin typeface="Calibri"/>
                <a:cs typeface="Calibri"/>
              </a:rPr>
              <a:t>Al</a:t>
            </a:r>
            <a:r>
              <a:rPr lang="en-US" altLang="zh-TW" sz="2800" spc="-35" dirty="0">
                <a:latin typeface="Calibri"/>
                <a:cs typeface="Calibri"/>
              </a:rPr>
              <a:t>g</a:t>
            </a:r>
            <a:r>
              <a:rPr lang="en-US" altLang="zh-TW" sz="2800" spc="-10" dirty="0">
                <a:latin typeface="Calibri"/>
                <a:cs typeface="Calibri"/>
              </a:rPr>
              <a:t>ori</a:t>
            </a:r>
            <a:r>
              <a:rPr lang="en-US" altLang="zh-TW" sz="2800" spc="-15" dirty="0">
                <a:latin typeface="Calibri"/>
                <a:cs typeface="Calibri"/>
              </a:rPr>
              <a:t>t</a:t>
            </a:r>
            <a:r>
              <a:rPr lang="en-US" altLang="zh-TW" sz="2800" spc="-10" dirty="0">
                <a:latin typeface="Calibri"/>
                <a:cs typeface="Calibri"/>
              </a:rPr>
              <a:t>hm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DF2DA23-A7A6-458C-912B-C0B94BDE3858}"/>
              </a:ext>
            </a:extLst>
          </p:cNvPr>
          <p:cNvSpPr/>
          <p:nvPr/>
        </p:nvSpPr>
        <p:spPr>
          <a:xfrm>
            <a:off x="3279986" y="4529962"/>
            <a:ext cx="5894882" cy="1439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3FFB77E-25C1-476A-84F9-FD1C79EBA364}"/>
              </a:ext>
            </a:extLst>
          </p:cNvPr>
          <p:cNvSpPr/>
          <p:nvPr/>
        </p:nvSpPr>
        <p:spPr>
          <a:xfrm>
            <a:off x="2061964" y="3068960"/>
            <a:ext cx="4785723" cy="952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F22F40F-2279-4BDB-8FCF-6ADC116DF104}"/>
              </a:ext>
            </a:extLst>
          </p:cNvPr>
          <p:cNvSpPr/>
          <p:nvPr/>
        </p:nvSpPr>
        <p:spPr>
          <a:xfrm>
            <a:off x="3279986" y="1949817"/>
            <a:ext cx="7413374" cy="75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5A002FD-1E84-47D1-BCCB-38D6373A5F49}"/>
              </a:ext>
            </a:extLst>
          </p:cNvPr>
          <p:cNvSpPr/>
          <p:nvPr/>
        </p:nvSpPr>
        <p:spPr>
          <a:xfrm>
            <a:off x="4885367" y="2276872"/>
            <a:ext cx="182532" cy="987372"/>
          </a:xfrm>
          <a:custGeom>
            <a:avLst/>
            <a:gdLst/>
            <a:ahLst/>
            <a:cxnLst/>
            <a:rect l="l" t="t" r="r" b="b"/>
            <a:pathLst>
              <a:path w="173989" h="1002029">
                <a:moveTo>
                  <a:pt x="115824" y="144780"/>
                </a:moveTo>
                <a:lnTo>
                  <a:pt x="57912" y="144780"/>
                </a:lnTo>
                <a:lnTo>
                  <a:pt x="57912" y="1001649"/>
                </a:lnTo>
                <a:lnTo>
                  <a:pt x="115824" y="1001649"/>
                </a:lnTo>
                <a:lnTo>
                  <a:pt x="115824" y="144780"/>
                </a:lnTo>
                <a:close/>
              </a:path>
              <a:path w="173989" h="1002029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8" y="144780"/>
                </a:lnTo>
                <a:lnTo>
                  <a:pt x="86868" y="0"/>
                </a:lnTo>
                <a:close/>
              </a:path>
              <a:path w="173989" h="1002029">
                <a:moveTo>
                  <a:pt x="159258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2109A2E-9E1A-41F5-BDB1-CA0392F4BD20}"/>
              </a:ext>
            </a:extLst>
          </p:cNvPr>
          <p:cNvSpPr/>
          <p:nvPr/>
        </p:nvSpPr>
        <p:spPr>
          <a:xfrm>
            <a:off x="4885367" y="3851499"/>
            <a:ext cx="182532" cy="732846"/>
          </a:xfrm>
          <a:custGeom>
            <a:avLst/>
            <a:gdLst/>
            <a:ahLst/>
            <a:cxnLst/>
            <a:rect l="l" t="t" r="r" b="b"/>
            <a:pathLst>
              <a:path w="173989" h="645160">
                <a:moveTo>
                  <a:pt x="57912" y="471424"/>
                </a:moveTo>
                <a:lnTo>
                  <a:pt x="0" y="471424"/>
                </a:lnTo>
                <a:lnTo>
                  <a:pt x="86868" y="645160"/>
                </a:lnTo>
                <a:lnTo>
                  <a:pt x="159258" y="500380"/>
                </a:lnTo>
                <a:lnTo>
                  <a:pt x="57912" y="500380"/>
                </a:lnTo>
                <a:lnTo>
                  <a:pt x="57912" y="471424"/>
                </a:lnTo>
                <a:close/>
              </a:path>
              <a:path w="173989" h="645160">
                <a:moveTo>
                  <a:pt x="115824" y="0"/>
                </a:moveTo>
                <a:lnTo>
                  <a:pt x="57912" y="0"/>
                </a:lnTo>
                <a:lnTo>
                  <a:pt x="57912" y="500380"/>
                </a:lnTo>
                <a:lnTo>
                  <a:pt x="115824" y="500380"/>
                </a:lnTo>
                <a:lnTo>
                  <a:pt x="115824" y="0"/>
                </a:lnTo>
                <a:close/>
              </a:path>
              <a:path w="173989" h="645160">
                <a:moveTo>
                  <a:pt x="173736" y="471424"/>
                </a:moveTo>
                <a:lnTo>
                  <a:pt x="115824" y="471424"/>
                </a:lnTo>
                <a:lnTo>
                  <a:pt x="115824" y="500380"/>
                </a:lnTo>
                <a:lnTo>
                  <a:pt x="159258" y="500380"/>
                </a:lnTo>
                <a:lnTo>
                  <a:pt x="173736" y="471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288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  <a:endParaRPr lang="en-US" altLang="zh-TW" sz="3600" b="1" cap="none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E0E1C7-48DF-4D91-9DAE-0053FFE80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1"/>
          <a:stretch/>
        </p:blipFill>
        <p:spPr>
          <a:xfrm>
            <a:off x="434789" y="1268760"/>
            <a:ext cx="11319246" cy="46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7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5" dirty="0">
                <a:latin typeface="Calibri"/>
                <a:cs typeface="Calibri"/>
              </a:rPr>
              <a:t>Memory-mapped I/O</a:t>
            </a:r>
            <a:r>
              <a:rPr lang="en-US" altLang="zh-TW" sz="2800" spc="10" dirty="0">
                <a:latin typeface="Calibri"/>
                <a:cs typeface="Calibri"/>
              </a:rPr>
              <a:t> </a:t>
            </a:r>
            <a:r>
              <a:rPr lang="en-US" altLang="zh-TW" sz="2800" spc="-5" dirty="0">
                <a:latin typeface="Calibri"/>
                <a:cs typeface="Calibri"/>
              </a:rPr>
              <a:t>access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B8D605B-FA20-498B-98DC-DD19DAF3B2D3}"/>
              </a:ext>
            </a:extLst>
          </p:cNvPr>
          <p:cNvSpPr/>
          <p:nvPr/>
        </p:nvSpPr>
        <p:spPr>
          <a:xfrm>
            <a:off x="1341884" y="1618917"/>
            <a:ext cx="7272808" cy="241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7D3687-C86B-4AF8-A6F0-DDBAB51C5992}"/>
              </a:ext>
            </a:extLst>
          </p:cNvPr>
          <p:cNvSpPr/>
          <p:nvPr/>
        </p:nvSpPr>
        <p:spPr>
          <a:xfrm>
            <a:off x="1341884" y="4179574"/>
            <a:ext cx="7272808" cy="1337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056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7">
            <a:extLst>
              <a:ext uri="{FF2B5EF4-FFF2-40B4-BE49-F238E27FC236}">
                <a16:creationId xmlns:a16="http://schemas.microsoft.com/office/drawing/2014/main" id="{2D0E3DDC-9D52-40D4-850E-CF0767705E93}"/>
              </a:ext>
            </a:extLst>
          </p:cNvPr>
          <p:cNvSpPr/>
          <p:nvPr/>
        </p:nvSpPr>
        <p:spPr>
          <a:xfrm>
            <a:off x="7532160" y="4821642"/>
            <a:ext cx="4350818" cy="1433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77993A-9BAD-4EF0-BD44-0AAEE196DBF3}"/>
              </a:ext>
            </a:extLst>
          </p:cNvPr>
          <p:cNvSpPr/>
          <p:nvPr/>
        </p:nvSpPr>
        <p:spPr>
          <a:xfrm>
            <a:off x="1325548" y="1987556"/>
            <a:ext cx="6949440" cy="2307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20" dirty="0">
                <a:latin typeface="Calibri"/>
                <a:cs typeface="Calibri"/>
              </a:rPr>
              <a:t>Register </a:t>
            </a:r>
            <a:r>
              <a:rPr lang="en-US" altLang="zh-TW" sz="2800" spc="-15" dirty="0">
                <a:latin typeface="Calibri"/>
                <a:cs typeface="Calibri"/>
              </a:rPr>
              <a:t>offsets </a:t>
            </a:r>
            <a:r>
              <a:rPr lang="en-US" altLang="zh-TW" sz="2800" spc="-5" dirty="0">
                <a:latin typeface="Calibri"/>
                <a:cs typeface="Calibri"/>
              </a:rPr>
              <a:t>and </a:t>
            </a:r>
            <a:r>
              <a:rPr lang="en-US" altLang="zh-TW" sz="2800" spc="-10" dirty="0">
                <a:latin typeface="Calibri"/>
                <a:cs typeface="Calibri"/>
              </a:rPr>
              <a:t>bit </a:t>
            </a:r>
            <a:r>
              <a:rPr lang="en-US" altLang="zh-TW" sz="2800" spc="-5" dirty="0">
                <a:latin typeface="Calibri"/>
                <a:cs typeface="Calibri"/>
              </a:rPr>
              <a:t>mask</a:t>
            </a:r>
            <a:r>
              <a:rPr lang="en-US" altLang="zh-TW" sz="2800" spc="50" dirty="0">
                <a:latin typeface="Calibri"/>
                <a:cs typeface="Calibri"/>
              </a:rPr>
              <a:t> </a:t>
            </a:r>
            <a:r>
              <a:rPr lang="en-US" altLang="zh-TW" sz="2800" spc="-10" dirty="0">
                <a:latin typeface="Calibri"/>
                <a:cs typeface="Calibri"/>
              </a:rPr>
              <a:t>definitions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1D6C90-CF26-49CD-8C3E-7135A90291D1}"/>
              </a:ext>
            </a:extLst>
          </p:cNvPr>
          <p:cNvSpPr/>
          <p:nvPr/>
        </p:nvSpPr>
        <p:spPr>
          <a:xfrm>
            <a:off x="1325548" y="1987556"/>
            <a:ext cx="6949440" cy="2281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FD37EDC-7621-441E-92BA-73A60AF8B713}"/>
              </a:ext>
            </a:extLst>
          </p:cNvPr>
          <p:cNvSpPr/>
          <p:nvPr/>
        </p:nvSpPr>
        <p:spPr>
          <a:xfrm>
            <a:off x="8461459" y="2050641"/>
            <a:ext cx="2961547" cy="1573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DE80F0A-5F14-49DE-BF67-FC7F7D97B14E}"/>
              </a:ext>
            </a:extLst>
          </p:cNvPr>
          <p:cNvSpPr/>
          <p:nvPr/>
        </p:nvSpPr>
        <p:spPr>
          <a:xfrm>
            <a:off x="6529626" y="2235968"/>
            <a:ext cx="2447925" cy="1020444"/>
          </a:xfrm>
          <a:custGeom>
            <a:avLst/>
            <a:gdLst/>
            <a:ahLst/>
            <a:cxnLst/>
            <a:rect l="l" t="t" r="r" b="b"/>
            <a:pathLst>
              <a:path w="2447925" h="1020445">
                <a:moveTo>
                  <a:pt x="2334537" y="35364"/>
                </a:moveTo>
                <a:lnTo>
                  <a:pt x="0" y="984885"/>
                </a:lnTo>
                <a:lnTo>
                  <a:pt x="14478" y="1020191"/>
                </a:lnTo>
                <a:lnTo>
                  <a:pt x="2348888" y="70670"/>
                </a:lnTo>
                <a:lnTo>
                  <a:pt x="2334537" y="35364"/>
                </a:lnTo>
                <a:close/>
              </a:path>
              <a:path w="2447925" h="1020445">
                <a:moveTo>
                  <a:pt x="2431481" y="28194"/>
                </a:moveTo>
                <a:lnTo>
                  <a:pt x="2352167" y="28194"/>
                </a:lnTo>
                <a:lnTo>
                  <a:pt x="2366518" y="63500"/>
                </a:lnTo>
                <a:lnTo>
                  <a:pt x="2348888" y="70670"/>
                </a:lnTo>
                <a:lnTo>
                  <a:pt x="2363216" y="105918"/>
                </a:lnTo>
                <a:lnTo>
                  <a:pt x="2431481" y="28194"/>
                </a:lnTo>
                <a:close/>
              </a:path>
              <a:path w="2447925" h="1020445">
                <a:moveTo>
                  <a:pt x="2352167" y="28194"/>
                </a:moveTo>
                <a:lnTo>
                  <a:pt x="2334537" y="35364"/>
                </a:lnTo>
                <a:lnTo>
                  <a:pt x="2348888" y="70670"/>
                </a:lnTo>
                <a:lnTo>
                  <a:pt x="2366518" y="63500"/>
                </a:lnTo>
                <a:lnTo>
                  <a:pt x="2352167" y="28194"/>
                </a:lnTo>
                <a:close/>
              </a:path>
              <a:path w="2447925" h="1020445">
                <a:moveTo>
                  <a:pt x="2320163" y="0"/>
                </a:moveTo>
                <a:lnTo>
                  <a:pt x="2334537" y="35364"/>
                </a:lnTo>
                <a:lnTo>
                  <a:pt x="2352167" y="28194"/>
                </a:lnTo>
                <a:lnTo>
                  <a:pt x="2431481" y="28194"/>
                </a:lnTo>
                <a:lnTo>
                  <a:pt x="2447544" y="9906"/>
                </a:lnTo>
                <a:lnTo>
                  <a:pt x="23201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F08757EB-6F79-44F0-ACB4-95D04E1E176C}"/>
              </a:ext>
            </a:extLst>
          </p:cNvPr>
          <p:cNvSpPr/>
          <p:nvPr/>
        </p:nvSpPr>
        <p:spPr>
          <a:xfrm>
            <a:off x="8007526" y="5423415"/>
            <a:ext cx="1396365" cy="177165"/>
          </a:xfrm>
          <a:custGeom>
            <a:avLst/>
            <a:gdLst/>
            <a:ahLst/>
            <a:cxnLst/>
            <a:rect l="l" t="t" r="r" b="b"/>
            <a:pathLst>
              <a:path w="1396365" h="177164">
                <a:moveTo>
                  <a:pt x="0" y="176784"/>
                </a:moveTo>
                <a:lnTo>
                  <a:pt x="1395983" y="176784"/>
                </a:lnTo>
                <a:lnTo>
                  <a:pt x="139598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B87E635D-3059-4422-BE6C-1D00A112960D}"/>
              </a:ext>
            </a:extLst>
          </p:cNvPr>
          <p:cNvSpPr/>
          <p:nvPr/>
        </p:nvSpPr>
        <p:spPr>
          <a:xfrm>
            <a:off x="5556171" y="3530353"/>
            <a:ext cx="2451735" cy="2261870"/>
          </a:xfrm>
          <a:custGeom>
            <a:avLst/>
            <a:gdLst/>
            <a:ahLst/>
            <a:cxnLst/>
            <a:rect l="l" t="t" r="r" b="b"/>
            <a:pathLst>
              <a:path w="2451734" h="2261870">
                <a:moveTo>
                  <a:pt x="2354387" y="2198018"/>
                </a:moveTo>
                <a:lnTo>
                  <a:pt x="2328545" y="2226056"/>
                </a:lnTo>
                <a:lnTo>
                  <a:pt x="2451354" y="2261501"/>
                </a:lnTo>
                <a:lnTo>
                  <a:pt x="2432175" y="2210955"/>
                </a:lnTo>
                <a:lnTo>
                  <a:pt x="2368423" y="2210955"/>
                </a:lnTo>
                <a:lnTo>
                  <a:pt x="2354387" y="2198018"/>
                </a:lnTo>
                <a:close/>
              </a:path>
              <a:path w="2451734" h="2261870">
                <a:moveTo>
                  <a:pt x="2380191" y="2170023"/>
                </a:moveTo>
                <a:lnTo>
                  <a:pt x="2354387" y="2198018"/>
                </a:lnTo>
                <a:lnTo>
                  <a:pt x="2368423" y="2210955"/>
                </a:lnTo>
                <a:lnTo>
                  <a:pt x="2394204" y="2182939"/>
                </a:lnTo>
                <a:lnTo>
                  <a:pt x="2380191" y="2170023"/>
                </a:lnTo>
                <a:close/>
              </a:path>
              <a:path w="2451734" h="2261870">
                <a:moveTo>
                  <a:pt x="2406015" y="2142007"/>
                </a:moveTo>
                <a:lnTo>
                  <a:pt x="2380191" y="2170023"/>
                </a:lnTo>
                <a:lnTo>
                  <a:pt x="2394204" y="2182939"/>
                </a:lnTo>
                <a:lnTo>
                  <a:pt x="2368423" y="2210955"/>
                </a:lnTo>
                <a:lnTo>
                  <a:pt x="2432175" y="2210955"/>
                </a:lnTo>
                <a:lnTo>
                  <a:pt x="2406015" y="2142007"/>
                </a:lnTo>
                <a:close/>
              </a:path>
              <a:path w="2451734" h="2261870">
                <a:moveTo>
                  <a:pt x="25908" y="0"/>
                </a:moveTo>
                <a:lnTo>
                  <a:pt x="0" y="27940"/>
                </a:lnTo>
                <a:lnTo>
                  <a:pt x="2354387" y="2198018"/>
                </a:lnTo>
                <a:lnTo>
                  <a:pt x="2380191" y="2170023"/>
                </a:lnTo>
                <a:lnTo>
                  <a:pt x="259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9C49DBC9-A4EF-41AE-9705-553002192A42}"/>
              </a:ext>
            </a:extLst>
          </p:cNvPr>
          <p:cNvSpPr/>
          <p:nvPr/>
        </p:nvSpPr>
        <p:spPr>
          <a:xfrm>
            <a:off x="3871263" y="3555879"/>
            <a:ext cx="4194175" cy="1872614"/>
          </a:xfrm>
          <a:custGeom>
            <a:avLst/>
            <a:gdLst/>
            <a:ahLst/>
            <a:cxnLst/>
            <a:rect l="l" t="t" r="r" b="b"/>
            <a:pathLst>
              <a:path w="4194175" h="1872614">
                <a:moveTo>
                  <a:pt x="4081707" y="1837479"/>
                </a:moveTo>
                <a:lnTo>
                  <a:pt x="4066286" y="1872360"/>
                </a:lnTo>
                <a:lnTo>
                  <a:pt x="4193920" y="1866252"/>
                </a:lnTo>
                <a:lnTo>
                  <a:pt x="4176509" y="1845195"/>
                </a:lnTo>
                <a:lnTo>
                  <a:pt x="4099179" y="1845195"/>
                </a:lnTo>
                <a:lnTo>
                  <a:pt x="4081707" y="1837479"/>
                </a:lnTo>
                <a:close/>
              </a:path>
              <a:path w="4194175" h="1872614">
                <a:moveTo>
                  <a:pt x="4097108" y="1802645"/>
                </a:moveTo>
                <a:lnTo>
                  <a:pt x="4081707" y="1837479"/>
                </a:lnTo>
                <a:lnTo>
                  <a:pt x="4099179" y="1845195"/>
                </a:lnTo>
                <a:lnTo>
                  <a:pt x="4114545" y="1810346"/>
                </a:lnTo>
                <a:lnTo>
                  <a:pt x="4097108" y="1802645"/>
                </a:lnTo>
                <a:close/>
              </a:path>
              <a:path w="4194175" h="1872614">
                <a:moveTo>
                  <a:pt x="4112514" y="1767801"/>
                </a:moveTo>
                <a:lnTo>
                  <a:pt x="4097108" y="1802645"/>
                </a:lnTo>
                <a:lnTo>
                  <a:pt x="4114545" y="1810346"/>
                </a:lnTo>
                <a:lnTo>
                  <a:pt x="4099179" y="1845195"/>
                </a:lnTo>
                <a:lnTo>
                  <a:pt x="4176509" y="1845195"/>
                </a:lnTo>
                <a:lnTo>
                  <a:pt x="4112514" y="1767801"/>
                </a:lnTo>
                <a:close/>
              </a:path>
              <a:path w="4194175" h="1872614">
                <a:moveTo>
                  <a:pt x="15494" y="0"/>
                </a:moveTo>
                <a:lnTo>
                  <a:pt x="0" y="34797"/>
                </a:lnTo>
                <a:lnTo>
                  <a:pt x="4081707" y="1837479"/>
                </a:lnTo>
                <a:lnTo>
                  <a:pt x="4097108" y="1802645"/>
                </a:lnTo>
                <a:lnTo>
                  <a:pt x="15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89726DF8-2585-4D3A-90EC-1EF5E136EDD4}"/>
              </a:ext>
            </a:extLst>
          </p:cNvPr>
          <p:cNvSpPr/>
          <p:nvPr/>
        </p:nvSpPr>
        <p:spPr>
          <a:xfrm>
            <a:off x="8007526" y="5746503"/>
            <a:ext cx="1519555" cy="181610"/>
          </a:xfrm>
          <a:custGeom>
            <a:avLst/>
            <a:gdLst/>
            <a:ahLst/>
            <a:cxnLst/>
            <a:rect l="l" t="t" r="r" b="b"/>
            <a:pathLst>
              <a:path w="1519554" h="181610">
                <a:moveTo>
                  <a:pt x="0" y="181356"/>
                </a:moveTo>
                <a:lnTo>
                  <a:pt x="1519427" y="181356"/>
                </a:lnTo>
                <a:lnTo>
                  <a:pt x="1519427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D2DF536A-4513-48E9-9917-B52A09B6B789}"/>
              </a:ext>
            </a:extLst>
          </p:cNvPr>
          <p:cNvSpPr/>
          <p:nvPr/>
        </p:nvSpPr>
        <p:spPr>
          <a:xfrm>
            <a:off x="8984409" y="2175771"/>
            <a:ext cx="1397635" cy="177165"/>
          </a:xfrm>
          <a:custGeom>
            <a:avLst/>
            <a:gdLst/>
            <a:ahLst/>
            <a:cxnLst/>
            <a:rect l="l" t="t" r="r" b="b"/>
            <a:pathLst>
              <a:path w="1397634" h="177164">
                <a:moveTo>
                  <a:pt x="0" y="176784"/>
                </a:moveTo>
                <a:lnTo>
                  <a:pt x="1397507" y="176784"/>
                </a:lnTo>
                <a:lnTo>
                  <a:pt x="1397507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7766C55B-6E6F-4CD0-92EA-62024D9EE325}"/>
              </a:ext>
            </a:extLst>
          </p:cNvPr>
          <p:cNvSpPr/>
          <p:nvPr/>
        </p:nvSpPr>
        <p:spPr>
          <a:xfrm>
            <a:off x="3181018" y="3352298"/>
            <a:ext cx="1396365" cy="177165"/>
          </a:xfrm>
          <a:custGeom>
            <a:avLst/>
            <a:gdLst/>
            <a:ahLst/>
            <a:cxnLst/>
            <a:rect l="l" t="t" r="r" b="b"/>
            <a:pathLst>
              <a:path w="1396364" h="177164">
                <a:moveTo>
                  <a:pt x="0" y="176783"/>
                </a:moveTo>
                <a:lnTo>
                  <a:pt x="1395983" y="176783"/>
                </a:lnTo>
                <a:lnTo>
                  <a:pt x="1395983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B30944ED-0055-4AF1-ACE2-654DAFFDDEED}"/>
              </a:ext>
            </a:extLst>
          </p:cNvPr>
          <p:cNvSpPr/>
          <p:nvPr/>
        </p:nvSpPr>
        <p:spPr>
          <a:xfrm>
            <a:off x="4703494" y="3367539"/>
            <a:ext cx="1865630" cy="161925"/>
          </a:xfrm>
          <a:custGeom>
            <a:avLst/>
            <a:gdLst/>
            <a:ahLst/>
            <a:cxnLst/>
            <a:rect l="l" t="t" r="r" b="b"/>
            <a:pathLst>
              <a:path w="1865629" h="161925">
                <a:moveTo>
                  <a:pt x="0" y="161544"/>
                </a:moveTo>
                <a:lnTo>
                  <a:pt x="1865376" y="161544"/>
                </a:lnTo>
                <a:lnTo>
                  <a:pt x="1865376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000BBFFE-74E9-407D-B621-B312FB9243CD}"/>
              </a:ext>
            </a:extLst>
          </p:cNvPr>
          <p:cNvSpPr/>
          <p:nvPr/>
        </p:nvSpPr>
        <p:spPr>
          <a:xfrm>
            <a:off x="4671489" y="3157227"/>
            <a:ext cx="1865630" cy="161925"/>
          </a:xfrm>
          <a:custGeom>
            <a:avLst/>
            <a:gdLst/>
            <a:ahLst/>
            <a:cxnLst/>
            <a:rect l="l" t="t" r="r" b="b"/>
            <a:pathLst>
              <a:path w="1865629" h="161925">
                <a:moveTo>
                  <a:pt x="0" y="161544"/>
                </a:moveTo>
                <a:lnTo>
                  <a:pt x="1865376" y="161544"/>
                </a:lnTo>
                <a:lnTo>
                  <a:pt x="1865376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006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20" dirty="0">
                <a:latin typeface="Calibri"/>
                <a:cs typeface="Calibri"/>
              </a:rPr>
              <a:t>Probe </a:t>
            </a:r>
            <a:r>
              <a:rPr lang="en-US" altLang="zh-TW" sz="2800" spc="-5" dirty="0">
                <a:latin typeface="Calibri"/>
                <a:cs typeface="Calibri"/>
              </a:rPr>
              <a:t>/</a:t>
            </a:r>
            <a:r>
              <a:rPr lang="en-US" altLang="zh-TW" sz="2800" dirty="0">
                <a:latin typeface="Calibri"/>
                <a:cs typeface="Calibri"/>
              </a:rPr>
              <a:t> </a:t>
            </a:r>
            <a:r>
              <a:rPr lang="en-US" altLang="zh-TW" sz="2800" spc="-20" dirty="0">
                <a:latin typeface="Calibri"/>
                <a:cs typeface="Calibri"/>
              </a:rPr>
              <a:t>remove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C1C787-C7DE-429A-A7AF-5E3A14686BB5}"/>
              </a:ext>
            </a:extLst>
          </p:cNvPr>
          <p:cNvSpPr/>
          <p:nvPr/>
        </p:nvSpPr>
        <p:spPr>
          <a:xfrm>
            <a:off x="1413892" y="1614332"/>
            <a:ext cx="5256584" cy="491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66150F-8A03-4473-98CF-FDC96EA2D7DE}"/>
              </a:ext>
            </a:extLst>
          </p:cNvPr>
          <p:cNvSpPr/>
          <p:nvPr/>
        </p:nvSpPr>
        <p:spPr>
          <a:xfrm>
            <a:off x="1427650" y="1614332"/>
            <a:ext cx="5242825" cy="4911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2269BB-D55B-4B85-99CC-050E047646E7}"/>
              </a:ext>
            </a:extLst>
          </p:cNvPr>
          <p:cNvSpPr/>
          <p:nvPr/>
        </p:nvSpPr>
        <p:spPr>
          <a:xfrm>
            <a:off x="6886500" y="1614332"/>
            <a:ext cx="4752528" cy="1814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212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>
                <a:latin typeface="Calibri"/>
                <a:cs typeface="Calibri"/>
              </a:rPr>
              <a:t>Get/set driver</a:t>
            </a:r>
            <a:r>
              <a:rPr lang="en-US" altLang="zh-TW" sz="2800" spc="-45" dirty="0">
                <a:latin typeface="Calibri"/>
                <a:cs typeface="Calibri"/>
              </a:rPr>
              <a:t> </a:t>
            </a:r>
            <a:r>
              <a:rPr lang="en-US" altLang="zh-TW" sz="2800" spc="-20" dirty="0">
                <a:latin typeface="Calibri"/>
                <a:cs typeface="Calibri"/>
              </a:rPr>
              <a:t>data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C728254-BD35-4D34-AD2E-0CA322981F39}"/>
              </a:ext>
            </a:extLst>
          </p:cNvPr>
          <p:cNvSpPr/>
          <p:nvPr/>
        </p:nvSpPr>
        <p:spPr>
          <a:xfrm>
            <a:off x="1487892" y="1600664"/>
            <a:ext cx="6161939" cy="1047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287AD0E-E01F-417C-86CE-9981C35E474C}"/>
              </a:ext>
            </a:extLst>
          </p:cNvPr>
          <p:cNvSpPr/>
          <p:nvPr/>
        </p:nvSpPr>
        <p:spPr>
          <a:xfrm>
            <a:off x="1545052" y="3854311"/>
            <a:ext cx="6877050" cy="102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1496D3-2081-463F-845B-224D2ED48813}"/>
              </a:ext>
            </a:extLst>
          </p:cNvPr>
          <p:cNvSpPr/>
          <p:nvPr/>
        </p:nvSpPr>
        <p:spPr>
          <a:xfrm>
            <a:off x="5127219" y="5011832"/>
            <a:ext cx="5458191" cy="838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F7218AB4-7C81-4994-8720-C1977C6F5257}"/>
              </a:ext>
            </a:extLst>
          </p:cNvPr>
          <p:cNvSpPr/>
          <p:nvPr/>
        </p:nvSpPr>
        <p:spPr>
          <a:xfrm>
            <a:off x="5155808" y="2812656"/>
            <a:ext cx="5906598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FD2E18D-AA78-459B-99AC-FFE33E48DB47}"/>
              </a:ext>
            </a:extLst>
          </p:cNvPr>
          <p:cNvCxnSpPr/>
          <p:nvPr/>
        </p:nvCxnSpPr>
        <p:spPr>
          <a:xfrm>
            <a:off x="3142084" y="2492896"/>
            <a:ext cx="1985135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74228E7-2161-4183-ABEE-67BEEFF271C9}"/>
              </a:ext>
            </a:extLst>
          </p:cNvPr>
          <p:cNvCxnSpPr>
            <a:cxnSpLocks/>
          </p:cNvCxnSpPr>
          <p:nvPr/>
        </p:nvCxnSpPr>
        <p:spPr>
          <a:xfrm>
            <a:off x="3646140" y="4687803"/>
            <a:ext cx="144660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4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Calibri"/>
                <a:cs typeface="Calibri"/>
              </a:rPr>
              <a:t>i2c_add_adapter() </a:t>
            </a:r>
            <a:r>
              <a:rPr lang="en-US" altLang="zh-TW" sz="2800" spc="-5" dirty="0">
                <a:latin typeface="Calibri"/>
                <a:cs typeface="Calibri"/>
              </a:rPr>
              <a:t>/</a:t>
            </a:r>
            <a:r>
              <a:rPr lang="en-US" altLang="zh-TW" sz="2800" spc="90" dirty="0">
                <a:latin typeface="Calibri"/>
                <a:cs typeface="Calibri"/>
              </a:rPr>
              <a:t> </a:t>
            </a:r>
            <a:r>
              <a:rPr lang="en-US" altLang="zh-TW" sz="2800" spc="-10" dirty="0">
                <a:latin typeface="Calibri"/>
                <a:cs typeface="Calibri"/>
              </a:rPr>
              <a:t>i2c_del_adapter()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7525DF-FF57-4E56-BE73-B93B96E091A5}"/>
              </a:ext>
            </a:extLst>
          </p:cNvPr>
          <p:cNvSpPr txBox="1"/>
          <p:nvPr/>
        </p:nvSpPr>
        <p:spPr>
          <a:xfrm>
            <a:off x="1125335" y="1869425"/>
            <a:ext cx="5404485" cy="4031232"/>
          </a:xfrm>
          <a:prstGeom prst="rect">
            <a:avLst/>
          </a:prstGeom>
          <a:solidFill>
            <a:schemeClr val="bg1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i2c_add_adapter()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502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i2c_register_adapter()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2225" lvl="2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292225" algn="l"/>
                <a:tab pos="1292860" algn="l"/>
              </a:tabLst>
            </a:pPr>
            <a:r>
              <a:rPr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device_register(&amp;adap-&gt;dev)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5939" lvl="3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805939" algn="l"/>
                <a:tab pos="180657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device_add()</a:t>
            </a:r>
          </a:p>
          <a:p>
            <a:pPr marL="83502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of_i2c_register_devices()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2225" lvl="2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292225" algn="l"/>
                <a:tab pos="129286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of_i2c_register_device()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9425" lvl="3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749425" algn="l"/>
                <a:tab pos="175006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i2c_new_device()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06625" lvl="4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206625" algn="l"/>
                <a:tab pos="2207260" algn="l"/>
              </a:tabLst>
            </a:pPr>
            <a:r>
              <a:rPr sz="2400" spc="-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device_register(&amp;client-&gt;dev)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4460" lvl="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664460" algn="l"/>
                <a:tab pos="266509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device_add()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71A1AC1-728C-4D45-A444-1E4EA38C96D5}"/>
              </a:ext>
            </a:extLst>
          </p:cNvPr>
          <p:cNvSpPr txBox="1"/>
          <p:nvPr/>
        </p:nvSpPr>
        <p:spPr>
          <a:xfrm>
            <a:off x="6639167" y="1869425"/>
            <a:ext cx="4855845" cy="3177152"/>
          </a:xfrm>
          <a:prstGeom prst="rect">
            <a:avLst/>
          </a:prstGeom>
          <a:solidFill>
            <a:schemeClr val="bg1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78460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i2c_del_adapter()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5660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35660" algn="l"/>
                <a:tab pos="836294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i2c_unregister_device(client)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2860" lvl="2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292860" algn="l"/>
                <a:tab pos="1293495" algn="l"/>
              </a:tabLst>
            </a:pPr>
            <a:r>
              <a:rPr sz="2400" spc="-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device_unregister(&amp;client-&gt;dev)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50060" lvl="3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750060" algn="l"/>
                <a:tab pos="175069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device_del()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5660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35660" algn="l"/>
                <a:tab pos="836294" algn="l"/>
              </a:tabLst>
            </a:pPr>
            <a:r>
              <a:rPr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device_unregister(&amp;adap-&gt;dev)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2860" lvl="2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292860" algn="l"/>
                <a:tab pos="129349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device_del()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13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EB68730A-6BAF-4548-90D4-BC48520FE80E}"/>
              </a:ext>
            </a:extLst>
          </p:cNvPr>
          <p:cNvSpPr txBox="1"/>
          <p:nvPr/>
        </p:nvSpPr>
        <p:spPr>
          <a:xfrm>
            <a:off x="7678588" y="6399959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/arch/arm64/boot/dts/xilinx/zynqmp.dtsi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EFF4E35-165E-4AC6-AEC6-30F66F13BCF6}"/>
              </a:ext>
            </a:extLst>
          </p:cNvPr>
          <p:cNvSpPr/>
          <p:nvPr/>
        </p:nvSpPr>
        <p:spPr>
          <a:xfrm>
            <a:off x="1120239" y="1541836"/>
            <a:ext cx="6558349" cy="1383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42F5BB2-1CDC-48D8-90F2-767F0FDF0D2D}"/>
              </a:ext>
            </a:extLst>
          </p:cNvPr>
          <p:cNvSpPr/>
          <p:nvPr/>
        </p:nvSpPr>
        <p:spPr>
          <a:xfrm>
            <a:off x="5967808" y="2211113"/>
            <a:ext cx="5616624" cy="414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BCBC7BC-7883-4452-A6A2-8BC8E5700D4F}"/>
              </a:ext>
            </a:extLst>
          </p:cNvPr>
          <p:cNvSpPr/>
          <p:nvPr/>
        </p:nvSpPr>
        <p:spPr>
          <a:xfrm>
            <a:off x="2038196" y="1750616"/>
            <a:ext cx="3120112" cy="238223"/>
          </a:xfrm>
          <a:custGeom>
            <a:avLst/>
            <a:gdLst/>
            <a:ahLst/>
            <a:cxnLst/>
            <a:rect l="l" t="t" r="r" b="b"/>
            <a:pathLst>
              <a:path w="2432685" h="181610">
                <a:moveTo>
                  <a:pt x="0" y="181355"/>
                </a:moveTo>
                <a:lnTo>
                  <a:pt x="2432304" y="181355"/>
                </a:lnTo>
                <a:lnTo>
                  <a:pt x="2432304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71C6371-9D92-48A4-81D1-FDC2EF59D64E}"/>
              </a:ext>
            </a:extLst>
          </p:cNvPr>
          <p:cNvSpPr/>
          <p:nvPr/>
        </p:nvSpPr>
        <p:spPr>
          <a:xfrm>
            <a:off x="2046878" y="1750617"/>
            <a:ext cx="3111430" cy="482773"/>
          </a:xfrm>
          <a:custGeom>
            <a:avLst/>
            <a:gdLst/>
            <a:ahLst/>
            <a:cxnLst/>
            <a:rect l="l" t="t" r="r" b="b"/>
            <a:pathLst>
              <a:path w="2432685" h="181610">
                <a:moveTo>
                  <a:pt x="0" y="181355"/>
                </a:moveTo>
                <a:lnTo>
                  <a:pt x="2432304" y="181355"/>
                </a:lnTo>
                <a:lnTo>
                  <a:pt x="2432304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877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9487859-22A5-4BBC-B47D-61152F5D07EC}"/>
              </a:ext>
            </a:extLst>
          </p:cNvPr>
          <p:cNvSpPr/>
          <p:nvPr/>
        </p:nvSpPr>
        <p:spPr>
          <a:xfrm>
            <a:off x="2397486" y="1929689"/>
            <a:ext cx="7393851" cy="356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90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>
                <a:latin typeface="Calibri"/>
                <a:cs typeface="Calibri"/>
              </a:rPr>
              <a:t>Driver</a:t>
            </a:r>
            <a:r>
              <a:rPr lang="en-US" altLang="zh-TW" sz="2800" spc="45" dirty="0">
                <a:latin typeface="Calibri"/>
                <a:cs typeface="Calibri"/>
              </a:rPr>
              <a:t> </a:t>
            </a:r>
            <a:r>
              <a:rPr lang="en-US" altLang="zh-TW" sz="2800" spc="-20" dirty="0">
                <a:latin typeface="Calibri"/>
                <a:cs typeface="Calibri"/>
              </a:rPr>
              <a:t>registration/</a:t>
            </a:r>
            <a:r>
              <a:rPr lang="en-US" altLang="zh-TW" sz="2800" spc="-20" dirty="0" err="1">
                <a:latin typeface="Calibri"/>
                <a:cs typeface="Calibri"/>
              </a:rPr>
              <a:t>unregistration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5905BF2-5E1F-48FE-AF05-A695BB48C682}"/>
              </a:ext>
            </a:extLst>
          </p:cNvPr>
          <p:cNvSpPr/>
          <p:nvPr/>
        </p:nvSpPr>
        <p:spPr>
          <a:xfrm>
            <a:off x="967686" y="1839995"/>
            <a:ext cx="5628211" cy="644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B874124-6540-4286-A307-6141647843C0}"/>
              </a:ext>
            </a:extLst>
          </p:cNvPr>
          <p:cNvSpPr/>
          <p:nvPr/>
        </p:nvSpPr>
        <p:spPr>
          <a:xfrm>
            <a:off x="923823" y="2777256"/>
            <a:ext cx="5486399" cy="2257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859522F-7633-44DA-9701-7E544EE96C00}"/>
              </a:ext>
            </a:extLst>
          </p:cNvPr>
          <p:cNvSpPr/>
          <p:nvPr/>
        </p:nvSpPr>
        <p:spPr>
          <a:xfrm>
            <a:off x="6410604" y="3856248"/>
            <a:ext cx="607060" cy="173990"/>
          </a:xfrm>
          <a:custGeom>
            <a:avLst/>
            <a:gdLst/>
            <a:ahLst/>
            <a:cxnLst/>
            <a:rect l="l" t="t" r="r" b="b"/>
            <a:pathLst>
              <a:path w="607059" h="173989">
                <a:moveTo>
                  <a:pt x="433197" y="0"/>
                </a:moveTo>
                <a:lnTo>
                  <a:pt x="433197" y="173736"/>
                </a:lnTo>
                <a:lnTo>
                  <a:pt x="549021" y="115824"/>
                </a:lnTo>
                <a:lnTo>
                  <a:pt x="462153" y="115824"/>
                </a:lnTo>
                <a:lnTo>
                  <a:pt x="462153" y="57912"/>
                </a:lnTo>
                <a:lnTo>
                  <a:pt x="549021" y="57912"/>
                </a:lnTo>
                <a:lnTo>
                  <a:pt x="433197" y="0"/>
                </a:lnTo>
                <a:close/>
              </a:path>
              <a:path w="607059" h="173989">
                <a:moveTo>
                  <a:pt x="433197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433197" y="115824"/>
                </a:lnTo>
                <a:lnTo>
                  <a:pt x="433197" y="57912"/>
                </a:lnTo>
                <a:close/>
              </a:path>
              <a:path w="607059" h="173989">
                <a:moveTo>
                  <a:pt x="549021" y="57912"/>
                </a:moveTo>
                <a:lnTo>
                  <a:pt x="462153" y="57912"/>
                </a:lnTo>
                <a:lnTo>
                  <a:pt x="462153" y="115824"/>
                </a:lnTo>
                <a:lnTo>
                  <a:pt x="549021" y="115824"/>
                </a:lnTo>
                <a:lnTo>
                  <a:pt x="606933" y="86868"/>
                </a:lnTo>
                <a:lnTo>
                  <a:pt x="549021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7EF4994-5BB1-42DC-ABAB-29B1640905D7}"/>
              </a:ext>
            </a:extLst>
          </p:cNvPr>
          <p:cNvSpPr/>
          <p:nvPr/>
        </p:nvSpPr>
        <p:spPr>
          <a:xfrm>
            <a:off x="7017156" y="3130824"/>
            <a:ext cx="4831080" cy="1626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C4C68DC8-4C04-4671-9A58-77663346DB27}"/>
              </a:ext>
            </a:extLst>
          </p:cNvPr>
          <p:cNvSpPr/>
          <p:nvPr/>
        </p:nvSpPr>
        <p:spPr>
          <a:xfrm>
            <a:off x="8206639" y="3421145"/>
            <a:ext cx="3552825" cy="262255"/>
          </a:xfrm>
          <a:custGeom>
            <a:avLst/>
            <a:gdLst/>
            <a:ahLst/>
            <a:cxnLst/>
            <a:rect l="l" t="t" r="r" b="b"/>
            <a:pathLst>
              <a:path w="3552825" h="262254">
                <a:moveTo>
                  <a:pt x="0" y="262127"/>
                </a:moveTo>
                <a:lnTo>
                  <a:pt x="3552444" y="262127"/>
                </a:lnTo>
                <a:lnTo>
                  <a:pt x="3552444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96BAD93-4B67-4634-861F-E55820A71783}"/>
              </a:ext>
            </a:extLst>
          </p:cNvPr>
          <p:cNvSpPr/>
          <p:nvPr/>
        </p:nvSpPr>
        <p:spPr>
          <a:xfrm>
            <a:off x="7657998" y="4225818"/>
            <a:ext cx="3657600" cy="227329"/>
          </a:xfrm>
          <a:custGeom>
            <a:avLst/>
            <a:gdLst/>
            <a:ahLst/>
            <a:cxnLst/>
            <a:rect l="l" t="t" r="r" b="b"/>
            <a:pathLst>
              <a:path w="3657600" h="227329">
                <a:moveTo>
                  <a:pt x="0" y="227076"/>
                </a:moveTo>
                <a:lnTo>
                  <a:pt x="3657600" y="227076"/>
                </a:lnTo>
                <a:lnTo>
                  <a:pt x="3657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41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Final Presentation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48F451-6C69-4693-98E1-EFC155ED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89564"/>
              </p:ext>
            </p:extLst>
          </p:nvPr>
        </p:nvGraphicFramePr>
        <p:xfrm>
          <a:off x="765820" y="1009317"/>
          <a:ext cx="11089232" cy="546906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067907954"/>
                    </a:ext>
                  </a:extLst>
                </a:gridCol>
                <a:gridCol w="1402377">
                  <a:extLst>
                    <a:ext uri="{9D8B030D-6E8A-4147-A177-3AD203B41FA5}">
                      <a16:colId xmlns:a16="http://schemas.microsoft.com/office/drawing/2014/main" val="373231527"/>
                    </a:ext>
                  </a:extLst>
                </a:gridCol>
                <a:gridCol w="1477943">
                  <a:extLst>
                    <a:ext uri="{9D8B030D-6E8A-4147-A177-3AD203B41FA5}">
                      <a16:colId xmlns:a16="http://schemas.microsoft.com/office/drawing/2014/main" val="377931634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66119391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8648682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10345316"/>
                    </a:ext>
                  </a:extLst>
                </a:gridCol>
              </a:tblGrid>
              <a:tr h="3526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Pre-Presentation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Date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583057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109598076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109598090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11:40-12:00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01/14 10:45-11:15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Challenges in Embedded Systems (10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97454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108aea008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107aea002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11:20-11:40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01/14 10:15-10:45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Built-in Security Computer Deploying (13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986451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108AEA001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108AEA002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11:00-11:20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01/14 09:45-10:15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Improving SSD Read Latency via Coding (14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340302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109999401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10:50-11:00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01/14 09:30-09:45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 Device Forensics and Security (5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636327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106820005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106820011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10:30-10:50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01/07 11:30-12:00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System Security With Cyber-Physical (13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9844990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109598074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109598088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10:10-10:30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01/07 11:00-11:30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Object-Level Memory Allocation and Migration (13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322237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109598061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109598085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09:50-10:10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01/07 10:30-11:00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CIMAT A Compute-In-Memory Architecture (11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740546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107598064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108598061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09:30-09:50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01/07 10:00-10:30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Neural Network-Based On-Device Learning (18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975846"/>
                  </a:ext>
                </a:extLst>
              </a:tr>
              <a:tr h="5175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108598066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108599001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09:10-09:30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01/07 09:30-10:00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Algorithmics of Cost-Driven Computation (14 pages)</a:t>
                      </a:r>
                    </a:p>
                  </a:txBody>
                  <a:tcPr marL="14888" marR="14888" marT="9926" marB="99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30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274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 err="1">
                <a:latin typeface="Calibri"/>
                <a:cs typeface="Calibri"/>
              </a:rPr>
              <a:t>platform_driver_register</a:t>
            </a:r>
            <a:r>
              <a:rPr lang="en-US" altLang="zh-TW" sz="2800" spc="-15" dirty="0">
                <a:latin typeface="Calibri"/>
                <a:cs typeface="Calibri"/>
              </a:rPr>
              <a:t>() </a:t>
            </a:r>
            <a:r>
              <a:rPr lang="en-US" altLang="zh-TW" sz="2800" spc="-5" dirty="0">
                <a:latin typeface="Calibri"/>
                <a:cs typeface="Calibri"/>
              </a:rPr>
              <a:t>/</a:t>
            </a:r>
            <a:r>
              <a:rPr lang="en-US" altLang="zh-TW" sz="2800" spc="90" dirty="0">
                <a:latin typeface="Calibri"/>
                <a:cs typeface="Calibri"/>
              </a:rPr>
              <a:t> </a:t>
            </a:r>
            <a:r>
              <a:rPr lang="en-US" altLang="zh-TW" sz="2800" spc="-15" dirty="0" err="1">
                <a:latin typeface="Calibri"/>
                <a:cs typeface="Calibri"/>
              </a:rPr>
              <a:t>platrom_driver_unregister</a:t>
            </a:r>
            <a:r>
              <a:rPr lang="en-US" altLang="zh-TW" sz="2800" spc="-15" dirty="0">
                <a:latin typeface="Calibri"/>
                <a:cs typeface="Calibri"/>
              </a:rPr>
              <a:t>()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6D63008-AFB1-40BF-A815-689C575083C9}"/>
              </a:ext>
            </a:extLst>
          </p:cNvPr>
          <p:cNvSpPr/>
          <p:nvPr/>
        </p:nvSpPr>
        <p:spPr>
          <a:xfrm>
            <a:off x="1037416" y="3334511"/>
            <a:ext cx="4708126" cy="228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52B0B8C-0363-4A17-BC10-1AA11A4462CD}"/>
              </a:ext>
            </a:extLst>
          </p:cNvPr>
          <p:cNvSpPr/>
          <p:nvPr/>
        </p:nvSpPr>
        <p:spPr>
          <a:xfrm>
            <a:off x="1032885" y="2552700"/>
            <a:ext cx="4628774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220A1B1-D769-4DEE-9702-2144ABFB788D}"/>
              </a:ext>
            </a:extLst>
          </p:cNvPr>
          <p:cNvSpPr/>
          <p:nvPr/>
        </p:nvSpPr>
        <p:spPr>
          <a:xfrm>
            <a:off x="6324536" y="3334511"/>
            <a:ext cx="4806335" cy="955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8246D07-32D9-4F3B-BE49-267B4E6B528B}"/>
              </a:ext>
            </a:extLst>
          </p:cNvPr>
          <p:cNvSpPr/>
          <p:nvPr/>
        </p:nvSpPr>
        <p:spPr>
          <a:xfrm>
            <a:off x="2210561" y="5071109"/>
            <a:ext cx="2452370" cy="181610"/>
          </a:xfrm>
          <a:custGeom>
            <a:avLst/>
            <a:gdLst/>
            <a:ahLst/>
            <a:cxnLst/>
            <a:rect l="l" t="t" r="r" b="b"/>
            <a:pathLst>
              <a:path w="2452370" h="181610">
                <a:moveTo>
                  <a:pt x="0" y="181355"/>
                </a:moveTo>
                <a:lnTo>
                  <a:pt x="2452116" y="181355"/>
                </a:lnTo>
                <a:lnTo>
                  <a:pt x="2452116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F11FC13-5E8E-4973-BBCF-17905014C28C}"/>
              </a:ext>
            </a:extLst>
          </p:cNvPr>
          <p:cNvSpPr/>
          <p:nvPr/>
        </p:nvSpPr>
        <p:spPr>
          <a:xfrm>
            <a:off x="6872478" y="3713226"/>
            <a:ext cx="2697480" cy="198120"/>
          </a:xfrm>
          <a:custGeom>
            <a:avLst/>
            <a:gdLst/>
            <a:ahLst/>
            <a:cxnLst/>
            <a:rect l="l" t="t" r="r" b="b"/>
            <a:pathLst>
              <a:path w="2697479" h="198120">
                <a:moveTo>
                  <a:pt x="0" y="198119"/>
                </a:moveTo>
                <a:lnTo>
                  <a:pt x="2697479" y="198119"/>
                </a:lnTo>
                <a:lnTo>
                  <a:pt x="2697479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402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E4F49070-838A-458E-8F0E-73D586EA4689}"/>
              </a:ext>
            </a:extLst>
          </p:cNvPr>
          <p:cNvSpPr/>
          <p:nvPr/>
        </p:nvSpPr>
        <p:spPr>
          <a:xfrm>
            <a:off x="1452386" y="4304343"/>
            <a:ext cx="5305425" cy="2388235"/>
          </a:xfrm>
          <a:custGeom>
            <a:avLst/>
            <a:gdLst/>
            <a:ahLst/>
            <a:cxnLst/>
            <a:rect l="l" t="t" r="r" b="b"/>
            <a:pathLst>
              <a:path w="5305425" h="2388234">
                <a:moveTo>
                  <a:pt x="0" y="2388108"/>
                </a:moveTo>
                <a:lnTo>
                  <a:pt x="5305044" y="2388108"/>
                </a:lnTo>
                <a:lnTo>
                  <a:pt x="5305044" y="0"/>
                </a:lnTo>
                <a:lnTo>
                  <a:pt x="0" y="0"/>
                </a:lnTo>
                <a:lnTo>
                  <a:pt x="0" y="2388108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 err="1">
                <a:latin typeface="Arial" panose="020B0604020202020204" pitchFamily="34" charset="0"/>
                <a:cs typeface="Arial" panose="020B0604020202020204" pitchFamily="34" charset="0"/>
              </a:rPr>
              <a:t>driver_register</a:t>
            </a: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bus_add_driver</a:t>
            </a: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pc="-10" dirty="0" err="1">
                <a:latin typeface="Arial" panose="020B0604020202020204" pitchFamily="34" charset="0"/>
                <a:cs typeface="Arial" panose="020B0604020202020204" pitchFamily="34" charset="0"/>
              </a:rPr>
              <a:t>driver_attach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  <a:tab pos="1841500" algn="l"/>
              </a:tabLst>
            </a:pPr>
            <a:r>
              <a:rPr lang="en-US" altLang="zh-TW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TW" spc="-10" dirty="0" err="1">
                <a:latin typeface="Arial" panose="020B0604020202020204" pitchFamily="34" charset="0"/>
                <a:cs typeface="Arial" panose="020B0604020202020204" pitchFamily="34" charset="0"/>
              </a:rPr>
              <a:t>driver_attach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070100" algn="l"/>
                <a:tab pos="2070735" algn="l"/>
              </a:tabLst>
            </a:pPr>
            <a:r>
              <a:rPr lang="en-US" altLang="zh-TW" spc="-5" dirty="0" err="1">
                <a:latin typeface="Arial" panose="020B0604020202020204" pitchFamily="34" charset="0"/>
                <a:cs typeface="Arial" panose="020B0604020202020204" pitchFamily="34" charset="0"/>
              </a:rPr>
              <a:t>driver_probe_device</a:t>
            </a: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4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527300" algn="l"/>
                <a:tab pos="2527935" algn="l"/>
              </a:tabLst>
            </a:pPr>
            <a:r>
              <a:rPr lang="en-US" altLang="zh-TW" spc="-10" dirty="0" err="1">
                <a:latin typeface="Arial" panose="020B0604020202020204" pitchFamily="34" charset="0"/>
                <a:cs typeface="Arial" panose="020B0604020202020204" pitchFamily="34" charset="0"/>
              </a:rPr>
              <a:t>really_probe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7B6AC4B-BF3E-410C-BBF3-18562B8C5499}"/>
              </a:ext>
            </a:extLst>
          </p:cNvPr>
          <p:cNvSpPr/>
          <p:nvPr/>
        </p:nvSpPr>
        <p:spPr>
          <a:xfrm>
            <a:off x="1485900" y="4327354"/>
            <a:ext cx="5262385" cy="2378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F68D806-8FBC-4F52-9821-04244D153686}"/>
              </a:ext>
            </a:extLst>
          </p:cNvPr>
          <p:cNvSpPr/>
          <p:nvPr/>
        </p:nvSpPr>
        <p:spPr>
          <a:xfrm flipH="1">
            <a:off x="3130882" y="3889593"/>
            <a:ext cx="210597" cy="372745"/>
          </a:xfrm>
          <a:custGeom>
            <a:avLst/>
            <a:gdLst/>
            <a:ahLst/>
            <a:cxnLst/>
            <a:rect l="l" t="t" r="r" b="b"/>
            <a:pathLst>
              <a:path w="173989" h="372745">
                <a:moveTo>
                  <a:pt x="57956" y="198712"/>
                </a:moveTo>
                <a:lnTo>
                  <a:pt x="0" y="199135"/>
                </a:lnTo>
                <a:lnTo>
                  <a:pt x="88137" y="372236"/>
                </a:lnTo>
                <a:lnTo>
                  <a:pt x="159147" y="227583"/>
                </a:lnTo>
                <a:lnTo>
                  <a:pt x="58165" y="227583"/>
                </a:lnTo>
                <a:lnTo>
                  <a:pt x="57956" y="198712"/>
                </a:lnTo>
                <a:close/>
              </a:path>
              <a:path w="173989" h="372745">
                <a:moveTo>
                  <a:pt x="115867" y="198289"/>
                </a:moveTo>
                <a:lnTo>
                  <a:pt x="57956" y="198712"/>
                </a:lnTo>
                <a:lnTo>
                  <a:pt x="58165" y="227583"/>
                </a:lnTo>
                <a:lnTo>
                  <a:pt x="116077" y="227202"/>
                </a:lnTo>
                <a:lnTo>
                  <a:pt x="115867" y="198289"/>
                </a:lnTo>
                <a:close/>
              </a:path>
              <a:path w="173989" h="372745">
                <a:moveTo>
                  <a:pt x="173735" y="197865"/>
                </a:moveTo>
                <a:lnTo>
                  <a:pt x="115867" y="198289"/>
                </a:lnTo>
                <a:lnTo>
                  <a:pt x="116077" y="227202"/>
                </a:lnTo>
                <a:lnTo>
                  <a:pt x="58165" y="227583"/>
                </a:lnTo>
                <a:lnTo>
                  <a:pt x="159147" y="227583"/>
                </a:lnTo>
                <a:lnTo>
                  <a:pt x="173735" y="197865"/>
                </a:lnTo>
                <a:close/>
              </a:path>
              <a:path w="173989" h="372745">
                <a:moveTo>
                  <a:pt x="114426" y="0"/>
                </a:moveTo>
                <a:lnTo>
                  <a:pt x="56514" y="507"/>
                </a:lnTo>
                <a:lnTo>
                  <a:pt x="57956" y="198712"/>
                </a:lnTo>
                <a:lnTo>
                  <a:pt x="115867" y="198289"/>
                </a:lnTo>
                <a:lnTo>
                  <a:pt x="1144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09C46A8-DD4A-4457-B0BC-C4661E02492D}"/>
              </a:ext>
            </a:extLst>
          </p:cNvPr>
          <p:cNvSpPr/>
          <p:nvPr/>
        </p:nvSpPr>
        <p:spPr>
          <a:xfrm>
            <a:off x="1782689" y="5669235"/>
            <a:ext cx="2819400" cy="974179"/>
          </a:xfrm>
          <a:custGeom>
            <a:avLst/>
            <a:gdLst/>
            <a:ahLst/>
            <a:cxnLst/>
            <a:rect l="l" t="t" r="r" b="b"/>
            <a:pathLst>
              <a:path w="3576954" h="802004">
                <a:moveTo>
                  <a:pt x="0" y="801624"/>
                </a:moveTo>
                <a:lnTo>
                  <a:pt x="3576828" y="801624"/>
                </a:lnTo>
                <a:lnTo>
                  <a:pt x="3576828" y="0"/>
                </a:lnTo>
                <a:lnTo>
                  <a:pt x="0" y="0"/>
                </a:lnTo>
                <a:lnTo>
                  <a:pt x="0" y="80162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8F32C0D-000B-4945-ACD9-ADCB98C80F64}"/>
              </a:ext>
            </a:extLst>
          </p:cNvPr>
          <p:cNvSpPr/>
          <p:nvPr/>
        </p:nvSpPr>
        <p:spPr>
          <a:xfrm>
            <a:off x="7166575" y="2789594"/>
            <a:ext cx="4688477" cy="2199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A4A3F50-BFB1-4F94-9D73-513977A2B9E3}"/>
              </a:ext>
            </a:extLst>
          </p:cNvPr>
          <p:cNvSpPr txBox="1"/>
          <p:nvPr/>
        </p:nvSpPr>
        <p:spPr>
          <a:xfrm>
            <a:off x="7588898" y="5085130"/>
            <a:ext cx="385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probe </a:t>
            </a:r>
            <a:r>
              <a:rPr sz="1800" spc="-5" dirty="0">
                <a:latin typeface="Calibri"/>
                <a:cs typeface="Calibri"/>
              </a:rPr>
              <a:t>not assigned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Platform_bus_type  </a:t>
            </a:r>
            <a:r>
              <a:rPr sz="1800" spc="-5" dirty="0">
                <a:latin typeface="Calibri"/>
                <a:cs typeface="Calibri"/>
              </a:rPr>
              <a:t>so drv-&gt;probe will be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47B9EA8-8C0F-4BC8-9147-86B0211AF1F4}"/>
              </a:ext>
            </a:extLst>
          </p:cNvPr>
          <p:cNvSpPr/>
          <p:nvPr/>
        </p:nvSpPr>
        <p:spPr>
          <a:xfrm>
            <a:off x="4712579" y="4350963"/>
            <a:ext cx="1948180" cy="186055"/>
          </a:xfrm>
          <a:custGeom>
            <a:avLst/>
            <a:gdLst/>
            <a:ahLst/>
            <a:cxnLst/>
            <a:rect l="l" t="t" r="r" b="b"/>
            <a:pathLst>
              <a:path w="1948179" h="186054">
                <a:moveTo>
                  <a:pt x="0" y="185927"/>
                </a:moveTo>
                <a:lnTo>
                  <a:pt x="1947672" y="185927"/>
                </a:lnTo>
                <a:lnTo>
                  <a:pt x="1947672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397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178FF5-9705-4E41-80A2-CFE1E2A00CE4}"/>
              </a:ext>
            </a:extLst>
          </p:cNvPr>
          <p:cNvSpPr/>
          <p:nvPr/>
        </p:nvSpPr>
        <p:spPr>
          <a:xfrm>
            <a:off x="1269876" y="4221088"/>
            <a:ext cx="6262483" cy="171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 err="1">
                <a:latin typeface="Calibri"/>
                <a:cs typeface="Calibri"/>
              </a:rPr>
              <a:t>driver_unregister</a:t>
            </a:r>
            <a:r>
              <a:rPr lang="en-US" altLang="zh-TW" sz="2800" spc="-15" dirty="0">
                <a:latin typeface="Calibri"/>
                <a:cs typeface="Calibri"/>
              </a:rPr>
              <a:t>()</a:t>
            </a:r>
            <a:endParaRPr lang="en-US" altLang="zh-TW" sz="2800" dirty="0">
              <a:latin typeface="Calibri"/>
              <a:cs typeface="Calibri"/>
            </a:endParaRP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10" dirty="0" err="1">
                <a:latin typeface="Calibri"/>
                <a:cs typeface="Calibri"/>
              </a:rPr>
              <a:t>bus_remove_driver</a:t>
            </a:r>
            <a:r>
              <a:rPr lang="en-US" altLang="zh-TW" sz="2800" spc="-10" dirty="0">
                <a:latin typeface="Calibri"/>
                <a:cs typeface="Calibri"/>
              </a:rPr>
              <a:t>()</a:t>
            </a:r>
            <a:endParaRPr lang="en-US" altLang="zh-TW" sz="2800" dirty="0">
              <a:latin typeface="Calibri"/>
              <a:cs typeface="Calibri"/>
            </a:endParaRPr>
          </a:p>
          <a:p>
            <a:pPr marL="6985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600" spc="-5" dirty="0" err="1">
                <a:latin typeface="Calibri"/>
                <a:cs typeface="Calibri"/>
              </a:rPr>
              <a:t>driver_detach</a:t>
            </a:r>
            <a:r>
              <a:rPr lang="en-US" altLang="zh-TW" sz="2600" spc="-5" dirty="0">
                <a:latin typeface="Calibri"/>
                <a:cs typeface="Calibri"/>
              </a:rPr>
              <a:t>()</a:t>
            </a:r>
            <a:endParaRPr lang="en-US" altLang="zh-TW" sz="2600" dirty="0">
              <a:latin typeface="Calibri"/>
              <a:cs typeface="Calibri"/>
            </a:endParaRPr>
          </a:p>
          <a:p>
            <a:pPr marL="9271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lang="en-US" altLang="zh-TW" sz="2600" spc="-5" dirty="0" err="1">
                <a:latin typeface="Calibri"/>
                <a:cs typeface="Calibri"/>
              </a:rPr>
              <a:t>device_release_driver_internal</a:t>
            </a:r>
            <a:r>
              <a:rPr lang="en-US" altLang="zh-TW" sz="2600" spc="-5" dirty="0">
                <a:latin typeface="Calibri"/>
                <a:cs typeface="Calibri"/>
              </a:rPr>
              <a:t>()</a:t>
            </a:r>
            <a:endParaRPr lang="en-US" altLang="zh-TW" sz="2600" dirty="0">
              <a:latin typeface="Calibri"/>
              <a:cs typeface="Calibri"/>
            </a:endParaRPr>
          </a:p>
          <a:p>
            <a:pPr marL="11557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070100" algn="l"/>
                <a:tab pos="2070735" algn="l"/>
                <a:tab pos="2298700" algn="l"/>
              </a:tabLst>
            </a:pPr>
            <a:r>
              <a:rPr lang="en-US" altLang="zh-TW"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lang="en-US" altLang="zh-TW" sz="2600" spc="-5" dirty="0" err="1">
                <a:latin typeface="Calibri"/>
                <a:cs typeface="Calibri"/>
              </a:rPr>
              <a:t>device_release_driver</a:t>
            </a:r>
            <a:r>
              <a:rPr lang="en-US" altLang="zh-TW" sz="2600" spc="-5" dirty="0">
                <a:latin typeface="Calibri"/>
                <a:cs typeface="Calibri"/>
              </a:rPr>
              <a:t>()</a:t>
            </a:r>
            <a:endParaRPr lang="en-US" altLang="zh-TW" sz="26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B34461A-41D2-45F1-9BC5-B54E3F1ED310}"/>
              </a:ext>
            </a:extLst>
          </p:cNvPr>
          <p:cNvSpPr/>
          <p:nvPr/>
        </p:nvSpPr>
        <p:spPr>
          <a:xfrm>
            <a:off x="1276229" y="4228335"/>
            <a:ext cx="6251448" cy="1708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E571DC4-4DAD-4732-AF70-C118FC1FB3CF}"/>
              </a:ext>
            </a:extLst>
          </p:cNvPr>
          <p:cNvSpPr/>
          <p:nvPr/>
        </p:nvSpPr>
        <p:spPr>
          <a:xfrm>
            <a:off x="7688599" y="2183404"/>
            <a:ext cx="4180404" cy="1909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9E68D7A-FD9C-4F0F-8E7B-6D25F2166CE9}"/>
              </a:ext>
            </a:extLst>
          </p:cNvPr>
          <p:cNvSpPr/>
          <p:nvPr/>
        </p:nvSpPr>
        <p:spPr>
          <a:xfrm>
            <a:off x="1802010" y="5474967"/>
            <a:ext cx="3048000" cy="462280"/>
          </a:xfrm>
          <a:custGeom>
            <a:avLst/>
            <a:gdLst/>
            <a:ahLst/>
            <a:cxnLst/>
            <a:rect l="l" t="t" r="r" b="b"/>
            <a:pathLst>
              <a:path w="3576954" h="462279">
                <a:moveTo>
                  <a:pt x="0" y="461772"/>
                </a:moveTo>
                <a:lnTo>
                  <a:pt x="3576828" y="461772"/>
                </a:lnTo>
                <a:lnTo>
                  <a:pt x="357682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1E35045-E4FE-4CCA-B4F5-836C787FD64D}"/>
              </a:ext>
            </a:extLst>
          </p:cNvPr>
          <p:cNvSpPr txBox="1"/>
          <p:nvPr/>
        </p:nvSpPr>
        <p:spPr>
          <a:xfrm>
            <a:off x="7840582" y="4161533"/>
            <a:ext cx="401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remove </a:t>
            </a:r>
            <a:r>
              <a:rPr sz="1800" spc="-5" dirty="0">
                <a:latin typeface="Calibri"/>
                <a:cs typeface="Calibri"/>
              </a:rPr>
              <a:t>not assigned in </a:t>
            </a:r>
            <a:r>
              <a:rPr sz="1800" spc="-10" dirty="0">
                <a:latin typeface="Calibri"/>
                <a:cs typeface="Calibri"/>
              </a:rPr>
              <a:t>platform_bus_type  </a:t>
            </a:r>
            <a:r>
              <a:rPr sz="1800" spc="-5" dirty="0">
                <a:latin typeface="Calibri"/>
                <a:cs typeface="Calibri"/>
              </a:rPr>
              <a:t>so drv-&gt;remove will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B7DCCA2-DC7B-4C90-AC57-6F1AC9A3320D}"/>
              </a:ext>
            </a:extLst>
          </p:cNvPr>
          <p:cNvSpPr/>
          <p:nvPr/>
        </p:nvSpPr>
        <p:spPr>
          <a:xfrm>
            <a:off x="2465711" y="4555233"/>
            <a:ext cx="1527175" cy="180340"/>
          </a:xfrm>
          <a:custGeom>
            <a:avLst/>
            <a:gdLst/>
            <a:ahLst/>
            <a:cxnLst/>
            <a:rect l="l" t="t" r="r" b="b"/>
            <a:pathLst>
              <a:path w="1527175" h="180339">
                <a:moveTo>
                  <a:pt x="0" y="179831"/>
                </a:moveTo>
                <a:lnTo>
                  <a:pt x="1527048" y="179831"/>
                </a:lnTo>
                <a:lnTo>
                  <a:pt x="1527048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951F9D6-458F-4442-AE58-D73179FB14F8}"/>
              </a:ext>
            </a:extLst>
          </p:cNvPr>
          <p:cNvSpPr/>
          <p:nvPr/>
        </p:nvSpPr>
        <p:spPr>
          <a:xfrm flipH="1">
            <a:off x="3887587" y="3672266"/>
            <a:ext cx="210597" cy="372745"/>
          </a:xfrm>
          <a:custGeom>
            <a:avLst/>
            <a:gdLst/>
            <a:ahLst/>
            <a:cxnLst/>
            <a:rect l="l" t="t" r="r" b="b"/>
            <a:pathLst>
              <a:path w="173989" h="372745">
                <a:moveTo>
                  <a:pt x="57956" y="198712"/>
                </a:moveTo>
                <a:lnTo>
                  <a:pt x="0" y="199135"/>
                </a:lnTo>
                <a:lnTo>
                  <a:pt x="88137" y="372236"/>
                </a:lnTo>
                <a:lnTo>
                  <a:pt x="159147" y="227583"/>
                </a:lnTo>
                <a:lnTo>
                  <a:pt x="58165" y="227583"/>
                </a:lnTo>
                <a:lnTo>
                  <a:pt x="57956" y="198712"/>
                </a:lnTo>
                <a:close/>
              </a:path>
              <a:path w="173989" h="372745">
                <a:moveTo>
                  <a:pt x="115867" y="198289"/>
                </a:moveTo>
                <a:lnTo>
                  <a:pt x="57956" y="198712"/>
                </a:lnTo>
                <a:lnTo>
                  <a:pt x="58165" y="227583"/>
                </a:lnTo>
                <a:lnTo>
                  <a:pt x="116077" y="227202"/>
                </a:lnTo>
                <a:lnTo>
                  <a:pt x="115867" y="198289"/>
                </a:lnTo>
                <a:close/>
              </a:path>
              <a:path w="173989" h="372745">
                <a:moveTo>
                  <a:pt x="173735" y="197865"/>
                </a:moveTo>
                <a:lnTo>
                  <a:pt x="115867" y="198289"/>
                </a:lnTo>
                <a:lnTo>
                  <a:pt x="116077" y="227202"/>
                </a:lnTo>
                <a:lnTo>
                  <a:pt x="58165" y="227583"/>
                </a:lnTo>
                <a:lnTo>
                  <a:pt x="159147" y="227583"/>
                </a:lnTo>
                <a:lnTo>
                  <a:pt x="173735" y="197865"/>
                </a:lnTo>
                <a:close/>
              </a:path>
              <a:path w="173989" h="372745">
                <a:moveTo>
                  <a:pt x="114426" y="0"/>
                </a:moveTo>
                <a:lnTo>
                  <a:pt x="56514" y="507"/>
                </a:lnTo>
                <a:lnTo>
                  <a:pt x="57956" y="198712"/>
                </a:lnTo>
                <a:lnTo>
                  <a:pt x="115867" y="198289"/>
                </a:lnTo>
                <a:lnTo>
                  <a:pt x="1144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42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Adapter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 err="1">
                <a:latin typeface="Calibri"/>
                <a:cs typeface="Calibri"/>
              </a:rPr>
              <a:t>platform_drv_probe</a:t>
            </a:r>
            <a:r>
              <a:rPr lang="en-US" altLang="zh-TW" sz="2800" spc="-15" dirty="0">
                <a:latin typeface="Calibri"/>
                <a:cs typeface="Calibri"/>
              </a:rPr>
              <a:t>() </a:t>
            </a:r>
            <a:r>
              <a:rPr lang="en-US" altLang="zh-TW" sz="2800" spc="-5" dirty="0">
                <a:latin typeface="Calibri"/>
                <a:cs typeface="Calibri"/>
              </a:rPr>
              <a:t>/</a:t>
            </a:r>
            <a:r>
              <a:rPr lang="en-US" altLang="zh-TW" sz="2800" spc="145" dirty="0">
                <a:latin typeface="Calibri"/>
                <a:cs typeface="Calibri"/>
              </a:rPr>
              <a:t> </a:t>
            </a:r>
            <a:r>
              <a:rPr lang="en-US" altLang="zh-TW" sz="2800" spc="-15" dirty="0" err="1">
                <a:latin typeface="Calibri"/>
                <a:cs typeface="Calibri"/>
              </a:rPr>
              <a:t>platform_drv_remove</a:t>
            </a:r>
            <a:r>
              <a:rPr lang="en-US" altLang="zh-TW" sz="2800" spc="-15" dirty="0">
                <a:latin typeface="Calibri"/>
                <a:cs typeface="Calibri"/>
              </a:rPr>
              <a:t>()</a:t>
            </a:r>
            <a:endParaRPr lang="en-US" altLang="zh-TW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2CF92CE-716A-4F00-871D-434E88992B9C}"/>
              </a:ext>
            </a:extLst>
          </p:cNvPr>
          <p:cNvSpPr/>
          <p:nvPr/>
        </p:nvSpPr>
        <p:spPr>
          <a:xfrm>
            <a:off x="949710" y="1566020"/>
            <a:ext cx="5152383" cy="4947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7581867-CB66-4034-90E8-17FEF713E944}"/>
              </a:ext>
            </a:extLst>
          </p:cNvPr>
          <p:cNvSpPr/>
          <p:nvPr/>
        </p:nvSpPr>
        <p:spPr>
          <a:xfrm>
            <a:off x="6198424" y="1561237"/>
            <a:ext cx="5866867" cy="2587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7C2AE9D-F9DB-49C4-AB5F-1A6F3B66445F}"/>
              </a:ext>
            </a:extLst>
          </p:cNvPr>
          <p:cNvSpPr/>
          <p:nvPr/>
        </p:nvSpPr>
        <p:spPr>
          <a:xfrm>
            <a:off x="1435607" y="4039656"/>
            <a:ext cx="3722701" cy="1039370"/>
          </a:xfrm>
          <a:custGeom>
            <a:avLst/>
            <a:gdLst/>
            <a:ahLst/>
            <a:cxnLst/>
            <a:rect l="l" t="t" r="r" b="b"/>
            <a:pathLst>
              <a:path w="2794000" h="782320">
                <a:moveTo>
                  <a:pt x="0" y="781812"/>
                </a:moveTo>
                <a:lnTo>
                  <a:pt x="2793492" y="781812"/>
                </a:lnTo>
                <a:lnTo>
                  <a:pt x="2793492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7C3C9BC-5EE8-41A0-9F1D-7CA7D2FCB2CD}"/>
              </a:ext>
            </a:extLst>
          </p:cNvPr>
          <p:cNvSpPr/>
          <p:nvPr/>
        </p:nvSpPr>
        <p:spPr>
          <a:xfrm>
            <a:off x="6814492" y="2787527"/>
            <a:ext cx="3128664" cy="864294"/>
          </a:xfrm>
          <a:custGeom>
            <a:avLst/>
            <a:gdLst/>
            <a:ahLst/>
            <a:cxnLst/>
            <a:rect l="l" t="t" r="r" b="b"/>
            <a:pathLst>
              <a:path w="2391409" h="782320">
                <a:moveTo>
                  <a:pt x="0" y="781812"/>
                </a:moveTo>
                <a:lnTo>
                  <a:pt x="2391155" y="781812"/>
                </a:lnTo>
                <a:lnTo>
                  <a:pt x="2391155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DE56381-8836-4E72-B502-762C08150ED2}"/>
              </a:ext>
            </a:extLst>
          </p:cNvPr>
          <p:cNvSpPr/>
          <p:nvPr/>
        </p:nvSpPr>
        <p:spPr>
          <a:xfrm>
            <a:off x="1377435" y="1894992"/>
            <a:ext cx="4665580" cy="200328"/>
          </a:xfrm>
          <a:custGeom>
            <a:avLst/>
            <a:gdLst/>
            <a:ahLst/>
            <a:cxnLst/>
            <a:rect l="l" t="t" r="r" b="b"/>
            <a:pathLst>
              <a:path w="3566160" h="196850">
                <a:moveTo>
                  <a:pt x="0" y="196596"/>
                </a:moveTo>
                <a:lnTo>
                  <a:pt x="3566160" y="196596"/>
                </a:lnTo>
                <a:lnTo>
                  <a:pt x="3566160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9E72B8F-742D-4EFA-8B98-AC9E6371E017}"/>
              </a:ext>
            </a:extLst>
          </p:cNvPr>
          <p:cNvSpPr/>
          <p:nvPr/>
        </p:nvSpPr>
        <p:spPr>
          <a:xfrm>
            <a:off x="6814144" y="2027797"/>
            <a:ext cx="5251147" cy="180975"/>
          </a:xfrm>
          <a:custGeom>
            <a:avLst/>
            <a:gdLst/>
            <a:ahLst/>
            <a:cxnLst/>
            <a:rect l="l" t="t" r="r" b="b"/>
            <a:pathLst>
              <a:path w="4442459" h="140335">
                <a:moveTo>
                  <a:pt x="0" y="140208"/>
                </a:moveTo>
                <a:lnTo>
                  <a:pt x="4442459" y="140208"/>
                </a:lnTo>
                <a:lnTo>
                  <a:pt x="4442459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364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I2C-Dev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3200" spc="-35" dirty="0">
                <a:latin typeface="Arial" panose="020B0604020202020204" pitchFamily="34" charset="0"/>
                <a:cs typeface="Arial" panose="020B0604020202020204" pitchFamily="34" charset="0"/>
              </a:rPr>
              <a:t>I2c-dev.c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i2cdev_read()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i2cdev_write()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i2cdev_ioctl()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i2cdev_open()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i2cdev_release()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file_operations</a:t>
            </a:r>
            <a:r>
              <a:rPr lang="en-US" altLang="zh-TW" sz="2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spc="-10" dirty="0">
                <a:latin typeface="Arial" panose="020B0604020202020204" pitchFamily="34" charset="0"/>
                <a:cs typeface="Arial" panose="020B0604020202020204" pitchFamily="34" charset="0"/>
              </a:rPr>
              <a:t>i2cdev_fops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i2c_dev_init()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cs typeface="Arial" panose="020B0604020202020204" pitchFamily="34" charset="0"/>
              </a:rPr>
              <a:t>i2c_dev_exit()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660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I2C ─ I2C Client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3200" spc="-35" dirty="0">
                <a:latin typeface="Arial" panose="020B0604020202020204" pitchFamily="34" charset="0"/>
                <a:cs typeface="Arial" panose="020B0604020202020204" pitchFamily="34" charset="0"/>
              </a:rPr>
              <a:t>Client driver (/drivers/</a:t>
            </a:r>
            <a:r>
              <a:rPr lang="en-US" altLang="zh-TW" sz="3200" spc="-35" dirty="0" err="1">
                <a:latin typeface="Arial" panose="020B0604020202020204" pitchFamily="34" charset="0"/>
                <a:cs typeface="Arial" panose="020B0604020202020204" pitchFamily="34" charset="0"/>
              </a:rPr>
              <a:t>mfd</a:t>
            </a:r>
            <a:r>
              <a:rPr lang="en-US" altLang="zh-TW" sz="3200" spc="-35" dirty="0">
                <a:latin typeface="Arial" panose="020B0604020202020204" pitchFamily="34" charset="0"/>
                <a:cs typeface="Arial" panose="020B0604020202020204" pitchFamily="34" charset="0"/>
              </a:rPr>
              <a:t>/tps65086.c)</a:t>
            </a:r>
          </a:p>
          <a:p>
            <a:pPr marL="4699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35" dirty="0">
                <a:latin typeface="Arial" panose="020B0604020202020204" pitchFamily="34" charset="0"/>
                <a:cs typeface="Arial" panose="020B0604020202020204" pitchFamily="34" charset="0"/>
              </a:rPr>
              <a:t>tps65086_probe()</a:t>
            </a:r>
          </a:p>
          <a:p>
            <a:pPr marL="4699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35" dirty="0">
                <a:latin typeface="Arial" panose="020B0604020202020204" pitchFamily="34" charset="0"/>
                <a:cs typeface="Arial" panose="020B0604020202020204" pitchFamily="34" charset="0"/>
              </a:rPr>
              <a:t>tps65086_remove()</a:t>
            </a:r>
          </a:p>
          <a:p>
            <a:pPr marL="4699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35" dirty="0">
                <a:latin typeface="Arial" panose="020B0604020202020204" pitchFamily="34" charset="0"/>
                <a:cs typeface="Arial" panose="020B0604020202020204" pitchFamily="34" charset="0"/>
              </a:rPr>
              <a:t>struct i2c_driver tps65086_driver</a:t>
            </a:r>
          </a:p>
          <a:p>
            <a:pPr marL="4699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35" dirty="0">
                <a:latin typeface="Arial" panose="020B0604020202020204" pitchFamily="34" charset="0"/>
                <a:cs typeface="Arial" panose="020B0604020202020204" pitchFamily="34" charset="0"/>
              </a:rPr>
              <a:t>module_i2c_driver(tps65086_driver)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562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3676122" y="1772816"/>
            <a:ext cx="4836580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That’s all for today.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Overview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pc="-15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altLang="zh-TW" spc="-2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TW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Basics</a:t>
            </a: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I2C/</a:t>
            </a:r>
            <a:r>
              <a:rPr lang="en-US" altLang="zh-TW" spc="-5" dirty="0" err="1">
                <a:latin typeface="Arial" panose="020B0604020202020204" pitchFamily="34" charset="0"/>
                <a:cs typeface="Arial" panose="020B0604020202020204" pitchFamily="34" charset="0"/>
              </a:rPr>
              <a:t>SMBus</a:t>
            </a:r>
            <a:r>
              <a:rPr lang="en-US" altLang="zh-TW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15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altLang="zh-TW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Linux I2C</a:t>
            </a:r>
            <a:r>
              <a:rPr lang="en-US" altLang="zh-TW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20" dirty="0">
                <a:latin typeface="Arial" panose="020B0604020202020204" pitchFamily="34" charset="0"/>
                <a:cs typeface="Arial" panose="020B0604020202020204" pitchFamily="34" charset="0"/>
              </a:rPr>
              <a:t>Subsystem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r>
              <a:rPr lang="en-US" altLang="zh-TW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I2C Adapter</a:t>
            </a:r>
            <a:r>
              <a:rPr lang="en-US" altLang="zh-TW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I2C-Dev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</a:p>
          <a:p>
            <a:pPr marL="469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pc="-5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altLang="zh-TW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10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Basics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AC67D6A-402F-4F50-99C7-CAED9D04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33" y="1600820"/>
            <a:ext cx="9198958" cy="469312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B5804F5-CB99-45FE-A088-C583C8DF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 marR="508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Very popular on embedded system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95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Introduction to I2C ─ Basics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 marR="508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>
                <a:latin typeface="Calibri"/>
                <a:cs typeface="Calibri"/>
              </a:rPr>
              <a:t>I2C(Inter-</a:t>
            </a:r>
            <a:r>
              <a:rPr lang="en-US" altLang="zh-TW" sz="2800" spc="-15" dirty="0" err="1">
                <a:latin typeface="Calibri"/>
                <a:cs typeface="Calibri"/>
              </a:rPr>
              <a:t>Intergradted</a:t>
            </a:r>
            <a:r>
              <a:rPr lang="en-US" altLang="zh-TW" sz="2800" spc="-15" dirty="0">
                <a:latin typeface="Calibri"/>
                <a:cs typeface="Calibri"/>
              </a:rPr>
              <a:t> </a:t>
            </a:r>
            <a:r>
              <a:rPr lang="en-US" altLang="zh-TW" sz="2800" spc="-10" dirty="0">
                <a:latin typeface="Calibri"/>
                <a:cs typeface="Calibri"/>
              </a:rPr>
              <a:t>Circuit </a:t>
            </a:r>
            <a:r>
              <a:rPr lang="en-US" altLang="zh-TW" sz="2800" spc="-5" dirty="0">
                <a:latin typeface="Calibri"/>
                <a:cs typeface="Calibri"/>
              </a:rPr>
              <a:t>Bus):published </a:t>
            </a:r>
            <a:r>
              <a:rPr lang="en-US" altLang="zh-TW" sz="2800" spc="-15" dirty="0">
                <a:latin typeface="Calibri"/>
                <a:cs typeface="Calibri"/>
              </a:rPr>
              <a:t>by </a:t>
            </a:r>
            <a:r>
              <a:rPr lang="en-US" altLang="zh-TW" sz="2800" spc="-5" dirty="0">
                <a:latin typeface="Calibri"/>
                <a:cs typeface="Calibri"/>
              </a:rPr>
              <a:t>Philip</a:t>
            </a:r>
            <a:r>
              <a:rPr lang="zh-TW" altLang="en-US" sz="2800" spc="-5" dirty="0">
                <a:latin typeface="新細明體"/>
                <a:cs typeface="新細明體"/>
              </a:rPr>
              <a:t> </a:t>
            </a:r>
            <a:r>
              <a:rPr lang="en-US" altLang="zh-TW" sz="2800" spc="-5" dirty="0">
                <a:latin typeface="Calibri"/>
                <a:cs typeface="Calibri"/>
              </a:rPr>
              <a:t>with licensed  </a:t>
            </a:r>
            <a:r>
              <a:rPr lang="en-US" altLang="zh-TW" sz="2800" spc="-10" dirty="0">
                <a:latin typeface="Calibri"/>
                <a:cs typeface="Calibri"/>
              </a:rPr>
              <a:t>trademark </a:t>
            </a:r>
            <a:r>
              <a:rPr lang="en-US" altLang="zh-TW" sz="2800" spc="-5" dirty="0">
                <a:latin typeface="Calibri"/>
                <a:cs typeface="Calibri"/>
              </a:rPr>
              <a:t>and </a:t>
            </a:r>
            <a:r>
              <a:rPr lang="en-US" altLang="zh-TW" sz="2800" spc="-20" dirty="0">
                <a:latin typeface="Calibri"/>
                <a:cs typeface="Calibri"/>
              </a:rPr>
              <a:t>patent </a:t>
            </a:r>
            <a:r>
              <a:rPr lang="en-US" altLang="zh-TW" sz="2800" spc="-10" dirty="0">
                <a:latin typeface="Calibri"/>
                <a:cs typeface="Calibri"/>
              </a:rPr>
              <a:t>(not </a:t>
            </a:r>
            <a:r>
              <a:rPr lang="en-US" altLang="zh-TW" sz="2800" spc="-20" dirty="0">
                <a:latin typeface="Calibri"/>
                <a:cs typeface="Calibri"/>
              </a:rPr>
              <a:t>any</a:t>
            </a:r>
            <a:r>
              <a:rPr lang="en-US" altLang="zh-TW" sz="2800" spc="90" dirty="0">
                <a:latin typeface="Calibri"/>
                <a:cs typeface="Calibri"/>
              </a:rPr>
              <a:t> </a:t>
            </a:r>
            <a:r>
              <a:rPr lang="en-US" altLang="zh-TW" sz="2800" spc="-15" dirty="0">
                <a:latin typeface="Calibri"/>
                <a:cs typeface="Calibri"/>
              </a:rPr>
              <a:t>more)</a:t>
            </a:r>
            <a:endParaRPr lang="en-US" altLang="zh-TW" sz="2800" dirty="0">
              <a:latin typeface="Calibri"/>
              <a:cs typeface="Calibri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Calibri"/>
                <a:cs typeface="Calibri"/>
              </a:rPr>
              <a:t>Inter-chip</a:t>
            </a:r>
            <a:r>
              <a:rPr lang="en-US" altLang="zh-TW" sz="2800" spc="20" dirty="0">
                <a:latin typeface="Calibri"/>
                <a:cs typeface="Calibri"/>
              </a:rPr>
              <a:t> </a:t>
            </a:r>
            <a:r>
              <a:rPr lang="en-US" altLang="zh-TW" sz="2800" spc="-10" dirty="0">
                <a:latin typeface="Calibri"/>
                <a:cs typeface="Calibri"/>
              </a:rPr>
              <a:t>communication</a:t>
            </a:r>
            <a:endParaRPr lang="en-US" altLang="zh-TW" sz="2800" dirty="0">
              <a:latin typeface="Calibri"/>
              <a:cs typeface="Calibri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>
                <a:latin typeface="Calibri"/>
                <a:cs typeface="Calibri"/>
              </a:rPr>
              <a:t>Two wires</a:t>
            </a:r>
            <a:endParaRPr lang="en-US" altLang="zh-TW" sz="2800" dirty="0">
              <a:latin typeface="Calibri"/>
              <a:cs typeface="Calibri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400" spc="-5" dirty="0">
                <a:latin typeface="Calibri"/>
                <a:cs typeface="Calibri"/>
              </a:rPr>
              <a:t>SCL(Serial Clock</a:t>
            </a:r>
            <a:r>
              <a:rPr lang="en-US" altLang="zh-TW" sz="2400" spc="-100" dirty="0">
                <a:latin typeface="Calibri"/>
                <a:cs typeface="Calibri"/>
              </a:rPr>
              <a:t> </a:t>
            </a:r>
            <a:r>
              <a:rPr lang="en-US" altLang="zh-TW" sz="2400" spc="-5" dirty="0">
                <a:latin typeface="Calibri"/>
                <a:cs typeface="Calibri"/>
              </a:rPr>
              <a:t>Line)</a:t>
            </a:r>
            <a:endParaRPr lang="en-US" altLang="zh-TW" sz="2400" dirty="0">
              <a:latin typeface="Calibri"/>
              <a:cs typeface="Calibri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400" spc="-5" dirty="0">
                <a:latin typeface="Calibri"/>
                <a:cs typeface="Calibri"/>
              </a:rPr>
              <a:t>SDA(Serial </a:t>
            </a:r>
            <a:r>
              <a:rPr lang="en-US" altLang="zh-TW" sz="2400" spc="-15" dirty="0">
                <a:latin typeface="Calibri"/>
                <a:cs typeface="Calibri"/>
              </a:rPr>
              <a:t>Data</a:t>
            </a:r>
            <a:r>
              <a:rPr lang="en-US" altLang="zh-TW" sz="2400" spc="-130" dirty="0">
                <a:latin typeface="Calibri"/>
                <a:cs typeface="Calibri"/>
              </a:rPr>
              <a:t> </a:t>
            </a:r>
            <a:r>
              <a:rPr lang="en-US" altLang="zh-TW" sz="2400" spc="-5" dirty="0">
                <a:latin typeface="Calibri"/>
                <a:cs typeface="Calibri"/>
              </a:rPr>
              <a:t>Line)</a:t>
            </a:r>
            <a:endParaRPr lang="en-US" altLang="zh-TW" sz="2400" dirty="0">
              <a:latin typeface="Calibri"/>
              <a:cs typeface="Calibri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5" dirty="0">
                <a:latin typeface="Calibri"/>
                <a:cs typeface="Calibri"/>
              </a:rPr>
              <a:t>With </a:t>
            </a:r>
            <a:r>
              <a:rPr lang="en-US" altLang="zh-TW" sz="2800" spc="-10" dirty="0">
                <a:latin typeface="Calibri"/>
                <a:cs typeface="Calibri"/>
              </a:rPr>
              <a:t>pull-up</a:t>
            </a:r>
            <a:r>
              <a:rPr lang="en-US" altLang="zh-TW" sz="2800" spc="50" dirty="0">
                <a:latin typeface="Calibri"/>
                <a:cs typeface="Calibri"/>
              </a:rPr>
              <a:t> </a:t>
            </a:r>
            <a:r>
              <a:rPr lang="en-US" altLang="zh-TW" sz="2800" spc="-25" dirty="0">
                <a:latin typeface="Calibri"/>
                <a:cs typeface="Calibri"/>
              </a:rPr>
              <a:t>resistors</a:t>
            </a:r>
            <a:endParaRPr lang="en-US" altLang="zh-TW" sz="2800" dirty="0">
              <a:latin typeface="Calibri"/>
              <a:cs typeface="Calibri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20" dirty="0">
                <a:latin typeface="Calibri"/>
                <a:cs typeface="Calibri"/>
              </a:rPr>
              <a:t>Master/slave</a:t>
            </a:r>
            <a:r>
              <a:rPr lang="en-US" altLang="zh-TW" sz="2800" spc="10" dirty="0">
                <a:latin typeface="Calibri"/>
                <a:cs typeface="Calibri"/>
              </a:rPr>
              <a:t> </a:t>
            </a:r>
            <a:r>
              <a:rPr lang="en-US" altLang="zh-TW" sz="2800" spc="-25" dirty="0">
                <a:latin typeface="Calibri"/>
                <a:cs typeface="Calibri"/>
              </a:rPr>
              <a:t>hierarchy</a:t>
            </a:r>
            <a:endParaRPr lang="en-US" altLang="zh-TW" sz="2800" dirty="0">
              <a:latin typeface="Calibri"/>
              <a:cs typeface="Calibri"/>
            </a:endParaRPr>
          </a:p>
          <a:p>
            <a:pPr marL="2413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0" dirty="0">
                <a:latin typeface="Calibri"/>
                <a:cs typeface="Calibri"/>
              </a:rPr>
              <a:t>Bus</a:t>
            </a:r>
            <a:r>
              <a:rPr lang="en-US" altLang="zh-TW" sz="2800" spc="20" dirty="0">
                <a:latin typeface="Calibri"/>
                <a:cs typeface="Calibri"/>
              </a:rPr>
              <a:t> </a:t>
            </a:r>
            <a:r>
              <a:rPr lang="en-US" altLang="zh-TW" sz="2800" spc="-10" dirty="0">
                <a:latin typeface="Calibri"/>
                <a:cs typeface="Calibri"/>
              </a:rPr>
              <a:t>speed</a:t>
            </a:r>
            <a:endParaRPr lang="en-US" altLang="zh-TW" sz="2800" dirty="0">
              <a:latin typeface="Calibri"/>
              <a:cs typeface="Calibri"/>
            </a:endParaRPr>
          </a:p>
          <a:p>
            <a:pPr marL="698500" lvl="1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zh-TW" sz="2400" spc="-5" dirty="0">
                <a:latin typeface="Calibri"/>
                <a:cs typeface="Calibri"/>
              </a:rPr>
              <a:t>100KHz/ 400KHz/ </a:t>
            </a:r>
            <a:r>
              <a:rPr lang="en-US" altLang="zh-TW" sz="2400" dirty="0">
                <a:latin typeface="Calibri"/>
                <a:cs typeface="Calibri"/>
              </a:rPr>
              <a:t>1MHz/ </a:t>
            </a:r>
            <a:r>
              <a:rPr lang="en-US" altLang="zh-TW" sz="2400" spc="-5" dirty="0">
                <a:latin typeface="Calibri"/>
                <a:cs typeface="Calibri"/>
              </a:rPr>
              <a:t>3.4MHz/</a:t>
            </a:r>
            <a:r>
              <a:rPr lang="en-US" altLang="zh-TW" sz="2400" spc="5" dirty="0">
                <a:latin typeface="Calibri"/>
                <a:cs typeface="Calibri"/>
              </a:rPr>
              <a:t> </a:t>
            </a:r>
            <a:r>
              <a:rPr lang="en-US" altLang="zh-TW" sz="2400" spc="-5" dirty="0">
                <a:latin typeface="Calibri"/>
                <a:cs typeface="Calibri"/>
              </a:rPr>
              <a:t>5MHz</a:t>
            </a:r>
            <a:endParaRPr lang="en-US" altLang="zh-TW"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2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How it</a:t>
            </a:r>
            <a:r>
              <a:rPr lang="en-US" altLang="zh-TW" sz="3600" b="1" cap="none" dirty="0"/>
              <a:t>’s connect?</a:t>
            </a:r>
            <a:endParaRPr lang="en-US" altLang="zh-TW" sz="3600" b="1" cap="none" dirty="0">
              <a:uFillTx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021FA4-8246-4D74-9D72-FFF3406C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12" y="1534244"/>
            <a:ext cx="8763000" cy="499110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E2A32E-7D35-4DB0-9873-CA52C169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241300" marR="508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TW" sz="2800" spc="-15" dirty="0">
                <a:latin typeface="Arial" panose="020B0604020202020204" pitchFamily="34" charset="0"/>
                <a:cs typeface="Arial" panose="020B0604020202020204" pitchFamily="34" charset="0"/>
              </a:rPr>
              <a:t>With only two address line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The </a:t>
            </a:r>
            <a:r>
              <a:rPr lang="en-US" altLang="zh-TW" sz="3600" b="1" cap="none" dirty="0"/>
              <a:t>D</a:t>
            </a:r>
            <a:r>
              <a:rPr lang="en-US" altLang="zh-TW" sz="3600" b="1" cap="none" dirty="0">
                <a:uFillTx/>
              </a:rPr>
              <a:t>ata </a:t>
            </a:r>
            <a:r>
              <a:rPr lang="en-US" altLang="zh-TW" sz="3600" b="1" cap="none" dirty="0"/>
              <a:t>Line S</a:t>
            </a:r>
            <a:r>
              <a:rPr lang="en-US" altLang="zh-TW" sz="3600" b="1" cap="none" dirty="0">
                <a:uFillTx/>
              </a:rPr>
              <a:t>ignal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23741B-5380-4455-A202-9AF0E54E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22" y="4912014"/>
            <a:ext cx="10026467" cy="161333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533EA7-26D6-44DD-9117-55B9CBA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Transferred in sequences of 8 bits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Address of the slave</a:t>
            </a:r>
          </a:p>
          <a:p>
            <a:pPr marL="812800" marR="5080" lvl="2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It’s actually composed of 7 bits</a:t>
            </a:r>
          </a:p>
          <a:p>
            <a:pPr marL="812800" marR="5080" lvl="2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 bit is used for indicating whether the master will write to the slave (logic low) or read from it (logic high).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Internal registers of the slave device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Data sequences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Bit AKC/ NACK is used by the slave device to indicate whether it has successfully received the previous sequence of bits.</a:t>
            </a:r>
          </a:p>
        </p:txBody>
      </p:sp>
    </p:spTree>
    <p:extLst>
      <p:ext uri="{BB962C8B-B14F-4D97-AF65-F5344CB8AC3E}">
        <p14:creationId xmlns:p14="http://schemas.microsoft.com/office/powerpoint/2010/main" val="2116204066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18807</TotalTime>
  <Words>2349</Words>
  <Application>Microsoft Office PowerPoint</Application>
  <PresentationFormat>自訂</PresentationFormat>
  <Paragraphs>479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6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Times New Roman</vt:lpstr>
      <vt:lpstr>世界國家/地區報告簡報</vt:lpstr>
      <vt:lpstr>Embedded System Lecture 14: I2C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qoolili</cp:lastModifiedBy>
  <cp:revision>629</cp:revision>
  <cp:lastPrinted>2020-01-09T04:10:42Z</cp:lastPrinted>
  <dcterms:created xsi:type="dcterms:W3CDTF">2019-11-24T21:24:40Z</dcterms:created>
  <dcterms:modified xsi:type="dcterms:W3CDTF">2020-12-17T02:59:26Z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