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9" r:id="rId8"/>
    <p:sldId id="277" r:id="rId9"/>
    <p:sldId id="278" r:id="rId10"/>
    <p:sldId id="280" r:id="rId11"/>
    <p:sldId id="281" r:id="rId12"/>
    <p:sldId id="285" r:id="rId13"/>
    <p:sldId id="282" r:id="rId14"/>
    <p:sldId id="286" r:id="rId15"/>
    <p:sldId id="287" r:id="rId16"/>
    <p:sldId id="271" r:id="rId1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101" d="100"/>
          <a:sy n="101" d="100"/>
        </p:scale>
        <p:origin x="1680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2020年9月17日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602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361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900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318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290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8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789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9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879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577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652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18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00: Course Information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Interesting Facts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When did embedded systems first appear?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Not before 1974, because that’s when world’s first microprocessor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Intel 4004, for use in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Busicom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141-PF calculator of a Japan Company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microprocessor was an overnight success !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Increased use in the server future decade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ntel 4004 - Wikipedia">
            <a:extLst>
              <a:ext uri="{FF2B5EF4-FFF2-40B4-BE49-F238E27FC236}">
                <a16:creationId xmlns:a16="http://schemas.microsoft.com/office/drawing/2014/main" id="{A8CB2F44-047E-44A0-8C91-BF04A95D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41" y="314096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sicom 141-PF / NCR 18-36">
            <a:extLst>
              <a:ext uri="{FF2B5EF4-FFF2-40B4-BE49-F238E27FC236}">
                <a16:creationId xmlns:a16="http://schemas.microsoft.com/office/drawing/2014/main" id="{1BC9EEEF-5CF4-4F67-9750-05C74C61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3024934"/>
            <a:ext cx="2376264" cy="2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Generic Embedded System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Embedded systems will continue to increase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E4B0FF-AD78-4961-AF32-8D3230DDD229}"/>
              </a:ext>
            </a:extLst>
          </p:cNvPr>
          <p:cNvSpPr/>
          <p:nvPr/>
        </p:nvSpPr>
        <p:spPr>
          <a:xfrm>
            <a:off x="4133589" y="3453082"/>
            <a:ext cx="4248472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3E6F2-9E5E-4D7D-B86E-C0ECBD87BEB5}"/>
              </a:ext>
            </a:extLst>
          </p:cNvPr>
          <p:cNvSpPr/>
          <p:nvPr/>
        </p:nvSpPr>
        <p:spPr>
          <a:xfrm>
            <a:off x="5086300" y="1823723"/>
            <a:ext cx="2343051" cy="573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C7B5AD20-7665-4E33-BD9A-1C1E7578C6B5}"/>
              </a:ext>
            </a:extLst>
          </p:cNvPr>
          <p:cNvSpPr/>
          <p:nvPr/>
        </p:nvSpPr>
        <p:spPr>
          <a:xfrm>
            <a:off x="2496907" y="4168259"/>
            <a:ext cx="1296144" cy="645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F6BAD5B-237F-4D3A-9D7C-66094D96C535}"/>
              </a:ext>
            </a:extLst>
          </p:cNvPr>
          <p:cNvSpPr/>
          <p:nvPr/>
        </p:nvSpPr>
        <p:spPr>
          <a:xfrm>
            <a:off x="8641476" y="4173796"/>
            <a:ext cx="1296144" cy="645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4" name="箭號: 上-下雙向 3">
            <a:extLst>
              <a:ext uri="{FF2B5EF4-FFF2-40B4-BE49-F238E27FC236}">
                <a16:creationId xmlns:a16="http://schemas.microsoft.com/office/drawing/2014/main" id="{51758A23-BA1F-4CEC-8C2F-24CB4AB29D66}"/>
              </a:ext>
            </a:extLst>
          </p:cNvPr>
          <p:cNvSpPr/>
          <p:nvPr/>
        </p:nvSpPr>
        <p:spPr>
          <a:xfrm>
            <a:off x="5950396" y="2510289"/>
            <a:ext cx="645328" cy="835567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ED8F33-CF72-4709-8D13-1AD1AA8498FB}"/>
              </a:ext>
            </a:extLst>
          </p:cNvPr>
          <p:cNvSpPr txBox="1"/>
          <p:nvPr/>
        </p:nvSpPr>
        <p:spPr>
          <a:xfrm>
            <a:off x="1265126" y="4191384"/>
            <a:ext cx="1075936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B10A42-A350-4670-9B01-72A1406993CD}"/>
              </a:ext>
            </a:extLst>
          </p:cNvPr>
          <p:cNvSpPr txBox="1"/>
          <p:nvPr/>
        </p:nvSpPr>
        <p:spPr>
          <a:xfrm>
            <a:off x="10082689" y="4228694"/>
            <a:ext cx="1382110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97616E-1AB5-4B69-A058-6F219DDA662C}"/>
              </a:ext>
            </a:extLst>
          </p:cNvPr>
          <p:cNvSpPr txBox="1"/>
          <p:nvPr/>
        </p:nvSpPr>
        <p:spPr>
          <a:xfrm>
            <a:off x="5355270" y="4159131"/>
            <a:ext cx="1805110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BCF1DF-71D5-4E06-9273-2B403F242CB8}"/>
              </a:ext>
            </a:extLst>
          </p:cNvPr>
          <p:cNvSpPr txBox="1"/>
          <p:nvPr/>
        </p:nvSpPr>
        <p:spPr>
          <a:xfrm>
            <a:off x="5465595" y="1861513"/>
            <a:ext cx="1614929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TW" altLang="en-US" sz="3200" dirty="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1305256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We are going to focus on Embedded Linux System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First of all, what is Linux 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Just like Windows, iOS, and Mac OS, Linux is an operating system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It’s a software that manages all of the hardware resources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Contains of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Bootloader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Kernel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Init system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Daemons 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Graphical server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Desktop environment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Applications 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Very Popular and has many different Linux distribution</a:t>
            </a:r>
          </a:p>
        </p:txBody>
      </p:sp>
      <p:pic>
        <p:nvPicPr>
          <p:cNvPr id="4098" name="Picture 2" descr="upload.wikimedia.org/wikipedia/commons/thumb/7/...">
            <a:extLst>
              <a:ext uri="{FF2B5EF4-FFF2-40B4-BE49-F238E27FC236}">
                <a16:creationId xmlns:a16="http://schemas.microsoft.com/office/drawing/2014/main" id="{91BBA33D-CE42-45DA-966A-1B001340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29" y="2812187"/>
            <a:ext cx="2111895" cy="6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buntu 結合Firefox 開發Ubuntu Web 網頁作業系統將以Chrome OS 為假想敵#Google (155213) -  癮科技Cool3c">
            <a:extLst>
              <a:ext uri="{FF2B5EF4-FFF2-40B4-BE49-F238E27FC236}">
                <a16:creationId xmlns:a16="http://schemas.microsoft.com/office/drawing/2014/main" id="{CD5ABB29-65F4-48C1-9D2C-F78D5749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035" y="3584167"/>
            <a:ext cx="1738370" cy="9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entOS 最小安裝之後:網路設定| Return to laughter">
            <a:extLst>
              <a:ext uri="{FF2B5EF4-FFF2-40B4-BE49-F238E27FC236}">
                <a16:creationId xmlns:a16="http://schemas.microsoft.com/office/drawing/2014/main" id="{A5F3DF35-A9FC-48F0-9868-7657B369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954" y="4709221"/>
            <a:ext cx="1738370" cy="9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ebian GNU/Linux 系統操作安裝問題諮詢排困解難| 露天拍賣">
            <a:extLst>
              <a:ext uri="{FF2B5EF4-FFF2-40B4-BE49-F238E27FC236}">
                <a16:creationId xmlns:a16="http://schemas.microsoft.com/office/drawing/2014/main" id="{92F1CA90-CE23-41CD-85AD-2DCE66E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26" y="2844582"/>
            <a:ext cx="2376115" cy="13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edora 臺灣- KKTIX">
            <a:extLst>
              <a:ext uri="{FF2B5EF4-FFF2-40B4-BE49-F238E27FC236}">
                <a16:creationId xmlns:a16="http://schemas.microsoft.com/office/drawing/2014/main" id="{BAA15386-3130-4CBD-91A3-23481996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44" y="4373688"/>
            <a:ext cx="148478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6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What’s Embedded Linux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500" dirty="0">
                <a:latin typeface="Calibri" panose="020F0502020204030204" pitchFamily="34" charset="0"/>
                <a:cs typeface="Calibri" panose="020F0502020204030204" pitchFamily="34" charset="0"/>
              </a:rPr>
              <a:t>Umbrella term: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Ad-hoc recipes for building Linux-based embedded systems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Very wide range of systems: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Very tiny (</a:t>
            </a:r>
            <a:r>
              <a:rPr lang="en-US" altLang="zh-TW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mmuless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Smartphones (i.e. Android)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Cellular base stations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500" dirty="0">
                <a:latin typeface="Calibri" panose="020F0502020204030204" pitchFamily="34" charset="0"/>
                <a:cs typeface="Calibri" panose="020F0502020204030204" pitchFamily="34" charset="0"/>
              </a:rPr>
              <a:t>An Embedded Linux system doesn't have any specific: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User-space filesystem content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Linux has been adopted for embedded products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supports a vast variety of hardware devices, probably more than any other OS.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supports a huge variety of applications and networking protocols.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is scalable, from small consumer-oriented devices to large, heavy-iron, carrier-class switches and routers.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can be deployed without the royalties required by traditional proprietary embedded operating systems.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Linux has attracted a huge number of active developers, enabling rapid support of new hardware architectures, platforms, and devices.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 increasing number of hardware and software vendors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support Linux.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 and What are We Going to Learn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894730"/>
            <a:ext cx="10729192" cy="5630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It’s open source and under GNU GPL</a:t>
            </a:r>
            <a:r>
              <a:rPr lang="en-US" altLang="zh-TW" sz="3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(General Public License)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GPL states that “When we speak of free software, we are referring to freedom, not price.”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Goals of this course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and Real time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of Linux 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&amp; User Space Initialization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System and Flash storage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MTD / Driver / USB</a:t>
            </a:r>
          </a:p>
        </p:txBody>
      </p:sp>
    </p:spTree>
    <p:extLst>
      <p:ext uri="{BB962C8B-B14F-4D97-AF65-F5344CB8AC3E}">
        <p14:creationId xmlns:p14="http://schemas.microsoft.com/office/powerpoint/2010/main" val="113143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549796" y="4149080"/>
            <a:ext cx="1044116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your team member and report to TA before next class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Course Information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Full English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Designed for students in graduate school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Course Time and Place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buFont typeface="Calibri" panose="020F0502020204030204" pitchFamily="34" charset="0"/>
              <a:buChar char="−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Lecture (3 Hours)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Thursday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09:10 - 12:00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334e</a:t>
            </a: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Website</a:t>
            </a: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Instructor &amp; Teaching Assistant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Instructor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Prof. Shuo-Han Chen 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陳碩漢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1532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Monday 11:00 - 15:00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shchen@csie.ntut.edu.tw</a:t>
            </a:r>
            <a:endParaRPr lang="en-US" altLang="zh-TW" sz="3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Teaching Assistant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吳承岳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438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Tuesday 09:00 – 12:00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t109598085@ntut.edu.tw</a:t>
            </a:r>
            <a:endParaRPr lang="en-US" altLang="zh-TW" sz="3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76ED4-728E-49E3-92FE-89B58659E5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6820" y="2704074"/>
            <a:ext cx="1059585" cy="10595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152E2B-E370-46A7-B37C-0CB41FBDCD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09756" y="1394629"/>
            <a:ext cx="1102431" cy="1102431"/>
          </a:xfrm>
          <a:prstGeom prst="rect">
            <a:avLst/>
          </a:prstGeom>
        </p:spPr>
      </p:pic>
      <p:pic>
        <p:nvPicPr>
          <p:cNvPr id="8" name="Picture 2" descr="ãcuhk logoãçåçæå°çµæ">
            <a:extLst>
              <a:ext uri="{FF2B5EF4-FFF2-40B4-BE49-F238E27FC236}">
                <a16:creationId xmlns:a16="http://schemas.microsoft.com/office/drawing/2014/main" id="{B4442118-9045-4674-ADA1-110BE3CE2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14397"/>
          <a:stretch/>
        </p:blipFill>
        <p:spPr bwMode="auto">
          <a:xfrm>
            <a:off x="9800715" y="1524770"/>
            <a:ext cx="1817363" cy="876846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FFA808-3A6D-42A9-87C5-7639E62C1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736" y="3008373"/>
            <a:ext cx="1319518" cy="3940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3ED531-6B34-4D14-A8B4-EE06E4ADDA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3082"/>
          <a:stretch/>
        </p:blipFill>
        <p:spPr>
          <a:xfrm>
            <a:off x="7319646" y="1555602"/>
            <a:ext cx="1281362" cy="7684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1F1E1B1-31F1-4B7B-9B39-0BDAEF020E71}"/>
              </a:ext>
            </a:extLst>
          </p:cNvPr>
          <p:cNvSpPr txBox="1"/>
          <p:nvPr/>
        </p:nvSpPr>
        <p:spPr>
          <a:xfrm>
            <a:off x="8038628" y="2210218"/>
            <a:ext cx="1847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2400" dirty="0" err="1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963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Prerequisites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Addend &amp; Interact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Comfortable with C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taken the Operating System Course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 afraid of English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And, of course, willing to learn more about Embedded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4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Assessment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Assignment: 40 %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Weekly or Biweekly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Upload to following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You’re requested to register and do the exercise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Next Thursday </a:t>
            </a: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Midterm Exam: 40 %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Survey Paper Presentation: 20 %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Two people a group &amp; each group will be requested to read a 12-page papers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 a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0 minutes English presentation (15 minutes for each member)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You are required to meet with me in advance to practice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Your points is determined on how much efforts you put into this presentation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Not how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fluently you can speak in English</a:t>
            </a:r>
            <a:endParaRPr lang="en-US" altLang="zh-TW" sz="20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30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B9A2873C-EFB8-4F1D-8985-280F2A1F1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77100"/>
              </p:ext>
            </p:extLst>
          </p:nvPr>
        </p:nvGraphicFramePr>
        <p:xfrm>
          <a:off x="695697" y="913805"/>
          <a:ext cx="11017251" cy="5618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6950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1785421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3055046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Suggest Readings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Lec01: Introduction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Lec02: The Big Picture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Moon Festival 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8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Lec04: Linux and Real time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Lec05: The Linux Kernel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Lec06: Kernel Initialization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Oct. 29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Lec07: User Space Initialization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Lec08: Bootloaders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Lec09: Bootloaders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Lec10: File System and Flash storage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Nov. 26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 on Nov. 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Lec11: MTD System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Lec12: Busy box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Lec13: Device Driver Basics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24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Lec14: USB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Dec. 31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Lec15: </a:t>
                      </a:r>
                      <a:r>
                        <a:rPr lang="en-US" altLang="zh-TW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udev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Course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Jan. 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Course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0CF7C8-8AD3-40DB-8383-D2F23DB0C91C}"/>
              </a:ext>
            </a:extLst>
          </p:cNvPr>
          <p:cNvSpPr txBox="1"/>
          <p:nvPr/>
        </p:nvSpPr>
        <p:spPr>
          <a:xfrm>
            <a:off x="1197868" y="6525344"/>
            <a:ext cx="4798750" cy="3139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Due to national holiday, there will be no class on Oct. 1.</a:t>
            </a:r>
            <a:endParaRPr lang="zh-TW" altLang="en-US" sz="1600" dirty="0" err="1">
              <a:solidFill>
                <a:srgbClr val="FF0000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mobile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small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have battery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less powerful than desktop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be inexpensive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Actually, these are </a:t>
            </a:r>
            <a:r>
              <a:rPr lang="en-US" altLang="zh-TW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deciding factors of embedded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embedded system - 维基词典，自由的多语言词典">
            <a:extLst>
              <a:ext uri="{FF2B5EF4-FFF2-40B4-BE49-F238E27FC236}">
                <a16:creationId xmlns:a16="http://schemas.microsoft.com/office/drawing/2014/main" id="{CE9C81D9-570B-4DE1-BAD0-EC7128F8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026174"/>
            <a:ext cx="2349008" cy="1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5&quot; FHD 平面Smart TV J6200 Series 6 | Samsung 支援台灣">
            <a:extLst>
              <a:ext uri="{FF2B5EF4-FFF2-40B4-BE49-F238E27FC236}">
                <a16:creationId xmlns:a16="http://schemas.microsoft.com/office/drawing/2014/main" id="{383C6B18-14DB-465C-A351-66894BCD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21" y="1018784"/>
            <a:ext cx="2749847" cy="18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.ecimg.tw/items/DYAJF21900A8BRE/000001_1599474855.jpg">
            <a:extLst>
              <a:ext uri="{FF2B5EF4-FFF2-40B4-BE49-F238E27FC236}">
                <a16:creationId xmlns:a16="http://schemas.microsoft.com/office/drawing/2014/main" id="{B97604D3-7474-4652-A4F2-3B868AEF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69" y="293468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Raspberry SC15184 Pi 4 Model B 2019 Quad Core 64 Bit WiFi  Bluetooth (2GB): Computers &amp; Accessories">
            <a:extLst>
              <a:ext uri="{FF2B5EF4-FFF2-40B4-BE49-F238E27FC236}">
                <a16:creationId xmlns:a16="http://schemas.microsoft.com/office/drawing/2014/main" id="{BA568C75-0F4D-42EE-A20F-1BBA47F4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2934680"/>
            <a:ext cx="2220077" cy="18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2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 Combination of computer hardware, software, and input/output peripheral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 = Motherboard, Processor, RAM, Storage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to perform a specific function.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Very few people realize that a processor and software are involved in the preparation of their lunch or dinner !!!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電磁爐、IH 爐、黑晶爐該選哪一種？優缺點分別是… - 食譜自由配- 自由電子報">
            <a:extLst>
              <a:ext uri="{FF2B5EF4-FFF2-40B4-BE49-F238E27FC236}">
                <a16:creationId xmlns:a16="http://schemas.microsoft.com/office/drawing/2014/main" id="{CC1E121A-ECD0-41CE-A419-4C39095BC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4581128"/>
            <a:ext cx="3309141" cy="22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A90D35DD-AEE0-4C0A-946A-A1CAD86FC3ED}"/>
              </a:ext>
            </a:extLst>
          </p:cNvPr>
          <p:cNvSpPr txBox="1">
            <a:spLocks/>
          </p:cNvSpPr>
          <p:nvPr/>
        </p:nvSpPr>
        <p:spPr>
          <a:xfrm>
            <a:off x="728054" y="4509120"/>
            <a:ext cx="6806518" cy="2278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General-purpose computer is not designed to perform a specific function. 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cdn.cybassets.com/media/W1siZiIsIjcyNTkvcHJvZHVjdHMvMzA4MTkxNTgvMTU5Mjk2NTg1OV80NWE3NDAxNGUzNmQ0ZTE1ZDYyNy5qcGVnIl0sWyJwIiwidGh1bWIiLCI2MDB4NjAwIl1d.jpeg?sha=f972eafb50aa09e6">
            <a:extLst>
              <a:ext uri="{FF2B5EF4-FFF2-40B4-BE49-F238E27FC236}">
                <a16:creationId xmlns:a16="http://schemas.microsoft.com/office/drawing/2014/main" id="{EF77745B-7883-476A-A2B4-BD8B744C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29" y="4379015"/>
            <a:ext cx="2042444" cy="20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009A27-62C1-4696-AE7F-824213697C82}"/>
              </a:ext>
            </a:extLst>
          </p:cNvPr>
          <p:cNvSpPr/>
          <p:nvPr/>
        </p:nvSpPr>
        <p:spPr>
          <a:xfrm>
            <a:off x="7572819" y="6341080"/>
            <a:ext cx="233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TW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nduction </a:t>
            </a:r>
            <a:r>
              <a:rPr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TW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eater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A32514-951E-43A9-8A90-947451A6DEB7}"/>
              </a:ext>
            </a:extLst>
          </p:cNvPr>
          <p:cNvSpPr/>
          <p:nvPr/>
        </p:nvSpPr>
        <p:spPr>
          <a:xfrm>
            <a:off x="10564378" y="638050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Healsio</a:t>
            </a:r>
            <a:endParaRPr lang="zh-TW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6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Big Question : What is embedded system ?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A3DEA3-43AF-484F-8857-F2949467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980728"/>
            <a:ext cx="10729192" cy="554461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Usually Installed in a larger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existence of processor &amp; software should be completely unnoticed by a device user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For example, cars and trucks contain many embedded systems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Anti-lock brake controller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Vehicle emission monitor and controller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Dashboard information display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Tesla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has embedded system with AI chips for auto drive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55729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15689</TotalTime>
  <Words>1039</Words>
  <Application>Microsoft Office PowerPoint</Application>
  <PresentationFormat>自訂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Embedded System Lecture 00: Course Information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451</cp:revision>
  <cp:lastPrinted>2020-01-09T04:10:42Z</cp:lastPrinted>
  <dcterms:created xsi:type="dcterms:W3CDTF">2019-11-24T21:24:40Z</dcterms:created>
  <dcterms:modified xsi:type="dcterms:W3CDTF">2020-09-16T16:30:12Z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