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88" r:id="rId3"/>
    <p:sldId id="257" r:id="rId4"/>
    <p:sldId id="289" r:id="rId5"/>
    <p:sldId id="293" r:id="rId6"/>
    <p:sldId id="291" r:id="rId7"/>
    <p:sldId id="290" r:id="rId8"/>
    <p:sldId id="292" r:id="rId9"/>
    <p:sldId id="294" r:id="rId10"/>
    <p:sldId id="295" r:id="rId11"/>
    <p:sldId id="316" r:id="rId12"/>
    <p:sldId id="296" r:id="rId13"/>
    <p:sldId id="297" r:id="rId14"/>
    <p:sldId id="298" r:id="rId15"/>
    <p:sldId id="299" r:id="rId16"/>
    <p:sldId id="300" r:id="rId17"/>
    <p:sldId id="301" r:id="rId18"/>
    <p:sldId id="319" r:id="rId19"/>
    <p:sldId id="318" r:id="rId20"/>
    <p:sldId id="317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69" r:id="rId32"/>
    <p:sldId id="373" r:id="rId33"/>
    <p:sldId id="374" r:id="rId34"/>
    <p:sldId id="375" r:id="rId35"/>
    <p:sldId id="376" r:id="rId36"/>
    <p:sldId id="377" r:id="rId37"/>
    <p:sldId id="312" r:id="rId38"/>
    <p:sldId id="313" r:id="rId39"/>
    <p:sldId id="314" r:id="rId40"/>
    <p:sldId id="315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66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62" r:id="rId84"/>
    <p:sldId id="363" r:id="rId85"/>
    <p:sldId id="367" r:id="rId86"/>
    <p:sldId id="364" r:id="rId87"/>
    <p:sldId id="365" r:id="rId88"/>
    <p:sldId id="271" r:id="rId89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13F97"/>
    <a:srgbClr val="E7E6E8"/>
    <a:srgbClr val="B5D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74092" autoAdjust="0"/>
  </p:normalViewPr>
  <p:slideViewPr>
    <p:cSldViewPr>
      <p:cViewPr varScale="1">
        <p:scale>
          <a:sx n="114" d="100"/>
          <a:sy n="114" d="100"/>
        </p:scale>
        <p:origin x="132" y="19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2020年10月15日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904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591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355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4636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848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25939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4925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796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395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8910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8212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4393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719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07973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9358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647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2178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8873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6036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5735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832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8476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993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33191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874435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12773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9880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0714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35673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04876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39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198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475977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99586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0974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3214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648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1011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67478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174195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520806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678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49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832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80915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4999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57255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1815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39165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5469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68800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90550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56885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00097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59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571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12862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65181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07881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8981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782268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921103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202850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719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67689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94247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513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109658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16691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91192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47937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9182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4091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42521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04971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876059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19341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79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904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245136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23328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892808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016630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486991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421194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07375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177435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198810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88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endParaRPr lang="en-US" altLang="zh-TW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02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2020年10月15日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heduling_algorith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Embedded System</a:t>
            </a:r>
            <a:b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Lecture 04: Linux and Real time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Hong-Yue Technology Research Building 334</a:t>
            </a: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R 09:10 - 12:00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Small systems of low complexity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These systems are also called “super-loops”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  <a:hlinkClick r:id="rId3" tooltip="Scheduling algorithm"/>
              </a:rPr>
              <a:t>scheduling algorithm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 that is used to control an execution of multiple processes on a single processor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Two waiting lists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Interrupt service routines (ISRs) handle asynchronous events (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An application consists of an infinite loop of desired operations (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Foreground/Background Systems</a:t>
            </a:r>
          </a:p>
        </p:txBody>
      </p:sp>
    </p:spTree>
    <p:extLst>
      <p:ext uri="{BB962C8B-B14F-4D97-AF65-F5344CB8AC3E}">
        <p14:creationId xmlns:p14="http://schemas.microsoft.com/office/powerpoint/2010/main" val="11407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Critical operations must be performed by the ISRs to ensure the timing correctness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Thus, ISRs tend to take longer than they should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Task-Level Response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Information for a background module is not processed until the module gets its turn 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Foreground/Background Systems (cont.)</a:t>
            </a:r>
          </a:p>
        </p:txBody>
      </p:sp>
    </p:spTree>
    <p:extLst>
      <p:ext uri="{BB962C8B-B14F-4D97-AF65-F5344CB8AC3E}">
        <p14:creationId xmlns:p14="http://schemas.microsoft.com/office/powerpoint/2010/main" val="294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execution time of typical code is not constant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If a code is modified, the timing of the loop is affected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Most high-volume microcontroller-based applications are F/B systems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Microwave ovens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Telephones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Toys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Foreground/Background Systems</a:t>
            </a:r>
          </a:p>
        </p:txBody>
      </p:sp>
    </p:spTree>
    <p:extLst>
      <p:ext uri="{BB962C8B-B14F-4D97-AF65-F5344CB8AC3E}">
        <p14:creationId xmlns:p14="http://schemas.microsoft.com/office/powerpoint/2010/main" val="41452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454452" y="1196752"/>
            <a:ext cx="5256584" cy="5359871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From a power consumption point of view, it might be better to halt and perform all processing in ISRs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Foreground/Background Systems (cont.)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F39DD678-69AE-44D8-B689-9134BC67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1196752"/>
            <a:ext cx="5472608" cy="499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47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4680521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Like F/B systems with multiple backgrounds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Allow programmers to manage complexity inherent in real-time applications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Multitasking Systems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10A25F-361F-4F84-9296-7823F6AA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47" y="1023341"/>
            <a:ext cx="6174697" cy="516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343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More information about the tasks are known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Number of tasks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Resource Requirements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Execution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Deadlines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Being a more deterministic system better scheduling algorithms can be devised.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Scheduling in RTOS</a:t>
            </a:r>
          </a:p>
        </p:txBody>
      </p:sp>
    </p:spTree>
    <p:extLst>
      <p:ext uri="{BB962C8B-B14F-4D97-AF65-F5344CB8AC3E}">
        <p14:creationId xmlns:p14="http://schemas.microsoft.com/office/powerpoint/2010/main" val="44860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Clock Driven Scheduling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Weighted Round Robin Scheduling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Priority Scheduling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Scheduling Algorithms in RTOS</a:t>
            </a:r>
          </a:p>
        </p:txBody>
      </p:sp>
    </p:spTree>
    <p:extLst>
      <p:ext uri="{BB962C8B-B14F-4D97-AF65-F5344CB8AC3E}">
        <p14:creationId xmlns:p14="http://schemas.microsoft.com/office/powerpoint/2010/main" val="328357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Clock Driven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All parameters about jobs (execution time/deadline) known in advance.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Schedule can be computed offline or at some regular time instances.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Minimal runtime overhead.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Not suitable for many applications.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Scheduling Algorithms in RTOS (cont.)</a:t>
            </a:r>
          </a:p>
        </p:txBody>
      </p:sp>
    </p:spTree>
    <p:extLst>
      <p:ext uri="{BB962C8B-B14F-4D97-AF65-F5344CB8AC3E}">
        <p14:creationId xmlns:p14="http://schemas.microsoft.com/office/powerpoint/2010/main" val="149509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Weighted Round Robin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Jobs scheduled in FIFO manner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Time quantum given to jobs is proportional to it’s weight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use : High speed switching network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QOS guarantee.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Not suitable for precedence constrained jobs.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Job A can run only after Job B. No point in giving time quantum to Job B before Job A. 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Scheduling Algorithms in RTOS (cont.)</a:t>
            </a:r>
          </a:p>
        </p:txBody>
      </p:sp>
    </p:spTree>
    <p:extLst>
      <p:ext uri="{BB962C8B-B14F-4D97-AF65-F5344CB8AC3E}">
        <p14:creationId xmlns:p14="http://schemas.microsoft.com/office/powerpoint/2010/main" val="19418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Priority Scheduling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Processor never left idle when there are ready tasks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Processor allocated to processes according to priorities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Priorities 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Static      - at design time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Dynamic   - at runtime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19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Scheduling Algorithms in RTOS (cont.)</a:t>
            </a:r>
          </a:p>
        </p:txBody>
      </p:sp>
    </p:spTree>
    <p:extLst>
      <p:ext uri="{BB962C8B-B14F-4D97-AF65-F5344CB8AC3E}">
        <p14:creationId xmlns:p14="http://schemas.microsoft.com/office/powerpoint/2010/main" val="142752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20" y="894730"/>
            <a:ext cx="10945216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Ask five people what “real time System” means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Chances are, you will get five different answers.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Possible answers that are incorrect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 results in a few second ?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results with unnoticeable latency ?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Return results with very high speed 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In the world of computer, real time means that the correctness of the system depends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Not only on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logical result of computation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But also on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time at which the results are produced</a:t>
            </a:r>
            <a:endParaRPr lang="en-US" altLang="zh-TW" sz="2800" dirty="0">
              <a:solidFill>
                <a:srgbClr val="FF0000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339783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What is Real Time System ?</a:t>
            </a:r>
          </a:p>
        </p:txBody>
      </p:sp>
    </p:spTree>
    <p:extLst>
      <p:ext uri="{BB962C8B-B14F-4D97-AF65-F5344CB8AC3E}">
        <p14:creationId xmlns:p14="http://schemas.microsoft.com/office/powerpoint/2010/main" val="301548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Earliest Deadline First (EDF)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Process with earliest deadline given highest priority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Least Slack Time First (LSF)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slack = relative deadline – execution left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Rate Monotonic Scheduling (RMS)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For periodic tasks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Tasks priority inversely proportional to it’s period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Priority Scheduling	</a:t>
            </a:r>
          </a:p>
        </p:txBody>
      </p:sp>
    </p:spTree>
    <p:extLst>
      <p:ext uri="{BB962C8B-B14F-4D97-AF65-F5344CB8AC3E}">
        <p14:creationId xmlns:p14="http://schemas.microsoft.com/office/powerpoint/2010/main" val="327306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Also called “dispatchers”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Schedulers are parts of the kernel responsible for determining which task runs next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Most real-time kernels use priority-based scheduling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Each task is assigned a priority based on its importance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 priority is application-specific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Schedulers</a:t>
            </a:r>
          </a:p>
        </p:txBody>
      </p:sp>
    </p:spTree>
    <p:extLst>
      <p:ext uri="{BB962C8B-B14F-4D97-AF65-F5344CB8AC3E}">
        <p14:creationId xmlns:p14="http://schemas.microsoft.com/office/powerpoint/2010/main" val="413077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Non-preemptive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Priority-Based Kernels</a:t>
            </a:r>
          </a:p>
        </p:txBody>
      </p:sp>
    </p:spTree>
    <p:extLst>
      <p:ext uri="{BB962C8B-B14F-4D97-AF65-F5344CB8AC3E}">
        <p14:creationId xmlns:p14="http://schemas.microsoft.com/office/powerpoint/2010/main" val="383263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Perform “cooperative multitasking”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Each task must explicitly give up control of the CPU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This must be done frequently to maintain the illusion of concurrency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Asynchronous events are still handled by ISRs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ISRs can make a higher-priority task ready to run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But ISRs always return to the interrupted tasks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Non-Preemptive Kernels</a:t>
            </a:r>
          </a:p>
        </p:txBody>
      </p:sp>
    </p:spTree>
    <p:extLst>
      <p:ext uri="{BB962C8B-B14F-4D97-AF65-F5344CB8AC3E}">
        <p14:creationId xmlns:p14="http://schemas.microsoft.com/office/powerpoint/2010/main" val="4206362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Non-Preemptive Kernels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F45E3-9366-4278-B795-C19D68D25C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11" y="927812"/>
            <a:ext cx="6936001" cy="578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218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Interrupt latency is typically low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Can use non-reentrant functions without fear of corruption by another task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Because each task can run to completion before it relinquishes the CPU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However, non-reentrant functions should not be allowed to give up control of the CPU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Task-response is now given by the time of the longest task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much lower than with F/B systems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Advantages of Non-Preemptive Kernels</a:t>
            </a:r>
          </a:p>
        </p:txBody>
      </p:sp>
    </p:spTree>
    <p:extLst>
      <p:ext uri="{BB962C8B-B14F-4D97-AF65-F5344CB8AC3E}">
        <p14:creationId xmlns:p14="http://schemas.microsoft.com/office/powerpoint/2010/main" val="151920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Less need to guard shared data through the use of semaphores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However, this rule is not absolute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Shared I/O devices can still require the use of mutual exclusion semaphores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 task might still need exclusive access to a printer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Advantages of Non-Preemptive Kernels (cont.)</a:t>
            </a:r>
          </a:p>
        </p:txBody>
      </p:sp>
    </p:spTree>
    <p:extLst>
      <p:ext uri="{BB962C8B-B14F-4D97-AF65-F5344CB8AC3E}">
        <p14:creationId xmlns:p14="http://schemas.microsoft.com/office/powerpoint/2010/main" val="2918917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Responsiveness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 higher priority task might have to wait for a long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Response time is nondeterministic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Very few commercial kernels are non-preemptive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Disadvantages of Non-Preemptive Kernels</a:t>
            </a:r>
          </a:p>
        </p:txBody>
      </p:sp>
    </p:spTree>
    <p:extLst>
      <p:ext uri="{BB962C8B-B14F-4D97-AF65-F5344CB8AC3E}">
        <p14:creationId xmlns:p14="http://schemas.microsoft.com/office/powerpoint/2010/main" val="208939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highest-priority task ready to run is always given control of the CPU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If an ISR makes a higher-priority task ready, the higher-priority task is resumed (instead of the interrupted task)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Most commercial real-time kernels are preemptive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Kernels</a:t>
            </a:r>
          </a:p>
        </p:txBody>
      </p:sp>
    </p:spTree>
    <p:extLst>
      <p:ext uri="{BB962C8B-B14F-4D97-AF65-F5344CB8AC3E}">
        <p14:creationId xmlns:p14="http://schemas.microsoft.com/office/powerpoint/2010/main" val="324838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29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Kernels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6B720-D3A6-4CD3-82E9-FB45070C7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1066800"/>
            <a:ext cx="6705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41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Based on how tolerable the real time system is</a:t>
            </a:r>
            <a:endParaRPr lang="en-US" altLang="en-US" sz="320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real-time systems -&gt; Usually Life critical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(e.g., Avionics, Command &amp; Control Systems)</a:t>
            </a:r>
            <a:endParaRPr lang="en-US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real-time systems -&gt; Usually Money related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(e.g., Banking, Online transaction processing)</a:t>
            </a:r>
            <a:endParaRPr lang="en-US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en-US" sz="32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real-time systems -&gt; Not so big deal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(e.g., Video streaming)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zh-TW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2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Different Types of Real Time Requirement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Execution of the highest-priority task is deterministic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Task-level response time is minimized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not use non-reentrant functions unless exclusive access to these functions is ensured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Kernels (cont.)</a:t>
            </a:r>
          </a:p>
        </p:txBody>
      </p:sp>
    </p:spTree>
    <p:extLst>
      <p:ext uri="{BB962C8B-B14F-4D97-AF65-F5344CB8AC3E}">
        <p14:creationId xmlns:p14="http://schemas.microsoft.com/office/powerpoint/2010/main" val="1608562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Also known as Shortest-remaining-time-first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Starvation will happen -&gt; Resolved by using priority aging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Shortest Job First (SJF)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E0FB3A-9E30-40FB-A999-6CE9FD07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4" y="2031083"/>
            <a:ext cx="4210502" cy="45528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57A76F-CA09-41B7-A813-647F41F7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787951"/>
            <a:ext cx="1040148" cy="17255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A7BAD7-AF9A-4A76-9FC5-0D069E849C00}"/>
              </a:ext>
            </a:extLst>
          </p:cNvPr>
          <p:cNvSpPr/>
          <p:nvPr/>
        </p:nvSpPr>
        <p:spPr>
          <a:xfrm>
            <a:off x="685248" y="2564904"/>
            <a:ext cx="239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B024C-1366-4AF0-958E-D3596437975B}"/>
              </a:ext>
            </a:extLst>
          </p:cNvPr>
          <p:cNvSpPr/>
          <p:nvPr/>
        </p:nvSpPr>
        <p:spPr>
          <a:xfrm>
            <a:off x="703773" y="4408133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Arrive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53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Also known as Shortest-remaining-time-first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Starvation will happen -&gt; Resolved by using priority aging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Shortest Job First (SJF) (cont.)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E0FB3A-9E30-40FB-A999-6CE9FD07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4" y="2031083"/>
            <a:ext cx="4210502" cy="45528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57A76F-CA09-41B7-A813-647F41F7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787951"/>
            <a:ext cx="1040148" cy="17255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A7BAD7-AF9A-4A76-9FC5-0D069E849C00}"/>
              </a:ext>
            </a:extLst>
          </p:cNvPr>
          <p:cNvSpPr/>
          <p:nvPr/>
        </p:nvSpPr>
        <p:spPr>
          <a:xfrm>
            <a:off x="746756" y="2564904"/>
            <a:ext cx="2941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/>
              <a:t> P1</a:t>
            </a:r>
            <a:r>
              <a:rPr lang="zh-TW" altLang="en-US" dirty="0"/>
              <a:t>、</a:t>
            </a:r>
            <a:r>
              <a:rPr lang="en-US" altLang="zh-TW" dirty="0"/>
              <a:t>P2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B024C-1366-4AF0-958E-D3596437975B}"/>
              </a:ext>
            </a:extLst>
          </p:cNvPr>
          <p:cNvSpPr/>
          <p:nvPr/>
        </p:nvSpPr>
        <p:spPr>
          <a:xfrm>
            <a:off x="703773" y="4408133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Arrive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A8D609-E518-4789-909A-B93C59415FC0}"/>
              </a:ext>
            </a:extLst>
          </p:cNvPr>
          <p:cNvSpPr/>
          <p:nvPr/>
        </p:nvSpPr>
        <p:spPr>
          <a:xfrm>
            <a:off x="1331770" y="4028315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Arrive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605E5A-BA84-4A16-8428-1EE5CD2B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96" y="4787951"/>
            <a:ext cx="1563948" cy="17160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2EBCD0-8A6C-4B62-B0F0-282D31DBD15F}"/>
              </a:ext>
            </a:extLst>
          </p:cNvPr>
          <p:cNvSpPr/>
          <p:nvPr/>
        </p:nvSpPr>
        <p:spPr>
          <a:xfrm>
            <a:off x="746757" y="2955208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P1 burst time</a:t>
            </a:r>
            <a:r>
              <a:rPr lang="zh-TW" altLang="en-US" dirty="0"/>
              <a:t>：</a:t>
            </a:r>
            <a:r>
              <a:rPr lang="en-US" altLang="zh-TW" dirty="0"/>
              <a:t>10 - 2 = 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0CD876-17C8-4112-90D0-FFE4DB3D1C28}"/>
              </a:ext>
            </a:extLst>
          </p:cNvPr>
          <p:cNvSpPr/>
          <p:nvPr/>
        </p:nvSpPr>
        <p:spPr>
          <a:xfrm>
            <a:off x="765819" y="3358627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P1</a:t>
            </a:r>
            <a:r>
              <a:rPr lang="zh-TW" altLang="en-US" dirty="0"/>
              <a:t>：８ </a:t>
            </a:r>
            <a:r>
              <a:rPr lang="en-US" altLang="zh-TW" dirty="0"/>
              <a:t>&gt; P2</a:t>
            </a:r>
            <a:r>
              <a:rPr lang="zh-TW" altLang="en-US" dirty="0"/>
              <a:t>：</a:t>
            </a:r>
            <a:r>
              <a:rPr lang="en-US" altLang="zh-TW" dirty="0"/>
              <a:t>7 → P2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E7BA14-72C5-436D-A602-6B4A1F58F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718" y="2031083"/>
            <a:ext cx="4240030" cy="455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74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Also known as Shortest-remaining-time-first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Starvation will happen -&gt; Resolved by using priority aging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Shortest Job First (SJF) (cont.)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E0FB3A-9E30-40FB-A999-6CE9FD07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4" y="2031083"/>
            <a:ext cx="4210502" cy="45528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57A76F-CA09-41B7-A813-647F41F7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787951"/>
            <a:ext cx="1040148" cy="17255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A7BAD7-AF9A-4A76-9FC5-0D069E849C00}"/>
              </a:ext>
            </a:extLst>
          </p:cNvPr>
          <p:cNvSpPr/>
          <p:nvPr/>
        </p:nvSpPr>
        <p:spPr>
          <a:xfrm>
            <a:off x="746756" y="2564904"/>
            <a:ext cx="343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/>
              <a:t> P1</a:t>
            </a:r>
            <a:r>
              <a:rPr lang="zh-TW" altLang="en-US" dirty="0"/>
              <a:t>、</a:t>
            </a:r>
            <a:r>
              <a:rPr lang="en-US" altLang="zh-TW" dirty="0"/>
              <a:t>P2</a:t>
            </a:r>
            <a:r>
              <a:rPr lang="zh-TW" altLang="en-US" dirty="0"/>
              <a:t>、</a:t>
            </a:r>
            <a:r>
              <a:rPr lang="en-US" altLang="zh-TW" dirty="0"/>
              <a:t>P3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B024C-1366-4AF0-958E-D3596437975B}"/>
              </a:ext>
            </a:extLst>
          </p:cNvPr>
          <p:cNvSpPr/>
          <p:nvPr/>
        </p:nvSpPr>
        <p:spPr>
          <a:xfrm>
            <a:off x="703773" y="4408133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Arrive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A8D609-E518-4789-909A-B93C59415FC0}"/>
              </a:ext>
            </a:extLst>
          </p:cNvPr>
          <p:cNvSpPr/>
          <p:nvPr/>
        </p:nvSpPr>
        <p:spPr>
          <a:xfrm>
            <a:off x="1331770" y="4028315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Arrive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605E5A-BA84-4A16-8428-1EE5CD2B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96" y="4787951"/>
            <a:ext cx="1563948" cy="17160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2EBCD0-8A6C-4B62-B0F0-282D31DBD15F}"/>
              </a:ext>
            </a:extLst>
          </p:cNvPr>
          <p:cNvSpPr/>
          <p:nvPr/>
        </p:nvSpPr>
        <p:spPr>
          <a:xfrm>
            <a:off x="746757" y="2955208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P2 burst time</a:t>
            </a:r>
            <a:r>
              <a:rPr lang="zh-TW" altLang="en-US" dirty="0"/>
              <a:t>：</a:t>
            </a:r>
            <a:r>
              <a:rPr lang="en-US" altLang="zh-TW" dirty="0"/>
              <a:t>7-1=6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0CD876-17C8-4112-90D0-FFE4DB3D1C28}"/>
              </a:ext>
            </a:extLst>
          </p:cNvPr>
          <p:cNvSpPr/>
          <p:nvPr/>
        </p:nvSpPr>
        <p:spPr>
          <a:xfrm>
            <a:off x="765819" y="3358627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P1</a:t>
            </a:r>
            <a:r>
              <a:rPr lang="zh-TW" altLang="en-US" dirty="0"/>
              <a:t>：８</a:t>
            </a:r>
            <a:r>
              <a:rPr lang="en-US" altLang="zh-TW" dirty="0"/>
              <a:t>&gt;P2</a:t>
            </a:r>
            <a:r>
              <a:rPr lang="zh-TW" altLang="en-US" dirty="0"/>
              <a:t>：</a:t>
            </a:r>
            <a:r>
              <a:rPr lang="en-US" altLang="zh-TW" dirty="0"/>
              <a:t>6&gt;P3</a:t>
            </a:r>
            <a:r>
              <a:rPr lang="zh-TW" altLang="en-US" dirty="0"/>
              <a:t>：５</a:t>
            </a:r>
            <a:r>
              <a:rPr lang="en-US" altLang="zh-TW" dirty="0"/>
              <a:t>→ P3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E7BA14-72C5-436D-A602-6B4A1F58F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718" y="2031083"/>
            <a:ext cx="4240030" cy="45528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8E20B0-7182-4B1D-8D02-07FB27C34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566" y="2028276"/>
            <a:ext cx="4210502" cy="45556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46AA2FB-3677-420F-B785-4DE1263FE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434" y="4775458"/>
            <a:ext cx="2497065" cy="170472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D1EA16B-282F-44F8-80F1-D42EF0ADBFE2}"/>
              </a:ext>
            </a:extLst>
          </p:cNvPr>
          <p:cNvSpPr/>
          <p:nvPr/>
        </p:nvSpPr>
        <p:spPr>
          <a:xfrm>
            <a:off x="2297963" y="4380854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P4 Arrive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729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Also known as Shortest-remaining-time-first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Starvation will happen -&gt; Resolved by using priority aging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Shortest Job First (SJF) (cont.)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E0FB3A-9E30-40FB-A999-6CE9FD07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04" y="2031083"/>
            <a:ext cx="4210502" cy="455281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57A76F-CA09-41B7-A813-647F41F7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787951"/>
            <a:ext cx="1040148" cy="17255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A7BAD7-AF9A-4A76-9FC5-0D069E849C00}"/>
              </a:ext>
            </a:extLst>
          </p:cNvPr>
          <p:cNvSpPr/>
          <p:nvPr/>
        </p:nvSpPr>
        <p:spPr>
          <a:xfrm>
            <a:off x="746756" y="2564904"/>
            <a:ext cx="393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/>
              <a:t> P1</a:t>
            </a:r>
            <a:r>
              <a:rPr lang="zh-TW" altLang="en-US" dirty="0"/>
              <a:t>、</a:t>
            </a:r>
            <a:r>
              <a:rPr lang="en-US" altLang="zh-TW" dirty="0"/>
              <a:t>P2</a:t>
            </a:r>
            <a:r>
              <a:rPr lang="zh-TW" altLang="en-US" dirty="0"/>
              <a:t>、</a:t>
            </a:r>
            <a:r>
              <a:rPr lang="en-US" altLang="zh-TW" dirty="0"/>
              <a:t>P3</a:t>
            </a:r>
            <a:r>
              <a:rPr lang="zh-TW" altLang="en-US" dirty="0"/>
              <a:t>、</a:t>
            </a:r>
            <a:r>
              <a:rPr lang="en-US" altLang="zh-TW" dirty="0"/>
              <a:t>P4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B024C-1366-4AF0-958E-D3596437975B}"/>
              </a:ext>
            </a:extLst>
          </p:cNvPr>
          <p:cNvSpPr/>
          <p:nvPr/>
        </p:nvSpPr>
        <p:spPr>
          <a:xfrm>
            <a:off x="703773" y="4408133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Arrive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A8D609-E518-4789-909A-B93C59415FC0}"/>
              </a:ext>
            </a:extLst>
          </p:cNvPr>
          <p:cNvSpPr/>
          <p:nvPr/>
        </p:nvSpPr>
        <p:spPr>
          <a:xfrm>
            <a:off x="1331770" y="4028315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Arrive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605E5A-BA84-4A16-8428-1EE5CD2B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96" y="4787951"/>
            <a:ext cx="1563948" cy="17160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2EBCD0-8A6C-4B62-B0F0-282D31DBD15F}"/>
              </a:ext>
            </a:extLst>
          </p:cNvPr>
          <p:cNvSpPr/>
          <p:nvPr/>
        </p:nvSpPr>
        <p:spPr>
          <a:xfrm>
            <a:off x="746757" y="2955208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P3 burst time</a:t>
            </a:r>
            <a:r>
              <a:rPr lang="zh-TW" altLang="en-US" dirty="0"/>
              <a:t>：</a:t>
            </a:r>
            <a:r>
              <a:rPr lang="en-US" altLang="zh-TW" dirty="0"/>
              <a:t>5-3=2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0CD876-17C8-4112-90D0-FFE4DB3D1C28}"/>
              </a:ext>
            </a:extLst>
          </p:cNvPr>
          <p:cNvSpPr/>
          <p:nvPr/>
        </p:nvSpPr>
        <p:spPr>
          <a:xfrm>
            <a:off x="765819" y="3358627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：８</a:t>
            </a:r>
            <a:r>
              <a:rPr lang="en-US" altLang="zh-TW" dirty="0"/>
              <a:t>= P4</a:t>
            </a:r>
            <a:r>
              <a:rPr lang="zh-TW" altLang="en-US" dirty="0"/>
              <a:t>：８</a:t>
            </a:r>
            <a:r>
              <a:rPr lang="en-US" altLang="zh-TW" dirty="0"/>
              <a:t>&gt;P2</a:t>
            </a:r>
            <a:r>
              <a:rPr lang="zh-TW" altLang="en-US" dirty="0"/>
              <a:t>：</a:t>
            </a:r>
            <a:r>
              <a:rPr lang="en-US" altLang="zh-TW" dirty="0"/>
              <a:t>6&gt;P3</a:t>
            </a:r>
            <a:r>
              <a:rPr lang="zh-TW" altLang="en-US" dirty="0"/>
              <a:t>：２→</a:t>
            </a:r>
            <a:r>
              <a:rPr lang="en-US" altLang="zh-TW" dirty="0"/>
              <a:t>P3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E7BA14-72C5-436D-A602-6B4A1F58F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3718" y="2031083"/>
            <a:ext cx="4240030" cy="45528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8E20B0-7182-4B1D-8D02-07FB27C34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1566" y="2028276"/>
            <a:ext cx="4210502" cy="45556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46AA2FB-3677-420F-B785-4DE1263FE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434" y="4775458"/>
            <a:ext cx="2497065" cy="170472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D1EA16B-282F-44F8-80F1-D42EF0ADBFE2}"/>
              </a:ext>
            </a:extLst>
          </p:cNvPr>
          <p:cNvSpPr/>
          <p:nvPr/>
        </p:nvSpPr>
        <p:spPr>
          <a:xfrm>
            <a:off x="2099161" y="4391340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P4 Arrive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E65BFE1-4691-4F4C-B6FD-FF22CAE1E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415" y="4760672"/>
            <a:ext cx="3109493" cy="175284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E50FE6B-382F-44B5-B263-7EE27CE4C892}"/>
              </a:ext>
            </a:extLst>
          </p:cNvPr>
          <p:cNvSpPr/>
          <p:nvPr/>
        </p:nvSpPr>
        <p:spPr>
          <a:xfrm>
            <a:off x="2774253" y="4038801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end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9EA7BE7-F9F8-439B-AE0C-E5696F548A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8913" y="2062206"/>
            <a:ext cx="4219130" cy="45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19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Also known as Shortest-remaining-time-first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Starvation will happen -&gt; Resolved by using priority aging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Shortest Job First (SJF) (cont.)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E0FB3A-9E30-40FB-A999-6CE9FD07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470" y="2031084"/>
            <a:ext cx="3091536" cy="334288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57A76F-CA09-41B7-A813-647F41F7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787951"/>
            <a:ext cx="1040148" cy="17255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A7BAD7-AF9A-4A76-9FC5-0D069E849C00}"/>
              </a:ext>
            </a:extLst>
          </p:cNvPr>
          <p:cNvSpPr/>
          <p:nvPr/>
        </p:nvSpPr>
        <p:spPr>
          <a:xfrm>
            <a:off x="746756" y="2564904"/>
            <a:ext cx="2941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/>
              <a:t> P1</a:t>
            </a:r>
            <a:r>
              <a:rPr lang="zh-TW" altLang="en-US" dirty="0"/>
              <a:t>、</a:t>
            </a:r>
            <a:r>
              <a:rPr lang="en-US" altLang="zh-TW" dirty="0"/>
              <a:t>P4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B024C-1366-4AF0-958E-D3596437975B}"/>
              </a:ext>
            </a:extLst>
          </p:cNvPr>
          <p:cNvSpPr/>
          <p:nvPr/>
        </p:nvSpPr>
        <p:spPr>
          <a:xfrm>
            <a:off x="703773" y="4408133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Arrive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A8D609-E518-4789-909A-B93C59415FC0}"/>
              </a:ext>
            </a:extLst>
          </p:cNvPr>
          <p:cNvSpPr/>
          <p:nvPr/>
        </p:nvSpPr>
        <p:spPr>
          <a:xfrm>
            <a:off x="1331770" y="4028315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Arrive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605E5A-BA84-4A16-8428-1EE5CD2B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96" y="4787951"/>
            <a:ext cx="1563948" cy="17160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2EBCD0-8A6C-4B62-B0F0-282D31DBD15F}"/>
              </a:ext>
            </a:extLst>
          </p:cNvPr>
          <p:cNvSpPr/>
          <p:nvPr/>
        </p:nvSpPr>
        <p:spPr>
          <a:xfrm>
            <a:off x="746757" y="2955208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P2 burst time</a:t>
            </a:r>
            <a:r>
              <a:rPr lang="zh-TW" altLang="en-US" dirty="0"/>
              <a:t>：</a:t>
            </a:r>
            <a:r>
              <a:rPr lang="en-US" altLang="zh-TW" dirty="0"/>
              <a:t>6-6=0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0CD876-17C8-4112-90D0-FFE4DB3D1C28}"/>
              </a:ext>
            </a:extLst>
          </p:cNvPr>
          <p:cNvSpPr/>
          <p:nvPr/>
        </p:nvSpPr>
        <p:spPr>
          <a:xfrm>
            <a:off x="765819" y="3358627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P1</a:t>
            </a:r>
            <a:r>
              <a:rPr lang="zh-TW" altLang="en-US" dirty="0"/>
              <a:t>：８</a:t>
            </a:r>
            <a:r>
              <a:rPr lang="en-US" altLang="zh-TW" dirty="0"/>
              <a:t>= P4</a:t>
            </a:r>
            <a:r>
              <a:rPr lang="zh-TW" altLang="en-US" dirty="0"/>
              <a:t>：８</a:t>
            </a:r>
            <a:r>
              <a:rPr lang="en-US" altLang="zh-TW" dirty="0"/>
              <a:t>→</a:t>
            </a:r>
            <a:r>
              <a:rPr lang="zh-TW" altLang="en-US" dirty="0"/>
              <a:t> </a:t>
            </a:r>
            <a:r>
              <a:rPr lang="en-US" altLang="zh-TW" dirty="0"/>
              <a:t>P1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E7BA14-72C5-436D-A602-6B4A1F58F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0530" y="2031084"/>
            <a:ext cx="3113217" cy="33428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8E20B0-7182-4B1D-8D02-07FB27C34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0532" y="2028277"/>
            <a:ext cx="3091536" cy="334494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46AA2FB-3677-420F-B785-4DE1263FE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434" y="4775458"/>
            <a:ext cx="2497065" cy="170472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D1EA16B-282F-44F8-80F1-D42EF0ADBFE2}"/>
              </a:ext>
            </a:extLst>
          </p:cNvPr>
          <p:cNvSpPr/>
          <p:nvPr/>
        </p:nvSpPr>
        <p:spPr>
          <a:xfrm>
            <a:off x="2099161" y="4391340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P4 Arrive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E65BFE1-4691-4F4C-B6FD-FF22CAE1E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415" y="4760672"/>
            <a:ext cx="3109493" cy="175284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E50FE6B-382F-44B5-B263-7EE27CE4C892}"/>
              </a:ext>
            </a:extLst>
          </p:cNvPr>
          <p:cNvSpPr/>
          <p:nvPr/>
        </p:nvSpPr>
        <p:spPr>
          <a:xfrm>
            <a:off x="2774253" y="4038801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end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87E127B-CF57-49F9-84CF-F1E48D9CC6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9636" y="2028275"/>
            <a:ext cx="3113369" cy="334494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8E8EBBB-0952-4CE7-80F6-56D27EF1F4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433" y="4775458"/>
            <a:ext cx="4867887" cy="173597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36716AA-DEDA-4378-BE89-9C6486C42A42}"/>
              </a:ext>
            </a:extLst>
          </p:cNvPr>
          <p:cNvSpPr/>
          <p:nvPr/>
        </p:nvSpPr>
        <p:spPr>
          <a:xfrm>
            <a:off x="4717373" y="436093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end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29CAA4F-C1D5-40DE-8981-91E98655AB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2884" y="2016803"/>
            <a:ext cx="3137093" cy="332085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4CEDB2F-379C-4777-8D71-4DEC19677A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762" y="4811552"/>
            <a:ext cx="7009411" cy="166863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C2A1A64-E3D8-412E-A36C-F46D77529B03}"/>
              </a:ext>
            </a:extLst>
          </p:cNvPr>
          <p:cNvSpPr/>
          <p:nvPr/>
        </p:nvSpPr>
        <p:spPr>
          <a:xfrm>
            <a:off x="7107558" y="436093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171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38405" y="897012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Also known as Shortest-remaining-time-first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Starvation will happen -&gt; Resolved by using priority aging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Preemptive Shortest Job First (SJF) (cont.)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3E0FB3A-9E30-40FB-A999-6CE9FD07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954" y="1292285"/>
            <a:ext cx="3091536" cy="334288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957A76F-CA09-41B7-A813-647F41F7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96" y="4787951"/>
            <a:ext cx="1040148" cy="17255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A7BAD7-AF9A-4A76-9FC5-0D069E849C00}"/>
              </a:ext>
            </a:extLst>
          </p:cNvPr>
          <p:cNvSpPr/>
          <p:nvPr/>
        </p:nvSpPr>
        <p:spPr>
          <a:xfrm>
            <a:off x="746756" y="2564904"/>
            <a:ext cx="2446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 Process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/>
              <a:t> P4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B024C-1366-4AF0-958E-D3596437975B}"/>
              </a:ext>
            </a:extLst>
          </p:cNvPr>
          <p:cNvSpPr/>
          <p:nvPr/>
        </p:nvSpPr>
        <p:spPr>
          <a:xfrm>
            <a:off x="703773" y="4408133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Arrive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A8D609-E518-4789-909A-B93C59415FC0}"/>
              </a:ext>
            </a:extLst>
          </p:cNvPr>
          <p:cNvSpPr/>
          <p:nvPr/>
        </p:nvSpPr>
        <p:spPr>
          <a:xfrm>
            <a:off x="1331770" y="4028315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Arrive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605E5A-BA84-4A16-8428-1EE5CD2B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96" y="4787951"/>
            <a:ext cx="1563948" cy="17160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02EBCD0-8A6C-4B62-B0F0-282D31DBD15F}"/>
              </a:ext>
            </a:extLst>
          </p:cNvPr>
          <p:cNvSpPr/>
          <p:nvPr/>
        </p:nvSpPr>
        <p:spPr>
          <a:xfrm>
            <a:off x="768489" y="2934236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P1 burst time</a:t>
            </a:r>
            <a:r>
              <a:rPr lang="zh-TW" altLang="en-US" dirty="0"/>
              <a:t>：</a:t>
            </a:r>
            <a:r>
              <a:rPr lang="en-US" altLang="zh-TW" dirty="0"/>
              <a:t>8-8=0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EE7BA14-72C5-436D-A602-6B4A1F58F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6014" y="1292285"/>
            <a:ext cx="3113217" cy="33428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8E20B0-7182-4B1D-8D02-07FB27C34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016" y="1289478"/>
            <a:ext cx="3091536" cy="334494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46AA2FB-3677-420F-B785-4DE1263FE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434" y="4775458"/>
            <a:ext cx="2497065" cy="170472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D1EA16B-282F-44F8-80F1-D42EF0ADBFE2}"/>
              </a:ext>
            </a:extLst>
          </p:cNvPr>
          <p:cNvSpPr/>
          <p:nvPr/>
        </p:nvSpPr>
        <p:spPr>
          <a:xfrm>
            <a:off x="2099161" y="4391340"/>
            <a:ext cx="1154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P4 Arrive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E65BFE1-4691-4F4C-B6FD-FF22CAE1E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415" y="4760672"/>
            <a:ext cx="3109493" cy="175284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E50FE6B-382F-44B5-B263-7EE27CE4C892}"/>
              </a:ext>
            </a:extLst>
          </p:cNvPr>
          <p:cNvSpPr/>
          <p:nvPr/>
        </p:nvSpPr>
        <p:spPr>
          <a:xfrm>
            <a:off x="2774253" y="4038801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P3 end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87E127B-CF57-49F9-84CF-F1E48D9CC6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5120" y="1289476"/>
            <a:ext cx="3113369" cy="334494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8E8EBBB-0952-4CE7-80F6-56D27EF1F4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433" y="4775458"/>
            <a:ext cx="4867887" cy="173597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36716AA-DEDA-4378-BE89-9C6486C42A42}"/>
              </a:ext>
            </a:extLst>
          </p:cNvPr>
          <p:cNvSpPr/>
          <p:nvPr/>
        </p:nvSpPr>
        <p:spPr>
          <a:xfrm>
            <a:off x="4717373" y="436093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 end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29CAA4F-C1D5-40DE-8981-91E98655AB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58368" y="1278004"/>
            <a:ext cx="3137093" cy="3320856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4CEDB2F-379C-4777-8D71-4DEC19677A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762" y="4811552"/>
            <a:ext cx="7009411" cy="1668633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BC2A1A64-E3D8-412E-A36C-F46D77529B03}"/>
              </a:ext>
            </a:extLst>
          </p:cNvPr>
          <p:cNvSpPr/>
          <p:nvPr/>
        </p:nvSpPr>
        <p:spPr>
          <a:xfrm>
            <a:off x="7107558" y="436093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 end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BA8407D7-EC97-41A0-B688-6873E9D9D0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0045" y="4787640"/>
            <a:ext cx="9334772" cy="171639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18F41039-E405-4838-94F3-CA22063335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79695" y="1277256"/>
            <a:ext cx="3134351" cy="335119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2B49279-34AD-47C3-9C00-FED98B381551}"/>
              </a:ext>
            </a:extLst>
          </p:cNvPr>
          <p:cNvSpPr/>
          <p:nvPr/>
        </p:nvSpPr>
        <p:spPr>
          <a:xfrm>
            <a:off x="9279891" y="6471843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P4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884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 reentrant function can be used by more than one task without fear of data corruption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It can be interrupted and resumed at any time without loss of data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It uses local variables (CPU registers or variables on the stack)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Protect data when global variables are used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Reentrant Functions</a:t>
            </a:r>
          </a:p>
        </p:txBody>
      </p:sp>
    </p:spTree>
    <p:extLst>
      <p:ext uri="{BB962C8B-B14F-4D97-AF65-F5344CB8AC3E}">
        <p14:creationId xmlns:p14="http://schemas.microsoft.com/office/powerpoint/2010/main" val="2209700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buFontTx/>
              <a:buNone/>
            </a:pPr>
            <a:r>
              <a:rPr lang="fr-FR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int Temp;</a:t>
            </a:r>
          </a:p>
          <a:p>
            <a:pPr>
              <a:buFontTx/>
              <a:buNone/>
            </a:pPr>
            <a:endParaRPr lang="fr-FR" altLang="zh-TW" sz="3200" dirty="0"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fr-FR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void swap(int *x, int *y)</a:t>
            </a:r>
          </a:p>
          <a:p>
            <a:pPr>
              <a:buFontTx/>
              <a:buNone/>
            </a:pPr>
            <a:r>
              <a:rPr lang="fr-FR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{</a:t>
            </a:r>
          </a:p>
          <a:p>
            <a:pPr>
              <a:buFontTx/>
              <a:buNone/>
            </a:pPr>
            <a:r>
              <a:rPr lang="fr-FR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Temp = *x;</a:t>
            </a:r>
          </a:p>
          <a:p>
            <a:pPr>
              <a:buFontTx/>
              <a:buNone/>
            </a:pPr>
            <a:r>
              <a:rPr lang="fr-FR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*x = *y;</a:t>
            </a:r>
          </a:p>
          <a:p>
            <a:pPr>
              <a:buFontTx/>
              <a:buNone/>
            </a:pPr>
            <a:r>
              <a:rPr lang="fr-FR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*y = Temp;</a:t>
            </a:r>
          </a:p>
          <a:p>
            <a:pPr>
              <a:buFontTx/>
              <a:buNone/>
            </a:pPr>
            <a:r>
              <a:rPr lang="fr-FR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Non-Reentrant Function Example </a:t>
            </a:r>
          </a:p>
        </p:txBody>
      </p:sp>
    </p:spTree>
    <p:extLst>
      <p:ext uri="{BB962C8B-B14F-4D97-AF65-F5344CB8AC3E}">
        <p14:creationId xmlns:p14="http://schemas.microsoft.com/office/powerpoint/2010/main" val="1035995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39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Non-Reentrant Function Example 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38EA7-FEC0-401E-94D9-60EE5DA26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1004937"/>
            <a:ext cx="9144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29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6070695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Hard deadline: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Penalty due to missing deadline is a higher order of magnitude than the reward in meeting the deadline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Firm deadline: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Penalty and reward are in the same order of magnitude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Soft deadline: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Penalty often lesser magnitude than reward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zh-TW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4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Penalty of Real Time Requirement</a:t>
            </a:r>
          </a:p>
        </p:txBody>
      </p:sp>
      <p:pic>
        <p:nvPicPr>
          <p:cNvPr id="1028" name="Picture 4" descr="What does Real-Time mean and when is it used?">
            <a:extLst>
              <a:ext uri="{FF2B5EF4-FFF2-40B4-BE49-F238E27FC236}">
                <a16:creationId xmlns:a16="http://schemas.microsoft.com/office/drawing/2014/main" id="{C771546A-4276-4327-B6A2-840491A2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14" y="1412776"/>
            <a:ext cx="4775052" cy="388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5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Resource Allocation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 issues with scheduling applicable here.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Resources can be allocated in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Weighted Round Robin 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Priority Based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Some resources are non preemptible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Example: semaphores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Priority inversion problem may occur if priority scheduling is used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Resource Allocation in RTOS</a:t>
            </a:r>
          </a:p>
        </p:txBody>
      </p:sp>
    </p:spTree>
    <p:extLst>
      <p:ext uri="{BB962C8B-B14F-4D97-AF65-F5344CB8AC3E}">
        <p14:creationId xmlns:p14="http://schemas.microsoft.com/office/powerpoint/2010/main" val="1423875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r>
              <a:rPr lang="en-US" altLang="zh-TW" sz="36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Common in real-time kernels</a:t>
            </a:r>
          </a:p>
          <a:p>
            <a:r>
              <a:rPr lang="en-US" altLang="zh-TW" sz="36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Suppose task 1 has a higher priority than task 2</a:t>
            </a:r>
          </a:p>
          <a:p>
            <a:r>
              <a:rPr lang="en-US" altLang="zh-TW" sz="36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Also, task 2 has a higher priority than task 3</a:t>
            </a:r>
          </a:p>
          <a:p>
            <a:r>
              <a:rPr lang="en-US" altLang="zh-TW" sz="36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If mutual exclusion is used in accessing a shared resource, priority inversion may occur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Priority Inversion Problem</a:t>
            </a:r>
          </a:p>
        </p:txBody>
      </p:sp>
    </p:spTree>
    <p:extLst>
      <p:ext uri="{BB962C8B-B14F-4D97-AF65-F5344CB8AC3E}">
        <p14:creationId xmlns:p14="http://schemas.microsoft.com/office/powerpoint/2010/main" val="4128096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Priority Inversion Problem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FAC094-4214-480C-A45C-C4DC767C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2" y="915118"/>
            <a:ext cx="8610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760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We can correct the problem by raising the priority of task 3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Just for the time it accesses the shared resource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After that, return to the original priority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What if task 3 finishes the access before being preempted by task 1?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incur overhead for nothing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 Solution to Priority Inversion Problem</a:t>
            </a:r>
          </a:p>
        </p:txBody>
      </p:sp>
    </p:spTree>
    <p:extLst>
      <p:ext uri="{BB962C8B-B14F-4D97-AF65-F5344CB8AC3E}">
        <p14:creationId xmlns:p14="http://schemas.microsoft.com/office/powerpoint/2010/main" val="1195062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Priority Inheritance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Automatically change the task priority when needed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 task that holds the resource will inherit the priority of the task that waits for that resource until it releases the resource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 Better Solution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982562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Priority Inheritance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D5D25-0CE6-4103-BF02-B93CBD7C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2" y="1106760"/>
            <a:ext cx="8763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351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Not trivial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 most systems, not all tasks are critical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Non-critical tasks are obviously low-priorities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Most real-time systems have a combination of soft and hard requirements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Assigning Task Priorities</a:t>
            </a:r>
          </a:p>
        </p:txBody>
      </p:sp>
    </p:spTree>
    <p:extLst>
      <p:ext uri="{BB962C8B-B14F-4D97-AF65-F5344CB8AC3E}">
        <p14:creationId xmlns:p14="http://schemas.microsoft.com/office/powerpoint/2010/main" val="3929281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Rate Monotonic Scheduling (RMS)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Priorities are based on how often tasks execute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Assumption in RMS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All tasks are periodic with regular intervals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Tasks do not synchronize with one another, share data, or exchange data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Preemptive scheduling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 Technique for Assigning Task Priorities</a:t>
            </a:r>
          </a:p>
        </p:txBody>
      </p:sp>
    </p:spTree>
    <p:extLst>
      <p:ext uri="{BB962C8B-B14F-4D97-AF65-F5344CB8AC3E}">
        <p14:creationId xmlns:p14="http://schemas.microsoft.com/office/powerpoint/2010/main" val="1680890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RMS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2F4E4-1E78-4E59-BBB7-82BAE8A84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1194743"/>
            <a:ext cx="7543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581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49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RMS: CPU Time and Number of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4864E-FE96-4CAD-89A6-62462F079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2" y="1412776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Hard real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Tasks have to be performed on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Failure to meet deadlines is fatal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Soft real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Tasks are performed as fast as possible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Late completion of jobs is undesirable but not fatal.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System performance degrades as more &amp; more jobs miss deadlines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zh-TW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32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These Two are Usually Discussed Together</a:t>
            </a:r>
          </a:p>
        </p:txBody>
      </p:sp>
    </p:spTree>
    <p:extLst>
      <p:ext uri="{BB962C8B-B14F-4D97-AF65-F5344CB8AC3E}">
        <p14:creationId xmlns:p14="http://schemas.microsoft.com/office/powerpoint/2010/main" val="256566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upper bound for an infinite number of tasks is 0.6973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To meet all hard real-time deadlines based on RMS, CPU use of all time-critical tasks should be less than 70%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Note that you can still have non-time-critical tasks in a system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So, 100% of CPU time is used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But not desirable because it does not allow code changes or added features later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RMS: CPU Time and Number of Tasks (cont.)</a:t>
            </a:r>
          </a:p>
        </p:txBody>
      </p:sp>
    </p:spTree>
    <p:extLst>
      <p:ext uri="{BB962C8B-B14F-4D97-AF65-F5344CB8AC3E}">
        <p14:creationId xmlns:p14="http://schemas.microsoft.com/office/powerpoint/2010/main" val="9051089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4000" dirty="0">
                <a:latin typeface="Calibri" panose="020F0502020204030204" pitchFamily="34" charset="0"/>
                <a:cs typeface="Calibri" panose="020F0502020204030204" pitchFamily="34" charset="0"/>
              </a:rPr>
              <a:t>Note that, in some cases, the highest-rate task might not be the most important task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Eventually, application dictates the priorities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However, RMS is a starting point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RMS: CPU Time and Number of Tasks (cont.)</a:t>
            </a:r>
          </a:p>
        </p:txBody>
      </p:sp>
    </p:spTree>
    <p:extLst>
      <p:ext uri="{BB962C8B-B14F-4D97-AF65-F5344CB8AC3E}">
        <p14:creationId xmlns:p14="http://schemas.microsoft.com/office/powerpoint/2010/main" val="4190714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Interrupt Latency should be very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Kernel has to respond to real time events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Interrupts  should be disabled for minimum possible time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For embedded applications Kernel Size should be small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Should fit in ROM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Sophisticated features can be removed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 Virtual Memory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No Protection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Other RTOS issues</a:t>
            </a:r>
          </a:p>
        </p:txBody>
      </p:sp>
    </p:spTree>
    <p:extLst>
      <p:ext uri="{BB962C8B-B14F-4D97-AF65-F5344CB8AC3E}">
        <p14:creationId xmlns:p14="http://schemas.microsoft.com/office/powerpoint/2010/main" val="1854430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easiest way for tasks to communicate is through shared data structures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Global variables, pointers, buffers, linked lists, and ring buffers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Must ensure that each task has exclusive access to the data to avoid data corruption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2243903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most common methods are: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Disabling interrupts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Performing test-and-set operations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Disabling scheduling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Using semaphores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Mutual Exclusion (cont.)</a:t>
            </a:r>
          </a:p>
        </p:txBody>
      </p:sp>
    </p:spTree>
    <p:extLst>
      <p:ext uri="{BB962C8B-B14F-4D97-AF65-F5344CB8AC3E}">
        <p14:creationId xmlns:p14="http://schemas.microsoft.com/office/powerpoint/2010/main" val="22867604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easiest and fastest way to gain exclusive access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Disable interrupts;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Access the resource;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Enable interrupts;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Disabling and Enabling Interrupts</a:t>
            </a:r>
          </a:p>
        </p:txBody>
      </p:sp>
    </p:spTree>
    <p:extLst>
      <p:ext uri="{BB962C8B-B14F-4D97-AF65-F5344CB8AC3E}">
        <p14:creationId xmlns:p14="http://schemas.microsoft.com/office/powerpoint/2010/main" val="3861295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This is the only way that a task can share variables with an ISR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However, do not disable interrupts for too long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Because it adversely impacts the “interrupt latency”!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Good kernel vendors should provide the information about how long their kernels will disable interrupts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Disabling and Enabling Interrupts (cont.)</a:t>
            </a:r>
          </a:p>
        </p:txBody>
      </p:sp>
    </p:spTree>
    <p:extLst>
      <p:ext uri="{BB962C8B-B14F-4D97-AF65-F5344CB8AC3E}">
        <p14:creationId xmlns:p14="http://schemas.microsoft.com/office/powerpoint/2010/main" val="4253542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Two functions could agree to access a resource based on a global variable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If the variable is 0, the function has the access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To prevent the other from accessing the resource, the function sets the variable to 1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TAS operations must be performed indivisibly by the CPU (e.g., 68000 family)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Otherwise, you must disable the interrupts when doing TAS on the variable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Test-and-Set (TAS) Operations</a:t>
            </a:r>
          </a:p>
        </p:txBody>
      </p:sp>
    </p:spTree>
    <p:extLst>
      <p:ext uri="{BB962C8B-B14F-4D97-AF65-F5344CB8AC3E}">
        <p14:creationId xmlns:p14="http://schemas.microsoft.com/office/powerpoint/2010/main" val="39648319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Disable interrupts;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if (variable is 0) {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	Set variable to 1;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	Enable interrupts;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	Access the resource;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	Disable interrupts;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	Set variable to 0;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	Enable interrupts;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} else {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	Enable interrupts;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TAS Example</a:t>
            </a:r>
          </a:p>
        </p:txBody>
      </p:sp>
    </p:spTree>
    <p:extLst>
      <p:ext uri="{BB962C8B-B14F-4D97-AF65-F5344CB8AC3E}">
        <p14:creationId xmlns:p14="http://schemas.microsoft.com/office/powerpoint/2010/main" val="3088348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Viable for sharing variables among tasks but not with an ISR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Scheduler is locked but interrupts are still enabled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Thus, ISR returns to the interrupted task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Similar to a non-preemptive kernel (at least, while the scheduler is locked)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59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Disabling and Enabling the Scheduler</a:t>
            </a:r>
          </a:p>
        </p:txBody>
      </p:sp>
    </p:spTree>
    <p:extLst>
      <p:ext uri="{BB962C8B-B14F-4D97-AF65-F5344CB8AC3E}">
        <p14:creationId xmlns:p14="http://schemas.microsoft.com/office/powerpoint/2010/main" val="251601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zh-TW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2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Common Misconceptions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A99EA33-F2A5-45FB-9951-AF085EE3AFEE}"/>
              </a:ext>
            </a:extLst>
          </p:cNvPr>
          <p:cNvSpPr txBox="1">
            <a:spLocks/>
          </p:cNvSpPr>
          <p:nvPr/>
        </p:nvSpPr>
        <p:spPr>
          <a:xfrm>
            <a:off x="918219" y="1047130"/>
            <a:ext cx="10945217" cy="5661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187452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Real-time computing is equivalent to fast computing.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Real-time programming is assembly coding, priority interrupt programming, and writing device drivers.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Real-time systems operate in a static environment.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 problems in real-time system design have all been solved in other areas of computer science.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zh-TW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40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85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	Lock scheduler;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	Access shared data;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	Unlock scheduler;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Even though this works well, you should avoid it because it defeats the purpose of having a kernel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Disabling and Enabling the Scheduler (cont.)</a:t>
            </a:r>
          </a:p>
        </p:txBody>
      </p:sp>
    </p:spTree>
    <p:extLst>
      <p:ext uri="{BB962C8B-B14F-4D97-AF65-F5344CB8AC3E}">
        <p14:creationId xmlns:p14="http://schemas.microsoft.com/office/powerpoint/2010/main" val="3187100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Invented by </a:t>
            </a:r>
            <a:r>
              <a:rPr lang="en-US" altLang="zh-TW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Edgser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 Dijkstra in the mid-1960s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Offered by most multitasking kernels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Used for: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Mutual exclusion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Signaling the occurrence of an event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Synchronizing activities among tasks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043213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 semaphore is a key that your code acquires in order to continue execution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If the key is already in use, the requesting task is suspended until the key is released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There are two types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Binary semaphores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0 or 1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Counting semaphores 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&gt;= 0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Semaphores (cont.)</a:t>
            </a:r>
          </a:p>
        </p:txBody>
      </p:sp>
    </p:spTree>
    <p:extLst>
      <p:ext uri="{BB962C8B-B14F-4D97-AF65-F5344CB8AC3E}">
        <p14:creationId xmlns:p14="http://schemas.microsoft.com/office/powerpoint/2010/main" val="1928813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Initialize (or create)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Value must be provided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Waiting list is initially empty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Wait (or pend)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Used for acquiring the semaphore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If the semaphore is available (the semaphore value is positive), the value is decremented, and the task is not blocked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Otherwise, the task is blocked and placed in the waiting list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Most kernels allow you to specify a timeout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If the timeout occurs, the task will be unblocked and an error code will be returned to the task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Semaphore Operations</a:t>
            </a:r>
          </a:p>
        </p:txBody>
      </p:sp>
    </p:spTree>
    <p:extLst>
      <p:ext uri="{BB962C8B-B14F-4D97-AF65-F5344CB8AC3E}">
        <p14:creationId xmlns:p14="http://schemas.microsoft.com/office/powerpoint/2010/main" val="3048756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Initialize (or create)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Value must be provided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Waiting list is initially empty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Semaphore Operations</a:t>
            </a:r>
          </a:p>
        </p:txBody>
      </p:sp>
    </p:spTree>
    <p:extLst>
      <p:ext uri="{BB962C8B-B14F-4D97-AF65-F5344CB8AC3E}">
        <p14:creationId xmlns:p14="http://schemas.microsoft.com/office/powerpoint/2010/main" val="8844408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Wait (or pend)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Used for acquiring the semaphore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If the semaphore is available (the semaphore value is positive), the value is decremented, and the task is not blocked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Otherwise, the task is blocked and placed in the waiting list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Most kernels allow you to specify a timeout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If the timeout occurs, the task will be unblocked and an error code will be returned to the task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Semaphore Operations (cont.)</a:t>
            </a:r>
          </a:p>
        </p:txBody>
      </p:sp>
    </p:spTree>
    <p:extLst>
      <p:ext uri="{BB962C8B-B14F-4D97-AF65-F5344CB8AC3E}">
        <p14:creationId xmlns:p14="http://schemas.microsoft.com/office/powerpoint/2010/main" val="554019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Signal (or post)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Used for releasing the semaphore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If no task is waiting, the semaphore value is incremented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Otherwise, make one of the waiting tasks ready to run but the value is not incremented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Which waiting task to receive the key?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Highest-priority waiting task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First waiting task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Semaphore Operations (cont.)</a:t>
            </a:r>
          </a:p>
        </p:txBody>
      </p:sp>
    </p:spTree>
    <p:extLst>
      <p:ext uri="{BB962C8B-B14F-4D97-AF65-F5344CB8AC3E}">
        <p14:creationId xmlns:p14="http://schemas.microsoft.com/office/powerpoint/2010/main" val="3698113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buNone/>
            </a:pP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Semaphore *s;</a:t>
            </a:r>
          </a:p>
          <a:p>
            <a:pPr>
              <a:buNone/>
            </a:pP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Time timeout;</a:t>
            </a:r>
          </a:p>
          <a:p>
            <a:pPr>
              <a:buNone/>
            </a:pP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INT8U </a:t>
            </a:r>
            <a:r>
              <a:rPr lang="en-US" altLang="zh-TW" sz="32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error_code</a:t>
            </a: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;</a:t>
            </a:r>
          </a:p>
          <a:p>
            <a:pPr>
              <a:buNone/>
            </a:pPr>
            <a:endParaRPr lang="en-US" altLang="zh-TW" sz="3200" dirty="0"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timeout = 0;</a:t>
            </a:r>
          </a:p>
          <a:p>
            <a:pPr>
              <a:buNone/>
            </a:pP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Wait(s, timeout, &amp;</a:t>
            </a:r>
            <a:r>
              <a:rPr lang="en-US" altLang="zh-TW" sz="32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error_code</a:t>
            </a: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);</a:t>
            </a:r>
          </a:p>
          <a:p>
            <a:pPr>
              <a:buNone/>
            </a:pP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Access shared data;</a:t>
            </a:r>
          </a:p>
          <a:p>
            <a:pPr>
              <a:buNone/>
            </a:pPr>
            <a:r>
              <a:rPr lang="en-US" altLang="zh-TW" sz="32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Signal(s);</a:t>
            </a: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Semaphore Example</a:t>
            </a:r>
          </a:p>
        </p:txBody>
      </p:sp>
    </p:spTree>
    <p:extLst>
      <p:ext uri="{BB962C8B-B14F-4D97-AF65-F5344CB8AC3E}">
        <p14:creationId xmlns:p14="http://schemas.microsoft.com/office/powerpoint/2010/main" val="4031964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Suppose task 1 prints “I am Task 1!”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Task 2 prints “I am Task 2!”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If they were allowed to print at the same time, it could result in: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				I </a:t>
            </a:r>
            <a:r>
              <a:rPr lang="en-US" altLang="zh-TW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Ia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amm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 T </a:t>
            </a:r>
            <a:r>
              <a:rPr lang="en-US" altLang="zh-TW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Tasask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 k1!2!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Solution: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Binary semaphore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Applications of Binary Semaphores</a:t>
            </a:r>
          </a:p>
        </p:txBody>
      </p:sp>
    </p:spTree>
    <p:extLst>
      <p:ext uri="{BB962C8B-B14F-4D97-AF65-F5344CB8AC3E}">
        <p14:creationId xmlns:p14="http://schemas.microsoft.com/office/powerpoint/2010/main" val="961998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69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Sharing I/O Devices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F69109-F9D1-48DA-BAB5-EE586775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27" y="1201089"/>
            <a:ext cx="7467600" cy="494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72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endParaRPr lang="zh-TW" altLang="zh-TW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22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 Typical Real Time System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D9A5EEB-8FBB-489B-AF87-60983E8B6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62556"/>
              </p:ext>
            </p:extLst>
          </p:nvPr>
        </p:nvGraphicFramePr>
        <p:xfrm>
          <a:off x="2618927" y="1196752"/>
          <a:ext cx="7239000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hoto Editor Photo" r:id="rId4" imgW="4715533" imgH="3029373" progId="MSPhotoEd.3">
                  <p:embed/>
                </p:oleObj>
              </mc:Choice>
              <mc:Fallback>
                <p:oleObj name="Photo Editor Photo" r:id="rId4" imgW="4715533" imgH="3029373" progId="MSPhotoEd.3">
                  <p:embed/>
                  <p:pic>
                    <p:nvPicPr>
                      <p:cNvPr id="5125" name="Object 4">
                        <a:extLst>
                          <a:ext uri="{FF2B5EF4-FFF2-40B4-BE49-F238E27FC236}">
                            <a16:creationId xmlns:a16="http://schemas.microsoft.com/office/drawing/2014/main" id="{6DC73F12-D427-446C-BB0C-7294F35AD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927" y="1196752"/>
                        <a:ext cx="7239000" cy="46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6575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 the example, each task must know about the semaphore in order to access the device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 better solution: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Encapsulate the semaphore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Sharing I/O Device (cont.)</a:t>
            </a:r>
          </a:p>
        </p:txBody>
      </p:sp>
    </p:spTree>
    <p:extLst>
      <p:ext uri="{BB962C8B-B14F-4D97-AF65-F5344CB8AC3E}">
        <p14:creationId xmlns:p14="http://schemas.microsoft.com/office/powerpoint/2010/main" val="21909618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Encapsulating a Semaphore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50C65-CD9D-495E-B111-027D8018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7" y="1219200"/>
            <a:ext cx="8610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1599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INT8U </a:t>
            </a:r>
            <a:r>
              <a:rPr lang="en-US" altLang="zh-TW" sz="20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CommSendCmd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(char *</a:t>
            </a:r>
            <a:r>
              <a:rPr lang="en-US" altLang="zh-TW" sz="20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cmd</a:t>
            </a: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char *response, INT16U timeout)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Acquire semaphore;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Send command to device;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Wait for response with timeout;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if (timed out) {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	Release semaphore;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	return error code;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} else {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	Release semaphore;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	return no error;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}</a:t>
            </a:r>
          </a:p>
          <a:p>
            <a:pPr>
              <a:lnSpc>
                <a:spcPct val="130000"/>
              </a:lnSpc>
              <a:spcBef>
                <a:spcPts val="300"/>
              </a:spcBef>
              <a:buFontTx/>
              <a:buNone/>
            </a:pPr>
            <a:r>
              <a:rPr lang="en-US" altLang="zh-TW" sz="20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Encapsulating a Semaphore (cont.)</a:t>
            </a:r>
          </a:p>
        </p:txBody>
      </p:sp>
    </p:spTree>
    <p:extLst>
      <p:ext uri="{BB962C8B-B14F-4D97-AF65-F5344CB8AC3E}">
        <p14:creationId xmlns:p14="http://schemas.microsoft.com/office/powerpoint/2010/main" val="3785053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 counting semaphore is used when a resource can be used by more than one task at the same time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Managing a buffer pool of 10 buffers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Applications of Counting Semaphores</a:t>
            </a:r>
          </a:p>
        </p:txBody>
      </p:sp>
    </p:spTree>
    <p:extLst>
      <p:ext uri="{BB962C8B-B14F-4D97-AF65-F5344CB8AC3E}">
        <p14:creationId xmlns:p14="http://schemas.microsoft.com/office/powerpoint/2010/main" val="3825427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Buffer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B0C57-06E6-4C13-8B43-0656DAFB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27" y="1028315"/>
            <a:ext cx="6629400" cy="532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332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BUF *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BufReq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(void)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BUF *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Acquire a semaphore;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Disable interrupts;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BufFreeList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BufFreeList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BufNext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Enable interrupts;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	return (</a:t>
            </a:r>
            <a:r>
              <a:rPr lang="en-US" altLang="zh-TW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ptr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5720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Buffer Management (cont.)</a:t>
            </a:r>
          </a:p>
        </p:txBody>
      </p:sp>
    </p:spTree>
    <p:extLst>
      <p:ext uri="{BB962C8B-B14F-4D97-AF65-F5344CB8AC3E}">
        <p14:creationId xmlns:p14="http://schemas.microsoft.com/office/powerpoint/2010/main" val="5101220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void 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BufRel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(BUF *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ptr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Disable interrupts;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ptr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-&gt;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BufNext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= 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BufFreeList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BufFreeList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= 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ptr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Enable interrupts;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	Release semaphore;</a:t>
            </a:r>
          </a:p>
          <a:p>
            <a:pPr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Buffer Management (cont.)</a:t>
            </a:r>
          </a:p>
        </p:txBody>
      </p:sp>
    </p:spTree>
    <p:extLst>
      <p:ext uri="{BB962C8B-B14F-4D97-AF65-F5344CB8AC3E}">
        <p14:creationId xmlns:p14="http://schemas.microsoft.com/office/powerpoint/2010/main" val="2479890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Semaphores are often overused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 use of semaphore to access simple shared variable is overkill in most situations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For this simple access, disabling interrupts are more cost-effective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However, if the variable is floating-point and CPU does not support floating-point in hardware, disabling interrupts should be avoided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Buffer Management (cont.)</a:t>
            </a:r>
          </a:p>
        </p:txBody>
      </p:sp>
    </p:spTree>
    <p:extLst>
      <p:ext uri="{BB962C8B-B14F-4D97-AF65-F5344CB8AC3E}">
        <p14:creationId xmlns:p14="http://schemas.microsoft.com/office/powerpoint/2010/main" val="10556812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Priority Driven Approach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Optimize average case response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Interactive Processes Given Highest Priority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Aim to reduce response times of processes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Real Time Processes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Processes with high priority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There was no notion of deadlines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for Real Time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32277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Resource Allocation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There was no support for handling priority inversion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Since version 2.6.18, priority inheritance available in both kernel and user space mutexes for preventing priority inversion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79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Linux for Real Time Applications (cont.)</a:t>
            </a:r>
          </a:p>
        </p:txBody>
      </p:sp>
    </p:spTree>
    <p:extLst>
      <p:ext uri="{BB962C8B-B14F-4D97-AF65-F5344CB8AC3E}">
        <p14:creationId xmlns:p14="http://schemas.microsoft.com/office/powerpoint/2010/main" val="247902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An embedded system is a computer built into a system but not seen by users as being a computer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FAX machines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Copiers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Printers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Scanners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Routers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Robots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zh-TW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45720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endParaRPr lang="en-US" altLang="zh-TW" sz="3200" dirty="0">
              <a:solidFill>
                <a:srgbClr val="0033CC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Most Real-Time Systems are embedded</a:t>
            </a:r>
          </a:p>
        </p:txBody>
      </p:sp>
    </p:spTree>
    <p:extLst>
      <p:ext uri="{BB962C8B-B14F-4D97-AF65-F5344CB8AC3E}">
        <p14:creationId xmlns:p14="http://schemas.microsoft.com/office/powerpoint/2010/main" val="3086941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Interrupts were disabled in ISR/critical sections of the kernel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There was no worst case bound on interrupt latency </a:t>
            </a:r>
            <a:r>
              <a:rPr lang="en-US" altLang="zh-TW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avaliable</a:t>
            </a: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: Disk Drivers might disable interrupt for few hundred milliseconds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80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Interrupt Handling in Linux</a:t>
            </a:r>
          </a:p>
        </p:txBody>
      </p:sp>
    </p:spTree>
    <p:extLst>
      <p:ext uri="{BB962C8B-B14F-4D97-AF65-F5344CB8AC3E}">
        <p14:creationId xmlns:p14="http://schemas.microsoft.com/office/powerpoint/2010/main" val="19107659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Linux was not suitable for Real Time Applications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Interrupts may be missed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Since 2.6.18, Hard IRQs executed in kernel thread context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(where differing priority levels can be assigned)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allows developers to better insulate systems from external events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81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Interrupt Handling in Linux (cont.)</a:t>
            </a:r>
          </a:p>
        </p:txBody>
      </p:sp>
    </p:spTree>
    <p:extLst>
      <p:ext uri="{BB962C8B-B14F-4D97-AF65-F5344CB8AC3E}">
        <p14:creationId xmlns:p14="http://schemas.microsoft.com/office/powerpoint/2010/main" val="35131849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Processes were not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preemtible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in Kernel Mode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System calls like fork take a lot of time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High priority thread might wait for a low priority thread to complete it’s system call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Processes are heavy weight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Context switch takes several hundred microseconds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Linux 2.6.18 adds preemption points in kernel, with the goal of achieving microsecond-level latency;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all but "kernel-critical" portions of kernel code become preemptible involuntarily at any time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82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Other Problems with Linux</a:t>
            </a:r>
          </a:p>
        </p:txBody>
      </p:sp>
    </p:spTree>
    <p:extLst>
      <p:ext uri="{BB962C8B-B14F-4D97-AF65-F5344CB8AC3E}">
        <p14:creationId xmlns:p14="http://schemas.microsoft.com/office/powerpoint/2010/main" val="28388319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Coexistence of Real Time Applications with non Real Time Ones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http server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Device Driver Base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Stability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83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	?</a:t>
            </a:r>
          </a:p>
        </p:txBody>
      </p:sp>
    </p:spTree>
    <p:extLst>
      <p:ext uri="{BB962C8B-B14F-4D97-AF65-F5344CB8AC3E}">
        <p14:creationId xmlns:p14="http://schemas.microsoft.com/office/powerpoint/2010/main" val="30148709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Several real-time features are now integrated into the main distribution of Linux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Improved POSIX compliancy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including Linux's first implementation of message queues and of priority inheritance, 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as well as an improved implementation of signals less apt to disregard multiple inputs</a:t>
            </a:r>
            <a:b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TW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Hard IRQs executed in thread context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84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Linux? (cont.)</a:t>
            </a:r>
          </a:p>
        </p:txBody>
      </p:sp>
    </p:spTree>
    <p:extLst>
      <p:ext uri="{BB962C8B-B14F-4D97-AF65-F5344CB8AC3E}">
        <p14:creationId xmlns:p14="http://schemas.microsoft.com/office/powerpoint/2010/main" val="38990519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Three levels of real-time </a:t>
            </a:r>
            <a:r>
              <a:rPr lang="en-US" altLang="zh-TW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preemptibility</a:t>
            </a: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 in kernel, configurable at compile time (throughput or real-time predictability):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Voluntary preemption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Preemptible kernel (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level)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Full real-time preemption (microsecond level)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Priority inheritance available in both kernel and user space mutexes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85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Linux? (cont.)</a:t>
            </a:r>
          </a:p>
        </p:txBody>
      </p:sp>
    </p:spTree>
    <p:extLst>
      <p:ext uri="{BB962C8B-B14F-4D97-AF65-F5344CB8AC3E}">
        <p14:creationId xmlns:p14="http://schemas.microsoft.com/office/powerpoint/2010/main" val="23091311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High-resolution timers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Added in 2.6.21, this allows the kernel to actually use the high-resolution timers built into most processors, enabling,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For example, POSIX timers and </a:t>
            </a:r>
            <a:r>
              <a:rPr lang="en-US" altLang="zh-TW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nano_sleep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 calls to be "as accurate as hardware allows,"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The kernel's entire time management gets to the level of microseconds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86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Linux? (cont.)</a:t>
            </a:r>
          </a:p>
        </p:txBody>
      </p:sp>
    </p:spTree>
    <p:extLst>
      <p:ext uri="{BB962C8B-B14F-4D97-AF65-F5344CB8AC3E}">
        <p14:creationId xmlns:p14="http://schemas.microsoft.com/office/powerpoint/2010/main" val="1938856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Various kernel config options for monitoring real-time behavior of kernel: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CONFIG_LATENCY_TRACE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Track the full trace of maximum latency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CONFIG_WAKEUP_TIMING 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Tracking of the maximum recorded time between 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waking up for a high-priority task, and </a:t>
            </a:r>
          </a:p>
          <a:p>
            <a:pPr lvl="3">
              <a:lnSpc>
                <a:spcPct val="110000"/>
              </a:lnSpc>
              <a:spcBef>
                <a:spcPts val="300"/>
              </a:spcBef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executing on the CPU, shown in microseconds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endParaRPr lang="en-US" altLang="zh-TW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87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Why Linux? (cont.)</a:t>
            </a:r>
          </a:p>
        </p:txBody>
      </p:sp>
    </p:spTree>
    <p:extLst>
      <p:ext uri="{BB962C8B-B14F-4D97-AF65-F5344CB8AC3E}">
        <p14:creationId xmlns:p14="http://schemas.microsoft.com/office/powerpoint/2010/main" val="32535814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638028" y="1916832"/>
            <a:ext cx="6736139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600" dirty="0">
                <a:uFillTx/>
                <a:latin typeface="Freestyle Script" panose="030804020302050B0404" pitchFamily="66" charset="0"/>
              </a:rPr>
              <a:t>Thank you for your attention.</a:t>
            </a:r>
            <a:endParaRPr lang="zh-TW" altLang="en-US" sz="66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11" name="文字方塊 10"/>
          <p:cNvSpPr txBox="1">
            <a:spLocks/>
          </p:cNvSpPr>
          <p:nvPr/>
        </p:nvSpPr>
        <p:spPr>
          <a:xfrm>
            <a:off x="5137109" y="778941"/>
            <a:ext cx="1737976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6000" dirty="0">
                <a:uFillTx/>
                <a:latin typeface="Freestyle Script" panose="030804020302050B0404" pitchFamily="66" charset="0"/>
              </a:rPr>
              <a:t>Q &amp; A</a:t>
            </a:r>
            <a:endParaRPr lang="zh-TW" altLang="en-US" sz="6000" dirty="0">
              <a:uFillTx/>
              <a:latin typeface="Freestyle Script" panose="030804020302050B0404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019F33-D244-4B12-833C-D9E357A240B0}"/>
              </a:ext>
            </a:extLst>
          </p:cNvPr>
          <p:cNvSpPr/>
          <p:nvPr/>
        </p:nvSpPr>
        <p:spPr>
          <a:xfrm>
            <a:off x="549796" y="4149080"/>
            <a:ext cx="10441160" cy="505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  <a:spcBef>
                <a:spcPts val="300"/>
              </a:spcBef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HW01 is due today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765819" y="894730"/>
            <a:ext cx="10945217" cy="566189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Standalone Applications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Often no OS involved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Micro controller based Embedded Systems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zh-TW" sz="3600" dirty="0">
                <a:latin typeface="Calibri" panose="020F0502020204030204" pitchFamily="34" charset="0"/>
                <a:cs typeface="Calibri" panose="020F0502020204030204" pitchFamily="34" charset="0"/>
              </a:rPr>
              <a:t>Some Real Time Applications are huge &amp; complex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Multiple threads	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Complicated Synchronization Requirements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File system / Network / Windowing support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OS primitives reduce the software design time</a:t>
            </a:r>
          </a:p>
        </p:txBody>
      </p:sp>
      <p:sp>
        <p:nvSpPr>
          <p:cNvPr id="28" name="投影片編號版面配置區 2"/>
          <p:cNvSpPr txBox="1">
            <a:spLocks/>
          </p:cNvSpPr>
          <p:nvPr/>
        </p:nvSpPr>
        <p:spPr>
          <a:xfrm>
            <a:off x="11045824" y="6525344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>
                <a:uFillTx/>
              </a:defRPr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9</a:t>
            </a:fld>
            <a:endParaRPr lang="zh-TW" altLang="en-US" dirty="0">
              <a:uFillTx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5EDE1316-EB9E-474E-ADE4-E333EEC29AB7}"/>
              </a:ext>
            </a:extLst>
          </p:cNvPr>
          <p:cNvSpPr txBox="1">
            <a:spLocks/>
          </p:cNvSpPr>
          <p:nvPr/>
        </p:nvSpPr>
        <p:spPr>
          <a:xfrm>
            <a:off x="693812" y="188640"/>
            <a:ext cx="10801200" cy="706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3600" b="1" cap="none" dirty="0"/>
              <a:t>Role of an OS in Real Time Systems</a:t>
            </a:r>
          </a:p>
        </p:txBody>
      </p:sp>
    </p:spTree>
    <p:extLst>
      <p:ext uri="{BB962C8B-B14F-4D97-AF65-F5344CB8AC3E}">
        <p14:creationId xmlns:p14="http://schemas.microsoft.com/office/powerpoint/2010/main" val="4174900076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17114</TotalTime>
  <Words>3744</Words>
  <Application>Microsoft Office PowerPoint</Application>
  <PresentationFormat>自訂</PresentationFormat>
  <Paragraphs>712</Paragraphs>
  <Slides>88</Slides>
  <Notes>88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8" baseType="lpstr"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Freestyle Script</vt:lpstr>
      <vt:lpstr>世界國家/地區報告簡報</vt:lpstr>
      <vt:lpstr>Photo Editor Photo</vt:lpstr>
      <vt:lpstr>Embedded System Lecture 04: Linux and Real time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Shuo-Han Chen</cp:lastModifiedBy>
  <cp:revision>490</cp:revision>
  <cp:lastPrinted>2020-01-09T04:10:42Z</cp:lastPrinted>
  <dcterms:created xsi:type="dcterms:W3CDTF">2019-11-24T21:24:40Z</dcterms:created>
  <dcterms:modified xsi:type="dcterms:W3CDTF">2020-10-14T17:51:09Z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