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8" autoAdjust="0"/>
    <p:restoredTop sz="74092" autoAdjust="0"/>
  </p:normalViewPr>
  <p:slideViewPr>
    <p:cSldViewPr>
      <p:cViewPr varScale="1">
        <p:scale>
          <a:sx n="116" d="100"/>
          <a:sy n="116" d="100"/>
        </p:scale>
        <p:origin x="132" y="14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2020年10月29日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2020年10月29日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20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30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31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33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35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36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37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40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41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43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45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46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47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50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51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53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55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56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57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2020年10月29日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2020年10月29日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2020年10月29日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2020年10月29日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2020年10月29日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2020年10月29日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2020年10月29日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2020年10月29日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2020年10月29日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2020年10月29日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2020年10月29日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2020年10月29日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201718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Lecture 06:  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Kernel Arch for Device Drivers &amp; Kernel Initialization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 09:10 - 12:00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From the </a:t>
            </a:r>
            <a:r>
              <a:rPr lang="en-US" altLang="zh-TW" sz="3600" b="1" cap="none" dirty="0" err="1">
                <a:uFillTx/>
              </a:rPr>
              <a:t>Syscall</a:t>
            </a:r>
            <a:r>
              <a:rPr lang="en-US" altLang="zh-TW" sz="3600" b="1" cap="none" dirty="0">
                <a:uFillTx/>
              </a:rPr>
              <a:t> to Your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fs/read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write.c</a:t>
            </a:r>
            <a:endParaRPr lang="en-US" altLang="zh-TW" sz="2400" dirty="0">
              <a:solidFill>
                <a:srgbClr val="1308F6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92" y="1821073"/>
            <a:ext cx="9486852" cy="38092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From the </a:t>
            </a:r>
            <a:r>
              <a:rPr lang="en-US" altLang="zh-TW" sz="3600" b="1" cap="none" dirty="0" err="1">
                <a:uFillTx/>
              </a:rPr>
              <a:t>Syscall</a:t>
            </a:r>
            <a:r>
              <a:rPr lang="en-US" altLang="zh-TW" sz="3600" b="1" cap="none" dirty="0">
                <a:uFillTx/>
              </a:rPr>
              <a:t> to Your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fs/read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write.c</a:t>
            </a:r>
            <a:endParaRPr lang="en-US" altLang="zh-TW" sz="2400" dirty="0">
              <a:solidFill>
                <a:srgbClr val="1308F6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96" y="1506505"/>
            <a:ext cx="7866831" cy="50188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>
                <a:uFillTx/>
              </a:rPr>
              <a:t>ioctl</a:t>
            </a:r>
            <a:r>
              <a:rPr lang="en-US" altLang="zh-TW" sz="3600" b="1" cap="none" dirty="0">
                <a:uFillTx/>
              </a:rPr>
              <a:t> mechanism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file operations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set of operations, while being sufficient for regular files, isn't sufficient as an API to the wide range of character and block devices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Device-specific operations such as changing the speed of a serial port, setting the volume on a soundcard, configuring video-related parameters on a framebuffer </a:t>
            </a:r>
            <a:r>
              <a:rPr lang="en-US" altLang="zh-TW" dirty="0">
                <a:solidFill>
                  <a:srgbClr val="FF0000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are not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handled by the file operations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One of the operations,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ioctl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allows to extend the capabilities of a driver with driver-specific operations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 user space: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int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ioctl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(int d, int request, ...);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d, the file descriptor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request, a driver-specific integer identifying the operation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..., zero or one argument.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 kernel space: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int (*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ioctl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 (struct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inode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*, struct file *, unsigned int, unsigned long);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Kernel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Implement the demo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ioctl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operation and reference it in the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file_operations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structure: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713" y="1600820"/>
            <a:ext cx="8361397" cy="48863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>
                <a:uFillTx/>
              </a:rPr>
              <a:t>ioctl</a:t>
            </a:r>
            <a:r>
              <a:rPr lang="en-US" altLang="zh-TW" sz="3600" b="1" cap="none" dirty="0">
                <a:uFillTx/>
              </a:rPr>
              <a:t> example, </a:t>
            </a:r>
            <a:r>
              <a:rPr lang="en-US" altLang="zh-TW" sz="3600" b="1" cap="none" dirty="0" err="1">
                <a:uFillTx/>
              </a:rPr>
              <a:t>userspace</a:t>
            </a:r>
            <a:r>
              <a:rPr lang="en-US" altLang="zh-TW" sz="3600" b="1" cap="none" dirty="0">
                <a:uFillTx/>
              </a:rPr>
              <a:t> side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Use the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ioctl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system call.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314" y="2276872"/>
            <a:ext cx="8334195" cy="26117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Kernel Framework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Most device drivers are not directly implemented as character devices or block devices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They are implemented under a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framework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specific to a device type (framebuffer, V4L, serial, etc.)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framework allows to factorize the common parts of drivers for the same type of devices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From user space, they are still seen as normal character devices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framework allows to provide a coherent user space interface (</a:t>
            </a:r>
            <a:r>
              <a:rPr lang="en-US" altLang="zh-TW" sz="2400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ioctl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numbering and semantic, etc.) for every type of device, regardless of the driver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Example of frameworks</a:t>
            </a:r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1924" y="1179659"/>
            <a:ext cx="9089732" cy="50681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Example of the framebuffer framework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Kernel option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CONFIG_FB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Implemented in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drivers/video/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fb.c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fbmem.c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fbmon.c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fbcmap.c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fbsysfs.c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modedb.c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fbcvt.c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Implements a single character driver (through file operations), registers the major number and allocates minors, allocates and implements the user/kernel API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First part of 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include/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linux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fb.h</a:t>
            </a:r>
            <a:endParaRPr lang="en-US" altLang="zh-TW" sz="2400" dirty="0">
              <a:solidFill>
                <a:srgbClr val="1308F6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Defines the set of operations a framebuffer driver must implement and helper functions for the drivers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fb_ops</a:t>
            </a:r>
            <a:endParaRPr lang="en-US" altLang="zh-TW" dirty="0">
              <a:solidFill>
                <a:srgbClr val="1308F6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Second part of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include/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linux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fb.h</a:t>
            </a:r>
            <a:endParaRPr lang="en-US" altLang="zh-TW" dirty="0">
              <a:solidFill>
                <a:srgbClr val="1308F6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45720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The framebuffer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Must implement some or all operations defined in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fb_ops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. Those operations are framebuffer-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specfic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(), xxx 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read(), 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write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checkvar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setpar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setcolreg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blank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pan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fillrect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s-E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s-E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copyarea(), xxx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s-E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imageblit(), xxx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s-E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cursor(), 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rotate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sync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(), xxx 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_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caps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(), etc.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Must allocate a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fb_info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structure with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framebuffer_alloc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set the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fbops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field to the operation structure, and register the </a:t>
            </a:r>
            <a:r>
              <a:rPr lang="en-US" altLang="zh-TW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framebuer</a:t>
            </a: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device with register framebuffer()</a:t>
            </a:r>
            <a:endParaRPr lang="en-US" altLang="zh-TW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Skeleton example</a:t>
            </a:r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4320" y="1484784"/>
            <a:ext cx="8320184" cy="44254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Kernel Arch for Device Drivers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Userspace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sees three main types of devices:</a:t>
            </a:r>
          </a:p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Character devices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most common type of devices.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Initially for devices implementing streams of bytes, it is now used for a wide range of devices: serial ports, framebuffers, video capture devices, sound devices, input devices, I2C and SPI gateways, etc.</a:t>
            </a:r>
          </a:p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Block devices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for storage devices like hard disks, CD-ROM drives, USB keys, SD/MMC cards, etc.</a:t>
            </a:r>
          </a:p>
          <a:p>
            <a:pPr marL="502920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Network devices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for wired or wireless interfaces, network connections and others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Other example of framework: serial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1. The driver registers a single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uart_driver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structure, that contains a few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informations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such as major, starting minor, number of supported serial ports, etc.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Functions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register driver() and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unregister driver()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2. For each serial port detected, the driver registers a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uart_port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structure, which points to a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uart_ops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structure and contains other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informations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about the serial port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Functions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uart_add_one_port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uart_remove_one_port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3. The driver implements some or all of the methods in the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ops structure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tx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empty(), set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mctrl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(), get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mctrl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(), stop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tx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(), start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tx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(), send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xchar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(), stop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rx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(), enable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ms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(), break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ctl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(), startup(), shutdown(), flush buffer(), set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termios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(), etc.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All these methods receive as argument at least a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port structure, the device on which the method applies. It is similar to the this pointer in object-oriented languages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Device and Driver model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One of the features that came with the 2.6 kernel is a </a:t>
            </a:r>
            <a:r>
              <a:rPr lang="en-US" altLang="zh-TW" sz="28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unified device </a:t>
            </a: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8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driver model</a:t>
            </a:r>
          </a:p>
          <a:p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Instead of different ad-hoc mechanisms in each subsystem, the device model </a:t>
            </a:r>
            <a:r>
              <a:rPr lang="en-US" altLang="zh-TW" sz="28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unies</a:t>
            </a: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the vision of the devices, drivers, their organization and relationships</a:t>
            </a:r>
          </a:p>
          <a:p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Allows to minimize code duplication, provide common facilities, more coherency in the code organization</a:t>
            </a:r>
          </a:p>
          <a:p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Defines base structure types: struct device, struct driver, struct bus type</a:t>
            </a:r>
          </a:p>
          <a:p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Is visible in </a:t>
            </a:r>
            <a:r>
              <a:rPr lang="en-US" altLang="zh-TW" sz="28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userspace</a:t>
            </a: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through the </a:t>
            </a:r>
            <a:r>
              <a:rPr lang="en-US" altLang="zh-TW" sz="28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sysfs</a:t>
            </a: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filesystem, traditionally mounted under </a:t>
            </a:r>
            <a:r>
              <a:rPr lang="en-US" altLang="zh-TW" sz="28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/sys</a:t>
            </a:r>
            <a:endParaRPr lang="en-US" altLang="zh-TW" sz="2800" dirty="0">
              <a:solidFill>
                <a:srgbClr val="1308F6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Adapter, Bus and Device Drivers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1239651"/>
            <a:ext cx="7296150" cy="49720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Example of Device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To illustrate how drivers are implemented to work with the device model, we will use an USB network adapter driver. We will therefore limit ourselves to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device drivers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 won't cover adapter drivers.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Device Identifiers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Defines the set of devices that this driver can manage, so that the USB core knows which devices this driver can handle.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MODULE_DEVICE_TABLE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macro allows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depmod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to extract at compile the relation between device identifiers and drivers, so that drivers can be loaded automatically by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udev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See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/lib/modules/$(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uname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-r)/modules. {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falias,usbmapg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}</a:t>
            </a:r>
            <a:endParaRPr lang="en-US" altLang="zh-TW" sz="2400" dirty="0">
              <a:solidFill>
                <a:srgbClr val="1308F6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3712219"/>
            <a:ext cx="8709670" cy="296480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Device identifiers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</a:rPr>
              <a:t>Instantiates the </a:t>
            </a:r>
            <a:r>
              <a:rPr lang="en-US" altLang="zh-TW" dirty="0" err="1">
                <a:solidFill>
                  <a:srgbClr val="1308F6"/>
                </a:solidFill>
                <a:uFillTx/>
              </a:rPr>
              <a:t>usb_driver</a:t>
            </a:r>
            <a:r>
              <a:rPr lang="en-US" altLang="zh-TW" dirty="0">
                <a:solidFill>
                  <a:srgbClr val="1308F6"/>
                </a:solidFill>
                <a:uFillTx/>
              </a:rPr>
              <a:t> </a:t>
            </a:r>
            <a:r>
              <a:rPr lang="en-US" altLang="zh-TW" dirty="0">
                <a:uFillTx/>
              </a:rPr>
              <a:t>structure. This structure is a specialization of </a:t>
            </a:r>
            <a:r>
              <a:rPr lang="en-US" altLang="zh-TW" dirty="0" err="1">
                <a:solidFill>
                  <a:srgbClr val="1308F6"/>
                </a:solidFill>
                <a:uFillTx/>
              </a:rPr>
              <a:t>struct_driver</a:t>
            </a:r>
            <a:r>
              <a:rPr lang="en-US" altLang="zh-TW" dirty="0">
                <a:solidFill>
                  <a:srgbClr val="1308F6"/>
                </a:solidFill>
                <a:uFillTx/>
              </a:rPr>
              <a:t> </a:t>
            </a:r>
            <a:r>
              <a:rPr lang="en-US" altLang="zh-TW" dirty="0" err="1">
                <a:uFillTx/>
              </a:rPr>
              <a:t>dened</a:t>
            </a:r>
            <a:r>
              <a:rPr lang="en-US" altLang="zh-TW" dirty="0">
                <a:uFillTx/>
              </a:rPr>
              <a:t> by the driver model. We have an example of inheritance here.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844" y="3068960"/>
            <a:ext cx="8025135" cy="273239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>
                <a:uFillTx/>
              </a:rPr>
              <a:t>Instantation</a:t>
            </a:r>
            <a:r>
              <a:rPr lang="en-US" altLang="zh-TW" sz="3600" b="1" cap="none" dirty="0">
                <a:uFillTx/>
              </a:rPr>
              <a:t> of </a:t>
            </a:r>
            <a:r>
              <a:rPr lang="en-US" altLang="zh-TW" sz="3600" b="1" cap="none" dirty="0" err="1">
                <a:uFillTx/>
              </a:rPr>
              <a:t>usb_driver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Instantiates the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usb_driver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structure. This structure is a specialization of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 driver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defined by the driver model. We have an example of inheritance here.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2780928"/>
            <a:ext cx="8785871" cy="253077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Registration of the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When the driver is loaded and unloaded, it simply registers and unregisters itself as an USB device driver.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16" y="2708920"/>
            <a:ext cx="9226391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Probe Call Sequence (1/3)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At boot time, the USB device driver registers itself to the generic BUS infrastructure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818" y="2492896"/>
            <a:ext cx="8167187" cy="266429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Probe Call Sequence (2/3)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When a bus adapter driver detects a device, it notifies the generic USB bus infrastructure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290" y="2276872"/>
            <a:ext cx="7140243" cy="29134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Accessing the devices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Network devices are accessed through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network-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specic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APIs and tools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(socket API of the standard C library, tools such as ifconfig, route, etc.)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Block and character devices are represented for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userspace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applications as files than can be manipulated using the traditional file API (open(), read(), write(), close(), etc.)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Special file types for block and character devices, associating a name with a couple 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(major, minor)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kernel only cares about the (type, major, minor), which is the unique identifier of the device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Special files traditionally located in 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/dev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created by 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mknod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either manually or automatically by 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udev</a:t>
            </a:r>
            <a:endParaRPr lang="en-US" altLang="zh-TW" sz="2400" dirty="0">
              <a:solidFill>
                <a:srgbClr val="1308F6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Probe Call Sequence (3/3)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generic USB bus infrastructure knows which driver is capable of handling the detected device. It calls the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probe()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method of that driver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483" y="2698724"/>
            <a:ext cx="7257858" cy="262183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Probe Method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probe()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method receives as argument a structure describing the device, usually specialized by the bus infrastructure (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pci_dev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usb_interface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etc.)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This function is responsible for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Initializing the device, mapping I/O memory, registering the interrupt handlers. The bus infrastructure provides methods to get the addresses, interrupts numbers and other device-specific information.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Registering the device to the proper kernel framework, for example the network infrastructure.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rtl8150 probe</a:t>
            </a:r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6987" y="1254125"/>
            <a:ext cx="7486650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Device Model is Recursive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>
              <a:uFillTx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950" y="1704975"/>
            <a:ext cx="9105900" cy="4591050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765819" y="894730"/>
            <a:ext cx="11089233" cy="56618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Drivers can be connected to another driver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Platform Drivers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On embedded systems, devices are often not connected through a bus allowing enumeration,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hotplugging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and providing unique identifiers for devices.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u="sng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However, we still want the devices to be part of the device model.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solution to this is the platform driver / platform device infrastructure.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platform devices are the devices that are directly connected to the CPU, without any kind of bus.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Initialization of a Platform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Example of the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iMX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serial port driver, in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drivers/serial/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imx.c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. The driver instantiates a platform driver structure: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45720" indent="0">
              <a:lnSpc>
                <a:spcPct val="120000"/>
              </a:lnSpc>
              <a:spcBef>
                <a:spcPts val="300"/>
              </a:spcBef>
              <a:buNone/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And registers/unregisters it at </a:t>
            </a:r>
            <a:r>
              <a:rPr lang="en-US" altLang="zh-TW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/cleanup: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b="54931"/>
          <a:stretch/>
        </p:blipFill>
        <p:spPr>
          <a:xfrm>
            <a:off x="1773932" y="1826444"/>
            <a:ext cx="8603394" cy="19485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t="56452"/>
          <a:stretch/>
        </p:blipFill>
        <p:spPr>
          <a:xfrm>
            <a:off x="1773932" y="4437112"/>
            <a:ext cx="8603394" cy="187899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Initialization of a Platform Device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As platform devices cannot be detected dynamically, they are statically defined: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by direct instantiation of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platform_device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structures, as done on ARM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by using a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device tree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as done on PowerPC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Example on ARM, where the instantiation is done in the board specific code (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arch/arm/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mach-imx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/mx1ads.c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matching between a device and the driver is simply done using the name.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3356992"/>
            <a:ext cx="94011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Registration of Platform Devices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device is part of a list: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And the list of devices is added to the system during the board initialization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1484784"/>
            <a:ext cx="9334500" cy="14287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154" y="3619624"/>
            <a:ext cx="9305925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The resource mechanism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Each device managed by a particular driver typically uses different hardware resources: different addresses for the I/O registers, different DMA channel, different IRQ line, etc.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These information can be represented using the kernel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 resource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and an array of resources is associated to a platform device definition.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839" y="3323515"/>
            <a:ext cx="8201145" cy="323751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The </a:t>
            </a:r>
            <a:r>
              <a:rPr lang="en-US" altLang="zh-TW" sz="3600" b="1" cap="none" dirty="0" err="1">
                <a:uFillTx/>
              </a:rPr>
              <a:t>platform_data</a:t>
            </a:r>
            <a:r>
              <a:rPr lang="en-US" altLang="zh-TW" sz="3600" b="1" cap="none" dirty="0">
                <a:uFillTx/>
              </a:rPr>
              <a:t> mechanism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 addition to the well-defined resources, some driver require driver-specific configuration for each platform device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These can be specified using the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platform_data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field of the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 device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As it is a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void *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pointer, it can be used to pass any type of data to the driver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 the case of the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iMX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driver, the platform data is a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imxuart_platform_data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structure, referenced from the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platform_device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structure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149080"/>
            <a:ext cx="9420225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Inside the Kernel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Device drivers must register themselves to the core kernel and implement a set of operations specific to their type: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b="1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Character drivers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must instantiate and register a 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cdev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structure and </a:t>
            </a:r>
            <a:r>
              <a:rPr lang="en-US" altLang="zh-TW" sz="240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implement </a:t>
            </a:r>
            <a:r>
              <a:rPr lang="en-US" altLang="zh-TW" sz="240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file_ 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b="1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Block drivers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must instantiate and register a 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gendisk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structure and implement 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block_device_operations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and a special 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make_request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b="1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Network drivers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must instantiate and register a 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net_device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structure and implement 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net_device_ops</a:t>
            </a:r>
            <a:endParaRPr lang="en-US" altLang="zh-TW" sz="2400" dirty="0">
              <a:solidFill>
                <a:srgbClr val="1308F6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solidFill>
                <a:srgbClr val="1308F6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For the following, we will first focus on character devices as an example of device drivers.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Driver-specific data structure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Typically, device drivers </a:t>
            </a:r>
            <a:r>
              <a:rPr lang="en-US" altLang="zh-TW" b="1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subclass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the type-specific data structure that they must instantiate to register their device to the upper layer framework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For example, serial drivers subclass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uart_port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network drivers subclass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netdev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framebuffer drivers subclass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fb_info</a:t>
            </a:r>
            <a:endParaRPr lang="en-US" altLang="zh-TW" dirty="0">
              <a:solidFill>
                <a:srgbClr val="1308F6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This </a:t>
            </a:r>
            <a:r>
              <a:rPr lang="en-US" altLang="zh-TW" b="1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inheritance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is done by aggregation or by reference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3501008"/>
            <a:ext cx="944880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probe() method for Platform Devices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Just like the usual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probe()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methods, it receives the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platform_device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pointer, uses different utility functions to find the corresponding resources, and registers the device to the corresponding upper layer.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553" y="2542246"/>
            <a:ext cx="8017718" cy="413870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probe() method for Platform Devices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860" y="1853867"/>
            <a:ext cx="8483104" cy="410940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Other non-dynamic busses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 addition to the special platform bus, there are some other busses that do not support dynamic enumeration and identification of devices. For example: I2C and SPI.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For these busses, a list of devices connected to the bus is hardcoded into the board-specific information and is registered using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i2c_register_board_info()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or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spi_register_board_info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()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.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binding between the device is also done using a string identifier.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22" y="3635800"/>
            <a:ext cx="9344025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Typical Organization of a Driver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 driver typically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Defines a </a:t>
            </a:r>
            <a:r>
              <a:rPr lang="en-US" altLang="zh-TW" b="1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driver-specific data structure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to keep track of per-device state, this structure often subclass the type-specific structure for this type of device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Implements a set of </a:t>
            </a:r>
            <a:r>
              <a:rPr lang="en-US" altLang="zh-TW" b="1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helper functions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interrupt handlers, etc.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Implements some or all of the </a:t>
            </a:r>
            <a:r>
              <a:rPr lang="en-US" altLang="zh-TW" b="1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operations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as specified by the framework in which the device will be subscribed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Instantiate the </a:t>
            </a:r>
            <a:r>
              <a:rPr lang="en-US" altLang="zh-TW" b="1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operation table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Defines a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probe()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method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that allocates the "state" structure, initializes the device and registers it to the upper layer framework. Similarly defines a corresponding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remove()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method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Instantiate a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SOMEBUS_driver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structure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that references the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probe()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and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remove()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methods and give the bus infrastructure some way of binding a device to this driver (by name, by identifier, etc.)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 the </a:t>
            </a:r>
            <a:r>
              <a:rPr lang="en-US" altLang="zh-TW" b="1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driver initialization function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register as a device driver to the bus-specific infrastructure. In the </a:t>
            </a:r>
            <a:r>
              <a:rPr lang="en-US" altLang="zh-TW" b="1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driver cleanup function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unregister from the bus-specific infrastructure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71499" y="4575784"/>
            <a:ext cx="11045825" cy="1980839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Upon power-on, the bootloader in an embedded system is the first software to get processor control for low-level hardware initialization.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Then, the control is passed to the Linux kernel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Kernel Initialization : From Bootloader to User Space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1016736"/>
            <a:ext cx="11045825" cy="343704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161241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sz="28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How the kernel bootstraps itself appears in kernel building. Example on ARM (</a:t>
            </a:r>
            <a:r>
              <a:rPr lang="en-US" altLang="zh-TW" sz="2800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pxa</a:t>
            </a:r>
            <a:r>
              <a:rPr lang="en-US" altLang="zh-TW" sz="28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cpu</a:t>
            </a:r>
            <a:r>
              <a:rPr lang="en-US" altLang="zh-TW" sz="28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 in Linux 2.6.36: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make ARCH=arm CROSS_COMPILE=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xscale_be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zImage</a:t>
            </a:r>
            <a:endParaRPr lang="en-US" altLang="zh-TW" sz="2800" dirty="0">
              <a:solidFill>
                <a:srgbClr val="1308F6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Kernel Bootstrap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08" y="2535649"/>
            <a:ext cx="5695355" cy="417066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161241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sz="28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How the kernel bootstraps itself appears in kernel building. Example on ARM (</a:t>
            </a:r>
            <a:r>
              <a:rPr lang="en-US" altLang="zh-TW" sz="2800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pxa</a:t>
            </a:r>
            <a:r>
              <a:rPr lang="en-US" altLang="zh-TW" sz="28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800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cpu</a:t>
            </a:r>
            <a:r>
              <a:rPr lang="en-US" altLang="zh-TW" sz="28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 in Linux 2.6.36:</a:t>
            </a:r>
            <a:endParaRPr lang="en-US" altLang="zh-TW" sz="2800" dirty="0">
              <a:solidFill>
                <a:srgbClr val="0033CC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Kernel Bootstrap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0" y="1006578"/>
            <a:ext cx="11062964" cy="551876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17225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Located in arch/&lt;arch&gt;/boot/compressed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head.o</a:t>
            </a:r>
            <a:endParaRPr lang="en-US" altLang="zh-TW" sz="2400" dirty="0">
              <a:solidFill>
                <a:srgbClr val="1308F6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Architecture specific initialization code. </a:t>
            </a:r>
          </a:p>
          <a:p>
            <a:pPr lvl="2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This is what is executed by the bootloader 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head-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cpu.o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(here head-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xscale.o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2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CPU specific initialization code 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decompress.o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misc.o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Decompression code 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piggy.o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 kernel itself 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Responsible for uncompressing the kernel itself and jumping to its entry point.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nb-NO" altLang="zh-TW" sz="3600" b="1" cap="none" dirty="0">
                <a:uFillTx/>
              </a:rPr>
              <a:t>Bootstrap Code for Compressed Kernels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17225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uncompression</a:t>
            </a: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code jumps into the main kernel entry point, typically located in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arch/&lt;arch&gt;/kernel/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head.S</a:t>
            </a: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whose job is to: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Check the architecture, processor and machine type. 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Configure the MMU, create page table entries and enable virtual memory. 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Calls the 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start_kernel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function in 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sz="24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main.c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Same code for all architectures. 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Anybody interested in kernel startup should study this file!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nb-NO" altLang="zh-TW" sz="3600" b="1" cap="none" dirty="0">
                <a:uFillTx/>
              </a:rPr>
              <a:t>Architecture-specific Initialization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General architecture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044" y="906661"/>
            <a:ext cx="6871580" cy="586463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17225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Calls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setup_arch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(&amp;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command_line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Function defined in 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arch/&lt;arch&gt;/kernel/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setup.c</a:t>
            </a:r>
            <a:endParaRPr lang="en-US" altLang="zh-TW" sz="2400" dirty="0">
              <a:solidFill>
                <a:srgbClr val="1308F6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Copying the command line from where the bootloader left it.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On arm, this function calls 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setup_processor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(in which CPU information is displayed) and 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setup_machine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(locating the machine in the list of supported machines).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Initializes the console as early as possible (to get error messages)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Initializes many subsystems (see the code)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Eventually calls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rest_init</a:t>
            </a: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50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nb-NO" altLang="zh-TW" sz="3600" b="1" cap="none" dirty="0">
                <a:uFillTx/>
              </a:rPr>
              <a:t>start_kernel Main Actions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51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>
                <a:uFillTx/>
              </a:rPr>
              <a:t>rest_init</a:t>
            </a:r>
            <a:r>
              <a:rPr lang="en-US" altLang="zh-TW" sz="3600" b="1" cap="none" dirty="0">
                <a:uFillTx/>
              </a:rPr>
              <a:t>: Starting the Init Process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17225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endParaRPr lang="en-US" altLang="zh-TW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352" y="850915"/>
            <a:ext cx="6614120" cy="5795791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52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fr-FR" altLang="zh-TW" sz="3600" b="1" cap="none" dirty="0">
                <a:uFillTx/>
              </a:rPr>
              <a:t>kernel_init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kernel_init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does two main things: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do_basic_setup</a:t>
            </a:r>
            <a:endParaRPr lang="en-US" altLang="zh-TW" sz="2400" dirty="0">
              <a:solidFill>
                <a:srgbClr val="1308F6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endParaRPr lang="en-US" altLang="zh-TW" sz="24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Once kernel services are ready, start device initialization (Linux 2.6.36 code excerpt):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init_post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TW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734" y="1916832"/>
            <a:ext cx="4933355" cy="2844193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53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>
                <a:uFillTx/>
              </a:rPr>
              <a:t>do_initcalls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17225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Calls pluggable hooks registered with the macros below. Advantage: the generic code doesn’t have to know about them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987" y="2003340"/>
            <a:ext cx="6646887" cy="482435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54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fr-FR" altLang="zh-TW" sz="3600" b="1" cap="none" dirty="0">
                <a:uFillTx/>
              </a:rPr>
              <a:t>initcall example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TW" sz="2400" dirty="0">
              <a:solidFill>
                <a:srgbClr val="0033CC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299" y="1362075"/>
            <a:ext cx="7896225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55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 err="1">
                <a:uFillTx/>
              </a:rPr>
              <a:t>init_post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17225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 last step of Linux booting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First tries to open a console</a:t>
            </a:r>
          </a:p>
          <a:p>
            <a:pPr lvl="1">
              <a:lnSpc>
                <a:spcPct val="130000"/>
              </a:lnSpc>
              <a:spcBef>
                <a:spcPts val="300"/>
              </a:spcBef>
            </a:pP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Then tries to run the </a:t>
            </a:r>
            <a:r>
              <a:rPr lang="en-US" altLang="zh-TW" sz="28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process, effectively turning the current kernel thread into the user space </a:t>
            </a:r>
            <a:r>
              <a:rPr lang="en-US" altLang="zh-TW" sz="2800" dirty="0" err="1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process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fr-FR" altLang="zh-TW" sz="3600" b="1" cap="none" dirty="0">
                <a:uFillTx/>
              </a:rPr>
              <a:t>init_post Code: init/main.c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TW" sz="2400" dirty="0">
              <a:solidFill>
                <a:srgbClr val="0033CC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61" y="903686"/>
            <a:ext cx="9336532" cy="586841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Kernel Initialization Graph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8136905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TW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54" y="1007176"/>
            <a:ext cx="10630916" cy="554268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Kernel Initialization - Summary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bootloader executes bootstrap code.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Bootstrap code initializes the processor and board, and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uncompresses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the kernel code to RAM, and calls the kernel’s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start_kernel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function.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Copies the command line from the bootloader.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Identifies the processor and machine.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Initializes the console.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Initializes kernel services (memory allocation, scheduling, file cache...)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Creates a new kernel thread (future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init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process) and continues in the idle loop.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Initializes devices and execute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initcalls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3676122" y="1772816"/>
            <a:ext cx="4836580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uFillTx/>
                <a:latin typeface="Freestyle Script" panose="030804020302050B0404" pitchFamily="66" charset="0"/>
              </a:rPr>
              <a:t>That’s all for today.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File operations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The file operations are generic to all types of files: regular files, directories, character devices, block devices, etc.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907" y="2060848"/>
            <a:ext cx="9103010" cy="4139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Character Driver Skeleton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Implement the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read()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and 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write()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operations, and instantiate the </a:t>
            </a: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file_operations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structure.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54" y="1916832"/>
            <a:ext cx="9502116" cy="41678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Character Driver Skeleton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Register and unregister the driver to the kernel using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register_chrdev_region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unregister_chrdev_region</a:t>
            </a:r>
            <a:endParaRPr lang="en-US" altLang="zh-TW" sz="2400" dirty="0">
              <a:solidFill>
                <a:srgbClr val="1308F6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cdev_add</a:t>
            </a:r>
            <a:r>
              <a:rPr lang="en-US" altLang="zh-TW" sz="2400" dirty="0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altLang="zh-TW" sz="2400" dirty="0" err="1">
                <a:solidFill>
                  <a:srgbClr val="1308F6"/>
                </a:solidFill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cdev_del</a:t>
            </a:r>
            <a:endParaRPr lang="en-US" altLang="zh-TW" sz="2400" dirty="0">
              <a:solidFill>
                <a:srgbClr val="1308F6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65" y="2396987"/>
            <a:ext cx="9263673" cy="42344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9</a:t>
            </a:fld>
            <a:endParaRPr lang="zh-TW" altLang="en-US" dirty="0">
              <a:uFillTx/>
            </a:endParaRPr>
          </a:p>
        </p:txBody>
      </p:sp>
      <p:sp>
        <p:nvSpPr>
          <p:cNvPr id="4" name="標題 2"/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>
                <a:uFillTx/>
              </a:rPr>
              <a:t>Driver Usage in </a:t>
            </a:r>
            <a:r>
              <a:rPr lang="en-US" altLang="zh-TW" sz="3600" b="1" cap="none" dirty="0" err="1">
                <a:uFillTx/>
              </a:rPr>
              <a:t>Userspace</a:t>
            </a:r>
            <a:endParaRPr lang="en-US" altLang="zh-TW" sz="3600" b="1" cap="none" dirty="0">
              <a:uFillTx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1089233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Making it accessible to </a:t>
            </a:r>
            <a:r>
              <a:rPr lang="en-US" altLang="zh-TW" dirty="0" err="1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userspace</a:t>
            </a: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application by creating a device node: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 err="1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mknod</a:t>
            </a:r>
            <a:r>
              <a:rPr lang="en-US" altLang="zh-TW" dirty="0">
                <a:solidFill>
                  <a:srgbClr val="1308F6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/dev/demo c 202 128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Using normal the normal file API :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60" y="2944054"/>
            <a:ext cx="8981303" cy="2478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17497</TotalTime>
  <Words>3054</Words>
  <Application>Microsoft Office PowerPoint</Application>
  <PresentationFormat>自訂</PresentationFormat>
  <Paragraphs>361</Paragraphs>
  <Slides>59</Slides>
  <Notes>59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7" baseType="lpstr">
      <vt:lpstr>Microsoft JhengHei UI</vt:lpstr>
      <vt:lpstr>微軟正黑體</vt:lpstr>
      <vt:lpstr>新細明體</vt:lpstr>
      <vt:lpstr>標楷體</vt:lpstr>
      <vt:lpstr>Arial</vt:lpstr>
      <vt:lpstr>Calibri</vt:lpstr>
      <vt:lpstr>Freestyle Script</vt:lpstr>
      <vt:lpstr>世界國家/地區報告簡報</vt:lpstr>
      <vt:lpstr>Embedded System Lecture 06:  Kernel Arch for Device Drivers &amp; Kernel Initialization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Shuo-Han Chen</cp:lastModifiedBy>
  <cp:revision>533</cp:revision>
  <cp:lastPrinted>2020-01-09T04:10:42Z</cp:lastPrinted>
  <dcterms:created xsi:type="dcterms:W3CDTF">2019-11-24T21:24:40Z</dcterms:created>
  <dcterms:modified xsi:type="dcterms:W3CDTF">2020-10-28T18:35:28Z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