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24" r:id="rId3"/>
    <p:sldId id="326" r:id="rId4"/>
    <p:sldId id="370" r:id="rId5"/>
    <p:sldId id="327" r:id="rId6"/>
    <p:sldId id="328" r:id="rId7"/>
    <p:sldId id="329" r:id="rId8"/>
    <p:sldId id="330" r:id="rId9"/>
    <p:sldId id="331" r:id="rId10"/>
    <p:sldId id="332" r:id="rId11"/>
    <p:sldId id="371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4" r:id="rId23"/>
    <p:sldId id="345" r:id="rId24"/>
    <p:sldId id="374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7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72" r:id="rId45"/>
    <p:sldId id="257" r:id="rId46"/>
    <p:sldId id="262" r:id="rId47"/>
    <p:sldId id="258" r:id="rId48"/>
    <p:sldId id="317" r:id="rId49"/>
    <p:sldId id="259" r:id="rId50"/>
    <p:sldId id="323" r:id="rId51"/>
    <p:sldId id="322" r:id="rId52"/>
    <p:sldId id="320" r:id="rId53"/>
    <p:sldId id="321" r:id="rId54"/>
    <p:sldId id="318" r:id="rId55"/>
    <p:sldId id="319" r:id="rId56"/>
    <p:sldId id="260" r:id="rId57"/>
    <p:sldId id="261" r:id="rId58"/>
    <p:sldId id="263" r:id="rId59"/>
    <p:sldId id="316" r:id="rId60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8" autoAdjust="0"/>
    <p:restoredTop sz="74092" autoAdjust="0"/>
  </p:normalViewPr>
  <p:slideViewPr>
    <p:cSldViewPr>
      <p:cViewPr varScale="1">
        <p:scale>
          <a:sx n="50" d="100"/>
          <a:sy n="50" d="100"/>
        </p:scale>
        <p:origin x="1472" y="3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2020年10月22日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2020年10月22日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83991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81679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3910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599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9721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1303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893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77236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26220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00270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6062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37730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92488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616261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7189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40173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26808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04031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577168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76762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472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63014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11457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655047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13077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68098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20100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52000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78644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12374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002965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2113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44898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402622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004370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50058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114204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550231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453258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35553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317412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17148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78536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00032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4146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606510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884799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342490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923103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51218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90434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617298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954137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0863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37818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8058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2963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2020年10月22日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2020年10月22日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2020年10月22日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2020年10月22日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2020年10月22日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2020年10月22日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2020年10月22日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2020年10月22日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2020年10月22日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2020年10月22日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2020年10月22日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2020年10月22日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201718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Lecture 05: </a:t>
            </a: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Kernel Arch for Device Drivers &amp; Kernel Initialization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 09:10 - 12:00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From the </a:t>
            </a:r>
            <a:r>
              <a:rPr lang="en-US" altLang="zh-TW" sz="3600" b="1" cap="none" dirty="0" err="1"/>
              <a:t>Syscall</a:t>
            </a:r>
            <a:r>
              <a:rPr lang="en-US" altLang="zh-TW" sz="3600" b="1" cap="none" dirty="0"/>
              <a:t> to Your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fs/read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write.c</a:t>
            </a:r>
            <a:endParaRPr lang="en-US" altLang="zh-TW" sz="2400" dirty="0">
              <a:solidFill>
                <a:srgbClr val="1308F6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1D8378F-F17F-4F76-B2FE-592C8EA29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92" y="1821073"/>
            <a:ext cx="9486852" cy="380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0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From the </a:t>
            </a:r>
            <a:r>
              <a:rPr lang="en-US" altLang="zh-TW" sz="3600" b="1" cap="none" dirty="0" err="1"/>
              <a:t>Syscall</a:t>
            </a:r>
            <a:r>
              <a:rPr lang="en-US" altLang="zh-TW" sz="3600" b="1" cap="none" dirty="0"/>
              <a:t> to Your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fs/read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write.c</a:t>
            </a:r>
            <a:endParaRPr lang="en-US" altLang="zh-TW" sz="2400" dirty="0">
              <a:solidFill>
                <a:srgbClr val="1308F6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864546B-E30A-44EC-BCCE-56DC8FBC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96" y="1506505"/>
            <a:ext cx="7866831" cy="50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1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/>
              <a:t>ioctl</a:t>
            </a:r>
            <a:r>
              <a:rPr lang="en-US" altLang="zh-TW" sz="3600" b="1" cap="none" dirty="0"/>
              <a:t> mechanism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file operations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set of operations, while being sufficient for regular files, isn't sufficient as an API to the wide range of character and block devices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Device-specific operations such as changing the speed of a serial port, setting the volume on a soundcard, configuring video-related parameters on a framebuffer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are not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handled by the file operations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One of the operations,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ioctl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allows to extend the capabilities of a driver with driver-specific operations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 user space: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int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ioctl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(int d, int request, ...);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d, the file descriptor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request, a driver-specific integer identifying the operation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..., zero or one argument.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 kernel space: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int (*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ioctl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 (struct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inode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*, struct file *, unsigned int, unsigned long);</a:t>
            </a:r>
            <a:endParaRPr lang="en-US" altLang="zh-TW" dirty="0">
              <a:solidFill>
                <a:srgbClr val="1308F6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67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Kernel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Implement the demo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ioctl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operation and reference it in the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file_operations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structure: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F474515-ED62-4EBD-906A-AFAFBA6C9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713" y="1600820"/>
            <a:ext cx="8361397" cy="488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5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/>
              <a:t>ioctl</a:t>
            </a:r>
            <a:r>
              <a:rPr lang="en-US" altLang="zh-TW" sz="3600" b="1" cap="none" dirty="0"/>
              <a:t> example, </a:t>
            </a:r>
            <a:r>
              <a:rPr lang="en-US" altLang="zh-TW" sz="3600" b="1" cap="none" dirty="0" err="1"/>
              <a:t>userspace</a:t>
            </a:r>
            <a:r>
              <a:rPr lang="en-US" altLang="zh-TW" sz="3600" b="1" cap="none" dirty="0"/>
              <a:t> side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Use the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ioctl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system call.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6BFF39D-8292-453B-A7EB-4BFCCF329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314" y="2276872"/>
            <a:ext cx="8334195" cy="26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6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Kernel Framework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Most device drivers are not directly implemented as character devices or block devices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They are implemented under a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framework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specific to a device type (framebuffer, V4L, serial, etc.)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framework allows to factorize the common parts of drivers for the same type of devices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From user space, they are still seen as normal character devices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framework allows to provide a coherent user space interface (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ioctl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numbering and semantic, etc.) for every type of device, regardless of the driver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65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Example of frameworks</a:t>
            </a:r>
          </a:p>
        </p:txBody>
      </p:sp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0DB02F54-0FD8-4756-AFB2-20B5CAABA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1924" y="1179659"/>
            <a:ext cx="9089732" cy="50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53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Example of the framebuffer framework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Kernel option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CONFIG_FB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Implemented in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drivers/video/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fb.c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fbmem.c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fbmon.c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fbcmap.c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fbsysfs.c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modedb.c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fbcvt.c</a:t>
            </a: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Implements a single character driver (through file operations), registers the major number and allocates minors, allocates and implements the user/kernel API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First part of 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include/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linux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fb.h</a:t>
            </a:r>
            <a:endParaRPr lang="en-US" altLang="zh-TW" sz="2400" dirty="0">
              <a:solidFill>
                <a:srgbClr val="1308F6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Defines the set of operations a framebuffer driver must implement and helper functions for the drivers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fb_ops</a:t>
            </a:r>
            <a:endParaRPr lang="en-US" altLang="zh-TW" dirty="0">
              <a:solidFill>
                <a:srgbClr val="1308F6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Second part of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include/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linux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fb.h</a:t>
            </a:r>
            <a:endParaRPr lang="en-US" altLang="zh-TW" dirty="0">
              <a:solidFill>
                <a:srgbClr val="1308F6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45720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9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The framebuffer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Must implement some or all operations defined in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fb_ops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. Those operations are framebuffer-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specfic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(), xxx 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read(),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write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checkvar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setpar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setcolreg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blank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pan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fillrect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s-E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s-E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copyarea(), xxx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s-E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imageblit(), xxx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s-E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cursor(),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rotate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sync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(), xxx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caps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(), etc.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Must allocate a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fb_info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structure with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framebuffer_alloc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set the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fbops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field to the operation structure, and register the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framebuer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device with register framebuffer()</a:t>
            </a:r>
            <a:endParaRPr lang="en-US" altLang="zh-TW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93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Skeleton example</a:t>
            </a:r>
          </a:p>
        </p:txBody>
      </p:sp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E863FED7-BC25-4537-8833-6643FEC3D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4320" y="1484784"/>
            <a:ext cx="8320184" cy="442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Kernel Arch for Device Drivers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Userspace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sees three main types of devices:</a:t>
            </a:r>
          </a:p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Character devices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most common type of devices.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Initially for devices implementing streams of bytes, it is now used for a wide range of devices: serial ports, framebuffers, video capture devices, sound devices, input devices, I2C and SPI gateways, etc.</a:t>
            </a:r>
          </a:p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Block devices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for storage devices like hard disks, CD-ROM drives, USB keys, SD/MMC cards, etc.</a:t>
            </a:r>
          </a:p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Network devices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for wired or wireless interfaces, network connections and others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310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Other example of framework: serial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1. The driver registers a single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uart_driver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structure, that contains a few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informations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such as major, starting minor, number of supported serial ports, etc.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Functions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register driver() and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unregister driver()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2. For each serial port detected, the driver registers a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uart_port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structure, which points to a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uart_ops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structure and contains other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informations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about the serial port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Functions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uart_add_one_port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uart_remove_one_port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3. The driver implements some or all of the methods in the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ops structure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tx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empty(), set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mctrl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(), get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mctrl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(), stop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tx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(), start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tx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(), send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xchar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(), stop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rx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(), enable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ms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(), break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ctl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(), startup(), shutdown(), flush buffer(), set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termios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(), etc.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All these methods receive as argument at least a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port structure, the device on which the method applies. It is similar to the this pointer in object-oriented languages</a:t>
            </a:r>
          </a:p>
        </p:txBody>
      </p:sp>
    </p:spTree>
    <p:extLst>
      <p:ext uri="{BB962C8B-B14F-4D97-AF65-F5344CB8AC3E}">
        <p14:creationId xmlns:p14="http://schemas.microsoft.com/office/powerpoint/2010/main" val="238009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Device and Driver model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One of the features that came with the 2.6 kernel is a </a:t>
            </a:r>
            <a:r>
              <a:rPr lang="en-US" altLang="zh-TW" sz="28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unified device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8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 model</a:t>
            </a:r>
          </a:p>
          <a:p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Instead of different ad-hoc mechanisms in each subsystem, the device model 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unfies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the vision of the devices, drivers, their organization and relationships</a:t>
            </a:r>
          </a:p>
          <a:p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Allows to minimize code duplication, provide common facilities, more coherency in the code organization</a:t>
            </a:r>
          </a:p>
          <a:p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Defines base structure types: struct device, struct driver, struct bus type</a:t>
            </a:r>
          </a:p>
          <a:p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Is visible in </a:t>
            </a:r>
            <a:r>
              <a:rPr lang="en-US" altLang="zh-TW" sz="28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userspace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through the </a:t>
            </a:r>
            <a:r>
              <a:rPr lang="en-US" altLang="zh-TW" sz="28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sysfs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filesystem, traditionally mounted under </a:t>
            </a:r>
            <a:r>
              <a:rPr lang="en-US" altLang="zh-TW" sz="28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/sys</a:t>
            </a:r>
            <a:endParaRPr lang="en-US" altLang="zh-TW" sz="2800" dirty="0">
              <a:solidFill>
                <a:srgbClr val="1308F6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125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Adapter, Bus and Device Drivers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9E9A379-0BDA-4DC5-96E8-69EA49C77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1239651"/>
            <a:ext cx="72961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80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Example of Device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To illustrate how drivers are implemented to work with the device model, we will use an USB network adapter driver. We will therefore limit ourselves to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device drivers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 won't cover adapter drivers.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20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Device Identifiers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Defines the set of devices that this driver can manage, so that the USB core knows which devices this driver can handle.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MODULE_DEVICE_TABLE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macro allows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depmod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to extract at compile the relation between device identifiers and drivers, so that drivers can be loaded automatically by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udev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See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/lib/modules/$(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uname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-r)/modules. {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falias,usbmapg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}</a:t>
            </a:r>
            <a:endParaRPr lang="en-US" altLang="zh-TW" sz="2400" dirty="0">
              <a:solidFill>
                <a:srgbClr val="1308F6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1D0CBB2-CC15-4431-844C-9CBFCC59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3712219"/>
            <a:ext cx="8709670" cy="296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11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Device identifiers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Instantiates the </a:t>
            </a:r>
            <a:r>
              <a:rPr lang="en-US" altLang="zh-TW" dirty="0" err="1">
                <a:solidFill>
                  <a:srgbClr val="1308F6"/>
                </a:solidFill>
              </a:rPr>
              <a:t>usb_driver</a:t>
            </a:r>
            <a:r>
              <a:rPr lang="en-US" altLang="zh-TW" dirty="0">
                <a:solidFill>
                  <a:srgbClr val="1308F6"/>
                </a:solidFill>
              </a:rPr>
              <a:t> </a:t>
            </a:r>
            <a:r>
              <a:rPr lang="en-US" altLang="zh-TW" dirty="0"/>
              <a:t>structure. This structure is a specialization of </a:t>
            </a:r>
            <a:r>
              <a:rPr lang="en-US" altLang="zh-TW" dirty="0" err="1">
                <a:solidFill>
                  <a:srgbClr val="1308F6"/>
                </a:solidFill>
              </a:rPr>
              <a:t>struct_driver</a:t>
            </a:r>
            <a:r>
              <a:rPr lang="en-US" altLang="zh-TW" dirty="0">
                <a:solidFill>
                  <a:srgbClr val="1308F6"/>
                </a:solidFill>
              </a:rPr>
              <a:t> </a:t>
            </a:r>
            <a:r>
              <a:rPr lang="en-US" altLang="zh-TW" dirty="0" err="1"/>
              <a:t>dened</a:t>
            </a:r>
            <a:r>
              <a:rPr lang="en-US" altLang="zh-TW" dirty="0"/>
              <a:t> by the driver model. We have an example of inheritance here.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8F4F6FA-5C4A-495F-B0EC-1A468EA46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844" y="3068960"/>
            <a:ext cx="8025135" cy="273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44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/>
              <a:t>Instantation</a:t>
            </a:r>
            <a:r>
              <a:rPr lang="en-US" altLang="zh-TW" sz="3600" b="1" cap="none" dirty="0"/>
              <a:t> of </a:t>
            </a:r>
            <a:r>
              <a:rPr lang="en-US" altLang="zh-TW" sz="3600" b="1" cap="none" dirty="0" err="1"/>
              <a:t>usb_driver</a:t>
            </a:r>
            <a:endParaRPr lang="en-US" altLang="zh-TW" sz="3600" b="1" cap="none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Instantiates the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usb_driver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structure. This structure is a specialization of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 driver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defined by the driver model. We have an example of inheritance here.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BA1850B-A3CB-45CE-B90B-A8CA8FC40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2780928"/>
            <a:ext cx="8785871" cy="253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27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Registration of the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When the driver is loaded and unloaded, it simply registers and unregisters itself as an USB device driver.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A74FF0B-A8EF-4BE9-B8B7-5596B7A0A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16" y="2708920"/>
            <a:ext cx="922639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59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Probe Call Sequence (1/3)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At boot time, the USB device driver registers itself to the generic BUS infrastructure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9022FA5-11E1-43BB-85C0-3A21990CF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818" y="2492896"/>
            <a:ext cx="816718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66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Probe Call Sequence (2/3)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When a bus adapter driver detects a device, it notifies the generic USB bus infrastructure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8FD6201-6B00-47C0-AA28-E674D74F4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290" y="2276872"/>
            <a:ext cx="7140243" cy="291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7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Accessing the devices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Network devices are accessed through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network-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specic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APIs and tools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(socket API of the standard C library, tools such as ifconfig, route, etc.)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Block and character devices are represented for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userspace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applications as files than can be manipulated using the traditional file API (open(), read(), write(), close(), etc.)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Special file types for block and character devices, associating a name with a couple 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(major, minor)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kernel only cares about the (type, major, minor), which is the unique identifier of the device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Special files traditionally located in 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/dev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created by 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mknod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either manually or automatically by 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udev</a:t>
            </a:r>
            <a:endParaRPr lang="en-US" altLang="zh-TW" sz="2400" dirty="0">
              <a:solidFill>
                <a:srgbClr val="1308F6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38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Probe Call Sequence (3/3)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generic USB bus infrastructure knows which driver is capable of handling the detected device. It calls the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probe()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method of that driver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8776011-C33A-4272-A15B-1763294F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483" y="2698724"/>
            <a:ext cx="7257858" cy="26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08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Probe Method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probe()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method receives as argument a structure describing the device, usually specialized by the bus infrastructure (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pci_dev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usb_interface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etc.)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This function is responsible for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Initializing the device, mapping I/O memory, registering the interrupt handlers. The bus infrastructure provides methods to get the addresses, interrupts numbers and other device-specific information.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Registering the device to the proper kernel framework, for example the network infrastructure.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223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rtl8150 probe</a:t>
            </a:r>
          </a:p>
        </p:txBody>
      </p:sp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B8E38EB4-01EC-430D-889E-68A7D4063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6987" y="1254125"/>
            <a:ext cx="7486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85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Device Model is Recursive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86D3433-782F-4C49-A5DE-51A8FE4A39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5CACF1-E198-45A3-931A-334B94826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950" y="1704975"/>
            <a:ext cx="9105900" cy="4591050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2FA0925-F964-4904-8B5E-BE88B789F456}"/>
              </a:ext>
            </a:extLst>
          </p:cNvPr>
          <p:cNvSpPr txBox="1">
            <a:spLocks/>
          </p:cNvSpPr>
          <p:nvPr/>
        </p:nvSpPr>
        <p:spPr>
          <a:xfrm>
            <a:off x="765819" y="894730"/>
            <a:ext cx="11089233" cy="56618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Drivers can be connected to another driver</a:t>
            </a: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13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Platform Drivers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On embedded systems, devices are often not connected through a bus allowing enumeration,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hotplugging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and providing unique identifiers for devices.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u="sng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However, we still want the devices to be part of the device model.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solution to this is the platform driver / platform device infrastructure.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platform devices are the devices that are directly connected to the CPU, without any kind of bus.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68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Initialization of a Platform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Example of the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iMX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serial port driver, in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drivers/serial/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imx.c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. The driver instantiates a platform driver structure: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45720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And registers/unregisters it at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/cleanup: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C8A0340-FADA-4238-B6F8-9AE9C940AC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31"/>
          <a:stretch/>
        </p:blipFill>
        <p:spPr>
          <a:xfrm>
            <a:off x="1773932" y="1826444"/>
            <a:ext cx="8603394" cy="19485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FA6A371-9131-4992-B0F6-50A2BD000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452"/>
          <a:stretch/>
        </p:blipFill>
        <p:spPr>
          <a:xfrm>
            <a:off x="1773932" y="4437112"/>
            <a:ext cx="8603394" cy="187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92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Initialization of a Platform Device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As platform devices cannot be detected dynamically, they are statically defined: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by direct instantiation of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platform_device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structures, as done on ARM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by using a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device tree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as done on PowerPC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Example on ARM, where the instantiation is done in the board specific code (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arch/arm/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mach-imx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/mx1ads.c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matching between a device and the driver is simply done using the name.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EA7DDE7-2F6B-4FD4-B94B-436115C53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3356992"/>
            <a:ext cx="94011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42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Registration of Platform Devices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device is part of a list: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And the list of devices is added to the system during the board initialization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910393F-8880-467A-872B-7C12A173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1484784"/>
            <a:ext cx="9334500" cy="142875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34E71E0-55CB-4DB1-923C-84AF420D5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154" y="3619624"/>
            <a:ext cx="93059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01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The resource mechanism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Each device managed by a particular driver typically uses different hardware resources: different addresses for the I/O registers, different DMA channel, different IRQ line, etc.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These information can be represented using the kernel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 resource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and an array of resources is associated to a platform device definition.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774C670-2FCA-4B38-BC76-DEE097501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839" y="3323515"/>
            <a:ext cx="8201145" cy="32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36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The </a:t>
            </a:r>
            <a:r>
              <a:rPr lang="en-US" altLang="zh-TW" sz="3600" b="1" cap="none" dirty="0" err="1"/>
              <a:t>platform_data</a:t>
            </a:r>
            <a:r>
              <a:rPr lang="en-US" altLang="zh-TW" sz="3600" b="1" cap="none" dirty="0"/>
              <a:t> mechanism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 addition to the well-defined resources, some driver require driver-specific configuration for each platform device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These can be specified using the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platform_data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field of the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 device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As it is a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void *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pointer, it can be used to pass any type of data to the driver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 the case of the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iMX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driver, the platform data is a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imxuart_platform_data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structure, referenced from the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platform_device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structure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71290AA-D6C7-4740-9A8A-30FA492BA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149080"/>
            <a:ext cx="94202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Inside the Kernel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Device drivers must register themselves to the core kernel and implement a set of operations specific to their type: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Character drivers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must instantiate and register a 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cdev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structure and </a:t>
            </a:r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implement </a:t>
            </a:r>
            <a:r>
              <a:rPr lang="en-US" altLang="zh-TW" sz="240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file_ 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Block drivers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must instantiate and register a 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gendisk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structure and implement 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block_device_operations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and a special 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make_request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Network drivers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must instantiate and register a 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net_device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structure and implement 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net_device_ops</a:t>
            </a:r>
            <a:endParaRPr lang="en-US" altLang="zh-TW" sz="2400" dirty="0">
              <a:solidFill>
                <a:srgbClr val="1308F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solidFill>
                <a:srgbClr val="1308F6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For the following, we will first focus on character devices as an example of device drivers.</a:t>
            </a:r>
            <a:endParaRPr lang="en-US" altLang="zh-TW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70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Driver-specific data structure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Typically, device drivers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subclass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the type-specific data structure that they must instantiate to register their device to the upper layer framework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For example, serial drivers subclass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uart_port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network drivers subclass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netdev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framebuffer drivers subclass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fb_info</a:t>
            </a:r>
            <a:endParaRPr lang="en-US" altLang="zh-TW" dirty="0">
              <a:solidFill>
                <a:srgbClr val="1308F6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This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inheritance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is done by aggregation or by reference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B790ECB-D4C1-45E9-A531-445DFB882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3501008"/>
            <a:ext cx="94488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51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probe() method for Platform Devices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Just like the usual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probe()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methods, it receives the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platform_device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pointer, uses different utility functions to find the corresponding resources, and registers the device to the corresponding upper layer.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913DE6D-E952-42AB-AC27-6609A2865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553" y="2542246"/>
            <a:ext cx="8017718" cy="41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97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probe() method for Platform Devices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4E69089-E88B-4BEF-AFF6-E446BFB4D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860" y="1853867"/>
            <a:ext cx="8483104" cy="41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82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Other Non-Dynamic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 addition to the special platform bus, there are some other busses that do not support dynamic enumeration and identification of devices. For example: I2C and SPI.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For these busses, a list of devices connected to the bus is hardcoded into the board-specific information and is registered using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i2c_register_board_info()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or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spi_register_board_info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.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binding between the device is also done using a string identifier.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817A05B-1CE7-4409-891D-B1FE4387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22" y="3635800"/>
            <a:ext cx="93440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49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Typical Organization of a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 driver typically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Defines a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driver-specific data structure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to keep track of per-device state, this structure often subclass the type-specific structure for this type of device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Implements a set of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helper functions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interrupt handlers, etc.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Implements some or all of the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operations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as specified by the framework in which the device will be subscribed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Instantiate the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operation table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Defines a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probe()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method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that allocates the "state" structure, initializes the device and registers it to the upper layer framework. Similarly defines a corresponding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remove()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method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Instantiate a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SOMEBUS_driver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structure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that references the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probe()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remove()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methods and give the bus infrastructure some way of binding a device to this driver (by name, by identifier, etc.)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 the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driver initialization function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register as a device driver to the bus-specific infrastructure. In the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driver cleanup function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unregister from the bus-specific infrastructure</a:t>
            </a:r>
            <a:endParaRPr lang="en-US" altLang="zh-TW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713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71499" y="4575784"/>
            <a:ext cx="11045825" cy="1980839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Upon power-on, the bootloader in an embedded system is the first software to get processor control for low-level hardware initialization.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Then, the control is passed to the Linux kernel</a:t>
            </a:r>
            <a:endParaRPr lang="en-US" altLang="zh-TW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Kernel Initialization : From Bootloader to User Space</a:t>
            </a:r>
            <a:endParaRPr lang="en-US" altLang="zh-TW" sz="3600" b="1" cap="none" dirty="0">
              <a:uFillTx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8ADE75-8858-408F-A32E-BA26FA15C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1016736"/>
            <a:ext cx="11045825" cy="34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71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Kernel Initialization Graph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8136905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TW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AA30C6-AFC2-4B59-B309-943D1D98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54" y="1007176"/>
            <a:ext cx="10630916" cy="554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963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161241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How the kernel bootstraps itself appears in kernel building. Example on ARM (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pxa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cpu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 in Linux 2.6.36: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ARCH=arm CROSS_COMPILE=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xscale_be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zImage</a:t>
            </a:r>
            <a:endParaRPr lang="en-US" altLang="zh-TW" sz="2800" dirty="0">
              <a:solidFill>
                <a:srgbClr val="1308F6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Kernel Bootstrap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EA0F05-562D-419A-BE86-F6E392D7A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08" y="2535649"/>
            <a:ext cx="5695355" cy="417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595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161241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How the kernel bootstraps itself appears in kernel building. Example on ARM (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pxa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cpu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 in Linux 2.6.36:</a:t>
            </a:r>
            <a:endParaRPr lang="en-US" altLang="zh-TW" sz="2800" dirty="0">
              <a:solidFill>
                <a:srgbClr val="0033CC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Kernel Bootstrap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35A00D8-4C46-4924-95C0-DCAA553D4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0" y="1006578"/>
            <a:ext cx="11062964" cy="551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91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17225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Located in arch/&lt;arch&gt;/boot/compressed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head.o</a:t>
            </a:r>
            <a:endParaRPr lang="en-US" altLang="zh-TW" sz="2400" dirty="0">
              <a:solidFill>
                <a:srgbClr val="1308F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Architecture specific initialization code. </a:t>
            </a:r>
          </a:p>
          <a:p>
            <a:pPr lvl="2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This is what is executed by the bootloader 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head-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cpu.o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(here head-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xscale.o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2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CPU specific initialization code 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decompress.o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misc.o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Decompression code 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piggy.o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The kernel itself 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Responsible for uncompressing the kernel itself and jumping to its entry point.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nb-NO" altLang="zh-TW" sz="3600" b="1" cap="none" dirty="0"/>
              <a:t>Bootstrap Code for Compressed Kernels</a:t>
            </a:r>
          </a:p>
        </p:txBody>
      </p:sp>
    </p:spTree>
    <p:extLst>
      <p:ext uri="{BB962C8B-B14F-4D97-AF65-F5344CB8AC3E}">
        <p14:creationId xmlns:p14="http://schemas.microsoft.com/office/powerpoint/2010/main" val="209449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General architecture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2FB39E0-11F4-4121-B04A-151755D7D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4" y="906661"/>
            <a:ext cx="6871580" cy="58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874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17225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uncompression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code jumps into the main kernel entry point, typically located in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arch/&lt;arch&gt;/kernel/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head.S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, whose job is to: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Check the architecture, processor and machine type. 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Configure the MMU, create page table entries and enable virtual memory. 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Calls the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start_kernel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function in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main.c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Same code for all architectures. 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Anybody interested in kernel startup should study this file!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nb-NO" altLang="zh-TW" sz="3600" b="1" cap="none" dirty="0"/>
              <a:t>Architecture-specific Initialization Code</a:t>
            </a:r>
          </a:p>
        </p:txBody>
      </p:sp>
    </p:spTree>
    <p:extLst>
      <p:ext uri="{BB962C8B-B14F-4D97-AF65-F5344CB8AC3E}">
        <p14:creationId xmlns:p14="http://schemas.microsoft.com/office/powerpoint/2010/main" val="3482709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17225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Calls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setup_arch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(&amp;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command_line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Function defined in 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arch/&lt;arch&gt;/kernel/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setup.c</a:t>
            </a:r>
            <a:endParaRPr lang="en-US" altLang="zh-TW" sz="2400" dirty="0">
              <a:solidFill>
                <a:srgbClr val="1308F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Copying the command line from where the bootloader left it.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On arm, this function calls 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setup_processor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(in which CPU information is displayed) and 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setup_machine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(locating the machine in the list of supported machines).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Initializes the console as early as possible (to get error messages)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Initializes many subsystems (see the code)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Eventually calls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rest_init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nb-NO" altLang="zh-TW" sz="3600" b="1" cap="none" dirty="0"/>
              <a:t>start_kernel Main Actions</a:t>
            </a:r>
          </a:p>
        </p:txBody>
      </p:sp>
    </p:spTree>
    <p:extLst>
      <p:ext uri="{BB962C8B-B14F-4D97-AF65-F5344CB8AC3E}">
        <p14:creationId xmlns:p14="http://schemas.microsoft.com/office/powerpoint/2010/main" val="42926587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/>
              <a:t>rest_init</a:t>
            </a:r>
            <a:r>
              <a:rPr lang="en-US" altLang="zh-TW" sz="3600" b="1" cap="none" dirty="0"/>
              <a:t>: Starting the Init Process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7F908B-E203-4D33-A63D-80036935D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9" y="894730"/>
            <a:ext cx="11017225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D1F6BBD-2744-4C61-8DE0-C019683A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352" y="850915"/>
            <a:ext cx="6614120" cy="579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938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fr-FR" altLang="zh-TW" sz="3600" b="1" cap="none" dirty="0"/>
              <a:t>kernel_init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kernel_init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does two main things: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do_basic_setup</a:t>
            </a:r>
            <a:endParaRPr lang="en-US" altLang="zh-TW" sz="2400" dirty="0">
              <a:solidFill>
                <a:srgbClr val="1308F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Once kernel services are ready, start device initialization (Linux 2.6.36 code excerpt):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init_post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27E5E6-5363-4112-B8F5-AA7CFC0C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734" y="1916832"/>
            <a:ext cx="4933355" cy="284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84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/>
              <a:t>do_initcalls</a:t>
            </a:r>
            <a:endParaRPr lang="en-US" altLang="zh-TW" sz="3600" b="1" cap="none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7F908B-E203-4D33-A63D-80036935D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9" y="894730"/>
            <a:ext cx="11017225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Calls pluggable hooks registered with the macros below. Advantage: the generic code doesn’t have to know about them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E31DC93-7029-46A3-9A95-F78B96104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987" y="2003340"/>
            <a:ext cx="6646887" cy="482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863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fr-FR" altLang="zh-TW" sz="3600" b="1" cap="none" dirty="0"/>
              <a:t>initcall example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TW" sz="2400" dirty="0">
              <a:solidFill>
                <a:srgbClr val="0033CC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8C635F3-A57B-4A78-8C5F-2E94CD49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299" y="1362075"/>
            <a:ext cx="78962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402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/>
              <a:t>init_post</a:t>
            </a:r>
            <a:endParaRPr lang="en-US" altLang="zh-TW" sz="3600" b="1" cap="none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7F908B-E203-4D33-A63D-80036935D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9" y="894730"/>
            <a:ext cx="11017225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The last step of Linux booting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First tries to open a console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Then tries to run the 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process, effectively turning the current kernel thread into the user space 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747944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fr-FR" altLang="zh-TW" sz="3600" b="1" cap="none" dirty="0"/>
              <a:t>init_post Code: init/main.c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TW" sz="2400" dirty="0">
              <a:solidFill>
                <a:srgbClr val="0033CC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41F6638-236A-4E19-8B4E-F2807579C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61" y="903686"/>
            <a:ext cx="9336532" cy="58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091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Kernel Initialization - Summary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bootloader executes bootstrap code.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Bootstrap code initializes the processor and board, and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uncompresses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the kernel code to RAM, and calls the kernel’s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start_kernel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function.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Copies the command line from the bootloader.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Identifies the processor and machine.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Initializes the console.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Initializes kernel services (memory allocation, scheduling, file cache...)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Creates a new kernel thread (future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init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process) and continues in the idle loop.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Initializes devices and execute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initcalls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066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3676122" y="1772816"/>
            <a:ext cx="4836580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uFillTx/>
                <a:latin typeface="Freestyle Script" panose="030804020302050B0404" pitchFamily="66" charset="0"/>
              </a:rPr>
              <a:t>That’s all for today.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File operations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file operations are generic to all types of files: regular files, directories, character devices, block devices, etc.</a:t>
            </a:r>
            <a:endParaRPr lang="en-US" altLang="zh-TW" sz="28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EAA29E6-C2B6-4424-BAB0-CBE3E2F1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907" y="2060848"/>
            <a:ext cx="9103010" cy="41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5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Character Driver Skeleton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Implement the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read()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and 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write()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operations, and instantiate the </a:t>
            </a: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file_operations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structure.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E9CDC00-CDAD-49E3-A121-583526456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54" y="1916832"/>
            <a:ext cx="9502116" cy="41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2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Character Driver Skeleton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Register and unregister the driver to the kernel using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register_chrdev_region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unregister_chrdev_region</a:t>
            </a:r>
            <a:endParaRPr lang="en-US" altLang="zh-TW" sz="2400" dirty="0">
              <a:solidFill>
                <a:srgbClr val="1308F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cdev_add</a:t>
            </a:r>
            <a:r>
              <a:rPr lang="en-US" altLang="zh-TW" sz="2400" dirty="0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altLang="zh-TW" sz="2400" dirty="0" err="1">
                <a:solidFill>
                  <a:srgbClr val="1308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cdev_del</a:t>
            </a:r>
            <a:endParaRPr lang="en-US" altLang="zh-TW" sz="2400" dirty="0">
              <a:solidFill>
                <a:srgbClr val="1308F6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1C8D9B3-6F1B-4AEA-87E4-E3BB6BFBC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65" y="2396987"/>
            <a:ext cx="9263673" cy="423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3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Driver Usage in </a:t>
            </a:r>
            <a:r>
              <a:rPr lang="en-US" altLang="zh-TW" sz="3600" b="1" cap="none" dirty="0" err="1"/>
              <a:t>Userspace</a:t>
            </a:r>
            <a:endParaRPr lang="en-US" altLang="zh-TW" sz="3600" b="1" cap="none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Making it accessible to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userspace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application by creating a device node: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 err="1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mknod</a:t>
            </a:r>
            <a:r>
              <a:rPr lang="en-US" altLang="zh-TW" dirty="0">
                <a:solidFill>
                  <a:srgbClr val="1308F6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/dev/demo c 202 128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Using normal the normal file API :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C4F04A6-E859-4DB8-84F0-96F50F50C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60" y="2944054"/>
            <a:ext cx="8981303" cy="24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70487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17630</TotalTime>
  <Words>3053</Words>
  <Application>Microsoft Office PowerPoint</Application>
  <PresentationFormat>自訂</PresentationFormat>
  <Paragraphs>361</Paragraphs>
  <Slides>59</Slides>
  <Notes>59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7" baseType="lpstr">
      <vt:lpstr>Microsoft JhengHei UI</vt:lpstr>
      <vt:lpstr>微軟正黑體</vt:lpstr>
      <vt:lpstr>新細明體</vt:lpstr>
      <vt:lpstr>標楷體</vt:lpstr>
      <vt:lpstr>Arial</vt:lpstr>
      <vt:lpstr>Calibri</vt:lpstr>
      <vt:lpstr>Freestyle Script</vt:lpstr>
      <vt:lpstr>世界國家/地區報告簡報</vt:lpstr>
      <vt:lpstr>Embedded System Lecture 05:  Kernel Arch for Device Drivers &amp; Kernel Initialization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qoolili</cp:lastModifiedBy>
  <cp:revision>535</cp:revision>
  <cp:lastPrinted>2020-01-09T04:10:42Z</cp:lastPrinted>
  <dcterms:created xsi:type="dcterms:W3CDTF">2019-11-24T21:24:40Z</dcterms:created>
  <dcterms:modified xsi:type="dcterms:W3CDTF">2020-10-22T03:34:49Z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