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80" r:id="rId11"/>
    <p:sldId id="381" r:id="rId12"/>
    <p:sldId id="382" r:id="rId13"/>
    <p:sldId id="383" r:id="rId14"/>
    <p:sldId id="373" r:id="rId15"/>
    <p:sldId id="374" r:id="rId16"/>
    <p:sldId id="375" r:id="rId17"/>
    <p:sldId id="376" r:id="rId18"/>
    <p:sldId id="377" r:id="rId19"/>
    <p:sldId id="384" r:id="rId20"/>
    <p:sldId id="385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400" r:id="rId34"/>
    <p:sldId id="399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8" r:id="rId52"/>
    <p:sldId id="419" r:id="rId53"/>
    <p:sldId id="420" r:id="rId54"/>
    <p:sldId id="421" r:id="rId55"/>
    <p:sldId id="422" r:id="rId56"/>
    <p:sldId id="423" r:id="rId57"/>
    <p:sldId id="435" r:id="rId58"/>
    <p:sldId id="436" r:id="rId59"/>
    <p:sldId id="437" r:id="rId60"/>
    <p:sldId id="438" r:id="rId61"/>
    <p:sldId id="314" r:id="rId62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8" autoAdjust="0"/>
    <p:restoredTop sz="74092" autoAdjust="0"/>
  </p:normalViewPr>
  <p:slideViewPr>
    <p:cSldViewPr>
      <p:cViewPr varScale="1">
        <p:scale>
          <a:sx n="84" d="100"/>
          <a:sy n="84" d="100"/>
        </p:scale>
        <p:origin x="1350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2020年11月5日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2623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6906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39827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172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9246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482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4486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1323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88944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0595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1650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46347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1645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96742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8016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04973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43406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8674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8823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7536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041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8443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1137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38332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4171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06623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7098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5828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479300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5489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22745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29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6675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834794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80320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52680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354169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28335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861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864978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13528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36114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0477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0899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805304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77366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22959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58256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011626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539879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43664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178891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269432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363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45786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320532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27309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094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295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2020年11月5日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20171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08: Direct Memory Access &amp; </a:t>
            </a:r>
            <a:r>
              <a:rPr lang="en-US" altLang="zh-TW" b="1" cap="none" dirty="0" err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</a:t>
            </a: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&amp; 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 System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Coherent or Streaming DMA Mappings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Coherent mappings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kernel allocates a suitable buffer and sets the mapping for the driver.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Can simultaneously be accessed by the CPU and device.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So, has to be in a cache coherent memory area.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Usually allocated for the whole time the module is loaded.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Can be expensive to setup and use on some platforms.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Streaming mappings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kernel just sets the mapping for a buffer provided by the driver.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 a buffer already allocated by the driver.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Mapping set up for each transfer. Keeps DMA registers free on the hardware.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recommended solution.</a:t>
            </a:r>
            <a:endParaRPr lang="en-US" altLang="zh-TW" sz="26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5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Allocating Coherent Mappings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kernel takes care of both buffer allocation and mapping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E2D8A87-B5DA-47E2-8DE4-F6A72A542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03" y="1600820"/>
            <a:ext cx="10316617" cy="47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8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Setting up Streaming Mappings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Works on buffers already allocated by the driver</a:t>
            </a:r>
            <a:endParaRPr lang="en-US" altLang="zh-TW" sz="26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C87B1C8-7E5D-4D27-B9C4-3B1FC8D65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05" y="1493212"/>
            <a:ext cx="10126860" cy="521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0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DMA Streaming Mapping Notes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the mapping is active: only the device should access the buffer (potential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 issues otherwise).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CPU can access the buffer only after </a:t>
            </a:r>
            <a:r>
              <a:rPr lang="en-US" altLang="zh-TW" sz="2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unmapping</a:t>
            </a:r>
            <a:r>
              <a:rPr lang="en-US" altLang="zh-TW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reason: if required, this API can create an intermediate bounce buffer (used if the given buffer is not usable for DMA).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Linux API also supports scatter / gather DMA streaming mappings.</a:t>
            </a:r>
            <a:endParaRPr lang="en-US" altLang="zh-TW" sz="26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4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Why a </a:t>
            </a:r>
            <a:r>
              <a:rPr lang="en-US" altLang="zh-TW" sz="3600" b="1" cap="none" dirty="0" err="1"/>
              <a:t>misc</a:t>
            </a:r>
            <a:r>
              <a:rPr lang="en-US" altLang="zh-TW" sz="3600" b="1" cap="none" dirty="0"/>
              <a:t> subsystem?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kernel offers a large number of </a:t>
            </a:r>
            <a:r>
              <a:rPr lang="en-US" altLang="zh-TW" sz="22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frameworks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covering a wide range of device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types: input, network, video, audio, etc.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These frameworks allow to factorize common functionality between drivers and offer a consistent API to user space applications.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However, there are some devices that </a:t>
            </a:r>
            <a:r>
              <a:rPr lang="en-US" altLang="zh-TW" sz="22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really do not fit in any of the existing frameworks.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Highly customized devices implemented in a FPGA, or other weird devices for which implementing a complete framework is not useful.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drivers for such devices could be implemented directly as raw character drivers (with </a:t>
            </a:r>
            <a:r>
              <a:rPr lang="en-US" altLang="zh-TW" sz="2200" dirty="0" err="1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cdev_init</a:t>
            </a:r>
            <a:r>
              <a:rPr lang="en-US" altLang="zh-TW" sz="2200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and </a:t>
            </a:r>
            <a:r>
              <a:rPr lang="en-US" altLang="zh-TW" sz="2200" dirty="0" err="1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cdev_add</a:t>
            </a:r>
            <a:r>
              <a:rPr lang="en-US" altLang="zh-TW" sz="2200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But there is a subsystem that makes this work a little bit easier: the </a:t>
            </a:r>
            <a:r>
              <a:rPr lang="en-US" altLang="zh-TW" sz="2200" b="1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</a:t>
            </a:r>
            <a:r>
              <a:rPr lang="en-US" altLang="zh-TW" sz="22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subsystem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It is really only a </a:t>
            </a:r>
            <a:r>
              <a:rPr lang="en-US" altLang="zh-TW" sz="22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thin layer 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above the character driver API.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Another advantage is that devices are integrated in the Device Model (device files appearing in </a:t>
            </a:r>
            <a:r>
              <a:rPr lang="en-US" altLang="zh-TW" sz="2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devtmpfs</a:t>
            </a:r>
            <a:r>
              <a:rPr lang="en-US" altLang="zh-TW" sz="2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which you don’t have with raw character devices).</a:t>
            </a:r>
            <a:endParaRPr lang="en-US" altLang="zh-TW" sz="22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8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misc</a:t>
            </a:r>
            <a:r>
              <a:rPr lang="en-US" altLang="zh-TW" sz="3600" b="1" cap="none" dirty="0"/>
              <a:t> Subsystem Diagram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F13EB21-CA61-4103-AD3C-F65D7605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8" y="958162"/>
            <a:ext cx="10918948" cy="55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8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Misc</a:t>
            </a:r>
            <a:r>
              <a:rPr lang="en-US" altLang="zh-TW" sz="3600" b="1" cap="none" dirty="0"/>
              <a:t> Subsystem API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subsystem API mainly provides two functions, to register and unregister a single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device: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int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misc_register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(struct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miscdevice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*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void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misc_deregister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(struct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miscdevice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*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 </a:t>
            </a: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device is described by a 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</a:t>
            </a:r>
            <a:r>
              <a:rPr lang="en-US" altLang="zh-TW" dirty="0" err="1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miscdevice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structure:</a:t>
            </a:r>
            <a:endParaRPr lang="en-US" altLang="zh-TW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59933BF-7865-4562-9F9F-DEF0CFD6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3383953"/>
            <a:ext cx="5760888" cy="323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41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/>
              <a:t>Misc</a:t>
            </a:r>
            <a:r>
              <a:rPr lang="en-US" altLang="zh-TW" sz="3600" b="1" cap="none" dirty="0"/>
              <a:t> Subsystem API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main fields to be filled in 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</a:t>
            </a:r>
            <a:r>
              <a:rPr lang="en-US" altLang="zh-TW" dirty="0" err="1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miscdevice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are: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minor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the minor number for the device, or MISC_DYNAMIC_MINOR to get a minor number automatically assigned.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name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name of the device, which will be used to create the device node if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devtmpfs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is used.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fops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pointer to the same </a:t>
            </a: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</a:t>
            </a:r>
            <a:r>
              <a:rPr lang="en-US" altLang="zh-TW" sz="2400" dirty="0" err="1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file_operations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structure that is used for raw character drivers, describing which functions implement the read, write, 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etc. operations.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parent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pointer to the </a:t>
            </a: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device 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of the underlying “physical” device (platform device, I2C device, etc.).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User Space API for </a:t>
            </a:r>
            <a:r>
              <a:rPr lang="en-US" altLang="zh-TW" sz="3600" b="1" cap="none" dirty="0" err="1"/>
              <a:t>misc</a:t>
            </a:r>
            <a:r>
              <a:rPr lang="en-US" altLang="zh-TW" sz="3600" b="1" cap="none" dirty="0"/>
              <a:t> Devices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misc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devices are regular character devices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operations they support in user space depends on the operations the kernel driver implements: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open()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and </a:t>
            </a: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close() 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system calls to open/close the device.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read() 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 </a:t>
            </a: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write() 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system calls to read/write to/from the device.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sz="2400" dirty="0" err="1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sz="2400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 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system call to call some driver-specific operations.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6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F419022F-19C2-4510-AA80-1D7D243352E4}"/>
              </a:ext>
            </a:extLst>
          </p:cNvPr>
          <p:cNvSpPr/>
          <p:nvPr/>
        </p:nvSpPr>
        <p:spPr>
          <a:xfrm>
            <a:off x="8326660" y="4004334"/>
            <a:ext cx="3456384" cy="2701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File Systems Basics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a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linear array of bytes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that can be</a:t>
            </a:r>
            <a:r>
              <a:rPr lang="en-US" altLang="zh-TW" sz="28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read/written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68580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Each file has a </a:t>
            </a:r>
            <a:r>
              <a:rPr lang="en-US" altLang="zh-TW" sz="2400" b="1" spc="-5" dirty="0">
                <a:latin typeface="Arial"/>
                <a:cs typeface="Arial"/>
              </a:rPr>
              <a:t>low-level name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(or </a:t>
            </a:r>
            <a:r>
              <a:rPr lang="en-US" altLang="zh-TW" sz="2400" b="1" spc="-5" dirty="0" err="1">
                <a:solidFill>
                  <a:srgbClr val="FF0000"/>
                </a:solidFill>
                <a:latin typeface="Arial"/>
                <a:cs typeface="Arial"/>
              </a:rPr>
              <a:t>inode</a:t>
            </a:r>
            <a:r>
              <a:rPr lang="en-US" altLang="zh-TW" sz="2400" b="1" spc="-5" dirty="0">
                <a:solidFill>
                  <a:srgbClr val="FF0000"/>
                </a:solidFill>
                <a:latin typeface="Arial"/>
                <a:cs typeface="Arial"/>
              </a:rPr>
              <a:t> number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 that  uniquely identifies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itself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r>
              <a:rPr lang="en-US" altLang="zh-TW" sz="24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20000"/>
              </a:lnSpc>
              <a:spcBef>
                <a:spcPts val="30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Often, the user is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not aware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of this</a:t>
            </a:r>
            <a:r>
              <a:rPr lang="en-US" altLang="zh-TW" sz="20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name.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Directory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a list of</a:t>
            </a:r>
            <a:r>
              <a:rPr lang="en-US" altLang="zh-TW" sz="28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entries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directory has an </a:t>
            </a:r>
            <a:r>
              <a:rPr lang="en-US" altLang="zh-TW" sz="2400" b="1" spc="-5" dirty="0" err="1">
                <a:solidFill>
                  <a:srgbClr val="FF0000"/>
                </a:solidFill>
                <a:latin typeface="Arial"/>
                <a:cs typeface="Arial"/>
              </a:rPr>
              <a:t>inode</a:t>
            </a:r>
            <a:r>
              <a:rPr lang="en-US" altLang="zh-TW" sz="2400" b="1" spc="-5" dirty="0">
                <a:solidFill>
                  <a:srgbClr val="FF0000"/>
                </a:solidFill>
                <a:latin typeface="Arial"/>
                <a:cs typeface="Arial"/>
              </a:rPr>
              <a:t> number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lang="en-US" altLang="zh-TW" sz="24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well.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directory is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just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b="1" spc="-5" dirty="0">
                <a:latin typeface="Arial"/>
                <a:cs typeface="Arial"/>
              </a:rPr>
              <a:t>special type of file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specific</a:t>
            </a:r>
            <a:r>
              <a:rPr lang="en-US" altLang="zh-TW" sz="2400" spc="-3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content.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20000"/>
              </a:lnSpc>
              <a:spcBef>
                <a:spcPts val="30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Each entry is a pair of (</a:t>
            </a: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user-readable name, </a:t>
            </a:r>
            <a:r>
              <a:rPr lang="en-US" altLang="zh-TW" sz="2000" spc="-5" dirty="0" err="1">
                <a:solidFill>
                  <a:srgbClr val="750E6C"/>
                </a:solidFill>
                <a:latin typeface="Arial"/>
                <a:cs typeface="Arial"/>
              </a:rPr>
              <a:t>inode</a:t>
            </a:r>
            <a:r>
              <a:rPr lang="en-US" altLang="zh-TW" sz="2000" spc="1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number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20000"/>
              </a:lnSpc>
              <a:spcBef>
                <a:spcPts val="30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Each entry refers to </a:t>
            </a:r>
            <a:r>
              <a:rPr lang="en-US" altLang="zh-TW" sz="2000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either</a:t>
            </a:r>
            <a:r>
              <a:rPr lang="en-US" altLang="zh-TW" sz="2000" i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files </a:t>
            </a:r>
            <a:r>
              <a:rPr lang="en-US" altLang="zh-TW" sz="2000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or</a:t>
            </a:r>
            <a:r>
              <a:rPr lang="en-US" altLang="zh-TW" sz="2000" i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other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directories.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directory tree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z="28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formed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Leaf node: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i="1" spc="-5" dirty="0">
                <a:solidFill>
                  <a:srgbClr val="750E6C"/>
                </a:solidFill>
                <a:latin typeface="Arial"/>
                <a:cs typeface="Arial"/>
              </a:rPr>
              <a:t>file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Non-leaf node: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i="1" spc="-5" dirty="0">
                <a:solidFill>
                  <a:srgbClr val="750E6C"/>
                </a:solidFill>
                <a:latin typeface="Arial"/>
                <a:cs typeface="Arial"/>
              </a:rPr>
              <a:t>directory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5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DMA Integration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DMA (Direct Memory Access) is used to copy data directly between devices and RAM, without going through the CPU.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93CA710-36BB-4F5A-AEBF-9E601D8BF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516" y="1893243"/>
            <a:ext cx="6637792" cy="47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7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Directory Tree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3789040"/>
            <a:ext cx="11161240" cy="276758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/ is the root directory.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/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is also used as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 “</a:t>
            </a:r>
            <a:r>
              <a:rPr lang="en-US" altLang="zh-TW" b="1" dirty="0">
                <a:solidFill>
                  <a:srgbClr val="750E6C"/>
                </a:solidFill>
                <a:latin typeface="Consolas"/>
                <a:cs typeface="Consolas"/>
              </a:rPr>
              <a:t>separator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” 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name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subsequent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sub-  directories and</a:t>
            </a:r>
            <a:r>
              <a:rPr lang="en-US" altLang="zh-TW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files.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file/directory is referred by the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absolute</a:t>
            </a:r>
            <a:r>
              <a:rPr lang="en-US" altLang="zh-TW" sz="2800" spc="-17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pathname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Directories and files can have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same</a:t>
            </a:r>
            <a:r>
              <a:rPr lang="en-US" altLang="zh-TW" sz="24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45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If they are in 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different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locations/directories (e.g.,</a:t>
            </a:r>
            <a:r>
              <a:rPr lang="en-US" altLang="zh-TW" sz="2000" spc="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Consolas"/>
                <a:cs typeface="Consolas"/>
              </a:rPr>
              <a:t>/</a:t>
            </a:r>
            <a:r>
              <a:rPr lang="en-US" altLang="zh-TW" sz="2000" spc="-5" dirty="0">
                <a:solidFill>
                  <a:srgbClr val="FF0000"/>
                </a:solidFill>
                <a:latin typeface="Consolas"/>
                <a:cs typeface="Consolas"/>
              </a:rPr>
              <a:t>bar</a:t>
            </a:r>
            <a:r>
              <a:rPr lang="en-US" altLang="zh-TW" sz="2000" spc="-5" dirty="0">
                <a:solidFill>
                  <a:srgbClr val="333333"/>
                </a:solidFill>
                <a:latin typeface="Consolas"/>
                <a:cs typeface="Consolas"/>
              </a:rPr>
              <a:t>/foo/</a:t>
            </a:r>
            <a:r>
              <a:rPr lang="en-US" altLang="zh-TW" sz="2000" spc="-5" dirty="0">
                <a:solidFill>
                  <a:srgbClr val="FF0000"/>
                </a:solidFill>
                <a:latin typeface="Consolas"/>
                <a:cs typeface="Consolas"/>
              </a:rPr>
              <a:t>bar.txt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sz="2400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file extension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indicate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type 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(e.g.,</a:t>
            </a:r>
            <a:r>
              <a:rPr lang="en-US" altLang="zh-TW" sz="2400" spc="-3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Consolas"/>
                <a:cs typeface="Consolas"/>
              </a:rPr>
              <a:t>.txt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sz="2800" b="1" dirty="0">
              <a:solidFill>
                <a:srgbClr val="333333"/>
              </a:solidFill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541D880A-E103-43DB-BDC2-6EA441659ACF}"/>
              </a:ext>
            </a:extLst>
          </p:cNvPr>
          <p:cNvSpPr/>
          <p:nvPr/>
        </p:nvSpPr>
        <p:spPr>
          <a:xfrm>
            <a:off x="4150196" y="539672"/>
            <a:ext cx="4103384" cy="3249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5E0AE16-B6A8-4972-B06A-47239D5DCE11}"/>
              </a:ext>
            </a:extLst>
          </p:cNvPr>
          <p:cNvSpPr/>
          <p:nvPr/>
        </p:nvSpPr>
        <p:spPr>
          <a:xfrm>
            <a:off x="6709587" y="140245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A37DC71-462E-41CB-97E6-6168397C9744}"/>
              </a:ext>
            </a:extLst>
          </p:cNvPr>
          <p:cNvSpPr/>
          <p:nvPr/>
        </p:nvSpPr>
        <p:spPr>
          <a:xfrm>
            <a:off x="5850812" y="22452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AFA0C77-F97D-4453-9ECD-64D7F2658D40}"/>
              </a:ext>
            </a:extLst>
          </p:cNvPr>
          <p:cNvSpPr/>
          <p:nvPr/>
        </p:nvSpPr>
        <p:spPr>
          <a:xfrm>
            <a:off x="4155363" y="224522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8A81B1CA-4197-4740-B275-6D2A6FCDDEC8}"/>
              </a:ext>
            </a:extLst>
          </p:cNvPr>
          <p:cNvSpPr/>
          <p:nvPr/>
        </p:nvSpPr>
        <p:spPr>
          <a:xfrm>
            <a:off x="6709587" y="309943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899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899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799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89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3789AB40-163A-42C1-9422-4B7123C5D7A6}"/>
              </a:ext>
            </a:extLst>
          </p:cNvPr>
          <p:cNvSpPr txBox="1"/>
          <p:nvPr/>
        </p:nvSpPr>
        <p:spPr>
          <a:xfrm>
            <a:off x="7541437" y="3263006"/>
            <a:ext cx="22606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750E6C"/>
                </a:solidFill>
                <a:latin typeface="Consolas"/>
                <a:cs typeface="Consolas"/>
              </a:rPr>
              <a:t>/bar/foo/bar.txt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613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3" y="110523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Overall Organization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764704"/>
            <a:ext cx="11161240" cy="5791919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On-Disk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Organization</a:t>
            </a:r>
            <a:endParaRPr lang="en-US" altLang="zh-TW" b="1" dirty="0">
              <a:latin typeface="Arial"/>
              <a:cs typeface="Arial"/>
            </a:endParaRPr>
          </a:p>
          <a:p>
            <a:pPr marL="24130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A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series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blocks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(e.g.,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4 KB)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is addressed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from 0 to N</a:t>
            </a:r>
            <a:r>
              <a:rPr lang="en-US" altLang="zh-TW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−1.</a:t>
            </a: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indent="0">
              <a:lnSpc>
                <a:spcPct val="120000"/>
              </a:lnSpc>
              <a:spcBef>
                <a:spcPts val="300"/>
              </a:spcBef>
              <a:buNone/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indent="0">
              <a:lnSpc>
                <a:spcPct val="120000"/>
              </a:lnSpc>
              <a:spcBef>
                <a:spcPts val="300"/>
              </a:spcBef>
              <a:buNone/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indent="0">
              <a:lnSpc>
                <a:spcPct val="120000"/>
              </a:lnSpc>
              <a:spcBef>
                <a:spcPts val="300"/>
              </a:spcBef>
              <a:buNone/>
              <a:tabLst>
                <a:tab pos="354965" algn="l"/>
                <a:tab pos="355600" algn="l"/>
              </a:tabLst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File System</a:t>
            </a:r>
            <a:r>
              <a:rPr lang="en-US" altLang="zh-TW" b="1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Organization</a:t>
            </a:r>
          </a:p>
          <a:p>
            <a:pPr marL="527050" lvl="1" indent="-285750">
              <a:lnSpc>
                <a:spcPct val="120000"/>
              </a:lnSpc>
              <a:spcBef>
                <a:spcPts val="300"/>
              </a:spcBef>
              <a:buFont typeface="Arial"/>
              <a:buChar char="–"/>
              <a:tabLst>
                <a:tab pos="298450" algn="l"/>
              </a:tabLst>
            </a:pP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Metadata Region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cs typeface="Arial"/>
              </a:rPr>
              <a:t>tracks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data and 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information.</a:t>
            </a:r>
            <a:endParaRPr lang="en-US" altLang="zh-TW" sz="2400" dirty="0">
              <a:latin typeface="Arial"/>
              <a:cs typeface="Arial"/>
            </a:endParaRPr>
          </a:p>
          <a:p>
            <a:pPr marL="527050" lvl="1" indent="-285750">
              <a:lnSpc>
                <a:spcPct val="120000"/>
              </a:lnSpc>
              <a:spcBef>
                <a:spcPts val="300"/>
              </a:spcBef>
              <a:buFont typeface="Arial"/>
              <a:buChar char="–"/>
              <a:tabLst>
                <a:tab pos="298450" algn="l"/>
              </a:tabLst>
            </a:pP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Data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Region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stores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user data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occupies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most</a:t>
            </a:r>
            <a:r>
              <a:rPr lang="en-US" altLang="zh-TW" sz="24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space.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4130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0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DA03FCA-C870-4966-8B99-DEC6D68CF246}"/>
              </a:ext>
            </a:extLst>
          </p:cNvPr>
          <p:cNvSpPr/>
          <p:nvPr/>
        </p:nvSpPr>
        <p:spPr>
          <a:xfrm>
            <a:off x="1908917" y="5058880"/>
            <a:ext cx="8619481" cy="1754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4D576F34-BDAD-41C8-A0A9-0D33BF1649C8}"/>
              </a:ext>
            </a:extLst>
          </p:cNvPr>
          <p:cNvSpPr/>
          <p:nvPr/>
        </p:nvSpPr>
        <p:spPr>
          <a:xfrm>
            <a:off x="1967485" y="1962440"/>
            <a:ext cx="8613895" cy="1391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E047C26-056A-4E66-8CE5-7E6484B34BDF}"/>
              </a:ext>
            </a:extLst>
          </p:cNvPr>
          <p:cNvSpPr/>
          <p:nvPr/>
        </p:nvSpPr>
        <p:spPr>
          <a:xfrm>
            <a:off x="1845940" y="5039164"/>
            <a:ext cx="2177415" cy="1007219"/>
          </a:xfrm>
          <a:custGeom>
            <a:avLst/>
            <a:gdLst/>
            <a:ahLst/>
            <a:cxnLst/>
            <a:rect l="l" t="t" r="r" b="b"/>
            <a:pathLst>
              <a:path w="2177415" h="1042035">
                <a:moveTo>
                  <a:pt x="0" y="1041653"/>
                </a:moveTo>
                <a:lnTo>
                  <a:pt x="2177034" y="1041653"/>
                </a:lnTo>
                <a:lnTo>
                  <a:pt x="2177034" y="0"/>
                </a:lnTo>
                <a:lnTo>
                  <a:pt x="0" y="0"/>
                </a:lnTo>
                <a:lnTo>
                  <a:pt x="0" y="104165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9025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File System Metadata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 (I)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tracks “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everything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” about a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lang="en-US" altLang="zh-TW" sz="28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directory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lang="en-US" altLang="zh-TW" sz="24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is referenced by an </a:t>
            </a:r>
            <a:r>
              <a:rPr lang="en-US" altLang="zh-TW" sz="2400" b="1" spc="-5" dirty="0" err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altLang="zh-TW" sz="2400" b="1" spc="-5" dirty="0">
                <a:solidFill>
                  <a:srgbClr val="FF0000"/>
                </a:solidFill>
                <a:latin typeface="Arial"/>
                <a:cs typeface="Arial"/>
              </a:rPr>
              <a:t>-number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b="1" spc="-5" dirty="0">
                <a:solidFill>
                  <a:srgbClr val="FF0000"/>
                </a:solidFill>
                <a:latin typeface="Arial"/>
                <a:cs typeface="Arial"/>
              </a:rPr>
              <a:t>low-level</a:t>
            </a:r>
            <a:r>
              <a:rPr lang="en-US" altLang="zh-TW" sz="2400" b="1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b="1" spc="-5" dirty="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Given an </a:t>
            </a:r>
            <a:r>
              <a:rPr lang="en-US" altLang="zh-TW" sz="2000" spc="-5" dirty="0" err="1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-numbers, the </a:t>
            </a:r>
            <a:r>
              <a:rPr lang="en-US" altLang="zh-TW" sz="20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 can be</a:t>
            </a:r>
            <a:r>
              <a:rPr lang="en-US" altLang="zh-TW"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located.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lang="en-US" altLang="zh-TW" sz="24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keeps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which data block(s) are used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for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 file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/</a:t>
            </a:r>
            <a:r>
              <a:rPr lang="en-US" altLang="zh-TW" sz="2400" u="sng" spc="14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dir</a:t>
            </a:r>
            <a:r>
              <a:rPr lang="en-US" altLang="zh-TW" sz="2400" spc="-3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b="1" spc="-35" dirty="0">
                <a:solidFill>
                  <a:srgbClr val="333333"/>
                </a:solidFill>
                <a:latin typeface="Arial"/>
                <a:cs typeface="Arial"/>
              </a:rPr>
              <a:t>Table</a:t>
            </a:r>
            <a:r>
              <a:rPr lang="en-US" altLang="zh-TW" sz="2400" spc="-3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collection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lang="en-US" altLang="zh-TW" sz="24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 err="1">
                <a:solidFill>
                  <a:srgbClr val="333333"/>
                </a:solidFill>
                <a:latin typeface="Arial"/>
                <a:cs typeface="Arial"/>
              </a:rPr>
              <a:t>inodes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 err="1">
                <a:solidFill>
                  <a:srgbClr val="333333"/>
                </a:solidFill>
                <a:latin typeface="Arial"/>
                <a:cs typeface="Arial"/>
              </a:rPr>
              <a:t>i-bmap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tracks which </a:t>
            </a:r>
            <a:r>
              <a:rPr lang="en-US" altLang="zh-TW" sz="2800" dirty="0" err="1">
                <a:solidFill>
                  <a:srgbClr val="750E6C"/>
                </a:solidFill>
                <a:latin typeface="Arial"/>
                <a:cs typeface="Arial"/>
              </a:rPr>
              <a:t>inode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allocated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d-bitmap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tracks which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data block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allocated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Superblock (S)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tracks a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file</a:t>
            </a:r>
            <a:r>
              <a:rPr lang="en-US" altLang="zh-TW" sz="2800" spc="-2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system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160D40E-655D-41E1-8A3C-2118F45A4360}"/>
              </a:ext>
            </a:extLst>
          </p:cNvPr>
          <p:cNvSpPr/>
          <p:nvPr/>
        </p:nvSpPr>
        <p:spPr>
          <a:xfrm>
            <a:off x="1883006" y="4736893"/>
            <a:ext cx="8829046" cy="196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34049AE-5E69-462D-BB88-24A1CE22C958}"/>
              </a:ext>
            </a:extLst>
          </p:cNvPr>
          <p:cNvSpPr/>
          <p:nvPr/>
        </p:nvSpPr>
        <p:spPr>
          <a:xfrm>
            <a:off x="1772411" y="4667415"/>
            <a:ext cx="9029700" cy="2108835"/>
          </a:xfrm>
          <a:custGeom>
            <a:avLst/>
            <a:gdLst/>
            <a:ahLst/>
            <a:cxnLst/>
            <a:rect l="l" t="t" r="r" b="b"/>
            <a:pathLst>
              <a:path w="9029700" h="2108834">
                <a:moveTo>
                  <a:pt x="0" y="2108454"/>
                </a:moveTo>
                <a:lnTo>
                  <a:pt x="9029700" y="2108454"/>
                </a:lnTo>
                <a:lnTo>
                  <a:pt x="9029700" y="0"/>
                </a:lnTo>
                <a:lnTo>
                  <a:pt x="0" y="0"/>
                </a:lnTo>
                <a:lnTo>
                  <a:pt x="0" y="210845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8417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File Organization: </a:t>
            </a:r>
            <a:r>
              <a:rPr lang="en-US" altLang="zh-TW" sz="3600" b="1" cap="none" dirty="0" err="1"/>
              <a:t>Inode</a:t>
            </a:r>
            <a:r>
              <a:rPr lang="en-US" altLang="zh-TW" sz="3600" b="1" cap="none" dirty="0"/>
              <a:t> (1/3)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most important design of the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i="1" spc="-105" dirty="0">
                <a:solidFill>
                  <a:srgbClr val="FF0000"/>
                </a:solidFill>
                <a:latin typeface="Consolas"/>
                <a:cs typeface="Consolas"/>
              </a:rPr>
              <a:t>How</a:t>
            </a:r>
            <a:r>
              <a:rPr lang="en-US" altLang="zh-TW" sz="2400" i="1" spc="-3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400" i="1" spc="-75" dirty="0">
                <a:solidFill>
                  <a:srgbClr val="FF0000"/>
                </a:solidFill>
                <a:latin typeface="Consolas"/>
                <a:cs typeface="Consolas"/>
              </a:rPr>
              <a:t>it</a:t>
            </a:r>
            <a:r>
              <a:rPr lang="en-US" altLang="zh-TW" sz="2400" i="1" spc="-3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400" i="1" spc="-130" dirty="0">
                <a:solidFill>
                  <a:srgbClr val="FF0000"/>
                </a:solidFill>
                <a:latin typeface="Consolas"/>
                <a:cs typeface="Consolas"/>
              </a:rPr>
              <a:t>refers</a:t>
            </a:r>
            <a:r>
              <a:rPr lang="en-US" altLang="zh-TW" sz="2400" i="1" spc="-3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400" i="1" spc="-80" dirty="0">
                <a:solidFill>
                  <a:srgbClr val="FF0000"/>
                </a:solidFill>
                <a:latin typeface="Consolas"/>
                <a:cs typeface="Consolas"/>
              </a:rPr>
              <a:t>to</a:t>
            </a:r>
            <a:r>
              <a:rPr lang="en-US" altLang="zh-TW" sz="2400" i="1" spc="-30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400" i="1" spc="-125" dirty="0">
                <a:solidFill>
                  <a:srgbClr val="FF0000"/>
                </a:solidFill>
                <a:latin typeface="Consolas"/>
                <a:cs typeface="Consolas"/>
              </a:rPr>
              <a:t>where</a:t>
            </a:r>
            <a:r>
              <a:rPr lang="en-US" altLang="zh-TW" sz="2400" i="1" spc="-3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400" i="1" spc="-114" dirty="0">
                <a:solidFill>
                  <a:srgbClr val="FF0000"/>
                </a:solidFill>
                <a:latin typeface="Consolas"/>
                <a:cs typeface="Consolas"/>
              </a:rPr>
              <a:t>data</a:t>
            </a:r>
            <a:r>
              <a:rPr lang="en-US" altLang="zh-TW" sz="2400" i="1" spc="-3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400" i="1" spc="-130" dirty="0">
                <a:solidFill>
                  <a:srgbClr val="FF0000"/>
                </a:solidFill>
                <a:latin typeface="Consolas"/>
                <a:cs typeface="Consolas"/>
              </a:rPr>
              <a:t>blocks</a:t>
            </a:r>
            <a:r>
              <a:rPr lang="en-US" altLang="zh-TW" sz="2400" i="1" spc="-3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400" i="1" spc="-114" dirty="0">
                <a:solidFill>
                  <a:srgbClr val="FF0000"/>
                </a:solidFill>
                <a:latin typeface="Consolas"/>
                <a:cs typeface="Consolas"/>
              </a:rPr>
              <a:t>are.</a:t>
            </a: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One simple approach would be to have one or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more</a:t>
            </a:r>
            <a:endParaRPr lang="en-US" altLang="zh-TW" sz="2800" dirty="0">
              <a:latin typeface="Arial"/>
              <a:cs typeface="Arial"/>
            </a:endParaRPr>
          </a:p>
          <a:p>
            <a:pPr marL="355600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direct pointers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(each refers to one data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block).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Challenge: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Hard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support files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big</a:t>
            </a:r>
            <a:r>
              <a:rPr lang="en-US" altLang="zh-TW" sz="24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sizes.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Multi-Level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Index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20000"/>
              </a:lnSpc>
              <a:spcBef>
                <a:spcPts val="30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Direct Pointer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points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data block</a:t>
            </a:r>
            <a:r>
              <a:rPr lang="en-US" altLang="zh-TW" sz="2400" spc="3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explicitly.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552450" lvl="1" indent="-285750">
              <a:lnSpc>
                <a:spcPct val="120000"/>
              </a:lnSpc>
              <a:spcBef>
                <a:spcPts val="30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Indirect Pointer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points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indirect block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that holds  (multiple) pointers </a:t>
            </a:r>
            <a:r>
              <a:rPr lang="en-US" altLang="zh-TW" sz="24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to </a:t>
            </a:r>
            <a:r>
              <a:rPr lang="en-US" altLang="zh-TW" sz="2400" u="sng" spc="-5" dirty="0">
                <a:solidFill>
                  <a:srgbClr val="750E6C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data</a:t>
            </a:r>
            <a:r>
              <a:rPr lang="en-US" altLang="zh-TW" sz="2400" u="sng" spc="25" dirty="0">
                <a:solidFill>
                  <a:srgbClr val="750E6C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u="sng" spc="-5" dirty="0">
                <a:solidFill>
                  <a:srgbClr val="750E6C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blocks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556260" lvl="1" indent="-285750">
              <a:lnSpc>
                <a:spcPct val="120000"/>
              </a:lnSpc>
              <a:spcBef>
                <a:spcPts val="30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Double Indirect Pointer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points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pointers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indirect  blocks.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334645" lvl="1" indent="-285750">
              <a:lnSpc>
                <a:spcPct val="120000"/>
              </a:lnSpc>
              <a:spcBef>
                <a:spcPts val="30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25" dirty="0">
                <a:solidFill>
                  <a:srgbClr val="333333"/>
                </a:solidFill>
                <a:latin typeface="Arial"/>
                <a:cs typeface="Arial"/>
              </a:rPr>
              <a:t>Triple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Indirect Pointer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points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pointers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pointers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indirect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blocks.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8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File Organization: </a:t>
            </a:r>
            <a:r>
              <a:rPr lang="en-US" altLang="zh-TW" sz="3600" b="1" cap="none" dirty="0" err="1"/>
              <a:t>Inode</a:t>
            </a:r>
            <a:r>
              <a:rPr lang="en-US" altLang="zh-TW" sz="3600" b="1" cap="none" dirty="0"/>
              <a:t> (2/3)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D6296CB-E772-464B-9674-3E224831E62C}"/>
              </a:ext>
            </a:extLst>
          </p:cNvPr>
          <p:cNvSpPr/>
          <p:nvPr/>
        </p:nvSpPr>
        <p:spPr>
          <a:xfrm>
            <a:off x="2349996" y="895876"/>
            <a:ext cx="7936992" cy="5900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25EBC32-4F31-4473-9768-5AA81C2C53EC}"/>
              </a:ext>
            </a:extLst>
          </p:cNvPr>
          <p:cNvSpPr txBox="1"/>
          <p:nvPr/>
        </p:nvSpPr>
        <p:spPr>
          <a:xfrm>
            <a:off x="1428357" y="4725144"/>
            <a:ext cx="169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Each </a:t>
            </a:r>
            <a:r>
              <a:rPr sz="1800" dirty="0">
                <a:latin typeface="Arial"/>
                <a:cs typeface="Arial"/>
              </a:rPr>
              <a:t>ext2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inode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15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pointers: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668BB6D-AC56-43D2-BDDE-C298B8F627C7}"/>
              </a:ext>
            </a:extLst>
          </p:cNvPr>
          <p:cNvSpPr txBox="1"/>
          <p:nvPr/>
        </p:nvSpPr>
        <p:spPr>
          <a:xfrm>
            <a:off x="1565988" y="5400567"/>
            <a:ext cx="28130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12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pointers;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indirect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pointer;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double indirect pointer;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triple </a:t>
            </a:r>
            <a:r>
              <a:rPr sz="1800" dirty="0">
                <a:latin typeface="Arial"/>
                <a:cs typeface="Arial"/>
              </a:rPr>
              <a:t>indirect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2FAB754-A7C4-4E3A-935F-8A4B1D492F51}"/>
              </a:ext>
            </a:extLst>
          </p:cNvPr>
          <p:cNvSpPr txBox="1"/>
          <p:nvPr/>
        </p:nvSpPr>
        <p:spPr>
          <a:xfrm>
            <a:off x="5125200" y="5113547"/>
            <a:ext cx="850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 marR="5080" indent="-3746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irect  Blocks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6AD153B-7938-404C-B09C-08BC73137592}"/>
              </a:ext>
            </a:extLst>
          </p:cNvPr>
          <p:cNvSpPr/>
          <p:nvPr/>
        </p:nvSpPr>
        <p:spPr>
          <a:xfrm>
            <a:off x="5010138" y="4137426"/>
            <a:ext cx="1080135" cy="948690"/>
          </a:xfrm>
          <a:custGeom>
            <a:avLst/>
            <a:gdLst/>
            <a:ahLst/>
            <a:cxnLst/>
            <a:rect l="l" t="t" r="r" b="b"/>
            <a:pathLst>
              <a:path w="1080135" h="948689">
                <a:moveTo>
                  <a:pt x="0" y="948689"/>
                </a:moveTo>
                <a:lnTo>
                  <a:pt x="1079753" y="948689"/>
                </a:lnTo>
                <a:lnTo>
                  <a:pt x="1079753" y="0"/>
                </a:lnTo>
                <a:lnTo>
                  <a:pt x="0" y="0"/>
                </a:lnTo>
                <a:lnTo>
                  <a:pt x="0" y="94868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88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File Organization: </a:t>
            </a:r>
            <a:r>
              <a:rPr lang="en-US" altLang="zh-TW" sz="3600" b="1" cap="none" dirty="0" err="1"/>
              <a:t>Inode</a:t>
            </a:r>
            <a:r>
              <a:rPr lang="en-US" altLang="zh-TW" sz="3600" b="1" cap="none" dirty="0"/>
              <a:t> (3/3)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tracks everything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except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“file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name”</a:t>
            </a:r>
            <a:r>
              <a:rPr lang="en-US" altLang="zh-TW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why?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4A36488-335B-49FF-BA98-43D5D0F93244}"/>
              </a:ext>
            </a:extLst>
          </p:cNvPr>
          <p:cNvSpPr/>
          <p:nvPr/>
        </p:nvSpPr>
        <p:spPr>
          <a:xfrm>
            <a:off x="1899791" y="1476722"/>
            <a:ext cx="8749284" cy="5252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5659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Directory Organization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directory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special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type of</a:t>
            </a:r>
            <a:r>
              <a:rPr lang="en-US" altLang="zh-TW" sz="2800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Each directory is also associated with an </a:t>
            </a:r>
            <a:r>
              <a:rPr lang="en-US" altLang="zh-TW" sz="2400" spc="-5" dirty="0" err="1">
                <a:solidFill>
                  <a:srgbClr val="FF0000"/>
                </a:solidFill>
                <a:latin typeface="Arial"/>
                <a:cs typeface="Arial"/>
              </a:rPr>
              <a:t>inode</a:t>
            </a:r>
            <a:r>
              <a:rPr lang="en-US" altLang="zh-TW" sz="2400" spc="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25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directory contains a list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b="1" spc="-5" dirty="0">
                <a:solidFill>
                  <a:srgbClr val="333333"/>
                </a:solidFill>
                <a:latin typeface="Consolas"/>
                <a:cs typeface="Consolas"/>
              </a:rPr>
              <a:t>file name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400" b="1" dirty="0" err="1">
                <a:solidFill>
                  <a:srgbClr val="333333"/>
                </a:solidFill>
                <a:latin typeface="Consolas"/>
                <a:cs typeface="Consolas"/>
              </a:rPr>
              <a:t>inode</a:t>
            </a:r>
            <a:r>
              <a:rPr lang="en-US" altLang="zh-TW" sz="2400" b="1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400" b="1" dirty="0">
                <a:solidFill>
                  <a:srgbClr val="333333"/>
                </a:solidFill>
                <a:latin typeface="Consolas"/>
                <a:cs typeface="Consolas"/>
              </a:rPr>
              <a:t>number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lang="en-US" altLang="zh-TW" sz="2400" b="1" dirty="0"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pairs 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corresponding data</a:t>
            </a:r>
            <a:r>
              <a:rPr lang="en-US" altLang="zh-TW" sz="24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block(s).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12D78BD-20C0-42B1-AF46-EA72C892DAB0}"/>
              </a:ext>
            </a:extLst>
          </p:cNvPr>
          <p:cNvSpPr txBox="1"/>
          <p:nvPr/>
        </p:nvSpPr>
        <p:spPr>
          <a:xfrm>
            <a:off x="1676272" y="4807446"/>
            <a:ext cx="7633970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12140" algn="l"/>
              </a:tabLst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2400" spc="-6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current</a:t>
            </a:r>
            <a:r>
              <a:rPr sz="24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directory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..</a:t>
            </a:r>
            <a:r>
              <a:rPr sz="2400" spc="-67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parent directory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strlen</a:t>
            </a:r>
            <a:r>
              <a:rPr sz="2400" spc="-6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length of the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name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(including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‘\0’)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reclen</a:t>
            </a:r>
            <a:r>
              <a:rPr sz="2400" spc="-5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actual space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entry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(used when deletion)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60007E9-2A57-4B55-A739-8FCF25E8B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01606"/>
              </p:ext>
            </p:extLst>
          </p:nvPr>
        </p:nvGraphicFramePr>
        <p:xfrm>
          <a:off x="1557908" y="2676386"/>
          <a:ext cx="7211694" cy="2220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140">
                <a:tc>
                  <a:txBody>
                    <a:bodyPr/>
                    <a:lstStyle/>
                    <a:p>
                      <a:pPr marL="90805">
                        <a:lnSpc>
                          <a:spcPts val="2845"/>
                        </a:lnSpc>
                      </a:pPr>
                      <a:r>
                        <a:rPr sz="2400" spc="-114" dirty="0">
                          <a:latin typeface="Consolas"/>
                          <a:cs typeface="Consolas"/>
                        </a:rPr>
                        <a:t>inum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84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|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845"/>
                        </a:lnSpc>
                      </a:pPr>
                      <a:r>
                        <a:rPr sz="2400" spc="-125" dirty="0">
                          <a:latin typeface="Consolas"/>
                          <a:cs typeface="Consolas"/>
                        </a:rPr>
                        <a:t>reclen</a:t>
                      </a:r>
                      <a:r>
                        <a:rPr sz="2400" spc="-3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latin typeface="Consolas"/>
                          <a:cs typeface="Consolas"/>
                        </a:rPr>
                        <a:t>|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845"/>
                        </a:lnSpc>
                      </a:pPr>
                      <a:r>
                        <a:rPr sz="2400" spc="-125" dirty="0">
                          <a:latin typeface="Consolas"/>
                          <a:cs typeface="Consolas"/>
                        </a:rPr>
                        <a:t>strlen</a:t>
                      </a:r>
                      <a:r>
                        <a:rPr sz="2400" spc="-3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latin typeface="Consolas"/>
                          <a:cs typeface="Consolas"/>
                        </a:rPr>
                        <a:t>|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845"/>
                        </a:lnSpc>
                      </a:pPr>
                      <a:r>
                        <a:rPr sz="2400" spc="-114" dirty="0">
                          <a:latin typeface="Consolas"/>
                          <a:cs typeface="Consolas"/>
                        </a:rPr>
                        <a:t>name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89890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5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2500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12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.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89890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2500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12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500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..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marL="240029">
                        <a:lnSpc>
                          <a:spcPts val="2500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12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2500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12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500"/>
                        </a:lnSpc>
                      </a:pPr>
                      <a:r>
                        <a:rPr sz="2400" spc="-100" dirty="0">
                          <a:latin typeface="Consolas"/>
                          <a:cs typeface="Consolas"/>
                        </a:rPr>
                        <a:t>foo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pPr marL="240029">
                        <a:lnSpc>
                          <a:spcPts val="2505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13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505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12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ctr">
                        <a:lnSpc>
                          <a:spcPts val="250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505"/>
                        </a:lnSpc>
                      </a:pPr>
                      <a:r>
                        <a:rPr sz="2400" spc="-100" dirty="0">
                          <a:latin typeface="Consolas"/>
                          <a:cs typeface="Consolas"/>
                        </a:rPr>
                        <a:t>bar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27">
                <a:tc>
                  <a:txBody>
                    <a:bodyPr/>
                    <a:lstStyle/>
                    <a:p>
                      <a:pPr marL="240029">
                        <a:lnSpc>
                          <a:spcPts val="2505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24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2505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36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2505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28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505"/>
                        </a:lnSpc>
                      </a:pPr>
                      <a:r>
                        <a:rPr sz="2400" spc="-140" dirty="0">
                          <a:latin typeface="Consolas"/>
                          <a:cs typeface="Consolas"/>
                        </a:rPr>
                        <a:t>foobar_is_a_pretty_lon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05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Free Space Management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marR="102171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file system must track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lang="en-US" altLang="zh-TW" sz="2800" dirty="0" err="1">
                <a:solidFill>
                  <a:srgbClr val="333333"/>
                </a:solidFill>
                <a:latin typeface="Arial"/>
                <a:cs typeface="Arial"/>
              </a:rPr>
              <a:t>inodes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and</a:t>
            </a:r>
            <a:r>
              <a:rPr lang="en-US" altLang="zh-TW" sz="2800" spc="-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data  blocks are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allocated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not: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Bitmap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one way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free space</a:t>
            </a:r>
            <a:r>
              <a:rPr lang="en-US" altLang="zh-TW" sz="24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management.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9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0: free; 1:</a:t>
            </a:r>
            <a:r>
              <a:rPr lang="en-US" altLang="zh-TW" sz="20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used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Other structures,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e.g.,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free list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B-tree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, are</a:t>
            </a:r>
            <a:r>
              <a:rPr lang="en-US" altLang="zh-TW" sz="24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feasible.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There is always a </a:t>
            </a: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trade-off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between time and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space.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Pre-allocation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also be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used.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Strategy: Always looking for a sequence of free blocks (say</a:t>
            </a:r>
            <a:r>
              <a:rPr lang="en-US" altLang="zh-TW" sz="20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8).</a:t>
            </a:r>
            <a:endParaRPr lang="en-US" altLang="zh-TW" sz="2000" dirty="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440"/>
              </a:spcBef>
            </a:pPr>
            <a:r>
              <a:rPr lang="en-US" altLang="zh-TW" sz="1800" dirty="0">
                <a:solidFill>
                  <a:srgbClr val="333333"/>
                </a:solidFill>
                <a:latin typeface="Arial"/>
                <a:cs typeface="Arial"/>
              </a:rPr>
              <a:t>– A portion of the file will be contiguous on the disk </a:t>
            </a:r>
            <a:r>
              <a:rPr lang="en-US" altLang="zh-TW" sz="1800" spc="-5" dirty="0">
                <a:solidFill>
                  <a:srgbClr val="333333"/>
                </a:solidFill>
                <a:latin typeface="Arial"/>
                <a:cs typeface="Arial"/>
              </a:rPr>
              <a:t>(better</a:t>
            </a:r>
            <a:r>
              <a:rPr lang="en-US" altLang="zh-TW" sz="1800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1800" dirty="0">
                <a:solidFill>
                  <a:srgbClr val="333333"/>
                </a:solidFill>
                <a:latin typeface="Arial"/>
                <a:cs typeface="Arial"/>
              </a:rPr>
              <a:t>performance).</a:t>
            </a:r>
            <a:endParaRPr lang="en-US" altLang="zh-TW" sz="18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C159419-08A9-475A-9145-870D9C52CED1}"/>
              </a:ext>
            </a:extLst>
          </p:cNvPr>
          <p:cNvSpPr/>
          <p:nvPr/>
        </p:nvSpPr>
        <p:spPr>
          <a:xfrm>
            <a:off x="2061964" y="4658504"/>
            <a:ext cx="8829046" cy="196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06F9D05-5FDD-4457-9781-B42B56876C64}"/>
              </a:ext>
            </a:extLst>
          </p:cNvPr>
          <p:cNvSpPr/>
          <p:nvPr/>
        </p:nvSpPr>
        <p:spPr>
          <a:xfrm>
            <a:off x="3300871" y="5344929"/>
            <a:ext cx="2098675" cy="1041400"/>
          </a:xfrm>
          <a:custGeom>
            <a:avLst/>
            <a:gdLst/>
            <a:ahLst/>
            <a:cxnLst/>
            <a:rect l="l" t="t" r="r" b="b"/>
            <a:pathLst>
              <a:path w="2098675" h="1041400">
                <a:moveTo>
                  <a:pt x="0" y="1040892"/>
                </a:moveTo>
                <a:lnTo>
                  <a:pt x="2098548" y="1040892"/>
                </a:lnTo>
                <a:lnTo>
                  <a:pt x="2098548" y="0"/>
                </a:lnTo>
                <a:lnTo>
                  <a:pt x="0" y="0"/>
                </a:lnTo>
                <a:lnTo>
                  <a:pt x="0" y="104089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024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Exercise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6925464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2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Question: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you locate the data block(s) for a</a:t>
            </a:r>
            <a:r>
              <a:rPr lang="en-US" altLang="zh-TW" sz="2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file?</a:t>
            </a:r>
          </a:p>
          <a:p>
            <a:pPr marL="584200" lvl="1" indent="-342900">
              <a:lnSpc>
                <a:spcPct val="100000"/>
              </a:lnSpc>
              <a:spcBef>
                <a:spcPts val="1025"/>
              </a:spcBef>
              <a:tabLst>
                <a:tab pos="354965" algn="l"/>
                <a:tab pos="355600" algn="l"/>
              </a:tabLst>
            </a:pPr>
            <a:r>
              <a:rPr lang="en-US" altLang="zh-TW" sz="2400" spc="-5" dirty="0">
                <a:latin typeface="Arial"/>
                <a:cs typeface="Arial"/>
              </a:rPr>
              <a:t>The root </a:t>
            </a:r>
            <a:r>
              <a:rPr lang="en-US" altLang="zh-TW" sz="2400" spc="-5" dirty="0" err="1">
                <a:latin typeface="Arial"/>
                <a:cs typeface="Arial"/>
              </a:rPr>
              <a:t>inode</a:t>
            </a:r>
            <a:r>
              <a:rPr lang="en-US" altLang="zh-TW" sz="2400" spc="-5" dirty="0">
                <a:latin typeface="Arial"/>
                <a:cs typeface="Arial"/>
              </a:rPr>
              <a:t> number must be  “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well known</a:t>
            </a:r>
            <a:r>
              <a:rPr lang="en-US" altLang="zh-TW" sz="2400" spc="-5" dirty="0">
                <a:latin typeface="Arial"/>
                <a:cs typeface="Arial"/>
              </a:rPr>
              <a:t>” (e.g., </a:t>
            </a:r>
            <a:r>
              <a:rPr lang="en-US" altLang="zh-TW" sz="2400" b="1" spc="-10" dirty="0" err="1">
                <a:latin typeface="Consolas"/>
                <a:cs typeface="Consolas"/>
              </a:rPr>
              <a:t>inode</a:t>
            </a:r>
            <a:r>
              <a:rPr lang="en-US" altLang="zh-TW" sz="2400" b="1" spc="5" dirty="0">
                <a:latin typeface="Consolas"/>
                <a:cs typeface="Consolas"/>
              </a:rPr>
              <a:t> </a:t>
            </a:r>
            <a:r>
              <a:rPr lang="en-US" altLang="zh-TW" sz="2400" b="1" spc="-5" dirty="0">
                <a:latin typeface="Consolas"/>
                <a:cs typeface="Consolas"/>
              </a:rPr>
              <a:t>#2</a:t>
            </a:r>
            <a:r>
              <a:rPr lang="en-US" altLang="zh-TW" sz="2400" spc="-5" dirty="0">
                <a:latin typeface="Arial"/>
                <a:cs typeface="Arial"/>
              </a:rPr>
              <a:t>).</a:t>
            </a:r>
            <a:endParaRPr lang="en-US" altLang="zh-TW" sz="2400" dirty="0">
              <a:latin typeface="Arial"/>
              <a:cs typeface="Arial"/>
            </a:endParaRPr>
          </a:p>
          <a:p>
            <a:pPr marL="584200" lvl="1" indent="-342900">
              <a:lnSpc>
                <a:spcPct val="100000"/>
              </a:lnSpc>
              <a:spcBef>
                <a:spcPts val="1025"/>
              </a:spcBef>
              <a:tabLst>
                <a:tab pos="354965" algn="l"/>
                <a:tab pos="355600" algn="l"/>
              </a:tabLst>
            </a:pP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F32A669-1319-4A34-80B5-880F5FF96F6C}"/>
              </a:ext>
            </a:extLst>
          </p:cNvPr>
          <p:cNvSpPr/>
          <p:nvPr/>
        </p:nvSpPr>
        <p:spPr>
          <a:xfrm>
            <a:off x="1784671" y="4653136"/>
            <a:ext cx="8619481" cy="1754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6A8190D-528C-4C98-9383-5563CB2208FB}"/>
              </a:ext>
            </a:extLst>
          </p:cNvPr>
          <p:cNvSpPr/>
          <p:nvPr/>
        </p:nvSpPr>
        <p:spPr>
          <a:xfrm>
            <a:off x="7730189" y="947380"/>
            <a:ext cx="4103384" cy="3250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5940ED3-0A89-4CEE-B757-343B1E922823}"/>
              </a:ext>
            </a:extLst>
          </p:cNvPr>
          <p:cNvSpPr txBox="1"/>
          <p:nvPr/>
        </p:nvSpPr>
        <p:spPr>
          <a:xfrm>
            <a:off x="5917477" y="2818787"/>
            <a:ext cx="1701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Consolas"/>
                <a:cs typeface="Consolas"/>
              </a:rPr>
              <a:t>/foo/bar.txt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0A2C031-75D9-44D1-AE2A-01187808A078}"/>
              </a:ext>
            </a:extLst>
          </p:cNvPr>
          <p:cNvSpPr/>
          <p:nvPr/>
        </p:nvSpPr>
        <p:spPr>
          <a:xfrm>
            <a:off x="7739928" y="265521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934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File System Interface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 system interface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includes: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Creating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files;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Reading/writing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files;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Renaming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files;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Getting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information about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files;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Removing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files;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Managing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directories;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Linking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files/directories;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Mounting/unmounting a file</a:t>
            </a:r>
            <a:r>
              <a:rPr lang="en-US" altLang="zh-TW" sz="24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file system interface uses (or wraps) the</a:t>
            </a:r>
            <a:r>
              <a:rPr lang="en-US" altLang="zh-TW" sz="2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OS</a:t>
            </a:r>
            <a:r>
              <a:rPr lang="en-US" altLang="zh-TW" sz="2800" dirty="0"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system calls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for file/directory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management.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2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focus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UNIX.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2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Peripheral DMA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Some device controllers embedded their own DMA controller and therefore can do DMA on their own.</a:t>
            </a:r>
            <a:endParaRPr lang="en-US" altLang="zh-TW" sz="28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EF26B3E-321D-4ED4-B636-EB098A16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378" y="2056730"/>
            <a:ext cx="3592067" cy="46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64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System Calls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3AFA98C-0305-46B9-BF19-3612095B3CCE}"/>
              </a:ext>
            </a:extLst>
          </p:cNvPr>
          <p:cNvSpPr/>
          <p:nvPr/>
        </p:nvSpPr>
        <p:spPr>
          <a:xfrm>
            <a:off x="1917948" y="984475"/>
            <a:ext cx="8971200" cy="545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6E6B4EE-9BA1-456D-A2AA-0C510CE345C0}"/>
              </a:ext>
            </a:extLst>
          </p:cNvPr>
          <p:cNvSpPr/>
          <p:nvPr/>
        </p:nvSpPr>
        <p:spPr>
          <a:xfrm>
            <a:off x="2357749" y="4524286"/>
            <a:ext cx="1333500" cy="1390015"/>
          </a:xfrm>
          <a:custGeom>
            <a:avLst/>
            <a:gdLst/>
            <a:ahLst/>
            <a:cxnLst/>
            <a:rect l="l" t="t" r="r" b="b"/>
            <a:pathLst>
              <a:path w="1333500" h="1390014">
                <a:moveTo>
                  <a:pt x="1327404" y="265938"/>
                </a:moveTo>
                <a:lnTo>
                  <a:pt x="0" y="265938"/>
                </a:lnTo>
                <a:lnTo>
                  <a:pt x="0" y="1389887"/>
                </a:lnTo>
                <a:lnTo>
                  <a:pt x="1327404" y="1389887"/>
                </a:lnTo>
                <a:lnTo>
                  <a:pt x="1327404" y="265938"/>
                </a:lnTo>
                <a:close/>
              </a:path>
              <a:path w="1333500" h="1390014">
                <a:moveTo>
                  <a:pt x="1333500" y="0"/>
                </a:moveTo>
                <a:lnTo>
                  <a:pt x="774319" y="265938"/>
                </a:lnTo>
                <a:lnTo>
                  <a:pt x="1106170" y="265938"/>
                </a:lnTo>
                <a:lnTo>
                  <a:pt x="13335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92626CE0-C0DE-4644-BF98-17654FE056ED}"/>
              </a:ext>
            </a:extLst>
          </p:cNvPr>
          <p:cNvSpPr txBox="1"/>
          <p:nvPr/>
        </p:nvSpPr>
        <p:spPr>
          <a:xfrm>
            <a:off x="2564504" y="4875568"/>
            <a:ext cx="3211830" cy="159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02510" indent="-635" algn="ctr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System  Call  Handler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"/>
              <a:cs typeface="Arial"/>
            </a:endParaRPr>
          </a:p>
          <a:p>
            <a:pPr marL="11684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pointer(s)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9144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Creating Files (1/2)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system call </a:t>
            </a:r>
            <a:r>
              <a:rPr lang="en-US" altLang="zh-TW" sz="2800" b="1" dirty="0">
                <a:solidFill>
                  <a:srgbClr val="333333"/>
                </a:solidFill>
                <a:latin typeface="Consolas"/>
                <a:cs typeface="Consolas"/>
              </a:rPr>
              <a:t>open()</a:t>
            </a:r>
            <a:r>
              <a:rPr lang="en-US" altLang="zh-TW" sz="2800" b="1" spc="-8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to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create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open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file:</a:t>
            </a:r>
            <a:endParaRPr lang="en-US" altLang="zh-TW" sz="2800" dirty="0">
              <a:latin typeface="Arial"/>
              <a:cs typeface="Arial"/>
            </a:endParaRPr>
          </a:p>
          <a:p>
            <a:pPr marL="768350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6835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lang="en-US" altLang="zh-TW" spc="-7" baseline="24305" dirty="0">
                <a:solidFill>
                  <a:srgbClr val="333333"/>
                </a:solidFill>
                <a:latin typeface="Arial"/>
                <a:cs typeface="Arial"/>
              </a:rPr>
              <a:t>st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argument: file name (absolute or relative</a:t>
            </a:r>
            <a:r>
              <a:rPr lang="en-US" altLang="zh-TW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pathname)</a:t>
            </a:r>
            <a:endParaRPr lang="en-US" altLang="zh-TW" dirty="0">
              <a:latin typeface="Arial"/>
              <a:cs typeface="Arial"/>
            </a:endParaRPr>
          </a:p>
          <a:p>
            <a:pPr marL="768350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6835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lang="en-US" altLang="zh-TW" spc="-7" baseline="24305" dirty="0">
                <a:solidFill>
                  <a:srgbClr val="333333"/>
                </a:solidFill>
                <a:latin typeface="Arial"/>
                <a:cs typeface="Arial"/>
              </a:rPr>
              <a:t>nd</a:t>
            </a:r>
            <a:r>
              <a:rPr lang="en-US" altLang="zh-TW" spc="315" baseline="243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argument:</a:t>
            </a:r>
            <a:endParaRPr lang="en-US" altLang="zh-TW" dirty="0">
              <a:latin typeface="Arial"/>
              <a:cs typeface="Arial"/>
            </a:endParaRPr>
          </a:p>
          <a:p>
            <a:pPr marL="1168400" lvl="1">
              <a:lnSpc>
                <a:spcPct val="100000"/>
              </a:lnSpc>
              <a:spcBef>
                <a:spcPts val="440"/>
              </a:spcBef>
              <a:tabLst>
                <a:tab pos="11684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Consolas"/>
                <a:cs typeface="Consolas"/>
              </a:rPr>
              <a:t>O_CREAT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creates a</a:t>
            </a:r>
            <a:r>
              <a:rPr lang="en-US" altLang="zh-TW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file;</a:t>
            </a:r>
            <a:endParaRPr lang="en-US" altLang="zh-TW" dirty="0">
              <a:latin typeface="Arial"/>
              <a:cs typeface="Arial"/>
            </a:endParaRPr>
          </a:p>
          <a:p>
            <a:pPr marL="1168400" lvl="1">
              <a:lnSpc>
                <a:spcPct val="100000"/>
              </a:lnSpc>
              <a:spcBef>
                <a:spcPts val="480"/>
              </a:spcBef>
              <a:tabLst>
                <a:tab pos="11684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Consolas"/>
                <a:cs typeface="Consolas"/>
              </a:rPr>
              <a:t>O_WRONLY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only write is</a:t>
            </a:r>
            <a:r>
              <a:rPr lang="en-US" altLang="zh-TW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allowed;</a:t>
            </a:r>
            <a:endParaRPr lang="en-US" altLang="zh-TW" dirty="0">
              <a:latin typeface="Arial"/>
              <a:cs typeface="Arial"/>
            </a:endParaRPr>
          </a:p>
          <a:p>
            <a:pPr marL="1168400" lvl="1">
              <a:lnSpc>
                <a:spcPct val="100000"/>
              </a:lnSpc>
              <a:spcBef>
                <a:spcPts val="484"/>
              </a:spcBef>
              <a:tabLst>
                <a:tab pos="11684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Consolas"/>
                <a:cs typeface="Consolas"/>
              </a:rPr>
              <a:t>O_TRUNC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: truncate to zero size if a file</a:t>
            </a:r>
            <a:r>
              <a:rPr lang="en-US" altLang="zh-TW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exists.</a:t>
            </a:r>
            <a:endParaRPr lang="en-US" altLang="zh-TW" dirty="0">
              <a:latin typeface="Arial"/>
              <a:cs typeface="Arial"/>
            </a:endParaRPr>
          </a:p>
          <a:p>
            <a:pPr marL="768350" indent="-285750">
              <a:lnSpc>
                <a:spcPct val="100000"/>
              </a:lnSpc>
              <a:spcBef>
                <a:spcPts val="610"/>
              </a:spcBef>
              <a:buChar char="–"/>
              <a:tabLst>
                <a:tab pos="76835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lang="en-US" altLang="zh-TW" spc="-7" baseline="24305" dirty="0">
                <a:solidFill>
                  <a:srgbClr val="333333"/>
                </a:solidFill>
                <a:latin typeface="Arial"/>
                <a:cs typeface="Arial"/>
              </a:rPr>
              <a:t>rd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argument: specifies permissions (readable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lang="en-US" altLang="zh-TW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writable).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zh-TW"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zh-TW" sz="2700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1595"/>
              </a:spcBef>
              <a:tabLst>
                <a:tab pos="367665" algn="l"/>
                <a:tab pos="3683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On success, a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file descriptor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returned</a:t>
            </a:r>
            <a:endParaRPr lang="en-US" altLang="zh-TW" sz="2800" dirty="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683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pointer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subsequent accesses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(function calls)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lang="en-US" altLang="zh-TW" sz="24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file.</a:t>
            </a:r>
            <a:endParaRPr lang="en-US" altLang="zh-TW" sz="2400" dirty="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683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UNIX, </a:t>
            </a:r>
            <a:r>
              <a:rPr lang="en-US" altLang="zh-TW" sz="2400" spc="-15" dirty="0">
                <a:solidFill>
                  <a:srgbClr val="333333"/>
                </a:solidFill>
                <a:latin typeface="Arial"/>
                <a:cs typeface="Arial"/>
              </a:rPr>
              <a:t>it’s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just an 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integer.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4490756-D091-4A37-9CF3-55870238E288}"/>
              </a:ext>
            </a:extLst>
          </p:cNvPr>
          <p:cNvSpPr txBox="1"/>
          <p:nvPr/>
        </p:nvSpPr>
        <p:spPr>
          <a:xfrm>
            <a:off x="1905633" y="4005064"/>
            <a:ext cx="8737600" cy="871855"/>
          </a:xfrm>
          <a:prstGeom prst="rect">
            <a:avLst/>
          </a:prstGeom>
          <a:solidFill>
            <a:srgbClr val="FFFF00"/>
          </a:solidFill>
          <a:ln w="2895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2840"/>
              </a:lnSpc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int </a:t>
            </a:r>
            <a:r>
              <a:rPr sz="2400" b="1" dirty="0">
                <a:solidFill>
                  <a:srgbClr val="750E6C"/>
                </a:solidFill>
                <a:latin typeface="Consolas"/>
                <a:cs typeface="Consolas"/>
              </a:rPr>
              <a:t>fd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2400" b="1" dirty="0">
                <a:solidFill>
                  <a:srgbClr val="333333"/>
                </a:solidFill>
                <a:latin typeface="Consolas"/>
                <a:cs typeface="Consolas"/>
              </a:rPr>
              <a:t>open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( "foo", O_CREAT | O_WRONLY |</a:t>
            </a:r>
            <a:r>
              <a:rPr sz="2400" spc="8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O_TRUNC,</a:t>
            </a:r>
            <a:endParaRPr sz="2400" dirty="0">
              <a:latin typeface="Consolas"/>
              <a:cs typeface="Consolas"/>
            </a:endParaRPr>
          </a:p>
          <a:p>
            <a:pPr marL="263398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S_IRUSR|S_IWUSR);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7752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Creating Files (2/2)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marR="267335" indent="-3429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File descriptors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are managed on a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per-process  basis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by the operating system .</a:t>
            </a:r>
            <a:endParaRPr lang="en-US" altLang="zh-TW" dirty="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3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For example, the UNIX systems (</a:t>
            </a:r>
            <a:r>
              <a:rPr lang="en-US" altLang="zh-TW" dirty="0">
                <a:solidFill>
                  <a:srgbClr val="333333"/>
                </a:solidFill>
                <a:latin typeface="Consolas"/>
                <a:cs typeface="Consolas"/>
              </a:rPr>
              <a:t>xv6</a:t>
            </a:r>
            <a:r>
              <a:rPr lang="en-US" altLang="zh-TW" spc="-81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kernel) must  keep some kind of structure in the 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onsolas"/>
                <a:cs typeface="Consolas"/>
              </a:rPr>
              <a:t>struct</a:t>
            </a:r>
            <a:r>
              <a:rPr lang="en-US" altLang="zh-TW" spc="-5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olas"/>
                <a:cs typeface="Consolas"/>
              </a:rPr>
              <a:t>proc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dirty="0">
              <a:latin typeface="Arial"/>
              <a:cs typeface="Arial"/>
            </a:endParaRPr>
          </a:p>
          <a:p>
            <a:pPr marL="527050" marR="602615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298450" algn="l"/>
              </a:tabLst>
            </a:pP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200" spc="-5" dirty="0">
                <a:solidFill>
                  <a:srgbClr val="750E6C"/>
                </a:solidFill>
                <a:latin typeface="Arial"/>
                <a:cs typeface="Arial"/>
              </a:rPr>
              <a:t>simple array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(with a maximum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200" dirty="0">
                <a:solidFill>
                  <a:srgbClr val="333333"/>
                </a:solidFill>
                <a:latin typeface="Consolas"/>
                <a:cs typeface="Consolas"/>
              </a:rPr>
              <a:t>NOFILE</a:t>
            </a:r>
            <a:r>
              <a:rPr lang="en-US" altLang="zh-TW" sz="2200" spc="-66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open files) 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tracks </a:t>
            </a:r>
            <a:r>
              <a:rPr lang="en-US" altLang="zh-TW" sz="22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which files are opened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 on a </a:t>
            </a:r>
            <a:r>
              <a:rPr lang="en-US" altLang="zh-TW" sz="2200" spc="-5" dirty="0">
                <a:solidFill>
                  <a:srgbClr val="FF0000"/>
                </a:solidFill>
                <a:latin typeface="Arial"/>
                <a:cs typeface="Arial"/>
              </a:rPr>
              <a:t>per-process</a:t>
            </a:r>
            <a:r>
              <a:rPr lang="en-US" altLang="zh-TW" sz="22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basis.</a:t>
            </a:r>
            <a:endParaRPr lang="en-US" altLang="zh-TW" sz="2200" dirty="0">
              <a:latin typeface="Arial"/>
              <a:cs typeface="Arial"/>
            </a:endParaRPr>
          </a:p>
          <a:p>
            <a:pPr marL="527050" marR="5080" lvl="1" indent="-285750">
              <a:lnSpc>
                <a:spcPct val="120000"/>
              </a:lnSpc>
              <a:spcBef>
                <a:spcPts val="300"/>
              </a:spcBef>
              <a:buChar char="–"/>
              <a:tabLst>
                <a:tab pos="298450" algn="l"/>
              </a:tabLst>
            </a:pP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entry of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the array is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just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pointer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2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onsolas"/>
                <a:cs typeface="Consolas"/>
              </a:rPr>
              <a:t>struct</a:t>
            </a:r>
            <a:r>
              <a:rPr lang="en-US" altLang="zh-TW" sz="2200" u="sng" spc="-62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onsolas"/>
                <a:cs typeface="Consolas"/>
              </a:rPr>
              <a:t> </a:t>
            </a:r>
            <a:r>
              <a:rPr lang="en-US" altLang="zh-TW" sz="22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onsolas"/>
                <a:cs typeface="Consolas"/>
              </a:rPr>
              <a:t>file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lang="en-US" altLang="zh-TW" sz="2200" dirty="0">
                <a:solidFill>
                  <a:srgbClr val="333333"/>
                </a:solidFill>
                <a:latin typeface="Arial"/>
                <a:cs typeface="Arial"/>
              </a:rPr>
              <a:t>tracks the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information of the “</a:t>
            </a:r>
            <a:r>
              <a:rPr lang="en-US" altLang="zh-TW" sz="2200" b="1" spc="-5" dirty="0">
                <a:solidFill>
                  <a:srgbClr val="333333"/>
                </a:solidFill>
                <a:latin typeface="Arial"/>
                <a:cs typeface="Arial"/>
              </a:rPr>
              <a:t>open file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” being</a:t>
            </a:r>
            <a:r>
              <a:rPr lang="en-US" altLang="zh-TW" sz="22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200" spc="-5" dirty="0">
                <a:solidFill>
                  <a:srgbClr val="333333"/>
                </a:solidFill>
                <a:latin typeface="Arial"/>
                <a:cs typeface="Arial"/>
              </a:rPr>
              <a:t>used.</a:t>
            </a:r>
            <a:endParaRPr lang="en-US" altLang="zh-TW" sz="22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0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800B614-BFDB-4F47-BAD8-2E431D262F84}"/>
              </a:ext>
            </a:extLst>
          </p:cNvPr>
          <p:cNvSpPr txBox="1"/>
          <p:nvPr/>
        </p:nvSpPr>
        <p:spPr>
          <a:xfrm>
            <a:off x="2205980" y="4589833"/>
            <a:ext cx="7521230" cy="2131353"/>
          </a:xfrm>
          <a:prstGeom prst="rect">
            <a:avLst/>
          </a:prstGeom>
          <a:solidFill>
            <a:srgbClr val="FFFF00"/>
          </a:solidFill>
          <a:ln w="2895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2650"/>
              </a:lnSpc>
            </a:pPr>
            <a:r>
              <a:rPr sz="2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Consolas"/>
                <a:cs typeface="Consolas"/>
              </a:rPr>
              <a:t>struct </a:t>
            </a:r>
            <a:r>
              <a:rPr sz="2400" b="1" u="sng" dirty="0">
                <a:solidFill>
                  <a:srgbClr val="FF0000"/>
                </a:solidFill>
                <a:uFill>
                  <a:solidFill>
                    <a:srgbClr val="333333"/>
                  </a:solidFill>
                </a:uFill>
                <a:latin typeface="Consolas"/>
                <a:cs typeface="Consolas"/>
              </a:rPr>
              <a:t>proc</a:t>
            </a: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2400" dirty="0">
              <a:latin typeface="Consolas"/>
              <a:cs typeface="Consolas"/>
            </a:endParaRPr>
          </a:p>
          <a:p>
            <a:pPr marL="564515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333333"/>
                </a:solidFill>
                <a:latin typeface="Consolas"/>
                <a:cs typeface="Consolas"/>
              </a:rPr>
              <a:t>...</a:t>
            </a:r>
            <a:endParaRPr sz="2400" dirty="0">
              <a:latin typeface="Consolas"/>
              <a:cs typeface="Consolas"/>
            </a:endParaRPr>
          </a:p>
          <a:p>
            <a:pPr marL="564515">
              <a:lnSpc>
                <a:spcPct val="100000"/>
              </a:lnSpc>
              <a:spcBef>
                <a:spcPts val="575"/>
              </a:spcBef>
            </a:pPr>
            <a:r>
              <a:rPr sz="2400" b="1" u="sng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Consolas"/>
                <a:cs typeface="Consolas"/>
              </a:rPr>
              <a:t>struct </a:t>
            </a:r>
            <a:r>
              <a:rPr sz="2400" b="1" u="sng" spc="5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Consolas"/>
                <a:cs typeface="Consolas"/>
              </a:rPr>
              <a:t>file</a:t>
            </a:r>
            <a:r>
              <a:rPr sz="2400" b="1" spc="5" dirty="0">
                <a:solidFill>
                  <a:srgbClr val="750E6C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750E6C"/>
                </a:solidFill>
                <a:latin typeface="Consolas"/>
                <a:cs typeface="Consolas"/>
              </a:rPr>
              <a:t>*ofile[NOFILE]; </a:t>
            </a:r>
            <a:r>
              <a:rPr sz="2400" b="1" spc="5" dirty="0">
                <a:solidFill>
                  <a:srgbClr val="750E6C"/>
                </a:solidFill>
                <a:latin typeface="Consolas"/>
                <a:cs typeface="Consolas"/>
              </a:rPr>
              <a:t>// Open</a:t>
            </a:r>
            <a:r>
              <a:rPr sz="2400" b="1" dirty="0">
                <a:solidFill>
                  <a:srgbClr val="750E6C"/>
                </a:solidFill>
                <a:latin typeface="Consolas"/>
                <a:cs typeface="Consolas"/>
              </a:rPr>
              <a:t> files</a:t>
            </a:r>
            <a:endParaRPr sz="2400" dirty="0">
              <a:latin typeface="Consolas"/>
              <a:cs typeface="Consolas"/>
            </a:endParaRPr>
          </a:p>
          <a:p>
            <a:pPr marL="564515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solidFill>
                  <a:srgbClr val="333333"/>
                </a:solidFill>
                <a:latin typeface="Consolas"/>
                <a:cs typeface="Consolas"/>
              </a:rPr>
              <a:t>...</a:t>
            </a:r>
            <a:endParaRPr sz="2400" dirty="0">
              <a:latin typeface="Consolas"/>
              <a:cs typeface="Consolas"/>
            </a:endParaRPr>
          </a:p>
          <a:p>
            <a:pPr marL="50165">
              <a:lnSpc>
                <a:spcPct val="100000"/>
              </a:lnSpc>
              <a:spcBef>
                <a:spcPts val="580"/>
              </a:spcBef>
            </a:pPr>
            <a:r>
              <a:rPr sz="2400" spc="5" dirty="0">
                <a:solidFill>
                  <a:srgbClr val="333333"/>
                </a:solidFill>
                <a:latin typeface="Consolas"/>
                <a:cs typeface="Consolas"/>
              </a:rPr>
              <a:t>};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67076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Management of Open Files (1/2)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struct file</a:t>
            </a:r>
            <a:r>
              <a:rPr lang="en-US" altLang="zh-TW" sz="2800" spc="-81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represents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open file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dirty="0">
                <a:solidFill>
                  <a:srgbClr val="333333"/>
                </a:solidFill>
                <a:latin typeface="Consolas"/>
                <a:cs typeface="Consolas"/>
              </a:rPr>
              <a:t>struct file</a:t>
            </a:r>
            <a:r>
              <a:rPr lang="en-US" altLang="zh-TW" sz="2400" spc="-6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(an open file) is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referenced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by a </a:t>
            </a:r>
            <a:r>
              <a:rPr lang="en-US" altLang="zh-TW" sz="2400" dirty="0">
                <a:solidFill>
                  <a:srgbClr val="750E6C"/>
                </a:solidFill>
                <a:latin typeface="Arial"/>
                <a:cs typeface="Arial"/>
              </a:rPr>
              <a:t>process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dirty="0">
                <a:solidFill>
                  <a:srgbClr val="333333"/>
                </a:solidFill>
                <a:latin typeface="Consolas"/>
                <a:cs typeface="Consolas"/>
              </a:rPr>
              <a:t>readable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lang="en-US" altLang="zh-TW" sz="2400" dirty="0">
                <a:solidFill>
                  <a:srgbClr val="333333"/>
                </a:solidFill>
                <a:latin typeface="Consolas"/>
                <a:cs typeface="Consolas"/>
              </a:rPr>
              <a:t>writable</a:t>
            </a:r>
            <a:r>
              <a:rPr lang="en-US" altLang="zh-TW" sz="2400" spc="-5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specifies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read/write permissions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1325880" lvl="1" indent="-285750">
              <a:lnSpc>
                <a:spcPct val="101899"/>
              </a:lnSpc>
              <a:spcBef>
                <a:spcPts val="52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dirty="0">
                <a:solidFill>
                  <a:srgbClr val="333333"/>
                </a:solidFill>
                <a:latin typeface="Consolas"/>
                <a:cs typeface="Consolas"/>
              </a:rPr>
              <a:t>off</a:t>
            </a:r>
            <a:r>
              <a:rPr lang="en-US" altLang="zh-TW" sz="2400" spc="-6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keeps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“current” </a:t>
            </a:r>
            <a:r>
              <a:rPr lang="en-US" altLang="zh-TW" sz="2400" spc="-10" dirty="0">
                <a:solidFill>
                  <a:srgbClr val="750E6C"/>
                </a:solidFill>
                <a:latin typeface="Arial"/>
                <a:cs typeface="Arial"/>
              </a:rPr>
              <a:t>offset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where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next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read/write should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take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place,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this open</a:t>
            </a:r>
            <a:r>
              <a:rPr lang="en-US" altLang="zh-TW" sz="24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file.</a:t>
            </a:r>
            <a:endParaRPr lang="en-US" altLang="zh-TW" sz="2400" dirty="0">
              <a:latin typeface="Arial"/>
              <a:cs typeface="Arial"/>
            </a:endParaRPr>
          </a:p>
          <a:p>
            <a:pPr marL="833755" lvl="1" indent="-364490">
              <a:lnSpc>
                <a:spcPct val="100000"/>
              </a:lnSpc>
              <a:spcBef>
                <a:spcPts val="520"/>
              </a:spcBef>
              <a:buChar char="–"/>
              <a:tabLst>
                <a:tab pos="833755" algn="l"/>
                <a:tab pos="83439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actual file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referenced by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dirty="0">
                <a:latin typeface="Consolas"/>
                <a:cs typeface="Consolas"/>
              </a:rPr>
              <a:t>struct</a:t>
            </a:r>
            <a:r>
              <a:rPr lang="en-US" altLang="zh-TW" sz="2400" spc="85" dirty="0">
                <a:latin typeface="Consolas"/>
                <a:cs typeface="Consolas"/>
              </a:rPr>
              <a:t> </a:t>
            </a:r>
            <a:r>
              <a:rPr lang="en-US" altLang="zh-TW" sz="2400" dirty="0" err="1">
                <a:latin typeface="Consolas"/>
                <a:cs typeface="Consolas"/>
              </a:rPr>
              <a:t>inode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All open files are kept in an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open file table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by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OS.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931AF49-F111-4A5F-8C15-0EFBE6BF9FBC}"/>
              </a:ext>
            </a:extLst>
          </p:cNvPr>
          <p:cNvSpPr/>
          <p:nvPr/>
        </p:nvSpPr>
        <p:spPr>
          <a:xfrm>
            <a:off x="6742484" y="4351738"/>
            <a:ext cx="3781425" cy="2354580"/>
          </a:xfrm>
          <a:custGeom>
            <a:avLst/>
            <a:gdLst/>
            <a:ahLst/>
            <a:cxnLst/>
            <a:rect l="l" t="t" r="r" b="b"/>
            <a:pathLst>
              <a:path w="3781425" h="2354579">
                <a:moveTo>
                  <a:pt x="0" y="2354579"/>
                </a:moveTo>
                <a:lnTo>
                  <a:pt x="3781044" y="2354579"/>
                </a:lnTo>
                <a:lnTo>
                  <a:pt x="3781044" y="0"/>
                </a:lnTo>
                <a:lnTo>
                  <a:pt x="0" y="0"/>
                </a:lnTo>
                <a:lnTo>
                  <a:pt x="0" y="235457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660A455-68CB-4F0B-B290-37EA96F3B03D}"/>
              </a:ext>
            </a:extLst>
          </p:cNvPr>
          <p:cNvSpPr/>
          <p:nvPr/>
        </p:nvSpPr>
        <p:spPr>
          <a:xfrm>
            <a:off x="6742484" y="4351738"/>
            <a:ext cx="3781425" cy="2354580"/>
          </a:xfrm>
          <a:custGeom>
            <a:avLst/>
            <a:gdLst/>
            <a:ahLst/>
            <a:cxnLst/>
            <a:rect l="l" t="t" r="r" b="b"/>
            <a:pathLst>
              <a:path w="3781425" h="2354579">
                <a:moveTo>
                  <a:pt x="0" y="2354579"/>
                </a:moveTo>
                <a:lnTo>
                  <a:pt x="3781044" y="2354579"/>
                </a:lnTo>
                <a:lnTo>
                  <a:pt x="3781044" y="0"/>
                </a:lnTo>
                <a:lnTo>
                  <a:pt x="0" y="0"/>
                </a:lnTo>
                <a:lnTo>
                  <a:pt x="0" y="235457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39FB8F8-39DA-41E6-8CBB-22D1748F6DDB}"/>
              </a:ext>
            </a:extLst>
          </p:cNvPr>
          <p:cNvSpPr txBox="1"/>
          <p:nvPr/>
        </p:nvSpPr>
        <p:spPr>
          <a:xfrm>
            <a:off x="6821987" y="4401777"/>
            <a:ext cx="37242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struct </a:t>
            </a:r>
            <a:r>
              <a:rPr sz="2400" b="1" u="sng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file</a:t>
            </a:r>
            <a:r>
              <a:rPr sz="2400" b="1" spc="-6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685165" marR="172085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struct inode</a:t>
            </a:r>
            <a:r>
              <a:rPr sz="2400" spc="-3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*ip;  char readable;  char writable;  uint</a:t>
            </a:r>
            <a:r>
              <a:rPr sz="2400" spc="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off;</a:t>
            </a:r>
            <a:endParaRPr sz="2400">
              <a:latin typeface="Consolas"/>
              <a:cs typeface="Consolas"/>
            </a:endParaRPr>
          </a:p>
          <a:p>
            <a:pPr marL="685165">
              <a:lnSpc>
                <a:spcPct val="100000"/>
              </a:lnSpc>
              <a:tabLst>
                <a:tab pos="3375025" algn="l"/>
              </a:tabLst>
            </a:pPr>
            <a:r>
              <a:rPr sz="2400" dirty="0">
                <a:latin typeface="Consolas"/>
                <a:cs typeface="Consolas"/>
              </a:rPr>
              <a:t>i</a:t>
            </a:r>
            <a:r>
              <a:rPr sz="2400" spc="5" dirty="0">
                <a:latin typeface="Consolas"/>
                <a:cs typeface="Consolas"/>
              </a:rPr>
              <a:t>n</a:t>
            </a:r>
            <a:r>
              <a:rPr sz="2400" dirty="0">
                <a:latin typeface="Consolas"/>
                <a:cs typeface="Consolas"/>
              </a:rPr>
              <a:t>t </a:t>
            </a:r>
            <a:r>
              <a:rPr sz="2400" spc="5" dirty="0">
                <a:latin typeface="Consolas"/>
                <a:cs typeface="Consolas"/>
              </a:rPr>
              <a:t>r</a:t>
            </a:r>
            <a:r>
              <a:rPr sz="2400" dirty="0">
                <a:latin typeface="Consolas"/>
                <a:cs typeface="Consolas"/>
              </a:rPr>
              <a:t>ef;	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0B3828E-FD43-49C4-B68B-AB7F0755257A}"/>
              </a:ext>
            </a:extLst>
          </p:cNvPr>
          <p:cNvSpPr/>
          <p:nvPr/>
        </p:nvSpPr>
        <p:spPr>
          <a:xfrm>
            <a:off x="1699569" y="4351738"/>
            <a:ext cx="4690110" cy="2354580"/>
          </a:xfrm>
          <a:custGeom>
            <a:avLst/>
            <a:gdLst/>
            <a:ahLst/>
            <a:cxnLst/>
            <a:rect l="l" t="t" r="r" b="b"/>
            <a:pathLst>
              <a:path w="4690110" h="2354579">
                <a:moveTo>
                  <a:pt x="0" y="2354579"/>
                </a:moveTo>
                <a:lnTo>
                  <a:pt x="4690110" y="2354579"/>
                </a:lnTo>
                <a:lnTo>
                  <a:pt x="4690110" y="0"/>
                </a:lnTo>
                <a:lnTo>
                  <a:pt x="0" y="0"/>
                </a:lnTo>
                <a:lnTo>
                  <a:pt x="0" y="235457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43AB830-CA2D-473E-A550-B9511E2F7B52}"/>
              </a:ext>
            </a:extLst>
          </p:cNvPr>
          <p:cNvSpPr/>
          <p:nvPr/>
        </p:nvSpPr>
        <p:spPr>
          <a:xfrm>
            <a:off x="1699569" y="4351738"/>
            <a:ext cx="4690110" cy="2354580"/>
          </a:xfrm>
          <a:custGeom>
            <a:avLst/>
            <a:gdLst/>
            <a:ahLst/>
            <a:cxnLst/>
            <a:rect l="l" t="t" r="r" b="b"/>
            <a:pathLst>
              <a:path w="4690110" h="2354579">
                <a:moveTo>
                  <a:pt x="0" y="2354579"/>
                </a:moveTo>
                <a:lnTo>
                  <a:pt x="4690110" y="2354579"/>
                </a:lnTo>
                <a:lnTo>
                  <a:pt x="4690110" y="0"/>
                </a:lnTo>
                <a:lnTo>
                  <a:pt x="0" y="0"/>
                </a:lnTo>
                <a:lnTo>
                  <a:pt x="0" y="2354579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E1ED9A3-10EB-426A-AA53-34A5E6A15971}"/>
              </a:ext>
            </a:extLst>
          </p:cNvPr>
          <p:cNvSpPr txBox="1"/>
          <p:nvPr/>
        </p:nvSpPr>
        <p:spPr>
          <a:xfrm>
            <a:off x="1778308" y="4401777"/>
            <a:ext cx="43986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struct </a:t>
            </a:r>
            <a:r>
              <a:rPr sz="2400" spc="5" dirty="0">
                <a:latin typeface="Consolas"/>
                <a:cs typeface="Consolas"/>
              </a:rPr>
              <a:t>proc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685165">
              <a:lnSpc>
                <a:spcPct val="100000"/>
              </a:lnSpc>
            </a:pPr>
            <a:r>
              <a:rPr sz="2400" spc="5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685165">
              <a:lnSpc>
                <a:spcPct val="100000"/>
              </a:lnSpc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struct </a:t>
            </a:r>
            <a:r>
              <a:rPr sz="2400" b="1" u="sng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file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*ofile[N];</a:t>
            </a:r>
            <a:endParaRPr sz="2400">
              <a:latin typeface="Consolas"/>
              <a:cs typeface="Consolas"/>
            </a:endParaRPr>
          </a:p>
          <a:p>
            <a:pPr marL="685165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// open</a:t>
            </a:r>
            <a:r>
              <a:rPr sz="2400" spc="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files</a:t>
            </a:r>
            <a:endParaRPr sz="2400">
              <a:latin typeface="Consolas"/>
              <a:cs typeface="Consolas"/>
            </a:endParaRPr>
          </a:p>
          <a:p>
            <a:pPr marL="685165">
              <a:lnSpc>
                <a:spcPct val="100000"/>
              </a:lnSpc>
            </a:pPr>
            <a:r>
              <a:rPr sz="2400" spc="5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C5C4DAA9-BA16-4A21-9A8A-E1B303843215}"/>
              </a:ext>
            </a:extLst>
          </p:cNvPr>
          <p:cNvSpPr/>
          <p:nvPr/>
        </p:nvSpPr>
        <p:spPr>
          <a:xfrm>
            <a:off x="6147363" y="4615391"/>
            <a:ext cx="717550" cy="775970"/>
          </a:xfrm>
          <a:custGeom>
            <a:avLst/>
            <a:gdLst/>
            <a:ahLst/>
            <a:cxnLst/>
            <a:rect l="l" t="t" r="r" b="b"/>
            <a:pathLst>
              <a:path w="717550" h="775969">
                <a:moveTo>
                  <a:pt x="405257" y="746505"/>
                </a:moveTo>
                <a:lnTo>
                  <a:pt x="0" y="746505"/>
                </a:lnTo>
                <a:lnTo>
                  <a:pt x="0" y="775462"/>
                </a:lnTo>
                <a:lnTo>
                  <a:pt x="434213" y="775462"/>
                </a:lnTo>
                <a:lnTo>
                  <a:pt x="434213" y="760983"/>
                </a:lnTo>
                <a:lnTo>
                  <a:pt x="405257" y="760983"/>
                </a:lnTo>
                <a:lnTo>
                  <a:pt x="405257" y="746505"/>
                </a:lnTo>
                <a:close/>
              </a:path>
              <a:path w="717550" h="775969">
                <a:moveTo>
                  <a:pt x="630682" y="28955"/>
                </a:moveTo>
                <a:lnTo>
                  <a:pt x="405257" y="28955"/>
                </a:lnTo>
                <a:lnTo>
                  <a:pt x="405257" y="760983"/>
                </a:lnTo>
                <a:lnTo>
                  <a:pt x="419735" y="746505"/>
                </a:lnTo>
                <a:lnTo>
                  <a:pt x="434213" y="746505"/>
                </a:lnTo>
                <a:lnTo>
                  <a:pt x="434213" y="57912"/>
                </a:lnTo>
                <a:lnTo>
                  <a:pt x="419735" y="57912"/>
                </a:lnTo>
                <a:lnTo>
                  <a:pt x="434213" y="43433"/>
                </a:lnTo>
                <a:lnTo>
                  <a:pt x="630682" y="43433"/>
                </a:lnTo>
                <a:lnTo>
                  <a:pt x="630682" y="28955"/>
                </a:lnTo>
                <a:close/>
              </a:path>
              <a:path w="717550" h="775969">
                <a:moveTo>
                  <a:pt x="434213" y="746505"/>
                </a:moveTo>
                <a:lnTo>
                  <a:pt x="419735" y="746505"/>
                </a:lnTo>
                <a:lnTo>
                  <a:pt x="405257" y="760983"/>
                </a:lnTo>
                <a:lnTo>
                  <a:pt x="434213" y="760983"/>
                </a:lnTo>
                <a:lnTo>
                  <a:pt x="434213" y="746505"/>
                </a:lnTo>
                <a:close/>
              </a:path>
              <a:path w="717550" h="775969">
                <a:moveTo>
                  <a:pt x="630682" y="0"/>
                </a:moveTo>
                <a:lnTo>
                  <a:pt x="630682" y="86867"/>
                </a:lnTo>
                <a:lnTo>
                  <a:pt x="688593" y="57912"/>
                </a:lnTo>
                <a:lnTo>
                  <a:pt x="645160" y="57912"/>
                </a:lnTo>
                <a:lnTo>
                  <a:pt x="645160" y="28955"/>
                </a:lnTo>
                <a:lnTo>
                  <a:pt x="688594" y="28955"/>
                </a:lnTo>
                <a:lnTo>
                  <a:pt x="630682" y="0"/>
                </a:lnTo>
                <a:close/>
              </a:path>
              <a:path w="717550" h="775969">
                <a:moveTo>
                  <a:pt x="434213" y="43433"/>
                </a:moveTo>
                <a:lnTo>
                  <a:pt x="419735" y="57912"/>
                </a:lnTo>
                <a:lnTo>
                  <a:pt x="434213" y="57912"/>
                </a:lnTo>
                <a:lnTo>
                  <a:pt x="434213" y="43433"/>
                </a:lnTo>
                <a:close/>
              </a:path>
              <a:path w="717550" h="775969">
                <a:moveTo>
                  <a:pt x="630682" y="43433"/>
                </a:moveTo>
                <a:lnTo>
                  <a:pt x="434213" y="43433"/>
                </a:lnTo>
                <a:lnTo>
                  <a:pt x="434213" y="57912"/>
                </a:lnTo>
                <a:lnTo>
                  <a:pt x="630682" y="57912"/>
                </a:lnTo>
                <a:lnTo>
                  <a:pt x="630682" y="43433"/>
                </a:lnTo>
                <a:close/>
              </a:path>
              <a:path w="717550" h="775969">
                <a:moveTo>
                  <a:pt x="688594" y="28955"/>
                </a:moveTo>
                <a:lnTo>
                  <a:pt x="645160" y="28955"/>
                </a:lnTo>
                <a:lnTo>
                  <a:pt x="645160" y="57912"/>
                </a:lnTo>
                <a:lnTo>
                  <a:pt x="688593" y="57912"/>
                </a:lnTo>
                <a:lnTo>
                  <a:pt x="717550" y="43433"/>
                </a:lnTo>
                <a:lnTo>
                  <a:pt x="68859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4305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Management of Open Files (2/2)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4423A70-1589-480A-B6DE-3E54E723616B}"/>
              </a:ext>
            </a:extLst>
          </p:cNvPr>
          <p:cNvSpPr/>
          <p:nvPr/>
        </p:nvSpPr>
        <p:spPr>
          <a:xfrm>
            <a:off x="7404652" y="1080740"/>
            <a:ext cx="3385820" cy="5605780"/>
          </a:xfrm>
          <a:custGeom>
            <a:avLst/>
            <a:gdLst/>
            <a:ahLst/>
            <a:cxnLst/>
            <a:rect l="l" t="t" r="r" b="b"/>
            <a:pathLst>
              <a:path w="3385820" h="5605780">
                <a:moveTo>
                  <a:pt x="0" y="5605272"/>
                </a:moveTo>
                <a:lnTo>
                  <a:pt x="3385566" y="5605272"/>
                </a:lnTo>
                <a:lnTo>
                  <a:pt x="3385566" y="0"/>
                </a:lnTo>
                <a:lnTo>
                  <a:pt x="0" y="0"/>
                </a:lnTo>
                <a:lnTo>
                  <a:pt x="0" y="560527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C3C2947-F134-4639-A153-5AE922A0D46C}"/>
              </a:ext>
            </a:extLst>
          </p:cNvPr>
          <p:cNvSpPr txBox="1"/>
          <p:nvPr/>
        </p:nvSpPr>
        <p:spPr>
          <a:xfrm>
            <a:off x="7569499" y="1107410"/>
            <a:ext cx="30562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File System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Organization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9EC21B8-2DFE-490D-ADA6-FDCDF28742B2}"/>
              </a:ext>
            </a:extLst>
          </p:cNvPr>
          <p:cNvSpPr txBox="1"/>
          <p:nvPr/>
        </p:nvSpPr>
        <p:spPr>
          <a:xfrm>
            <a:off x="5175549" y="1406876"/>
            <a:ext cx="18942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Open File</a:t>
            </a:r>
            <a:r>
              <a:rPr sz="20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FB7CA9F-9332-4A19-ACAE-7B0E720920B4}"/>
              </a:ext>
            </a:extLst>
          </p:cNvPr>
          <p:cNvSpPr/>
          <p:nvPr/>
        </p:nvSpPr>
        <p:spPr>
          <a:xfrm>
            <a:off x="3114212" y="1187040"/>
            <a:ext cx="1710689" cy="1710689"/>
          </a:xfrm>
          <a:custGeom>
            <a:avLst/>
            <a:gdLst/>
            <a:ahLst/>
            <a:cxnLst/>
            <a:rect l="l" t="t" r="r" b="b"/>
            <a:pathLst>
              <a:path w="1710689" h="1710689">
                <a:moveTo>
                  <a:pt x="855344" y="0"/>
                </a:moveTo>
                <a:lnTo>
                  <a:pt x="806803" y="1353"/>
                </a:lnTo>
                <a:lnTo>
                  <a:pt x="758972" y="5367"/>
                </a:lnTo>
                <a:lnTo>
                  <a:pt x="711924" y="11968"/>
                </a:lnTo>
                <a:lnTo>
                  <a:pt x="665732" y="21084"/>
                </a:lnTo>
                <a:lnTo>
                  <a:pt x="620467" y="32643"/>
                </a:lnTo>
                <a:lnTo>
                  <a:pt x="576202" y="46573"/>
                </a:lnTo>
                <a:lnTo>
                  <a:pt x="533009" y="62802"/>
                </a:lnTo>
                <a:lnTo>
                  <a:pt x="490959" y="81258"/>
                </a:lnTo>
                <a:lnTo>
                  <a:pt x="450126" y="101868"/>
                </a:lnTo>
                <a:lnTo>
                  <a:pt x="410581" y="124560"/>
                </a:lnTo>
                <a:lnTo>
                  <a:pt x="372397" y="149262"/>
                </a:lnTo>
                <a:lnTo>
                  <a:pt x="335645" y="175902"/>
                </a:lnTo>
                <a:lnTo>
                  <a:pt x="300398" y="204408"/>
                </a:lnTo>
                <a:lnTo>
                  <a:pt x="266728" y="234707"/>
                </a:lnTo>
                <a:lnTo>
                  <a:pt x="234707" y="266728"/>
                </a:lnTo>
                <a:lnTo>
                  <a:pt x="204408" y="300398"/>
                </a:lnTo>
                <a:lnTo>
                  <a:pt x="175902" y="335645"/>
                </a:lnTo>
                <a:lnTo>
                  <a:pt x="149262" y="372397"/>
                </a:lnTo>
                <a:lnTo>
                  <a:pt x="124560" y="410581"/>
                </a:lnTo>
                <a:lnTo>
                  <a:pt x="101868" y="450126"/>
                </a:lnTo>
                <a:lnTo>
                  <a:pt x="81258" y="490959"/>
                </a:lnTo>
                <a:lnTo>
                  <a:pt x="62802" y="533009"/>
                </a:lnTo>
                <a:lnTo>
                  <a:pt x="46573" y="576202"/>
                </a:lnTo>
                <a:lnTo>
                  <a:pt x="32643" y="620467"/>
                </a:lnTo>
                <a:lnTo>
                  <a:pt x="21084" y="665732"/>
                </a:lnTo>
                <a:lnTo>
                  <a:pt x="11968" y="711924"/>
                </a:lnTo>
                <a:lnTo>
                  <a:pt x="5367" y="758972"/>
                </a:lnTo>
                <a:lnTo>
                  <a:pt x="1353" y="806803"/>
                </a:lnTo>
                <a:lnTo>
                  <a:pt x="0" y="855345"/>
                </a:lnTo>
                <a:lnTo>
                  <a:pt x="1353" y="903886"/>
                </a:lnTo>
                <a:lnTo>
                  <a:pt x="5367" y="951717"/>
                </a:lnTo>
                <a:lnTo>
                  <a:pt x="11968" y="998765"/>
                </a:lnTo>
                <a:lnTo>
                  <a:pt x="21084" y="1044957"/>
                </a:lnTo>
                <a:lnTo>
                  <a:pt x="32643" y="1090222"/>
                </a:lnTo>
                <a:lnTo>
                  <a:pt x="46573" y="1134487"/>
                </a:lnTo>
                <a:lnTo>
                  <a:pt x="62802" y="1177680"/>
                </a:lnTo>
                <a:lnTo>
                  <a:pt x="81258" y="1219730"/>
                </a:lnTo>
                <a:lnTo>
                  <a:pt x="101868" y="1260563"/>
                </a:lnTo>
                <a:lnTo>
                  <a:pt x="124560" y="1300108"/>
                </a:lnTo>
                <a:lnTo>
                  <a:pt x="149262" y="1338292"/>
                </a:lnTo>
                <a:lnTo>
                  <a:pt x="175902" y="1375044"/>
                </a:lnTo>
                <a:lnTo>
                  <a:pt x="204408" y="1410291"/>
                </a:lnTo>
                <a:lnTo>
                  <a:pt x="234707" y="1443961"/>
                </a:lnTo>
                <a:lnTo>
                  <a:pt x="266728" y="1475982"/>
                </a:lnTo>
                <a:lnTo>
                  <a:pt x="300398" y="1506281"/>
                </a:lnTo>
                <a:lnTo>
                  <a:pt x="335645" y="1534787"/>
                </a:lnTo>
                <a:lnTo>
                  <a:pt x="372397" y="1561427"/>
                </a:lnTo>
                <a:lnTo>
                  <a:pt x="410581" y="1586129"/>
                </a:lnTo>
                <a:lnTo>
                  <a:pt x="450126" y="1608821"/>
                </a:lnTo>
                <a:lnTo>
                  <a:pt x="490959" y="1629431"/>
                </a:lnTo>
                <a:lnTo>
                  <a:pt x="533009" y="1647887"/>
                </a:lnTo>
                <a:lnTo>
                  <a:pt x="576202" y="1664116"/>
                </a:lnTo>
                <a:lnTo>
                  <a:pt x="620467" y="1678046"/>
                </a:lnTo>
                <a:lnTo>
                  <a:pt x="665732" y="1689605"/>
                </a:lnTo>
                <a:lnTo>
                  <a:pt x="711924" y="1698721"/>
                </a:lnTo>
                <a:lnTo>
                  <a:pt x="758972" y="1705322"/>
                </a:lnTo>
                <a:lnTo>
                  <a:pt x="806803" y="1709336"/>
                </a:lnTo>
                <a:lnTo>
                  <a:pt x="855344" y="1710689"/>
                </a:lnTo>
                <a:lnTo>
                  <a:pt x="903886" y="1709336"/>
                </a:lnTo>
                <a:lnTo>
                  <a:pt x="951717" y="1705322"/>
                </a:lnTo>
                <a:lnTo>
                  <a:pt x="998765" y="1698721"/>
                </a:lnTo>
                <a:lnTo>
                  <a:pt x="1044957" y="1689605"/>
                </a:lnTo>
                <a:lnTo>
                  <a:pt x="1090222" y="1678046"/>
                </a:lnTo>
                <a:lnTo>
                  <a:pt x="1134487" y="1664116"/>
                </a:lnTo>
                <a:lnTo>
                  <a:pt x="1177680" y="1647887"/>
                </a:lnTo>
                <a:lnTo>
                  <a:pt x="1219730" y="1629431"/>
                </a:lnTo>
                <a:lnTo>
                  <a:pt x="1260563" y="1608821"/>
                </a:lnTo>
                <a:lnTo>
                  <a:pt x="1300108" y="1586129"/>
                </a:lnTo>
                <a:lnTo>
                  <a:pt x="1338292" y="1561427"/>
                </a:lnTo>
                <a:lnTo>
                  <a:pt x="1375044" y="1534787"/>
                </a:lnTo>
                <a:lnTo>
                  <a:pt x="1410291" y="1506281"/>
                </a:lnTo>
                <a:lnTo>
                  <a:pt x="1443961" y="1475982"/>
                </a:lnTo>
                <a:lnTo>
                  <a:pt x="1475982" y="1443961"/>
                </a:lnTo>
                <a:lnTo>
                  <a:pt x="1506281" y="1410291"/>
                </a:lnTo>
                <a:lnTo>
                  <a:pt x="1534787" y="1375044"/>
                </a:lnTo>
                <a:lnTo>
                  <a:pt x="1561427" y="1338292"/>
                </a:lnTo>
                <a:lnTo>
                  <a:pt x="1586129" y="1300108"/>
                </a:lnTo>
                <a:lnTo>
                  <a:pt x="1608821" y="1260563"/>
                </a:lnTo>
                <a:lnTo>
                  <a:pt x="1629431" y="1219730"/>
                </a:lnTo>
                <a:lnTo>
                  <a:pt x="1647887" y="1177680"/>
                </a:lnTo>
                <a:lnTo>
                  <a:pt x="1664116" y="1134487"/>
                </a:lnTo>
                <a:lnTo>
                  <a:pt x="1678046" y="1090222"/>
                </a:lnTo>
                <a:lnTo>
                  <a:pt x="1689605" y="1044957"/>
                </a:lnTo>
                <a:lnTo>
                  <a:pt x="1698721" y="998765"/>
                </a:lnTo>
                <a:lnTo>
                  <a:pt x="1705322" y="951717"/>
                </a:lnTo>
                <a:lnTo>
                  <a:pt x="1709336" y="903886"/>
                </a:lnTo>
                <a:lnTo>
                  <a:pt x="1710689" y="855345"/>
                </a:lnTo>
                <a:lnTo>
                  <a:pt x="1709336" y="806803"/>
                </a:lnTo>
                <a:lnTo>
                  <a:pt x="1705322" y="758972"/>
                </a:lnTo>
                <a:lnTo>
                  <a:pt x="1698721" y="711924"/>
                </a:lnTo>
                <a:lnTo>
                  <a:pt x="1689605" y="665732"/>
                </a:lnTo>
                <a:lnTo>
                  <a:pt x="1678046" y="620467"/>
                </a:lnTo>
                <a:lnTo>
                  <a:pt x="1664116" y="576202"/>
                </a:lnTo>
                <a:lnTo>
                  <a:pt x="1647887" y="533009"/>
                </a:lnTo>
                <a:lnTo>
                  <a:pt x="1629431" y="490959"/>
                </a:lnTo>
                <a:lnTo>
                  <a:pt x="1608821" y="450126"/>
                </a:lnTo>
                <a:lnTo>
                  <a:pt x="1586129" y="410581"/>
                </a:lnTo>
                <a:lnTo>
                  <a:pt x="1561427" y="372397"/>
                </a:lnTo>
                <a:lnTo>
                  <a:pt x="1534787" y="335645"/>
                </a:lnTo>
                <a:lnTo>
                  <a:pt x="1506281" y="300398"/>
                </a:lnTo>
                <a:lnTo>
                  <a:pt x="1475982" y="266728"/>
                </a:lnTo>
                <a:lnTo>
                  <a:pt x="1443961" y="234707"/>
                </a:lnTo>
                <a:lnTo>
                  <a:pt x="1410291" y="204408"/>
                </a:lnTo>
                <a:lnTo>
                  <a:pt x="1375044" y="175902"/>
                </a:lnTo>
                <a:lnTo>
                  <a:pt x="1338292" y="149262"/>
                </a:lnTo>
                <a:lnTo>
                  <a:pt x="1300108" y="124560"/>
                </a:lnTo>
                <a:lnTo>
                  <a:pt x="1260563" y="101868"/>
                </a:lnTo>
                <a:lnTo>
                  <a:pt x="1219730" y="81258"/>
                </a:lnTo>
                <a:lnTo>
                  <a:pt x="1177680" y="62802"/>
                </a:lnTo>
                <a:lnTo>
                  <a:pt x="1134487" y="46573"/>
                </a:lnTo>
                <a:lnTo>
                  <a:pt x="1090222" y="32643"/>
                </a:lnTo>
                <a:lnTo>
                  <a:pt x="1044957" y="21084"/>
                </a:lnTo>
                <a:lnTo>
                  <a:pt x="998765" y="11968"/>
                </a:lnTo>
                <a:lnTo>
                  <a:pt x="951717" y="5367"/>
                </a:lnTo>
                <a:lnTo>
                  <a:pt x="903886" y="1353"/>
                </a:lnTo>
                <a:lnTo>
                  <a:pt x="855344" y="0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DE75E2BC-DA42-48CA-980D-67AFE649F39B}"/>
              </a:ext>
            </a:extLst>
          </p:cNvPr>
          <p:cNvSpPr/>
          <p:nvPr/>
        </p:nvSpPr>
        <p:spPr>
          <a:xfrm>
            <a:off x="3114212" y="1187040"/>
            <a:ext cx="1710689" cy="1710689"/>
          </a:xfrm>
          <a:custGeom>
            <a:avLst/>
            <a:gdLst/>
            <a:ahLst/>
            <a:cxnLst/>
            <a:rect l="l" t="t" r="r" b="b"/>
            <a:pathLst>
              <a:path w="1710689" h="1710689">
                <a:moveTo>
                  <a:pt x="0" y="855345"/>
                </a:moveTo>
                <a:lnTo>
                  <a:pt x="1353" y="806803"/>
                </a:lnTo>
                <a:lnTo>
                  <a:pt x="5367" y="758972"/>
                </a:lnTo>
                <a:lnTo>
                  <a:pt x="11968" y="711924"/>
                </a:lnTo>
                <a:lnTo>
                  <a:pt x="21084" y="665732"/>
                </a:lnTo>
                <a:lnTo>
                  <a:pt x="32643" y="620467"/>
                </a:lnTo>
                <a:lnTo>
                  <a:pt x="46573" y="576202"/>
                </a:lnTo>
                <a:lnTo>
                  <a:pt x="62802" y="533009"/>
                </a:lnTo>
                <a:lnTo>
                  <a:pt x="81258" y="490959"/>
                </a:lnTo>
                <a:lnTo>
                  <a:pt x="101868" y="450126"/>
                </a:lnTo>
                <a:lnTo>
                  <a:pt x="124560" y="410581"/>
                </a:lnTo>
                <a:lnTo>
                  <a:pt x="149262" y="372397"/>
                </a:lnTo>
                <a:lnTo>
                  <a:pt x="175902" y="335645"/>
                </a:lnTo>
                <a:lnTo>
                  <a:pt x="204408" y="300398"/>
                </a:lnTo>
                <a:lnTo>
                  <a:pt x="234707" y="266728"/>
                </a:lnTo>
                <a:lnTo>
                  <a:pt x="266728" y="234707"/>
                </a:lnTo>
                <a:lnTo>
                  <a:pt x="300398" y="204408"/>
                </a:lnTo>
                <a:lnTo>
                  <a:pt x="335645" y="175902"/>
                </a:lnTo>
                <a:lnTo>
                  <a:pt x="372397" y="149262"/>
                </a:lnTo>
                <a:lnTo>
                  <a:pt x="410581" y="124560"/>
                </a:lnTo>
                <a:lnTo>
                  <a:pt x="450126" y="101868"/>
                </a:lnTo>
                <a:lnTo>
                  <a:pt x="490959" y="81258"/>
                </a:lnTo>
                <a:lnTo>
                  <a:pt x="533009" y="62802"/>
                </a:lnTo>
                <a:lnTo>
                  <a:pt x="576202" y="46573"/>
                </a:lnTo>
                <a:lnTo>
                  <a:pt x="620467" y="32643"/>
                </a:lnTo>
                <a:lnTo>
                  <a:pt x="665732" y="21084"/>
                </a:lnTo>
                <a:lnTo>
                  <a:pt x="711924" y="11968"/>
                </a:lnTo>
                <a:lnTo>
                  <a:pt x="758972" y="5367"/>
                </a:lnTo>
                <a:lnTo>
                  <a:pt x="806803" y="1353"/>
                </a:lnTo>
                <a:lnTo>
                  <a:pt x="855344" y="0"/>
                </a:lnTo>
                <a:lnTo>
                  <a:pt x="903886" y="1353"/>
                </a:lnTo>
                <a:lnTo>
                  <a:pt x="951717" y="5367"/>
                </a:lnTo>
                <a:lnTo>
                  <a:pt x="998765" y="11968"/>
                </a:lnTo>
                <a:lnTo>
                  <a:pt x="1044957" y="21084"/>
                </a:lnTo>
                <a:lnTo>
                  <a:pt x="1090222" y="32643"/>
                </a:lnTo>
                <a:lnTo>
                  <a:pt x="1134487" y="46573"/>
                </a:lnTo>
                <a:lnTo>
                  <a:pt x="1177680" y="62802"/>
                </a:lnTo>
                <a:lnTo>
                  <a:pt x="1219730" y="81258"/>
                </a:lnTo>
                <a:lnTo>
                  <a:pt x="1260563" y="101868"/>
                </a:lnTo>
                <a:lnTo>
                  <a:pt x="1300108" y="124560"/>
                </a:lnTo>
                <a:lnTo>
                  <a:pt x="1338292" y="149262"/>
                </a:lnTo>
                <a:lnTo>
                  <a:pt x="1375044" y="175902"/>
                </a:lnTo>
                <a:lnTo>
                  <a:pt x="1410291" y="204408"/>
                </a:lnTo>
                <a:lnTo>
                  <a:pt x="1443961" y="234707"/>
                </a:lnTo>
                <a:lnTo>
                  <a:pt x="1475982" y="266728"/>
                </a:lnTo>
                <a:lnTo>
                  <a:pt x="1506281" y="300398"/>
                </a:lnTo>
                <a:lnTo>
                  <a:pt x="1534787" y="335645"/>
                </a:lnTo>
                <a:lnTo>
                  <a:pt x="1561427" y="372397"/>
                </a:lnTo>
                <a:lnTo>
                  <a:pt x="1586129" y="410581"/>
                </a:lnTo>
                <a:lnTo>
                  <a:pt x="1608821" y="450126"/>
                </a:lnTo>
                <a:lnTo>
                  <a:pt x="1629431" y="490959"/>
                </a:lnTo>
                <a:lnTo>
                  <a:pt x="1647887" y="533009"/>
                </a:lnTo>
                <a:lnTo>
                  <a:pt x="1664116" y="576202"/>
                </a:lnTo>
                <a:lnTo>
                  <a:pt x="1678046" y="620467"/>
                </a:lnTo>
                <a:lnTo>
                  <a:pt x="1689605" y="665732"/>
                </a:lnTo>
                <a:lnTo>
                  <a:pt x="1698721" y="711924"/>
                </a:lnTo>
                <a:lnTo>
                  <a:pt x="1705322" y="758972"/>
                </a:lnTo>
                <a:lnTo>
                  <a:pt x="1709336" y="806803"/>
                </a:lnTo>
                <a:lnTo>
                  <a:pt x="1710689" y="855345"/>
                </a:lnTo>
                <a:lnTo>
                  <a:pt x="1709336" y="903886"/>
                </a:lnTo>
                <a:lnTo>
                  <a:pt x="1705322" y="951717"/>
                </a:lnTo>
                <a:lnTo>
                  <a:pt x="1698721" y="998765"/>
                </a:lnTo>
                <a:lnTo>
                  <a:pt x="1689605" y="1044957"/>
                </a:lnTo>
                <a:lnTo>
                  <a:pt x="1678046" y="1090222"/>
                </a:lnTo>
                <a:lnTo>
                  <a:pt x="1664116" y="1134487"/>
                </a:lnTo>
                <a:lnTo>
                  <a:pt x="1647887" y="1177680"/>
                </a:lnTo>
                <a:lnTo>
                  <a:pt x="1629431" y="1219730"/>
                </a:lnTo>
                <a:lnTo>
                  <a:pt x="1608821" y="1260563"/>
                </a:lnTo>
                <a:lnTo>
                  <a:pt x="1586129" y="1300108"/>
                </a:lnTo>
                <a:lnTo>
                  <a:pt x="1561427" y="1338292"/>
                </a:lnTo>
                <a:lnTo>
                  <a:pt x="1534787" y="1375044"/>
                </a:lnTo>
                <a:lnTo>
                  <a:pt x="1506281" y="1410291"/>
                </a:lnTo>
                <a:lnTo>
                  <a:pt x="1475982" y="1443961"/>
                </a:lnTo>
                <a:lnTo>
                  <a:pt x="1443961" y="1475982"/>
                </a:lnTo>
                <a:lnTo>
                  <a:pt x="1410291" y="1506281"/>
                </a:lnTo>
                <a:lnTo>
                  <a:pt x="1375044" y="1534787"/>
                </a:lnTo>
                <a:lnTo>
                  <a:pt x="1338292" y="1561427"/>
                </a:lnTo>
                <a:lnTo>
                  <a:pt x="1300108" y="1586129"/>
                </a:lnTo>
                <a:lnTo>
                  <a:pt x="1260563" y="1608821"/>
                </a:lnTo>
                <a:lnTo>
                  <a:pt x="1219730" y="1629431"/>
                </a:lnTo>
                <a:lnTo>
                  <a:pt x="1177680" y="1647887"/>
                </a:lnTo>
                <a:lnTo>
                  <a:pt x="1134487" y="1664116"/>
                </a:lnTo>
                <a:lnTo>
                  <a:pt x="1090222" y="1678046"/>
                </a:lnTo>
                <a:lnTo>
                  <a:pt x="1044957" y="1689605"/>
                </a:lnTo>
                <a:lnTo>
                  <a:pt x="998765" y="1698721"/>
                </a:lnTo>
                <a:lnTo>
                  <a:pt x="951717" y="1705322"/>
                </a:lnTo>
                <a:lnTo>
                  <a:pt x="903886" y="1709336"/>
                </a:lnTo>
                <a:lnTo>
                  <a:pt x="855344" y="1710689"/>
                </a:lnTo>
                <a:lnTo>
                  <a:pt x="806803" y="1709336"/>
                </a:lnTo>
                <a:lnTo>
                  <a:pt x="758972" y="1705322"/>
                </a:lnTo>
                <a:lnTo>
                  <a:pt x="711924" y="1698721"/>
                </a:lnTo>
                <a:lnTo>
                  <a:pt x="665732" y="1689605"/>
                </a:lnTo>
                <a:lnTo>
                  <a:pt x="620467" y="1678046"/>
                </a:lnTo>
                <a:lnTo>
                  <a:pt x="576202" y="1664116"/>
                </a:lnTo>
                <a:lnTo>
                  <a:pt x="533009" y="1647887"/>
                </a:lnTo>
                <a:lnTo>
                  <a:pt x="490959" y="1629431"/>
                </a:lnTo>
                <a:lnTo>
                  <a:pt x="450126" y="1608821"/>
                </a:lnTo>
                <a:lnTo>
                  <a:pt x="410581" y="1586129"/>
                </a:lnTo>
                <a:lnTo>
                  <a:pt x="372397" y="1561427"/>
                </a:lnTo>
                <a:lnTo>
                  <a:pt x="335645" y="1534787"/>
                </a:lnTo>
                <a:lnTo>
                  <a:pt x="300398" y="1506281"/>
                </a:lnTo>
                <a:lnTo>
                  <a:pt x="266728" y="1475982"/>
                </a:lnTo>
                <a:lnTo>
                  <a:pt x="234707" y="1443961"/>
                </a:lnTo>
                <a:lnTo>
                  <a:pt x="204408" y="1410291"/>
                </a:lnTo>
                <a:lnTo>
                  <a:pt x="175902" y="1375044"/>
                </a:lnTo>
                <a:lnTo>
                  <a:pt x="149262" y="1338292"/>
                </a:lnTo>
                <a:lnTo>
                  <a:pt x="124560" y="1300108"/>
                </a:lnTo>
                <a:lnTo>
                  <a:pt x="101868" y="1260563"/>
                </a:lnTo>
                <a:lnTo>
                  <a:pt x="81258" y="1219730"/>
                </a:lnTo>
                <a:lnTo>
                  <a:pt x="62802" y="1177680"/>
                </a:lnTo>
                <a:lnTo>
                  <a:pt x="46573" y="1134487"/>
                </a:lnTo>
                <a:lnTo>
                  <a:pt x="32643" y="1090222"/>
                </a:lnTo>
                <a:lnTo>
                  <a:pt x="21084" y="1044957"/>
                </a:lnTo>
                <a:lnTo>
                  <a:pt x="11968" y="998765"/>
                </a:lnTo>
                <a:lnTo>
                  <a:pt x="5367" y="951717"/>
                </a:lnTo>
                <a:lnTo>
                  <a:pt x="1353" y="903886"/>
                </a:lnTo>
                <a:lnTo>
                  <a:pt x="0" y="85534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32C23D4D-0656-470B-808F-34AA50DEA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96236"/>
              </p:ext>
            </p:extLst>
          </p:nvPr>
        </p:nvGraphicFramePr>
        <p:xfrm>
          <a:off x="3605321" y="1806927"/>
          <a:ext cx="709295" cy="901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C9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9">
            <a:extLst>
              <a:ext uri="{FF2B5EF4-FFF2-40B4-BE49-F238E27FC236}">
                <a16:creationId xmlns:a16="http://schemas.microsoft.com/office/drawing/2014/main" id="{B6D81BB0-FC82-4FCF-BB23-D2CF0C683964}"/>
              </a:ext>
            </a:extLst>
          </p:cNvPr>
          <p:cNvSpPr txBox="1"/>
          <p:nvPr/>
        </p:nvSpPr>
        <p:spPr>
          <a:xfrm>
            <a:off x="3340399" y="1456660"/>
            <a:ext cx="12579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Process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0C8997A5-DC05-4409-BCF2-963958478D91}"/>
              </a:ext>
            </a:extLst>
          </p:cNvPr>
          <p:cNvSpPr txBox="1"/>
          <p:nvPr/>
        </p:nvSpPr>
        <p:spPr>
          <a:xfrm>
            <a:off x="3365545" y="202079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952607E3-A8B8-415A-B880-ECE4100D2113}"/>
              </a:ext>
            </a:extLst>
          </p:cNvPr>
          <p:cNvSpPr txBox="1"/>
          <p:nvPr/>
        </p:nvSpPr>
        <p:spPr>
          <a:xfrm>
            <a:off x="7804321" y="4335623"/>
            <a:ext cx="1125220" cy="867410"/>
          </a:xfrm>
          <a:prstGeom prst="rect">
            <a:avLst/>
          </a:prstGeom>
          <a:solidFill>
            <a:srgbClr val="F8E3B1"/>
          </a:solidFill>
          <a:ln w="19050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243840" marR="237490" indent="13335">
              <a:lnSpc>
                <a:spcPct val="100000"/>
              </a:lnSpc>
              <a:spcBef>
                <a:spcPts val="1205"/>
              </a:spcBef>
            </a:pPr>
            <a:r>
              <a:rPr sz="1800" b="1" spc="-10" dirty="0">
                <a:latin typeface="Arial"/>
                <a:cs typeface="Arial"/>
              </a:rPr>
              <a:t>inode  </a:t>
            </a:r>
            <a:r>
              <a:rPr sz="1800" b="1" spc="-5" dirty="0">
                <a:latin typeface="Arial"/>
                <a:cs typeface="Arial"/>
              </a:rPr>
              <a:t>#1000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38736E3D-8BC8-465A-9873-D7CCACEE9D4E}"/>
              </a:ext>
            </a:extLst>
          </p:cNvPr>
          <p:cNvSpPr/>
          <p:nvPr/>
        </p:nvSpPr>
        <p:spPr>
          <a:xfrm>
            <a:off x="3114212" y="2990693"/>
            <a:ext cx="1710689" cy="1710689"/>
          </a:xfrm>
          <a:custGeom>
            <a:avLst/>
            <a:gdLst/>
            <a:ahLst/>
            <a:cxnLst/>
            <a:rect l="l" t="t" r="r" b="b"/>
            <a:pathLst>
              <a:path w="1710689" h="1710689">
                <a:moveTo>
                  <a:pt x="855344" y="0"/>
                </a:moveTo>
                <a:lnTo>
                  <a:pt x="806803" y="1353"/>
                </a:lnTo>
                <a:lnTo>
                  <a:pt x="758972" y="5367"/>
                </a:lnTo>
                <a:lnTo>
                  <a:pt x="711924" y="11968"/>
                </a:lnTo>
                <a:lnTo>
                  <a:pt x="665732" y="21084"/>
                </a:lnTo>
                <a:lnTo>
                  <a:pt x="620467" y="32643"/>
                </a:lnTo>
                <a:lnTo>
                  <a:pt x="576202" y="46573"/>
                </a:lnTo>
                <a:lnTo>
                  <a:pt x="533009" y="62802"/>
                </a:lnTo>
                <a:lnTo>
                  <a:pt x="490959" y="81258"/>
                </a:lnTo>
                <a:lnTo>
                  <a:pt x="450126" y="101868"/>
                </a:lnTo>
                <a:lnTo>
                  <a:pt x="410581" y="124560"/>
                </a:lnTo>
                <a:lnTo>
                  <a:pt x="372397" y="149262"/>
                </a:lnTo>
                <a:lnTo>
                  <a:pt x="335645" y="175902"/>
                </a:lnTo>
                <a:lnTo>
                  <a:pt x="300398" y="204408"/>
                </a:lnTo>
                <a:lnTo>
                  <a:pt x="266728" y="234707"/>
                </a:lnTo>
                <a:lnTo>
                  <a:pt x="234707" y="266728"/>
                </a:lnTo>
                <a:lnTo>
                  <a:pt x="204408" y="300398"/>
                </a:lnTo>
                <a:lnTo>
                  <a:pt x="175902" y="335645"/>
                </a:lnTo>
                <a:lnTo>
                  <a:pt x="149262" y="372397"/>
                </a:lnTo>
                <a:lnTo>
                  <a:pt x="124560" y="410581"/>
                </a:lnTo>
                <a:lnTo>
                  <a:pt x="101868" y="450126"/>
                </a:lnTo>
                <a:lnTo>
                  <a:pt x="81258" y="490959"/>
                </a:lnTo>
                <a:lnTo>
                  <a:pt x="62802" y="533009"/>
                </a:lnTo>
                <a:lnTo>
                  <a:pt x="46573" y="576202"/>
                </a:lnTo>
                <a:lnTo>
                  <a:pt x="32643" y="620467"/>
                </a:lnTo>
                <a:lnTo>
                  <a:pt x="21084" y="665732"/>
                </a:lnTo>
                <a:lnTo>
                  <a:pt x="11968" y="711924"/>
                </a:lnTo>
                <a:lnTo>
                  <a:pt x="5367" y="758972"/>
                </a:lnTo>
                <a:lnTo>
                  <a:pt x="1353" y="806803"/>
                </a:lnTo>
                <a:lnTo>
                  <a:pt x="0" y="855345"/>
                </a:lnTo>
                <a:lnTo>
                  <a:pt x="1353" y="903886"/>
                </a:lnTo>
                <a:lnTo>
                  <a:pt x="5367" y="951717"/>
                </a:lnTo>
                <a:lnTo>
                  <a:pt x="11968" y="998765"/>
                </a:lnTo>
                <a:lnTo>
                  <a:pt x="21084" y="1044957"/>
                </a:lnTo>
                <a:lnTo>
                  <a:pt x="32643" y="1090222"/>
                </a:lnTo>
                <a:lnTo>
                  <a:pt x="46573" y="1134487"/>
                </a:lnTo>
                <a:lnTo>
                  <a:pt x="62802" y="1177680"/>
                </a:lnTo>
                <a:lnTo>
                  <a:pt x="81258" y="1219730"/>
                </a:lnTo>
                <a:lnTo>
                  <a:pt x="101868" y="1260563"/>
                </a:lnTo>
                <a:lnTo>
                  <a:pt x="124560" y="1300108"/>
                </a:lnTo>
                <a:lnTo>
                  <a:pt x="149262" y="1338292"/>
                </a:lnTo>
                <a:lnTo>
                  <a:pt x="175902" y="1375044"/>
                </a:lnTo>
                <a:lnTo>
                  <a:pt x="204408" y="1410291"/>
                </a:lnTo>
                <a:lnTo>
                  <a:pt x="234707" y="1443961"/>
                </a:lnTo>
                <a:lnTo>
                  <a:pt x="266728" y="1475982"/>
                </a:lnTo>
                <a:lnTo>
                  <a:pt x="300398" y="1506281"/>
                </a:lnTo>
                <a:lnTo>
                  <a:pt x="335645" y="1534787"/>
                </a:lnTo>
                <a:lnTo>
                  <a:pt x="372397" y="1561427"/>
                </a:lnTo>
                <a:lnTo>
                  <a:pt x="410581" y="1586129"/>
                </a:lnTo>
                <a:lnTo>
                  <a:pt x="450126" y="1608821"/>
                </a:lnTo>
                <a:lnTo>
                  <a:pt x="490959" y="1629431"/>
                </a:lnTo>
                <a:lnTo>
                  <a:pt x="533009" y="1647887"/>
                </a:lnTo>
                <a:lnTo>
                  <a:pt x="576202" y="1664116"/>
                </a:lnTo>
                <a:lnTo>
                  <a:pt x="620467" y="1678046"/>
                </a:lnTo>
                <a:lnTo>
                  <a:pt x="665732" y="1689605"/>
                </a:lnTo>
                <a:lnTo>
                  <a:pt x="711924" y="1698721"/>
                </a:lnTo>
                <a:lnTo>
                  <a:pt x="758972" y="1705322"/>
                </a:lnTo>
                <a:lnTo>
                  <a:pt x="806803" y="1709336"/>
                </a:lnTo>
                <a:lnTo>
                  <a:pt x="855344" y="1710690"/>
                </a:lnTo>
                <a:lnTo>
                  <a:pt x="903886" y="1709336"/>
                </a:lnTo>
                <a:lnTo>
                  <a:pt x="951717" y="1705322"/>
                </a:lnTo>
                <a:lnTo>
                  <a:pt x="998765" y="1698721"/>
                </a:lnTo>
                <a:lnTo>
                  <a:pt x="1044957" y="1689605"/>
                </a:lnTo>
                <a:lnTo>
                  <a:pt x="1090222" y="1678046"/>
                </a:lnTo>
                <a:lnTo>
                  <a:pt x="1134487" y="1664116"/>
                </a:lnTo>
                <a:lnTo>
                  <a:pt x="1177680" y="1647887"/>
                </a:lnTo>
                <a:lnTo>
                  <a:pt x="1219730" y="1629431"/>
                </a:lnTo>
                <a:lnTo>
                  <a:pt x="1260563" y="1608821"/>
                </a:lnTo>
                <a:lnTo>
                  <a:pt x="1300108" y="1586129"/>
                </a:lnTo>
                <a:lnTo>
                  <a:pt x="1338292" y="1561427"/>
                </a:lnTo>
                <a:lnTo>
                  <a:pt x="1375044" y="1534787"/>
                </a:lnTo>
                <a:lnTo>
                  <a:pt x="1410291" y="1506281"/>
                </a:lnTo>
                <a:lnTo>
                  <a:pt x="1443961" y="1475982"/>
                </a:lnTo>
                <a:lnTo>
                  <a:pt x="1475982" y="1443961"/>
                </a:lnTo>
                <a:lnTo>
                  <a:pt x="1506281" y="1410291"/>
                </a:lnTo>
                <a:lnTo>
                  <a:pt x="1534787" y="1375044"/>
                </a:lnTo>
                <a:lnTo>
                  <a:pt x="1561427" y="1338292"/>
                </a:lnTo>
                <a:lnTo>
                  <a:pt x="1586129" y="1300108"/>
                </a:lnTo>
                <a:lnTo>
                  <a:pt x="1608821" y="1260563"/>
                </a:lnTo>
                <a:lnTo>
                  <a:pt x="1629431" y="1219730"/>
                </a:lnTo>
                <a:lnTo>
                  <a:pt x="1647887" y="1177680"/>
                </a:lnTo>
                <a:lnTo>
                  <a:pt x="1664116" y="1134487"/>
                </a:lnTo>
                <a:lnTo>
                  <a:pt x="1678046" y="1090222"/>
                </a:lnTo>
                <a:lnTo>
                  <a:pt x="1689605" y="1044957"/>
                </a:lnTo>
                <a:lnTo>
                  <a:pt x="1698721" y="998765"/>
                </a:lnTo>
                <a:lnTo>
                  <a:pt x="1705322" y="951717"/>
                </a:lnTo>
                <a:lnTo>
                  <a:pt x="1709336" y="903886"/>
                </a:lnTo>
                <a:lnTo>
                  <a:pt x="1710689" y="855345"/>
                </a:lnTo>
                <a:lnTo>
                  <a:pt x="1709336" y="806803"/>
                </a:lnTo>
                <a:lnTo>
                  <a:pt x="1705322" y="758972"/>
                </a:lnTo>
                <a:lnTo>
                  <a:pt x="1698721" y="711924"/>
                </a:lnTo>
                <a:lnTo>
                  <a:pt x="1689605" y="665732"/>
                </a:lnTo>
                <a:lnTo>
                  <a:pt x="1678046" y="620467"/>
                </a:lnTo>
                <a:lnTo>
                  <a:pt x="1664116" y="576202"/>
                </a:lnTo>
                <a:lnTo>
                  <a:pt x="1647887" y="533009"/>
                </a:lnTo>
                <a:lnTo>
                  <a:pt x="1629431" y="490959"/>
                </a:lnTo>
                <a:lnTo>
                  <a:pt x="1608821" y="450126"/>
                </a:lnTo>
                <a:lnTo>
                  <a:pt x="1586129" y="410581"/>
                </a:lnTo>
                <a:lnTo>
                  <a:pt x="1561427" y="372397"/>
                </a:lnTo>
                <a:lnTo>
                  <a:pt x="1534787" y="335645"/>
                </a:lnTo>
                <a:lnTo>
                  <a:pt x="1506281" y="300398"/>
                </a:lnTo>
                <a:lnTo>
                  <a:pt x="1475982" y="266728"/>
                </a:lnTo>
                <a:lnTo>
                  <a:pt x="1443961" y="234707"/>
                </a:lnTo>
                <a:lnTo>
                  <a:pt x="1410291" y="204408"/>
                </a:lnTo>
                <a:lnTo>
                  <a:pt x="1375044" y="175902"/>
                </a:lnTo>
                <a:lnTo>
                  <a:pt x="1338292" y="149262"/>
                </a:lnTo>
                <a:lnTo>
                  <a:pt x="1300108" y="124560"/>
                </a:lnTo>
                <a:lnTo>
                  <a:pt x="1260563" y="101868"/>
                </a:lnTo>
                <a:lnTo>
                  <a:pt x="1219730" y="81258"/>
                </a:lnTo>
                <a:lnTo>
                  <a:pt x="1177680" y="62802"/>
                </a:lnTo>
                <a:lnTo>
                  <a:pt x="1134487" y="46573"/>
                </a:lnTo>
                <a:lnTo>
                  <a:pt x="1090222" y="32643"/>
                </a:lnTo>
                <a:lnTo>
                  <a:pt x="1044957" y="21084"/>
                </a:lnTo>
                <a:lnTo>
                  <a:pt x="998765" y="11968"/>
                </a:lnTo>
                <a:lnTo>
                  <a:pt x="951717" y="5367"/>
                </a:lnTo>
                <a:lnTo>
                  <a:pt x="903886" y="1353"/>
                </a:lnTo>
                <a:lnTo>
                  <a:pt x="855344" y="0"/>
                </a:lnTo>
                <a:close/>
              </a:path>
            </a:pathLst>
          </a:custGeom>
          <a:solidFill>
            <a:srgbClr val="B9D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EBCCD53B-9131-467D-8679-E0740DC64218}"/>
              </a:ext>
            </a:extLst>
          </p:cNvPr>
          <p:cNvSpPr/>
          <p:nvPr/>
        </p:nvSpPr>
        <p:spPr>
          <a:xfrm>
            <a:off x="3114212" y="2990693"/>
            <a:ext cx="1710689" cy="1710689"/>
          </a:xfrm>
          <a:custGeom>
            <a:avLst/>
            <a:gdLst/>
            <a:ahLst/>
            <a:cxnLst/>
            <a:rect l="l" t="t" r="r" b="b"/>
            <a:pathLst>
              <a:path w="1710689" h="1710689">
                <a:moveTo>
                  <a:pt x="0" y="855345"/>
                </a:moveTo>
                <a:lnTo>
                  <a:pt x="1353" y="806803"/>
                </a:lnTo>
                <a:lnTo>
                  <a:pt x="5367" y="758972"/>
                </a:lnTo>
                <a:lnTo>
                  <a:pt x="11968" y="711924"/>
                </a:lnTo>
                <a:lnTo>
                  <a:pt x="21084" y="665732"/>
                </a:lnTo>
                <a:lnTo>
                  <a:pt x="32643" y="620467"/>
                </a:lnTo>
                <a:lnTo>
                  <a:pt x="46573" y="576202"/>
                </a:lnTo>
                <a:lnTo>
                  <a:pt x="62802" y="533009"/>
                </a:lnTo>
                <a:lnTo>
                  <a:pt x="81258" y="490959"/>
                </a:lnTo>
                <a:lnTo>
                  <a:pt x="101868" y="450126"/>
                </a:lnTo>
                <a:lnTo>
                  <a:pt x="124560" y="410581"/>
                </a:lnTo>
                <a:lnTo>
                  <a:pt x="149262" y="372397"/>
                </a:lnTo>
                <a:lnTo>
                  <a:pt x="175902" y="335645"/>
                </a:lnTo>
                <a:lnTo>
                  <a:pt x="204408" y="300398"/>
                </a:lnTo>
                <a:lnTo>
                  <a:pt x="234707" y="266728"/>
                </a:lnTo>
                <a:lnTo>
                  <a:pt x="266728" y="234707"/>
                </a:lnTo>
                <a:lnTo>
                  <a:pt x="300398" y="204408"/>
                </a:lnTo>
                <a:lnTo>
                  <a:pt x="335645" y="175902"/>
                </a:lnTo>
                <a:lnTo>
                  <a:pt x="372397" y="149262"/>
                </a:lnTo>
                <a:lnTo>
                  <a:pt x="410581" y="124560"/>
                </a:lnTo>
                <a:lnTo>
                  <a:pt x="450126" y="101868"/>
                </a:lnTo>
                <a:lnTo>
                  <a:pt x="490959" y="81258"/>
                </a:lnTo>
                <a:lnTo>
                  <a:pt x="533009" y="62802"/>
                </a:lnTo>
                <a:lnTo>
                  <a:pt x="576202" y="46573"/>
                </a:lnTo>
                <a:lnTo>
                  <a:pt x="620467" y="32643"/>
                </a:lnTo>
                <a:lnTo>
                  <a:pt x="665732" y="21084"/>
                </a:lnTo>
                <a:lnTo>
                  <a:pt x="711924" y="11968"/>
                </a:lnTo>
                <a:lnTo>
                  <a:pt x="758972" y="5367"/>
                </a:lnTo>
                <a:lnTo>
                  <a:pt x="806803" y="1353"/>
                </a:lnTo>
                <a:lnTo>
                  <a:pt x="855344" y="0"/>
                </a:lnTo>
                <a:lnTo>
                  <a:pt x="903886" y="1353"/>
                </a:lnTo>
                <a:lnTo>
                  <a:pt x="951717" y="5367"/>
                </a:lnTo>
                <a:lnTo>
                  <a:pt x="998765" y="11968"/>
                </a:lnTo>
                <a:lnTo>
                  <a:pt x="1044957" y="21084"/>
                </a:lnTo>
                <a:lnTo>
                  <a:pt x="1090222" y="32643"/>
                </a:lnTo>
                <a:lnTo>
                  <a:pt x="1134487" y="46573"/>
                </a:lnTo>
                <a:lnTo>
                  <a:pt x="1177680" y="62802"/>
                </a:lnTo>
                <a:lnTo>
                  <a:pt x="1219730" y="81258"/>
                </a:lnTo>
                <a:lnTo>
                  <a:pt x="1260563" y="101868"/>
                </a:lnTo>
                <a:lnTo>
                  <a:pt x="1300108" y="124560"/>
                </a:lnTo>
                <a:lnTo>
                  <a:pt x="1338292" y="149262"/>
                </a:lnTo>
                <a:lnTo>
                  <a:pt x="1375044" y="175902"/>
                </a:lnTo>
                <a:lnTo>
                  <a:pt x="1410291" y="204408"/>
                </a:lnTo>
                <a:lnTo>
                  <a:pt x="1443961" y="234707"/>
                </a:lnTo>
                <a:lnTo>
                  <a:pt x="1475982" y="266728"/>
                </a:lnTo>
                <a:lnTo>
                  <a:pt x="1506281" y="300398"/>
                </a:lnTo>
                <a:lnTo>
                  <a:pt x="1534787" y="335645"/>
                </a:lnTo>
                <a:lnTo>
                  <a:pt x="1561427" y="372397"/>
                </a:lnTo>
                <a:lnTo>
                  <a:pt x="1586129" y="410581"/>
                </a:lnTo>
                <a:lnTo>
                  <a:pt x="1608821" y="450126"/>
                </a:lnTo>
                <a:lnTo>
                  <a:pt x="1629431" y="490959"/>
                </a:lnTo>
                <a:lnTo>
                  <a:pt x="1647887" y="533009"/>
                </a:lnTo>
                <a:lnTo>
                  <a:pt x="1664116" y="576202"/>
                </a:lnTo>
                <a:lnTo>
                  <a:pt x="1678046" y="620467"/>
                </a:lnTo>
                <a:lnTo>
                  <a:pt x="1689605" y="665732"/>
                </a:lnTo>
                <a:lnTo>
                  <a:pt x="1698721" y="711924"/>
                </a:lnTo>
                <a:lnTo>
                  <a:pt x="1705322" y="758972"/>
                </a:lnTo>
                <a:lnTo>
                  <a:pt x="1709336" y="806803"/>
                </a:lnTo>
                <a:lnTo>
                  <a:pt x="1710689" y="855345"/>
                </a:lnTo>
                <a:lnTo>
                  <a:pt x="1709336" y="903886"/>
                </a:lnTo>
                <a:lnTo>
                  <a:pt x="1705322" y="951717"/>
                </a:lnTo>
                <a:lnTo>
                  <a:pt x="1698721" y="998765"/>
                </a:lnTo>
                <a:lnTo>
                  <a:pt x="1689605" y="1044957"/>
                </a:lnTo>
                <a:lnTo>
                  <a:pt x="1678046" y="1090222"/>
                </a:lnTo>
                <a:lnTo>
                  <a:pt x="1664116" y="1134487"/>
                </a:lnTo>
                <a:lnTo>
                  <a:pt x="1647887" y="1177680"/>
                </a:lnTo>
                <a:lnTo>
                  <a:pt x="1629431" y="1219730"/>
                </a:lnTo>
                <a:lnTo>
                  <a:pt x="1608821" y="1260563"/>
                </a:lnTo>
                <a:lnTo>
                  <a:pt x="1586129" y="1300108"/>
                </a:lnTo>
                <a:lnTo>
                  <a:pt x="1561427" y="1338292"/>
                </a:lnTo>
                <a:lnTo>
                  <a:pt x="1534787" y="1375044"/>
                </a:lnTo>
                <a:lnTo>
                  <a:pt x="1506281" y="1410291"/>
                </a:lnTo>
                <a:lnTo>
                  <a:pt x="1475982" y="1443961"/>
                </a:lnTo>
                <a:lnTo>
                  <a:pt x="1443961" y="1475982"/>
                </a:lnTo>
                <a:lnTo>
                  <a:pt x="1410291" y="1506281"/>
                </a:lnTo>
                <a:lnTo>
                  <a:pt x="1375044" y="1534787"/>
                </a:lnTo>
                <a:lnTo>
                  <a:pt x="1338292" y="1561427"/>
                </a:lnTo>
                <a:lnTo>
                  <a:pt x="1300108" y="1586129"/>
                </a:lnTo>
                <a:lnTo>
                  <a:pt x="1260563" y="1608821"/>
                </a:lnTo>
                <a:lnTo>
                  <a:pt x="1219730" y="1629431"/>
                </a:lnTo>
                <a:lnTo>
                  <a:pt x="1177680" y="1647887"/>
                </a:lnTo>
                <a:lnTo>
                  <a:pt x="1134487" y="1664116"/>
                </a:lnTo>
                <a:lnTo>
                  <a:pt x="1090222" y="1678046"/>
                </a:lnTo>
                <a:lnTo>
                  <a:pt x="1044957" y="1689605"/>
                </a:lnTo>
                <a:lnTo>
                  <a:pt x="998765" y="1698721"/>
                </a:lnTo>
                <a:lnTo>
                  <a:pt x="951717" y="1705322"/>
                </a:lnTo>
                <a:lnTo>
                  <a:pt x="903886" y="1709336"/>
                </a:lnTo>
                <a:lnTo>
                  <a:pt x="855344" y="1710690"/>
                </a:lnTo>
                <a:lnTo>
                  <a:pt x="806803" y="1709336"/>
                </a:lnTo>
                <a:lnTo>
                  <a:pt x="758972" y="1705322"/>
                </a:lnTo>
                <a:lnTo>
                  <a:pt x="711924" y="1698721"/>
                </a:lnTo>
                <a:lnTo>
                  <a:pt x="665732" y="1689605"/>
                </a:lnTo>
                <a:lnTo>
                  <a:pt x="620467" y="1678046"/>
                </a:lnTo>
                <a:lnTo>
                  <a:pt x="576202" y="1664116"/>
                </a:lnTo>
                <a:lnTo>
                  <a:pt x="533009" y="1647887"/>
                </a:lnTo>
                <a:lnTo>
                  <a:pt x="490959" y="1629431"/>
                </a:lnTo>
                <a:lnTo>
                  <a:pt x="450126" y="1608821"/>
                </a:lnTo>
                <a:lnTo>
                  <a:pt x="410581" y="1586129"/>
                </a:lnTo>
                <a:lnTo>
                  <a:pt x="372397" y="1561427"/>
                </a:lnTo>
                <a:lnTo>
                  <a:pt x="335645" y="1534787"/>
                </a:lnTo>
                <a:lnTo>
                  <a:pt x="300398" y="1506281"/>
                </a:lnTo>
                <a:lnTo>
                  <a:pt x="266728" y="1475982"/>
                </a:lnTo>
                <a:lnTo>
                  <a:pt x="234707" y="1443961"/>
                </a:lnTo>
                <a:lnTo>
                  <a:pt x="204408" y="1410291"/>
                </a:lnTo>
                <a:lnTo>
                  <a:pt x="175902" y="1375044"/>
                </a:lnTo>
                <a:lnTo>
                  <a:pt x="149262" y="1338292"/>
                </a:lnTo>
                <a:lnTo>
                  <a:pt x="124560" y="1300108"/>
                </a:lnTo>
                <a:lnTo>
                  <a:pt x="101868" y="1260563"/>
                </a:lnTo>
                <a:lnTo>
                  <a:pt x="81258" y="1219730"/>
                </a:lnTo>
                <a:lnTo>
                  <a:pt x="62802" y="1177680"/>
                </a:lnTo>
                <a:lnTo>
                  <a:pt x="46573" y="1134487"/>
                </a:lnTo>
                <a:lnTo>
                  <a:pt x="32643" y="1090222"/>
                </a:lnTo>
                <a:lnTo>
                  <a:pt x="21084" y="1044957"/>
                </a:lnTo>
                <a:lnTo>
                  <a:pt x="11968" y="998765"/>
                </a:lnTo>
                <a:lnTo>
                  <a:pt x="5367" y="951717"/>
                </a:lnTo>
                <a:lnTo>
                  <a:pt x="1353" y="903886"/>
                </a:lnTo>
                <a:lnTo>
                  <a:pt x="0" y="85534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4">
            <a:extLst>
              <a:ext uri="{FF2B5EF4-FFF2-40B4-BE49-F238E27FC236}">
                <a16:creationId xmlns:a16="http://schemas.microsoft.com/office/drawing/2014/main" id="{805A5212-71DD-4FE3-869A-8A4FBBAEB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13414"/>
              </p:ext>
            </p:extLst>
          </p:nvPr>
        </p:nvGraphicFramePr>
        <p:xfrm>
          <a:off x="3605321" y="3610580"/>
          <a:ext cx="709295" cy="901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9C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15">
            <a:extLst>
              <a:ext uri="{FF2B5EF4-FFF2-40B4-BE49-F238E27FC236}">
                <a16:creationId xmlns:a16="http://schemas.microsoft.com/office/drawing/2014/main" id="{EAE7263D-25E8-40F4-B0CE-ED451147F14F}"/>
              </a:ext>
            </a:extLst>
          </p:cNvPr>
          <p:cNvSpPr txBox="1"/>
          <p:nvPr/>
        </p:nvSpPr>
        <p:spPr>
          <a:xfrm>
            <a:off x="3335064" y="3260314"/>
            <a:ext cx="1267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Process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FF675EBE-D686-4206-ABA2-91DB57580198}"/>
              </a:ext>
            </a:extLst>
          </p:cNvPr>
          <p:cNvSpPr txBox="1"/>
          <p:nvPr/>
        </p:nvSpPr>
        <p:spPr>
          <a:xfrm>
            <a:off x="3365545" y="3824957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C8B0B3A4-35D2-4887-9A29-2383FC8BCA3A}"/>
              </a:ext>
            </a:extLst>
          </p:cNvPr>
          <p:cNvSpPr/>
          <p:nvPr/>
        </p:nvSpPr>
        <p:spPr>
          <a:xfrm>
            <a:off x="3114212" y="4786728"/>
            <a:ext cx="1710689" cy="1710689"/>
          </a:xfrm>
          <a:custGeom>
            <a:avLst/>
            <a:gdLst/>
            <a:ahLst/>
            <a:cxnLst/>
            <a:rect l="l" t="t" r="r" b="b"/>
            <a:pathLst>
              <a:path w="1710689" h="1710689">
                <a:moveTo>
                  <a:pt x="855344" y="0"/>
                </a:moveTo>
                <a:lnTo>
                  <a:pt x="806803" y="1353"/>
                </a:lnTo>
                <a:lnTo>
                  <a:pt x="758972" y="5367"/>
                </a:lnTo>
                <a:lnTo>
                  <a:pt x="711924" y="11968"/>
                </a:lnTo>
                <a:lnTo>
                  <a:pt x="665732" y="21084"/>
                </a:lnTo>
                <a:lnTo>
                  <a:pt x="620467" y="32643"/>
                </a:lnTo>
                <a:lnTo>
                  <a:pt x="576202" y="46573"/>
                </a:lnTo>
                <a:lnTo>
                  <a:pt x="533009" y="62802"/>
                </a:lnTo>
                <a:lnTo>
                  <a:pt x="490959" y="81258"/>
                </a:lnTo>
                <a:lnTo>
                  <a:pt x="450126" y="101868"/>
                </a:lnTo>
                <a:lnTo>
                  <a:pt x="410581" y="124560"/>
                </a:lnTo>
                <a:lnTo>
                  <a:pt x="372397" y="149262"/>
                </a:lnTo>
                <a:lnTo>
                  <a:pt x="335645" y="175902"/>
                </a:lnTo>
                <a:lnTo>
                  <a:pt x="300398" y="204408"/>
                </a:lnTo>
                <a:lnTo>
                  <a:pt x="266728" y="234707"/>
                </a:lnTo>
                <a:lnTo>
                  <a:pt x="234707" y="266728"/>
                </a:lnTo>
                <a:lnTo>
                  <a:pt x="204408" y="300398"/>
                </a:lnTo>
                <a:lnTo>
                  <a:pt x="175902" y="335645"/>
                </a:lnTo>
                <a:lnTo>
                  <a:pt x="149262" y="372397"/>
                </a:lnTo>
                <a:lnTo>
                  <a:pt x="124560" y="410581"/>
                </a:lnTo>
                <a:lnTo>
                  <a:pt x="101868" y="450126"/>
                </a:lnTo>
                <a:lnTo>
                  <a:pt x="81258" y="490959"/>
                </a:lnTo>
                <a:lnTo>
                  <a:pt x="62802" y="533009"/>
                </a:lnTo>
                <a:lnTo>
                  <a:pt x="46573" y="576202"/>
                </a:lnTo>
                <a:lnTo>
                  <a:pt x="32643" y="620467"/>
                </a:lnTo>
                <a:lnTo>
                  <a:pt x="21084" y="665732"/>
                </a:lnTo>
                <a:lnTo>
                  <a:pt x="11968" y="711924"/>
                </a:lnTo>
                <a:lnTo>
                  <a:pt x="5367" y="758972"/>
                </a:lnTo>
                <a:lnTo>
                  <a:pt x="1353" y="806803"/>
                </a:lnTo>
                <a:lnTo>
                  <a:pt x="0" y="855345"/>
                </a:lnTo>
                <a:lnTo>
                  <a:pt x="1353" y="903881"/>
                </a:lnTo>
                <a:lnTo>
                  <a:pt x="5367" y="951708"/>
                </a:lnTo>
                <a:lnTo>
                  <a:pt x="11968" y="998752"/>
                </a:lnTo>
                <a:lnTo>
                  <a:pt x="21084" y="1044941"/>
                </a:lnTo>
                <a:lnTo>
                  <a:pt x="32643" y="1090204"/>
                </a:lnTo>
                <a:lnTo>
                  <a:pt x="46573" y="1134467"/>
                </a:lnTo>
                <a:lnTo>
                  <a:pt x="62802" y="1177659"/>
                </a:lnTo>
                <a:lnTo>
                  <a:pt x="81258" y="1219708"/>
                </a:lnTo>
                <a:lnTo>
                  <a:pt x="101868" y="1260541"/>
                </a:lnTo>
                <a:lnTo>
                  <a:pt x="124560" y="1300085"/>
                </a:lnTo>
                <a:lnTo>
                  <a:pt x="149262" y="1338270"/>
                </a:lnTo>
                <a:lnTo>
                  <a:pt x="175902" y="1375023"/>
                </a:lnTo>
                <a:lnTo>
                  <a:pt x="204408" y="1410270"/>
                </a:lnTo>
                <a:lnTo>
                  <a:pt x="234707" y="1443941"/>
                </a:lnTo>
                <a:lnTo>
                  <a:pt x="266728" y="1475963"/>
                </a:lnTo>
                <a:lnTo>
                  <a:pt x="300398" y="1506264"/>
                </a:lnTo>
                <a:lnTo>
                  <a:pt x="335645" y="1534772"/>
                </a:lnTo>
                <a:lnTo>
                  <a:pt x="372397" y="1561413"/>
                </a:lnTo>
                <a:lnTo>
                  <a:pt x="410581" y="1586117"/>
                </a:lnTo>
                <a:lnTo>
                  <a:pt x="450126" y="1608811"/>
                </a:lnTo>
                <a:lnTo>
                  <a:pt x="490959" y="1629423"/>
                </a:lnTo>
                <a:lnTo>
                  <a:pt x="533009" y="1647880"/>
                </a:lnTo>
                <a:lnTo>
                  <a:pt x="576202" y="1664110"/>
                </a:lnTo>
                <a:lnTo>
                  <a:pt x="620467" y="1678042"/>
                </a:lnTo>
                <a:lnTo>
                  <a:pt x="665732" y="1689603"/>
                </a:lnTo>
                <a:lnTo>
                  <a:pt x="711924" y="1698720"/>
                </a:lnTo>
                <a:lnTo>
                  <a:pt x="758972" y="1705321"/>
                </a:lnTo>
                <a:lnTo>
                  <a:pt x="806803" y="1709335"/>
                </a:lnTo>
                <a:lnTo>
                  <a:pt x="855344" y="1710690"/>
                </a:lnTo>
                <a:lnTo>
                  <a:pt x="903886" y="1709335"/>
                </a:lnTo>
                <a:lnTo>
                  <a:pt x="951717" y="1705321"/>
                </a:lnTo>
                <a:lnTo>
                  <a:pt x="998765" y="1698720"/>
                </a:lnTo>
                <a:lnTo>
                  <a:pt x="1044957" y="1689603"/>
                </a:lnTo>
                <a:lnTo>
                  <a:pt x="1090222" y="1678042"/>
                </a:lnTo>
                <a:lnTo>
                  <a:pt x="1134487" y="1664110"/>
                </a:lnTo>
                <a:lnTo>
                  <a:pt x="1177680" y="1647880"/>
                </a:lnTo>
                <a:lnTo>
                  <a:pt x="1219730" y="1629423"/>
                </a:lnTo>
                <a:lnTo>
                  <a:pt x="1260563" y="1608811"/>
                </a:lnTo>
                <a:lnTo>
                  <a:pt x="1300108" y="1586117"/>
                </a:lnTo>
                <a:lnTo>
                  <a:pt x="1338292" y="1561413"/>
                </a:lnTo>
                <a:lnTo>
                  <a:pt x="1375044" y="1534772"/>
                </a:lnTo>
                <a:lnTo>
                  <a:pt x="1410291" y="1506264"/>
                </a:lnTo>
                <a:lnTo>
                  <a:pt x="1443961" y="1475963"/>
                </a:lnTo>
                <a:lnTo>
                  <a:pt x="1475982" y="1443941"/>
                </a:lnTo>
                <a:lnTo>
                  <a:pt x="1506281" y="1410270"/>
                </a:lnTo>
                <a:lnTo>
                  <a:pt x="1534787" y="1375023"/>
                </a:lnTo>
                <a:lnTo>
                  <a:pt x="1561427" y="1338270"/>
                </a:lnTo>
                <a:lnTo>
                  <a:pt x="1586129" y="1300085"/>
                </a:lnTo>
                <a:lnTo>
                  <a:pt x="1608821" y="1260541"/>
                </a:lnTo>
                <a:lnTo>
                  <a:pt x="1629431" y="1219708"/>
                </a:lnTo>
                <a:lnTo>
                  <a:pt x="1647887" y="1177659"/>
                </a:lnTo>
                <a:lnTo>
                  <a:pt x="1664116" y="1134467"/>
                </a:lnTo>
                <a:lnTo>
                  <a:pt x="1678046" y="1090204"/>
                </a:lnTo>
                <a:lnTo>
                  <a:pt x="1689605" y="1044941"/>
                </a:lnTo>
                <a:lnTo>
                  <a:pt x="1698721" y="998752"/>
                </a:lnTo>
                <a:lnTo>
                  <a:pt x="1705322" y="951708"/>
                </a:lnTo>
                <a:lnTo>
                  <a:pt x="1709336" y="903881"/>
                </a:lnTo>
                <a:lnTo>
                  <a:pt x="1710689" y="855345"/>
                </a:lnTo>
                <a:lnTo>
                  <a:pt x="1709336" y="806803"/>
                </a:lnTo>
                <a:lnTo>
                  <a:pt x="1705322" y="758972"/>
                </a:lnTo>
                <a:lnTo>
                  <a:pt x="1698721" y="711924"/>
                </a:lnTo>
                <a:lnTo>
                  <a:pt x="1689605" y="665732"/>
                </a:lnTo>
                <a:lnTo>
                  <a:pt x="1678046" y="620467"/>
                </a:lnTo>
                <a:lnTo>
                  <a:pt x="1664116" y="576202"/>
                </a:lnTo>
                <a:lnTo>
                  <a:pt x="1647887" y="533009"/>
                </a:lnTo>
                <a:lnTo>
                  <a:pt x="1629431" y="490959"/>
                </a:lnTo>
                <a:lnTo>
                  <a:pt x="1608821" y="450126"/>
                </a:lnTo>
                <a:lnTo>
                  <a:pt x="1586129" y="410581"/>
                </a:lnTo>
                <a:lnTo>
                  <a:pt x="1561427" y="372397"/>
                </a:lnTo>
                <a:lnTo>
                  <a:pt x="1534787" y="335645"/>
                </a:lnTo>
                <a:lnTo>
                  <a:pt x="1506281" y="300398"/>
                </a:lnTo>
                <a:lnTo>
                  <a:pt x="1475982" y="266728"/>
                </a:lnTo>
                <a:lnTo>
                  <a:pt x="1443961" y="234707"/>
                </a:lnTo>
                <a:lnTo>
                  <a:pt x="1410291" y="204408"/>
                </a:lnTo>
                <a:lnTo>
                  <a:pt x="1375044" y="175902"/>
                </a:lnTo>
                <a:lnTo>
                  <a:pt x="1338292" y="149262"/>
                </a:lnTo>
                <a:lnTo>
                  <a:pt x="1300108" y="124560"/>
                </a:lnTo>
                <a:lnTo>
                  <a:pt x="1260563" y="101868"/>
                </a:lnTo>
                <a:lnTo>
                  <a:pt x="1219730" y="81258"/>
                </a:lnTo>
                <a:lnTo>
                  <a:pt x="1177680" y="62802"/>
                </a:lnTo>
                <a:lnTo>
                  <a:pt x="1134487" y="46573"/>
                </a:lnTo>
                <a:lnTo>
                  <a:pt x="1090222" y="32643"/>
                </a:lnTo>
                <a:lnTo>
                  <a:pt x="1044957" y="21084"/>
                </a:lnTo>
                <a:lnTo>
                  <a:pt x="998765" y="11968"/>
                </a:lnTo>
                <a:lnTo>
                  <a:pt x="951717" y="5367"/>
                </a:lnTo>
                <a:lnTo>
                  <a:pt x="903886" y="1353"/>
                </a:lnTo>
                <a:lnTo>
                  <a:pt x="85534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4D251BF8-EF4D-4B13-92A0-7298DF33D43D}"/>
              </a:ext>
            </a:extLst>
          </p:cNvPr>
          <p:cNvSpPr/>
          <p:nvPr/>
        </p:nvSpPr>
        <p:spPr>
          <a:xfrm>
            <a:off x="3114212" y="4786728"/>
            <a:ext cx="1710689" cy="1710689"/>
          </a:xfrm>
          <a:custGeom>
            <a:avLst/>
            <a:gdLst/>
            <a:ahLst/>
            <a:cxnLst/>
            <a:rect l="l" t="t" r="r" b="b"/>
            <a:pathLst>
              <a:path w="1710689" h="1710689">
                <a:moveTo>
                  <a:pt x="0" y="855345"/>
                </a:moveTo>
                <a:lnTo>
                  <a:pt x="1353" y="806803"/>
                </a:lnTo>
                <a:lnTo>
                  <a:pt x="5367" y="758972"/>
                </a:lnTo>
                <a:lnTo>
                  <a:pt x="11968" y="711924"/>
                </a:lnTo>
                <a:lnTo>
                  <a:pt x="21084" y="665732"/>
                </a:lnTo>
                <a:lnTo>
                  <a:pt x="32643" y="620467"/>
                </a:lnTo>
                <a:lnTo>
                  <a:pt x="46573" y="576202"/>
                </a:lnTo>
                <a:lnTo>
                  <a:pt x="62802" y="533009"/>
                </a:lnTo>
                <a:lnTo>
                  <a:pt x="81258" y="490959"/>
                </a:lnTo>
                <a:lnTo>
                  <a:pt x="101868" y="450126"/>
                </a:lnTo>
                <a:lnTo>
                  <a:pt x="124560" y="410581"/>
                </a:lnTo>
                <a:lnTo>
                  <a:pt x="149262" y="372397"/>
                </a:lnTo>
                <a:lnTo>
                  <a:pt x="175902" y="335645"/>
                </a:lnTo>
                <a:lnTo>
                  <a:pt x="204408" y="300398"/>
                </a:lnTo>
                <a:lnTo>
                  <a:pt x="234707" y="266728"/>
                </a:lnTo>
                <a:lnTo>
                  <a:pt x="266728" y="234707"/>
                </a:lnTo>
                <a:lnTo>
                  <a:pt x="300398" y="204408"/>
                </a:lnTo>
                <a:lnTo>
                  <a:pt x="335645" y="175902"/>
                </a:lnTo>
                <a:lnTo>
                  <a:pt x="372397" y="149262"/>
                </a:lnTo>
                <a:lnTo>
                  <a:pt x="410581" y="124560"/>
                </a:lnTo>
                <a:lnTo>
                  <a:pt x="450126" y="101868"/>
                </a:lnTo>
                <a:lnTo>
                  <a:pt x="490959" y="81258"/>
                </a:lnTo>
                <a:lnTo>
                  <a:pt x="533009" y="62802"/>
                </a:lnTo>
                <a:lnTo>
                  <a:pt x="576202" y="46573"/>
                </a:lnTo>
                <a:lnTo>
                  <a:pt x="620467" y="32643"/>
                </a:lnTo>
                <a:lnTo>
                  <a:pt x="665732" y="21084"/>
                </a:lnTo>
                <a:lnTo>
                  <a:pt x="711924" y="11968"/>
                </a:lnTo>
                <a:lnTo>
                  <a:pt x="758972" y="5367"/>
                </a:lnTo>
                <a:lnTo>
                  <a:pt x="806803" y="1353"/>
                </a:lnTo>
                <a:lnTo>
                  <a:pt x="855344" y="0"/>
                </a:lnTo>
                <a:lnTo>
                  <a:pt x="903886" y="1353"/>
                </a:lnTo>
                <a:lnTo>
                  <a:pt x="951717" y="5367"/>
                </a:lnTo>
                <a:lnTo>
                  <a:pt x="998765" y="11968"/>
                </a:lnTo>
                <a:lnTo>
                  <a:pt x="1044957" y="21084"/>
                </a:lnTo>
                <a:lnTo>
                  <a:pt x="1090222" y="32643"/>
                </a:lnTo>
                <a:lnTo>
                  <a:pt x="1134487" y="46573"/>
                </a:lnTo>
                <a:lnTo>
                  <a:pt x="1177680" y="62802"/>
                </a:lnTo>
                <a:lnTo>
                  <a:pt x="1219730" y="81258"/>
                </a:lnTo>
                <a:lnTo>
                  <a:pt x="1260563" y="101868"/>
                </a:lnTo>
                <a:lnTo>
                  <a:pt x="1300108" y="124560"/>
                </a:lnTo>
                <a:lnTo>
                  <a:pt x="1338292" y="149262"/>
                </a:lnTo>
                <a:lnTo>
                  <a:pt x="1375044" y="175902"/>
                </a:lnTo>
                <a:lnTo>
                  <a:pt x="1410291" y="204408"/>
                </a:lnTo>
                <a:lnTo>
                  <a:pt x="1443961" y="234707"/>
                </a:lnTo>
                <a:lnTo>
                  <a:pt x="1475982" y="266728"/>
                </a:lnTo>
                <a:lnTo>
                  <a:pt x="1506281" y="300398"/>
                </a:lnTo>
                <a:lnTo>
                  <a:pt x="1534787" y="335645"/>
                </a:lnTo>
                <a:lnTo>
                  <a:pt x="1561427" y="372397"/>
                </a:lnTo>
                <a:lnTo>
                  <a:pt x="1586129" y="410581"/>
                </a:lnTo>
                <a:lnTo>
                  <a:pt x="1608821" y="450126"/>
                </a:lnTo>
                <a:lnTo>
                  <a:pt x="1629431" y="490959"/>
                </a:lnTo>
                <a:lnTo>
                  <a:pt x="1647887" y="533009"/>
                </a:lnTo>
                <a:lnTo>
                  <a:pt x="1664116" y="576202"/>
                </a:lnTo>
                <a:lnTo>
                  <a:pt x="1678046" y="620467"/>
                </a:lnTo>
                <a:lnTo>
                  <a:pt x="1689605" y="665732"/>
                </a:lnTo>
                <a:lnTo>
                  <a:pt x="1698721" y="711924"/>
                </a:lnTo>
                <a:lnTo>
                  <a:pt x="1705322" y="758972"/>
                </a:lnTo>
                <a:lnTo>
                  <a:pt x="1709336" y="806803"/>
                </a:lnTo>
                <a:lnTo>
                  <a:pt x="1710689" y="855345"/>
                </a:lnTo>
                <a:lnTo>
                  <a:pt x="1709336" y="903881"/>
                </a:lnTo>
                <a:lnTo>
                  <a:pt x="1705322" y="951708"/>
                </a:lnTo>
                <a:lnTo>
                  <a:pt x="1698721" y="998752"/>
                </a:lnTo>
                <a:lnTo>
                  <a:pt x="1689605" y="1044941"/>
                </a:lnTo>
                <a:lnTo>
                  <a:pt x="1678046" y="1090204"/>
                </a:lnTo>
                <a:lnTo>
                  <a:pt x="1664116" y="1134467"/>
                </a:lnTo>
                <a:lnTo>
                  <a:pt x="1647887" y="1177659"/>
                </a:lnTo>
                <a:lnTo>
                  <a:pt x="1629431" y="1219708"/>
                </a:lnTo>
                <a:lnTo>
                  <a:pt x="1608821" y="1260541"/>
                </a:lnTo>
                <a:lnTo>
                  <a:pt x="1586129" y="1300085"/>
                </a:lnTo>
                <a:lnTo>
                  <a:pt x="1561427" y="1338270"/>
                </a:lnTo>
                <a:lnTo>
                  <a:pt x="1534787" y="1375023"/>
                </a:lnTo>
                <a:lnTo>
                  <a:pt x="1506281" y="1410270"/>
                </a:lnTo>
                <a:lnTo>
                  <a:pt x="1475982" y="1443941"/>
                </a:lnTo>
                <a:lnTo>
                  <a:pt x="1443961" y="1475963"/>
                </a:lnTo>
                <a:lnTo>
                  <a:pt x="1410291" y="1506264"/>
                </a:lnTo>
                <a:lnTo>
                  <a:pt x="1375044" y="1534772"/>
                </a:lnTo>
                <a:lnTo>
                  <a:pt x="1338292" y="1561413"/>
                </a:lnTo>
                <a:lnTo>
                  <a:pt x="1300108" y="1586117"/>
                </a:lnTo>
                <a:lnTo>
                  <a:pt x="1260563" y="1608811"/>
                </a:lnTo>
                <a:lnTo>
                  <a:pt x="1219730" y="1629423"/>
                </a:lnTo>
                <a:lnTo>
                  <a:pt x="1177680" y="1647880"/>
                </a:lnTo>
                <a:lnTo>
                  <a:pt x="1134487" y="1664110"/>
                </a:lnTo>
                <a:lnTo>
                  <a:pt x="1090222" y="1678042"/>
                </a:lnTo>
                <a:lnTo>
                  <a:pt x="1044957" y="1689603"/>
                </a:lnTo>
                <a:lnTo>
                  <a:pt x="998765" y="1698720"/>
                </a:lnTo>
                <a:lnTo>
                  <a:pt x="951717" y="1705321"/>
                </a:lnTo>
                <a:lnTo>
                  <a:pt x="903886" y="1709335"/>
                </a:lnTo>
                <a:lnTo>
                  <a:pt x="855344" y="1710690"/>
                </a:lnTo>
                <a:lnTo>
                  <a:pt x="806803" y="1709335"/>
                </a:lnTo>
                <a:lnTo>
                  <a:pt x="758972" y="1705321"/>
                </a:lnTo>
                <a:lnTo>
                  <a:pt x="711924" y="1698720"/>
                </a:lnTo>
                <a:lnTo>
                  <a:pt x="665732" y="1689603"/>
                </a:lnTo>
                <a:lnTo>
                  <a:pt x="620467" y="1678042"/>
                </a:lnTo>
                <a:lnTo>
                  <a:pt x="576202" y="1664110"/>
                </a:lnTo>
                <a:lnTo>
                  <a:pt x="533009" y="1647880"/>
                </a:lnTo>
                <a:lnTo>
                  <a:pt x="490959" y="1629423"/>
                </a:lnTo>
                <a:lnTo>
                  <a:pt x="450126" y="1608811"/>
                </a:lnTo>
                <a:lnTo>
                  <a:pt x="410581" y="1586117"/>
                </a:lnTo>
                <a:lnTo>
                  <a:pt x="372397" y="1561413"/>
                </a:lnTo>
                <a:lnTo>
                  <a:pt x="335645" y="1534772"/>
                </a:lnTo>
                <a:lnTo>
                  <a:pt x="300398" y="1506264"/>
                </a:lnTo>
                <a:lnTo>
                  <a:pt x="266728" y="1475963"/>
                </a:lnTo>
                <a:lnTo>
                  <a:pt x="234707" y="1443941"/>
                </a:lnTo>
                <a:lnTo>
                  <a:pt x="204408" y="1410270"/>
                </a:lnTo>
                <a:lnTo>
                  <a:pt x="175902" y="1375023"/>
                </a:lnTo>
                <a:lnTo>
                  <a:pt x="149262" y="1338270"/>
                </a:lnTo>
                <a:lnTo>
                  <a:pt x="124560" y="1300085"/>
                </a:lnTo>
                <a:lnTo>
                  <a:pt x="101868" y="1260541"/>
                </a:lnTo>
                <a:lnTo>
                  <a:pt x="81258" y="1219708"/>
                </a:lnTo>
                <a:lnTo>
                  <a:pt x="62802" y="1177659"/>
                </a:lnTo>
                <a:lnTo>
                  <a:pt x="46573" y="1134467"/>
                </a:lnTo>
                <a:lnTo>
                  <a:pt x="32643" y="1090204"/>
                </a:lnTo>
                <a:lnTo>
                  <a:pt x="21084" y="1044941"/>
                </a:lnTo>
                <a:lnTo>
                  <a:pt x="11968" y="998752"/>
                </a:lnTo>
                <a:lnTo>
                  <a:pt x="5367" y="951708"/>
                </a:lnTo>
                <a:lnTo>
                  <a:pt x="1353" y="903881"/>
                </a:lnTo>
                <a:lnTo>
                  <a:pt x="0" y="85534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7C1DD519-9C6C-4924-8F89-E83AD4E5C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50532"/>
              </p:ext>
            </p:extLst>
          </p:nvPr>
        </p:nvGraphicFramePr>
        <p:xfrm>
          <a:off x="3605321" y="5405853"/>
          <a:ext cx="709295" cy="90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0">
            <a:extLst>
              <a:ext uri="{FF2B5EF4-FFF2-40B4-BE49-F238E27FC236}">
                <a16:creationId xmlns:a16="http://schemas.microsoft.com/office/drawing/2014/main" id="{D2EBDEBC-2423-41E0-B4B0-C8D72B4056DD}"/>
              </a:ext>
            </a:extLst>
          </p:cNvPr>
          <p:cNvSpPr txBox="1"/>
          <p:nvPr/>
        </p:nvSpPr>
        <p:spPr>
          <a:xfrm>
            <a:off x="3335064" y="5056602"/>
            <a:ext cx="1267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Process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3A3779DE-70AD-404A-9045-2E194126CC88}"/>
              </a:ext>
            </a:extLst>
          </p:cNvPr>
          <p:cNvSpPr txBox="1"/>
          <p:nvPr/>
        </p:nvSpPr>
        <p:spPr>
          <a:xfrm>
            <a:off x="3365545" y="5621245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F2E42686-1434-476A-9854-15DC09EDD128}"/>
              </a:ext>
            </a:extLst>
          </p:cNvPr>
          <p:cNvSpPr/>
          <p:nvPr/>
        </p:nvSpPr>
        <p:spPr>
          <a:xfrm>
            <a:off x="4321727" y="3993485"/>
            <a:ext cx="1003300" cy="328930"/>
          </a:xfrm>
          <a:custGeom>
            <a:avLst/>
            <a:gdLst/>
            <a:ahLst/>
            <a:cxnLst/>
            <a:rect l="l" t="t" r="r" b="b"/>
            <a:pathLst>
              <a:path w="1003300" h="328929">
                <a:moveTo>
                  <a:pt x="927342" y="276384"/>
                </a:moveTo>
                <a:lnTo>
                  <a:pt x="912876" y="328421"/>
                </a:lnTo>
                <a:lnTo>
                  <a:pt x="1003300" y="287654"/>
                </a:lnTo>
                <a:lnTo>
                  <a:pt x="997862" y="279781"/>
                </a:lnTo>
                <a:lnTo>
                  <a:pt x="939546" y="279781"/>
                </a:lnTo>
                <a:lnTo>
                  <a:pt x="927342" y="276384"/>
                </a:lnTo>
                <a:close/>
              </a:path>
              <a:path w="1003300" h="328929">
                <a:moveTo>
                  <a:pt x="932459" y="257981"/>
                </a:moveTo>
                <a:lnTo>
                  <a:pt x="927342" y="276384"/>
                </a:lnTo>
                <a:lnTo>
                  <a:pt x="939546" y="279781"/>
                </a:lnTo>
                <a:lnTo>
                  <a:pt x="944626" y="261365"/>
                </a:lnTo>
                <a:lnTo>
                  <a:pt x="932459" y="257981"/>
                </a:lnTo>
                <a:close/>
              </a:path>
              <a:path w="1003300" h="328929">
                <a:moveTo>
                  <a:pt x="946912" y="205994"/>
                </a:moveTo>
                <a:lnTo>
                  <a:pt x="932459" y="257981"/>
                </a:lnTo>
                <a:lnTo>
                  <a:pt x="944626" y="261365"/>
                </a:lnTo>
                <a:lnTo>
                  <a:pt x="939546" y="279781"/>
                </a:lnTo>
                <a:lnTo>
                  <a:pt x="997862" y="279781"/>
                </a:lnTo>
                <a:lnTo>
                  <a:pt x="946912" y="205994"/>
                </a:lnTo>
                <a:close/>
              </a:path>
              <a:path w="1003300" h="328929">
                <a:moveTo>
                  <a:pt x="5080" y="0"/>
                </a:moveTo>
                <a:lnTo>
                  <a:pt x="0" y="18287"/>
                </a:lnTo>
                <a:lnTo>
                  <a:pt x="927342" y="276384"/>
                </a:lnTo>
                <a:lnTo>
                  <a:pt x="932459" y="257981"/>
                </a:lnTo>
                <a:lnTo>
                  <a:pt x="5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C1FEF30B-F177-4699-8D0C-70E39F60370F}"/>
              </a:ext>
            </a:extLst>
          </p:cNvPr>
          <p:cNvSpPr/>
          <p:nvPr/>
        </p:nvSpPr>
        <p:spPr>
          <a:xfrm>
            <a:off x="4321601" y="5473416"/>
            <a:ext cx="1003935" cy="334645"/>
          </a:xfrm>
          <a:custGeom>
            <a:avLst/>
            <a:gdLst/>
            <a:ahLst/>
            <a:cxnLst/>
            <a:rect l="l" t="t" r="r" b="b"/>
            <a:pathLst>
              <a:path w="1003935" h="334645">
                <a:moveTo>
                  <a:pt x="927559" y="51998"/>
                </a:moveTo>
                <a:lnTo>
                  <a:pt x="0" y="316014"/>
                </a:lnTo>
                <a:lnTo>
                  <a:pt x="5333" y="334327"/>
                </a:lnTo>
                <a:lnTo>
                  <a:pt x="932768" y="70286"/>
                </a:lnTo>
                <a:lnTo>
                  <a:pt x="927559" y="51998"/>
                </a:lnTo>
                <a:close/>
              </a:path>
              <a:path w="1003935" h="334645">
                <a:moveTo>
                  <a:pt x="997795" y="48514"/>
                </a:moveTo>
                <a:lnTo>
                  <a:pt x="939800" y="48514"/>
                </a:lnTo>
                <a:lnTo>
                  <a:pt x="945006" y="66802"/>
                </a:lnTo>
                <a:lnTo>
                  <a:pt x="932768" y="70286"/>
                </a:lnTo>
                <a:lnTo>
                  <a:pt x="947547" y="122174"/>
                </a:lnTo>
                <a:lnTo>
                  <a:pt x="997795" y="48514"/>
                </a:lnTo>
                <a:close/>
              </a:path>
              <a:path w="1003935" h="334645">
                <a:moveTo>
                  <a:pt x="939800" y="48514"/>
                </a:moveTo>
                <a:lnTo>
                  <a:pt x="927559" y="51998"/>
                </a:lnTo>
                <a:lnTo>
                  <a:pt x="932768" y="70286"/>
                </a:lnTo>
                <a:lnTo>
                  <a:pt x="945006" y="66802"/>
                </a:lnTo>
                <a:lnTo>
                  <a:pt x="939800" y="48514"/>
                </a:lnTo>
                <a:close/>
              </a:path>
              <a:path w="1003935" h="334645">
                <a:moveTo>
                  <a:pt x="912749" y="0"/>
                </a:moveTo>
                <a:lnTo>
                  <a:pt x="927559" y="51998"/>
                </a:lnTo>
                <a:lnTo>
                  <a:pt x="939800" y="48514"/>
                </a:lnTo>
                <a:lnTo>
                  <a:pt x="997795" y="48514"/>
                </a:lnTo>
                <a:lnTo>
                  <a:pt x="1003426" y="40259"/>
                </a:lnTo>
                <a:lnTo>
                  <a:pt x="912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7A72E2BF-84A7-4543-93B2-49FF8BBB93A4}"/>
              </a:ext>
            </a:extLst>
          </p:cNvPr>
          <p:cNvSpPr txBox="1"/>
          <p:nvPr/>
        </p:nvSpPr>
        <p:spPr>
          <a:xfrm>
            <a:off x="7847756" y="5729322"/>
            <a:ext cx="1125220" cy="866775"/>
          </a:xfrm>
          <a:prstGeom prst="rect">
            <a:avLst/>
          </a:prstGeom>
          <a:solidFill>
            <a:srgbClr val="E7F3F4"/>
          </a:solidFill>
          <a:ln w="19050">
            <a:solidFill>
              <a:srgbClr val="000000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243840" marR="237490" indent="13335">
              <a:lnSpc>
                <a:spcPct val="100000"/>
              </a:lnSpc>
              <a:spcBef>
                <a:spcPts val="1205"/>
              </a:spcBef>
            </a:pPr>
            <a:r>
              <a:rPr sz="1800" b="1" spc="-10" dirty="0">
                <a:latin typeface="Arial"/>
                <a:cs typeface="Arial"/>
              </a:rPr>
              <a:t>inode  </a:t>
            </a:r>
            <a:r>
              <a:rPr sz="1800" b="1" spc="-5" dirty="0">
                <a:latin typeface="Arial"/>
                <a:cs typeface="Arial"/>
              </a:rPr>
              <a:t>#2000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25">
            <a:extLst>
              <a:ext uri="{FF2B5EF4-FFF2-40B4-BE49-F238E27FC236}">
                <a16:creationId xmlns:a16="http://schemas.microsoft.com/office/drawing/2014/main" id="{7C7AF7D6-9F41-486B-9A04-101575097648}"/>
              </a:ext>
            </a:extLst>
          </p:cNvPr>
          <p:cNvSpPr/>
          <p:nvPr/>
        </p:nvSpPr>
        <p:spPr>
          <a:xfrm>
            <a:off x="6911765" y="2814545"/>
            <a:ext cx="918844" cy="1955164"/>
          </a:xfrm>
          <a:custGeom>
            <a:avLst/>
            <a:gdLst/>
            <a:ahLst/>
            <a:cxnLst/>
            <a:rect l="l" t="t" r="r" b="b"/>
            <a:pathLst>
              <a:path w="918845" h="1955164">
                <a:moveTo>
                  <a:pt x="17272" y="0"/>
                </a:moveTo>
                <a:lnTo>
                  <a:pt x="0" y="7873"/>
                </a:lnTo>
                <a:lnTo>
                  <a:pt x="31368" y="77215"/>
                </a:lnTo>
                <a:lnTo>
                  <a:pt x="48767" y="69468"/>
                </a:lnTo>
                <a:lnTo>
                  <a:pt x="17272" y="0"/>
                </a:lnTo>
                <a:close/>
              </a:path>
              <a:path w="918845" h="1955164">
                <a:moveTo>
                  <a:pt x="72389" y="121412"/>
                </a:moveTo>
                <a:lnTo>
                  <a:pt x="54990" y="129285"/>
                </a:lnTo>
                <a:lnTo>
                  <a:pt x="86487" y="198754"/>
                </a:lnTo>
                <a:lnTo>
                  <a:pt x="103759" y="190880"/>
                </a:lnTo>
                <a:lnTo>
                  <a:pt x="72389" y="121412"/>
                </a:lnTo>
                <a:close/>
              </a:path>
              <a:path w="918845" h="1955164">
                <a:moveTo>
                  <a:pt x="127380" y="242950"/>
                </a:moveTo>
                <a:lnTo>
                  <a:pt x="109982" y="250825"/>
                </a:lnTo>
                <a:lnTo>
                  <a:pt x="141477" y="320166"/>
                </a:lnTo>
                <a:lnTo>
                  <a:pt x="158750" y="312292"/>
                </a:lnTo>
                <a:lnTo>
                  <a:pt x="127380" y="242950"/>
                </a:lnTo>
                <a:close/>
              </a:path>
              <a:path w="918845" h="1955164">
                <a:moveTo>
                  <a:pt x="182372" y="364363"/>
                </a:moveTo>
                <a:lnTo>
                  <a:pt x="164973" y="372237"/>
                </a:lnTo>
                <a:lnTo>
                  <a:pt x="196468" y="441705"/>
                </a:lnTo>
                <a:lnTo>
                  <a:pt x="213867" y="433831"/>
                </a:lnTo>
                <a:lnTo>
                  <a:pt x="182372" y="364363"/>
                </a:lnTo>
                <a:close/>
              </a:path>
              <a:path w="918845" h="1955164">
                <a:moveTo>
                  <a:pt x="237362" y="485901"/>
                </a:moveTo>
                <a:lnTo>
                  <a:pt x="220090" y="493775"/>
                </a:lnTo>
                <a:lnTo>
                  <a:pt x="251460" y="563117"/>
                </a:lnTo>
                <a:lnTo>
                  <a:pt x="268859" y="555243"/>
                </a:lnTo>
                <a:lnTo>
                  <a:pt x="237362" y="485901"/>
                </a:lnTo>
                <a:close/>
              </a:path>
              <a:path w="918845" h="1955164">
                <a:moveTo>
                  <a:pt x="292480" y="607313"/>
                </a:moveTo>
                <a:lnTo>
                  <a:pt x="275082" y="615188"/>
                </a:lnTo>
                <a:lnTo>
                  <a:pt x="306577" y="684656"/>
                </a:lnTo>
                <a:lnTo>
                  <a:pt x="323850" y="676782"/>
                </a:lnTo>
                <a:lnTo>
                  <a:pt x="292480" y="607313"/>
                </a:lnTo>
                <a:close/>
              </a:path>
              <a:path w="918845" h="1955164">
                <a:moveTo>
                  <a:pt x="347472" y="728852"/>
                </a:moveTo>
                <a:lnTo>
                  <a:pt x="330073" y="736726"/>
                </a:lnTo>
                <a:lnTo>
                  <a:pt x="361568" y="806068"/>
                </a:lnTo>
                <a:lnTo>
                  <a:pt x="378840" y="798194"/>
                </a:lnTo>
                <a:lnTo>
                  <a:pt x="347472" y="728852"/>
                </a:lnTo>
                <a:close/>
              </a:path>
              <a:path w="918845" h="1955164">
                <a:moveTo>
                  <a:pt x="402463" y="850264"/>
                </a:moveTo>
                <a:lnTo>
                  <a:pt x="385063" y="858138"/>
                </a:lnTo>
                <a:lnTo>
                  <a:pt x="416560" y="927607"/>
                </a:lnTo>
                <a:lnTo>
                  <a:pt x="433959" y="919733"/>
                </a:lnTo>
                <a:lnTo>
                  <a:pt x="402463" y="850264"/>
                </a:lnTo>
                <a:close/>
              </a:path>
              <a:path w="918845" h="1955164">
                <a:moveTo>
                  <a:pt x="457453" y="971803"/>
                </a:moveTo>
                <a:lnTo>
                  <a:pt x="440182" y="979550"/>
                </a:lnTo>
                <a:lnTo>
                  <a:pt x="471550" y="1049019"/>
                </a:lnTo>
                <a:lnTo>
                  <a:pt x="488950" y="1041145"/>
                </a:lnTo>
                <a:lnTo>
                  <a:pt x="457453" y="971803"/>
                </a:lnTo>
                <a:close/>
              </a:path>
              <a:path w="918845" h="1955164">
                <a:moveTo>
                  <a:pt x="512572" y="1093215"/>
                </a:moveTo>
                <a:lnTo>
                  <a:pt x="495173" y="1101089"/>
                </a:lnTo>
                <a:lnTo>
                  <a:pt x="526668" y="1170431"/>
                </a:lnTo>
                <a:lnTo>
                  <a:pt x="543940" y="1162684"/>
                </a:lnTo>
                <a:lnTo>
                  <a:pt x="512572" y="1093215"/>
                </a:lnTo>
                <a:close/>
              </a:path>
              <a:path w="918845" h="1955164">
                <a:moveTo>
                  <a:pt x="567563" y="1214627"/>
                </a:moveTo>
                <a:lnTo>
                  <a:pt x="550163" y="1222501"/>
                </a:lnTo>
                <a:lnTo>
                  <a:pt x="581660" y="1291970"/>
                </a:lnTo>
                <a:lnTo>
                  <a:pt x="598932" y="1284096"/>
                </a:lnTo>
                <a:lnTo>
                  <a:pt x="567563" y="1214627"/>
                </a:lnTo>
                <a:close/>
              </a:path>
              <a:path w="918845" h="1955164">
                <a:moveTo>
                  <a:pt x="622553" y="1336166"/>
                </a:moveTo>
                <a:lnTo>
                  <a:pt x="605282" y="1344040"/>
                </a:lnTo>
                <a:lnTo>
                  <a:pt x="636651" y="1413382"/>
                </a:lnTo>
                <a:lnTo>
                  <a:pt x="654050" y="1405508"/>
                </a:lnTo>
                <a:lnTo>
                  <a:pt x="622553" y="1336166"/>
                </a:lnTo>
                <a:close/>
              </a:path>
              <a:path w="918845" h="1955164">
                <a:moveTo>
                  <a:pt x="677545" y="1457578"/>
                </a:moveTo>
                <a:lnTo>
                  <a:pt x="660273" y="1465452"/>
                </a:lnTo>
                <a:lnTo>
                  <a:pt x="691641" y="1534921"/>
                </a:lnTo>
                <a:lnTo>
                  <a:pt x="709040" y="1527047"/>
                </a:lnTo>
                <a:lnTo>
                  <a:pt x="677545" y="1457578"/>
                </a:lnTo>
                <a:close/>
              </a:path>
              <a:path w="918845" h="1955164">
                <a:moveTo>
                  <a:pt x="732663" y="1579117"/>
                </a:moveTo>
                <a:lnTo>
                  <a:pt x="715263" y="1586991"/>
                </a:lnTo>
                <a:lnTo>
                  <a:pt x="746760" y="1656333"/>
                </a:lnTo>
                <a:lnTo>
                  <a:pt x="764032" y="1648459"/>
                </a:lnTo>
                <a:lnTo>
                  <a:pt x="732663" y="1579117"/>
                </a:lnTo>
                <a:close/>
              </a:path>
              <a:path w="918845" h="1955164">
                <a:moveTo>
                  <a:pt x="787653" y="1700529"/>
                </a:moveTo>
                <a:lnTo>
                  <a:pt x="770254" y="1708403"/>
                </a:lnTo>
                <a:lnTo>
                  <a:pt x="801751" y="1777872"/>
                </a:lnTo>
                <a:lnTo>
                  <a:pt x="819150" y="1769998"/>
                </a:lnTo>
                <a:lnTo>
                  <a:pt x="787653" y="1700529"/>
                </a:lnTo>
                <a:close/>
              </a:path>
              <a:path w="918845" h="1955164">
                <a:moveTo>
                  <a:pt x="852176" y="1889192"/>
                </a:moveTo>
                <a:lnTo>
                  <a:pt x="803021" y="1911476"/>
                </a:lnTo>
                <a:lnTo>
                  <a:pt x="892301" y="1954656"/>
                </a:lnTo>
                <a:lnTo>
                  <a:pt x="907597" y="1899284"/>
                </a:lnTo>
                <a:lnTo>
                  <a:pt x="856741" y="1899284"/>
                </a:lnTo>
                <a:lnTo>
                  <a:pt x="852176" y="1889192"/>
                </a:lnTo>
                <a:close/>
              </a:path>
              <a:path w="918845" h="1955164">
                <a:moveTo>
                  <a:pt x="869554" y="1881314"/>
                </a:moveTo>
                <a:lnTo>
                  <a:pt x="852176" y="1889192"/>
                </a:lnTo>
                <a:lnTo>
                  <a:pt x="856741" y="1899284"/>
                </a:lnTo>
                <a:lnTo>
                  <a:pt x="874140" y="1891410"/>
                </a:lnTo>
                <a:lnTo>
                  <a:pt x="869554" y="1881314"/>
                </a:lnTo>
                <a:close/>
              </a:path>
              <a:path w="918845" h="1955164">
                <a:moveTo>
                  <a:pt x="918717" y="1859025"/>
                </a:moveTo>
                <a:lnTo>
                  <a:pt x="869554" y="1881314"/>
                </a:lnTo>
                <a:lnTo>
                  <a:pt x="874140" y="1891410"/>
                </a:lnTo>
                <a:lnTo>
                  <a:pt x="856741" y="1899284"/>
                </a:lnTo>
                <a:lnTo>
                  <a:pt x="907597" y="1899284"/>
                </a:lnTo>
                <a:lnTo>
                  <a:pt x="918717" y="1859025"/>
                </a:lnTo>
                <a:close/>
              </a:path>
              <a:path w="918845" h="1955164">
                <a:moveTo>
                  <a:pt x="842645" y="1822068"/>
                </a:moveTo>
                <a:lnTo>
                  <a:pt x="825373" y="1829942"/>
                </a:lnTo>
                <a:lnTo>
                  <a:pt x="852176" y="1889192"/>
                </a:lnTo>
                <a:lnTo>
                  <a:pt x="869554" y="1881314"/>
                </a:lnTo>
                <a:lnTo>
                  <a:pt x="842645" y="1822068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AA882F2F-5246-48A6-9A6F-1F6879B1D595}"/>
              </a:ext>
            </a:extLst>
          </p:cNvPr>
          <p:cNvSpPr/>
          <p:nvPr/>
        </p:nvSpPr>
        <p:spPr>
          <a:xfrm>
            <a:off x="6915830" y="4273140"/>
            <a:ext cx="888365" cy="515620"/>
          </a:xfrm>
          <a:custGeom>
            <a:avLst/>
            <a:gdLst/>
            <a:ahLst/>
            <a:cxnLst/>
            <a:rect l="l" t="t" r="r" b="b"/>
            <a:pathLst>
              <a:path w="888364" h="515620">
                <a:moveTo>
                  <a:pt x="9144" y="0"/>
                </a:moveTo>
                <a:lnTo>
                  <a:pt x="0" y="16764"/>
                </a:lnTo>
                <a:lnTo>
                  <a:pt x="66675" y="53593"/>
                </a:lnTo>
                <a:lnTo>
                  <a:pt x="75819" y="36830"/>
                </a:lnTo>
                <a:lnTo>
                  <a:pt x="9144" y="0"/>
                </a:lnTo>
                <a:close/>
              </a:path>
              <a:path w="888364" h="515620">
                <a:moveTo>
                  <a:pt x="125857" y="64516"/>
                </a:moveTo>
                <a:lnTo>
                  <a:pt x="116712" y="81153"/>
                </a:lnTo>
                <a:lnTo>
                  <a:pt x="183387" y="117983"/>
                </a:lnTo>
                <a:lnTo>
                  <a:pt x="192659" y="101346"/>
                </a:lnTo>
                <a:lnTo>
                  <a:pt x="125857" y="64516"/>
                </a:lnTo>
                <a:close/>
              </a:path>
              <a:path w="888364" h="515620">
                <a:moveTo>
                  <a:pt x="242570" y="129031"/>
                </a:moveTo>
                <a:lnTo>
                  <a:pt x="233425" y="145669"/>
                </a:lnTo>
                <a:lnTo>
                  <a:pt x="300100" y="182499"/>
                </a:lnTo>
                <a:lnTo>
                  <a:pt x="309372" y="165862"/>
                </a:lnTo>
                <a:lnTo>
                  <a:pt x="242570" y="129031"/>
                </a:lnTo>
                <a:close/>
              </a:path>
              <a:path w="888364" h="515620">
                <a:moveTo>
                  <a:pt x="359410" y="193421"/>
                </a:moveTo>
                <a:lnTo>
                  <a:pt x="350138" y="210185"/>
                </a:lnTo>
                <a:lnTo>
                  <a:pt x="416813" y="247015"/>
                </a:lnTo>
                <a:lnTo>
                  <a:pt x="426085" y="230378"/>
                </a:lnTo>
                <a:lnTo>
                  <a:pt x="359410" y="193421"/>
                </a:lnTo>
                <a:close/>
              </a:path>
              <a:path w="888364" h="515620">
                <a:moveTo>
                  <a:pt x="476123" y="257937"/>
                </a:moveTo>
                <a:lnTo>
                  <a:pt x="466851" y="274574"/>
                </a:lnTo>
                <a:lnTo>
                  <a:pt x="533526" y="311531"/>
                </a:lnTo>
                <a:lnTo>
                  <a:pt x="542798" y="294767"/>
                </a:lnTo>
                <a:lnTo>
                  <a:pt x="476123" y="257937"/>
                </a:lnTo>
                <a:close/>
              </a:path>
              <a:path w="888364" h="515620">
                <a:moveTo>
                  <a:pt x="592836" y="322453"/>
                </a:moveTo>
                <a:lnTo>
                  <a:pt x="583564" y="339090"/>
                </a:lnTo>
                <a:lnTo>
                  <a:pt x="650239" y="375920"/>
                </a:lnTo>
                <a:lnTo>
                  <a:pt x="659511" y="359283"/>
                </a:lnTo>
                <a:lnTo>
                  <a:pt x="592836" y="322453"/>
                </a:lnTo>
                <a:close/>
              </a:path>
              <a:path w="888364" h="515620">
                <a:moveTo>
                  <a:pt x="709549" y="386842"/>
                </a:moveTo>
                <a:lnTo>
                  <a:pt x="700277" y="403606"/>
                </a:lnTo>
                <a:lnTo>
                  <a:pt x="767079" y="440436"/>
                </a:lnTo>
                <a:lnTo>
                  <a:pt x="776224" y="423799"/>
                </a:lnTo>
                <a:lnTo>
                  <a:pt x="709549" y="386842"/>
                </a:lnTo>
                <a:close/>
              </a:path>
              <a:path w="888364" h="515620">
                <a:moveTo>
                  <a:pt x="852297" y="404114"/>
                </a:moveTo>
                <a:lnTo>
                  <a:pt x="790828" y="515239"/>
                </a:lnTo>
                <a:lnTo>
                  <a:pt x="888238" y="496570"/>
                </a:lnTo>
                <a:lnTo>
                  <a:pt x="879499" y="474091"/>
                </a:lnTo>
                <a:lnTo>
                  <a:pt x="828039" y="474091"/>
                </a:lnTo>
                <a:lnTo>
                  <a:pt x="816990" y="467995"/>
                </a:lnTo>
                <a:lnTo>
                  <a:pt x="826262" y="451358"/>
                </a:lnTo>
                <a:lnTo>
                  <a:pt x="870662" y="451358"/>
                </a:lnTo>
                <a:lnTo>
                  <a:pt x="852297" y="404114"/>
                </a:lnTo>
                <a:close/>
              </a:path>
              <a:path w="888364" h="515620">
                <a:moveTo>
                  <a:pt x="826262" y="451358"/>
                </a:moveTo>
                <a:lnTo>
                  <a:pt x="816990" y="467995"/>
                </a:lnTo>
                <a:lnTo>
                  <a:pt x="828039" y="474091"/>
                </a:lnTo>
                <a:lnTo>
                  <a:pt x="837311" y="457454"/>
                </a:lnTo>
                <a:lnTo>
                  <a:pt x="826262" y="451358"/>
                </a:lnTo>
                <a:close/>
              </a:path>
              <a:path w="888364" h="515620">
                <a:moveTo>
                  <a:pt x="870662" y="451358"/>
                </a:moveTo>
                <a:lnTo>
                  <a:pt x="826262" y="451358"/>
                </a:lnTo>
                <a:lnTo>
                  <a:pt x="837311" y="457454"/>
                </a:lnTo>
                <a:lnTo>
                  <a:pt x="828039" y="474091"/>
                </a:lnTo>
                <a:lnTo>
                  <a:pt x="879499" y="474091"/>
                </a:lnTo>
                <a:lnTo>
                  <a:pt x="870662" y="451358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2FD96E5D-DBE8-420C-B65A-157B88179FE7}"/>
              </a:ext>
            </a:extLst>
          </p:cNvPr>
          <p:cNvSpPr/>
          <p:nvPr/>
        </p:nvSpPr>
        <p:spPr>
          <a:xfrm>
            <a:off x="6914940" y="5505928"/>
            <a:ext cx="932815" cy="664845"/>
          </a:xfrm>
          <a:custGeom>
            <a:avLst/>
            <a:gdLst/>
            <a:ahLst/>
            <a:cxnLst/>
            <a:rect l="l" t="t" r="r" b="b"/>
            <a:pathLst>
              <a:path w="932814" h="664845">
                <a:moveTo>
                  <a:pt x="10922" y="0"/>
                </a:moveTo>
                <a:lnTo>
                  <a:pt x="0" y="15494"/>
                </a:lnTo>
                <a:lnTo>
                  <a:pt x="62484" y="59182"/>
                </a:lnTo>
                <a:lnTo>
                  <a:pt x="73405" y="43688"/>
                </a:lnTo>
                <a:lnTo>
                  <a:pt x="10922" y="0"/>
                </a:lnTo>
                <a:close/>
              </a:path>
              <a:path w="932814" h="664845">
                <a:moveTo>
                  <a:pt x="120141" y="76454"/>
                </a:moveTo>
                <a:lnTo>
                  <a:pt x="109220" y="91948"/>
                </a:lnTo>
                <a:lnTo>
                  <a:pt x="171703" y="135636"/>
                </a:lnTo>
                <a:lnTo>
                  <a:pt x="182625" y="120142"/>
                </a:lnTo>
                <a:lnTo>
                  <a:pt x="120141" y="76454"/>
                </a:lnTo>
                <a:close/>
              </a:path>
              <a:path w="932814" h="664845">
                <a:moveTo>
                  <a:pt x="229488" y="152908"/>
                </a:moveTo>
                <a:lnTo>
                  <a:pt x="218566" y="168402"/>
                </a:lnTo>
                <a:lnTo>
                  <a:pt x="280924" y="212090"/>
                </a:lnTo>
                <a:lnTo>
                  <a:pt x="291846" y="196596"/>
                </a:lnTo>
                <a:lnTo>
                  <a:pt x="229488" y="152908"/>
                </a:lnTo>
                <a:close/>
              </a:path>
              <a:path w="932814" h="664845">
                <a:moveTo>
                  <a:pt x="338709" y="229298"/>
                </a:moveTo>
                <a:lnTo>
                  <a:pt x="327787" y="244906"/>
                </a:lnTo>
                <a:lnTo>
                  <a:pt x="390143" y="288594"/>
                </a:lnTo>
                <a:lnTo>
                  <a:pt x="401065" y="272986"/>
                </a:lnTo>
                <a:lnTo>
                  <a:pt x="338709" y="229298"/>
                </a:lnTo>
                <a:close/>
              </a:path>
              <a:path w="932814" h="664845">
                <a:moveTo>
                  <a:pt x="447928" y="305752"/>
                </a:moveTo>
                <a:lnTo>
                  <a:pt x="437007" y="321360"/>
                </a:lnTo>
                <a:lnTo>
                  <a:pt x="499490" y="365048"/>
                </a:lnTo>
                <a:lnTo>
                  <a:pt x="510413" y="349440"/>
                </a:lnTo>
                <a:lnTo>
                  <a:pt x="447928" y="305752"/>
                </a:lnTo>
                <a:close/>
              </a:path>
              <a:path w="932814" h="664845">
                <a:moveTo>
                  <a:pt x="557149" y="382206"/>
                </a:moveTo>
                <a:lnTo>
                  <a:pt x="546226" y="397814"/>
                </a:lnTo>
                <a:lnTo>
                  <a:pt x="608711" y="441502"/>
                </a:lnTo>
                <a:lnTo>
                  <a:pt x="619633" y="425894"/>
                </a:lnTo>
                <a:lnTo>
                  <a:pt x="557149" y="382206"/>
                </a:lnTo>
                <a:close/>
              </a:path>
              <a:path w="932814" h="664845">
                <a:moveTo>
                  <a:pt x="666496" y="458660"/>
                </a:moveTo>
                <a:lnTo>
                  <a:pt x="655574" y="474268"/>
                </a:lnTo>
                <a:lnTo>
                  <a:pt x="717930" y="517956"/>
                </a:lnTo>
                <a:lnTo>
                  <a:pt x="728852" y="502348"/>
                </a:lnTo>
                <a:lnTo>
                  <a:pt x="666496" y="458660"/>
                </a:lnTo>
                <a:close/>
              </a:path>
              <a:path w="932814" h="664845">
                <a:moveTo>
                  <a:pt x="906526" y="560743"/>
                </a:moveTo>
                <a:lnTo>
                  <a:pt x="833627" y="664794"/>
                </a:lnTo>
                <a:lnTo>
                  <a:pt x="932434" y="656450"/>
                </a:lnTo>
                <a:lnTo>
                  <a:pt x="924691" y="627849"/>
                </a:lnTo>
                <a:lnTo>
                  <a:pt x="875029" y="627849"/>
                </a:lnTo>
                <a:lnTo>
                  <a:pt x="874013" y="627176"/>
                </a:lnTo>
                <a:lnTo>
                  <a:pt x="884936" y="611568"/>
                </a:lnTo>
                <a:lnTo>
                  <a:pt x="920284" y="611568"/>
                </a:lnTo>
                <a:lnTo>
                  <a:pt x="906526" y="560743"/>
                </a:lnTo>
                <a:close/>
              </a:path>
              <a:path w="932814" h="664845">
                <a:moveTo>
                  <a:pt x="884936" y="611568"/>
                </a:moveTo>
                <a:lnTo>
                  <a:pt x="874013" y="627176"/>
                </a:lnTo>
                <a:lnTo>
                  <a:pt x="875029" y="627849"/>
                </a:lnTo>
                <a:lnTo>
                  <a:pt x="885951" y="612241"/>
                </a:lnTo>
                <a:lnTo>
                  <a:pt x="884936" y="611568"/>
                </a:lnTo>
                <a:close/>
              </a:path>
              <a:path w="932814" h="664845">
                <a:moveTo>
                  <a:pt x="920284" y="611568"/>
                </a:moveTo>
                <a:lnTo>
                  <a:pt x="884936" y="611568"/>
                </a:lnTo>
                <a:lnTo>
                  <a:pt x="885951" y="612241"/>
                </a:lnTo>
                <a:lnTo>
                  <a:pt x="875029" y="627849"/>
                </a:lnTo>
                <a:lnTo>
                  <a:pt x="924691" y="627849"/>
                </a:lnTo>
                <a:lnTo>
                  <a:pt x="920284" y="611568"/>
                </a:lnTo>
                <a:close/>
              </a:path>
              <a:path w="932814" h="664845">
                <a:moveTo>
                  <a:pt x="775715" y="535114"/>
                </a:moveTo>
                <a:lnTo>
                  <a:pt x="764793" y="550722"/>
                </a:lnTo>
                <a:lnTo>
                  <a:pt x="827277" y="594410"/>
                </a:lnTo>
                <a:lnTo>
                  <a:pt x="838200" y="578802"/>
                </a:lnTo>
                <a:lnTo>
                  <a:pt x="775715" y="535114"/>
                </a:lnTo>
                <a:close/>
              </a:path>
            </a:pathLst>
          </a:custGeom>
          <a:solidFill>
            <a:srgbClr val="750E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8">
            <a:extLst>
              <a:ext uri="{FF2B5EF4-FFF2-40B4-BE49-F238E27FC236}">
                <a16:creationId xmlns:a16="http://schemas.microsoft.com/office/drawing/2014/main" id="{43DAEE3D-935C-4C1E-BBB8-FEAB0A49B8BA}"/>
              </a:ext>
            </a:extLst>
          </p:cNvPr>
          <p:cNvSpPr txBox="1"/>
          <p:nvPr/>
        </p:nvSpPr>
        <p:spPr>
          <a:xfrm>
            <a:off x="2053635" y="1740378"/>
            <a:ext cx="863600" cy="636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51765" marR="5080" indent="-139700">
              <a:lnSpc>
                <a:spcPct val="100600"/>
              </a:lnSpc>
              <a:spcBef>
                <a:spcPts val="80"/>
              </a:spcBef>
            </a:pPr>
            <a:r>
              <a:rPr sz="2000" spc="-5" dirty="0">
                <a:latin typeface="Consolas"/>
                <a:cs typeface="Consolas"/>
              </a:rPr>
              <a:t>stru</a:t>
            </a:r>
            <a:r>
              <a:rPr sz="2000" dirty="0">
                <a:latin typeface="Consolas"/>
                <a:cs typeface="Consolas"/>
              </a:rPr>
              <a:t>c</a:t>
            </a:r>
            <a:r>
              <a:rPr sz="2000" spc="-5" dirty="0">
                <a:latin typeface="Consolas"/>
                <a:cs typeface="Consolas"/>
              </a:rPr>
              <a:t>t  proc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5" name="object 29">
            <a:extLst>
              <a:ext uri="{FF2B5EF4-FFF2-40B4-BE49-F238E27FC236}">
                <a16:creationId xmlns:a16="http://schemas.microsoft.com/office/drawing/2014/main" id="{297E13EB-4267-4C5B-98BF-63BBD4ED7010}"/>
              </a:ext>
            </a:extLst>
          </p:cNvPr>
          <p:cNvSpPr/>
          <p:nvPr/>
        </p:nvSpPr>
        <p:spPr>
          <a:xfrm>
            <a:off x="4319314" y="2190848"/>
            <a:ext cx="1005840" cy="641985"/>
          </a:xfrm>
          <a:custGeom>
            <a:avLst/>
            <a:gdLst/>
            <a:ahLst/>
            <a:cxnLst/>
            <a:rect l="l" t="t" r="r" b="b"/>
            <a:pathLst>
              <a:path w="1005839" h="641985">
                <a:moveTo>
                  <a:pt x="935878" y="595686"/>
                </a:moveTo>
                <a:lnTo>
                  <a:pt x="907541" y="641476"/>
                </a:lnTo>
                <a:lnTo>
                  <a:pt x="1005713" y="627634"/>
                </a:lnTo>
                <a:lnTo>
                  <a:pt x="997288" y="602361"/>
                </a:lnTo>
                <a:lnTo>
                  <a:pt x="946658" y="602361"/>
                </a:lnTo>
                <a:lnTo>
                  <a:pt x="935878" y="595686"/>
                </a:lnTo>
                <a:close/>
              </a:path>
              <a:path w="1005839" h="641985">
                <a:moveTo>
                  <a:pt x="945929" y="579443"/>
                </a:moveTo>
                <a:lnTo>
                  <a:pt x="935878" y="595686"/>
                </a:lnTo>
                <a:lnTo>
                  <a:pt x="946658" y="602361"/>
                </a:lnTo>
                <a:lnTo>
                  <a:pt x="956690" y="586104"/>
                </a:lnTo>
                <a:lnTo>
                  <a:pt x="945929" y="579443"/>
                </a:lnTo>
                <a:close/>
              </a:path>
              <a:path w="1005839" h="641985">
                <a:moveTo>
                  <a:pt x="974343" y="533526"/>
                </a:moveTo>
                <a:lnTo>
                  <a:pt x="945929" y="579443"/>
                </a:lnTo>
                <a:lnTo>
                  <a:pt x="956690" y="586104"/>
                </a:lnTo>
                <a:lnTo>
                  <a:pt x="946658" y="602361"/>
                </a:lnTo>
                <a:lnTo>
                  <a:pt x="997288" y="602361"/>
                </a:lnTo>
                <a:lnTo>
                  <a:pt x="974343" y="533526"/>
                </a:lnTo>
                <a:close/>
              </a:path>
              <a:path w="1005839" h="641985">
                <a:moveTo>
                  <a:pt x="9906" y="0"/>
                </a:moveTo>
                <a:lnTo>
                  <a:pt x="0" y="16255"/>
                </a:lnTo>
                <a:lnTo>
                  <a:pt x="935878" y="595686"/>
                </a:lnTo>
                <a:lnTo>
                  <a:pt x="945929" y="579443"/>
                </a:lnTo>
                <a:lnTo>
                  <a:pt x="9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0">
            <a:extLst>
              <a:ext uri="{FF2B5EF4-FFF2-40B4-BE49-F238E27FC236}">
                <a16:creationId xmlns:a16="http://schemas.microsoft.com/office/drawing/2014/main" id="{1F7662D1-F47D-4407-82A7-B6D881118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58699"/>
              </p:ext>
            </p:extLst>
          </p:nvPr>
        </p:nvGraphicFramePr>
        <p:xfrm>
          <a:off x="5316011" y="1842740"/>
          <a:ext cx="1604645" cy="450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4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291">
                <a:tc>
                  <a:txBody>
                    <a:bodyPr/>
                    <a:lstStyle/>
                    <a:p>
                      <a:pPr marL="314325" indent="-302260">
                        <a:lnSpc>
                          <a:spcPct val="97500"/>
                        </a:lnSpc>
                        <a:spcBef>
                          <a:spcPts val="275"/>
                        </a:spcBef>
                      </a:pPr>
                      <a:r>
                        <a:rPr sz="2000" spc="-13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(struct</a:t>
                      </a:r>
                      <a:r>
                        <a:rPr sz="2000" spc="-37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2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file)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inode *ip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off: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36575" marR="31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ref: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C9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394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inode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*ip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off: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ref: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9C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715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inode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*ip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off: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ref: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194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object 31">
            <a:extLst>
              <a:ext uri="{FF2B5EF4-FFF2-40B4-BE49-F238E27FC236}">
                <a16:creationId xmlns:a16="http://schemas.microsoft.com/office/drawing/2014/main" id="{DB9B7E0D-D49F-4233-98C4-74284A14FBF0}"/>
              </a:ext>
            </a:extLst>
          </p:cNvPr>
          <p:cNvSpPr txBox="1"/>
          <p:nvPr/>
        </p:nvSpPr>
        <p:spPr>
          <a:xfrm>
            <a:off x="2053635" y="3463514"/>
            <a:ext cx="863600" cy="636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1765" marR="5080" indent="-139700">
              <a:lnSpc>
                <a:spcPct val="100499"/>
              </a:lnSpc>
              <a:spcBef>
                <a:spcPts val="85"/>
              </a:spcBef>
            </a:pPr>
            <a:r>
              <a:rPr sz="2000" spc="-5" dirty="0">
                <a:latin typeface="Consolas"/>
                <a:cs typeface="Consolas"/>
              </a:rPr>
              <a:t>stru</a:t>
            </a:r>
            <a:r>
              <a:rPr sz="2000" dirty="0">
                <a:latin typeface="Consolas"/>
                <a:cs typeface="Consolas"/>
              </a:rPr>
              <a:t>c</a:t>
            </a:r>
            <a:r>
              <a:rPr sz="2000" spc="-5" dirty="0">
                <a:latin typeface="Consolas"/>
                <a:cs typeface="Consolas"/>
              </a:rPr>
              <a:t>t  proc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8" name="object 32">
            <a:extLst>
              <a:ext uri="{FF2B5EF4-FFF2-40B4-BE49-F238E27FC236}">
                <a16:creationId xmlns:a16="http://schemas.microsoft.com/office/drawing/2014/main" id="{F21A2059-C3A2-4E49-91DF-C96ED97B5D3E}"/>
              </a:ext>
            </a:extLst>
          </p:cNvPr>
          <p:cNvSpPr txBox="1"/>
          <p:nvPr/>
        </p:nvSpPr>
        <p:spPr>
          <a:xfrm>
            <a:off x="2053635" y="5459701"/>
            <a:ext cx="863600" cy="636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1765" marR="5080" indent="-139700">
              <a:lnSpc>
                <a:spcPct val="100499"/>
              </a:lnSpc>
              <a:spcBef>
                <a:spcPts val="85"/>
              </a:spcBef>
            </a:pPr>
            <a:r>
              <a:rPr sz="2000" spc="-5" dirty="0">
                <a:latin typeface="Consolas"/>
                <a:cs typeface="Consolas"/>
              </a:rPr>
              <a:t>stru</a:t>
            </a:r>
            <a:r>
              <a:rPr sz="2000" dirty="0">
                <a:latin typeface="Consolas"/>
                <a:cs typeface="Consolas"/>
              </a:rPr>
              <a:t>c</a:t>
            </a:r>
            <a:r>
              <a:rPr sz="2000" spc="-5" dirty="0">
                <a:latin typeface="Consolas"/>
                <a:cs typeface="Consolas"/>
              </a:rPr>
              <a:t>t  proc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9" name="object 33">
            <a:extLst>
              <a:ext uri="{FF2B5EF4-FFF2-40B4-BE49-F238E27FC236}">
                <a16:creationId xmlns:a16="http://schemas.microsoft.com/office/drawing/2014/main" id="{ABE41F36-BBF7-417D-B0CD-7154299FD702}"/>
              </a:ext>
            </a:extLst>
          </p:cNvPr>
          <p:cNvSpPr/>
          <p:nvPr/>
        </p:nvSpPr>
        <p:spPr>
          <a:xfrm>
            <a:off x="9631597" y="4335623"/>
            <a:ext cx="694690" cy="867410"/>
          </a:xfrm>
          <a:custGeom>
            <a:avLst/>
            <a:gdLst/>
            <a:ahLst/>
            <a:cxnLst/>
            <a:rect l="l" t="t" r="r" b="b"/>
            <a:pathLst>
              <a:path w="694690" h="867410">
                <a:moveTo>
                  <a:pt x="694181" y="0"/>
                </a:moveTo>
                <a:lnTo>
                  <a:pt x="0" y="0"/>
                </a:lnTo>
                <a:lnTo>
                  <a:pt x="0" y="867156"/>
                </a:lnTo>
                <a:lnTo>
                  <a:pt x="578484" y="867156"/>
                </a:lnTo>
                <a:lnTo>
                  <a:pt x="694181" y="751458"/>
                </a:lnTo>
                <a:lnTo>
                  <a:pt x="694181" y="0"/>
                </a:lnTo>
                <a:close/>
              </a:path>
            </a:pathLst>
          </a:custGeom>
          <a:solidFill>
            <a:srgbClr val="F8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4">
            <a:extLst>
              <a:ext uri="{FF2B5EF4-FFF2-40B4-BE49-F238E27FC236}">
                <a16:creationId xmlns:a16="http://schemas.microsoft.com/office/drawing/2014/main" id="{E121CFF5-CF6E-4586-9463-395D16D950DF}"/>
              </a:ext>
            </a:extLst>
          </p:cNvPr>
          <p:cNvSpPr/>
          <p:nvPr/>
        </p:nvSpPr>
        <p:spPr>
          <a:xfrm>
            <a:off x="10210083" y="508708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697" y="0"/>
                </a:moveTo>
                <a:lnTo>
                  <a:pt x="23114" y="23113"/>
                </a:lnTo>
                <a:lnTo>
                  <a:pt x="0" y="115696"/>
                </a:lnTo>
                <a:lnTo>
                  <a:pt x="115697" y="0"/>
                </a:lnTo>
                <a:close/>
              </a:path>
            </a:pathLst>
          </a:custGeom>
          <a:solidFill>
            <a:srgbClr val="C6B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5">
            <a:extLst>
              <a:ext uri="{FF2B5EF4-FFF2-40B4-BE49-F238E27FC236}">
                <a16:creationId xmlns:a16="http://schemas.microsoft.com/office/drawing/2014/main" id="{626F6544-0C2E-44B8-BFC4-0E154948BF6D}"/>
              </a:ext>
            </a:extLst>
          </p:cNvPr>
          <p:cNvSpPr/>
          <p:nvPr/>
        </p:nvSpPr>
        <p:spPr>
          <a:xfrm>
            <a:off x="9631597" y="4335623"/>
            <a:ext cx="694690" cy="867410"/>
          </a:xfrm>
          <a:custGeom>
            <a:avLst/>
            <a:gdLst/>
            <a:ahLst/>
            <a:cxnLst/>
            <a:rect l="l" t="t" r="r" b="b"/>
            <a:pathLst>
              <a:path w="694690" h="867410">
                <a:moveTo>
                  <a:pt x="578484" y="867156"/>
                </a:moveTo>
                <a:lnTo>
                  <a:pt x="601599" y="774572"/>
                </a:lnTo>
                <a:lnTo>
                  <a:pt x="694181" y="751458"/>
                </a:lnTo>
                <a:lnTo>
                  <a:pt x="578484" y="867156"/>
                </a:lnTo>
                <a:lnTo>
                  <a:pt x="0" y="867156"/>
                </a:lnTo>
                <a:lnTo>
                  <a:pt x="0" y="0"/>
                </a:lnTo>
                <a:lnTo>
                  <a:pt x="694181" y="0"/>
                </a:lnTo>
                <a:lnTo>
                  <a:pt x="694181" y="75145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6">
            <a:extLst>
              <a:ext uri="{FF2B5EF4-FFF2-40B4-BE49-F238E27FC236}">
                <a16:creationId xmlns:a16="http://schemas.microsoft.com/office/drawing/2014/main" id="{3976B202-4EA5-412E-AE50-937017F69600}"/>
              </a:ext>
            </a:extLst>
          </p:cNvPr>
          <p:cNvSpPr txBox="1"/>
          <p:nvPr/>
        </p:nvSpPr>
        <p:spPr>
          <a:xfrm>
            <a:off x="9769647" y="4418301"/>
            <a:ext cx="418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File  </a:t>
            </a: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37">
            <a:extLst>
              <a:ext uri="{FF2B5EF4-FFF2-40B4-BE49-F238E27FC236}">
                <a16:creationId xmlns:a16="http://schemas.microsoft.com/office/drawing/2014/main" id="{9287BADA-EC4C-47A4-8514-300F7DAB86D8}"/>
              </a:ext>
            </a:extLst>
          </p:cNvPr>
          <p:cNvSpPr/>
          <p:nvPr/>
        </p:nvSpPr>
        <p:spPr>
          <a:xfrm>
            <a:off x="9675032" y="5729322"/>
            <a:ext cx="694690" cy="866775"/>
          </a:xfrm>
          <a:custGeom>
            <a:avLst/>
            <a:gdLst/>
            <a:ahLst/>
            <a:cxnLst/>
            <a:rect l="l" t="t" r="r" b="b"/>
            <a:pathLst>
              <a:path w="694690" h="866775">
                <a:moveTo>
                  <a:pt x="694181" y="0"/>
                </a:moveTo>
                <a:lnTo>
                  <a:pt x="0" y="0"/>
                </a:lnTo>
                <a:lnTo>
                  <a:pt x="0" y="866393"/>
                </a:lnTo>
                <a:lnTo>
                  <a:pt x="578485" y="866393"/>
                </a:lnTo>
                <a:lnTo>
                  <a:pt x="694181" y="750696"/>
                </a:lnTo>
                <a:lnTo>
                  <a:pt x="694181" y="0"/>
                </a:lnTo>
                <a:close/>
              </a:path>
            </a:pathLst>
          </a:custGeom>
          <a:solidFill>
            <a:srgbClr val="E7F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8">
            <a:extLst>
              <a:ext uri="{FF2B5EF4-FFF2-40B4-BE49-F238E27FC236}">
                <a16:creationId xmlns:a16="http://schemas.microsoft.com/office/drawing/2014/main" id="{4B30CEA8-6E8C-4F83-9EA2-E20A24AD0A4F}"/>
              </a:ext>
            </a:extLst>
          </p:cNvPr>
          <p:cNvSpPr/>
          <p:nvPr/>
        </p:nvSpPr>
        <p:spPr>
          <a:xfrm>
            <a:off x="10253517" y="648001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5696" y="0"/>
                </a:moveTo>
                <a:lnTo>
                  <a:pt x="23113" y="23139"/>
                </a:lnTo>
                <a:lnTo>
                  <a:pt x="0" y="115697"/>
                </a:lnTo>
                <a:lnTo>
                  <a:pt x="115696" y="0"/>
                </a:lnTo>
                <a:close/>
              </a:path>
            </a:pathLst>
          </a:custGeom>
          <a:solidFill>
            <a:srgbClr val="B9C3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9">
            <a:extLst>
              <a:ext uri="{FF2B5EF4-FFF2-40B4-BE49-F238E27FC236}">
                <a16:creationId xmlns:a16="http://schemas.microsoft.com/office/drawing/2014/main" id="{DA68CA7C-FC27-4272-A45A-C7C69038A0EB}"/>
              </a:ext>
            </a:extLst>
          </p:cNvPr>
          <p:cNvSpPr/>
          <p:nvPr/>
        </p:nvSpPr>
        <p:spPr>
          <a:xfrm>
            <a:off x="9675032" y="5729322"/>
            <a:ext cx="694690" cy="866775"/>
          </a:xfrm>
          <a:custGeom>
            <a:avLst/>
            <a:gdLst/>
            <a:ahLst/>
            <a:cxnLst/>
            <a:rect l="l" t="t" r="r" b="b"/>
            <a:pathLst>
              <a:path w="694690" h="866775">
                <a:moveTo>
                  <a:pt x="578485" y="866393"/>
                </a:moveTo>
                <a:lnTo>
                  <a:pt x="601599" y="773836"/>
                </a:lnTo>
                <a:lnTo>
                  <a:pt x="694181" y="750696"/>
                </a:lnTo>
                <a:lnTo>
                  <a:pt x="578485" y="866393"/>
                </a:lnTo>
                <a:lnTo>
                  <a:pt x="0" y="866393"/>
                </a:lnTo>
                <a:lnTo>
                  <a:pt x="0" y="0"/>
                </a:lnTo>
                <a:lnTo>
                  <a:pt x="694181" y="0"/>
                </a:lnTo>
                <a:lnTo>
                  <a:pt x="694181" y="75069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0">
            <a:extLst>
              <a:ext uri="{FF2B5EF4-FFF2-40B4-BE49-F238E27FC236}">
                <a16:creationId xmlns:a16="http://schemas.microsoft.com/office/drawing/2014/main" id="{A5755F03-1840-40D1-A671-2088B04031EA}"/>
              </a:ext>
            </a:extLst>
          </p:cNvPr>
          <p:cNvSpPr txBox="1"/>
          <p:nvPr/>
        </p:nvSpPr>
        <p:spPr>
          <a:xfrm>
            <a:off x="9813081" y="5811745"/>
            <a:ext cx="418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File  </a:t>
            </a: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1">
            <a:extLst>
              <a:ext uri="{FF2B5EF4-FFF2-40B4-BE49-F238E27FC236}">
                <a16:creationId xmlns:a16="http://schemas.microsoft.com/office/drawing/2014/main" id="{D5F00750-D281-4EA5-AC67-8F1616B036D9}"/>
              </a:ext>
            </a:extLst>
          </p:cNvPr>
          <p:cNvSpPr/>
          <p:nvPr/>
        </p:nvSpPr>
        <p:spPr>
          <a:xfrm>
            <a:off x="8929034" y="4705702"/>
            <a:ext cx="703580" cy="127000"/>
          </a:xfrm>
          <a:custGeom>
            <a:avLst/>
            <a:gdLst/>
            <a:ahLst/>
            <a:cxnLst/>
            <a:rect l="l" t="t" r="r" b="b"/>
            <a:pathLst>
              <a:path w="703579" h="127000">
                <a:moveTo>
                  <a:pt x="19050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19050" y="73025"/>
                </a:lnTo>
                <a:lnTo>
                  <a:pt x="19050" y="53975"/>
                </a:lnTo>
                <a:close/>
              </a:path>
              <a:path w="703579" h="127000">
                <a:moveTo>
                  <a:pt x="57150" y="53975"/>
                </a:moveTo>
                <a:lnTo>
                  <a:pt x="38100" y="53975"/>
                </a:lnTo>
                <a:lnTo>
                  <a:pt x="38100" y="73025"/>
                </a:lnTo>
                <a:lnTo>
                  <a:pt x="57150" y="73025"/>
                </a:lnTo>
                <a:lnTo>
                  <a:pt x="57150" y="53975"/>
                </a:lnTo>
                <a:close/>
              </a:path>
              <a:path w="703579" h="127000">
                <a:moveTo>
                  <a:pt x="95250" y="53975"/>
                </a:moveTo>
                <a:lnTo>
                  <a:pt x="76200" y="53975"/>
                </a:lnTo>
                <a:lnTo>
                  <a:pt x="76200" y="73025"/>
                </a:lnTo>
                <a:lnTo>
                  <a:pt x="95250" y="73025"/>
                </a:lnTo>
                <a:lnTo>
                  <a:pt x="95250" y="53975"/>
                </a:lnTo>
                <a:close/>
              </a:path>
              <a:path w="703579" h="127000">
                <a:moveTo>
                  <a:pt x="133350" y="53975"/>
                </a:moveTo>
                <a:lnTo>
                  <a:pt x="114300" y="53975"/>
                </a:lnTo>
                <a:lnTo>
                  <a:pt x="114300" y="73025"/>
                </a:lnTo>
                <a:lnTo>
                  <a:pt x="133350" y="73025"/>
                </a:lnTo>
                <a:lnTo>
                  <a:pt x="133350" y="53975"/>
                </a:lnTo>
                <a:close/>
              </a:path>
              <a:path w="703579" h="127000">
                <a:moveTo>
                  <a:pt x="171450" y="53975"/>
                </a:moveTo>
                <a:lnTo>
                  <a:pt x="152400" y="53975"/>
                </a:lnTo>
                <a:lnTo>
                  <a:pt x="152400" y="73025"/>
                </a:lnTo>
                <a:lnTo>
                  <a:pt x="171450" y="73025"/>
                </a:lnTo>
                <a:lnTo>
                  <a:pt x="171450" y="53975"/>
                </a:lnTo>
                <a:close/>
              </a:path>
              <a:path w="703579" h="127000">
                <a:moveTo>
                  <a:pt x="209550" y="53975"/>
                </a:moveTo>
                <a:lnTo>
                  <a:pt x="190500" y="53975"/>
                </a:lnTo>
                <a:lnTo>
                  <a:pt x="190500" y="73025"/>
                </a:lnTo>
                <a:lnTo>
                  <a:pt x="209550" y="73025"/>
                </a:lnTo>
                <a:lnTo>
                  <a:pt x="209550" y="53975"/>
                </a:lnTo>
                <a:close/>
              </a:path>
              <a:path w="703579" h="127000">
                <a:moveTo>
                  <a:pt x="247650" y="53975"/>
                </a:moveTo>
                <a:lnTo>
                  <a:pt x="228600" y="53975"/>
                </a:lnTo>
                <a:lnTo>
                  <a:pt x="228600" y="73025"/>
                </a:lnTo>
                <a:lnTo>
                  <a:pt x="247650" y="73025"/>
                </a:lnTo>
                <a:lnTo>
                  <a:pt x="247650" y="53975"/>
                </a:lnTo>
                <a:close/>
              </a:path>
              <a:path w="703579" h="127000">
                <a:moveTo>
                  <a:pt x="285750" y="53975"/>
                </a:moveTo>
                <a:lnTo>
                  <a:pt x="266700" y="53975"/>
                </a:lnTo>
                <a:lnTo>
                  <a:pt x="266700" y="73025"/>
                </a:lnTo>
                <a:lnTo>
                  <a:pt x="285750" y="73025"/>
                </a:lnTo>
                <a:lnTo>
                  <a:pt x="285750" y="53975"/>
                </a:lnTo>
                <a:close/>
              </a:path>
              <a:path w="703579" h="127000">
                <a:moveTo>
                  <a:pt x="323850" y="53975"/>
                </a:moveTo>
                <a:lnTo>
                  <a:pt x="304800" y="53975"/>
                </a:lnTo>
                <a:lnTo>
                  <a:pt x="304800" y="73025"/>
                </a:lnTo>
                <a:lnTo>
                  <a:pt x="323850" y="73025"/>
                </a:lnTo>
                <a:lnTo>
                  <a:pt x="323850" y="53975"/>
                </a:lnTo>
                <a:close/>
              </a:path>
              <a:path w="703579" h="127000">
                <a:moveTo>
                  <a:pt x="361950" y="53975"/>
                </a:moveTo>
                <a:lnTo>
                  <a:pt x="342900" y="53975"/>
                </a:lnTo>
                <a:lnTo>
                  <a:pt x="342900" y="73025"/>
                </a:lnTo>
                <a:lnTo>
                  <a:pt x="361950" y="73025"/>
                </a:lnTo>
                <a:lnTo>
                  <a:pt x="361950" y="53975"/>
                </a:lnTo>
                <a:close/>
              </a:path>
              <a:path w="703579" h="127000">
                <a:moveTo>
                  <a:pt x="400050" y="53975"/>
                </a:moveTo>
                <a:lnTo>
                  <a:pt x="381000" y="53975"/>
                </a:lnTo>
                <a:lnTo>
                  <a:pt x="381000" y="73025"/>
                </a:lnTo>
                <a:lnTo>
                  <a:pt x="400050" y="73025"/>
                </a:lnTo>
                <a:lnTo>
                  <a:pt x="400050" y="53975"/>
                </a:lnTo>
                <a:close/>
              </a:path>
              <a:path w="703579" h="127000">
                <a:moveTo>
                  <a:pt x="438150" y="53975"/>
                </a:moveTo>
                <a:lnTo>
                  <a:pt x="419100" y="53975"/>
                </a:lnTo>
                <a:lnTo>
                  <a:pt x="419100" y="73025"/>
                </a:lnTo>
                <a:lnTo>
                  <a:pt x="438150" y="73025"/>
                </a:lnTo>
                <a:lnTo>
                  <a:pt x="438150" y="53975"/>
                </a:lnTo>
                <a:close/>
              </a:path>
              <a:path w="703579" h="127000">
                <a:moveTo>
                  <a:pt x="476250" y="53975"/>
                </a:moveTo>
                <a:lnTo>
                  <a:pt x="457200" y="53975"/>
                </a:lnTo>
                <a:lnTo>
                  <a:pt x="457200" y="73025"/>
                </a:lnTo>
                <a:lnTo>
                  <a:pt x="476250" y="73025"/>
                </a:lnTo>
                <a:lnTo>
                  <a:pt x="476250" y="53975"/>
                </a:lnTo>
                <a:close/>
              </a:path>
              <a:path w="703579" h="127000">
                <a:moveTo>
                  <a:pt x="514350" y="53975"/>
                </a:moveTo>
                <a:lnTo>
                  <a:pt x="495300" y="53975"/>
                </a:lnTo>
                <a:lnTo>
                  <a:pt x="495300" y="73025"/>
                </a:lnTo>
                <a:lnTo>
                  <a:pt x="514350" y="73025"/>
                </a:lnTo>
                <a:lnTo>
                  <a:pt x="514350" y="53975"/>
                </a:lnTo>
                <a:close/>
              </a:path>
              <a:path w="703579" h="127000">
                <a:moveTo>
                  <a:pt x="552450" y="53975"/>
                </a:moveTo>
                <a:lnTo>
                  <a:pt x="533400" y="53975"/>
                </a:lnTo>
                <a:lnTo>
                  <a:pt x="533400" y="73025"/>
                </a:lnTo>
                <a:lnTo>
                  <a:pt x="552450" y="73025"/>
                </a:lnTo>
                <a:lnTo>
                  <a:pt x="552450" y="53975"/>
                </a:lnTo>
                <a:close/>
              </a:path>
              <a:path w="703579" h="127000">
                <a:moveTo>
                  <a:pt x="590550" y="53975"/>
                </a:moveTo>
                <a:lnTo>
                  <a:pt x="571500" y="53975"/>
                </a:lnTo>
                <a:lnTo>
                  <a:pt x="571500" y="73025"/>
                </a:lnTo>
                <a:lnTo>
                  <a:pt x="590550" y="73025"/>
                </a:lnTo>
                <a:lnTo>
                  <a:pt x="590550" y="53975"/>
                </a:lnTo>
                <a:close/>
              </a:path>
              <a:path w="703579" h="127000">
                <a:moveTo>
                  <a:pt x="626872" y="0"/>
                </a:moveTo>
                <a:lnTo>
                  <a:pt x="626872" y="127000"/>
                </a:lnTo>
                <a:lnTo>
                  <a:pt x="691642" y="73025"/>
                </a:lnTo>
                <a:lnTo>
                  <a:pt x="628650" y="73025"/>
                </a:lnTo>
                <a:lnTo>
                  <a:pt x="628650" y="53975"/>
                </a:lnTo>
                <a:lnTo>
                  <a:pt x="691642" y="53975"/>
                </a:lnTo>
                <a:lnTo>
                  <a:pt x="626872" y="0"/>
                </a:lnTo>
                <a:close/>
              </a:path>
              <a:path w="703579" h="127000">
                <a:moveTo>
                  <a:pt x="626872" y="53975"/>
                </a:moveTo>
                <a:lnTo>
                  <a:pt x="609600" y="53975"/>
                </a:lnTo>
                <a:lnTo>
                  <a:pt x="609600" y="73025"/>
                </a:lnTo>
                <a:lnTo>
                  <a:pt x="626872" y="73025"/>
                </a:lnTo>
                <a:lnTo>
                  <a:pt x="626872" y="53975"/>
                </a:lnTo>
                <a:close/>
              </a:path>
              <a:path w="703579" h="127000">
                <a:moveTo>
                  <a:pt x="691642" y="53975"/>
                </a:moveTo>
                <a:lnTo>
                  <a:pt x="628650" y="53975"/>
                </a:lnTo>
                <a:lnTo>
                  <a:pt x="628650" y="73025"/>
                </a:lnTo>
                <a:lnTo>
                  <a:pt x="691642" y="73025"/>
                </a:lnTo>
                <a:lnTo>
                  <a:pt x="703072" y="63500"/>
                </a:lnTo>
                <a:lnTo>
                  <a:pt x="691642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2">
            <a:extLst>
              <a:ext uri="{FF2B5EF4-FFF2-40B4-BE49-F238E27FC236}">
                <a16:creationId xmlns:a16="http://schemas.microsoft.com/office/drawing/2014/main" id="{C4654585-85F9-4DD3-B802-F992F623E38D}"/>
              </a:ext>
            </a:extLst>
          </p:cNvPr>
          <p:cNvSpPr/>
          <p:nvPr/>
        </p:nvSpPr>
        <p:spPr>
          <a:xfrm>
            <a:off x="8972468" y="6099399"/>
            <a:ext cx="703580" cy="127000"/>
          </a:xfrm>
          <a:custGeom>
            <a:avLst/>
            <a:gdLst/>
            <a:ahLst/>
            <a:cxnLst/>
            <a:rect l="l" t="t" r="r" b="b"/>
            <a:pathLst>
              <a:path w="703579" h="127000">
                <a:moveTo>
                  <a:pt x="19050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19050" y="73025"/>
                </a:lnTo>
                <a:lnTo>
                  <a:pt x="19050" y="53975"/>
                </a:lnTo>
                <a:close/>
              </a:path>
              <a:path w="703579" h="127000">
                <a:moveTo>
                  <a:pt x="57150" y="53975"/>
                </a:moveTo>
                <a:lnTo>
                  <a:pt x="38100" y="53975"/>
                </a:lnTo>
                <a:lnTo>
                  <a:pt x="38100" y="73025"/>
                </a:lnTo>
                <a:lnTo>
                  <a:pt x="57150" y="73025"/>
                </a:lnTo>
                <a:lnTo>
                  <a:pt x="57150" y="53975"/>
                </a:lnTo>
                <a:close/>
              </a:path>
              <a:path w="703579" h="127000">
                <a:moveTo>
                  <a:pt x="95250" y="53975"/>
                </a:moveTo>
                <a:lnTo>
                  <a:pt x="76200" y="53975"/>
                </a:lnTo>
                <a:lnTo>
                  <a:pt x="76200" y="73025"/>
                </a:lnTo>
                <a:lnTo>
                  <a:pt x="95250" y="73025"/>
                </a:lnTo>
                <a:lnTo>
                  <a:pt x="95250" y="53975"/>
                </a:lnTo>
                <a:close/>
              </a:path>
              <a:path w="703579" h="127000">
                <a:moveTo>
                  <a:pt x="133350" y="53975"/>
                </a:moveTo>
                <a:lnTo>
                  <a:pt x="114300" y="53975"/>
                </a:lnTo>
                <a:lnTo>
                  <a:pt x="114300" y="73025"/>
                </a:lnTo>
                <a:lnTo>
                  <a:pt x="133350" y="73025"/>
                </a:lnTo>
                <a:lnTo>
                  <a:pt x="133350" y="53975"/>
                </a:lnTo>
                <a:close/>
              </a:path>
              <a:path w="703579" h="127000">
                <a:moveTo>
                  <a:pt x="171450" y="53975"/>
                </a:moveTo>
                <a:lnTo>
                  <a:pt x="152400" y="53975"/>
                </a:lnTo>
                <a:lnTo>
                  <a:pt x="152400" y="73025"/>
                </a:lnTo>
                <a:lnTo>
                  <a:pt x="171450" y="73025"/>
                </a:lnTo>
                <a:lnTo>
                  <a:pt x="171450" y="53975"/>
                </a:lnTo>
                <a:close/>
              </a:path>
              <a:path w="703579" h="127000">
                <a:moveTo>
                  <a:pt x="209550" y="53975"/>
                </a:moveTo>
                <a:lnTo>
                  <a:pt x="190500" y="53975"/>
                </a:lnTo>
                <a:lnTo>
                  <a:pt x="190500" y="73025"/>
                </a:lnTo>
                <a:lnTo>
                  <a:pt x="209550" y="73025"/>
                </a:lnTo>
                <a:lnTo>
                  <a:pt x="209550" y="53975"/>
                </a:lnTo>
                <a:close/>
              </a:path>
              <a:path w="703579" h="127000">
                <a:moveTo>
                  <a:pt x="247650" y="53975"/>
                </a:moveTo>
                <a:lnTo>
                  <a:pt x="228600" y="53975"/>
                </a:lnTo>
                <a:lnTo>
                  <a:pt x="228600" y="73025"/>
                </a:lnTo>
                <a:lnTo>
                  <a:pt x="247650" y="73025"/>
                </a:lnTo>
                <a:lnTo>
                  <a:pt x="247650" y="53975"/>
                </a:lnTo>
                <a:close/>
              </a:path>
              <a:path w="703579" h="127000">
                <a:moveTo>
                  <a:pt x="285750" y="53975"/>
                </a:moveTo>
                <a:lnTo>
                  <a:pt x="266700" y="53975"/>
                </a:lnTo>
                <a:lnTo>
                  <a:pt x="266700" y="73025"/>
                </a:lnTo>
                <a:lnTo>
                  <a:pt x="285750" y="73025"/>
                </a:lnTo>
                <a:lnTo>
                  <a:pt x="285750" y="53975"/>
                </a:lnTo>
                <a:close/>
              </a:path>
              <a:path w="703579" h="127000">
                <a:moveTo>
                  <a:pt x="323850" y="53975"/>
                </a:moveTo>
                <a:lnTo>
                  <a:pt x="304800" y="53975"/>
                </a:lnTo>
                <a:lnTo>
                  <a:pt x="304800" y="73025"/>
                </a:lnTo>
                <a:lnTo>
                  <a:pt x="323850" y="73025"/>
                </a:lnTo>
                <a:lnTo>
                  <a:pt x="323850" y="53975"/>
                </a:lnTo>
                <a:close/>
              </a:path>
              <a:path w="703579" h="127000">
                <a:moveTo>
                  <a:pt x="361950" y="53975"/>
                </a:moveTo>
                <a:lnTo>
                  <a:pt x="342900" y="53975"/>
                </a:lnTo>
                <a:lnTo>
                  <a:pt x="342900" y="73025"/>
                </a:lnTo>
                <a:lnTo>
                  <a:pt x="361950" y="73025"/>
                </a:lnTo>
                <a:lnTo>
                  <a:pt x="361950" y="53975"/>
                </a:lnTo>
                <a:close/>
              </a:path>
              <a:path w="703579" h="127000">
                <a:moveTo>
                  <a:pt x="400050" y="53975"/>
                </a:moveTo>
                <a:lnTo>
                  <a:pt x="381000" y="53975"/>
                </a:lnTo>
                <a:lnTo>
                  <a:pt x="381000" y="73025"/>
                </a:lnTo>
                <a:lnTo>
                  <a:pt x="400050" y="73025"/>
                </a:lnTo>
                <a:lnTo>
                  <a:pt x="400050" y="53975"/>
                </a:lnTo>
                <a:close/>
              </a:path>
              <a:path w="703579" h="127000">
                <a:moveTo>
                  <a:pt x="438150" y="53975"/>
                </a:moveTo>
                <a:lnTo>
                  <a:pt x="419100" y="53975"/>
                </a:lnTo>
                <a:lnTo>
                  <a:pt x="419100" y="73025"/>
                </a:lnTo>
                <a:lnTo>
                  <a:pt x="438150" y="73025"/>
                </a:lnTo>
                <a:lnTo>
                  <a:pt x="438150" y="53975"/>
                </a:lnTo>
                <a:close/>
              </a:path>
              <a:path w="703579" h="127000">
                <a:moveTo>
                  <a:pt x="476250" y="53975"/>
                </a:moveTo>
                <a:lnTo>
                  <a:pt x="457200" y="53975"/>
                </a:lnTo>
                <a:lnTo>
                  <a:pt x="457200" y="73025"/>
                </a:lnTo>
                <a:lnTo>
                  <a:pt x="476250" y="73025"/>
                </a:lnTo>
                <a:lnTo>
                  <a:pt x="476250" y="53975"/>
                </a:lnTo>
                <a:close/>
              </a:path>
              <a:path w="703579" h="127000">
                <a:moveTo>
                  <a:pt x="514350" y="53975"/>
                </a:moveTo>
                <a:lnTo>
                  <a:pt x="495300" y="53975"/>
                </a:lnTo>
                <a:lnTo>
                  <a:pt x="495300" y="73025"/>
                </a:lnTo>
                <a:lnTo>
                  <a:pt x="514350" y="73025"/>
                </a:lnTo>
                <a:lnTo>
                  <a:pt x="514350" y="53975"/>
                </a:lnTo>
                <a:close/>
              </a:path>
              <a:path w="703579" h="127000">
                <a:moveTo>
                  <a:pt x="552450" y="53975"/>
                </a:moveTo>
                <a:lnTo>
                  <a:pt x="533400" y="53975"/>
                </a:lnTo>
                <a:lnTo>
                  <a:pt x="533400" y="73025"/>
                </a:lnTo>
                <a:lnTo>
                  <a:pt x="552450" y="73025"/>
                </a:lnTo>
                <a:lnTo>
                  <a:pt x="552450" y="53975"/>
                </a:lnTo>
                <a:close/>
              </a:path>
              <a:path w="703579" h="127000">
                <a:moveTo>
                  <a:pt x="590550" y="53975"/>
                </a:moveTo>
                <a:lnTo>
                  <a:pt x="571500" y="53975"/>
                </a:lnTo>
                <a:lnTo>
                  <a:pt x="571500" y="73025"/>
                </a:lnTo>
                <a:lnTo>
                  <a:pt x="590550" y="73025"/>
                </a:lnTo>
                <a:lnTo>
                  <a:pt x="590550" y="53975"/>
                </a:lnTo>
                <a:close/>
              </a:path>
              <a:path w="703579" h="127000">
                <a:moveTo>
                  <a:pt x="626871" y="0"/>
                </a:moveTo>
                <a:lnTo>
                  <a:pt x="626871" y="127000"/>
                </a:lnTo>
                <a:lnTo>
                  <a:pt x="691641" y="73025"/>
                </a:lnTo>
                <a:lnTo>
                  <a:pt x="628650" y="73025"/>
                </a:lnTo>
                <a:lnTo>
                  <a:pt x="628650" y="53975"/>
                </a:lnTo>
                <a:lnTo>
                  <a:pt x="691641" y="53975"/>
                </a:lnTo>
                <a:lnTo>
                  <a:pt x="626871" y="0"/>
                </a:lnTo>
                <a:close/>
              </a:path>
              <a:path w="703579" h="127000">
                <a:moveTo>
                  <a:pt x="626871" y="53975"/>
                </a:moveTo>
                <a:lnTo>
                  <a:pt x="609600" y="53975"/>
                </a:lnTo>
                <a:lnTo>
                  <a:pt x="609600" y="73025"/>
                </a:lnTo>
                <a:lnTo>
                  <a:pt x="626871" y="73025"/>
                </a:lnTo>
                <a:lnTo>
                  <a:pt x="626871" y="53975"/>
                </a:lnTo>
                <a:close/>
              </a:path>
              <a:path w="703579" h="127000">
                <a:moveTo>
                  <a:pt x="691641" y="53975"/>
                </a:moveTo>
                <a:lnTo>
                  <a:pt x="628650" y="53975"/>
                </a:lnTo>
                <a:lnTo>
                  <a:pt x="628650" y="73025"/>
                </a:lnTo>
                <a:lnTo>
                  <a:pt x="691641" y="73025"/>
                </a:lnTo>
                <a:lnTo>
                  <a:pt x="703071" y="63500"/>
                </a:lnTo>
                <a:lnTo>
                  <a:pt x="691641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3">
            <a:extLst>
              <a:ext uri="{FF2B5EF4-FFF2-40B4-BE49-F238E27FC236}">
                <a16:creationId xmlns:a16="http://schemas.microsoft.com/office/drawing/2014/main" id="{4AE774DC-62FB-4A6A-8ED2-9182BD1B876D}"/>
              </a:ext>
            </a:extLst>
          </p:cNvPr>
          <p:cNvSpPr/>
          <p:nvPr/>
        </p:nvSpPr>
        <p:spPr>
          <a:xfrm>
            <a:off x="7462564" y="1598138"/>
            <a:ext cx="3232404" cy="2561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3598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Reading and Writing Files (1/4)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How does a process actually read or write a</a:t>
            </a:r>
            <a:r>
              <a:rPr lang="en-US" altLang="zh-TW" sz="28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file?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1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Exercise: 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Let’s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b="1" dirty="0" err="1">
                <a:solidFill>
                  <a:srgbClr val="333333"/>
                </a:solidFill>
                <a:latin typeface="Consolas"/>
                <a:cs typeface="Consolas"/>
              </a:rPr>
              <a:t>strace</a:t>
            </a:r>
            <a:r>
              <a:rPr lang="en-US" altLang="zh-TW" sz="2800" b="1" spc="-8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tool to trace every  system call made by reading (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cat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) the file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foo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DD5F698-66BB-44E7-9F38-91B316896BC2}"/>
              </a:ext>
            </a:extLst>
          </p:cNvPr>
          <p:cNvSpPr/>
          <p:nvPr/>
        </p:nvSpPr>
        <p:spPr>
          <a:xfrm>
            <a:off x="3142084" y="2708920"/>
            <a:ext cx="6807834" cy="3656329"/>
          </a:xfrm>
          <a:custGeom>
            <a:avLst/>
            <a:gdLst/>
            <a:ahLst/>
            <a:cxnLst/>
            <a:rect l="l" t="t" r="r" b="b"/>
            <a:pathLst>
              <a:path w="6807834" h="3656329">
                <a:moveTo>
                  <a:pt x="0" y="3656076"/>
                </a:moveTo>
                <a:lnTo>
                  <a:pt x="6807708" y="3656076"/>
                </a:lnTo>
                <a:lnTo>
                  <a:pt x="6807708" y="0"/>
                </a:lnTo>
                <a:lnTo>
                  <a:pt x="0" y="0"/>
                </a:lnTo>
                <a:lnTo>
                  <a:pt x="0" y="365607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96F10F3-89DD-4091-91D3-C75C511A8F91}"/>
              </a:ext>
            </a:extLst>
          </p:cNvPr>
          <p:cNvSpPr/>
          <p:nvPr/>
        </p:nvSpPr>
        <p:spPr>
          <a:xfrm>
            <a:off x="3142084" y="2708920"/>
            <a:ext cx="6807834" cy="3656329"/>
          </a:xfrm>
          <a:custGeom>
            <a:avLst/>
            <a:gdLst/>
            <a:ahLst/>
            <a:cxnLst/>
            <a:rect l="l" t="t" r="r" b="b"/>
            <a:pathLst>
              <a:path w="6807834" h="3656329">
                <a:moveTo>
                  <a:pt x="0" y="3656076"/>
                </a:moveTo>
                <a:lnTo>
                  <a:pt x="6807708" y="3656076"/>
                </a:lnTo>
                <a:lnTo>
                  <a:pt x="6807708" y="0"/>
                </a:lnTo>
                <a:lnTo>
                  <a:pt x="0" y="0"/>
                </a:lnTo>
                <a:lnTo>
                  <a:pt x="0" y="365607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CE680E87-C88D-462B-AB58-8EC624383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36637"/>
              </p:ext>
            </p:extLst>
          </p:nvPr>
        </p:nvGraphicFramePr>
        <p:xfrm>
          <a:off x="3403386" y="2852936"/>
          <a:ext cx="6285229" cy="2753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lang="en-US" sz="2400">
                          <a:latin typeface="Consolas"/>
                          <a:cs typeface="Consolas"/>
                        </a:rPr>
                        <a:t>prompt&gt; strace cat foo</a:t>
                      </a:r>
                    </a:p>
                    <a:p>
                      <a:pPr marL="31750">
                        <a:lnSpc>
                          <a:spcPts val="2260"/>
                        </a:lnSpc>
                      </a:pPr>
                      <a:r>
                        <a:rPr lang="en-US" sz="2400">
                          <a:latin typeface="Consolas"/>
                          <a:cs typeface="Consolas"/>
                        </a:rPr>
                        <a:t>...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2260"/>
                        </a:lnSpc>
                      </a:pP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500"/>
                        </a:lnSpc>
                      </a:pP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500"/>
                        </a:lnSpc>
                      </a:pP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00"/>
                        </a:lnSpc>
                      </a:pP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marL="31750">
                        <a:lnSpc>
                          <a:spcPts val="2500"/>
                        </a:lnSpc>
                      </a:pP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500"/>
                        </a:lnSpc>
                      </a:pP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00"/>
                        </a:lnSpc>
                      </a:pP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4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2505"/>
                        </a:lnSpc>
                      </a:pP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500"/>
                        </a:lnSpc>
                      </a:pP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2500"/>
                        </a:lnSpc>
                      </a:pP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31750">
                        <a:lnSpc>
                          <a:spcPts val="2500"/>
                        </a:lnSpc>
                      </a:pPr>
                      <a:endParaRPr lang="en-US" sz="2400" spc="5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10CB8F4B-542C-4AD9-A65B-0B8FD4452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77532"/>
              </p:ext>
            </p:extLst>
          </p:nvPr>
        </p:nvGraphicFramePr>
        <p:xfrm>
          <a:off x="3379777" y="3573016"/>
          <a:ext cx="6285229" cy="2499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open("foo",</a:t>
                      </a:r>
                      <a:r>
                        <a:rPr sz="24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latin typeface="Consolas"/>
                          <a:cs typeface="Consolas"/>
                        </a:rPr>
                        <a:t>O_RDONLY|O_LARGEFILE)</a:t>
                      </a: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22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read(3, "hello\n",</a:t>
                      </a:r>
                      <a:r>
                        <a:rPr sz="2400" spc="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latin typeface="Consolas"/>
                          <a:cs typeface="Consolas"/>
                        </a:rPr>
                        <a:t>4096)</a:t>
                      </a: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6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marL="31750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write(1, </a:t>
                      </a:r>
                      <a:r>
                        <a:rPr sz="2400" spc="5" dirty="0">
                          <a:latin typeface="Consolas"/>
                          <a:cs typeface="Consolas"/>
                        </a:rPr>
                        <a:t>"hello\n",</a:t>
                      </a:r>
                      <a:r>
                        <a:rPr sz="24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latin typeface="Consolas"/>
                          <a:cs typeface="Consolas"/>
                        </a:rPr>
                        <a:t>6)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6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hello</a:t>
                      </a: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4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read(3, "", 4096)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250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close(3)</a:t>
                      </a: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31750">
                        <a:lnSpc>
                          <a:spcPts val="2500"/>
                        </a:lnSpc>
                      </a:pPr>
                      <a:r>
                        <a:rPr sz="2400" spc="5" dirty="0">
                          <a:latin typeface="Consolas"/>
                          <a:cs typeface="Consolas"/>
                        </a:rPr>
                        <a:t>...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884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Reading and Writing Files (2/4)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1770048"/>
            <a:ext cx="11161240" cy="4786575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First, the </a:t>
            </a:r>
            <a:r>
              <a:rPr lang="en-US" altLang="zh-TW" sz="2800" b="1" dirty="0">
                <a:solidFill>
                  <a:srgbClr val="333333"/>
                </a:solidFill>
                <a:latin typeface="Consolas"/>
                <a:cs typeface="Consolas"/>
              </a:rPr>
              <a:t>open()</a:t>
            </a:r>
            <a:r>
              <a:rPr lang="en-US" altLang="zh-TW" sz="2800" b="1" spc="-8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system call opens a file for reading: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Consolas"/>
                <a:cs typeface="Consolas"/>
              </a:rPr>
              <a:t>O_RDONLY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read only (writing is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not</a:t>
            </a:r>
            <a:r>
              <a:rPr lang="en-US" altLang="zh-TW" sz="2400" spc="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allowed)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Consolas"/>
                <a:cs typeface="Consolas"/>
              </a:rPr>
              <a:t>O_LARGEFILE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64-bit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offset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z="24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used.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90"/>
              </a:spcBef>
              <a:tabLst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open()</a:t>
            </a:r>
            <a:r>
              <a:rPr lang="en-US" altLang="zh-TW" sz="2800" spc="-79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returns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file descriptor of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5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Each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running process already has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three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“open</a:t>
            </a:r>
            <a:r>
              <a:rPr lang="en-US" altLang="zh-TW" sz="24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files”: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Standard Input:</a:t>
            </a:r>
            <a:r>
              <a:rPr lang="en-US" altLang="zh-TW"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Standard Output:</a:t>
            </a:r>
            <a:r>
              <a:rPr lang="en-US" altLang="zh-TW"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Standard Error:</a:t>
            </a:r>
            <a:r>
              <a:rPr lang="en-US" altLang="zh-TW"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endParaRPr lang="en-US" altLang="zh-TW" sz="20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2B3BF83-8E99-4EDF-9957-67EF4EF9F5B8}"/>
              </a:ext>
            </a:extLst>
          </p:cNvPr>
          <p:cNvSpPr txBox="1"/>
          <p:nvPr/>
        </p:nvSpPr>
        <p:spPr>
          <a:xfrm>
            <a:off x="2690495" y="1124744"/>
            <a:ext cx="6807834" cy="415290"/>
          </a:xfrm>
          <a:prstGeom prst="rect">
            <a:avLst/>
          </a:prstGeom>
          <a:solidFill>
            <a:srgbClr val="FFFF00"/>
          </a:solidFill>
          <a:ln w="2895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805"/>
              </a:lnSpc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open("foo", O_RDONLY|O_LARGEFILE) = 3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A3C25EA-4602-4B81-81A8-35FDD63D18DB}"/>
              </a:ext>
            </a:extLst>
          </p:cNvPr>
          <p:cNvSpPr/>
          <p:nvPr/>
        </p:nvSpPr>
        <p:spPr>
          <a:xfrm>
            <a:off x="7186032" y="4423017"/>
            <a:ext cx="3526020" cy="2283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1441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Reading and Writing Files (3/4)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3068960"/>
            <a:ext cx="11161240" cy="3637358"/>
          </a:xfrm>
        </p:spPr>
        <p:txBody>
          <a:bodyPr anchor="t">
            <a:noAutofit/>
          </a:bodyPr>
          <a:lstStyle/>
          <a:p>
            <a:pPr marL="381000" indent="-342900">
              <a:lnSpc>
                <a:spcPct val="100000"/>
              </a:lnSpc>
              <a:spcBef>
                <a:spcPts val="835"/>
              </a:spcBef>
              <a:tabLst>
                <a:tab pos="3810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read()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are called for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many times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read the</a:t>
            </a:r>
            <a:r>
              <a:rPr lang="en-US" altLang="zh-TW" sz="2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file:</a:t>
            </a:r>
            <a:endParaRPr lang="en-US" altLang="zh-TW" sz="2800" dirty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8105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lang="en-US" altLang="zh-TW" sz="2775" baseline="25525" dirty="0">
                <a:solidFill>
                  <a:srgbClr val="333333"/>
                </a:solidFill>
                <a:latin typeface="Arial"/>
                <a:cs typeface="Arial"/>
              </a:rPr>
              <a:t>st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argument: file</a:t>
            </a:r>
            <a:r>
              <a:rPr lang="en-US" altLang="zh-TW" sz="2800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descriptor</a:t>
            </a:r>
            <a:endParaRPr lang="en-US" altLang="zh-TW" sz="2800" dirty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81050" algn="l"/>
              </a:tabLst>
            </a:pP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lang="en-US" altLang="zh-TW" sz="2775" spc="7" baseline="25525" dirty="0">
                <a:solidFill>
                  <a:srgbClr val="333333"/>
                </a:solidFill>
                <a:latin typeface="Arial"/>
                <a:cs typeface="Arial"/>
              </a:rPr>
              <a:t>nd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argument: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buffer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where the results are</a:t>
            </a:r>
            <a:r>
              <a:rPr lang="en-US" altLang="zh-TW" sz="2800" spc="-25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stored</a:t>
            </a:r>
            <a:endParaRPr lang="en-US" altLang="zh-TW" sz="2800" dirty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8105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lang="en-US" altLang="zh-TW" sz="2775" baseline="25525" dirty="0">
                <a:solidFill>
                  <a:srgbClr val="333333"/>
                </a:solidFill>
                <a:latin typeface="Arial"/>
                <a:cs typeface="Arial"/>
              </a:rPr>
              <a:t>rd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argument: size of the</a:t>
            </a:r>
            <a:r>
              <a:rPr lang="en-US" altLang="zh-TW" sz="2800" spc="-2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buffer</a:t>
            </a:r>
            <a:endParaRPr lang="en-US" altLang="zh-TW" sz="28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05"/>
              </a:spcBef>
              <a:tabLst>
                <a:tab pos="3810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write()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called to display output on screen</a:t>
            </a:r>
            <a:r>
              <a:rPr lang="en-US" altLang="zh-TW" sz="2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800" dirty="0" err="1">
                <a:solidFill>
                  <a:srgbClr val="FF0000"/>
                </a:solidFill>
                <a:latin typeface="Consolas"/>
                <a:cs typeface="Consolas"/>
              </a:rPr>
              <a:t>fd</a:t>
            </a:r>
            <a:r>
              <a:rPr lang="en-US" altLang="zh-TW" sz="2800" dirty="0">
                <a:solidFill>
                  <a:srgbClr val="FF0000"/>
                </a:solidFill>
                <a:latin typeface="Consolas"/>
                <a:cs typeface="Consolas"/>
              </a:rPr>
              <a:t>=1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sz="28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75"/>
              </a:spcBef>
              <a:tabLst>
                <a:tab pos="3810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close()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called when reaching the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EOF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70"/>
              </a:spcBef>
              <a:tabLst>
                <a:tab pos="380365" algn="l"/>
                <a:tab pos="381000" algn="l"/>
              </a:tabLst>
            </a:pP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Writing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file? 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open()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lang="en-US" altLang="zh-TW" sz="28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write() </a:t>
            </a:r>
            <a:r>
              <a:rPr lang="en-US" altLang="zh-TW" sz="28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lang="en-US" altLang="zh-TW" sz="28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close()</a:t>
            </a:r>
            <a:endParaRPr lang="en-US" altLang="zh-TW" sz="28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873E5414-1843-4A3A-9142-98CB2FFDB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17334"/>
              </p:ext>
            </p:extLst>
          </p:nvPr>
        </p:nvGraphicFramePr>
        <p:xfrm>
          <a:off x="2860674" y="885069"/>
          <a:ext cx="6827518" cy="2183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5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134">
                <a:tc>
                  <a:txBody>
                    <a:bodyPr/>
                    <a:lstStyle/>
                    <a:p>
                      <a:pPr marL="167640"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read(3,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"hello\n",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2794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4096)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2794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2794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2794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66">
                <a:tc>
                  <a:txBody>
                    <a:bodyPr/>
                    <a:lstStyle/>
                    <a:p>
                      <a:pPr marL="167640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w</a:t>
                      </a:r>
                      <a:r>
                        <a:rPr sz="2400" spc="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it</a:t>
                      </a:r>
                      <a:r>
                        <a:rPr sz="2400" spc="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2400" spc="1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"h</a:t>
                      </a:r>
                      <a:r>
                        <a:rPr sz="2400" spc="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l</a:t>
                      </a:r>
                      <a:r>
                        <a:rPr sz="2400" spc="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lo\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400" spc="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6)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06">
                <a:tc>
                  <a:txBody>
                    <a:bodyPr/>
                    <a:lstStyle/>
                    <a:p>
                      <a:pPr marL="167640" marR="3175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hello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167640" marR="3175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read(3,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"",</a:t>
                      </a:r>
                      <a:r>
                        <a:rPr sz="2400" spc="-25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4096)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79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530">
                <a:tc>
                  <a:txBody>
                    <a:bodyPr/>
                    <a:lstStyle/>
                    <a:p>
                      <a:pPr marL="167640" marR="3175">
                        <a:lnSpc>
                          <a:spcPts val="280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2400" spc="1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l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os</a:t>
                      </a:r>
                      <a:r>
                        <a:rPr sz="2400" spc="1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(3)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800"/>
                        </a:lnSpc>
                      </a:pPr>
                      <a:r>
                        <a:rPr sz="2400" dirty="0">
                          <a:solidFill>
                            <a:srgbClr val="333333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906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Reading and Writing Files (4/4)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2000"/>
              </a:lnSpc>
              <a:spcBef>
                <a:spcPts val="35"/>
              </a:spcBef>
              <a:tabLst>
                <a:tab pos="355600" algn="l"/>
              </a:tabLst>
            </a:pPr>
            <a:r>
              <a:rPr lang="en-US" altLang="zh-TW" sz="2800" dirty="0" err="1">
                <a:solidFill>
                  <a:srgbClr val="333333"/>
                </a:solidFill>
                <a:latin typeface="Consolas"/>
                <a:cs typeface="Consolas"/>
              </a:rPr>
              <a:t>lseek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lang="en-US" altLang="zh-TW" sz="2800" spc="-83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to read or write to 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specific </a:t>
            </a:r>
            <a:r>
              <a:rPr lang="en-US" altLang="zh-TW" sz="2800" spc="-10" dirty="0">
                <a:solidFill>
                  <a:srgbClr val="FF0000"/>
                </a:solidFill>
                <a:latin typeface="Arial"/>
                <a:cs typeface="Arial"/>
              </a:rPr>
              <a:t>offset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within a  file (</a:t>
            </a:r>
            <a:r>
              <a:rPr lang="en-US" altLang="zh-TW" sz="2800" i="1" dirty="0">
                <a:solidFill>
                  <a:srgbClr val="333333"/>
                </a:solidFill>
                <a:latin typeface="Arial"/>
                <a:cs typeface="Arial"/>
              </a:rPr>
              <a:t>rather than from the beginning to the</a:t>
            </a:r>
            <a:r>
              <a:rPr lang="en-US" altLang="zh-TW" sz="2800" i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i="1" dirty="0">
                <a:solidFill>
                  <a:srgbClr val="333333"/>
                </a:solidFill>
                <a:latin typeface="Arial"/>
                <a:cs typeface="Arial"/>
              </a:rPr>
              <a:t>end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tabLst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tabLst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552450" lvl="1" indent="-285750">
              <a:lnSpc>
                <a:spcPct val="100000"/>
              </a:lnSpc>
              <a:spcBef>
                <a:spcPts val="705"/>
              </a:spcBef>
              <a:buChar char="–"/>
              <a:tabLst>
                <a:tab pos="32385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lang="en-US" altLang="zh-TW" sz="2400" baseline="25525" dirty="0">
                <a:solidFill>
                  <a:srgbClr val="333333"/>
                </a:solidFill>
                <a:latin typeface="Arial"/>
                <a:cs typeface="Arial"/>
              </a:rPr>
              <a:t>st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argument: file</a:t>
            </a:r>
            <a:r>
              <a:rPr lang="en-US" altLang="zh-TW" sz="2800" spc="-2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descriptor</a:t>
            </a:r>
            <a:endParaRPr lang="en-US" altLang="zh-TW" sz="2800" dirty="0">
              <a:latin typeface="Arial"/>
              <a:cs typeface="Arial"/>
            </a:endParaRPr>
          </a:p>
          <a:p>
            <a:pPr marL="552450" marR="123825" lvl="1" indent="-285750">
              <a:lnSpc>
                <a:spcPct val="102000"/>
              </a:lnSpc>
              <a:spcBef>
                <a:spcPts val="540"/>
              </a:spcBef>
              <a:buChar char="–"/>
              <a:tabLst>
                <a:tab pos="323850" algn="l"/>
              </a:tabLst>
            </a:pP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lang="en-US" altLang="zh-TW" sz="2400" spc="7" baseline="25525" dirty="0">
                <a:solidFill>
                  <a:srgbClr val="333333"/>
                </a:solidFill>
                <a:latin typeface="Arial"/>
                <a:cs typeface="Arial"/>
              </a:rPr>
              <a:t>nd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argument: positions the </a:t>
            </a:r>
            <a:r>
              <a:rPr lang="en-US" altLang="zh-TW" sz="2800" dirty="0">
                <a:solidFill>
                  <a:srgbClr val="FF0000"/>
                </a:solidFill>
                <a:latin typeface="Consolas"/>
                <a:cs typeface="Consolas"/>
              </a:rPr>
              <a:t>offset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a particular  location within a file (for subsequent</a:t>
            </a:r>
            <a:r>
              <a:rPr lang="en-US" altLang="zh-TW" sz="2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reads/writes).</a:t>
            </a:r>
            <a:endParaRPr lang="en-US" altLang="zh-TW" sz="2800" dirty="0">
              <a:latin typeface="Arial"/>
              <a:cs typeface="Arial"/>
            </a:endParaRPr>
          </a:p>
          <a:p>
            <a:pPr marL="952500" lvl="2">
              <a:lnSpc>
                <a:spcPct val="100000"/>
              </a:lnSpc>
              <a:spcBef>
                <a:spcPts val="530"/>
              </a:spcBef>
              <a:tabLst>
                <a:tab pos="723900" algn="l"/>
              </a:tabLst>
            </a:pPr>
            <a:r>
              <a:rPr lang="en-US" altLang="zh-TW" sz="2400" dirty="0" err="1">
                <a:solidFill>
                  <a:srgbClr val="333333"/>
                </a:solidFill>
                <a:latin typeface="Consolas"/>
                <a:cs typeface="Consolas"/>
              </a:rPr>
              <a:t>lseek</a:t>
            </a:r>
            <a:r>
              <a:rPr lang="en-US" altLang="zh-TW" sz="2400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has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nothing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10" dirty="0">
                <a:solidFill>
                  <a:srgbClr val="333333"/>
                </a:solidFill>
                <a:latin typeface="Arial"/>
                <a:cs typeface="Arial"/>
              </a:rPr>
              <a:t>do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with a disk</a:t>
            </a:r>
            <a:r>
              <a:rPr lang="en-US" altLang="zh-TW" sz="24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seek!</a:t>
            </a:r>
            <a:endParaRPr lang="en-US" altLang="zh-TW" sz="2400" dirty="0">
              <a:latin typeface="Arial"/>
              <a:cs typeface="Arial"/>
            </a:endParaRPr>
          </a:p>
          <a:p>
            <a:pPr marL="552450" lvl="1" indent="-285750">
              <a:lnSpc>
                <a:spcPct val="100000"/>
              </a:lnSpc>
              <a:spcBef>
                <a:spcPts val="650"/>
              </a:spcBef>
              <a:buChar char="–"/>
              <a:tabLst>
                <a:tab pos="323850" algn="l"/>
              </a:tabLst>
            </a:pPr>
            <a:r>
              <a:rPr lang="en-US" altLang="zh-TW" sz="2800" spc="5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lang="en-US" altLang="zh-TW" sz="2400" spc="7" baseline="25525" dirty="0">
                <a:solidFill>
                  <a:srgbClr val="333333"/>
                </a:solidFill>
                <a:latin typeface="Arial"/>
                <a:cs typeface="Arial"/>
              </a:rPr>
              <a:t>rd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argument: specifies how </a:t>
            </a:r>
            <a:r>
              <a:rPr lang="en-US" altLang="zh-TW" sz="2800" spc="-5" dirty="0" err="1">
                <a:solidFill>
                  <a:srgbClr val="333333"/>
                </a:solidFill>
                <a:latin typeface="Consolas"/>
                <a:cs typeface="Consolas"/>
              </a:rPr>
              <a:t>lseek</a:t>
            </a:r>
            <a:r>
              <a:rPr lang="en-US" altLang="zh-TW" sz="2800" spc="-5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lang="en-US" altLang="zh-TW" sz="2800" spc="-5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performed.</a:t>
            </a:r>
            <a:endParaRPr lang="en-US" altLang="zh-TW" sz="2800" dirty="0">
              <a:latin typeface="Arial"/>
              <a:cs typeface="Arial"/>
            </a:endParaRPr>
          </a:p>
          <a:p>
            <a:pPr marL="952500" lvl="2">
              <a:lnSpc>
                <a:spcPct val="100000"/>
              </a:lnSpc>
              <a:spcBef>
                <a:spcPts val="520"/>
              </a:spcBef>
              <a:tabLst>
                <a:tab pos="7239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Consolas"/>
                <a:cs typeface="Consolas"/>
              </a:rPr>
              <a:t>SEEK_SET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set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offset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bytes from the</a:t>
            </a:r>
            <a:r>
              <a:rPr lang="en-US" altLang="zh-TW" sz="20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beginning</a:t>
            </a:r>
            <a:endParaRPr lang="en-US" altLang="zh-TW" sz="2000" dirty="0">
              <a:latin typeface="Arial"/>
              <a:cs typeface="Arial"/>
            </a:endParaRPr>
          </a:p>
          <a:p>
            <a:pPr marL="952500" lvl="2">
              <a:lnSpc>
                <a:spcPct val="100000"/>
              </a:lnSpc>
              <a:spcBef>
                <a:spcPts val="480"/>
              </a:spcBef>
              <a:tabLst>
                <a:tab pos="7239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Consolas"/>
                <a:cs typeface="Consolas"/>
              </a:rPr>
              <a:t>SEEK_CUR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set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current location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plus 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offset</a:t>
            </a:r>
            <a:r>
              <a:rPr lang="en-US" altLang="zh-TW" sz="20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bytes</a:t>
            </a:r>
            <a:endParaRPr lang="en-US" altLang="zh-TW" sz="2000" dirty="0">
              <a:latin typeface="Arial"/>
              <a:cs typeface="Arial"/>
            </a:endParaRPr>
          </a:p>
          <a:p>
            <a:pPr marL="952500" lvl="2">
              <a:lnSpc>
                <a:spcPct val="100000"/>
              </a:lnSpc>
              <a:spcBef>
                <a:spcPts val="480"/>
              </a:spcBef>
              <a:tabLst>
                <a:tab pos="7239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Consolas"/>
                <a:cs typeface="Consolas"/>
              </a:rPr>
              <a:t>SEEK_END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set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offset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bytes from the</a:t>
            </a:r>
            <a:r>
              <a:rPr lang="en-US" altLang="zh-TW" sz="20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end</a:t>
            </a:r>
            <a:endParaRPr lang="en-US" altLang="zh-TW" sz="20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531FE23-6761-41F0-B8B0-44818C0DACA9}"/>
              </a:ext>
            </a:extLst>
          </p:cNvPr>
          <p:cNvSpPr txBox="1"/>
          <p:nvPr/>
        </p:nvSpPr>
        <p:spPr>
          <a:xfrm>
            <a:off x="2235833" y="1988840"/>
            <a:ext cx="8077200" cy="436880"/>
          </a:xfrm>
          <a:prstGeom prst="rect">
            <a:avLst/>
          </a:prstGeom>
          <a:solidFill>
            <a:srgbClr val="FFFF00"/>
          </a:solidFill>
          <a:ln w="28955">
            <a:solidFill>
              <a:srgbClr val="FF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off_t lseek(int fd, off_t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offset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, int</a:t>
            </a:r>
            <a:r>
              <a:rPr sz="2400" spc="7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whence);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785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Shared File Table Entries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 many cases, the mapping of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file descriptor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an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 entry in the open file table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a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one-to-one</a:t>
            </a:r>
            <a:r>
              <a:rPr lang="en-US" altLang="zh-TW" sz="2800" b="1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mapping.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An entry in the open file table can be </a:t>
            </a:r>
            <a:r>
              <a:rPr lang="en-US" altLang="zh-TW" sz="2800" i="1" dirty="0">
                <a:solidFill>
                  <a:srgbClr val="FF0000"/>
                </a:solidFill>
                <a:latin typeface="Arial"/>
                <a:cs typeface="Arial"/>
              </a:rPr>
              <a:t>shared</a:t>
            </a:r>
            <a:r>
              <a:rPr lang="en-US" altLang="zh-TW" sz="2800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when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parent process creates a child process with</a:t>
            </a:r>
            <a:r>
              <a:rPr lang="en-US" altLang="zh-TW" sz="24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Consolas"/>
                <a:cs typeface="Consolas"/>
              </a:rPr>
              <a:t>fork()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lang="en-US" altLang="zh-TW" sz="2400" dirty="0">
              <a:latin typeface="Arial"/>
              <a:cs typeface="Arial"/>
            </a:endParaRPr>
          </a:p>
          <a:p>
            <a:pPr marL="755650" marR="251460" lvl="1" indent="-285750">
              <a:lnSpc>
                <a:spcPts val="2830"/>
              </a:lnSpc>
              <a:spcBef>
                <a:spcPts val="76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process creates 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few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 descriptors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refers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z="24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same file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Consolas"/>
                <a:cs typeface="Consolas"/>
              </a:rPr>
              <a:t>dup()</a:t>
            </a:r>
            <a:r>
              <a:rPr lang="en-US" altLang="zh-TW" sz="2400" spc="-6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 its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cousins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Consolas"/>
                <a:cs typeface="Consolas"/>
              </a:rPr>
              <a:t>dup2()</a:t>
            </a:r>
            <a:r>
              <a:rPr lang="en-US" altLang="zh-TW" sz="2400" spc="-6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Consolas"/>
                <a:cs typeface="Consolas"/>
              </a:rPr>
              <a:t>dup3()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EF79DFC-F7AF-4834-8071-B40339E29290}"/>
              </a:ext>
            </a:extLst>
          </p:cNvPr>
          <p:cNvSpPr/>
          <p:nvPr/>
        </p:nvSpPr>
        <p:spPr>
          <a:xfrm>
            <a:off x="2125115" y="3636573"/>
            <a:ext cx="1520190" cy="1521460"/>
          </a:xfrm>
          <a:custGeom>
            <a:avLst/>
            <a:gdLst/>
            <a:ahLst/>
            <a:cxnLst/>
            <a:rect l="l" t="t" r="r" b="b"/>
            <a:pathLst>
              <a:path w="1520189" h="1521460">
                <a:moveTo>
                  <a:pt x="760095" y="0"/>
                </a:moveTo>
                <a:lnTo>
                  <a:pt x="712025" y="1496"/>
                </a:lnTo>
                <a:lnTo>
                  <a:pt x="664750" y="5925"/>
                </a:lnTo>
                <a:lnTo>
                  <a:pt x="618359" y="13198"/>
                </a:lnTo>
                <a:lnTo>
                  <a:pt x="572940" y="23226"/>
                </a:lnTo>
                <a:lnTo>
                  <a:pt x="528583" y="35919"/>
                </a:lnTo>
                <a:lnTo>
                  <a:pt x="485377" y="51189"/>
                </a:lnTo>
                <a:lnTo>
                  <a:pt x="443410" y="68947"/>
                </a:lnTo>
                <a:lnTo>
                  <a:pt x="402771" y="89103"/>
                </a:lnTo>
                <a:lnTo>
                  <a:pt x="363551" y="111569"/>
                </a:lnTo>
                <a:lnTo>
                  <a:pt x="325837" y="136254"/>
                </a:lnTo>
                <a:lnTo>
                  <a:pt x="289719" y="163071"/>
                </a:lnTo>
                <a:lnTo>
                  <a:pt x="255286" y="191930"/>
                </a:lnTo>
                <a:lnTo>
                  <a:pt x="222627" y="222742"/>
                </a:lnTo>
                <a:lnTo>
                  <a:pt x="191831" y="255417"/>
                </a:lnTo>
                <a:lnTo>
                  <a:pt x="162987" y="289868"/>
                </a:lnTo>
                <a:lnTo>
                  <a:pt x="136184" y="326004"/>
                </a:lnTo>
                <a:lnTo>
                  <a:pt x="111511" y="363736"/>
                </a:lnTo>
                <a:lnTo>
                  <a:pt x="89057" y="402976"/>
                </a:lnTo>
                <a:lnTo>
                  <a:pt x="68911" y="443635"/>
                </a:lnTo>
                <a:lnTo>
                  <a:pt x="51163" y="485623"/>
                </a:lnTo>
                <a:lnTo>
                  <a:pt x="35901" y="528851"/>
                </a:lnTo>
                <a:lnTo>
                  <a:pt x="23214" y="573230"/>
                </a:lnTo>
                <a:lnTo>
                  <a:pt x="13191" y="618671"/>
                </a:lnTo>
                <a:lnTo>
                  <a:pt x="5922" y="665085"/>
                </a:lnTo>
                <a:lnTo>
                  <a:pt x="1495" y="712383"/>
                </a:lnTo>
                <a:lnTo>
                  <a:pt x="0" y="760476"/>
                </a:lnTo>
                <a:lnTo>
                  <a:pt x="1495" y="808568"/>
                </a:lnTo>
                <a:lnTo>
                  <a:pt x="5922" y="855866"/>
                </a:lnTo>
                <a:lnTo>
                  <a:pt x="13191" y="902280"/>
                </a:lnTo>
                <a:lnTo>
                  <a:pt x="23214" y="947721"/>
                </a:lnTo>
                <a:lnTo>
                  <a:pt x="35901" y="992100"/>
                </a:lnTo>
                <a:lnTo>
                  <a:pt x="51163" y="1035328"/>
                </a:lnTo>
                <a:lnTo>
                  <a:pt x="68911" y="1077316"/>
                </a:lnTo>
                <a:lnTo>
                  <a:pt x="89057" y="1117975"/>
                </a:lnTo>
                <a:lnTo>
                  <a:pt x="111511" y="1157215"/>
                </a:lnTo>
                <a:lnTo>
                  <a:pt x="136184" y="1194947"/>
                </a:lnTo>
                <a:lnTo>
                  <a:pt x="162987" y="1231083"/>
                </a:lnTo>
                <a:lnTo>
                  <a:pt x="191831" y="1265534"/>
                </a:lnTo>
                <a:lnTo>
                  <a:pt x="222627" y="1298209"/>
                </a:lnTo>
                <a:lnTo>
                  <a:pt x="255286" y="1329021"/>
                </a:lnTo>
                <a:lnTo>
                  <a:pt x="289719" y="1357880"/>
                </a:lnTo>
                <a:lnTo>
                  <a:pt x="325837" y="1384697"/>
                </a:lnTo>
                <a:lnTo>
                  <a:pt x="363551" y="1409382"/>
                </a:lnTo>
                <a:lnTo>
                  <a:pt x="402771" y="1431848"/>
                </a:lnTo>
                <a:lnTo>
                  <a:pt x="443410" y="1452004"/>
                </a:lnTo>
                <a:lnTo>
                  <a:pt x="485377" y="1469762"/>
                </a:lnTo>
                <a:lnTo>
                  <a:pt x="528583" y="1485032"/>
                </a:lnTo>
                <a:lnTo>
                  <a:pt x="572940" y="1497725"/>
                </a:lnTo>
                <a:lnTo>
                  <a:pt x="618359" y="1507753"/>
                </a:lnTo>
                <a:lnTo>
                  <a:pt x="664750" y="1515026"/>
                </a:lnTo>
                <a:lnTo>
                  <a:pt x="712025" y="1519455"/>
                </a:lnTo>
                <a:lnTo>
                  <a:pt x="760095" y="1520952"/>
                </a:lnTo>
                <a:lnTo>
                  <a:pt x="808158" y="1519455"/>
                </a:lnTo>
                <a:lnTo>
                  <a:pt x="855429" y="1515026"/>
                </a:lnTo>
                <a:lnTo>
                  <a:pt x="901816" y="1507753"/>
                </a:lnTo>
                <a:lnTo>
                  <a:pt x="947232" y="1497725"/>
                </a:lnTo>
                <a:lnTo>
                  <a:pt x="991587" y="1485032"/>
                </a:lnTo>
                <a:lnTo>
                  <a:pt x="1034792" y="1469762"/>
                </a:lnTo>
                <a:lnTo>
                  <a:pt x="1076758" y="1452004"/>
                </a:lnTo>
                <a:lnTo>
                  <a:pt x="1117395" y="1431848"/>
                </a:lnTo>
                <a:lnTo>
                  <a:pt x="1156616" y="1409382"/>
                </a:lnTo>
                <a:lnTo>
                  <a:pt x="1194330" y="1384697"/>
                </a:lnTo>
                <a:lnTo>
                  <a:pt x="1230448" y="1357880"/>
                </a:lnTo>
                <a:lnTo>
                  <a:pt x="1264882" y="1329021"/>
                </a:lnTo>
                <a:lnTo>
                  <a:pt x="1297543" y="1298209"/>
                </a:lnTo>
                <a:lnTo>
                  <a:pt x="1328340" y="1265534"/>
                </a:lnTo>
                <a:lnTo>
                  <a:pt x="1357186" y="1231083"/>
                </a:lnTo>
                <a:lnTo>
                  <a:pt x="1383991" y="1194947"/>
                </a:lnTo>
                <a:lnTo>
                  <a:pt x="1408666" y="1157215"/>
                </a:lnTo>
                <a:lnTo>
                  <a:pt x="1431122" y="1117975"/>
                </a:lnTo>
                <a:lnTo>
                  <a:pt x="1451269" y="1077316"/>
                </a:lnTo>
                <a:lnTo>
                  <a:pt x="1469020" y="1035328"/>
                </a:lnTo>
                <a:lnTo>
                  <a:pt x="1484284" y="992100"/>
                </a:lnTo>
                <a:lnTo>
                  <a:pt x="1496972" y="947721"/>
                </a:lnTo>
                <a:lnTo>
                  <a:pt x="1506996" y="902280"/>
                </a:lnTo>
                <a:lnTo>
                  <a:pt x="1514266" y="855866"/>
                </a:lnTo>
                <a:lnTo>
                  <a:pt x="1518694" y="808568"/>
                </a:lnTo>
                <a:lnTo>
                  <a:pt x="1520190" y="760476"/>
                </a:lnTo>
                <a:lnTo>
                  <a:pt x="1518694" y="712383"/>
                </a:lnTo>
                <a:lnTo>
                  <a:pt x="1514266" y="665085"/>
                </a:lnTo>
                <a:lnTo>
                  <a:pt x="1506996" y="618671"/>
                </a:lnTo>
                <a:lnTo>
                  <a:pt x="1496972" y="573230"/>
                </a:lnTo>
                <a:lnTo>
                  <a:pt x="1484284" y="528851"/>
                </a:lnTo>
                <a:lnTo>
                  <a:pt x="1469020" y="485623"/>
                </a:lnTo>
                <a:lnTo>
                  <a:pt x="1451269" y="443635"/>
                </a:lnTo>
                <a:lnTo>
                  <a:pt x="1431122" y="402976"/>
                </a:lnTo>
                <a:lnTo>
                  <a:pt x="1408666" y="363736"/>
                </a:lnTo>
                <a:lnTo>
                  <a:pt x="1383991" y="326004"/>
                </a:lnTo>
                <a:lnTo>
                  <a:pt x="1357186" y="289868"/>
                </a:lnTo>
                <a:lnTo>
                  <a:pt x="1328340" y="255417"/>
                </a:lnTo>
                <a:lnTo>
                  <a:pt x="1297543" y="222742"/>
                </a:lnTo>
                <a:lnTo>
                  <a:pt x="1264882" y="191930"/>
                </a:lnTo>
                <a:lnTo>
                  <a:pt x="1230448" y="163071"/>
                </a:lnTo>
                <a:lnTo>
                  <a:pt x="1194330" y="136254"/>
                </a:lnTo>
                <a:lnTo>
                  <a:pt x="1156616" y="111569"/>
                </a:lnTo>
                <a:lnTo>
                  <a:pt x="1117395" y="89103"/>
                </a:lnTo>
                <a:lnTo>
                  <a:pt x="1076758" y="68947"/>
                </a:lnTo>
                <a:lnTo>
                  <a:pt x="1034792" y="51189"/>
                </a:lnTo>
                <a:lnTo>
                  <a:pt x="991587" y="35919"/>
                </a:lnTo>
                <a:lnTo>
                  <a:pt x="947232" y="23226"/>
                </a:lnTo>
                <a:lnTo>
                  <a:pt x="901816" y="13198"/>
                </a:lnTo>
                <a:lnTo>
                  <a:pt x="855429" y="5925"/>
                </a:lnTo>
                <a:lnTo>
                  <a:pt x="808158" y="1496"/>
                </a:lnTo>
                <a:lnTo>
                  <a:pt x="760095" y="0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A2EF715-B186-47BA-AE9C-2E2B93013B37}"/>
              </a:ext>
            </a:extLst>
          </p:cNvPr>
          <p:cNvSpPr/>
          <p:nvPr/>
        </p:nvSpPr>
        <p:spPr>
          <a:xfrm>
            <a:off x="2125115" y="3636573"/>
            <a:ext cx="1520190" cy="1521460"/>
          </a:xfrm>
          <a:custGeom>
            <a:avLst/>
            <a:gdLst/>
            <a:ahLst/>
            <a:cxnLst/>
            <a:rect l="l" t="t" r="r" b="b"/>
            <a:pathLst>
              <a:path w="1520189" h="1521460">
                <a:moveTo>
                  <a:pt x="0" y="760476"/>
                </a:moveTo>
                <a:lnTo>
                  <a:pt x="1495" y="712383"/>
                </a:lnTo>
                <a:lnTo>
                  <a:pt x="5922" y="665085"/>
                </a:lnTo>
                <a:lnTo>
                  <a:pt x="13191" y="618671"/>
                </a:lnTo>
                <a:lnTo>
                  <a:pt x="23214" y="573230"/>
                </a:lnTo>
                <a:lnTo>
                  <a:pt x="35901" y="528851"/>
                </a:lnTo>
                <a:lnTo>
                  <a:pt x="51163" y="485623"/>
                </a:lnTo>
                <a:lnTo>
                  <a:pt x="68911" y="443635"/>
                </a:lnTo>
                <a:lnTo>
                  <a:pt x="89057" y="402976"/>
                </a:lnTo>
                <a:lnTo>
                  <a:pt x="111511" y="363736"/>
                </a:lnTo>
                <a:lnTo>
                  <a:pt x="136184" y="326004"/>
                </a:lnTo>
                <a:lnTo>
                  <a:pt x="162987" y="289868"/>
                </a:lnTo>
                <a:lnTo>
                  <a:pt x="191831" y="255417"/>
                </a:lnTo>
                <a:lnTo>
                  <a:pt x="222627" y="222742"/>
                </a:lnTo>
                <a:lnTo>
                  <a:pt x="255286" y="191930"/>
                </a:lnTo>
                <a:lnTo>
                  <a:pt x="289719" y="163071"/>
                </a:lnTo>
                <a:lnTo>
                  <a:pt x="325837" y="136254"/>
                </a:lnTo>
                <a:lnTo>
                  <a:pt x="363551" y="111569"/>
                </a:lnTo>
                <a:lnTo>
                  <a:pt x="402771" y="89103"/>
                </a:lnTo>
                <a:lnTo>
                  <a:pt x="443410" y="68947"/>
                </a:lnTo>
                <a:lnTo>
                  <a:pt x="485377" y="51189"/>
                </a:lnTo>
                <a:lnTo>
                  <a:pt x="528583" y="35919"/>
                </a:lnTo>
                <a:lnTo>
                  <a:pt x="572940" y="23226"/>
                </a:lnTo>
                <a:lnTo>
                  <a:pt x="618359" y="13198"/>
                </a:lnTo>
                <a:lnTo>
                  <a:pt x="664750" y="5925"/>
                </a:lnTo>
                <a:lnTo>
                  <a:pt x="712025" y="1496"/>
                </a:lnTo>
                <a:lnTo>
                  <a:pt x="760095" y="0"/>
                </a:lnTo>
                <a:lnTo>
                  <a:pt x="808158" y="1496"/>
                </a:lnTo>
                <a:lnTo>
                  <a:pt x="855429" y="5925"/>
                </a:lnTo>
                <a:lnTo>
                  <a:pt x="901816" y="13198"/>
                </a:lnTo>
                <a:lnTo>
                  <a:pt x="947232" y="23226"/>
                </a:lnTo>
                <a:lnTo>
                  <a:pt x="991587" y="35919"/>
                </a:lnTo>
                <a:lnTo>
                  <a:pt x="1034792" y="51189"/>
                </a:lnTo>
                <a:lnTo>
                  <a:pt x="1076758" y="68947"/>
                </a:lnTo>
                <a:lnTo>
                  <a:pt x="1117395" y="89103"/>
                </a:lnTo>
                <a:lnTo>
                  <a:pt x="1156616" y="111569"/>
                </a:lnTo>
                <a:lnTo>
                  <a:pt x="1194330" y="136254"/>
                </a:lnTo>
                <a:lnTo>
                  <a:pt x="1230448" y="163071"/>
                </a:lnTo>
                <a:lnTo>
                  <a:pt x="1264882" y="191930"/>
                </a:lnTo>
                <a:lnTo>
                  <a:pt x="1297543" y="222742"/>
                </a:lnTo>
                <a:lnTo>
                  <a:pt x="1328340" y="255417"/>
                </a:lnTo>
                <a:lnTo>
                  <a:pt x="1357186" y="289868"/>
                </a:lnTo>
                <a:lnTo>
                  <a:pt x="1383991" y="326004"/>
                </a:lnTo>
                <a:lnTo>
                  <a:pt x="1408666" y="363736"/>
                </a:lnTo>
                <a:lnTo>
                  <a:pt x="1431122" y="402976"/>
                </a:lnTo>
                <a:lnTo>
                  <a:pt x="1451269" y="443635"/>
                </a:lnTo>
                <a:lnTo>
                  <a:pt x="1469020" y="485623"/>
                </a:lnTo>
                <a:lnTo>
                  <a:pt x="1484284" y="528851"/>
                </a:lnTo>
                <a:lnTo>
                  <a:pt x="1496972" y="573230"/>
                </a:lnTo>
                <a:lnTo>
                  <a:pt x="1506996" y="618671"/>
                </a:lnTo>
                <a:lnTo>
                  <a:pt x="1514266" y="665085"/>
                </a:lnTo>
                <a:lnTo>
                  <a:pt x="1518694" y="712383"/>
                </a:lnTo>
                <a:lnTo>
                  <a:pt x="1520190" y="760476"/>
                </a:lnTo>
                <a:lnTo>
                  <a:pt x="1518694" y="808568"/>
                </a:lnTo>
                <a:lnTo>
                  <a:pt x="1514266" y="855866"/>
                </a:lnTo>
                <a:lnTo>
                  <a:pt x="1506996" y="902280"/>
                </a:lnTo>
                <a:lnTo>
                  <a:pt x="1496972" y="947721"/>
                </a:lnTo>
                <a:lnTo>
                  <a:pt x="1484284" y="992100"/>
                </a:lnTo>
                <a:lnTo>
                  <a:pt x="1469020" y="1035328"/>
                </a:lnTo>
                <a:lnTo>
                  <a:pt x="1451269" y="1077316"/>
                </a:lnTo>
                <a:lnTo>
                  <a:pt x="1431122" y="1117975"/>
                </a:lnTo>
                <a:lnTo>
                  <a:pt x="1408666" y="1157215"/>
                </a:lnTo>
                <a:lnTo>
                  <a:pt x="1383991" y="1194947"/>
                </a:lnTo>
                <a:lnTo>
                  <a:pt x="1357186" y="1231083"/>
                </a:lnTo>
                <a:lnTo>
                  <a:pt x="1328340" y="1265534"/>
                </a:lnTo>
                <a:lnTo>
                  <a:pt x="1297543" y="1298209"/>
                </a:lnTo>
                <a:lnTo>
                  <a:pt x="1264882" y="1329021"/>
                </a:lnTo>
                <a:lnTo>
                  <a:pt x="1230448" y="1357880"/>
                </a:lnTo>
                <a:lnTo>
                  <a:pt x="1194330" y="1384697"/>
                </a:lnTo>
                <a:lnTo>
                  <a:pt x="1156616" y="1409382"/>
                </a:lnTo>
                <a:lnTo>
                  <a:pt x="1117395" y="1431848"/>
                </a:lnTo>
                <a:lnTo>
                  <a:pt x="1076758" y="1452004"/>
                </a:lnTo>
                <a:lnTo>
                  <a:pt x="1034792" y="1469762"/>
                </a:lnTo>
                <a:lnTo>
                  <a:pt x="991587" y="1485032"/>
                </a:lnTo>
                <a:lnTo>
                  <a:pt x="947232" y="1497725"/>
                </a:lnTo>
                <a:lnTo>
                  <a:pt x="901816" y="1507753"/>
                </a:lnTo>
                <a:lnTo>
                  <a:pt x="855429" y="1515026"/>
                </a:lnTo>
                <a:lnTo>
                  <a:pt x="808158" y="1519455"/>
                </a:lnTo>
                <a:lnTo>
                  <a:pt x="760095" y="1520952"/>
                </a:lnTo>
                <a:lnTo>
                  <a:pt x="712025" y="1519455"/>
                </a:lnTo>
                <a:lnTo>
                  <a:pt x="664750" y="1515026"/>
                </a:lnTo>
                <a:lnTo>
                  <a:pt x="618359" y="1507753"/>
                </a:lnTo>
                <a:lnTo>
                  <a:pt x="572940" y="1497725"/>
                </a:lnTo>
                <a:lnTo>
                  <a:pt x="528583" y="1485032"/>
                </a:lnTo>
                <a:lnTo>
                  <a:pt x="485377" y="1469762"/>
                </a:lnTo>
                <a:lnTo>
                  <a:pt x="443410" y="1452004"/>
                </a:lnTo>
                <a:lnTo>
                  <a:pt x="402771" y="1431848"/>
                </a:lnTo>
                <a:lnTo>
                  <a:pt x="363551" y="1409382"/>
                </a:lnTo>
                <a:lnTo>
                  <a:pt x="325837" y="1384697"/>
                </a:lnTo>
                <a:lnTo>
                  <a:pt x="289719" y="1357880"/>
                </a:lnTo>
                <a:lnTo>
                  <a:pt x="255286" y="1329021"/>
                </a:lnTo>
                <a:lnTo>
                  <a:pt x="222627" y="1298209"/>
                </a:lnTo>
                <a:lnTo>
                  <a:pt x="191831" y="1265534"/>
                </a:lnTo>
                <a:lnTo>
                  <a:pt x="162987" y="1231083"/>
                </a:lnTo>
                <a:lnTo>
                  <a:pt x="136184" y="1194947"/>
                </a:lnTo>
                <a:lnTo>
                  <a:pt x="111511" y="1157215"/>
                </a:lnTo>
                <a:lnTo>
                  <a:pt x="89057" y="1117975"/>
                </a:lnTo>
                <a:lnTo>
                  <a:pt x="68911" y="1077316"/>
                </a:lnTo>
                <a:lnTo>
                  <a:pt x="51163" y="1035328"/>
                </a:lnTo>
                <a:lnTo>
                  <a:pt x="35901" y="992100"/>
                </a:lnTo>
                <a:lnTo>
                  <a:pt x="23214" y="947721"/>
                </a:lnTo>
                <a:lnTo>
                  <a:pt x="13191" y="902280"/>
                </a:lnTo>
                <a:lnTo>
                  <a:pt x="5922" y="855866"/>
                </a:lnTo>
                <a:lnTo>
                  <a:pt x="1495" y="808568"/>
                </a:lnTo>
                <a:lnTo>
                  <a:pt x="0" y="76047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DCC821A7-5CF3-43F3-8D99-82B244567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65498"/>
              </p:ext>
            </p:extLst>
          </p:nvPr>
        </p:nvGraphicFramePr>
        <p:xfrm>
          <a:off x="2520974" y="4075866"/>
          <a:ext cx="709295" cy="901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C9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7">
            <a:extLst>
              <a:ext uri="{FF2B5EF4-FFF2-40B4-BE49-F238E27FC236}">
                <a16:creationId xmlns:a16="http://schemas.microsoft.com/office/drawing/2014/main" id="{BFD2A533-596C-481E-8C1B-1FF5147D6F0F}"/>
              </a:ext>
            </a:extLst>
          </p:cNvPr>
          <p:cNvSpPr txBox="1"/>
          <p:nvPr/>
        </p:nvSpPr>
        <p:spPr>
          <a:xfrm>
            <a:off x="2280944" y="4290496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06AAC7A-0780-4639-9D50-7ACCDAE219AB}"/>
              </a:ext>
            </a:extLst>
          </p:cNvPr>
          <p:cNvSpPr/>
          <p:nvPr/>
        </p:nvSpPr>
        <p:spPr>
          <a:xfrm>
            <a:off x="3235984" y="4459279"/>
            <a:ext cx="1168400" cy="568960"/>
          </a:xfrm>
          <a:custGeom>
            <a:avLst/>
            <a:gdLst/>
            <a:ahLst/>
            <a:cxnLst/>
            <a:rect l="l" t="t" r="r" b="b"/>
            <a:pathLst>
              <a:path w="1168400" h="568960">
                <a:moveTo>
                  <a:pt x="1094784" y="519608"/>
                </a:moveTo>
                <a:lnTo>
                  <a:pt x="1072261" y="568705"/>
                </a:lnTo>
                <a:lnTo>
                  <a:pt x="1168019" y="542797"/>
                </a:lnTo>
                <a:lnTo>
                  <a:pt x="1159459" y="524890"/>
                </a:lnTo>
                <a:lnTo>
                  <a:pt x="1106297" y="524890"/>
                </a:lnTo>
                <a:lnTo>
                  <a:pt x="1094784" y="519608"/>
                </a:lnTo>
                <a:close/>
              </a:path>
              <a:path w="1168400" h="568960">
                <a:moveTo>
                  <a:pt x="1102721" y="502307"/>
                </a:moveTo>
                <a:lnTo>
                  <a:pt x="1094784" y="519608"/>
                </a:lnTo>
                <a:lnTo>
                  <a:pt x="1106297" y="524890"/>
                </a:lnTo>
                <a:lnTo>
                  <a:pt x="1114298" y="507618"/>
                </a:lnTo>
                <a:lnTo>
                  <a:pt x="1102721" y="502307"/>
                </a:lnTo>
                <a:close/>
              </a:path>
              <a:path w="1168400" h="568960">
                <a:moveTo>
                  <a:pt x="1125220" y="453262"/>
                </a:moveTo>
                <a:lnTo>
                  <a:pt x="1102721" y="502307"/>
                </a:lnTo>
                <a:lnTo>
                  <a:pt x="1114298" y="507618"/>
                </a:lnTo>
                <a:lnTo>
                  <a:pt x="1106297" y="524890"/>
                </a:lnTo>
                <a:lnTo>
                  <a:pt x="1159459" y="524890"/>
                </a:lnTo>
                <a:lnTo>
                  <a:pt x="1125220" y="453262"/>
                </a:lnTo>
                <a:close/>
              </a:path>
              <a:path w="1168400" h="568960">
                <a:moveTo>
                  <a:pt x="7874" y="0"/>
                </a:moveTo>
                <a:lnTo>
                  <a:pt x="0" y="17271"/>
                </a:lnTo>
                <a:lnTo>
                  <a:pt x="1094784" y="519608"/>
                </a:lnTo>
                <a:lnTo>
                  <a:pt x="1102721" y="502307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E252A74E-923E-40F7-A5E6-C672661C0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77253"/>
              </p:ext>
            </p:extLst>
          </p:nvPr>
        </p:nvGraphicFramePr>
        <p:xfrm>
          <a:off x="4394732" y="4026336"/>
          <a:ext cx="1604645" cy="2707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4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2530">
                <a:tc>
                  <a:txBody>
                    <a:bodyPr/>
                    <a:lstStyle/>
                    <a:p>
                      <a:pPr marL="314325" indent="-302260">
                        <a:lnSpc>
                          <a:spcPct val="97500"/>
                        </a:lnSpc>
                        <a:spcBef>
                          <a:spcPts val="270"/>
                        </a:spcBef>
                      </a:pPr>
                      <a:r>
                        <a:rPr sz="2000" spc="-135" dirty="0">
                          <a:latin typeface="Consolas"/>
                          <a:cs typeface="Consolas"/>
                        </a:rPr>
                        <a:t>(struct</a:t>
                      </a:r>
                      <a:r>
                        <a:rPr sz="2000" spc="-3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25" dirty="0">
                          <a:latin typeface="Consolas"/>
                          <a:cs typeface="Consolas"/>
                        </a:rPr>
                        <a:t>file)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inode *ip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off: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17525" marR="31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ref:</a:t>
                      </a:r>
                      <a:r>
                        <a:rPr sz="1800" b="1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524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0">
            <a:extLst>
              <a:ext uri="{FF2B5EF4-FFF2-40B4-BE49-F238E27FC236}">
                <a16:creationId xmlns:a16="http://schemas.microsoft.com/office/drawing/2014/main" id="{C62A5A05-C194-4A84-8E9F-A673D41686AE}"/>
              </a:ext>
            </a:extLst>
          </p:cNvPr>
          <p:cNvSpPr/>
          <p:nvPr/>
        </p:nvSpPr>
        <p:spPr>
          <a:xfrm>
            <a:off x="2125115" y="5201721"/>
            <a:ext cx="1520190" cy="1521460"/>
          </a:xfrm>
          <a:custGeom>
            <a:avLst/>
            <a:gdLst/>
            <a:ahLst/>
            <a:cxnLst/>
            <a:rect l="l" t="t" r="r" b="b"/>
            <a:pathLst>
              <a:path w="1520189" h="1521459">
                <a:moveTo>
                  <a:pt x="760095" y="0"/>
                </a:moveTo>
                <a:lnTo>
                  <a:pt x="712025" y="1496"/>
                </a:lnTo>
                <a:lnTo>
                  <a:pt x="664750" y="5925"/>
                </a:lnTo>
                <a:lnTo>
                  <a:pt x="618359" y="13198"/>
                </a:lnTo>
                <a:lnTo>
                  <a:pt x="572940" y="23226"/>
                </a:lnTo>
                <a:lnTo>
                  <a:pt x="528583" y="35919"/>
                </a:lnTo>
                <a:lnTo>
                  <a:pt x="485377" y="51189"/>
                </a:lnTo>
                <a:lnTo>
                  <a:pt x="443410" y="68947"/>
                </a:lnTo>
                <a:lnTo>
                  <a:pt x="402771" y="89103"/>
                </a:lnTo>
                <a:lnTo>
                  <a:pt x="363551" y="111569"/>
                </a:lnTo>
                <a:lnTo>
                  <a:pt x="325837" y="136254"/>
                </a:lnTo>
                <a:lnTo>
                  <a:pt x="289719" y="163071"/>
                </a:lnTo>
                <a:lnTo>
                  <a:pt x="255286" y="191930"/>
                </a:lnTo>
                <a:lnTo>
                  <a:pt x="222627" y="222742"/>
                </a:lnTo>
                <a:lnTo>
                  <a:pt x="191831" y="255417"/>
                </a:lnTo>
                <a:lnTo>
                  <a:pt x="162987" y="289868"/>
                </a:lnTo>
                <a:lnTo>
                  <a:pt x="136184" y="326004"/>
                </a:lnTo>
                <a:lnTo>
                  <a:pt x="111511" y="363736"/>
                </a:lnTo>
                <a:lnTo>
                  <a:pt x="89057" y="402976"/>
                </a:lnTo>
                <a:lnTo>
                  <a:pt x="68911" y="443635"/>
                </a:lnTo>
                <a:lnTo>
                  <a:pt x="51163" y="485623"/>
                </a:lnTo>
                <a:lnTo>
                  <a:pt x="35901" y="528851"/>
                </a:lnTo>
                <a:lnTo>
                  <a:pt x="23214" y="573230"/>
                </a:lnTo>
                <a:lnTo>
                  <a:pt x="13191" y="618671"/>
                </a:lnTo>
                <a:lnTo>
                  <a:pt x="5922" y="665085"/>
                </a:lnTo>
                <a:lnTo>
                  <a:pt x="1495" y="712383"/>
                </a:lnTo>
                <a:lnTo>
                  <a:pt x="0" y="760476"/>
                </a:lnTo>
                <a:lnTo>
                  <a:pt x="1495" y="808569"/>
                </a:lnTo>
                <a:lnTo>
                  <a:pt x="5922" y="855868"/>
                </a:lnTo>
                <a:lnTo>
                  <a:pt x="13191" y="902283"/>
                </a:lnTo>
                <a:lnTo>
                  <a:pt x="23214" y="947725"/>
                </a:lnTo>
                <a:lnTo>
                  <a:pt x="35901" y="992105"/>
                </a:lnTo>
                <a:lnTo>
                  <a:pt x="51163" y="1035333"/>
                </a:lnTo>
                <a:lnTo>
                  <a:pt x="68911" y="1077322"/>
                </a:lnTo>
                <a:lnTo>
                  <a:pt x="89057" y="1117980"/>
                </a:lnTo>
                <a:lnTo>
                  <a:pt x="111511" y="1157220"/>
                </a:lnTo>
                <a:lnTo>
                  <a:pt x="136184" y="1194953"/>
                </a:lnTo>
                <a:lnTo>
                  <a:pt x="162987" y="1231089"/>
                </a:lnTo>
                <a:lnTo>
                  <a:pt x="191831" y="1265539"/>
                </a:lnTo>
                <a:lnTo>
                  <a:pt x="222627" y="1298214"/>
                </a:lnTo>
                <a:lnTo>
                  <a:pt x="255286" y="1329026"/>
                </a:lnTo>
                <a:lnTo>
                  <a:pt x="289719" y="1357884"/>
                </a:lnTo>
                <a:lnTo>
                  <a:pt x="325837" y="1384700"/>
                </a:lnTo>
                <a:lnTo>
                  <a:pt x="363551" y="1409385"/>
                </a:lnTo>
                <a:lnTo>
                  <a:pt x="402771" y="1431850"/>
                </a:lnTo>
                <a:lnTo>
                  <a:pt x="443410" y="1452006"/>
                </a:lnTo>
                <a:lnTo>
                  <a:pt x="485377" y="1469763"/>
                </a:lnTo>
                <a:lnTo>
                  <a:pt x="528583" y="1485033"/>
                </a:lnTo>
                <a:lnTo>
                  <a:pt x="572940" y="1497726"/>
                </a:lnTo>
                <a:lnTo>
                  <a:pt x="618359" y="1507754"/>
                </a:lnTo>
                <a:lnTo>
                  <a:pt x="664750" y="1515026"/>
                </a:lnTo>
                <a:lnTo>
                  <a:pt x="712025" y="1519455"/>
                </a:lnTo>
                <a:lnTo>
                  <a:pt x="760095" y="1520952"/>
                </a:lnTo>
                <a:lnTo>
                  <a:pt x="808158" y="1519455"/>
                </a:lnTo>
                <a:lnTo>
                  <a:pt x="855429" y="1515026"/>
                </a:lnTo>
                <a:lnTo>
                  <a:pt x="901816" y="1507754"/>
                </a:lnTo>
                <a:lnTo>
                  <a:pt x="947232" y="1497726"/>
                </a:lnTo>
                <a:lnTo>
                  <a:pt x="991587" y="1485033"/>
                </a:lnTo>
                <a:lnTo>
                  <a:pt x="1034792" y="1469763"/>
                </a:lnTo>
                <a:lnTo>
                  <a:pt x="1076758" y="1452006"/>
                </a:lnTo>
                <a:lnTo>
                  <a:pt x="1117395" y="1431850"/>
                </a:lnTo>
                <a:lnTo>
                  <a:pt x="1156616" y="1409385"/>
                </a:lnTo>
                <a:lnTo>
                  <a:pt x="1194330" y="1384700"/>
                </a:lnTo>
                <a:lnTo>
                  <a:pt x="1230448" y="1357884"/>
                </a:lnTo>
                <a:lnTo>
                  <a:pt x="1264882" y="1329026"/>
                </a:lnTo>
                <a:lnTo>
                  <a:pt x="1297543" y="1298214"/>
                </a:lnTo>
                <a:lnTo>
                  <a:pt x="1328340" y="1265539"/>
                </a:lnTo>
                <a:lnTo>
                  <a:pt x="1357186" y="1231089"/>
                </a:lnTo>
                <a:lnTo>
                  <a:pt x="1383991" y="1194953"/>
                </a:lnTo>
                <a:lnTo>
                  <a:pt x="1408666" y="1157220"/>
                </a:lnTo>
                <a:lnTo>
                  <a:pt x="1431122" y="1117980"/>
                </a:lnTo>
                <a:lnTo>
                  <a:pt x="1451269" y="1077322"/>
                </a:lnTo>
                <a:lnTo>
                  <a:pt x="1469020" y="1035333"/>
                </a:lnTo>
                <a:lnTo>
                  <a:pt x="1484284" y="992105"/>
                </a:lnTo>
                <a:lnTo>
                  <a:pt x="1496972" y="947725"/>
                </a:lnTo>
                <a:lnTo>
                  <a:pt x="1506996" y="902283"/>
                </a:lnTo>
                <a:lnTo>
                  <a:pt x="1514266" y="855868"/>
                </a:lnTo>
                <a:lnTo>
                  <a:pt x="1518694" y="808569"/>
                </a:lnTo>
                <a:lnTo>
                  <a:pt x="1520190" y="760476"/>
                </a:lnTo>
                <a:lnTo>
                  <a:pt x="1518694" y="712383"/>
                </a:lnTo>
                <a:lnTo>
                  <a:pt x="1514266" y="665085"/>
                </a:lnTo>
                <a:lnTo>
                  <a:pt x="1506996" y="618671"/>
                </a:lnTo>
                <a:lnTo>
                  <a:pt x="1496972" y="573230"/>
                </a:lnTo>
                <a:lnTo>
                  <a:pt x="1484284" y="528851"/>
                </a:lnTo>
                <a:lnTo>
                  <a:pt x="1469020" y="485623"/>
                </a:lnTo>
                <a:lnTo>
                  <a:pt x="1451269" y="443635"/>
                </a:lnTo>
                <a:lnTo>
                  <a:pt x="1431122" y="402976"/>
                </a:lnTo>
                <a:lnTo>
                  <a:pt x="1408666" y="363736"/>
                </a:lnTo>
                <a:lnTo>
                  <a:pt x="1383991" y="326004"/>
                </a:lnTo>
                <a:lnTo>
                  <a:pt x="1357186" y="289868"/>
                </a:lnTo>
                <a:lnTo>
                  <a:pt x="1328340" y="255417"/>
                </a:lnTo>
                <a:lnTo>
                  <a:pt x="1297543" y="222742"/>
                </a:lnTo>
                <a:lnTo>
                  <a:pt x="1264882" y="191930"/>
                </a:lnTo>
                <a:lnTo>
                  <a:pt x="1230448" y="163071"/>
                </a:lnTo>
                <a:lnTo>
                  <a:pt x="1194330" y="136254"/>
                </a:lnTo>
                <a:lnTo>
                  <a:pt x="1156616" y="111569"/>
                </a:lnTo>
                <a:lnTo>
                  <a:pt x="1117395" y="89103"/>
                </a:lnTo>
                <a:lnTo>
                  <a:pt x="1076758" y="68947"/>
                </a:lnTo>
                <a:lnTo>
                  <a:pt x="1034792" y="51189"/>
                </a:lnTo>
                <a:lnTo>
                  <a:pt x="991587" y="35919"/>
                </a:lnTo>
                <a:lnTo>
                  <a:pt x="947232" y="23226"/>
                </a:lnTo>
                <a:lnTo>
                  <a:pt x="901816" y="13198"/>
                </a:lnTo>
                <a:lnTo>
                  <a:pt x="855429" y="5925"/>
                </a:lnTo>
                <a:lnTo>
                  <a:pt x="808158" y="1496"/>
                </a:lnTo>
                <a:lnTo>
                  <a:pt x="760095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F2FA5AFE-27E4-4549-A4B7-E9CA344C1C5A}"/>
              </a:ext>
            </a:extLst>
          </p:cNvPr>
          <p:cNvSpPr/>
          <p:nvPr/>
        </p:nvSpPr>
        <p:spPr>
          <a:xfrm>
            <a:off x="2125115" y="5201721"/>
            <a:ext cx="1520190" cy="1521460"/>
          </a:xfrm>
          <a:custGeom>
            <a:avLst/>
            <a:gdLst/>
            <a:ahLst/>
            <a:cxnLst/>
            <a:rect l="l" t="t" r="r" b="b"/>
            <a:pathLst>
              <a:path w="1520189" h="1521459">
                <a:moveTo>
                  <a:pt x="0" y="760476"/>
                </a:moveTo>
                <a:lnTo>
                  <a:pt x="1495" y="712383"/>
                </a:lnTo>
                <a:lnTo>
                  <a:pt x="5922" y="665085"/>
                </a:lnTo>
                <a:lnTo>
                  <a:pt x="13191" y="618671"/>
                </a:lnTo>
                <a:lnTo>
                  <a:pt x="23214" y="573230"/>
                </a:lnTo>
                <a:lnTo>
                  <a:pt x="35901" y="528851"/>
                </a:lnTo>
                <a:lnTo>
                  <a:pt x="51163" y="485623"/>
                </a:lnTo>
                <a:lnTo>
                  <a:pt x="68911" y="443635"/>
                </a:lnTo>
                <a:lnTo>
                  <a:pt x="89057" y="402976"/>
                </a:lnTo>
                <a:lnTo>
                  <a:pt x="111511" y="363736"/>
                </a:lnTo>
                <a:lnTo>
                  <a:pt x="136184" y="326004"/>
                </a:lnTo>
                <a:lnTo>
                  <a:pt x="162987" y="289868"/>
                </a:lnTo>
                <a:lnTo>
                  <a:pt x="191831" y="255417"/>
                </a:lnTo>
                <a:lnTo>
                  <a:pt x="222627" y="222742"/>
                </a:lnTo>
                <a:lnTo>
                  <a:pt x="255286" y="191930"/>
                </a:lnTo>
                <a:lnTo>
                  <a:pt x="289719" y="163071"/>
                </a:lnTo>
                <a:lnTo>
                  <a:pt x="325837" y="136254"/>
                </a:lnTo>
                <a:lnTo>
                  <a:pt x="363551" y="111569"/>
                </a:lnTo>
                <a:lnTo>
                  <a:pt x="402771" y="89103"/>
                </a:lnTo>
                <a:lnTo>
                  <a:pt x="443410" y="68947"/>
                </a:lnTo>
                <a:lnTo>
                  <a:pt x="485377" y="51189"/>
                </a:lnTo>
                <a:lnTo>
                  <a:pt x="528583" y="35919"/>
                </a:lnTo>
                <a:lnTo>
                  <a:pt x="572940" y="23226"/>
                </a:lnTo>
                <a:lnTo>
                  <a:pt x="618359" y="13198"/>
                </a:lnTo>
                <a:lnTo>
                  <a:pt x="664750" y="5925"/>
                </a:lnTo>
                <a:lnTo>
                  <a:pt x="712025" y="1496"/>
                </a:lnTo>
                <a:lnTo>
                  <a:pt x="760095" y="0"/>
                </a:lnTo>
                <a:lnTo>
                  <a:pt x="808158" y="1496"/>
                </a:lnTo>
                <a:lnTo>
                  <a:pt x="855429" y="5925"/>
                </a:lnTo>
                <a:lnTo>
                  <a:pt x="901816" y="13198"/>
                </a:lnTo>
                <a:lnTo>
                  <a:pt x="947232" y="23226"/>
                </a:lnTo>
                <a:lnTo>
                  <a:pt x="991587" y="35919"/>
                </a:lnTo>
                <a:lnTo>
                  <a:pt x="1034792" y="51189"/>
                </a:lnTo>
                <a:lnTo>
                  <a:pt x="1076758" y="68947"/>
                </a:lnTo>
                <a:lnTo>
                  <a:pt x="1117395" y="89103"/>
                </a:lnTo>
                <a:lnTo>
                  <a:pt x="1156616" y="111569"/>
                </a:lnTo>
                <a:lnTo>
                  <a:pt x="1194330" y="136254"/>
                </a:lnTo>
                <a:lnTo>
                  <a:pt x="1230448" y="163071"/>
                </a:lnTo>
                <a:lnTo>
                  <a:pt x="1264882" y="191930"/>
                </a:lnTo>
                <a:lnTo>
                  <a:pt x="1297543" y="222742"/>
                </a:lnTo>
                <a:lnTo>
                  <a:pt x="1328340" y="255417"/>
                </a:lnTo>
                <a:lnTo>
                  <a:pt x="1357186" y="289868"/>
                </a:lnTo>
                <a:lnTo>
                  <a:pt x="1383991" y="326004"/>
                </a:lnTo>
                <a:lnTo>
                  <a:pt x="1408666" y="363736"/>
                </a:lnTo>
                <a:lnTo>
                  <a:pt x="1431122" y="402976"/>
                </a:lnTo>
                <a:lnTo>
                  <a:pt x="1451269" y="443635"/>
                </a:lnTo>
                <a:lnTo>
                  <a:pt x="1469020" y="485623"/>
                </a:lnTo>
                <a:lnTo>
                  <a:pt x="1484284" y="528851"/>
                </a:lnTo>
                <a:lnTo>
                  <a:pt x="1496972" y="573230"/>
                </a:lnTo>
                <a:lnTo>
                  <a:pt x="1506996" y="618671"/>
                </a:lnTo>
                <a:lnTo>
                  <a:pt x="1514266" y="665085"/>
                </a:lnTo>
                <a:lnTo>
                  <a:pt x="1518694" y="712383"/>
                </a:lnTo>
                <a:lnTo>
                  <a:pt x="1520190" y="760476"/>
                </a:lnTo>
                <a:lnTo>
                  <a:pt x="1518694" y="808569"/>
                </a:lnTo>
                <a:lnTo>
                  <a:pt x="1514266" y="855868"/>
                </a:lnTo>
                <a:lnTo>
                  <a:pt x="1506996" y="902283"/>
                </a:lnTo>
                <a:lnTo>
                  <a:pt x="1496972" y="947725"/>
                </a:lnTo>
                <a:lnTo>
                  <a:pt x="1484284" y="992105"/>
                </a:lnTo>
                <a:lnTo>
                  <a:pt x="1469020" y="1035333"/>
                </a:lnTo>
                <a:lnTo>
                  <a:pt x="1451269" y="1077322"/>
                </a:lnTo>
                <a:lnTo>
                  <a:pt x="1431122" y="1117980"/>
                </a:lnTo>
                <a:lnTo>
                  <a:pt x="1408666" y="1157220"/>
                </a:lnTo>
                <a:lnTo>
                  <a:pt x="1383991" y="1194953"/>
                </a:lnTo>
                <a:lnTo>
                  <a:pt x="1357186" y="1231089"/>
                </a:lnTo>
                <a:lnTo>
                  <a:pt x="1328340" y="1265539"/>
                </a:lnTo>
                <a:lnTo>
                  <a:pt x="1297543" y="1298214"/>
                </a:lnTo>
                <a:lnTo>
                  <a:pt x="1264882" y="1329026"/>
                </a:lnTo>
                <a:lnTo>
                  <a:pt x="1230448" y="1357884"/>
                </a:lnTo>
                <a:lnTo>
                  <a:pt x="1194330" y="1384700"/>
                </a:lnTo>
                <a:lnTo>
                  <a:pt x="1156616" y="1409385"/>
                </a:lnTo>
                <a:lnTo>
                  <a:pt x="1117395" y="1431850"/>
                </a:lnTo>
                <a:lnTo>
                  <a:pt x="1076758" y="1452006"/>
                </a:lnTo>
                <a:lnTo>
                  <a:pt x="1034792" y="1469763"/>
                </a:lnTo>
                <a:lnTo>
                  <a:pt x="991587" y="1485033"/>
                </a:lnTo>
                <a:lnTo>
                  <a:pt x="947232" y="1497726"/>
                </a:lnTo>
                <a:lnTo>
                  <a:pt x="901816" y="1507754"/>
                </a:lnTo>
                <a:lnTo>
                  <a:pt x="855429" y="1515026"/>
                </a:lnTo>
                <a:lnTo>
                  <a:pt x="808158" y="1519455"/>
                </a:lnTo>
                <a:lnTo>
                  <a:pt x="760095" y="1520952"/>
                </a:lnTo>
                <a:lnTo>
                  <a:pt x="712025" y="1519455"/>
                </a:lnTo>
                <a:lnTo>
                  <a:pt x="664750" y="1515026"/>
                </a:lnTo>
                <a:lnTo>
                  <a:pt x="618359" y="1507754"/>
                </a:lnTo>
                <a:lnTo>
                  <a:pt x="572940" y="1497726"/>
                </a:lnTo>
                <a:lnTo>
                  <a:pt x="528583" y="1485033"/>
                </a:lnTo>
                <a:lnTo>
                  <a:pt x="485377" y="1469763"/>
                </a:lnTo>
                <a:lnTo>
                  <a:pt x="443410" y="1452006"/>
                </a:lnTo>
                <a:lnTo>
                  <a:pt x="402771" y="1431850"/>
                </a:lnTo>
                <a:lnTo>
                  <a:pt x="363551" y="1409385"/>
                </a:lnTo>
                <a:lnTo>
                  <a:pt x="325837" y="1384700"/>
                </a:lnTo>
                <a:lnTo>
                  <a:pt x="289719" y="1357884"/>
                </a:lnTo>
                <a:lnTo>
                  <a:pt x="255286" y="1329026"/>
                </a:lnTo>
                <a:lnTo>
                  <a:pt x="222627" y="1298214"/>
                </a:lnTo>
                <a:lnTo>
                  <a:pt x="191831" y="1265539"/>
                </a:lnTo>
                <a:lnTo>
                  <a:pt x="162987" y="1231089"/>
                </a:lnTo>
                <a:lnTo>
                  <a:pt x="136184" y="1194953"/>
                </a:lnTo>
                <a:lnTo>
                  <a:pt x="111511" y="1157220"/>
                </a:lnTo>
                <a:lnTo>
                  <a:pt x="89057" y="1117980"/>
                </a:lnTo>
                <a:lnTo>
                  <a:pt x="68911" y="1077322"/>
                </a:lnTo>
                <a:lnTo>
                  <a:pt x="51163" y="1035333"/>
                </a:lnTo>
                <a:lnTo>
                  <a:pt x="35901" y="992105"/>
                </a:lnTo>
                <a:lnTo>
                  <a:pt x="23214" y="947725"/>
                </a:lnTo>
                <a:lnTo>
                  <a:pt x="13191" y="902283"/>
                </a:lnTo>
                <a:lnTo>
                  <a:pt x="5922" y="855868"/>
                </a:lnTo>
                <a:lnTo>
                  <a:pt x="1495" y="808569"/>
                </a:lnTo>
                <a:lnTo>
                  <a:pt x="0" y="76047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898D0B86-DB5A-4FF0-8B99-91BCCBBC1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08908"/>
              </p:ext>
            </p:extLst>
          </p:nvPr>
        </p:nvGraphicFramePr>
        <p:xfrm>
          <a:off x="2520974" y="5641013"/>
          <a:ext cx="709295" cy="902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9C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3">
            <a:extLst>
              <a:ext uri="{FF2B5EF4-FFF2-40B4-BE49-F238E27FC236}">
                <a16:creationId xmlns:a16="http://schemas.microsoft.com/office/drawing/2014/main" id="{A4758747-44F0-46BD-8974-F99726DB404A}"/>
              </a:ext>
            </a:extLst>
          </p:cNvPr>
          <p:cNvSpPr txBox="1"/>
          <p:nvPr/>
        </p:nvSpPr>
        <p:spPr>
          <a:xfrm>
            <a:off x="2280944" y="5297352"/>
            <a:ext cx="934085" cy="88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Child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82A27BE4-C286-4320-AFA7-9892DE377D63}"/>
              </a:ext>
            </a:extLst>
          </p:cNvPr>
          <p:cNvSpPr/>
          <p:nvPr/>
        </p:nvSpPr>
        <p:spPr>
          <a:xfrm>
            <a:off x="3233571" y="5002077"/>
            <a:ext cx="1170940" cy="1038860"/>
          </a:xfrm>
          <a:custGeom>
            <a:avLst/>
            <a:gdLst/>
            <a:ahLst/>
            <a:cxnLst/>
            <a:rect l="l" t="t" r="r" b="b"/>
            <a:pathLst>
              <a:path w="1170939" h="1038860">
                <a:moveTo>
                  <a:pt x="1107085" y="43340"/>
                </a:moveTo>
                <a:lnTo>
                  <a:pt x="0" y="1024178"/>
                </a:lnTo>
                <a:lnTo>
                  <a:pt x="12700" y="1038440"/>
                </a:lnTo>
                <a:lnTo>
                  <a:pt x="1119796" y="57680"/>
                </a:lnTo>
                <a:lnTo>
                  <a:pt x="1107085" y="43340"/>
                </a:lnTo>
                <a:close/>
              </a:path>
              <a:path w="1170939" h="1038860">
                <a:moveTo>
                  <a:pt x="1165138" y="34924"/>
                </a:moveTo>
                <a:lnTo>
                  <a:pt x="1116584" y="34924"/>
                </a:lnTo>
                <a:lnTo>
                  <a:pt x="1129284" y="49275"/>
                </a:lnTo>
                <a:lnTo>
                  <a:pt x="1119796" y="57680"/>
                </a:lnTo>
                <a:lnTo>
                  <a:pt x="1155573" y="98043"/>
                </a:lnTo>
                <a:lnTo>
                  <a:pt x="1165138" y="34924"/>
                </a:lnTo>
                <a:close/>
              </a:path>
              <a:path w="1170939" h="1038860">
                <a:moveTo>
                  <a:pt x="1116584" y="34924"/>
                </a:moveTo>
                <a:lnTo>
                  <a:pt x="1107085" y="43340"/>
                </a:lnTo>
                <a:lnTo>
                  <a:pt x="1119796" y="57680"/>
                </a:lnTo>
                <a:lnTo>
                  <a:pt x="1129284" y="49275"/>
                </a:lnTo>
                <a:lnTo>
                  <a:pt x="1116584" y="34924"/>
                </a:lnTo>
                <a:close/>
              </a:path>
              <a:path w="1170939" h="1038860">
                <a:moveTo>
                  <a:pt x="1170432" y="0"/>
                </a:moveTo>
                <a:lnTo>
                  <a:pt x="1071372" y="3047"/>
                </a:lnTo>
                <a:lnTo>
                  <a:pt x="1107085" y="43340"/>
                </a:lnTo>
                <a:lnTo>
                  <a:pt x="1116584" y="34924"/>
                </a:lnTo>
                <a:lnTo>
                  <a:pt x="1165138" y="34924"/>
                </a:lnTo>
                <a:lnTo>
                  <a:pt x="1170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42A653B6-9A9E-4F37-AB65-2E94A2A307F4}"/>
              </a:ext>
            </a:extLst>
          </p:cNvPr>
          <p:cNvSpPr txBox="1"/>
          <p:nvPr/>
        </p:nvSpPr>
        <p:spPr>
          <a:xfrm>
            <a:off x="4254525" y="3666417"/>
            <a:ext cx="6403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21200" algn="l"/>
              </a:tabLst>
            </a:pPr>
            <a:r>
              <a:rPr sz="2000" b="1" spc="-5" dirty="0">
                <a:latin typeface="Arial"/>
                <a:cs typeface="Arial"/>
              </a:rPr>
              <a:t>Open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File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Table	</a:t>
            </a:r>
            <a:r>
              <a:rPr sz="2000" b="1" spc="-5" dirty="0">
                <a:latin typeface="Arial"/>
                <a:cs typeface="Arial"/>
              </a:rPr>
              <a:t>Open File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CDF94419-07BC-4DC8-9005-CECC287D1716}"/>
              </a:ext>
            </a:extLst>
          </p:cNvPr>
          <p:cNvSpPr/>
          <p:nvPr/>
        </p:nvSpPr>
        <p:spPr>
          <a:xfrm>
            <a:off x="6633108" y="3636573"/>
            <a:ext cx="1521460" cy="1521460"/>
          </a:xfrm>
          <a:custGeom>
            <a:avLst/>
            <a:gdLst/>
            <a:ahLst/>
            <a:cxnLst/>
            <a:rect l="l" t="t" r="r" b="b"/>
            <a:pathLst>
              <a:path w="1521460" h="1521460">
                <a:moveTo>
                  <a:pt x="760476" y="0"/>
                </a:moveTo>
                <a:lnTo>
                  <a:pt x="712383" y="1496"/>
                </a:lnTo>
                <a:lnTo>
                  <a:pt x="665085" y="5925"/>
                </a:lnTo>
                <a:lnTo>
                  <a:pt x="618671" y="13198"/>
                </a:lnTo>
                <a:lnTo>
                  <a:pt x="573230" y="23226"/>
                </a:lnTo>
                <a:lnTo>
                  <a:pt x="528851" y="35919"/>
                </a:lnTo>
                <a:lnTo>
                  <a:pt x="485623" y="51189"/>
                </a:lnTo>
                <a:lnTo>
                  <a:pt x="443635" y="68947"/>
                </a:lnTo>
                <a:lnTo>
                  <a:pt x="402976" y="89103"/>
                </a:lnTo>
                <a:lnTo>
                  <a:pt x="363736" y="111569"/>
                </a:lnTo>
                <a:lnTo>
                  <a:pt x="326004" y="136254"/>
                </a:lnTo>
                <a:lnTo>
                  <a:pt x="289868" y="163071"/>
                </a:lnTo>
                <a:lnTo>
                  <a:pt x="255417" y="191930"/>
                </a:lnTo>
                <a:lnTo>
                  <a:pt x="222742" y="222742"/>
                </a:lnTo>
                <a:lnTo>
                  <a:pt x="191930" y="255417"/>
                </a:lnTo>
                <a:lnTo>
                  <a:pt x="163071" y="289868"/>
                </a:lnTo>
                <a:lnTo>
                  <a:pt x="136254" y="326004"/>
                </a:lnTo>
                <a:lnTo>
                  <a:pt x="111569" y="363736"/>
                </a:lnTo>
                <a:lnTo>
                  <a:pt x="89103" y="402976"/>
                </a:lnTo>
                <a:lnTo>
                  <a:pt x="68947" y="443635"/>
                </a:lnTo>
                <a:lnTo>
                  <a:pt x="51189" y="485623"/>
                </a:lnTo>
                <a:lnTo>
                  <a:pt x="35919" y="528851"/>
                </a:lnTo>
                <a:lnTo>
                  <a:pt x="23226" y="573230"/>
                </a:lnTo>
                <a:lnTo>
                  <a:pt x="13198" y="618671"/>
                </a:lnTo>
                <a:lnTo>
                  <a:pt x="5925" y="665085"/>
                </a:lnTo>
                <a:lnTo>
                  <a:pt x="1496" y="712383"/>
                </a:lnTo>
                <a:lnTo>
                  <a:pt x="0" y="760476"/>
                </a:lnTo>
                <a:lnTo>
                  <a:pt x="1496" y="808568"/>
                </a:lnTo>
                <a:lnTo>
                  <a:pt x="5925" y="855866"/>
                </a:lnTo>
                <a:lnTo>
                  <a:pt x="13198" y="902280"/>
                </a:lnTo>
                <a:lnTo>
                  <a:pt x="23226" y="947721"/>
                </a:lnTo>
                <a:lnTo>
                  <a:pt x="35919" y="992100"/>
                </a:lnTo>
                <a:lnTo>
                  <a:pt x="51189" y="1035328"/>
                </a:lnTo>
                <a:lnTo>
                  <a:pt x="68947" y="1077316"/>
                </a:lnTo>
                <a:lnTo>
                  <a:pt x="89103" y="1117975"/>
                </a:lnTo>
                <a:lnTo>
                  <a:pt x="111569" y="1157215"/>
                </a:lnTo>
                <a:lnTo>
                  <a:pt x="136254" y="1194947"/>
                </a:lnTo>
                <a:lnTo>
                  <a:pt x="163071" y="1231083"/>
                </a:lnTo>
                <a:lnTo>
                  <a:pt x="191930" y="1265534"/>
                </a:lnTo>
                <a:lnTo>
                  <a:pt x="222742" y="1298209"/>
                </a:lnTo>
                <a:lnTo>
                  <a:pt x="255417" y="1329021"/>
                </a:lnTo>
                <a:lnTo>
                  <a:pt x="289868" y="1357880"/>
                </a:lnTo>
                <a:lnTo>
                  <a:pt x="326004" y="1384697"/>
                </a:lnTo>
                <a:lnTo>
                  <a:pt x="363736" y="1409382"/>
                </a:lnTo>
                <a:lnTo>
                  <a:pt x="402976" y="1431848"/>
                </a:lnTo>
                <a:lnTo>
                  <a:pt x="443635" y="1452004"/>
                </a:lnTo>
                <a:lnTo>
                  <a:pt x="485623" y="1469762"/>
                </a:lnTo>
                <a:lnTo>
                  <a:pt x="528851" y="1485032"/>
                </a:lnTo>
                <a:lnTo>
                  <a:pt x="573230" y="1497725"/>
                </a:lnTo>
                <a:lnTo>
                  <a:pt x="618671" y="1507753"/>
                </a:lnTo>
                <a:lnTo>
                  <a:pt x="665085" y="1515026"/>
                </a:lnTo>
                <a:lnTo>
                  <a:pt x="712383" y="1519455"/>
                </a:lnTo>
                <a:lnTo>
                  <a:pt x="760476" y="1520952"/>
                </a:lnTo>
                <a:lnTo>
                  <a:pt x="808568" y="1519455"/>
                </a:lnTo>
                <a:lnTo>
                  <a:pt x="855866" y="1515026"/>
                </a:lnTo>
                <a:lnTo>
                  <a:pt x="902280" y="1507753"/>
                </a:lnTo>
                <a:lnTo>
                  <a:pt x="947721" y="1497725"/>
                </a:lnTo>
                <a:lnTo>
                  <a:pt x="992100" y="1485032"/>
                </a:lnTo>
                <a:lnTo>
                  <a:pt x="1035328" y="1469762"/>
                </a:lnTo>
                <a:lnTo>
                  <a:pt x="1077316" y="1452004"/>
                </a:lnTo>
                <a:lnTo>
                  <a:pt x="1117975" y="1431848"/>
                </a:lnTo>
                <a:lnTo>
                  <a:pt x="1157215" y="1409382"/>
                </a:lnTo>
                <a:lnTo>
                  <a:pt x="1194947" y="1384697"/>
                </a:lnTo>
                <a:lnTo>
                  <a:pt x="1231083" y="1357880"/>
                </a:lnTo>
                <a:lnTo>
                  <a:pt x="1265534" y="1329021"/>
                </a:lnTo>
                <a:lnTo>
                  <a:pt x="1298209" y="1298209"/>
                </a:lnTo>
                <a:lnTo>
                  <a:pt x="1329021" y="1265534"/>
                </a:lnTo>
                <a:lnTo>
                  <a:pt x="1357880" y="1231083"/>
                </a:lnTo>
                <a:lnTo>
                  <a:pt x="1384697" y="1194947"/>
                </a:lnTo>
                <a:lnTo>
                  <a:pt x="1409382" y="1157215"/>
                </a:lnTo>
                <a:lnTo>
                  <a:pt x="1431848" y="1117975"/>
                </a:lnTo>
                <a:lnTo>
                  <a:pt x="1452004" y="1077316"/>
                </a:lnTo>
                <a:lnTo>
                  <a:pt x="1469762" y="1035328"/>
                </a:lnTo>
                <a:lnTo>
                  <a:pt x="1485032" y="992100"/>
                </a:lnTo>
                <a:lnTo>
                  <a:pt x="1497725" y="947721"/>
                </a:lnTo>
                <a:lnTo>
                  <a:pt x="1507753" y="902280"/>
                </a:lnTo>
                <a:lnTo>
                  <a:pt x="1515026" y="855866"/>
                </a:lnTo>
                <a:lnTo>
                  <a:pt x="1519455" y="808568"/>
                </a:lnTo>
                <a:lnTo>
                  <a:pt x="1520952" y="760476"/>
                </a:lnTo>
                <a:lnTo>
                  <a:pt x="1519455" y="712383"/>
                </a:lnTo>
                <a:lnTo>
                  <a:pt x="1515026" y="665085"/>
                </a:lnTo>
                <a:lnTo>
                  <a:pt x="1507753" y="618671"/>
                </a:lnTo>
                <a:lnTo>
                  <a:pt x="1497725" y="573230"/>
                </a:lnTo>
                <a:lnTo>
                  <a:pt x="1485032" y="528851"/>
                </a:lnTo>
                <a:lnTo>
                  <a:pt x="1469762" y="485623"/>
                </a:lnTo>
                <a:lnTo>
                  <a:pt x="1452004" y="443635"/>
                </a:lnTo>
                <a:lnTo>
                  <a:pt x="1431848" y="402976"/>
                </a:lnTo>
                <a:lnTo>
                  <a:pt x="1409382" y="363736"/>
                </a:lnTo>
                <a:lnTo>
                  <a:pt x="1384697" y="326004"/>
                </a:lnTo>
                <a:lnTo>
                  <a:pt x="1357880" y="289868"/>
                </a:lnTo>
                <a:lnTo>
                  <a:pt x="1329021" y="255417"/>
                </a:lnTo>
                <a:lnTo>
                  <a:pt x="1298209" y="222742"/>
                </a:lnTo>
                <a:lnTo>
                  <a:pt x="1265534" y="191930"/>
                </a:lnTo>
                <a:lnTo>
                  <a:pt x="1231083" y="163071"/>
                </a:lnTo>
                <a:lnTo>
                  <a:pt x="1194947" y="136254"/>
                </a:lnTo>
                <a:lnTo>
                  <a:pt x="1157215" y="111569"/>
                </a:lnTo>
                <a:lnTo>
                  <a:pt x="1117975" y="89103"/>
                </a:lnTo>
                <a:lnTo>
                  <a:pt x="1077316" y="68947"/>
                </a:lnTo>
                <a:lnTo>
                  <a:pt x="1035328" y="51189"/>
                </a:lnTo>
                <a:lnTo>
                  <a:pt x="992100" y="35919"/>
                </a:lnTo>
                <a:lnTo>
                  <a:pt x="947721" y="23226"/>
                </a:lnTo>
                <a:lnTo>
                  <a:pt x="902280" y="13198"/>
                </a:lnTo>
                <a:lnTo>
                  <a:pt x="855866" y="5925"/>
                </a:lnTo>
                <a:lnTo>
                  <a:pt x="808568" y="1496"/>
                </a:lnTo>
                <a:lnTo>
                  <a:pt x="760476" y="0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34E53C42-8077-4880-B930-994D7AC3625F}"/>
              </a:ext>
            </a:extLst>
          </p:cNvPr>
          <p:cNvSpPr/>
          <p:nvPr/>
        </p:nvSpPr>
        <p:spPr>
          <a:xfrm>
            <a:off x="6633108" y="3636573"/>
            <a:ext cx="1521460" cy="1521460"/>
          </a:xfrm>
          <a:custGeom>
            <a:avLst/>
            <a:gdLst/>
            <a:ahLst/>
            <a:cxnLst/>
            <a:rect l="l" t="t" r="r" b="b"/>
            <a:pathLst>
              <a:path w="1521460" h="1521460">
                <a:moveTo>
                  <a:pt x="0" y="760476"/>
                </a:moveTo>
                <a:lnTo>
                  <a:pt x="1496" y="712383"/>
                </a:lnTo>
                <a:lnTo>
                  <a:pt x="5925" y="665085"/>
                </a:lnTo>
                <a:lnTo>
                  <a:pt x="13198" y="618671"/>
                </a:lnTo>
                <a:lnTo>
                  <a:pt x="23226" y="573230"/>
                </a:lnTo>
                <a:lnTo>
                  <a:pt x="35919" y="528851"/>
                </a:lnTo>
                <a:lnTo>
                  <a:pt x="51189" y="485623"/>
                </a:lnTo>
                <a:lnTo>
                  <a:pt x="68947" y="443635"/>
                </a:lnTo>
                <a:lnTo>
                  <a:pt x="89103" y="402976"/>
                </a:lnTo>
                <a:lnTo>
                  <a:pt x="111569" y="363736"/>
                </a:lnTo>
                <a:lnTo>
                  <a:pt x="136254" y="326004"/>
                </a:lnTo>
                <a:lnTo>
                  <a:pt x="163071" y="289868"/>
                </a:lnTo>
                <a:lnTo>
                  <a:pt x="191930" y="255417"/>
                </a:lnTo>
                <a:lnTo>
                  <a:pt x="222742" y="222742"/>
                </a:lnTo>
                <a:lnTo>
                  <a:pt x="255417" y="191930"/>
                </a:lnTo>
                <a:lnTo>
                  <a:pt x="289868" y="163071"/>
                </a:lnTo>
                <a:lnTo>
                  <a:pt x="326004" y="136254"/>
                </a:lnTo>
                <a:lnTo>
                  <a:pt x="363736" y="111569"/>
                </a:lnTo>
                <a:lnTo>
                  <a:pt x="402976" y="89103"/>
                </a:lnTo>
                <a:lnTo>
                  <a:pt x="443635" y="68947"/>
                </a:lnTo>
                <a:lnTo>
                  <a:pt x="485623" y="51189"/>
                </a:lnTo>
                <a:lnTo>
                  <a:pt x="528851" y="35919"/>
                </a:lnTo>
                <a:lnTo>
                  <a:pt x="573230" y="23226"/>
                </a:lnTo>
                <a:lnTo>
                  <a:pt x="618671" y="13198"/>
                </a:lnTo>
                <a:lnTo>
                  <a:pt x="665085" y="5925"/>
                </a:lnTo>
                <a:lnTo>
                  <a:pt x="712383" y="1496"/>
                </a:lnTo>
                <a:lnTo>
                  <a:pt x="760476" y="0"/>
                </a:lnTo>
                <a:lnTo>
                  <a:pt x="808568" y="1496"/>
                </a:lnTo>
                <a:lnTo>
                  <a:pt x="855866" y="5925"/>
                </a:lnTo>
                <a:lnTo>
                  <a:pt x="902280" y="13198"/>
                </a:lnTo>
                <a:lnTo>
                  <a:pt x="947721" y="23226"/>
                </a:lnTo>
                <a:lnTo>
                  <a:pt x="992100" y="35919"/>
                </a:lnTo>
                <a:lnTo>
                  <a:pt x="1035328" y="51189"/>
                </a:lnTo>
                <a:lnTo>
                  <a:pt x="1077316" y="68947"/>
                </a:lnTo>
                <a:lnTo>
                  <a:pt x="1117975" y="89103"/>
                </a:lnTo>
                <a:lnTo>
                  <a:pt x="1157215" y="111569"/>
                </a:lnTo>
                <a:lnTo>
                  <a:pt x="1194947" y="136254"/>
                </a:lnTo>
                <a:lnTo>
                  <a:pt x="1231083" y="163071"/>
                </a:lnTo>
                <a:lnTo>
                  <a:pt x="1265534" y="191930"/>
                </a:lnTo>
                <a:lnTo>
                  <a:pt x="1298209" y="222742"/>
                </a:lnTo>
                <a:lnTo>
                  <a:pt x="1329021" y="255417"/>
                </a:lnTo>
                <a:lnTo>
                  <a:pt x="1357880" y="289868"/>
                </a:lnTo>
                <a:lnTo>
                  <a:pt x="1384697" y="326004"/>
                </a:lnTo>
                <a:lnTo>
                  <a:pt x="1409382" y="363736"/>
                </a:lnTo>
                <a:lnTo>
                  <a:pt x="1431848" y="402976"/>
                </a:lnTo>
                <a:lnTo>
                  <a:pt x="1452004" y="443635"/>
                </a:lnTo>
                <a:lnTo>
                  <a:pt x="1469762" y="485623"/>
                </a:lnTo>
                <a:lnTo>
                  <a:pt x="1485032" y="528851"/>
                </a:lnTo>
                <a:lnTo>
                  <a:pt x="1497725" y="573230"/>
                </a:lnTo>
                <a:lnTo>
                  <a:pt x="1507753" y="618671"/>
                </a:lnTo>
                <a:lnTo>
                  <a:pt x="1515026" y="665085"/>
                </a:lnTo>
                <a:lnTo>
                  <a:pt x="1519455" y="712383"/>
                </a:lnTo>
                <a:lnTo>
                  <a:pt x="1520952" y="760476"/>
                </a:lnTo>
                <a:lnTo>
                  <a:pt x="1519455" y="808568"/>
                </a:lnTo>
                <a:lnTo>
                  <a:pt x="1515026" y="855866"/>
                </a:lnTo>
                <a:lnTo>
                  <a:pt x="1507753" y="902280"/>
                </a:lnTo>
                <a:lnTo>
                  <a:pt x="1497725" y="947721"/>
                </a:lnTo>
                <a:lnTo>
                  <a:pt x="1485032" y="992100"/>
                </a:lnTo>
                <a:lnTo>
                  <a:pt x="1469762" y="1035328"/>
                </a:lnTo>
                <a:lnTo>
                  <a:pt x="1452004" y="1077316"/>
                </a:lnTo>
                <a:lnTo>
                  <a:pt x="1431848" y="1117975"/>
                </a:lnTo>
                <a:lnTo>
                  <a:pt x="1409382" y="1157215"/>
                </a:lnTo>
                <a:lnTo>
                  <a:pt x="1384697" y="1194947"/>
                </a:lnTo>
                <a:lnTo>
                  <a:pt x="1357880" y="1231083"/>
                </a:lnTo>
                <a:lnTo>
                  <a:pt x="1329021" y="1265534"/>
                </a:lnTo>
                <a:lnTo>
                  <a:pt x="1298209" y="1298209"/>
                </a:lnTo>
                <a:lnTo>
                  <a:pt x="1265534" y="1329021"/>
                </a:lnTo>
                <a:lnTo>
                  <a:pt x="1231083" y="1357880"/>
                </a:lnTo>
                <a:lnTo>
                  <a:pt x="1194947" y="1384697"/>
                </a:lnTo>
                <a:lnTo>
                  <a:pt x="1157215" y="1409382"/>
                </a:lnTo>
                <a:lnTo>
                  <a:pt x="1117975" y="1431848"/>
                </a:lnTo>
                <a:lnTo>
                  <a:pt x="1077316" y="1452004"/>
                </a:lnTo>
                <a:lnTo>
                  <a:pt x="1035328" y="1469762"/>
                </a:lnTo>
                <a:lnTo>
                  <a:pt x="992100" y="1485032"/>
                </a:lnTo>
                <a:lnTo>
                  <a:pt x="947721" y="1497725"/>
                </a:lnTo>
                <a:lnTo>
                  <a:pt x="902280" y="1507753"/>
                </a:lnTo>
                <a:lnTo>
                  <a:pt x="855866" y="1515026"/>
                </a:lnTo>
                <a:lnTo>
                  <a:pt x="808568" y="1519455"/>
                </a:lnTo>
                <a:lnTo>
                  <a:pt x="760476" y="1520952"/>
                </a:lnTo>
                <a:lnTo>
                  <a:pt x="712383" y="1519455"/>
                </a:lnTo>
                <a:lnTo>
                  <a:pt x="665085" y="1515026"/>
                </a:lnTo>
                <a:lnTo>
                  <a:pt x="618671" y="1507753"/>
                </a:lnTo>
                <a:lnTo>
                  <a:pt x="573230" y="1497725"/>
                </a:lnTo>
                <a:lnTo>
                  <a:pt x="528851" y="1485032"/>
                </a:lnTo>
                <a:lnTo>
                  <a:pt x="485623" y="1469762"/>
                </a:lnTo>
                <a:lnTo>
                  <a:pt x="443635" y="1452004"/>
                </a:lnTo>
                <a:lnTo>
                  <a:pt x="402976" y="1431848"/>
                </a:lnTo>
                <a:lnTo>
                  <a:pt x="363736" y="1409382"/>
                </a:lnTo>
                <a:lnTo>
                  <a:pt x="326004" y="1384697"/>
                </a:lnTo>
                <a:lnTo>
                  <a:pt x="289868" y="1357880"/>
                </a:lnTo>
                <a:lnTo>
                  <a:pt x="255417" y="1329021"/>
                </a:lnTo>
                <a:lnTo>
                  <a:pt x="222742" y="1298209"/>
                </a:lnTo>
                <a:lnTo>
                  <a:pt x="191930" y="1265534"/>
                </a:lnTo>
                <a:lnTo>
                  <a:pt x="163071" y="1231083"/>
                </a:lnTo>
                <a:lnTo>
                  <a:pt x="136254" y="1194947"/>
                </a:lnTo>
                <a:lnTo>
                  <a:pt x="111569" y="1157215"/>
                </a:lnTo>
                <a:lnTo>
                  <a:pt x="89103" y="1117975"/>
                </a:lnTo>
                <a:lnTo>
                  <a:pt x="68947" y="1077316"/>
                </a:lnTo>
                <a:lnTo>
                  <a:pt x="51189" y="1035328"/>
                </a:lnTo>
                <a:lnTo>
                  <a:pt x="35919" y="992100"/>
                </a:lnTo>
                <a:lnTo>
                  <a:pt x="23226" y="947721"/>
                </a:lnTo>
                <a:lnTo>
                  <a:pt x="13198" y="902280"/>
                </a:lnTo>
                <a:lnTo>
                  <a:pt x="5925" y="855866"/>
                </a:lnTo>
                <a:lnTo>
                  <a:pt x="1496" y="808568"/>
                </a:lnTo>
                <a:lnTo>
                  <a:pt x="0" y="76047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18">
            <a:extLst>
              <a:ext uri="{FF2B5EF4-FFF2-40B4-BE49-F238E27FC236}">
                <a16:creationId xmlns:a16="http://schemas.microsoft.com/office/drawing/2014/main" id="{98BC85EE-1145-4F52-9769-27E68D2D0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62062"/>
              </p:ext>
            </p:extLst>
          </p:nvPr>
        </p:nvGraphicFramePr>
        <p:xfrm>
          <a:off x="7028966" y="4075866"/>
          <a:ext cx="709930" cy="90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6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C9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B6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19">
            <a:extLst>
              <a:ext uri="{FF2B5EF4-FFF2-40B4-BE49-F238E27FC236}">
                <a16:creationId xmlns:a16="http://schemas.microsoft.com/office/drawing/2014/main" id="{154F6334-EFE5-42C4-AAAC-051ACE6FCE20}"/>
              </a:ext>
            </a:extLst>
          </p:cNvPr>
          <p:cNvSpPr txBox="1"/>
          <p:nvPr/>
        </p:nvSpPr>
        <p:spPr>
          <a:xfrm>
            <a:off x="2477541" y="3731696"/>
            <a:ext cx="5210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33595" algn="l"/>
              </a:tabLst>
            </a:pPr>
            <a:r>
              <a:rPr sz="2000" b="1" spc="-5" dirty="0">
                <a:latin typeface="Arial"/>
                <a:cs typeface="Arial"/>
              </a:rPr>
              <a:t>Parent	Proc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6A2AF05D-5573-4618-927A-2EF955D4BD6C}"/>
              </a:ext>
            </a:extLst>
          </p:cNvPr>
          <p:cNvSpPr txBox="1"/>
          <p:nvPr/>
        </p:nvSpPr>
        <p:spPr>
          <a:xfrm>
            <a:off x="6789698" y="4290496"/>
            <a:ext cx="167005" cy="58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15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15"/>
              </a:lnSpc>
            </a:pPr>
            <a:r>
              <a:rPr sz="2000" spc="-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EB6475EF-F6FB-480E-9E57-3895207FA531}"/>
              </a:ext>
            </a:extLst>
          </p:cNvPr>
          <p:cNvSpPr/>
          <p:nvPr/>
        </p:nvSpPr>
        <p:spPr>
          <a:xfrm>
            <a:off x="7744739" y="4459279"/>
            <a:ext cx="1168400" cy="568960"/>
          </a:xfrm>
          <a:custGeom>
            <a:avLst/>
            <a:gdLst/>
            <a:ahLst/>
            <a:cxnLst/>
            <a:rect l="l" t="t" r="r" b="b"/>
            <a:pathLst>
              <a:path w="1168400" h="568960">
                <a:moveTo>
                  <a:pt x="1094784" y="519608"/>
                </a:moveTo>
                <a:lnTo>
                  <a:pt x="1072260" y="568705"/>
                </a:lnTo>
                <a:lnTo>
                  <a:pt x="1168019" y="542797"/>
                </a:lnTo>
                <a:lnTo>
                  <a:pt x="1159459" y="524890"/>
                </a:lnTo>
                <a:lnTo>
                  <a:pt x="1106297" y="524890"/>
                </a:lnTo>
                <a:lnTo>
                  <a:pt x="1094784" y="519608"/>
                </a:lnTo>
                <a:close/>
              </a:path>
              <a:path w="1168400" h="568960">
                <a:moveTo>
                  <a:pt x="1102721" y="502307"/>
                </a:moveTo>
                <a:lnTo>
                  <a:pt x="1094784" y="519608"/>
                </a:lnTo>
                <a:lnTo>
                  <a:pt x="1106297" y="524890"/>
                </a:lnTo>
                <a:lnTo>
                  <a:pt x="1114298" y="507618"/>
                </a:lnTo>
                <a:lnTo>
                  <a:pt x="1102721" y="502307"/>
                </a:lnTo>
                <a:close/>
              </a:path>
              <a:path w="1168400" h="568960">
                <a:moveTo>
                  <a:pt x="1125220" y="453262"/>
                </a:moveTo>
                <a:lnTo>
                  <a:pt x="1102721" y="502307"/>
                </a:lnTo>
                <a:lnTo>
                  <a:pt x="1114298" y="507618"/>
                </a:lnTo>
                <a:lnTo>
                  <a:pt x="1106297" y="524890"/>
                </a:lnTo>
                <a:lnTo>
                  <a:pt x="1159459" y="524890"/>
                </a:lnTo>
                <a:lnTo>
                  <a:pt x="1125220" y="453262"/>
                </a:lnTo>
                <a:close/>
              </a:path>
              <a:path w="1168400" h="568960">
                <a:moveTo>
                  <a:pt x="7874" y="0"/>
                </a:moveTo>
                <a:lnTo>
                  <a:pt x="0" y="17271"/>
                </a:lnTo>
                <a:lnTo>
                  <a:pt x="1094784" y="519608"/>
                </a:lnTo>
                <a:lnTo>
                  <a:pt x="1102721" y="502307"/>
                </a:lnTo>
                <a:lnTo>
                  <a:pt x="7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2">
            <a:extLst>
              <a:ext uri="{FF2B5EF4-FFF2-40B4-BE49-F238E27FC236}">
                <a16:creationId xmlns:a16="http://schemas.microsoft.com/office/drawing/2014/main" id="{5D88F800-F11D-4FC9-A57A-14ABC5F0D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57305"/>
              </p:ext>
            </p:extLst>
          </p:nvPr>
        </p:nvGraphicFramePr>
        <p:xfrm>
          <a:off x="8902724" y="4026336"/>
          <a:ext cx="1605280" cy="2707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2530">
                <a:tc>
                  <a:txBody>
                    <a:bodyPr/>
                    <a:lstStyle/>
                    <a:p>
                      <a:pPr marL="315595" indent="-302260">
                        <a:lnSpc>
                          <a:spcPct val="97500"/>
                        </a:lnSpc>
                        <a:spcBef>
                          <a:spcPts val="270"/>
                        </a:spcBef>
                      </a:pPr>
                      <a:r>
                        <a:rPr sz="2000" spc="-135" dirty="0">
                          <a:latin typeface="Consolas"/>
                          <a:cs typeface="Consolas"/>
                        </a:rPr>
                        <a:t>(struct</a:t>
                      </a:r>
                      <a:r>
                        <a:rPr sz="2000" spc="-3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25" dirty="0">
                          <a:latin typeface="Consolas"/>
                          <a:cs typeface="Consolas"/>
                        </a:rPr>
                        <a:t>file)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inode *ip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off: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18159" marR="31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ref:</a:t>
                      </a:r>
                      <a:r>
                        <a:rPr sz="1800" b="1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524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3">
            <a:extLst>
              <a:ext uri="{FF2B5EF4-FFF2-40B4-BE49-F238E27FC236}">
                <a16:creationId xmlns:a16="http://schemas.microsoft.com/office/drawing/2014/main" id="{2CC1D9D1-355C-4BE8-8E29-DC5F74C81277}"/>
              </a:ext>
            </a:extLst>
          </p:cNvPr>
          <p:cNvSpPr/>
          <p:nvPr/>
        </p:nvSpPr>
        <p:spPr>
          <a:xfrm>
            <a:off x="7746516" y="4717723"/>
            <a:ext cx="1166495" cy="329565"/>
          </a:xfrm>
          <a:custGeom>
            <a:avLst/>
            <a:gdLst/>
            <a:ahLst/>
            <a:cxnLst/>
            <a:rect l="l" t="t" r="r" b="b"/>
            <a:pathLst>
              <a:path w="1166495" h="329564">
                <a:moveTo>
                  <a:pt x="1089884" y="276477"/>
                </a:moveTo>
                <a:lnTo>
                  <a:pt x="1077468" y="329056"/>
                </a:lnTo>
                <a:lnTo>
                  <a:pt x="1166241" y="284733"/>
                </a:lnTo>
                <a:lnTo>
                  <a:pt x="1162238" y="279399"/>
                </a:lnTo>
                <a:lnTo>
                  <a:pt x="1102232" y="279399"/>
                </a:lnTo>
                <a:lnTo>
                  <a:pt x="1089884" y="276477"/>
                </a:lnTo>
                <a:close/>
              </a:path>
              <a:path w="1166495" h="329564">
                <a:moveTo>
                  <a:pt x="1094266" y="257920"/>
                </a:moveTo>
                <a:lnTo>
                  <a:pt x="1089884" y="276477"/>
                </a:lnTo>
                <a:lnTo>
                  <a:pt x="1102232" y="279399"/>
                </a:lnTo>
                <a:lnTo>
                  <a:pt x="1106677" y="260857"/>
                </a:lnTo>
                <a:lnTo>
                  <a:pt x="1094266" y="257920"/>
                </a:lnTo>
                <a:close/>
              </a:path>
              <a:path w="1166495" h="329564">
                <a:moveTo>
                  <a:pt x="1106677" y="205358"/>
                </a:moveTo>
                <a:lnTo>
                  <a:pt x="1094266" y="257920"/>
                </a:lnTo>
                <a:lnTo>
                  <a:pt x="1106677" y="260857"/>
                </a:lnTo>
                <a:lnTo>
                  <a:pt x="1102232" y="279399"/>
                </a:lnTo>
                <a:lnTo>
                  <a:pt x="1162238" y="279399"/>
                </a:lnTo>
                <a:lnTo>
                  <a:pt x="1106677" y="205358"/>
                </a:lnTo>
                <a:close/>
              </a:path>
              <a:path w="1166495" h="329564">
                <a:moveTo>
                  <a:pt x="4317" y="0"/>
                </a:moveTo>
                <a:lnTo>
                  <a:pt x="0" y="18541"/>
                </a:lnTo>
                <a:lnTo>
                  <a:pt x="1089884" y="276477"/>
                </a:lnTo>
                <a:lnTo>
                  <a:pt x="1094266" y="257920"/>
                </a:lnTo>
                <a:lnTo>
                  <a:pt x="4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56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DMA Controllers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Other device controllers rely on an external DMA controller (on the SoC). Their drivers need to submit DMA descriptors to this controller.</a:t>
            </a:r>
            <a:endParaRPr lang="en-US" altLang="zh-TW" sz="28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9334A0-E86D-4655-95A8-9FF0C2B61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58" y="2028189"/>
            <a:ext cx="8758708" cy="45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41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D44C6D9F-2641-427F-8F79-E29DFC91E124}"/>
              </a:ext>
            </a:extLst>
          </p:cNvPr>
          <p:cNvSpPr/>
          <p:nvPr/>
        </p:nvSpPr>
        <p:spPr>
          <a:xfrm>
            <a:off x="2293038" y="3199750"/>
            <a:ext cx="8077200" cy="2763520"/>
          </a:xfrm>
          <a:custGeom>
            <a:avLst/>
            <a:gdLst/>
            <a:ahLst/>
            <a:cxnLst/>
            <a:rect l="l" t="t" r="r" b="b"/>
            <a:pathLst>
              <a:path w="8077200" h="2763520">
                <a:moveTo>
                  <a:pt x="0" y="2763012"/>
                </a:moveTo>
                <a:lnTo>
                  <a:pt x="8077200" y="2763012"/>
                </a:lnTo>
                <a:lnTo>
                  <a:pt x="8077200" y="0"/>
                </a:lnTo>
                <a:lnTo>
                  <a:pt x="0" y="0"/>
                </a:lnTo>
                <a:lnTo>
                  <a:pt x="0" y="27630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0BD1A96-FC78-4789-BEAB-3D4FBDB732C5}"/>
              </a:ext>
            </a:extLst>
          </p:cNvPr>
          <p:cNvSpPr/>
          <p:nvPr/>
        </p:nvSpPr>
        <p:spPr>
          <a:xfrm>
            <a:off x="2293038" y="3199750"/>
            <a:ext cx="8077200" cy="2763520"/>
          </a:xfrm>
          <a:custGeom>
            <a:avLst/>
            <a:gdLst/>
            <a:ahLst/>
            <a:cxnLst/>
            <a:rect l="l" t="t" r="r" b="b"/>
            <a:pathLst>
              <a:path w="8077200" h="2763520">
                <a:moveTo>
                  <a:pt x="0" y="2763012"/>
                </a:moveTo>
                <a:lnTo>
                  <a:pt x="8077200" y="2763012"/>
                </a:lnTo>
                <a:lnTo>
                  <a:pt x="8077200" y="0"/>
                </a:lnTo>
                <a:lnTo>
                  <a:pt x="0" y="0"/>
                </a:lnTo>
                <a:lnTo>
                  <a:pt x="0" y="276301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Forcing Writes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marR="27876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For performance, the file system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buffers writes</a:t>
            </a:r>
            <a:r>
              <a:rPr lang="en-US" altLang="zh-TW" sz="28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in  memory (e.g., for 5 sec or 30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sec).</a:t>
            </a:r>
            <a:endParaRPr lang="en-US" altLang="zh-TW" sz="3950" dirty="0">
              <a:latin typeface="Arial"/>
              <a:cs typeface="Arial"/>
            </a:endParaRPr>
          </a:p>
          <a:p>
            <a:pPr marL="355600" marR="5080" indent="-342900">
              <a:lnSpc>
                <a:spcPct val="102000"/>
              </a:lnSpc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 err="1">
                <a:solidFill>
                  <a:srgbClr val="333333"/>
                </a:solidFill>
                <a:latin typeface="Consolas"/>
                <a:cs typeface="Consolas"/>
              </a:rPr>
              <a:t>fsync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lang="en-US" altLang="zh-TW" sz="2800" spc="-8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system call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forces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all dirty (i.e., not yet  written) data to the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E04FA5-6128-46D7-B29B-FF8D80B42544}"/>
              </a:ext>
            </a:extLst>
          </p:cNvPr>
          <p:cNvSpPr/>
          <p:nvPr/>
        </p:nvSpPr>
        <p:spPr>
          <a:xfrm>
            <a:off x="1845941" y="3303900"/>
            <a:ext cx="88569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>
              <a:lnSpc>
                <a:spcPct val="100000"/>
              </a:lnSpc>
              <a:spcBef>
                <a:spcPts val="2605"/>
              </a:spcBef>
            </a:pPr>
            <a:r>
              <a:rPr lang="en-US" altLang="zh-TW" sz="2400" dirty="0">
                <a:latin typeface="Consolas"/>
                <a:cs typeface="Consolas"/>
              </a:rPr>
              <a:t>int </a:t>
            </a:r>
            <a:r>
              <a:rPr lang="en-US" altLang="zh-TW" sz="2400" dirty="0" err="1">
                <a:latin typeface="Consolas"/>
                <a:cs typeface="Consolas"/>
              </a:rPr>
              <a:t>fd</a:t>
            </a:r>
            <a:r>
              <a:rPr lang="en-US" altLang="zh-TW" sz="2400" dirty="0">
                <a:latin typeface="Consolas"/>
                <a:cs typeface="Consolas"/>
              </a:rPr>
              <a:t> = open("foo",</a:t>
            </a:r>
            <a:r>
              <a:rPr lang="en-US" altLang="zh-TW" sz="2400" spc="50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O_CREAT|O_WRONLY|O_TRUNC,</a:t>
            </a:r>
          </a:p>
          <a:p>
            <a:pPr marR="42545" algn="ctr">
              <a:lnSpc>
                <a:spcPct val="100000"/>
              </a:lnSpc>
            </a:pPr>
            <a:r>
              <a:rPr lang="en-US" altLang="zh-TW" sz="2400" dirty="0">
                <a:latin typeface="Consolas"/>
                <a:cs typeface="Consolas"/>
              </a:rPr>
              <a:t>S_IRUSR|S_IWUSR);</a:t>
            </a:r>
          </a:p>
          <a:p>
            <a:pPr marL="469900">
              <a:lnSpc>
                <a:spcPct val="100000"/>
              </a:lnSpc>
            </a:pPr>
            <a:r>
              <a:rPr lang="en-US" altLang="zh-TW" sz="2400" dirty="0">
                <a:latin typeface="Consolas"/>
                <a:cs typeface="Consolas"/>
              </a:rPr>
              <a:t>assert(</a:t>
            </a:r>
            <a:r>
              <a:rPr lang="en-US" altLang="zh-TW" sz="2400" dirty="0" err="1">
                <a:latin typeface="Consolas"/>
                <a:cs typeface="Consolas"/>
              </a:rPr>
              <a:t>fd</a:t>
            </a:r>
            <a:r>
              <a:rPr lang="en-US" altLang="zh-TW" sz="2400" dirty="0">
                <a:latin typeface="Consolas"/>
                <a:cs typeface="Consolas"/>
              </a:rPr>
              <a:t> &gt;</a:t>
            </a:r>
            <a:r>
              <a:rPr lang="en-US" altLang="zh-TW" sz="2400" spc="10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-1);</a:t>
            </a:r>
          </a:p>
          <a:p>
            <a:pPr marL="469900" marR="2532380">
              <a:lnSpc>
                <a:spcPct val="100000"/>
              </a:lnSpc>
            </a:pPr>
            <a:r>
              <a:rPr lang="en-US" altLang="zh-TW" sz="2400" dirty="0">
                <a:latin typeface="Consolas"/>
                <a:cs typeface="Consolas"/>
              </a:rPr>
              <a:t>int </a:t>
            </a:r>
            <a:r>
              <a:rPr lang="en-US" altLang="zh-TW" sz="2400" dirty="0" err="1">
                <a:latin typeface="Consolas"/>
                <a:cs typeface="Consolas"/>
              </a:rPr>
              <a:t>rc</a:t>
            </a:r>
            <a:r>
              <a:rPr lang="en-US" altLang="zh-TW" sz="2400" dirty="0">
                <a:latin typeface="Consolas"/>
                <a:cs typeface="Consolas"/>
              </a:rPr>
              <a:t> = write(</a:t>
            </a:r>
            <a:r>
              <a:rPr lang="en-US" altLang="zh-TW" sz="2400" dirty="0" err="1">
                <a:latin typeface="Consolas"/>
                <a:cs typeface="Consolas"/>
              </a:rPr>
              <a:t>fd</a:t>
            </a:r>
            <a:r>
              <a:rPr lang="en-US" altLang="zh-TW" sz="2400" dirty="0">
                <a:latin typeface="Consolas"/>
                <a:cs typeface="Consolas"/>
              </a:rPr>
              <a:t>, buffer, size);  assert(</a:t>
            </a:r>
            <a:r>
              <a:rPr lang="en-US" altLang="zh-TW" sz="2400" dirty="0" err="1">
                <a:latin typeface="Consolas"/>
                <a:cs typeface="Consolas"/>
              </a:rPr>
              <a:t>rc</a:t>
            </a:r>
            <a:r>
              <a:rPr lang="en-US" altLang="zh-TW" sz="2400" dirty="0">
                <a:latin typeface="Consolas"/>
                <a:cs typeface="Consolas"/>
              </a:rPr>
              <a:t> ==</a:t>
            </a:r>
            <a:r>
              <a:rPr lang="en-US" altLang="zh-TW" sz="2400" spc="10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size);</a:t>
            </a:r>
          </a:p>
          <a:p>
            <a:pPr marL="469900">
              <a:lnSpc>
                <a:spcPct val="100000"/>
              </a:lnSpc>
            </a:pPr>
            <a:r>
              <a:rPr lang="en-US" altLang="zh-TW" sz="2400" b="1" dirty="0" err="1">
                <a:solidFill>
                  <a:srgbClr val="FF0000"/>
                </a:solidFill>
                <a:latin typeface="Consolas"/>
                <a:cs typeface="Consolas"/>
              </a:rPr>
              <a:t>rc</a:t>
            </a:r>
            <a:r>
              <a:rPr lang="en-US" altLang="zh-TW" sz="2400" b="1" dirty="0">
                <a:solidFill>
                  <a:srgbClr val="FF0000"/>
                </a:solidFill>
                <a:latin typeface="Consolas"/>
                <a:cs typeface="Consolas"/>
              </a:rPr>
              <a:t> =</a:t>
            </a:r>
            <a:r>
              <a:rPr lang="en-US" altLang="zh-TW" sz="2400" b="1"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nsolas"/>
                <a:cs typeface="Consolas"/>
              </a:rPr>
              <a:t>fsync</a:t>
            </a:r>
            <a:r>
              <a:rPr lang="en-US" altLang="zh-TW" sz="2400" b="1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  <a:latin typeface="Consolas"/>
                <a:cs typeface="Consolas"/>
              </a:rPr>
              <a:t>fd</a:t>
            </a:r>
            <a:r>
              <a:rPr lang="en-US" altLang="zh-TW" sz="2400" b="1" dirty="0">
                <a:solidFill>
                  <a:srgbClr val="FF0000"/>
                </a:solidFill>
                <a:latin typeface="Consolas"/>
                <a:cs typeface="Consolas"/>
              </a:rPr>
              <a:t>);</a:t>
            </a:r>
            <a:endParaRPr lang="en-US" altLang="zh-TW" sz="24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lang="en-US" altLang="zh-TW" sz="2400" dirty="0">
                <a:latin typeface="Consolas"/>
                <a:cs typeface="Consolas"/>
              </a:rPr>
              <a:t>assert(</a:t>
            </a:r>
            <a:r>
              <a:rPr lang="en-US" altLang="zh-TW" sz="2400" dirty="0" err="1">
                <a:latin typeface="Consolas"/>
                <a:cs typeface="Consolas"/>
              </a:rPr>
              <a:t>rc</a:t>
            </a:r>
            <a:r>
              <a:rPr lang="en-US" altLang="zh-TW" sz="2400" dirty="0">
                <a:latin typeface="Consolas"/>
                <a:cs typeface="Consolas"/>
              </a:rPr>
              <a:t> ==</a:t>
            </a:r>
            <a:r>
              <a:rPr lang="en-US" altLang="zh-TW" sz="2400" spc="15" dirty="0">
                <a:latin typeface="Consolas"/>
                <a:cs typeface="Consolas"/>
              </a:rPr>
              <a:t> </a:t>
            </a:r>
            <a:r>
              <a:rPr lang="en-US" altLang="zh-TW" sz="2400" dirty="0">
                <a:latin typeface="Consolas"/>
                <a:cs typeface="Consolas"/>
              </a:rPr>
              <a:t>0);</a:t>
            </a:r>
          </a:p>
        </p:txBody>
      </p:sp>
    </p:spTree>
    <p:extLst>
      <p:ext uri="{BB962C8B-B14F-4D97-AF65-F5344CB8AC3E}">
        <p14:creationId xmlns:p14="http://schemas.microsoft.com/office/powerpoint/2010/main" val="4294148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2F2A9BD4-7754-460D-BDF5-74FD40AD5BC2}"/>
              </a:ext>
            </a:extLst>
          </p:cNvPr>
          <p:cNvSpPr/>
          <p:nvPr/>
        </p:nvSpPr>
        <p:spPr>
          <a:xfrm>
            <a:off x="1197868" y="2311067"/>
            <a:ext cx="10513168" cy="4326890"/>
          </a:xfrm>
          <a:custGeom>
            <a:avLst/>
            <a:gdLst/>
            <a:ahLst/>
            <a:cxnLst/>
            <a:rect l="l" t="t" r="r" b="b"/>
            <a:pathLst>
              <a:path w="8836660" h="4326890">
                <a:moveTo>
                  <a:pt x="0" y="4326636"/>
                </a:moveTo>
                <a:lnTo>
                  <a:pt x="8836152" y="4326636"/>
                </a:lnTo>
                <a:lnTo>
                  <a:pt x="8836152" y="0"/>
                </a:lnTo>
                <a:lnTo>
                  <a:pt x="0" y="0"/>
                </a:lnTo>
                <a:lnTo>
                  <a:pt x="0" y="43266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0696FEA-B94D-455F-BCFE-519338B05CEA}"/>
              </a:ext>
            </a:extLst>
          </p:cNvPr>
          <p:cNvSpPr/>
          <p:nvPr/>
        </p:nvSpPr>
        <p:spPr>
          <a:xfrm>
            <a:off x="1197868" y="2311067"/>
            <a:ext cx="10513168" cy="4326890"/>
          </a:xfrm>
          <a:custGeom>
            <a:avLst/>
            <a:gdLst/>
            <a:ahLst/>
            <a:cxnLst/>
            <a:rect l="l" t="t" r="r" b="b"/>
            <a:pathLst>
              <a:path w="8836660" h="4326890">
                <a:moveTo>
                  <a:pt x="0" y="4326636"/>
                </a:moveTo>
                <a:lnTo>
                  <a:pt x="8836152" y="4326636"/>
                </a:lnTo>
                <a:lnTo>
                  <a:pt x="8836152" y="0"/>
                </a:lnTo>
                <a:lnTo>
                  <a:pt x="0" y="0"/>
                </a:lnTo>
                <a:lnTo>
                  <a:pt x="0" y="432663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Information of Files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marR="45656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file system keeps a fair amount of</a:t>
            </a:r>
            <a:r>
              <a:rPr lang="en-US" altLang="zh-TW" sz="28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information  about each file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it is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storing.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0">
              <a:lnSpc>
                <a:spcPct val="100000"/>
              </a:lnSpc>
              <a:spcBef>
                <a:spcPts val="535"/>
              </a:spcBef>
              <a:buNone/>
            </a:pPr>
            <a:r>
              <a:rPr lang="en-US" altLang="zh-TW" dirty="0">
                <a:solidFill>
                  <a:srgbClr val="333333"/>
                </a:solidFill>
                <a:latin typeface="Consolas"/>
                <a:cs typeface="Consolas"/>
              </a:rPr>
              <a:t> –</a:t>
            </a:r>
            <a:r>
              <a:rPr lang="en-US" altLang="zh-TW" spc="-39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/>
                <a:cs typeface="Consolas"/>
              </a:rPr>
              <a:t>stat()</a:t>
            </a:r>
            <a:r>
              <a:rPr lang="en-US" altLang="zh-TW" spc="-6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lang="en-US" altLang="zh-TW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 err="1">
                <a:solidFill>
                  <a:srgbClr val="333333"/>
                </a:solidFill>
                <a:latin typeface="Consolas"/>
                <a:cs typeface="Consolas"/>
              </a:rPr>
              <a:t>fstat</a:t>
            </a:r>
            <a:r>
              <a:rPr lang="en-US" altLang="zh-TW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lang="en-US" altLang="zh-TW" spc="-6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calls</a:t>
            </a:r>
            <a:r>
              <a:rPr lang="en-US" altLang="zh-TW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lang="en-US" altLang="zh-TW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used</a:t>
            </a:r>
            <a:r>
              <a:rPr lang="en-US" altLang="zh-TW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lang="en-US" altLang="zh-TW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see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metadata.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0C89C5E-8FFA-4B74-AFBA-446AD34EE2C2}"/>
              </a:ext>
            </a:extLst>
          </p:cNvPr>
          <p:cNvSpPr/>
          <p:nvPr/>
        </p:nvSpPr>
        <p:spPr>
          <a:xfrm>
            <a:off x="1125860" y="2276872"/>
            <a:ext cx="108952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">
              <a:lnSpc>
                <a:spcPct val="100000"/>
              </a:lnSpc>
              <a:spcBef>
                <a:spcPts val="605"/>
              </a:spcBef>
              <a:tabLst>
                <a:tab pos="1068070" algn="l"/>
                <a:tab pos="1766570" algn="l"/>
              </a:tabLst>
            </a:pPr>
            <a:r>
              <a:rPr lang="en-US" altLang="zh-TW" sz="2000" spc="-5" dirty="0">
                <a:latin typeface="Consolas"/>
                <a:cs typeface="Consolas"/>
              </a:rPr>
              <a:t>struct	</a:t>
            </a:r>
            <a:r>
              <a:rPr lang="en-US" altLang="zh-TW" sz="2000" dirty="0">
                <a:latin typeface="Consolas"/>
                <a:cs typeface="Consolas"/>
              </a:rPr>
              <a:t>stat	</a:t>
            </a:r>
            <a:r>
              <a:rPr lang="en-US" altLang="zh-TW" sz="2000" spc="-5" dirty="0">
                <a:latin typeface="Consolas"/>
                <a:cs typeface="Consolas"/>
              </a:rPr>
              <a:t>{</a:t>
            </a:r>
            <a:endParaRPr lang="en-US" altLang="zh-TW" sz="2000" dirty="0">
              <a:latin typeface="Consolas"/>
              <a:cs typeface="Consolas"/>
            </a:endParaRPr>
          </a:p>
          <a:p>
            <a:pPr marL="648970" marR="1332230">
              <a:lnSpc>
                <a:spcPct val="100000"/>
              </a:lnSpc>
              <a:tabLst>
                <a:tab pos="2605405" algn="l"/>
                <a:tab pos="3443604" algn="l"/>
                <a:tab pos="3862704" algn="l"/>
                <a:tab pos="4840605" algn="l"/>
              </a:tabLst>
            </a:pPr>
            <a:r>
              <a:rPr lang="en-US" altLang="zh-TW" sz="2000" spc="-5" dirty="0" err="1">
                <a:latin typeface="Consolas"/>
                <a:cs typeface="Consolas"/>
              </a:rPr>
              <a:t>dev_t</a:t>
            </a:r>
            <a:r>
              <a:rPr lang="en-US" altLang="zh-TW" sz="2000" spc="35" dirty="0">
                <a:latin typeface="Consolas"/>
                <a:cs typeface="Consolas"/>
              </a:rPr>
              <a:t> </a:t>
            </a:r>
            <a:r>
              <a:rPr lang="en-US" altLang="zh-TW" sz="2000" spc="-5" dirty="0" err="1">
                <a:latin typeface="Consolas"/>
                <a:cs typeface="Consolas"/>
              </a:rPr>
              <a:t>st_dev</a:t>
            </a:r>
            <a:r>
              <a:rPr lang="en-US" altLang="zh-TW" sz="2000" spc="-5" dirty="0">
                <a:latin typeface="Consolas"/>
                <a:cs typeface="Consolas"/>
              </a:rPr>
              <a:t>;	/*</a:t>
            </a:r>
            <a:r>
              <a:rPr lang="en-US" altLang="zh-TW" sz="2000" spc="10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ID	</a:t>
            </a:r>
            <a:r>
              <a:rPr lang="en-US" altLang="zh-TW" sz="2000" dirty="0">
                <a:latin typeface="Consolas"/>
                <a:cs typeface="Consolas"/>
              </a:rPr>
              <a:t>of	</a:t>
            </a:r>
            <a:r>
              <a:rPr lang="en-US" altLang="zh-TW" sz="2000" spc="-5" dirty="0">
                <a:latin typeface="Consolas"/>
                <a:cs typeface="Consolas"/>
              </a:rPr>
              <a:t>device	containing file */  </a:t>
            </a:r>
            <a:r>
              <a:rPr lang="en-US" altLang="zh-TW" sz="2000" spc="-5" dirty="0" err="1">
                <a:latin typeface="Consolas"/>
                <a:cs typeface="Consolas"/>
              </a:rPr>
              <a:t>ino_t</a:t>
            </a:r>
            <a:r>
              <a:rPr lang="en-US" altLang="zh-TW" sz="2000" spc="35" dirty="0">
                <a:latin typeface="Consolas"/>
                <a:cs typeface="Consolas"/>
              </a:rPr>
              <a:t> </a:t>
            </a:r>
            <a:r>
              <a:rPr lang="en-US" altLang="zh-TW" sz="2000" spc="-5" dirty="0" err="1">
                <a:latin typeface="Consolas"/>
                <a:cs typeface="Consolas"/>
              </a:rPr>
              <a:t>st_ino</a:t>
            </a:r>
            <a:r>
              <a:rPr lang="en-US" altLang="zh-TW" sz="2000" spc="-5" dirty="0">
                <a:latin typeface="Consolas"/>
                <a:cs typeface="Consolas"/>
              </a:rPr>
              <a:t>;	/*</a:t>
            </a:r>
            <a:r>
              <a:rPr lang="en-US" altLang="zh-TW" sz="2000" spc="30" dirty="0">
                <a:latin typeface="Consolas"/>
                <a:cs typeface="Consolas"/>
              </a:rPr>
              <a:t> </a:t>
            </a:r>
            <a:r>
              <a:rPr lang="en-US" altLang="zh-TW" sz="2000" spc="-5" dirty="0" err="1">
                <a:latin typeface="Consolas"/>
                <a:cs typeface="Consolas"/>
              </a:rPr>
              <a:t>inode</a:t>
            </a:r>
            <a:r>
              <a:rPr lang="en-US" altLang="zh-TW" sz="2000" spc="30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number	</a:t>
            </a:r>
            <a:r>
              <a:rPr lang="en-US" altLang="zh-TW" sz="2000" dirty="0">
                <a:latin typeface="Consolas"/>
                <a:cs typeface="Consolas"/>
              </a:rPr>
              <a:t>*/</a:t>
            </a:r>
          </a:p>
          <a:p>
            <a:pPr marL="648970">
              <a:lnSpc>
                <a:spcPct val="100000"/>
              </a:lnSpc>
              <a:spcBef>
                <a:spcPts val="5"/>
              </a:spcBef>
              <a:tabLst>
                <a:tab pos="1626870" algn="l"/>
                <a:tab pos="3302635" algn="l"/>
              </a:tabLst>
            </a:pPr>
            <a:r>
              <a:rPr lang="en-US" altLang="zh-TW" sz="2000" spc="-5" dirty="0" err="1">
                <a:latin typeface="Consolas"/>
                <a:cs typeface="Consolas"/>
              </a:rPr>
              <a:t>mode_t</a:t>
            </a:r>
            <a:r>
              <a:rPr lang="en-US" altLang="zh-TW" sz="2000" spc="-5" dirty="0">
                <a:latin typeface="Consolas"/>
                <a:cs typeface="Consolas"/>
              </a:rPr>
              <a:t>	</a:t>
            </a:r>
            <a:r>
              <a:rPr lang="en-US" altLang="zh-TW" sz="2000" spc="-5" dirty="0" err="1">
                <a:latin typeface="Consolas"/>
                <a:cs typeface="Consolas"/>
              </a:rPr>
              <a:t>st_mode</a:t>
            </a:r>
            <a:r>
              <a:rPr lang="en-US" altLang="zh-TW" sz="2000" spc="-5" dirty="0">
                <a:latin typeface="Consolas"/>
                <a:cs typeface="Consolas"/>
              </a:rPr>
              <a:t>;</a:t>
            </a:r>
            <a:r>
              <a:rPr lang="en-US" altLang="zh-TW" sz="2000" spc="25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/*	protection</a:t>
            </a:r>
            <a:r>
              <a:rPr lang="en-US" altLang="zh-TW" sz="2000" spc="-40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*/</a:t>
            </a:r>
            <a:endParaRPr lang="en-US" altLang="zh-TW" sz="2000" dirty="0">
              <a:latin typeface="Consolas"/>
              <a:cs typeface="Consolas"/>
            </a:endParaRPr>
          </a:p>
          <a:p>
            <a:pPr marL="648970">
              <a:lnSpc>
                <a:spcPct val="100000"/>
              </a:lnSpc>
              <a:tabLst>
                <a:tab pos="3164205" algn="l"/>
                <a:tab pos="4561840" algn="l"/>
              </a:tabLst>
            </a:pPr>
            <a:r>
              <a:rPr lang="en-US" altLang="zh-TW" sz="2000" b="1" spc="-5" dirty="0" err="1">
                <a:solidFill>
                  <a:srgbClr val="FF0000"/>
                </a:solidFill>
                <a:latin typeface="Consolas"/>
                <a:cs typeface="Consolas"/>
              </a:rPr>
              <a:t>nlink_t</a:t>
            </a:r>
            <a:r>
              <a:rPr lang="en-US" altLang="zh-TW" sz="2000" b="1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Consolas"/>
                <a:cs typeface="Consolas"/>
              </a:rPr>
              <a:t>st_nlink</a:t>
            </a:r>
            <a:r>
              <a:rPr lang="en-US" altLang="zh-TW" sz="2000" b="1" dirty="0">
                <a:solidFill>
                  <a:srgbClr val="FF0000"/>
                </a:solidFill>
                <a:latin typeface="Consolas"/>
                <a:cs typeface="Consolas"/>
              </a:rPr>
              <a:t>;	</a:t>
            </a:r>
            <a:r>
              <a:rPr lang="en-US" altLang="zh-TW" sz="2000" b="1" spc="-5" dirty="0">
                <a:solidFill>
                  <a:srgbClr val="FF0000"/>
                </a:solidFill>
                <a:latin typeface="Consolas"/>
                <a:cs typeface="Consolas"/>
              </a:rPr>
              <a:t>/*</a:t>
            </a:r>
            <a:r>
              <a:rPr lang="en-US" altLang="zh-TW" sz="2000" b="1" spc="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000" b="1" spc="-5" dirty="0">
                <a:solidFill>
                  <a:srgbClr val="FF0000"/>
                </a:solidFill>
                <a:latin typeface="Consolas"/>
                <a:cs typeface="Consolas"/>
              </a:rPr>
              <a:t>number	of hard links</a:t>
            </a:r>
            <a:r>
              <a:rPr lang="en-US" altLang="zh-TW" sz="2000" b="1" spc="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000" b="1" spc="-5" dirty="0">
                <a:solidFill>
                  <a:srgbClr val="FF0000"/>
                </a:solidFill>
                <a:latin typeface="Consolas"/>
                <a:cs typeface="Consolas"/>
              </a:rPr>
              <a:t>*/</a:t>
            </a:r>
            <a:endParaRPr lang="en-US" altLang="zh-TW" sz="2000" dirty="0">
              <a:latin typeface="Consolas"/>
              <a:cs typeface="Consolas"/>
            </a:endParaRPr>
          </a:p>
          <a:p>
            <a:pPr marL="648970" marR="2869565">
              <a:lnSpc>
                <a:spcPct val="100000"/>
              </a:lnSpc>
              <a:tabLst>
                <a:tab pos="2605405" algn="l"/>
                <a:tab pos="3862704" algn="l"/>
                <a:tab pos="4142104" algn="l"/>
                <a:tab pos="4561205" algn="l"/>
                <a:tab pos="4700905" algn="l"/>
                <a:tab pos="5399405" algn="l"/>
                <a:tab pos="5539105" algn="l"/>
              </a:tabLst>
            </a:pPr>
            <a:r>
              <a:rPr lang="en-US" altLang="zh-TW" sz="2000" spc="-5" dirty="0" err="1">
                <a:latin typeface="Consolas"/>
                <a:cs typeface="Consolas"/>
              </a:rPr>
              <a:t>uid_t</a:t>
            </a:r>
            <a:r>
              <a:rPr lang="en-US" altLang="zh-TW" sz="2000" spc="35" dirty="0">
                <a:latin typeface="Consolas"/>
                <a:cs typeface="Consolas"/>
              </a:rPr>
              <a:t> </a:t>
            </a:r>
            <a:r>
              <a:rPr lang="en-US" altLang="zh-TW" sz="2000" spc="-5" dirty="0" err="1">
                <a:latin typeface="Consolas"/>
                <a:cs typeface="Consolas"/>
              </a:rPr>
              <a:t>st_uid</a:t>
            </a:r>
            <a:r>
              <a:rPr lang="en-US" altLang="zh-TW" sz="2000" spc="-5" dirty="0">
                <a:latin typeface="Consolas"/>
                <a:cs typeface="Consolas"/>
              </a:rPr>
              <a:t>;	/*</a:t>
            </a:r>
            <a:r>
              <a:rPr lang="en-US" altLang="zh-TW" sz="2000" spc="20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user</a:t>
            </a:r>
            <a:r>
              <a:rPr lang="en-US" altLang="zh-TW" sz="2000" spc="20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ID	</a:t>
            </a:r>
            <a:r>
              <a:rPr lang="en-US" altLang="zh-TW" sz="2000" dirty="0">
                <a:latin typeface="Consolas"/>
                <a:cs typeface="Consolas"/>
              </a:rPr>
              <a:t>of	</a:t>
            </a:r>
            <a:r>
              <a:rPr lang="en-US" altLang="zh-TW" sz="2000" spc="-5" dirty="0">
                <a:latin typeface="Consolas"/>
                <a:cs typeface="Consolas"/>
              </a:rPr>
              <a:t>owner	*/  </a:t>
            </a:r>
            <a:r>
              <a:rPr lang="en-US" altLang="zh-TW" sz="2000" spc="-5" dirty="0" err="1">
                <a:latin typeface="Consolas"/>
                <a:cs typeface="Consolas"/>
              </a:rPr>
              <a:t>gid_t</a:t>
            </a:r>
            <a:r>
              <a:rPr lang="en-US" altLang="zh-TW" sz="2000" spc="35" dirty="0">
                <a:latin typeface="Consolas"/>
                <a:cs typeface="Consolas"/>
              </a:rPr>
              <a:t> </a:t>
            </a:r>
            <a:r>
              <a:rPr lang="en-US" altLang="zh-TW" sz="2000" spc="-5" dirty="0" err="1">
                <a:latin typeface="Consolas"/>
                <a:cs typeface="Consolas"/>
              </a:rPr>
              <a:t>st_gid</a:t>
            </a:r>
            <a:r>
              <a:rPr lang="en-US" altLang="zh-TW" sz="2000" spc="-5" dirty="0">
                <a:latin typeface="Consolas"/>
                <a:cs typeface="Consolas"/>
              </a:rPr>
              <a:t>;	/*</a:t>
            </a:r>
            <a:r>
              <a:rPr lang="en-US" altLang="zh-TW" sz="2000" spc="20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group	ID</a:t>
            </a:r>
            <a:r>
              <a:rPr lang="en-US" altLang="zh-TW" sz="2000" spc="20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of	owner	</a:t>
            </a:r>
            <a:r>
              <a:rPr lang="en-US" altLang="zh-TW" sz="2000" dirty="0">
                <a:latin typeface="Consolas"/>
                <a:cs typeface="Consolas"/>
              </a:rPr>
              <a:t>*/</a:t>
            </a:r>
          </a:p>
          <a:p>
            <a:pPr marL="648970" marR="1332230">
              <a:lnSpc>
                <a:spcPct val="100000"/>
              </a:lnSpc>
              <a:tabLst>
                <a:tab pos="2744470" algn="l"/>
                <a:tab pos="3164205" algn="l"/>
                <a:tab pos="4002404" algn="l"/>
                <a:tab pos="4142104" algn="l"/>
                <a:tab pos="4561840" algn="l"/>
                <a:tab pos="4840605" algn="l"/>
                <a:tab pos="5260340" algn="l"/>
                <a:tab pos="6098540" algn="l"/>
                <a:tab pos="6238240" algn="l"/>
              </a:tabLst>
            </a:pPr>
            <a:r>
              <a:rPr lang="en-US" altLang="zh-TW" sz="2000" spc="-5" dirty="0" err="1">
                <a:latin typeface="Consolas"/>
                <a:cs typeface="Consolas"/>
              </a:rPr>
              <a:t>dev_t</a:t>
            </a:r>
            <a:r>
              <a:rPr lang="en-US" altLang="zh-TW" sz="2000" spc="35" dirty="0">
                <a:latin typeface="Consolas"/>
                <a:cs typeface="Consolas"/>
              </a:rPr>
              <a:t> </a:t>
            </a:r>
            <a:r>
              <a:rPr lang="en-US" altLang="zh-TW" sz="2000" spc="-5" dirty="0" err="1">
                <a:latin typeface="Consolas"/>
                <a:cs typeface="Consolas"/>
              </a:rPr>
              <a:t>st_rdev</a:t>
            </a:r>
            <a:r>
              <a:rPr lang="en-US" altLang="zh-TW" sz="2000" spc="-5" dirty="0">
                <a:latin typeface="Consolas"/>
                <a:cs typeface="Consolas"/>
              </a:rPr>
              <a:t>;	</a:t>
            </a:r>
            <a:r>
              <a:rPr lang="en-US" altLang="zh-TW" sz="2000" dirty="0">
                <a:latin typeface="Consolas"/>
                <a:cs typeface="Consolas"/>
              </a:rPr>
              <a:t>/*	</a:t>
            </a:r>
            <a:r>
              <a:rPr lang="en-US" altLang="zh-TW" sz="2000" spc="-5" dirty="0">
                <a:latin typeface="Consolas"/>
                <a:cs typeface="Consolas"/>
              </a:rPr>
              <a:t>device	</a:t>
            </a:r>
            <a:r>
              <a:rPr lang="en-US" altLang="zh-TW" sz="2000" dirty="0">
                <a:latin typeface="Consolas"/>
                <a:cs typeface="Consolas"/>
              </a:rPr>
              <a:t>ID	</a:t>
            </a:r>
            <a:r>
              <a:rPr lang="en-US" altLang="zh-TW" sz="2000" spc="-5" dirty="0">
                <a:latin typeface="Consolas"/>
                <a:cs typeface="Consolas"/>
              </a:rPr>
              <a:t>(if</a:t>
            </a:r>
            <a:r>
              <a:rPr lang="en-US" altLang="zh-TW" sz="2000" spc="50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special	file) */  </a:t>
            </a:r>
            <a:r>
              <a:rPr lang="en-US" altLang="zh-TW" sz="2000" spc="-5" dirty="0" err="1">
                <a:latin typeface="Consolas"/>
                <a:cs typeface="Consolas"/>
              </a:rPr>
              <a:t>off_t</a:t>
            </a:r>
            <a:r>
              <a:rPr lang="en-US" altLang="zh-TW" sz="2000" spc="35" dirty="0">
                <a:latin typeface="Consolas"/>
                <a:cs typeface="Consolas"/>
              </a:rPr>
              <a:t> </a:t>
            </a:r>
            <a:r>
              <a:rPr lang="en-US" altLang="zh-TW" sz="2000" spc="-5" dirty="0" err="1">
                <a:latin typeface="Consolas"/>
                <a:cs typeface="Consolas"/>
              </a:rPr>
              <a:t>st_size</a:t>
            </a:r>
            <a:r>
              <a:rPr lang="en-US" altLang="zh-TW" sz="2000" spc="-5" dirty="0">
                <a:latin typeface="Consolas"/>
                <a:cs typeface="Consolas"/>
              </a:rPr>
              <a:t>;	</a:t>
            </a:r>
            <a:r>
              <a:rPr lang="en-US" altLang="zh-TW" sz="2000" dirty="0">
                <a:latin typeface="Consolas"/>
                <a:cs typeface="Consolas"/>
              </a:rPr>
              <a:t>/*	</a:t>
            </a:r>
            <a:r>
              <a:rPr lang="en-US" altLang="zh-TW" sz="2000" spc="-5" dirty="0">
                <a:latin typeface="Consolas"/>
                <a:cs typeface="Consolas"/>
              </a:rPr>
              <a:t>total	size,	</a:t>
            </a:r>
            <a:r>
              <a:rPr lang="en-US" altLang="zh-TW" sz="2000" dirty="0">
                <a:latin typeface="Consolas"/>
                <a:cs typeface="Consolas"/>
              </a:rPr>
              <a:t>in	</a:t>
            </a:r>
            <a:r>
              <a:rPr lang="en-US" altLang="zh-TW" sz="2000" spc="-5" dirty="0">
                <a:latin typeface="Consolas"/>
                <a:cs typeface="Consolas"/>
              </a:rPr>
              <a:t>bytes	*/</a:t>
            </a:r>
            <a:endParaRPr lang="en-US" altLang="zh-TW" sz="2000" dirty="0">
              <a:latin typeface="Consolas"/>
              <a:cs typeface="Consolas"/>
            </a:endParaRPr>
          </a:p>
          <a:p>
            <a:pPr marL="648970" marR="213995">
              <a:lnSpc>
                <a:spcPct val="100000"/>
              </a:lnSpc>
              <a:tabLst>
                <a:tab pos="3024505" algn="l"/>
                <a:tab pos="3443604" algn="l"/>
                <a:tab pos="3723004" algn="l"/>
                <a:tab pos="3863340" algn="l"/>
                <a:tab pos="4561205" algn="l"/>
                <a:tab pos="4841240" algn="l"/>
                <a:tab pos="5260340" algn="l"/>
                <a:tab pos="6098540" algn="l"/>
                <a:tab pos="6238240" algn="l"/>
                <a:tab pos="7635240" algn="l"/>
                <a:tab pos="8194675" algn="l"/>
              </a:tabLst>
            </a:pPr>
            <a:r>
              <a:rPr lang="en-US" altLang="zh-TW" sz="2000" spc="-5" dirty="0" err="1">
                <a:latin typeface="Consolas"/>
                <a:cs typeface="Consolas"/>
              </a:rPr>
              <a:t>blks</a:t>
            </a:r>
            <a:r>
              <a:rPr lang="en-US" altLang="zh-TW" sz="2000" dirty="0" err="1">
                <a:latin typeface="Consolas"/>
                <a:cs typeface="Consolas"/>
              </a:rPr>
              <a:t>i</a:t>
            </a:r>
            <a:r>
              <a:rPr lang="en-US" altLang="zh-TW" sz="2000" spc="-5" dirty="0" err="1">
                <a:latin typeface="Consolas"/>
                <a:cs typeface="Consolas"/>
              </a:rPr>
              <a:t>ze_t</a:t>
            </a:r>
            <a:r>
              <a:rPr lang="en-US" altLang="zh-TW" sz="2000" spc="5" dirty="0">
                <a:latin typeface="Consolas"/>
                <a:cs typeface="Consolas"/>
              </a:rPr>
              <a:t> </a:t>
            </a:r>
            <a:r>
              <a:rPr lang="en-US" altLang="zh-TW" sz="2000" spc="-5" dirty="0" err="1">
                <a:latin typeface="Consolas"/>
                <a:cs typeface="Consolas"/>
              </a:rPr>
              <a:t>st_b</a:t>
            </a:r>
            <a:r>
              <a:rPr lang="en-US" altLang="zh-TW" sz="2000" dirty="0" err="1">
                <a:latin typeface="Consolas"/>
                <a:cs typeface="Consolas"/>
              </a:rPr>
              <a:t>l</a:t>
            </a:r>
            <a:r>
              <a:rPr lang="en-US" altLang="zh-TW" sz="2000" spc="-5" dirty="0" err="1">
                <a:latin typeface="Consolas"/>
                <a:cs typeface="Consolas"/>
              </a:rPr>
              <a:t>ksiz</a:t>
            </a:r>
            <a:r>
              <a:rPr lang="en-US" altLang="zh-TW" sz="2000" dirty="0" err="1">
                <a:latin typeface="Consolas"/>
                <a:cs typeface="Consolas"/>
              </a:rPr>
              <a:t>e</a:t>
            </a:r>
            <a:r>
              <a:rPr lang="en-US" altLang="zh-TW" sz="2000" spc="-5" dirty="0">
                <a:latin typeface="Consolas"/>
                <a:cs typeface="Consolas"/>
              </a:rPr>
              <a:t>;</a:t>
            </a:r>
            <a:r>
              <a:rPr lang="en-US" altLang="zh-TW" sz="2000" dirty="0">
                <a:latin typeface="Consolas"/>
                <a:cs typeface="Consolas"/>
              </a:rPr>
              <a:t>	</a:t>
            </a:r>
            <a:r>
              <a:rPr lang="en-US" altLang="zh-TW" sz="2000" spc="-5" dirty="0">
                <a:latin typeface="Consolas"/>
                <a:cs typeface="Consolas"/>
              </a:rPr>
              <a:t>/*</a:t>
            </a:r>
            <a:r>
              <a:rPr lang="en-US" altLang="zh-TW" sz="2000" spc="5" dirty="0">
                <a:latin typeface="Consolas"/>
                <a:cs typeface="Consolas"/>
              </a:rPr>
              <a:t> </a:t>
            </a:r>
            <a:r>
              <a:rPr lang="en-US" altLang="zh-TW" sz="2000" spc="-5" dirty="0" err="1">
                <a:latin typeface="Consolas"/>
                <a:cs typeface="Consolas"/>
              </a:rPr>
              <a:t>bloc</a:t>
            </a:r>
            <a:r>
              <a:rPr lang="en-US" altLang="zh-TW" sz="2000" dirty="0" err="1">
                <a:latin typeface="Consolas"/>
                <a:cs typeface="Consolas"/>
              </a:rPr>
              <a:t>k</a:t>
            </a:r>
            <a:r>
              <a:rPr lang="en-US" altLang="zh-TW" sz="2000" spc="-5" dirty="0" err="1">
                <a:latin typeface="Consolas"/>
                <a:cs typeface="Consolas"/>
              </a:rPr>
              <a:t>size</a:t>
            </a:r>
            <a:r>
              <a:rPr lang="en-US" altLang="zh-TW" sz="2000" spc="5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for</a:t>
            </a:r>
            <a:r>
              <a:rPr lang="en-US" altLang="zh-TW" sz="2000" dirty="0">
                <a:latin typeface="Consolas"/>
                <a:cs typeface="Consolas"/>
              </a:rPr>
              <a:t>	f</a:t>
            </a:r>
            <a:r>
              <a:rPr lang="en-US" altLang="zh-TW" sz="2000" spc="-5" dirty="0">
                <a:latin typeface="Consolas"/>
                <a:cs typeface="Consolas"/>
              </a:rPr>
              <a:t>iles</a:t>
            </a:r>
            <a:r>
              <a:rPr lang="en-US" altLang="zh-TW" sz="2000" dirty="0">
                <a:latin typeface="Consolas"/>
                <a:cs typeface="Consolas"/>
              </a:rPr>
              <a:t>y</a:t>
            </a:r>
            <a:r>
              <a:rPr lang="en-US" altLang="zh-TW" sz="2000" spc="-5" dirty="0">
                <a:latin typeface="Consolas"/>
                <a:cs typeface="Consolas"/>
              </a:rPr>
              <a:t>stem</a:t>
            </a:r>
            <a:r>
              <a:rPr lang="en-US" altLang="zh-TW" sz="2000" spc="5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I/O</a:t>
            </a:r>
            <a:r>
              <a:rPr lang="en-US" altLang="zh-TW" sz="2000" dirty="0">
                <a:latin typeface="Consolas"/>
                <a:cs typeface="Consolas"/>
              </a:rPr>
              <a:t>	*</a:t>
            </a:r>
            <a:r>
              <a:rPr lang="en-US" altLang="zh-TW" sz="2000" spc="-5" dirty="0">
                <a:latin typeface="Consolas"/>
                <a:cs typeface="Consolas"/>
              </a:rPr>
              <a:t>/  </a:t>
            </a:r>
            <a:r>
              <a:rPr lang="en-US" altLang="zh-TW" sz="2000" spc="-5" dirty="0" err="1">
                <a:latin typeface="Consolas"/>
                <a:cs typeface="Consolas"/>
              </a:rPr>
              <a:t>blkcnt_t</a:t>
            </a:r>
            <a:r>
              <a:rPr lang="en-US" altLang="zh-TW" sz="2000" spc="75" dirty="0">
                <a:latin typeface="Consolas"/>
                <a:cs typeface="Consolas"/>
              </a:rPr>
              <a:t> </a:t>
            </a:r>
            <a:r>
              <a:rPr lang="en-US" altLang="zh-TW" sz="2000" spc="-5" dirty="0" err="1">
                <a:latin typeface="Consolas"/>
                <a:cs typeface="Consolas"/>
              </a:rPr>
              <a:t>st_blocks</a:t>
            </a:r>
            <a:r>
              <a:rPr lang="en-US" altLang="zh-TW" sz="2000" spc="-5" dirty="0">
                <a:latin typeface="Consolas"/>
                <a:cs typeface="Consolas"/>
              </a:rPr>
              <a:t>;	</a:t>
            </a:r>
            <a:r>
              <a:rPr lang="en-US" altLang="zh-TW" sz="2000" dirty="0">
                <a:latin typeface="Consolas"/>
                <a:cs typeface="Consolas"/>
              </a:rPr>
              <a:t>/*		</a:t>
            </a:r>
            <a:r>
              <a:rPr lang="en-US" altLang="zh-TW" sz="2000" spc="-5" dirty="0">
                <a:latin typeface="Consolas"/>
                <a:cs typeface="Consolas"/>
              </a:rPr>
              <a:t>number	</a:t>
            </a:r>
            <a:r>
              <a:rPr lang="en-US" altLang="zh-TW" sz="2000" dirty="0">
                <a:latin typeface="Consolas"/>
                <a:cs typeface="Consolas"/>
              </a:rPr>
              <a:t>of	</a:t>
            </a:r>
            <a:r>
              <a:rPr lang="en-US" altLang="zh-TW" sz="2000" spc="-5" dirty="0">
                <a:latin typeface="Consolas"/>
                <a:cs typeface="Consolas"/>
              </a:rPr>
              <a:t>blocks	</a:t>
            </a:r>
            <a:r>
              <a:rPr lang="en-US" altLang="zh-TW" sz="2000" dirty="0">
                <a:latin typeface="Consolas"/>
                <a:cs typeface="Consolas"/>
              </a:rPr>
              <a:t>allocated	*/  </a:t>
            </a:r>
            <a:r>
              <a:rPr lang="en-US" altLang="zh-TW" sz="2000" spc="-5" dirty="0" err="1">
                <a:latin typeface="Consolas"/>
                <a:cs typeface="Consolas"/>
              </a:rPr>
              <a:t>time_t</a:t>
            </a:r>
            <a:r>
              <a:rPr lang="en-US" altLang="zh-TW" sz="2000" spc="15" dirty="0">
                <a:latin typeface="Consolas"/>
                <a:cs typeface="Consolas"/>
              </a:rPr>
              <a:t> </a:t>
            </a:r>
            <a:r>
              <a:rPr lang="en-US" altLang="zh-TW" sz="2000" dirty="0" err="1">
                <a:latin typeface="Consolas"/>
                <a:cs typeface="Consolas"/>
              </a:rPr>
              <a:t>st_atime</a:t>
            </a:r>
            <a:r>
              <a:rPr lang="en-US" altLang="zh-TW" sz="2000" dirty="0">
                <a:latin typeface="Consolas"/>
                <a:cs typeface="Consolas"/>
              </a:rPr>
              <a:t>;	</a:t>
            </a:r>
            <a:r>
              <a:rPr lang="en-US" altLang="zh-TW" sz="2000" spc="-5" dirty="0">
                <a:latin typeface="Consolas"/>
                <a:cs typeface="Consolas"/>
              </a:rPr>
              <a:t>/*</a:t>
            </a:r>
            <a:r>
              <a:rPr lang="en-US" altLang="zh-TW" sz="2000" spc="20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time</a:t>
            </a:r>
            <a:r>
              <a:rPr lang="en-US" altLang="zh-TW" sz="2000" spc="25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of	</a:t>
            </a:r>
            <a:r>
              <a:rPr lang="en-US" altLang="zh-TW" sz="2000" dirty="0">
                <a:latin typeface="Consolas"/>
                <a:cs typeface="Consolas"/>
              </a:rPr>
              <a:t>last	</a:t>
            </a:r>
            <a:r>
              <a:rPr lang="en-US" altLang="zh-TW" sz="2000" spc="-5" dirty="0">
                <a:latin typeface="Consolas"/>
                <a:cs typeface="Consolas"/>
              </a:rPr>
              <a:t>access</a:t>
            </a:r>
            <a:r>
              <a:rPr lang="en-US" altLang="zh-TW" sz="2000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*/</a:t>
            </a:r>
            <a:endParaRPr lang="en-US" altLang="zh-TW" sz="2000" dirty="0">
              <a:latin typeface="Consolas"/>
              <a:cs typeface="Consolas"/>
            </a:endParaRPr>
          </a:p>
          <a:p>
            <a:pPr marL="648970">
              <a:lnSpc>
                <a:spcPct val="100000"/>
              </a:lnSpc>
            </a:pPr>
            <a:r>
              <a:rPr lang="en-US" altLang="zh-TW" sz="2000" dirty="0" err="1">
                <a:latin typeface="Consolas"/>
                <a:cs typeface="Consolas"/>
              </a:rPr>
              <a:t>time_t</a:t>
            </a:r>
            <a:r>
              <a:rPr lang="en-US" altLang="zh-TW" sz="2000" dirty="0">
                <a:latin typeface="Consolas"/>
                <a:cs typeface="Consolas"/>
              </a:rPr>
              <a:t> </a:t>
            </a:r>
            <a:r>
              <a:rPr lang="en-US" altLang="zh-TW" sz="2000" dirty="0" err="1">
                <a:latin typeface="Consolas"/>
                <a:cs typeface="Consolas"/>
              </a:rPr>
              <a:t>st_mtime</a:t>
            </a:r>
            <a:r>
              <a:rPr lang="en-US" altLang="zh-TW" sz="2000" dirty="0">
                <a:latin typeface="Consolas"/>
                <a:cs typeface="Consolas"/>
              </a:rPr>
              <a:t>; /* time of </a:t>
            </a:r>
            <a:r>
              <a:rPr lang="en-US" altLang="zh-TW" sz="2000" spc="-5" dirty="0">
                <a:latin typeface="Consolas"/>
                <a:cs typeface="Consolas"/>
              </a:rPr>
              <a:t>last modification</a:t>
            </a:r>
            <a:r>
              <a:rPr lang="en-US" altLang="zh-TW" sz="2000" spc="-20" dirty="0">
                <a:latin typeface="Consolas"/>
                <a:cs typeface="Consolas"/>
              </a:rPr>
              <a:t> </a:t>
            </a:r>
            <a:r>
              <a:rPr lang="en-US" altLang="zh-TW" sz="2000" dirty="0">
                <a:latin typeface="Consolas"/>
                <a:cs typeface="Consolas"/>
              </a:rPr>
              <a:t>*/</a:t>
            </a:r>
          </a:p>
          <a:p>
            <a:pPr marL="648970">
              <a:lnSpc>
                <a:spcPct val="100000"/>
              </a:lnSpc>
              <a:tabLst>
                <a:tab pos="3024505" algn="l"/>
                <a:tab pos="4561205" algn="l"/>
                <a:tab pos="5260340" algn="l"/>
                <a:tab pos="7216140" algn="l"/>
              </a:tabLst>
            </a:pPr>
            <a:r>
              <a:rPr lang="en-US" altLang="zh-TW" sz="2000" spc="-5" dirty="0" err="1">
                <a:latin typeface="Consolas"/>
                <a:cs typeface="Consolas"/>
              </a:rPr>
              <a:t>time_t</a:t>
            </a:r>
            <a:r>
              <a:rPr lang="en-US" altLang="zh-TW" sz="2000" spc="15" dirty="0">
                <a:latin typeface="Consolas"/>
                <a:cs typeface="Consolas"/>
              </a:rPr>
              <a:t> </a:t>
            </a:r>
            <a:r>
              <a:rPr lang="en-US" altLang="zh-TW" sz="2000" dirty="0" err="1">
                <a:latin typeface="Consolas"/>
                <a:cs typeface="Consolas"/>
              </a:rPr>
              <a:t>st_ctime</a:t>
            </a:r>
            <a:r>
              <a:rPr lang="en-US" altLang="zh-TW" sz="2000" dirty="0">
                <a:latin typeface="Consolas"/>
                <a:cs typeface="Consolas"/>
              </a:rPr>
              <a:t>;	</a:t>
            </a:r>
            <a:r>
              <a:rPr lang="en-US" altLang="zh-TW" sz="2000" spc="-5" dirty="0">
                <a:latin typeface="Consolas"/>
                <a:cs typeface="Consolas"/>
              </a:rPr>
              <a:t>/*</a:t>
            </a:r>
            <a:r>
              <a:rPr lang="en-US" altLang="zh-TW" sz="2000" spc="15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time</a:t>
            </a:r>
            <a:r>
              <a:rPr lang="en-US" altLang="zh-TW" sz="2000" spc="20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of	</a:t>
            </a:r>
            <a:r>
              <a:rPr lang="en-US" altLang="zh-TW" sz="2000" dirty="0">
                <a:latin typeface="Consolas"/>
                <a:cs typeface="Consolas"/>
              </a:rPr>
              <a:t>last	</a:t>
            </a:r>
            <a:r>
              <a:rPr lang="en-US" altLang="zh-TW" sz="2000" spc="-5" dirty="0">
                <a:latin typeface="Consolas"/>
                <a:cs typeface="Consolas"/>
              </a:rPr>
              <a:t>status</a:t>
            </a:r>
            <a:r>
              <a:rPr lang="en-US" altLang="zh-TW" sz="2000" spc="30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latin typeface="Consolas"/>
                <a:cs typeface="Consolas"/>
              </a:rPr>
              <a:t>change	*/ };</a:t>
            </a:r>
            <a:endParaRPr lang="en-US" altLang="zh-TW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029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Summary of File System Operations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2BBA54B-D2B1-451B-8235-D2C73BF57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9320"/>
              </p:ext>
            </p:extLst>
          </p:nvPr>
        </p:nvGraphicFramePr>
        <p:xfrm>
          <a:off x="1669097" y="935655"/>
          <a:ext cx="8850629" cy="554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 System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Operations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System Calls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Creating a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file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open()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Reading a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file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read()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Writing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file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write()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Consolas"/>
                          <a:cs typeface="Consolas"/>
                        </a:rPr>
                        <a:t>fsync()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0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Seeking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offset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lseek()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Renaming a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file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rename()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(often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atomic</a:t>
                      </a:r>
                      <a:r>
                        <a:rPr sz="24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call)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10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Getting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information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stat()</a:t>
                      </a:r>
                      <a:r>
                        <a:rPr sz="2400" spc="-6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400" dirty="0">
                          <a:latin typeface="Consolas"/>
                          <a:cs typeface="Consolas"/>
                        </a:rPr>
                        <a:t>fstat()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1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Removing a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file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unlink()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04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Making a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directory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mkdir()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553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Reading a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directory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opendir()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2400" dirty="0">
                          <a:latin typeface="Consolas"/>
                          <a:cs typeface="Consolas"/>
                        </a:rPr>
                        <a:t>readdir()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Consolas"/>
                          <a:cs typeface="Consolas"/>
                        </a:rPr>
                        <a:t>closedir()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5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Removing a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directing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rmdir()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(must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empty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)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491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Links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 systems allow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links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create multiple</a:t>
            </a:r>
            <a:r>
              <a:rPr lang="en-US" altLang="zh-TW" sz="28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names  (aliases) for the same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Hard Link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holds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 err="1">
                <a:solidFill>
                  <a:srgbClr val="0000FF"/>
                </a:solidFill>
                <a:latin typeface="Arial"/>
                <a:cs typeface="Arial"/>
              </a:rPr>
              <a:t>inode</a:t>
            </a:r>
            <a:r>
              <a:rPr lang="en-US" altLang="zh-TW" sz="2400" spc="-5" dirty="0">
                <a:solidFill>
                  <a:srgbClr val="0000FF"/>
                </a:solidFill>
                <a:latin typeface="Arial"/>
                <a:cs typeface="Arial"/>
              </a:rPr>
              <a:t> number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file.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Symbolic/Soft Link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holds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pathname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lang="en-US" altLang="zh-TW" sz="2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file.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67A3396-5237-434C-B7F2-FEA6318BA58A}"/>
              </a:ext>
            </a:extLst>
          </p:cNvPr>
          <p:cNvSpPr/>
          <p:nvPr/>
        </p:nvSpPr>
        <p:spPr>
          <a:xfrm>
            <a:off x="6526460" y="3035960"/>
            <a:ext cx="3598164" cy="3422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BAA54C5-8F88-4823-9CE5-67EDA23F182F}"/>
              </a:ext>
            </a:extLst>
          </p:cNvPr>
          <p:cNvSpPr/>
          <p:nvPr/>
        </p:nvSpPr>
        <p:spPr>
          <a:xfrm>
            <a:off x="2366535" y="3035960"/>
            <a:ext cx="3598164" cy="3422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551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Recall: Directory Organization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directory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is a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special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type of</a:t>
            </a:r>
            <a:r>
              <a:rPr lang="en-US" altLang="zh-TW" sz="2800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Each directory is also associated with an </a:t>
            </a:r>
            <a:r>
              <a:rPr lang="en-US" altLang="zh-TW" sz="2400" spc="-5" dirty="0" err="1">
                <a:solidFill>
                  <a:srgbClr val="FF0000"/>
                </a:solidFill>
                <a:latin typeface="Arial"/>
                <a:cs typeface="Arial"/>
              </a:rPr>
              <a:t>inode</a:t>
            </a:r>
            <a:r>
              <a:rPr lang="en-US" altLang="zh-TW" sz="2400" spc="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25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directory contains a list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b="1" spc="-5" dirty="0">
                <a:solidFill>
                  <a:srgbClr val="333333"/>
                </a:solidFill>
                <a:latin typeface="Consolas"/>
                <a:cs typeface="Consolas"/>
              </a:rPr>
              <a:t>file name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400" b="1" dirty="0" err="1">
                <a:solidFill>
                  <a:srgbClr val="333333"/>
                </a:solidFill>
                <a:latin typeface="Consolas"/>
                <a:cs typeface="Consolas"/>
              </a:rPr>
              <a:t>inode</a:t>
            </a:r>
            <a:r>
              <a:rPr lang="en-US" altLang="zh-TW" sz="2400" b="1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400" b="1" dirty="0">
                <a:solidFill>
                  <a:srgbClr val="333333"/>
                </a:solidFill>
                <a:latin typeface="Consolas"/>
                <a:cs typeface="Consolas"/>
              </a:rPr>
              <a:t>number</a:t>
            </a:r>
            <a:r>
              <a:rPr lang="en-US" altLang="zh-TW" sz="24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sz="2400" dirty="0">
              <a:latin typeface="Arial"/>
              <a:cs typeface="Arial"/>
            </a:endParaRPr>
          </a:p>
          <a:p>
            <a:pPr marL="527050" indent="0">
              <a:lnSpc>
                <a:spcPct val="100000"/>
              </a:lnSpc>
              <a:spcBef>
                <a:spcPts val="55"/>
              </a:spcBef>
              <a:buNone/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  pairs in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its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corresponding data</a:t>
            </a:r>
            <a:r>
              <a:rPr lang="en-US" altLang="zh-TW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block(s).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3600" b="1" dirty="0">
              <a:solidFill>
                <a:schemeClr val="accent1">
                  <a:lumMod val="50000"/>
                </a:schemeClr>
              </a:solidFill>
              <a:cs typeface="+mj-c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CEE81F6-F504-476D-A1E8-BBE3C97B6639}"/>
              </a:ext>
            </a:extLst>
          </p:cNvPr>
          <p:cNvSpPr txBox="1"/>
          <p:nvPr/>
        </p:nvSpPr>
        <p:spPr>
          <a:xfrm>
            <a:off x="1676272" y="4927645"/>
            <a:ext cx="7633970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12140" algn="l"/>
              </a:tabLst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2400" spc="-6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current</a:t>
            </a:r>
            <a:r>
              <a:rPr sz="24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..</a:t>
            </a:r>
            <a:r>
              <a:rPr sz="2400" spc="-67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parent directory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strlen</a:t>
            </a:r>
            <a:r>
              <a:rPr sz="2400" spc="-62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length of the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name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(including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‘\0’)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Consolas"/>
                <a:cs typeface="Consolas"/>
              </a:rPr>
              <a:t>reclen</a:t>
            </a:r>
            <a:r>
              <a:rPr sz="2400" spc="-5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actual space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entry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(used when deletion)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1989B43-4EC2-4B12-B86A-E907F863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24461"/>
              </p:ext>
            </p:extLst>
          </p:nvPr>
        </p:nvGraphicFramePr>
        <p:xfrm>
          <a:off x="1557908" y="2796585"/>
          <a:ext cx="7211694" cy="2220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140">
                <a:tc>
                  <a:txBody>
                    <a:bodyPr/>
                    <a:lstStyle/>
                    <a:p>
                      <a:pPr marL="90805">
                        <a:lnSpc>
                          <a:spcPts val="2845"/>
                        </a:lnSpc>
                      </a:pPr>
                      <a:r>
                        <a:rPr sz="2400" spc="-114" dirty="0">
                          <a:latin typeface="Consolas"/>
                          <a:cs typeface="Consolas"/>
                        </a:rPr>
                        <a:t>inum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84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|</a:t>
                      </a: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845"/>
                        </a:lnSpc>
                      </a:pPr>
                      <a:r>
                        <a:rPr sz="2400" spc="-125" dirty="0">
                          <a:latin typeface="Consolas"/>
                          <a:cs typeface="Consolas"/>
                        </a:rPr>
                        <a:t>reclen</a:t>
                      </a:r>
                      <a:r>
                        <a:rPr sz="2400" spc="-3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latin typeface="Consolas"/>
                          <a:cs typeface="Consolas"/>
                        </a:rPr>
                        <a:t>|</a:t>
                      </a: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845"/>
                        </a:lnSpc>
                      </a:pPr>
                      <a:r>
                        <a:rPr sz="2400" spc="-125" dirty="0">
                          <a:latin typeface="Consolas"/>
                          <a:cs typeface="Consolas"/>
                        </a:rPr>
                        <a:t>strlen</a:t>
                      </a:r>
                      <a:r>
                        <a:rPr sz="2400" spc="-3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latin typeface="Consolas"/>
                          <a:cs typeface="Consolas"/>
                        </a:rPr>
                        <a:t>|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845"/>
                        </a:lnSpc>
                      </a:pPr>
                      <a:r>
                        <a:rPr sz="2400" spc="-114" dirty="0">
                          <a:latin typeface="Consolas"/>
                          <a:cs typeface="Consolas"/>
                        </a:rPr>
                        <a:t>name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89890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5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2500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12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.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389890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2500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12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500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..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marL="240029">
                        <a:lnSpc>
                          <a:spcPts val="2500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12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2500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12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ts val="25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500"/>
                        </a:lnSpc>
                      </a:pPr>
                      <a:r>
                        <a:rPr sz="2400" spc="-100" dirty="0">
                          <a:latin typeface="Consolas"/>
                          <a:cs typeface="Consolas"/>
                        </a:rPr>
                        <a:t>foo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pPr marL="240029">
                        <a:lnSpc>
                          <a:spcPts val="2505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13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505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12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37795" algn="ctr">
                        <a:lnSpc>
                          <a:spcPts val="250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505"/>
                        </a:lnSpc>
                      </a:pPr>
                      <a:r>
                        <a:rPr sz="2400" spc="-100" dirty="0">
                          <a:latin typeface="Consolas"/>
                          <a:cs typeface="Consolas"/>
                        </a:rPr>
                        <a:t>bar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27">
                <a:tc>
                  <a:txBody>
                    <a:bodyPr/>
                    <a:lstStyle/>
                    <a:p>
                      <a:pPr marL="240029">
                        <a:lnSpc>
                          <a:spcPts val="2505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24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2505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36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2505"/>
                        </a:lnSpc>
                      </a:pPr>
                      <a:r>
                        <a:rPr sz="2400" spc="-75" dirty="0">
                          <a:latin typeface="Consolas"/>
                          <a:cs typeface="Consolas"/>
                        </a:rPr>
                        <a:t>28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505"/>
                        </a:lnSpc>
                      </a:pPr>
                      <a:r>
                        <a:rPr sz="2400" spc="-140" dirty="0">
                          <a:latin typeface="Consolas"/>
                          <a:cs typeface="Consolas"/>
                        </a:rPr>
                        <a:t>foobar_is_a_pretty_lon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713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Hard Link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Hard link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ln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) creates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a new entry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in the directory</a:t>
            </a:r>
            <a:r>
              <a:rPr lang="en-US" altLang="zh-TW" sz="2800" spc="-5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refer to the </a:t>
            </a:r>
            <a:r>
              <a:rPr lang="en-US" altLang="zh-TW" sz="2800" b="1" u="sng" dirty="0">
                <a:solidFill>
                  <a:srgbClr val="0000FF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same </a:t>
            </a:r>
            <a:r>
              <a:rPr lang="en-US" altLang="zh-TW" sz="2800" b="1" u="sng" dirty="0" err="1">
                <a:solidFill>
                  <a:srgbClr val="0000FF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inode</a:t>
            </a:r>
            <a:r>
              <a:rPr lang="en-US" altLang="zh-TW" sz="2800" b="1" u="sng" dirty="0">
                <a:solidFill>
                  <a:srgbClr val="0000FF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number</a:t>
            </a:r>
            <a:r>
              <a:rPr lang="en-US" altLang="zh-TW" sz="2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of the original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file.</a:t>
            </a: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20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2700" marR="5080" indent="0">
              <a:lnSpc>
                <a:spcPct val="102000"/>
              </a:lnSpc>
              <a:spcBef>
                <a:spcPts val="35"/>
              </a:spcBef>
              <a:buNone/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       </a:t>
            </a:r>
            <a:r>
              <a:rPr lang="en-US" altLang="zh-TW" sz="2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Create a</a:t>
            </a:r>
            <a:r>
              <a:rPr lang="en-US" altLang="zh-TW" sz="2800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Hard</a:t>
            </a:r>
            <a:r>
              <a:rPr lang="en-US" altLang="zh-TW" sz="28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Link</a:t>
            </a:r>
            <a:r>
              <a:rPr lang="en-US" altLang="zh-TW" sz="28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lang="en-US" altLang="zh-TW" sz="2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Show</a:t>
            </a:r>
            <a:r>
              <a:rPr lang="en-US" altLang="zh-TW" sz="28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u="sng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inode</a:t>
            </a:r>
            <a:r>
              <a:rPr lang="en-US" altLang="zh-TW" sz="280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Numbers</a:t>
            </a:r>
            <a:r>
              <a:rPr lang="en-US" altLang="zh-TW" sz="2800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lang="en-US" altLang="zh-TW" sz="2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Remove a File</a:t>
            </a:r>
            <a:endParaRPr lang="en-US" altLang="zh-TW" sz="2800" dirty="0">
              <a:latin typeface="Arial"/>
              <a:cs typeface="Arial"/>
            </a:endParaRPr>
          </a:p>
          <a:p>
            <a:pPr marL="355600" marR="83820" indent="-342900">
              <a:lnSpc>
                <a:spcPct val="100000"/>
              </a:lnSpc>
              <a:spcBef>
                <a:spcPts val="106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800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has a </a:t>
            </a:r>
            <a:r>
              <a:rPr lang="en-US" altLang="zh-TW" sz="2800" b="1" dirty="0">
                <a:solidFill>
                  <a:srgbClr val="FF0000"/>
                </a:solidFill>
                <a:latin typeface="Arial"/>
                <a:cs typeface="Arial"/>
              </a:rPr>
              <a:t>reference count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that keeps track of  how many hard links refer to it.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Only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when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reference count is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zero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 frees  the </a:t>
            </a:r>
            <a:r>
              <a:rPr lang="en-US" altLang="zh-TW" sz="24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and related data</a:t>
            </a:r>
            <a:r>
              <a:rPr lang="en-US" altLang="zh-TW" sz="24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explains why </a:t>
            </a:r>
            <a:r>
              <a:rPr lang="en-US" altLang="zh-TW" sz="2400" dirty="0">
                <a:solidFill>
                  <a:srgbClr val="FF0000"/>
                </a:solidFill>
                <a:latin typeface="Consolas"/>
                <a:cs typeface="Consolas"/>
              </a:rPr>
              <a:t>unlink()</a:t>
            </a:r>
            <a:r>
              <a:rPr lang="en-US" altLang="zh-TW" sz="2400" spc="-5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is called when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removing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file.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32A49E8-99AA-4531-9FAB-10CDB981BF04}"/>
              </a:ext>
            </a:extLst>
          </p:cNvPr>
          <p:cNvSpPr txBox="1"/>
          <p:nvPr/>
        </p:nvSpPr>
        <p:spPr>
          <a:xfrm>
            <a:off x="1930436" y="1988840"/>
            <a:ext cx="3218180" cy="1913889"/>
          </a:xfrm>
          <a:prstGeom prst="rect">
            <a:avLst/>
          </a:prstGeom>
          <a:solidFill>
            <a:srgbClr val="FFFF00"/>
          </a:solidFill>
          <a:ln w="28955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 marR="86360">
              <a:lnSpc>
                <a:spcPct val="100000"/>
              </a:lnSpc>
              <a:spcBef>
                <a:spcPts val="245"/>
              </a:spcBef>
            </a:pPr>
            <a:r>
              <a:rPr sz="2000" spc="-135" dirty="0">
                <a:latin typeface="Consolas"/>
                <a:cs typeface="Consolas"/>
              </a:rPr>
              <a:t>prompt&gt;</a:t>
            </a:r>
            <a:r>
              <a:rPr sz="2000" spc="-320" dirty="0">
                <a:latin typeface="Consolas"/>
                <a:cs typeface="Consolas"/>
              </a:rPr>
              <a:t> </a:t>
            </a:r>
            <a:r>
              <a:rPr sz="2000" spc="-120" dirty="0">
                <a:latin typeface="Consolas"/>
                <a:cs typeface="Consolas"/>
              </a:rPr>
              <a:t>echo</a:t>
            </a:r>
            <a:r>
              <a:rPr sz="2000" spc="-315" dirty="0">
                <a:latin typeface="Consolas"/>
                <a:cs typeface="Consolas"/>
              </a:rPr>
              <a:t> </a:t>
            </a:r>
            <a:r>
              <a:rPr sz="2000" spc="-125" dirty="0">
                <a:latin typeface="Consolas"/>
                <a:cs typeface="Consolas"/>
              </a:rPr>
              <a:t>hello</a:t>
            </a:r>
            <a:r>
              <a:rPr sz="2000" spc="-3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&gt;</a:t>
            </a:r>
            <a:r>
              <a:rPr sz="2000" spc="-320" dirty="0">
                <a:latin typeface="Consolas"/>
                <a:cs typeface="Consolas"/>
              </a:rPr>
              <a:t> </a:t>
            </a:r>
            <a:r>
              <a:rPr sz="2000" spc="-114" dirty="0">
                <a:latin typeface="Consolas"/>
                <a:cs typeface="Consolas"/>
              </a:rPr>
              <a:t>file  </a:t>
            </a:r>
            <a:r>
              <a:rPr sz="2000" spc="-135" dirty="0">
                <a:latin typeface="Consolas"/>
                <a:cs typeface="Consolas"/>
              </a:rPr>
              <a:t>prompt&gt; </a:t>
            </a:r>
            <a:r>
              <a:rPr sz="2000" spc="-105" dirty="0">
                <a:latin typeface="Consolas"/>
                <a:cs typeface="Consolas"/>
              </a:rPr>
              <a:t>cat</a:t>
            </a:r>
            <a:r>
              <a:rPr sz="2000" spc="-484" dirty="0">
                <a:latin typeface="Consolas"/>
                <a:cs typeface="Consolas"/>
              </a:rPr>
              <a:t> </a:t>
            </a:r>
            <a:r>
              <a:rPr sz="2000" spc="-120" dirty="0">
                <a:latin typeface="Consolas"/>
                <a:cs typeface="Consolas"/>
              </a:rPr>
              <a:t>file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125" dirty="0">
                <a:latin typeface="Consolas"/>
                <a:cs typeface="Consolas"/>
              </a:rPr>
              <a:t>hello</a:t>
            </a:r>
            <a:endParaRPr sz="2000">
              <a:latin typeface="Consolas"/>
              <a:cs typeface="Consolas"/>
            </a:endParaRPr>
          </a:p>
          <a:p>
            <a:pPr marL="91440" marR="84455">
              <a:lnSpc>
                <a:spcPct val="100000"/>
              </a:lnSpc>
            </a:pPr>
            <a:r>
              <a:rPr sz="2000" spc="-135" dirty="0">
                <a:latin typeface="Consolas"/>
                <a:cs typeface="Consolas"/>
              </a:rPr>
              <a:t>prompt&gt; </a:t>
            </a:r>
            <a:r>
              <a:rPr sz="2000" b="1" spc="-80" dirty="0">
                <a:solidFill>
                  <a:srgbClr val="750E6C"/>
                </a:solidFill>
                <a:latin typeface="Consolas"/>
                <a:cs typeface="Consolas"/>
              </a:rPr>
              <a:t>ln </a:t>
            </a:r>
            <a:r>
              <a:rPr sz="2000" b="1" spc="-120" dirty="0">
                <a:solidFill>
                  <a:srgbClr val="750E6C"/>
                </a:solidFill>
                <a:latin typeface="Consolas"/>
                <a:cs typeface="Consolas"/>
              </a:rPr>
              <a:t>file</a:t>
            </a:r>
            <a:r>
              <a:rPr sz="2000" b="1" spc="-715" dirty="0">
                <a:solidFill>
                  <a:srgbClr val="750E6C"/>
                </a:solidFill>
                <a:latin typeface="Consolas"/>
                <a:cs typeface="Consolas"/>
              </a:rPr>
              <a:t> </a:t>
            </a:r>
            <a:r>
              <a:rPr sz="2000" b="1" spc="-140" dirty="0">
                <a:solidFill>
                  <a:srgbClr val="750E6C"/>
                </a:solidFill>
                <a:latin typeface="Consolas"/>
                <a:cs typeface="Consolas"/>
              </a:rPr>
              <a:t>hard_link  </a:t>
            </a:r>
            <a:r>
              <a:rPr sz="2000" spc="-135" dirty="0">
                <a:latin typeface="Consolas"/>
                <a:cs typeface="Consolas"/>
              </a:rPr>
              <a:t>prompt&gt; </a:t>
            </a:r>
            <a:r>
              <a:rPr sz="2000" spc="-105" dirty="0">
                <a:latin typeface="Consolas"/>
                <a:cs typeface="Consolas"/>
              </a:rPr>
              <a:t>cat </a:t>
            </a:r>
            <a:r>
              <a:rPr sz="2000" spc="-140" dirty="0">
                <a:latin typeface="Consolas"/>
                <a:cs typeface="Consolas"/>
              </a:rPr>
              <a:t>hard_link  </a:t>
            </a:r>
            <a:r>
              <a:rPr sz="2000" spc="-125" dirty="0">
                <a:latin typeface="Consolas"/>
                <a:cs typeface="Consolas"/>
              </a:rPr>
              <a:t>hello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B232A68-3B16-4C0A-90CD-2E7FEDEED59D}"/>
              </a:ext>
            </a:extLst>
          </p:cNvPr>
          <p:cNvSpPr txBox="1"/>
          <p:nvPr/>
        </p:nvSpPr>
        <p:spPr>
          <a:xfrm>
            <a:off x="5242851" y="1988840"/>
            <a:ext cx="2704465" cy="1913889"/>
          </a:xfrm>
          <a:prstGeom prst="rect">
            <a:avLst/>
          </a:prstGeom>
          <a:solidFill>
            <a:srgbClr val="FFFF00"/>
          </a:solidFill>
          <a:ln w="28955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000" spc="-135" dirty="0">
                <a:latin typeface="Consolas"/>
                <a:cs typeface="Consolas"/>
              </a:rPr>
              <a:t>prompt&gt;</a:t>
            </a:r>
            <a:endParaRPr sz="2000">
              <a:latin typeface="Consolas"/>
              <a:cs typeface="Consolas"/>
            </a:endParaRPr>
          </a:p>
          <a:p>
            <a:pPr marL="91440" marR="173990">
              <a:lnSpc>
                <a:spcPct val="100000"/>
              </a:lnSpc>
            </a:pPr>
            <a:r>
              <a:rPr sz="2000" spc="-80" dirty="0">
                <a:latin typeface="Consolas"/>
                <a:cs typeface="Consolas"/>
              </a:rPr>
              <a:t>ls </a:t>
            </a:r>
            <a:r>
              <a:rPr sz="2000" spc="-75" dirty="0">
                <a:latin typeface="Consolas"/>
                <a:cs typeface="Consolas"/>
              </a:rPr>
              <a:t>-i </a:t>
            </a:r>
            <a:r>
              <a:rPr sz="2000" spc="-120" dirty="0">
                <a:latin typeface="Consolas"/>
                <a:cs typeface="Consolas"/>
              </a:rPr>
              <a:t>file</a:t>
            </a:r>
            <a:r>
              <a:rPr sz="2000" spc="-805" dirty="0">
                <a:latin typeface="Consolas"/>
                <a:cs typeface="Consolas"/>
              </a:rPr>
              <a:t> </a:t>
            </a:r>
            <a:r>
              <a:rPr sz="2000" spc="-140" dirty="0">
                <a:latin typeface="Consolas"/>
                <a:cs typeface="Consolas"/>
              </a:rPr>
              <a:t>hard_link  67158084</a:t>
            </a:r>
            <a:r>
              <a:rPr sz="2000" spc="-315" dirty="0">
                <a:latin typeface="Consolas"/>
                <a:cs typeface="Consolas"/>
              </a:rPr>
              <a:t> </a:t>
            </a:r>
            <a:r>
              <a:rPr sz="2000" spc="-114" dirty="0">
                <a:latin typeface="Consolas"/>
                <a:cs typeface="Consolas"/>
              </a:rPr>
              <a:t>file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b="1" spc="-140" dirty="0">
                <a:solidFill>
                  <a:srgbClr val="0000FF"/>
                </a:solidFill>
                <a:latin typeface="Consolas"/>
                <a:cs typeface="Consolas"/>
              </a:rPr>
              <a:t>67158084</a:t>
            </a:r>
            <a:r>
              <a:rPr sz="2000" b="1" spc="-3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40" dirty="0">
                <a:latin typeface="Consolas"/>
                <a:cs typeface="Consolas"/>
              </a:rPr>
              <a:t>hard_link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F4C105F-849E-40DB-83AE-C02C78ED93CF}"/>
              </a:ext>
            </a:extLst>
          </p:cNvPr>
          <p:cNvSpPr txBox="1"/>
          <p:nvPr/>
        </p:nvSpPr>
        <p:spPr>
          <a:xfrm>
            <a:off x="8038628" y="1988840"/>
            <a:ext cx="2727960" cy="1913889"/>
          </a:xfrm>
          <a:prstGeom prst="rect">
            <a:avLst/>
          </a:prstGeom>
          <a:solidFill>
            <a:srgbClr val="FFFF00"/>
          </a:solidFill>
          <a:ln w="28955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 marR="76835">
              <a:lnSpc>
                <a:spcPct val="100000"/>
              </a:lnSpc>
              <a:spcBef>
                <a:spcPts val="245"/>
              </a:spcBef>
            </a:pPr>
            <a:r>
              <a:rPr sz="2000" spc="-135" dirty="0">
                <a:latin typeface="Consolas"/>
                <a:cs typeface="Consolas"/>
              </a:rPr>
              <a:t>prompt&gt; </a:t>
            </a:r>
            <a:r>
              <a:rPr sz="2000" spc="-80" dirty="0">
                <a:latin typeface="Consolas"/>
                <a:cs typeface="Consolas"/>
              </a:rPr>
              <a:t>rm </a:t>
            </a:r>
            <a:r>
              <a:rPr sz="2000" spc="-120" dirty="0">
                <a:latin typeface="Consolas"/>
                <a:cs typeface="Consolas"/>
              </a:rPr>
              <a:t>file  </a:t>
            </a:r>
            <a:r>
              <a:rPr sz="2000" spc="-135" dirty="0">
                <a:latin typeface="Consolas"/>
                <a:cs typeface="Consolas"/>
              </a:rPr>
              <a:t>removed </a:t>
            </a:r>
            <a:r>
              <a:rPr sz="2000" spc="-130" dirty="0">
                <a:latin typeface="Consolas"/>
                <a:cs typeface="Consolas"/>
              </a:rPr>
              <a:t>‘file’  </a:t>
            </a:r>
            <a:r>
              <a:rPr sz="2000" spc="-135" dirty="0">
                <a:latin typeface="Consolas"/>
                <a:cs typeface="Consolas"/>
              </a:rPr>
              <a:t>prompt&gt; </a:t>
            </a:r>
            <a:r>
              <a:rPr sz="2000" spc="-105" dirty="0">
                <a:latin typeface="Consolas"/>
                <a:cs typeface="Consolas"/>
              </a:rPr>
              <a:t>cat</a:t>
            </a:r>
            <a:r>
              <a:rPr sz="2000" spc="-515" dirty="0">
                <a:latin typeface="Consolas"/>
                <a:cs typeface="Consolas"/>
              </a:rPr>
              <a:t> </a:t>
            </a:r>
            <a:r>
              <a:rPr sz="2000" spc="-140" dirty="0">
                <a:latin typeface="Consolas"/>
                <a:cs typeface="Consolas"/>
              </a:rPr>
              <a:t>hard_link  </a:t>
            </a:r>
            <a:r>
              <a:rPr sz="2000" spc="-125" dirty="0">
                <a:latin typeface="Consolas"/>
                <a:cs typeface="Consolas"/>
              </a:rPr>
              <a:t>hello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66522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Recall: File Organization: </a:t>
            </a:r>
            <a:r>
              <a:rPr lang="en-US" altLang="zh-TW" sz="3600" b="1" cap="none" dirty="0" err="1"/>
              <a:t>Inode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lang="en-US" altLang="zh-TW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 tracks everything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except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“file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name”</a:t>
            </a:r>
            <a:r>
              <a:rPr lang="en-US" altLang="zh-TW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why?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757291F-9858-46E6-8823-59478A9A850D}"/>
              </a:ext>
            </a:extLst>
          </p:cNvPr>
          <p:cNvSpPr/>
          <p:nvPr/>
        </p:nvSpPr>
        <p:spPr>
          <a:xfrm>
            <a:off x="1947094" y="1464805"/>
            <a:ext cx="8749284" cy="5252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357F340-4F99-4310-9CCE-C8C054A52620}"/>
              </a:ext>
            </a:extLst>
          </p:cNvPr>
          <p:cNvSpPr/>
          <p:nvPr/>
        </p:nvSpPr>
        <p:spPr>
          <a:xfrm>
            <a:off x="2022532" y="4259822"/>
            <a:ext cx="8598535" cy="311150"/>
          </a:xfrm>
          <a:custGeom>
            <a:avLst/>
            <a:gdLst/>
            <a:ahLst/>
            <a:cxnLst/>
            <a:rect l="l" t="t" r="r" b="b"/>
            <a:pathLst>
              <a:path w="8598535" h="311150">
                <a:moveTo>
                  <a:pt x="0" y="310895"/>
                </a:moveTo>
                <a:lnTo>
                  <a:pt x="8598408" y="310895"/>
                </a:lnTo>
                <a:lnTo>
                  <a:pt x="8598408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437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Symbolic/Soft Link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Hard links are</a:t>
            </a:r>
            <a:r>
              <a:rPr lang="en-US" altLang="zh-TW" sz="2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limited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Cannot link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directory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avoid creating a</a:t>
            </a:r>
            <a:r>
              <a:rPr lang="en-US" altLang="zh-TW" sz="2400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cycle).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Cannot link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10" dirty="0">
                <a:solidFill>
                  <a:srgbClr val="FF0000"/>
                </a:solidFill>
                <a:latin typeface="Arial"/>
                <a:cs typeface="Arial"/>
              </a:rPr>
              <a:t>different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partition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(only within a file</a:t>
            </a:r>
            <a:r>
              <a:rPr lang="en-US" altLang="zh-TW" sz="2400" spc="1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system).</a:t>
            </a:r>
            <a:endParaRPr lang="en-US" altLang="zh-TW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Symbolic Link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ln</a:t>
            </a:r>
            <a:r>
              <a:rPr lang="en-US" altLang="zh-TW" sz="280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-s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u="sng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It </a:t>
            </a:r>
            <a:r>
              <a:rPr lang="en-US" altLang="zh-TW" sz="2400" b="1" u="sng" spc="-5" dirty="0">
                <a:solidFill>
                  <a:srgbClr val="750E6C"/>
                </a:solidFill>
                <a:uFill>
                  <a:solidFill>
                    <a:srgbClr val="750E6C"/>
                  </a:solidFill>
                </a:uFill>
                <a:latin typeface="Arial"/>
                <a:cs typeface="Arial"/>
              </a:rPr>
              <a:t>is a special file</a:t>
            </a:r>
            <a:r>
              <a:rPr lang="en-US" altLang="zh-TW" sz="2400" b="1" spc="-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its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own </a:t>
            </a:r>
            <a:r>
              <a:rPr lang="en-US" altLang="zh-TW" sz="24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25" dirty="0">
                <a:solidFill>
                  <a:srgbClr val="333333"/>
                </a:solidFill>
                <a:latin typeface="Arial"/>
                <a:cs typeface="Arial"/>
              </a:rPr>
              <a:t>number.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holds a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pointer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link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but may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cause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dangling</a:t>
            </a:r>
            <a:r>
              <a:rPr lang="en-US" altLang="zh-TW" sz="24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reference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E35E79E-92DE-4F28-848E-DFDE5D498D82}"/>
              </a:ext>
            </a:extLst>
          </p:cNvPr>
          <p:cNvSpPr txBox="1"/>
          <p:nvPr/>
        </p:nvSpPr>
        <p:spPr>
          <a:xfrm>
            <a:off x="3768788" y="4803477"/>
            <a:ext cx="292100" cy="29845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sz="2000" b="1" spc="-10" dirty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sz="2000" b="1" spc="-5" dirty="0">
                <a:solidFill>
                  <a:srgbClr val="FFFFFF"/>
                </a:solidFill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D05B431-A51B-4FCD-A942-6EB24AFB5002}"/>
              </a:ext>
            </a:extLst>
          </p:cNvPr>
          <p:cNvSpPr txBox="1"/>
          <p:nvPr/>
        </p:nvSpPr>
        <p:spPr>
          <a:xfrm>
            <a:off x="2140267" y="3801828"/>
            <a:ext cx="7908290" cy="2904490"/>
          </a:xfrm>
          <a:prstGeom prst="rect">
            <a:avLst/>
          </a:prstGeom>
          <a:solidFill>
            <a:srgbClr val="FFFF00"/>
          </a:solidFill>
          <a:ln w="28955">
            <a:solidFill>
              <a:srgbClr val="FF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40" marR="4316095">
              <a:lnSpc>
                <a:spcPct val="100000"/>
              </a:lnSpc>
              <a:spcBef>
                <a:spcPts val="520"/>
              </a:spcBef>
              <a:tabLst>
                <a:tab pos="1208405" algn="l"/>
                <a:tab pos="1767839" algn="l"/>
                <a:tab pos="1907539" algn="l"/>
                <a:tab pos="2745740" algn="l"/>
              </a:tabLst>
            </a:pPr>
            <a:r>
              <a:rPr sz="2000" spc="-5" dirty="0">
                <a:latin typeface="Consolas"/>
                <a:cs typeface="Consolas"/>
              </a:rPr>
              <a:t>prompt&gt;	</a:t>
            </a:r>
            <a:r>
              <a:rPr sz="2000" dirty="0">
                <a:latin typeface="Consolas"/>
                <a:cs typeface="Consolas"/>
              </a:rPr>
              <a:t>echo	</a:t>
            </a:r>
            <a:r>
              <a:rPr sz="2000" spc="-5" dirty="0">
                <a:latin typeface="Consolas"/>
                <a:cs typeface="Consolas"/>
              </a:rPr>
              <a:t>hello	&gt;</a:t>
            </a:r>
            <a:r>
              <a:rPr sz="2000" spc="-7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file  prompt&gt;	</a:t>
            </a:r>
            <a:r>
              <a:rPr sz="2000" dirty="0">
                <a:latin typeface="Consolas"/>
                <a:cs typeface="Consolas"/>
              </a:rPr>
              <a:t>cat	file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hello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tabLst>
                <a:tab pos="2047239" algn="l"/>
              </a:tabLst>
            </a:pPr>
            <a:r>
              <a:rPr sz="2000" spc="-5" dirty="0">
                <a:latin typeface="Consolas"/>
                <a:cs typeface="Consolas"/>
              </a:rPr>
              <a:t>prompt&gt;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750E6C"/>
                </a:solidFill>
                <a:latin typeface="Consolas"/>
                <a:cs typeface="Consolas"/>
              </a:rPr>
              <a:t>ln	</a:t>
            </a:r>
            <a:r>
              <a:rPr sz="2000" b="1" spc="-5" dirty="0">
                <a:solidFill>
                  <a:srgbClr val="750E6C"/>
                </a:solidFill>
                <a:latin typeface="Consolas"/>
                <a:cs typeface="Consolas"/>
              </a:rPr>
              <a:t>file</a:t>
            </a:r>
            <a:r>
              <a:rPr sz="2000" b="1" spc="5" dirty="0">
                <a:solidFill>
                  <a:srgbClr val="750E6C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750E6C"/>
                </a:solidFill>
                <a:latin typeface="Consolas"/>
                <a:cs typeface="Consolas"/>
              </a:rPr>
              <a:t>soft_link</a:t>
            </a:r>
            <a:endParaRPr sz="2000">
              <a:latin typeface="Consolas"/>
              <a:cs typeface="Consolas"/>
            </a:endParaRPr>
          </a:p>
          <a:p>
            <a:pPr marL="91440" marR="4874260">
              <a:lnSpc>
                <a:spcPct val="100000"/>
              </a:lnSpc>
              <a:tabLst>
                <a:tab pos="1767839" algn="l"/>
              </a:tabLst>
            </a:pPr>
            <a:r>
              <a:rPr sz="2000" spc="-5" dirty="0">
                <a:latin typeface="Consolas"/>
                <a:cs typeface="Consolas"/>
              </a:rPr>
              <a:t>prom</a:t>
            </a:r>
            <a:r>
              <a:rPr sz="2000" dirty="0">
                <a:latin typeface="Consolas"/>
                <a:cs typeface="Consolas"/>
              </a:rPr>
              <a:t>p</a:t>
            </a:r>
            <a:r>
              <a:rPr sz="2000" spc="-5" dirty="0">
                <a:latin typeface="Consolas"/>
                <a:cs typeface="Consolas"/>
              </a:rPr>
              <a:t>t&gt; c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t</a:t>
            </a:r>
            <a:r>
              <a:rPr sz="2000" dirty="0">
                <a:latin typeface="Consolas"/>
                <a:cs typeface="Consolas"/>
              </a:rPr>
              <a:t>	</a:t>
            </a:r>
            <a:r>
              <a:rPr sz="2000" spc="-5" dirty="0">
                <a:latin typeface="Consolas"/>
                <a:cs typeface="Consolas"/>
              </a:rPr>
              <a:t>so</a:t>
            </a:r>
            <a:r>
              <a:rPr sz="2000" dirty="0">
                <a:latin typeface="Consolas"/>
                <a:cs typeface="Consolas"/>
              </a:rPr>
              <a:t>f</a:t>
            </a:r>
            <a:r>
              <a:rPr sz="2000" spc="-5" dirty="0">
                <a:latin typeface="Consolas"/>
                <a:cs typeface="Consolas"/>
              </a:rPr>
              <a:t>t_li</a:t>
            </a:r>
            <a:r>
              <a:rPr sz="2000" dirty="0">
                <a:latin typeface="Consolas"/>
                <a:cs typeface="Consolas"/>
              </a:rPr>
              <a:t>n</a:t>
            </a:r>
            <a:r>
              <a:rPr sz="2000" spc="-5" dirty="0">
                <a:latin typeface="Consolas"/>
                <a:cs typeface="Consolas"/>
              </a:rPr>
              <a:t>k  hello</a:t>
            </a:r>
            <a:endParaRPr sz="2000">
              <a:latin typeface="Consolas"/>
              <a:cs typeface="Consolas"/>
            </a:endParaRPr>
          </a:p>
          <a:p>
            <a:pPr marL="91440" marR="4874260">
              <a:lnSpc>
                <a:spcPct val="100000"/>
              </a:lnSpc>
              <a:tabLst>
                <a:tab pos="1208405" algn="l"/>
                <a:tab pos="1767839" algn="l"/>
              </a:tabLst>
            </a:pPr>
            <a:r>
              <a:rPr sz="2000" spc="-5" dirty="0">
                <a:latin typeface="Consolas"/>
                <a:cs typeface="Consolas"/>
              </a:rPr>
              <a:t>prompt&gt;	rm file  </a:t>
            </a:r>
            <a:r>
              <a:rPr sz="2000" dirty="0">
                <a:latin typeface="Consolas"/>
                <a:cs typeface="Consolas"/>
              </a:rPr>
              <a:t>pr</a:t>
            </a:r>
            <a:r>
              <a:rPr sz="2000" spc="-10" dirty="0">
                <a:latin typeface="Consolas"/>
                <a:cs typeface="Consolas"/>
              </a:rPr>
              <a:t>o</a:t>
            </a:r>
            <a:r>
              <a:rPr sz="2000" dirty="0">
                <a:latin typeface="Consolas"/>
                <a:cs typeface="Consolas"/>
              </a:rPr>
              <a:t>m</a:t>
            </a:r>
            <a:r>
              <a:rPr sz="2000" spc="5" dirty="0">
                <a:latin typeface="Consolas"/>
                <a:cs typeface="Consolas"/>
              </a:rPr>
              <a:t>p</a:t>
            </a:r>
            <a:r>
              <a:rPr sz="2000" dirty="0">
                <a:latin typeface="Consolas"/>
                <a:cs typeface="Consolas"/>
              </a:rPr>
              <a:t>t&gt;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c</a:t>
            </a:r>
            <a:r>
              <a:rPr sz="2000" spc="5" dirty="0"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t	soft_</a:t>
            </a:r>
            <a:r>
              <a:rPr sz="2000" spc="-10" dirty="0">
                <a:latin typeface="Consolas"/>
                <a:cs typeface="Consolas"/>
              </a:rPr>
              <a:t>l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5" dirty="0">
                <a:latin typeface="Consolas"/>
                <a:cs typeface="Consolas"/>
              </a:rPr>
              <a:t>n</a:t>
            </a:r>
            <a:r>
              <a:rPr sz="2000" dirty="0">
                <a:latin typeface="Consolas"/>
                <a:cs typeface="Consolas"/>
              </a:rPr>
              <a:t>k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tabLst>
                <a:tab pos="2745740" algn="l"/>
                <a:tab pos="3444240" algn="l"/>
                <a:tab pos="4143375" algn="l"/>
                <a:tab pos="4562475" algn="l"/>
              </a:tabLst>
            </a:pPr>
            <a:r>
              <a:rPr sz="2000" spc="-5" dirty="0">
                <a:latin typeface="Consolas"/>
                <a:cs typeface="Consolas"/>
              </a:rPr>
              <a:t>cat: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soft_link:</a:t>
            </a:r>
            <a:r>
              <a:rPr sz="2000" spc="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No	</a:t>
            </a:r>
            <a:r>
              <a:rPr sz="2000" dirty="0">
                <a:latin typeface="Consolas"/>
                <a:cs typeface="Consolas"/>
              </a:rPr>
              <a:t>such	file	or	directory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9418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Hard Link vs. Soft Link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marR="40132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 systems allow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links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create multiple</a:t>
            </a:r>
            <a:r>
              <a:rPr lang="en-US" altLang="zh-TW" sz="28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names  (aliases) for the same</a:t>
            </a:r>
            <a:r>
              <a:rPr lang="en-US" altLang="zh-TW" sz="28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Hard Link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holds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 err="1">
                <a:solidFill>
                  <a:srgbClr val="0000FF"/>
                </a:solidFill>
                <a:latin typeface="Arial"/>
                <a:cs typeface="Arial"/>
              </a:rPr>
              <a:t>inode</a:t>
            </a:r>
            <a:r>
              <a:rPr lang="en-US" altLang="zh-TW" sz="2400" spc="-5" dirty="0">
                <a:solidFill>
                  <a:srgbClr val="0000FF"/>
                </a:solidFill>
                <a:latin typeface="Arial"/>
                <a:cs typeface="Arial"/>
              </a:rPr>
              <a:t> number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lang="en-US" altLang="zh-TW" sz="24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9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latin typeface="Arial"/>
                <a:cs typeface="Arial"/>
              </a:rPr>
              <a:t>By only creating a</a:t>
            </a:r>
            <a:r>
              <a:rPr lang="en-US" altLang="zh-TW" sz="2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0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new directory</a:t>
            </a:r>
            <a:r>
              <a:rPr lang="en-US" altLang="zh-TW" sz="20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0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entry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Symbolic/Soft Link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holds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pathname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lang="en-US" altLang="zh-TW" sz="2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latin typeface="Arial"/>
                <a:cs typeface="Arial"/>
              </a:rPr>
              <a:t>By creating a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new file of special</a:t>
            </a:r>
            <a:r>
              <a:rPr lang="en-US" altLang="zh-TW" sz="20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0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type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Three types of file: 1) Data File; 2) Directory File;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3) Soft Link</a:t>
            </a:r>
            <a:r>
              <a:rPr lang="en-US" altLang="zh-TW" sz="20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EBA3279-C919-4C8A-A003-EBBF15CA6B43}"/>
              </a:ext>
            </a:extLst>
          </p:cNvPr>
          <p:cNvSpPr/>
          <p:nvPr/>
        </p:nvSpPr>
        <p:spPr>
          <a:xfrm>
            <a:off x="3447145" y="5180386"/>
            <a:ext cx="2267585" cy="671830"/>
          </a:xfrm>
          <a:custGeom>
            <a:avLst/>
            <a:gdLst/>
            <a:ahLst/>
            <a:cxnLst/>
            <a:rect l="l" t="t" r="r" b="b"/>
            <a:pathLst>
              <a:path w="2267585" h="671829">
                <a:moveTo>
                  <a:pt x="19050" y="652437"/>
                </a:moveTo>
                <a:lnTo>
                  <a:pt x="0" y="652437"/>
                </a:lnTo>
                <a:lnTo>
                  <a:pt x="0" y="671487"/>
                </a:lnTo>
                <a:lnTo>
                  <a:pt x="19050" y="671487"/>
                </a:lnTo>
                <a:lnTo>
                  <a:pt x="19050" y="652437"/>
                </a:lnTo>
                <a:close/>
              </a:path>
              <a:path w="2267585" h="671829">
                <a:moveTo>
                  <a:pt x="57150" y="652437"/>
                </a:moveTo>
                <a:lnTo>
                  <a:pt x="38100" y="652437"/>
                </a:lnTo>
                <a:lnTo>
                  <a:pt x="38100" y="671487"/>
                </a:lnTo>
                <a:lnTo>
                  <a:pt x="57150" y="671487"/>
                </a:lnTo>
                <a:lnTo>
                  <a:pt x="57150" y="652437"/>
                </a:lnTo>
                <a:close/>
              </a:path>
              <a:path w="2267585" h="671829">
                <a:moveTo>
                  <a:pt x="95250" y="652437"/>
                </a:moveTo>
                <a:lnTo>
                  <a:pt x="76200" y="652437"/>
                </a:lnTo>
                <a:lnTo>
                  <a:pt x="76200" y="671487"/>
                </a:lnTo>
                <a:lnTo>
                  <a:pt x="95250" y="671487"/>
                </a:lnTo>
                <a:lnTo>
                  <a:pt x="95250" y="652437"/>
                </a:lnTo>
                <a:close/>
              </a:path>
              <a:path w="2267585" h="671829">
                <a:moveTo>
                  <a:pt x="133350" y="652437"/>
                </a:moveTo>
                <a:lnTo>
                  <a:pt x="114300" y="652437"/>
                </a:lnTo>
                <a:lnTo>
                  <a:pt x="114300" y="671487"/>
                </a:lnTo>
                <a:lnTo>
                  <a:pt x="133350" y="671487"/>
                </a:lnTo>
                <a:lnTo>
                  <a:pt x="133350" y="652437"/>
                </a:lnTo>
                <a:close/>
              </a:path>
              <a:path w="2267585" h="671829">
                <a:moveTo>
                  <a:pt x="171450" y="652437"/>
                </a:moveTo>
                <a:lnTo>
                  <a:pt x="152400" y="652437"/>
                </a:lnTo>
                <a:lnTo>
                  <a:pt x="152400" y="671487"/>
                </a:lnTo>
                <a:lnTo>
                  <a:pt x="171450" y="671487"/>
                </a:lnTo>
                <a:lnTo>
                  <a:pt x="171450" y="652437"/>
                </a:lnTo>
                <a:close/>
              </a:path>
              <a:path w="2267585" h="671829">
                <a:moveTo>
                  <a:pt x="209550" y="652437"/>
                </a:moveTo>
                <a:lnTo>
                  <a:pt x="190500" y="652437"/>
                </a:lnTo>
                <a:lnTo>
                  <a:pt x="190500" y="671487"/>
                </a:lnTo>
                <a:lnTo>
                  <a:pt x="209550" y="671487"/>
                </a:lnTo>
                <a:lnTo>
                  <a:pt x="209550" y="652437"/>
                </a:lnTo>
                <a:close/>
              </a:path>
              <a:path w="2267585" h="671829">
                <a:moveTo>
                  <a:pt x="247650" y="652437"/>
                </a:moveTo>
                <a:lnTo>
                  <a:pt x="228600" y="652437"/>
                </a:lnTo>
                <a:lnTo>
                  <a:pt x="228600" y="671487"/>
                </a:lnTo>
                <a:lnTo>
                  <a:pt x="247650" y="671487"/>
                </a:lnTo>
                <a:lnTo>
                  <a:pt x="247650" y="652437"/>
                </a:lnTo>
                <a:close/>
              </a:path>
              <a:path w="2267585" h="671829">
                <a:moveTo>
                  <a:pt x="285750" y="652437"/>
                </a:moveTo>
                <a:lnTo>
                  <a:pt x="266700" y="652437"/>
                </a:lnTo>
                <a:lnTo>
                  <a:pt x="266700" y="671487"/>
                </a:lnTo>
                <a:lnTo>
                  <a:pt x="285750" y="671487"/>
                </a:lnTo>
                <a:lnTo>
                  <a:pt x="285750" y="652437"/>
                </a:lnTo>
                <a:close/>
              </a:path>
              <a:path w="2267585" h="671829">
                <a:moveTo>
                  <a:pt x="323850" y="652437"/>
                </a:moveTo>
                <a:lnTo>
                  <a:pt x="304800" y="652437"/>
                </a:lnTo>
                <a:lnTo>
                  <a:pt x="304800" y="671487"/>
                </a:lnTo>
                <a:lnTo>
                  <a:pt x="323850" y="671487"/>
                </a:lnTo>
                <a:lnTo>
                  <a:pt x="323850" y="652437"/>
                </a:lnTo>
                <a:close/>
              </a:path>
              <a:path w="2267585" h="671829">
                <a:moveTo>
                  <a:pt x="361950" y="652437"/>
                </a:moveTo>
                <a:lnTo>
                  <a:pt x="342900" y="652437"/>
                </a:lnTo>
                <a:lnTo>
                  <a:pt x="342900" y="671487"/>
                </a:lnTo>
                <a:lnTo>
                  <a:pt x="361950" y="671487"/>
                </a:lnTo>
                <a:lnTo>
                  <a:pt x="361950" y="652437"/>
                </a:lnTo>
                <a:close/>
              </a:path>
              <a:path w="2267585" h="671829">
                <a:moveTo>
                  <a:pt x="400050" y="652437"/>
                </a:moveTo>
                <a:lnTo>
                  <a:pt x="381000" y="652437"/>
                </a:lnTo>
                <a:lnTo>
                  <a:pt x="381000" y="671487"/>
                </a:lnTo>
                <a:lnTo>
                  <a:pt x="400050" y="671487"/>
                </a:lnTo>
                <a:lnTo>
                  <a:pt x="400050" y="652437"/>
                </a:lnTo>
                <a:close/>
              </a:path>
              <a:path w="2267585" h="671829">
                <a:moveTo>
                  <a:pt x="438150" y="652437"/>
                </a:moveTo>
                <a:lnTo>
                  <a:pt x="419100" y="652437"/>
                </a:lnTo>
                <a:lnTo>
                  <a:pt x="419100" y="671487"/>
                </a:lnTo>
                <a:lnTo>
                  <a:pt x="438150" y="671487"/>
                </a:lnTo>
                <a:lnTo>
                  <a:pt x="438150" y="652437"/>
                </a:lnTo>
                <a:close/>
              </a:path>
              <a:path w="2267585" h="671829">
                <a:moveTo>
                  <a:pt x="476250" y="652437"/>
                </a:moveTo>
                <a:lnTo>
                  <a:pt x="457200" y="652437"/>
                </a:lnTo>
                <a:lnTo>
                  <a:pt x="457200" y="671487"/>
                </a:lnTo>
                <a:lnTo>
                  <a:pt x="476250" y="671487"/>
                </a:lnTo>
                <a:lnTo>
                  <a:pt x="476250" y="652437"/>
                </a:lnTo>
                <a:close/>
              </a:path>
              <a:path w="2267585" h="671829">
                <a:moveTo>
                  <a:pt x="514350" y="652437"/>
                </a:moveTo>
                <a:lnTo>
                  <a:pt x="495300" y="652437"/>
                </a:lnTo>
                <a:lnTo>
                  <a:pt x="495300" y="671487"/>
                </a:lnTo>
                <a:lnTo>
                  <a:pt x="514350" y="671487"/>
                </a:lnTo>
                <a:lnTo>
                  <a:pt x="514350" y="652437"/>
                </a:lnTo>
                <a:close/>
              </a:path>
              <a:path w="2267585" h="671829">
                <a:moveTo>
                  <a:pt x="552450" y="652437"/>
                </a:moveTo>
                <a:lnTo>
                  <a:pt x="533400" y="652437"/>
                </a:lnTo>
                <a:lnTo>
                  <a:pt x="533400" y="671487"/>
                </a:lnTo>
                <a:lnTo>
                  <a:pt x="552450" y="671487"/>
                </a:lnTo>
                <a:lnTo>
                  <a:pt x="552450" y="652437"/>
                </a:lnTo>
                <a:close/>
              </a:path>
              <a:path w="2267585" h="671829">
                <a:moveTo>
                  <a:pt x="590550" y="652437"/>
                </a:moveTo>
                <a:lnTo>
                  <a:pt x="571500" y="652437"/>
                </a:lnTo>
                <a:lnTo>
                  <a:pt x="571500" y="671487"/>
                </a:lnTo>
                <a:lnTo>
                  <a:pt x="590550" y="671487"/>
                </a:lnTo>
                <a:lnTo>
                  <a:pt x="590550" y="652437"/>
                </a:lnTo>
                <a:close/>
              </a:path>
              <a:path w="2267585" h="671829">
                <a:moveTo>
                  <a:pt x="628650" y="652437"/>
                </a:moveTo>
                <a:lnTo>
                  <a:pt x="609600" y="652437"/>
                </a:lnTo>
                <a:lnTo>
                  <a:pt x="609600" y="671487"/>
                </a:lnTo>
                <a:lnTo>
                  <a:pt x="628650" y="671487"/>
                </a:lnTo>
                <a:lnTo>
                  <a:pt x="628650" y="652437"/>
                </a:lnTo>
                <a:close/>
              </a:path>
              <a:path w="2267585" h="671829">
                <a:moveTo>
                  <a:pt x="666750" y="652437"/>
                </a:moveTo>
                <a:lnTo>
                  <a:pt x="647700" y="652437"/>
                </a:lnTo>
                <a:lnTo>
                  <a:pt x="647700" y="671487"/>
                </a:lnTo>
                <a:lnTo>
                  <a:pt x="666750" y="671487"/>
                </a:lnTo>
                <a:lnTo>
                  <a:pt x="666750" y="652437"/>
                </a:lnTo>
                <a:close/>
              </a:path>
              <a:path w="2267585" h="671829">
                <a:moveTo>
                  <a:pt x="704850" y="652437"/>
                </a:moveTo>
                <a:lnTo>
                  <a:pt x="685800" y="652437"/>
                </a:lnTo>
                <a:lnTo>
                  <a:pt x="685800" y="671487"/>
                </a:lnTo>
                <a:lnTo>
                  <a:pt x="704850" y="671487"/>
                </a:lnTo>
                <a:lnTo>
                  <a:pt x="704850" y="652437"/>
                </a:lnTo>
                <a:close/>
              </a:path>
              <a:path w="2267585" h="671829">
                <a:moveTo>
                  <a:pt x="742950" y="652437"/>
                </a:moveTo>
                <a:lnTo>
                  <a:pt x="723900" y="652437"/>
                </a:lnTo>
                <a:lnTo>
                  <a:pt x="723900" y="671487"/>
                </a:lnTo>
                <a:lnTo>
                  <a:pt x="742950" y="671487"/>
                </a:lnTo>
                <a:lnTo>
                  <a:pt x="742950" y="652437"/>
                </a:lnTo>
                <a:close/>
              </a:path>
              <a:path w="2267585" h="671829">
                <a:moveTo>
                  <a:pt x="781050" y="652437"/>
                </a:moveTo>
                <a:lnTo>
                  <a:pt x="762000" y="652437"/>
                </a:lnTo>
                <a:lnTo>
                  <a:pt x="762000" y="671487"/>
                </a:lnTo>
                <a:lnTo>
                  <a:pt x="781050" y="671487"/>
                </a:lnTo>
                <a:lnTo>
                  <a:pt x="781050" y="652437"/>
                </a:lnTo>
                <a:close/>
              </a:path>
              <a:path w="2267585" h="671829">
                <a:moveTo>
                  <a:pt x="819150" y="652437"/>
                </a:moveTo>
                <a:lnTo>
                  <a:pt x="800100" y="652437"/>
                </a:lnTo>
                <a:lnTo>
                  <a:pt x="800100" y="671487"/>
                </a:lnTo>
                <a:lnTo>
                  <a:pt x="819150" y="671487"/>
                </a:lnTo>
                <a:lnTo>
                  <a:pt x="819150" y="652437"/>
                </a:lnTo>
                <a:close/>
              </a:path>
              <a:path w="2267585" h="671829">
                <a:moveTo>
                  <a:pt x="857250" y="652437"/>
                </a:moveTo>
                <a:lnTo>
                  <a:pt x="838200" y="652437"/>
                </a:lnTo>
                <a:lnTo>
                  <a:pt x="838200" y="671487"/>
                </a:lnTo>
                <a:lnTo>
                  <a:pt x="857250" y="671487"/>
                </a:lnTo>
                <a:lnTo>
                  <a:pt x="857250" y="652437"/>
                </a:lnTo>
                <a:close/>
              </a:path>
              <a:path w="2267585" h="671829">
                <a:moveTo>
                  <a:pt x="895350" y="652437"/>
                </a:moveTo>
                <a:lnTo>
                  <a:pt x="876300" y="652437"/>
                </a:lnTo>
                <a:lnTo>
                  <a:pt x="876300" y="671487"/>
                </a:lnTo>
                <a:lnTo>
                  <a:pt x="895350" y="671487"/>
                </a:lnTo>
                <a:lnTo>
                  <a:pt x="895350" y="652437"/>
                </a:lnTo>
                <a:close/>
              </a:path>
              <a:path w="2267585" h="671829">
                <a:moveTo>
                  <a:pt x="933450" y="652437"/>
                </a:moveTo>
                <a:lnTo>
                  <a:pt x="914400" y="652437"/>
                </a:lnTo>
                <a:lnTo>
                  <a:pt x="914400" y="671487"/>
                </a:lnTo>
                <a:lnTo>
                  <a:pt x="933450" y="671487"/>
                </a:lnTo>
                <a:lnTo>
                  <a:pt x="933450" y="652437"/>
                </a:lnTo>
                <a:close/>
              </a:path>
              <a:path w="2267585" h="671829">
                <a:moveTo>
                  <a:pt x="971550" y="652437"/>
                </a:moveTo>
                <a:lnTo>
                  <a:pt x="952500" y="652437"/>
                </a:lnTo>
                <a:lnTo>
                  <a:pt x="952500" y="671487"/>
                </a:lnTo>
                <a:lnTo>
                  <a:pt x="971550" y="671487"/>
                </a:lnTo>
                <a:lnTo>
                  <a:pt x="971550" y="652437"/>
                </a:lnTo>
                <a:close/>
              </a:path>
              <a:path w="2267585" h="671829">
                <a:moveTo>
                  <a:pt x="1009650" y="652437"/>
                </a:moveTo>
                <a:lnTo>
                  <a:pt x="990600" y="652437"/>
                </a:lnTo>
                <a:lnTo>
                  <a:pt x="990600" y="671487"/>
                </a:lnTo>
                <a:lnTo>
                  <a:pt x="1009650" y="671487"/>
                </a:lnTo>
                <a:lnTo>
                  <a:pt x="1009650" y="652437"/>
                </a:lnTo>
                <a:close/>
              </a:path>
              <a:path w="2267585" h="671829">
                <a:moveTo>
                  <a:pt x="1047750" y="652437"/>
                </a:moveTo>
                <a:lnTo>
                  <a:pt x="1028700" y="652437"/>
                </a:lnTo>
                <a:lnTo>
                  <a:pt x="1028700" y="671487"/>
                </a:lnTo>
                <a:lnTo>
                  <a:pt x="1047750" y="671487"/>
                </a:lnTo>
                <a:lnTo>
                  <a:pt x="1047750" y="652437"/>
                </a:lnTo>
                <a:close/>
              </a:path>
              <a:path w="2267585" h="671829">
                <a:moveTo>
                  <a:pt x="1085850" y="652437"/>
                </a:moveTo>
                <a:lnTo>
                  <a:pt x="1066800" y="652437"/>
                </a:lnTo>
                <a:lnTo>
                  <a:pt x="1066800" y="671487"/>
                </a:lnTo>
                <a:lnTo>
                  <a:pt x="1085850" y="671487"/>
                </a:lnTo>
                <a:lnTo>
                  <a:pt x="1085850" y="652437"/>
                </a:lnTo>
                <a:close/>
              </a:path>
              <a:path w="2267585" h="671829">
                <a:moveTo>
                  <a:pt x="1123950" y="652437"/>
                </a:moveTo>
                <a:lnTo>
                  <a:pt x="1104900" y="652437"/>
                </a:lnTo>
                <a:lnTo>
                  <a:pt x="1104900" y="671487"/>
                </a:lnTo>
                <a:lnTo>
                  <a:pt x="1123950" y="671487"/>
                </a:lnTo>
                <a:lnTo>
                  <a:pt x="1123950" y="652437"/>
                </a:lnTo>
                <a:close/>
              </a:path>
              <a:path w="2267585" h="671829">
                <a:moveTo>
                  <a:pt x="1162050" y="652437"/>
                </a:moveTo>
                <a:lnTo>
                  <a:pt x="1143000" y="652437"/>
                </a:lnTo>
                <a:lnTo>
                  <a:pt x="1143000" y="671487"/>
                </a:lnTo>
                <a:lnTo>
                  <a:pt x="1162050" y="671487"/>
                </a:lnTo>
                <a:lnTo>
                  <a:pt x="1162050" y="652437"/>
                </a:lnTo>
                <a:close/>
              </a:path>
              <a:path w="2267585" h="671829">
                <a:moveTo>
                  <a:pt x="1200150" y="652437"/>
                </a:moveTo>
                <a:lnTo>
                  <a:pt x="1181100" y="652437"/>
                </a:lnTo>
                <a:lnTo>
                  <a:pt x="1181100" y="671487"/>
                </a:lnTo>
                <a:lnTo>
                  <a:pt x="1200150" y="671487"/>
                </a:lnTo>
                <a:lnTo>
                  <a:pt x="1200150" y="652437"/>
                </a:lnTo>
                <a:close/>
              </a:path>
              <a:path w="2267585" h="671829">
                <a:moveTo>
                  <a:pt x="1238250" y="652437"/>
                </a:moveTo>
                <a:lnTo>
                  <a:pt x="1219200" y="652437"/>
                </a:lnTo>
                <a:lnTo>
                  <a:pt x="1219200" y="671487"/>
                </a:lnTo>
                <a:lnTo>
                  <a:pt x="1238250" y="671487"/>
                </a:lnTo>
                <a:lnTo>
                  <a:pt x="1238250" y="652437"/>
                </a:lnTo>
                <a:close/>
              </a:path>
              <a:path w="2267585" h="671829">
                <a:moveTo>
                  <a:pt x="1276350" y="652437"/>
                </a:moveTo>
                <a:lnTo>
                  <a:pt x="1257300" y="652437"/>
                </a:lnTo>
                <a:lnTo>
                  <a:pt x="1257300" y="671487"/>
                </a:lnTo>
                <a:lnTo>
                  <a:pt x="1276350" y="671487"/>
                </a:lnTo>
                <a:lnTo>
                  <a:pt x="1276350" y="652437"/>
                </a:lnTo>
                <a:close/>
              </a:path>
              <a:path w="2267585" h="671829">
                <a:moveTo>
                  <a:pt x="1314450" y="652437"/>
                </a:moveTo>
                <a:lnTo>
                  <a:pt x="1295400" y="652437"/>
                </a:lnTo>
                <a:lnTo>
                  <a:pt x="1295400" y="671487"/>
                </a:lnTo>
                <a:lnTo>
                  <a:pt x="1314450" y="671487"/>
                </a:lnTo>
                <a:lnTo>
                  <a:pt x="1314450" y="652437"/>
                </a:lnTo>
                <a:close/>
              </a:path>
              <a:path w="2267585" h="671829">
                <a:moveTo>
                  <a:pt x="1352550" y="652437"/>
                </a:moveTo>
                <a:lnTo>
                  <a:pt x="1333500" y="652437"/>
                </a:lnTo>
                <a:lnTo>
                  <a:pt x="1333500" y="671487"/>
                </a:lnTo>
                <a:lnTo>
                  <a:pt x="1352550" y="671487"/>
                </a:lnTo>
                <a:lnTo>
                  <a:pt x="1352550" y="652437"/>
                </a:lnTo>
                <a:close/>
              </a:path>
              <a:path w="2267585" h="671829">
                <a:moveTo>
                  <a:pt x="1390650" y="652437"/>
                </a:moveTo>
                <a:lnTo>
                  <a:pt x="1371600" y="652437"/>
                </a:lnTo>
                <a:lnTo>
                  <a:pt x="1371600" y="671487"/>
                </a:lnTo>
                <a:lnTo>
                  <a:pt x="1390650" y="671487"/>
                </a:lnTo>
                <a:lnTo>
                  <a:pt x="1390650" y="652437"/>
                </a:lnTo>
                <a:close/>
              </a:path>
              <a:path w="2267585" h="671829">
                <a:moveTo>
                  <a:pt x="1428750" y="652437"/>
                </a:moveTo>
                <a:lnTo>
                  <a:pt x="1409700" y="652437"/>
                </a:lnTo>
                <a:lnTo>
                  <a:pt x="1409700" y="671487"/>
                </a:lnTo>
                <a:lnTo>
                  <a:pt x="1428750" y="671487"/>
                </a:lnTo>
                <a:lnTo>
                  <a:pt x="1428750" y="652437"/>
                </a:lnTo>
                <a:close/>
              </a:path>
              <a:path w="2267585" h="671829">
                <a:moveTo>
                  <a:pt x="1466850" y="652437"/>
                </a:moveTo>
                <a:lnTo>
                  <a:pt x="1447800" y="652437"/>
                </a:lnTo>
                <a:lnTo>
                  <a:pt x="1447800" y="671487"/>
                </a:lnTo>
                <a:lnTo>
                  <a:pt x="1466850" y="671487"/>
                </a:lnTo>
                <a:lnTo>
                  <a:pt x="1466850" y="652437"/>
                </a:lnTo>
                <a:close/>
              </a:path>
              <a:path w="2267585" h="671829">
                <a:moveTo>
                  <a:pt x="1504950" y="652437"/>
                </a:moveTo>
                <a:lnTo>
                  <a:pt x="1485900" y="652437"/>
                </a:lnTo>
                <a:lnTo>
                  <a:pt x="1485900" y="671487"/>
                </a:lnTo>
                <a:lnTo>
                  <a:pt x="1504950" y="671487"/>
                </a:lnTo>
                <a:lnTo>
                  <a:pt x="1504950" y="652437"/>
                </a:lnTo>
                <a:close/>
              </a:path>
              <a:path w="2267585" h="671829">
                <a:moveTo>
                  <a:pt x="1543050" y="652437"/>
                </a:moveTo>
                <a:lnTo>
                  <a:pt x="1524000" y="652437"/>
                </a:lnTo>
                <a:lnTo>
                  <a:pt x="1524000" y="671487"/>
                </a:lnTo>
                <a:lnTo>
                  <a:pt x="1543050" y="671487"/>
                </a:lnTo>
                <a:lnTo>
                  <a:pt x="1543050" y="652437"/>
                </a:lnTo>
                <a:close/>
              </a:path>
              <a:path w="2267585" h="671829">
                <a:moveTo>
                  <a:pt x="1581150" y="652437"/>
                </a:moveTo>
                <a:lnTo>
                  <a:pt x="1562100" y="652437"/>
                </a:lnTo>
                <a:lnTo>
                  <a:pt x="1562100" y="671487"/>
                </a:lnTo>
                <a:lnTo>
                  <a:pt x="1581150" y="671487"/>
                </a:lnTo>
                <a:lnTo>
                  <a:pt x="1581150" y="652437"/>
                </a:lnTo>
                <a:close/>
              </a:path>
              <a:path w="2267585" h="671829">
                <a:moveTo>
                  <a:pt x="1615948" y="652437"/>
                </a:moveTo>
                <a:lnTo>
                  <a:pt x="1606423" y="652437"/>
                </a:lnTo>
                <a:lnTo>
                  <a:pt x="1600200" y="658660"/>
                </a:lnTo>
                <a:lnTo>
                  <a:pt x="1600200" y="671487"/>
                </a:lnTo>
                <a:lnTo>
                  <a:pt x="1615948" y="671487"/>
                </a:lnTo>
                <a:lnTo>
                  <a:pt x="1615948" y="652437"/>
                </a:lnTo>
                <a:close/>
              </a:path>
              <a:path w="2267585" h="671829">
                <a:moveTo>
                  <a:pt x="1615948" y="649135"/>
                </a:moveTo>
                <a:lnTo>
                  <a:pt x="1596898" y="649135"/>
                </a:lnTo>
                <a:lnTo>
                  <a:pt x="1596898" y="661962"/>
                </a:lnTo>
                <a:lnTo>
                  <a:pt x="1600200" y="658660"/>
                </a:lnTo>
                <a:lnTo>
                  <a:pt x="1600200" y="652437"/>
                </a:lnTo>
                <a:lnTo>
                  <a:pt x="1615948" y="652437"/>
                </a:lnTo>
                <a:lnTo>
                  <a:pt x="1615948" y="649135"/>
                </a:lnTo>
                <a:close/>
              </a:path>
              <a:path w="2267585" h="671829">
                <a:moveTo>
                  <a:pt x="1606423" y="652437"/>
                </a:moveTo>
                <a:lnTo>
                  <a:pt x="1600200" y="652437"/>
                </a:lnTo>
                <a:lnTo>
                  <a:pt x="1600200" y="658660"/>
                </a:lnTo>
                <a:lnTo>
                  <a:pt x="1606423" y="652437"/>
                </a:lnTo>
                <a:close/>
              </a:path>
              <a:path w="2267585" h="671829">
                <a:moveTo>
                  <a:pt x="1615948" y="611035"/>
                </a:moveTo>
                <a:lnTo>
                  <a:pt x="1596898" y="611035"/>
                </a:lnTo>
                <a:lnTo>
                  <a:pt x="1596898" y="630085"/>
                </a:lnTo>
                <a:lnTo>
                  <a:pt x="1615948" y="630085"/>
                </a:lnTo>
                <a:lnTo>
                  <a:pt x="1615948" y="611035"/>
                </a:lnTo>
                <a:close/>
              </a:path>
              <a:path w="2267585" h="671829">
                <a:moveTo>
                  <a:pt x="1615948" y="572935"/>
                </a:moveTo>
                <a:lnTo>
                  <a:pt x="1596898" y="572935"/>
                </a:lnTo>
                <a:lnTo>
                  <a:pt x="1596898" y="591985"/>
                </a:lnTo>
                <a:lnTo>
                  <a:pt x="1615948" y="591985"/>
                </a:lnTo>
                <a:lnTo>
                  <a:pt x="1615948" y="572935"/>
                </a:lnTo>
                <a:close/>
              </a:path>
              <a:path w="2267585" h="671829">
                <a:moveTo>
                  <a:pt x="1615948" y="534835"/>
                </a:moveTo>
                <a:lnTo>
                  <a:pt x="1596898" y="534835"/>
                </a:lnTo>
                <a:lnTo>
                  <a:pt x="1596898" y="553885"/>
                </a:lnTo>
                <a:lnTo>
                  <a:pt x="1615948" y="553885"/>
                </a:lnTo>
                <a:lnTo>
                  <a:pt x="1615948" y="534835"/>
                </a:lnTo>
                <a:close/>
              </a:path>
              <a:path w="2267585" h="671829">
                <a:moveTo>
                  <a:pt x="1615948" y="496735"/>
                </a:moveTo>
                <a:lnTo>
                  <a:pt x="1596898" y="496735"/>
                </a:lnTo>
                <a:lnTo>
                  <a:pt x="1596898" y="515785"/>
                </a:lnTo>
                <a:lnTo>
                  <a:pt x="1615948" y="515785"/>
                </a:lnTo>
                <a:lnTo>
                  <a:pt x="1615948" y="496735"/>
                </a:lnTo>
                <a:close/>
              </a:path>
              <a:path w="2267585" h="671829">
                <a:moveTo>
                  <a:pt x="1615948" y="458635"/>
                </a:moveTo>
                <a:lnTo>
                  <a:pt x="1596898" y="458635"/>
                </a:lnTo>
                <a:lnTo>
                  <a:pt x="1596898" y="477685"/>
                </a:lnTo>
                <a:lnTo>
                  <a:pt x="1615948" y="477685"/>
                </a:lnTo>
                <a:lnTo>
                  <a:pt x="1615948" y="458635"/>
                </a:lnTo>
                <a:close/>
              </a:path>
              <a:path w="2267585" h="671829">
                <a:moveTo>
                  <a:pt x="1615948" y="420535"/>
                </a:moveTo>
                <a:lnTo>
                  <a:pt x="1596898" y="420535"/>
                </a:lnTo>
                <a:lnTo>
                  <a:pt x="1596898" y="439585"/>
                </a:lnTo>
                <a:lnTo>
                  <a:pt x="1615948" y="439585"/>
                </a:lnTo>
                <a:lnTo>
                  <a:pt x="1615948" y="420535"/>
                </a:lnTo>
                <a:close/>
              </a:path>
              <a:path w="2267585" h="671829">
                <a:moveTo>
                  <a:pt x="1615948" y="382435"/>
                </a:moveTo>
                <a:lnTo>
                  <a:pt x="1596898" y="382435"/>
                </a:lnTo>
                <a:lnTo>
                  <a:pt x="1596898" y="401485"/>
                </a:lnTo>
                <a:lnTo>
                  <a:pt x="1615948" y="401485"/>
                </a:lnTo>
                <a:lnTo>
                  <a:pt x="1615948" y="382435"/>
                </a:lnTo>
                <a:close/>
              </a:path>
              <a:path w="2267585" h="671829">
                <a:moveTo>
                  <a:pt x="1615948" y="344297"/>
                </a:moveTo>
                <a:lnTo>
                  <a:pt x="1596898" y="344297"/>
                </a:lnTo>
                <a:lnTo>
                  <a:pt x="1596898" y="363385"/>
                </a:lnTo>
                <a:lnTo>
                  <a:pt x="1615948" y="363385"/>
                </a:lnTo>
                <a:lnTo>
                  <a:pt x="1615948" y="344297"/>
                </a:lnTo>
                <a:close/>
              </a:path>
              <a:path w="2267585" h="671829">
                <a:moveTo>
                  <a:pt x="1615948" y="306197"/>
                </a:moveTo>
                <a:lnTo>
                  <a:pt x="1596898" y="306197"/>
                </a:lnTo>
                <a:lnTo>
                  <a:pt x="1596898" y="325247"/>
                </a:lnTo>
                <a:lnTo>
                  <a:pt x="1615948" y="325247"/>
                </a:lnTo>
                <a:lnTo>
                  <a:pt x="1615948" y="306197"/>
                </a:lnTo>
                <a:close/>
              </a:path>
              <a:path w="2267585" h="671829">
                <a:moveTo>
                  <a:pt x="1615948" y="268097"/>
                </a:moveTo>
                <a:lnTo>
                  <a:pt x="1596898" y="268097"/>
                </a:lnTo>
                <a:lnTo>
                  <a:pt x="1596898" y="287147"/>
                </a:lnTo>
                <a:lnTo>
                  <a:pt x="1615948" y="287147"/>
                </a:lnTo>
                <a:lnTo>
                  <a:pt x="1615948" y="268097"/>
                </a:lnTo>
                <a:close/>
              </a:path>
              <a:path w="2267585" h="671829">
                <a:moveTo>
                  <a:pt x="1615948" y="229997"/>
                </a:moveTo>
                <a:lnTo>
                  <a:pt x="1596898" y="229997"/>
                </a:lnTo>
                <a:lnTo>
                  <a:pt x="1596898" y="249047"/>
                </a:lnTo>
                <a:lnTo>
                  <a:pt x="1615948" y="249047"/>
                </a:lnTo>
                <a:lnTo>
                  <a:pt x="1615948" y="229997"/>
                </a:lnTo>
                <a:close/>
              </a:path>
              <a:path w="2267585" h="671829">
                <a:moveTo>
                  <a:pt x="1615948" y="191897"/>
                </a:moveTo>
                <a:lnTo>
                  <a:pt x="1596898" y="191897"/>
                </a:lnTo>
                <a:lnTo>
                  <a:pt x="1596898" y="210947"/>
                </a:lnTo>
                <a:lnTo>
                  <a:pt x="1615948" y="210947"/>
                </a:lnTo>
                <a:lnTo>
                  <a:pt x="1615948" y="191897"/>
                </a:lnTo>
                <a:close/>
              </a:path>
              <a:path w="2267585" h="671829">
                <a:moveTo>
                  <a:pt x="1615948" y="153797"/>
                </a:moveTo>
                <a:lnTo>
                  <a:pt x="1596898" y="153797"/>
                </a:lnTo>
                <a:lnTo>
                  <a:pt x="1596898" y="172847"/>
                </a:lnTo>
                <a:lnTo>
                  <a:pt x="1615948" y="172847"/>
                </a:lnTo>
                <a:lnTo>
                  <a:pt x="1615948" y="153797"/>
                </a:lnTo>
                <a:close/>
              </a:path>
              <a:path w="2267585" h="671829">
                <a:moveTo>
                  <a:pt x="1615948" y="115697"/>
                </a:moveTo>
                <a:lnTo>
                  <a:pt x="1596898" y="115697"/>
                </a:lnTo>
                <a:lnTo>
                  <a:pt x="1596898" y="134747"/>
                </a:lnTo>
                <a:lnTo>
                  <a:pt x="1615948" y="134747"/>
                </a:lnTo>
                <a:lnTo>
                  <a:pt x="1615948" y="115697"/>
                </a:lnTo>
                <a:close/>
              </a:path>
              <a:path w="2267585" h="671829">
                <a:moveTo>
                  <a:pt x="1615948" y="77597"/>
                </a:moveTo>
                <a:lnTo>
                  <a:pt x="1596898" y="77597"/>
                </a:lnTo>
                <a:lnTo>
                  <a:pt x="1596898" y="96647"/>
                </a:lnTo>
                <a:lnTo>
                  <a:pt x="1615948" y="96647"/>
                </a:lnTo>
                <a:lnTo>
                  <a:pt x="1615948" y="77597"/>
                </a:lnTo>
                <a:close/>
              </a:path>
              <a:path w="2267585" h="671829">
                <a:moveTo>
                  <a:pt x="1615948" y="39497"/>
                </a:moveTo>
                <a:lnTo>
                  <a:pt x="1596898" y="39497"/>
                </a:lnTo>
                <a:lnTo>
                  <a:pt x="1596898" y="58547"/>
                </a:lnTo>
                <a:lnTo>
                  <a:pt x="1615948" y="58547"/>
                </a:lnTo>
                <a:lnTo>
                  <a:pt x="1615948" y="39497"/>
                </a:lnTo>
                <a:close/>
              </a:path>
              <a:path w="2267585" h="671829">
                <a:moveTo>
                  <a:pt x="1614551" y="0"/>
                </a:moveTo>
                <a:lnTo>
                  <a:pt x="1596898" y="0"/>
                </a:lnTo>
                <a:lnTo>
                  <a:pt x="1596898" y="20447"/>
                </a:lnTo>
                <a:lnTo>
                  <a:pt x="1615948" y="20447"/>
                </a:lnTo>
                <a:lnTo>
                  <a:pt x="1615948" y="19050"/>
                </a:lnTo>
                <a:lnTo>
                  <a:pt x="1606423" y="19050"/>
                </a:lnTo>
                <a:lnTo>
                  <a:pt x="1614551" y="10922"/>
                </a:lnTo>
                <a:lnTo>
                  <a:pt x="1614551" y="0"/>
                </a:lnTo>
                <a:close/>
              </a:path>
              <a:path w="2267585" h="671829">
                <a:moveTo>
                  <a:pt x="1614551" y="10922"/>
                </a:moveTo>
                <a:lnTo>
                  <a:pt x="1606423" y="19050"/>
                </a:lnTo>
                <a:lnTo>
                  <a:pt x="1614551" y="19050"/>
                </a:lnTo>
                <a:lnTo>
                  <a:pt x="1614551" y="10922"/>
                </a:lnTo>
                <a:close/>
              </a:path>
              <a:path w="2267585" h="671829">
                <a:moveTo>
                  <a:pt x="1615948" y="9525"/>
                </a:moveTo>
                <a:lnTo>
                  <a:pt x="1614551" y="10922"/>
                </a:lnTo>
                <a:lnTo>
                  <a:pt x="1614551" y="19050"/>
                </a:lnTo>
                <a:lnTo>
                  <a:pt x="1615948" y="19050"/>
                </a:lnTo>
                <a:lnTo>
                  <a:pt x="1615948" y="9525"/>
                </a:lnTo>
                <a:close/>
              </a:path>
              <a:path w="2267585" h="671829">
                <a:moveTo>
                  <a:pt x="1652651" y="0"/>
                </a:moveTo>
                <a:lnTo>
                  <a:pt x="1633601" y="0"/>
                </a:lnTo>
                <a:lnTo>
                  <a:pt x="1633601" y="19050"/>
                </a:lnTo>
                <a:lnTo>
                  <a:pt x="1652651" y="19050"/>
                </a:lnTo>
                <a:lnTo>
                  <a:pt x="1652651" y="0"/>
                </a:lnTo>
                <a:close/>
              </a:path>
              <a:path w="2267585" h="671829">
                <a:moveTo>
                  <a:pt x="1690751" y="0"/>
                </a:moveTo>
                <a:lnTo>
                  <a:pt x="1671701" y="0"/>
                </a:lnTo>
                <a:lnTo>
                  <a:pt x="1671701" y="19050"/>
                </a:lnTo>
                <a:lnTo>
                  <a:pt x="1690751" y="19050"/>
                </a:lnTo>
                <a:lnTo>
                  <a:pt x="1690751" y="0"/>
                </a:lnTo>
                <a:close/>
              </a:path>
              <a:path w="2267585" h="671829">
                <a:moveTo>
                  <a:pt x="1728851" y="0"/>
                </a:moveTo>
                <a:lnTo>
                  <a:pt x="1709801" y="0"/>
                </a:lnTo>
                <a:lnTo>
                  <a:pt x="1709801" y="19050"/>
                </a:lnTo>
                <a:lnTo>
                  <a:pt x="1728851" y="19050"/>
                </a:lnTo>
                <a:lnTo>
                  <a:pt x="1728851" y="0"/>
                </a:lnTo>
                <a:close/>
              </a:path>
              <a:path w="2267585" h="671829">
                <a:moveTo>
                  <a:pt x="1766951" y="0"/>
                </a:moveTo>
                <a:lnTo>
                  <a:pt x="1747901" y="0"/>
                </a:lnTo>
                <a:lnTo>
                  <a:pt x="1747901" y="19050"/>
                </a:lnTo>
                <a:lnTo>
                  <a:pt x="1766951" y="19050"/>
                </a:lnTo>
                <a:lnTo>
                  <a:pt x="1766951" y="0"/>
                </a:lnTo>
                <a:close/>
              </a:path>
              <a:path w="2267585" h="671829">
                <a:moveTo>
                  <a:pt x="1805051" y="0"/>
                </a:moveTo>
                <a:lnTo>
                  <a:pt x="1786001" y="0"/>
                </a:lnTo>
                <a:lnTo>
                  <a:pt x="1786001" y="19050"/>
                </a:lnTo>
                <a:lnTo>
                  <a:pt x="1805051" y="19050"/>
                </a:lnTo>
                <a:lnTo>
                  <a:pt x="1805051" y="0"/>
                </a:lnTo>
                <a:close/>
              </a:path>
              <a:path w="2267585" h="671829">
                <a:moveTo>
                  <a:pt x="1843151" y="0"/>
                </a:moveTo>
                <a:lnTo>
                  <a:pt x="1824101" y="0"/>
                </a:lnTo>
                <a:lnTo>
                  <a:pt x="1824101" y="19050"/>
                </a:lnTo>
                <a:lnTo>
                  <a:pt x="1843151" y="19050"/>
                </a:lnTo>
                <a:lnTo>
                  <a:pt x="1843151" y="0"/>
                </a:lnTo>
                <a:close/>
              </a:path>
              <a:path w="2267585" h="671829">
                <a:moveTo>
                  <a:pt x="1881251" y="0"/>
                </a:moveTo>
                <a:lnTo>
                  <a:pt x="1862201" y="0"/>
                </a:lnTo>
                <a:lnTo>
                  <a:pt x="1862201" y="19050"/>
                </a:lnTo>
                <a:lnTo>
                  <a:pt x="1881251" y="19050"/>
                </a:lnTo>
                <a:lnTo>
                  <a:pt x="1881251" y="0"/>
                </a:lnTo>
                <a:close/>
              </a:path>
              <a:path w="2267585" h="671829">
                <a:moveTo>
                  <a:pt x="1919351" y="0"/>
                </a:moveTo>
                <a:lnTo>
                  <a:pt x="1900301" y="0"/>
                </a:lnTo>
                <a:lnTo>
                  <a:pt x="1900301" y="19050"/>
                </a:lnTo>
                <a:lnTo>
                  <a:pt x="1919351" y="19050"/>
                </a:lnTo>
                <a:lnTo>
                  <a:pt x="1919351" y="0"/>
                </a:lnTo>
                <a:close/>
              </a:path>
              <a:path w="2267585" h="671829">
                <a:moveTo>
                  <a:pt x="1957451" y="0"/>
                </a:moveTo>
                <a:lnTo>
                  <a:pt x="1938401" y="0"/>
                </a:lnTo>
                <a:lnTo>
                  <a:pt x="1938401" y="19050"/>
                </a:lnTo>
                <a:lnTo>
                  <a:pt x="1957451" y="19050"/>
                </a:lnTo>
                <a:lnTo>
                  <a:pt x="1957451" y="0"/>
                </a:lnTo>
                <a:close/>
              </a:path>
              <a:path w="2267585" h="671829">
                <a:moveTo>
                  <a:pt x="1995551" y="0"/>
                </a:moveTo>
                <a:lnTo>
                  <a:pt x="1976501" y="0"/>
                </a:lnTo>
                <a:lnTo>
                  <a:pt x="1976501" y="19050"/>
                </a:lnTo>
                <a:lnTo>
                  <a:pt x="1995551" y="19050"/>
                </a:lnTo>
                <a:lnTo>
                  <a:pt x="1995551" y="0"/>
                </a:lnTo>
                <a:close/>
              </a:path>
              <a:path w="2267585" h="671829">
                <a:moveTo>
                  <a:pt x="2033651" y="0"/>
                </a:moveTo>
                <a:lnTo>
                  <a:pt x="2014601" y="0"/>
                </a:lnTo>
                <a:lnTo>
                  <a:pt x="2014601" y="19050"/>
                </a:lnTo>
                <a:lnTo>
                  <a:pt x="2033651" y="19050"/>
                </a:lnTo>
                <a:lnTo>
                  <a:pt x="2033651" y="0"/>
                </a:lnTo>
                <a:close/>
              </a:path>
              <a:path w="2267585" h="671829">
                <a:moveTo>
                  <a:pt x="2071751" y="0"/>
                </a:moveTo>
                <a:lnTo>
                  <a:pt x="2052701" y="0"/>
                </a:lnTo>
                <a:lnTo>
                  <a:pt x="2052701" y="19050"/>
                </a:lnTo>
                <a:lnTo>
                  <a:pt x="2071751" y="19050"/>
                </a:lnTo>
                <a:lnTo>
                  <a:pt x="2071751" y="0"/>
                </a:lnTo>
                <a:close/>
              </a:path>
              <a:path w="2267585" h="671829">
                <a:moveTo>
                  <a:pt x="2109851" y="0"/>
                </a:moveTo>
                <a:lnTo>
                  <a:pt x="2090801" y="0"/>
                </a:lnTo>
                <a:lnTo>
                  <a:pt x="2090801" y="19050"/>
                </a:lnTo>
                <a:lnTo>
                  <a:pt x="2109851" y="19050"/>
                </a:lnTo>
                <a:lnTo>
                  <a:pt x="2109851" y="0"/>
                </a:lnTo>
                <a:close/>
              </a:path>
              <a:path w="2267585" h="671829">
                <a:moveTo>
                  <a:pt x="2147951" y="0"/>
                </a:moveTo>
                <a:lnTo>
                  <a:pt x="2128901" y="0"/>
                </a:lnTo>
                <a:lnTo>
                  <a:pt x="2128901" y="19050"/>
                </a:lnTo>
                <a:lnTo>
                  <a:pt x="2147951" y="19050"/>
                </a:lnTo>
                <a:lnTo>
                  <a:pt x="2147951" y="0"/>
                </a:lnTo>
                <a:close/>
              </a:path>
              <a:path w="2267585" h="671829">
                <a:moveTo>
                  <a:pt x="2186051" y="0"/>
                </a:moveTo>
                <a:lnTo>
                  <a:pt x="2167001" y="0"/>
                </a:lnTo>
                <a:lnTo>
                  <a:pt x="2167001" y="19050"/>
                </a:lnTo>
                <a:lnTo>
                  <a:pt x="2186051" y="19050"/>
                </a:lnTo>
                <a:lnTo>
                  <a:pt x="2186051" y="0"/>
                </a:lnTo>
                <a:close/>
              </a:path>
              <a:path w="2267585" h="671829">
                <a:moveTo>
                  <a:pt x="2213229" y="10922"/>
                </a:moveTo>
                <a:lnTo>
                  <a:pt x="2194179" y="10922"/>
                </a:lnTo>
                <a:lnTo>
                  <a:pt x="2194179" y="29972"/>
                </a:lnTo>
                <a:lnTo>
                  <a:pt x="2213229" y="29972"/>
                </a:lnTo>
                <a:lnTo>
                  <a:pt x="2213229" y="10922"/>
                </a:lnTo>
                <a:close/>
              </a:path>
              <a:path w="2267585" h="671829">
                <a:moveTo>
                  <a:pt x="2213229" y="49022"/>
                </a:moveTo>
                <a:lnTo>
                  <a:pt x="2194179" y="49022"/>
                </a:lnTo>
                <a:lnTo>
                  <a:pt x="2194179" y="68072"/>
                </a:lnTo>
                <a:lnTo>
                  <a:pt x="2213229" y="68072"/>
                </a:lnTo>
                <a:lnTo>
                  <a:pt x="2213229" y="49022"/>
                </a:lnTo>
                <a:close/>
              </a:path>
              <a:path w="2267585" h="671829">
                <a:moveTo>
                  <a:pt x="2194179" y="102616"/>
                </a:moveTo>
                <a:lnTo>
                  <a:pt x="2140204" y="102616"/>
                </a:lnTo>
                <a:lnTo>
                  <a:pt x="2203704" y="229616"/>
                </a:lnTo>
                <a:lnTo>
                  <a:pt x="2265426" y="106172"/>
                </a:lnTo>
                <a:lnTo>
                  <a:pt x="2194179" y="106172"/>
                </a:lnTo>
                <a:lnTo>
                  <a:pt x="2194179" y="102616"/>
                </a:lnTo>
                <a:close/>
              </a:path>
              <a:path w="2267585" h="671829">
                <a:moveTo>
                  <a:pt x="2213229" y="87122"/>
                </a:moveTo>
                <a:lnTo>
                  <a:pt x="2194179" y="87122"/>
                </a:lnTo>
                <a:lnTo>
                  <a:pt x="2194179" y="106172"/>
                </a:lnTo>
                <a:lnTo>
                  <a:pt x="2213229" y="106172"/>
                </a:lnTo>
                <a:lnTo>
                  <a:pt x="2213229" y="87122"/>
                </a:lnTo>
                <a:close/>
              </a:path>
              <a:path w="2267585" h="671829">
                <a:moveTo>
                  <a:pt x="2267204" y="102616"/>
                </a:moveTo>
                <a:lnTo>
                  <a:pt x="2213229" y="102616"/>
                </a:lnTo>
                <a:lnTo>
                  <a:pt x="2213229" y="106172"/>
                </a:lnTo>
                <a:lnTo>
                  <a:pt x="2265426" y="106172"/>
                </a:lnTo>
                <a:lnTo>
                  <a:pt x="2267204" y="102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4987905-0383-44AD-BB1F-52DE6CDBFFC2}"/>
              </a:ext>
            </a:extLst>
          </p:cNvPr>
          <p:cNvSpPr/>
          <p:nvPr/>
        </p:nvSpPr>
        <p:spPr>
          <a:xfrm>
            <a:off x="7701010" y="6257346"/>
            <a:ext cx="2635250" cy="318770"/>
          </a:xfrm>
          <a:custGeom>
            <a:avLst/>
            <a:gdLst/>
            <a:ahLst/>
            <a:cxnLst/>
            <a:rect l="l" t="t" r="r" b="b"/>
            <a:pathLst>
              <a:path w="2635250" h="318770">
                <a:moveTo>
                  <a:pt x="19050" y="8661"/>
                </a:moveTo>
                <a:lnTo>
                  <a:pt x="0" y="8661"/>
                </a:lnTo>
                <a:lnTo>
                  <a:pt x="0" y="27711"/>
                </a:lnTo>
                <a:lnTo>
                  <a:pt x="19050" y="27711"/>
                </a:lnTo>
                <a:lnTo>
                  <a:pt x="19050" y="8661"/>
                </a:lnTo>
                <a:close/>
              </a:path>
              <a:path w="2635250" h="318770">
                <a:moveTo>
                  <a:pt x="19050" y="46761"/>
                </a:moveTo>
                <a:lnTo>
                  <a:pt x="0" y="46761"/>
                </a:lnTo>
                <a:lnTo>
                  <a:pt x="0" y="65811"/>
                </a:lnTo>
                <a:lnTo>
                  <a:pt x="19050" y="65811"/>
                </a:lnTo>
                <a:lnTo>
                  <a:pt x="19050" y="46761"/>
                </a:lnTo>
                <a:close/>
              </a:path>
              <a:path w="2635250" h="318770">
                <a:moveTo>
                  <a:pt x="19050" y="84861"/>
                </a:moveTo>
                <a:lnTo>
                  <a:pt x="0" y="84861"/>
                </a:lnTo>
                <a:lnTo>
                  <a:pt x="0" y="103911"/>
                </a:lnTo>
                <a:lnTo>
                  <a:pt x="19050" y="103911"/>
                </a:lnTo>
                <a:lnTo>
                  <a:pt x="19050" y="84861"/>
                </a:lnTo>
                <a:close/>
              </a:path>
              <a:path w="2635250" h="318770">
                <a:moveTo>
                  <a:pt x="19050" y="122961"/>
                </a:moveTo>
                <a:lnTo>
                  <a:pt x="0" y="122961"/>
                </a:lnTo>
                <a:lnTo>
                  <a:pt x="0" y="142011"/>
                </a:lnTo>
                <a:lnTo>
                  <a:pt x="19050" y="142011"/>
                </a:lnTo>
                <a:lnTo>
                  <a:pt x="19050" y="122961"/>
                </a:lnTo>
                <a:close/>
              </a:path>
              <a:path w="2635250" h="318770">
                <a:moveTo>
                  <a:pt x="19050" y="161061"/>
                </a:moveTo>
                <a:lnTo>
                  <a:pt x="0" y="161061"/>
                </a:lnTo>
                <a:lnTo>
                  <a:pt x="0" y="180111"/>
                </a:lnTo>
                <a:lnTo>
                  <a:pt x="19050" y="180111"/>
                </a:lnTo>
                <a:lnTo>
                  <a:pt x="19050" y="161061"/>
                </a:lnTo>
                <a:close/>
              </a:path>
              <a:path w="2635250" h="318770">
                <a:moveTo>
                  <a:pt x="19050" y="199161"/>
                </a:moveTo>
                <a:lnTo>
                  <a:pt x="0" y="199161"/>
                </a:lnTo>
                <a:lnTo>
                  <a:pt x="0" y="218211"/>
                </a:lnTo>
                <a:lnTo>
                  <a:pt x="19050" y="218211"/>
                </a:lnTo>
                <a:lnTo>
                  <a:pt x="19050" y="199161"/>
                </a:lnTo>
                <a:close/>
              </a:path>
              <a:path w="2635250" h="318770">
                <a:moveTo>
                  <a:pt x="19050" y="237261"/>
                </a:moveTo>
                <a:lnTo>
                  <a:pt x="0" y="237261"/>
                </a:lnTo>
                <a:lnTo>
                  <a:pt x="0" y="256311"/>
                </a:lnTo>
                <a:lnTo>
                  <a:pt x="19050" y="256311"/>
                </a:lnTo>
                <a:lnTo>
                  <a:pt x="19050" y="237261"/>
                </a:lnTo>
                <a:close/>
              </a:path>
              <a:path w="2635250" h="318770">
                <a:moveTo>
                  <a:pt x="19050" y="275361"/>
                </a:moveTo>
                <a:lnTo>
                  <a:pt x="0" y="275361"/>
                </a:lnTo>
                <a:lnTo>
                  <a:pt x="0" y="294411"/>
                </a:lnTo>
                <a:lnTo>
                  <a:pt x="19050" y="294411"/>
                </a:lnTo>
                <a:lnTo>
                  <a:pt x="19050" y="275361"/>
                </a:lnTo>
                <a:close/>
              </a:path>
              <a:path w="2635250" h="318770">
                <a:moveTo>
                  <a:pt x="33274" y="299173"/>
                </a:moveTo>
                <a:lnTo>
                  <a:pt x="14224" y="299173"/>
                </a:lnTo>
                <a:lnTo>
                  <a:pt x="14224" y="318223"/>
                </a:lnTo>
                <a:lnTo>
                  <a:pt x="33274" y="318223"/>
                </a:lnTo>
                <a:lnTo>
                  <a:pt x="33274" y="299173"/>
                </a:lnTo>
                <a:close/>
              </a:path>
              <a:path w="2635250" h="318770">
                <a:moveTo>
                  <a:pt x="71374" y="299173"/>
                </a:moveTo>
                <a:lnTo>
                  <a:pt x="52324" y="299173"/>
                </a:lnTo>
                <a:lnTo>
                  <a:pt x="52324" y="318223"/>
                </a:lnTo>
                <a:lnTo>
                  <a:pt x="71374" y="318223"/>
                </a:lnTo>
                <a:lnTo>
                  <a:pt x="71374" y="299173"/>
                </a:lnTo>
                <a:close/>
              </a:path>
              <a:path w="2635250" h="318770">
                <a:moveTo>
                  <a:pt x="109474" y="299173"/>
                </a:moveTo>
                <a:lnTo>
                  <a:pt x="90424" y="299173"/>
                </a:lnTo>
                <a:lnTo>
                  <a:pt x="90424" y="318223"/>
                </a:lnTo>
                <a:lnTo>
                  <a:pt x="109474" y="318223"/>
                </a:lnTo>
                <a:lnTo>
                  <a:pt x="109474" y="299173"/>
                </a:lnTo>
                <a:close/>
              </a:path>
              <a:path w="2635250" h="318770">
                <a:moveTo>
                  <a:pt x="147574" y="299173"/>
                </a:moveTo>
                <a:lnTo>
                  <a:pt x="128524" y="299173"/>
                </a:lnTo>
                <a:lnTo>
                  <a:pt x="128524" y="318223"/>
                </a:lnTo>
                <a:lnTo>
                  <a:pt x="147574" y="318223"/>
                </a:lnTo>
                <a:lnTo>
                  <a:pt x="147574" y="299173"/>
                </a:lnTo>
                <a:close/>
              </a:path>
              <a:path w="2635250" h="318770">
                <a:moveTo>
                  <a:pt x="185674" y="299173"/>
                </a:moveTo>
                <a:lnTo>
                  <a:pt x="166624" y="299173"/>
                </a:lnTo>
                <a:lnTo>
                  <a:pt x="166624" y="318223"/>
                </a:lnTo>
                <a:lnTo>
                  <a:pt x="185674" y="318223"/>
                </a:lnTo>
                <a:lnTo>
                  <a:pt x="185674" y="299173"/>
                </a:lnTo>
                <a:close/>
              </a:path>
              <a:path w="2635250" h="318770">
                <a:moveTo>
                  <a:pt x="223774" y="299173"/>
                </a:moveTo>
                <a:lnTo>
                  <a:pt x="204724" y="299173"/>
                </a:lnTo>
                <a:lnTo>
                  <a:pt x="204724" y="318223"/>
                </a:lnTo>
                <a:lnTo>
                  <a:pt x="223774" y="318223"/>
                </a:lnTo>
                <a:lnTo>
                  <a:pt x="223774" y="299173"/>
                </a:lnTo>
                <a:close/>
              </a:path>
              <a:path w="2635250" h="318770">
                <a:moveTo>
                  <a:pt x="261874" y="299173"/>
                </a:moveTo>
                <a:lnTo>
                  <a:pt x="242824" y="299173"/>
                </a:lnTo>
                <a:lnTo>
                  <a:pt x="242824" y="318223"/>
                </a:lnTo>
                <a:lnTo>
                  <a:pt x="261874" y="318223"/>
                </a:lnTo>
                <a:lnTo>
                  <a:pt x="261874" y="299173"/>
                </a:lnTo>
                <a:close/>
              </a:path>
              <a:path w="2635250" h="318770">
                <a:moveTo>
                  <a:pt x="299974" y="299173"/>
                </a:moveTo>
                <a:lnTo>
                  <a:pt x="280924" y="299173"/>
                </a:lnTo>
                <a:lnTo>
                  <a:pt x="280924" y="318223"/>
                </a:lnTo>
                <a:lnTo>
                  <a:pt x="299974" y="318223"/>
                </a:lnTo>
                <a:lnTo>
                  <a:pt x="299974" y="299173"/>
                </a:lnTo>
                <a:close/>
              </a:path>
              <a:path w="2635250" h="318770">
                <a:moveTo>
                  <a:pt x="338074" y="299173"/>
                </a:moveTo>
                <a:lnTo>
                  <a:pt x="319024" y="299173"/>
                </a:lnTo>
                <a:lnTo>
                  <a:pt x="319024" y="318223"/>
                </a:lnTo>
                <a:lnTo>
                  <a:pt x="338074" y="318223"/>
                </a:lnTo>
                <a:lnTo>
                  <a:pt x="338074" y="299173"/>
                </a:lnTo>
                <a:close/>
              </a:path>
              <a:path w="2635250" h="318770">
                <a:moveTo>
                  <a:pt x="376174" y="299173"/>
                </a:moveTo>
                <a:lnTo>
                  <a:pt x="357124" y="299173"/>
                </a:lnTo>
                <a:lnTo>
                  <a:pt x="357124" y="318223"/>
                </a:lnTo>
                <a:lnTo>
                  <a:pt x="376174" y="318223"/>
                </a:lnTo>
                <a:lnTo>
                  <a:pt x="376174" y="299173"/>
                </a:lnTo>
                <a:close/>
              </a:path>
              <a:path w="2635250" h="318770">
                <a:moveTo>
                  <a:pt x="414274" y="299173"/>
                </a:moveTo>
                <a:lnTo>
                  <a:pt x="395224" y="299173"/>
                </a:lnTo>
                <a:lnTo>
                  <a:pt x="395224" y="318223"/>
                </a:lnTo>
                <a:lnTo>
                  <a:pt x="414274" y="318223"/>
                </a:lnTo>
                <a:lnTo>
                  <a:pt x="414274" y="299173"/>
                </a:lnTo>
                <a:close/>
              </a:path>
              <a:path w="2635250" h="318770">
                <a:moveTo>
                  <a:pt x="452373" y="299173"/>
                </a:moveTo>
                <a:lnTo>
                  <a:pt x="433324" y="299173"/>
                </a:lnTo>
                <a:lnTo>
                  <a:pt x="433324" y="318223"/>
                </a:lnTo>
                <a:lnTo>
                  <a:pt x="452373" y="318223"/>
                </a:lnTo>
                <a:lnTo>
                  <a:pt x="452373" y="299173"/>
                </a:lnTo>
                <a:close/>
              </a:path>
              <a:path w="2635250" h="318770">
                <a:moveTo>
                  <a:pt x="490473" y="299173"/>
                </a:moveTo>
                <a:lnTo>
                  <a:pt x="471423" y="299173"/>
                </a:lnTo>
                <a:lnTo>
                  <a:pt x="471423" y="318223"/>
                </a:lnTo>
                <a:lnTo>
                  <a:pt x="490473" y="318223"/>
                </a:lnTo>
                <a:lnTo>
                  <a:pt x="490473" y="299173"/>
                </a:lnTo>
                <a:close/>
              </a:path>
              <a:path w="2635250" h="318770">
                <a:moveTo>
                  <a:pt x="528573" y="299173"/>
                </a:moveTo>
                <a:lnTo>
                  <a:pt x="509523" y="299173"/>
                </a:lnTo>
                <a:lnTo>
                  <a:pt x="509523" y="318223"/>
                </a:lnTo>
                <a:lnTo>
                  <a:pt x="528573" y="318223"/>
                </a:lnTo>
                <a:lnTo>
                  <a:pt x="528573" y="299173"/>
                </a:lnTo>
                <a:close/>
              </a:path>
              <a:path w="2635250" h="318770">
                <a:moveTo>
                  <a:pt x="566673" y="299173"/>
                </a:moveTo>
                <a:lnTo>
                  <a:pt x="547623" y="299173"/>
                </a:lnTo>
                <a:lnTo>
                  <a:pt x="547623" y="318223"/>
                </a:lnTo>
                <a:lnTo>
                  <a:pt x="566673" y="318223"/>
                </a:lnTo>
                <a:lnTo>
                  <a:pt x="566673" y="299173"/>
                </a:lnTo>
                <a:close/>
              </a:path>
              <a:path w="2635250" h="318770">
                <a:moveTo>
                  <a:pt x="604773" y="299173"/>
                </a:moveTo>
                <a:lnTo>
                  <a:pt x="585723" y="299173"/>
                </a:lnTo>
                <a:lnTo>
                  <a:pt x="585723" y="318223"/>
                </a:lnTo>
                <a:lnTo>
                  <a:pt x="604773" y="318223"/>
                </a:lnTo>
                <a:lnTo>
                  <a:pt x="604773" y="299173"/>
                </a:lnTo>
                <a:close/>
              </a:path>
              <a:path w="2635250" h="318770">
                <a:moveTo>
                  <a:pt x="642873" y="299173"/>
                </a:moveTo>
                <a:lnTo>
                  <a:pt x="623823" y="299173"/>
                </a:lnTo>
                <a:lnTo>
                  <a:pt x="623823" y="318223"/>
                </a:lnTo>
                <a:lnTo>
                  <a:pt x="642873" y="318223"/>
                </a:lnTo>
                <a:lnTo>
                  <a:pt x="642873" y="299173"/>
                </a:lnTo>
                <a:close/>
              </a:path>
              <a:path w="2635250" h="318770">
                <a:moveTo>
                  <a:pt x="680973" y="299173"/>
                </a:moveTo>
                <a:lnTo>
                  <a:pt x="661923" y="299173"/>
                </a:lnTo>
                <a:lnTo>
                  <a:pt x="661923" y="318223"/>
                </a:lnTo>
                <a:lnTo>
                  <a:pt x="680973" y="318223"/>
                </a:lnTo>
                <a:lnTo>
                  <a:pt x="680973" y="299173"/>
                </a:lnTo>
                <a:close/>
              </a:path>
              <a:path w="2635250" h="318770">
                <a:moveTo>
                  <a:pt x="719073" y="299173"/>
                </a:moveTo>
                <a:lnTo>
                  <a:pt x="700023" y="299173"/>
                </a:lnTo>
                <a:lnTo>
                  <a:pt x="700023" y="318223"/>
                </a:lnTo>
                <a:lnTo>
                  <a:pt x="719073" y="318223"/>
                </a:lnTo>
                <a:lnTo>
                  <a:pt x="719073" y="299173"/>
                </a:lnTo>
                <a:close/>
              </a:path>
              <a:path w="2635250" h="318770">
                <a:moveTo>
                  <a:pt x="757173" y="299173"/>
                </a:moveTo>
                <a:lnTo>
                  <a:pt x="738123" y="299173"/>
                </a:lnTo>
                <a:lnTo>
                  <a:pt x="738123" y="318223"/>
                </a:lnTo>
                <a:lnTo>
                  <a:pt x="757173" y="318223"/>
                </a:lnTo>
                <a:lnTo>
                  <a:pt x="757173" y="299173"/>
                </a:lnTo>
                <a:close/>
              </a:path>
              <a:path w="2635250" h="318770">
                <a:moveTo>
                  <a:pt x="795273" y="299173"/>
                </a:moveTo>
                <a:lnTo>
                  <a:pt x="776223" y="299173"/>
                </a:lnTo>
                <a:lnTo>
                  <a:pt x="776223" y="318223"/>
                </a:lnTo>
                <a:lnTo>
                  <a:pt x="795273" y="318223"/>
                </a:lnTo>
                <a:lnTo>
                  <a:pt x="795273" y="299173"/>
                </a:lnTo>
                <a:close/>
              </a:path>
              <a:path w="2635250" h="318770">
                <a:moveTo>
                  <a:pt x="833373" y="299173"/>
                </a:moveTo>
                <a:lnTo>
                  <a:pt x="814323" y="299173"/>
                </a:lnTo>
                <a:lnTo>
                  <a:pt x="814323" y="318223"/>
                </a:lnTo>
                <a:lnTo>
                  <a:pt x="833373" y="318223"/>
                </a:lnTo>
                <a:lnTo>
                  <a:pt x="833373" y="299173"/>
                </a:lnTo>
                <a:close/>
              </a:path>
              <a:path w="2635250" h="318770">
                <a:moveTo>
                  <a:pt x="871473" y="299173"/>
                </a:moveTo>
                <a:lnTo>
                  <a:pt x="852423" y="299173"/>
                </a:lnTo>
                <a:lnTo>
                  <a:pt x="852423" y="318223"/>
                </a:lnTo>
                <a:lnTo>
                  <a:pt x="871473" y="318223"/>
                </a:lnTo>
                <a:lnTo>
                  <a:pt x="871473" y="299173"/>
                </a:lnTo>
                <a:close/>
              </a:path>
              <a:path w="2635250" h="318770">
                <a:moveTo>
                  <a:pt x="909573" y="299173"/>
                </a:moveTo>
                <a:lnTo>
                  <a:pt x="890523" y="299173"/>
                </a:lnTo>
                <a:lnTo>
                  <a:pt x="890523" y="318223"/>
                </a:lnTo>
                <a:lnTo>
                  <a:pt x="909573" y="318223"/>
                </a:lnTo>
                <a:lnTo>
                  <a:pt x="909573" y="299173"/>
                </a:lnTo>
                <a:close/>
              </a:path>
              <a:path w="2635250" h="318770">
                <a:moveTo>
                  <a:pt x="947673" y="299173"/>
                </a:moveTo>
                <a:lnTo>
                  <a:pt x="928623" y="299173"/>
                </a:lnTo>
                <a:lnTo>
                  <a:pt x="928623" y="318223"/>
                </a:lnTo>
                <a:lnTo>
                  <a:pt x="947673" y="318223"/>
                </a:lnTo>
                <a:lnTo>
                  <a:pt x="947673" y="299173"/>
                </a:lnTo>
                <a:close/>
              </a:path>
              <a:path w="2635250" h="318770">
                <a:moveTo>
                  <a:pt x="985773" y="299173"/>
                </a:moveTo>
                <a:lnTo>
                  <a:pt x="966723" y="299173"/>
                </a:lnTo>
                <a:lnTo>
                  <a:pt x="966723" y="318223"/>
                </a:lnTo>
                <a:lnTo>
                  <a:pt x="985773" y="318223"/>
                </a:lnTo>
                <a:lnTo>
                  <a:pt x="985773" y="299173"/>
                </a:lnTo>
                <a:close/>
              </a:path>
              <a:path w="2635250" h="318770">
                <a:moveTo>
                  <a:pt x="1023873" y="299173"/>
                </a:moveTo>
                <a:lnTo>
                  <a:pt x="1004823" y="299173"/>
                </a:lnTo>
                <a:lnTo>
                  <a:pt x="1004823" y="318223"/>
                </a:lnTo>
                <a:lnTo>
                  <a:pt x="1023873" y="318223"/>
                </a:lnTo>
                <a:lnTo>
                  <a:pt x="1023873" y="299173"/>
                </a:lnTo>
                <a:close/>
              </a:path>
              <a:path w="2635250" h="318770">
                <a:moveTo>
                  <a:pt x="1061973" y="299173"/>
                </a:moveTo>
                <a:lnTo>
                  <a:pt x="1042923" y="299173"/>
                </a:lnTo>
                <a:lnTo>
                  <a:pt x="1042923" y="318223"/>
                </a:lnTo>
                <a:lnTo>
                  <a:pt x="1061973" y="318223"/>
                </a:lnTo>
                <a:lnTo>
                  <a:pt x="1061973" y="299173"/>
                </a:lnTo>
                <a:close/>
              </a:path>
              <a:path w="2635250" h="318770">
                <a:moveTo>
                  <a:pt x="1100073" y="299173"/>
                </a:moveTo>
                <a:lnTo>
                  <a:pt x="1081023" y="299173"/>
                </a:lnTo>
                <a:lnTo>
                  <a:pt x="1081023" y="318223"/>
                </a:lnTo>
                <a:lnTo>
                  <a:pt x="1100073" y="318223"/>
                </a:lnTo>
                <a:lnTo>
                  <a:pt x="1100073" y="299173"/>
                </a:lnTo>
                <a:close/>
              </a:path>
              <a:path w="2635250" h="318770">
                <a:moveTo>
                  <a:pt x="1138173" y="299173"/>
                </a:moveTo>
                <a:lnTo>
                  <a:pt x="1119123" y="299173"/>
                </a:lnTo>
                <a:lnTo>
                  <a:pt x="1119123" y="318223"/>
                </a:lnTo>
                <a:lnTo>
                  <a:pt x="1138173" y="318223"/>
                </a:lnTo>
                <a:lnTo>
                  <a:pt x="1138173" y="299173"/>
                </a:lnTo>
                <a:close/>
              </a:path>
              <a:path w="2635250" h="318770">
                <a:moveTo>
                  <a:pt x="1176273" y="299173"/>
                </a:moveTo>
                <a:lnTo>
                  <a:pt x="1157223" y="299173"/>
                </a:lnTo>
                <a:lnTo>
                  <a:pt x="1157223" y="318223"/>
                </a:lnTo>
                <a:lnTo>
                  <a:pt x="1176273" y="318223"/>
                </a:lnTo>
                <a:lnTo>
                  <a:pt x="1176273" y="299173"/>
                </a:lnTo>
                <a:close/>
              </a:path>
              <a:path w="2635250" h="318770">
                <a:moveTo>
                  <a:pt x="1214373" y="299173"/>
                </a:moveTo>
                <a:lnTo>
                  <a:pt x="1195323" y="299173"/>
                </a:lnTo>
                <a:lnTo>
                  <a:pt x="1195323" y="318223"/>
                </a:lnTo>
                <a:lnTo>
                  <a:pt x="1214373" y="318223"/>
                </a:lnTo>
                <a:lnTo>
                  <a:pt x="1214373" y="299173"/>
                </a:lnTo>
                <a:close/>
              </a:path>
              <a:path w="2635250" h="318770">
                <a:moveTo>
                  <a:pt x="1252473" y="299173"/>
                </a:moveTo>
                <a:lnTo>
                  <a:pt x="1233423" y="299173"/>
                </a:lnTo>
                <a:lnTo>
                  <a:pt x="1233423" y="318223"/>
                </a:lnTo>
                <a:lnTo>
                  <a:pt x="1252473" y="318223"/>
                </a:lnTo>
                <a:lnTo>
                  <a:pt x="1252473" y="299173"/>
                </a:lnTo>
                <a:close/>
              </a:path>
              <a:path w="2635250" h="318770">
                <a:moveTo>
                  <a:pt x="1290573" y="299173"/>
                </a:moveTo>
                <a:lnTo>
                  <a:pt x="1271523" y="299173"/>
                </a:lnTo>
                <a:lnTo>
                  <a:pt x="1271523" y="318223"/>
                </a:lnTo>
                <a:lnTo>
                  <a:pt x="1290573" y="318223"/>
                </a:lnTo>
                <a:lnTo>
                  <a:pt x="1290573" y="299173"/>
                </a:lnTo>
                <a:close/>
              </a:path>
              <a:path w="2635250" h="318770">
                <a:moveTo>
                  <a:pt x="1328673" y="299173"/>
                </a:moveTo>
                <a:lnTo>
                  <a:pt x="1309623" y="299173"/>
                </a:lnTo>
                <a:lnTo>
                  <a:pt x="1309623" y="318223"/>
                </a:lnTo>
                <a:lnTo>
                  <a:pt x="1328673" y="318223"/>
                </a:lnTo>
                <a:lnTo>
                  <a:pt x="1328673" y="299173"/>
                </a:lnTo>
                <a:close/>
              </a:path>
              <a:path w="2635250" h="318770">
                <a:moveTo>
                  <a:pt x="1366773" y="299173"/>
                </a:moveTo>
                <a:lnTo>
                  <a:pt x="1347723" y="299173"/>
                </a:lnTo>
                <a:lnTo>
                  <a:pt x="1347723" y="318223"/>
                </a:lnTo>
                <a:lnTo>
                  <a:pt x="1366773" y="318223"/>
                </a:lnTo>
                <a:lnTo>
                  <a:pt x="1366773" y="299173"/>
                </a:lnTo>
                <a:close/>
              </a:path>
              <a:path w="2635250" h="318770">
                <a:moveTo>
                  <a:pt x="1404873" y="299173"/>
                </a:moveTo>
                <a:lnTo>
                  <a:pt x="1385823" y="299173"/>
                </a:lnTo>
                <a:lnTo>
                  <a:pt x="1385823" y="318223"/>
                </a:lnTo>
                <a:lnTo>
                  <a:pt x="1404873" y="318223"/>
                </a:lnTo>
                <a:lnTo>
                  <a:pt x="1404873" y="299173"/>
                </a:lnTo>
                <a:close/>
              </a:path>
              <a:path w="2635250" h="318770">
                <a:moveTo>
                  <a:pt x="1442973" y="299173"/>
                </a:moveTo>
                <a:lnTo>
                  <a:pt x="1423923" y="299173"/>
                </a:lnTo>
                <a:lnTo>
                  <a:pt x="1423923" y="318223"/>
                </a:lnTo>
                <a:lnTo>
                  <a:pt x="1442973" y="318223"/>
                </a:lnTo>
                <a:lnTo>
                  <a:pt x="1442973" y="299173"/>
                </a:lnTo>
                <a:close/>
              </a:path>
              <a:path w="2635250" h="318770">
                <a:moveTo>
                  <a:pt x="1481073" y="299173"/>
                </a:moveTo>
                <a:lnTo>
                  <a:pt x="1462023" y="299173"/>
                </a:lnTo>
                <a:lnTo>
                  <a:pt x="1462023" y="318223"/>
                </a:lnTo>
                <a:lnTo>
                  <a:pt x="1481073" y="318223"/>
                </a:lnTo>
                <a:lnTo>
                  <a:pt x="1481073" y="299173"/>
                </a:lnTo>
                <a:close/>
              </a:path>
              <a:path w="2635250" h="318770">
                <a:moveTo>
                  <a:pt x="1519173" y="299173"/>
                </a:moveTo>
                <a:lnTo>
                  <a:pt x="1500123" y="299173"/>
                </a:lnTo>
                <a:lnTo>
                  <a:pt x="1500123" y="318223"/>
                </a:lnTo>
                <a:lnTo>
                  <a:pt x="1519173" y="318223"/>
                </a:lnTo>
                <a:lnTo>
                  <a:pt x="1519173" y="299173"/>
                </a:lnTo>
                <a:close/>
              </a:path>
              <a:path w="2635250" h="318770">
                <a:moveTo>
                  <a:pt x="1557273" y="299173"/>
                </a:moveTo>
                <a:lnTo>
                  <a:pt x="1538223" y="299173"/>
                </a:lnTo>
                <a:lnTo>
                  <a:pt x="1538223" y="318223"/>
                </a:lnTo>
                <a:lnTo>
                  <a:pt x="1557273" y="318223"/>
                </a:lnTo>
                <a:lnTo>
                  <a:pt x="1557273" y="299173"/>
                </a:lnTo>
                <a:close/>
              </a:path>
              <a:path w="2635250" h="318770">
                <a:moveTo>
                  <a:pt x="1595373" y="299173"/>
                </a:moveTo>
                <a:lnTo>
                  <a:pt x="1576323" y="299173"/>
                </a:lnTo>
                <a:lnTo>
                  <a:pt x="1576323" y="318223"/>
                </a:lnTo>
                <a:lnTo>
                  <a:pt x="1595373" y="318223"/>
                </a:lnTo>
                <a:lnTo>
                  <a:pt x="1595373" y="299173"/>
                </a:lnTo>
                <a:close/>
              </a:path>
              <a:path w="2635250" h="318770">
                <a:moveTo>
                  <a:pt x="1633473" y="299173"/>
                </a:moveTo>
                <a:lnTo>
                  <a:pt x="1614423" y="299173"/>
                </a:lnTo>
                <a:lnTo>
                  <a:pt x="1614423" y="318223"/>
                </a:lnTo>
                <a:lnTo>
                  <a:pt x="1633473" y="318223"/>
                </a:lnTo>
                <a:lnTo>
                  <a:pt x="1633473" y="299173"/>
                </a:lnTo>
                <a:close/>
              </a:path>
              <a:path w="2635250" h="318770">
                <a:moveTo>
                  <a:pt x="1671573" y="299173"/>
                </a:moveTo>
                <a:lnTo>
                  <a:pt x="1652523" y="299173"/>
                </a:lnTo>
                <a:lnTo>
                  <a:pt x="1652523" y="318223"/>
                </a:lnTo>
                <a:lnTo>
                  <a:pt x="1671573" y="318223"/>
                </a:lnTo>
                <a:lnTo>
                  <a:pt x="1671573" y="299173"/>
                </a:lnTo>
                <a:close/>
              </a:path>
              <a:path w="2635250" h="318770">
                <a:moveTo>
                  <a:pt x="1709673" y="299173"/>
                </a:moveTo>
                <a:lnTo>
                  <a:pt x="1690623" y="299173"/>
                </a:lnTo>
                <a:lnTo>
                  <a:pt x="1690623" y="318223"/>
                </a:lnTo>
                <a:lnTo>
                  <a:pt x="1709673" y="318223"/>
                </a:lnTo>
                <a:lnTo>
                  <a:pt x="1709673" y="299173"/>
                </a:lnTo>
                <a:close/>
              </a:path>
              <a:path w="2635250" h="318770">
                <a:moveTo>
                  <a:pt x="1747773" y="299173"/>
                </a:moveTo>
                <a:lnTo>
                  <a:pt x="1728723" y="299173"/>
                </a:lnTo>
                <a:lnTo>
                  <a:pt x="1728723" y="318223"/>
                </a:lnTo>
                <a:lnTo>
                  <a:pt x="1747773" y="318223"/>
                </a:lnTo>
                <a:lnTo>
                  <a:pt x="1747773" y="299173"/>
                </a:lnTo>
                <a:close/>
              </a:path>
              <a:path w="2635250" h="318770">
                <a:moveTo>
                  <a:pt x="1785873" y="299173"/>
                </a:moveTo>
                <a:lnTo>
                  <a:pt x="1766823" y="299173"/>
                </a:lnTo>
                <a:lnTo>
                  <a:pt x="1766823" y="318223"/>
                </a:lnTo>
                <a:lnTo>
                  <a:pt x="1785873" y="318223"/>
                </a:lnTo>
                <a:lnTo>
                  <a:pt x="1785873" y="299173"/>
                </a:lnTo>
                <a:close/>
              </a:path>
              <a:path w="2635250" h="318770">
                <a:moveTo>
                  <a:pt x="1823973" y="299173"/>
                </a:moveTo>
                <a:lnTo>
                  <a:pt x="1804923" y="299173"/>
                </a:lnTo>
                <a:lnTo>
                  <a:pt x="1804923" y="318223"/>
                </a:lnTo>
                <a:lnTo>
                  <a:pt x="1823973" y="318223"/>
                </a:lnTo>
                <a:lnTo>
                  <a:pt x="1823973" y="299173"/>
                </a:lnTo>
                <a:close/>
              </a:path>
              <a:path w="2635250" h="318770">
                <a:moveTo>
                  <a:pt x="1862073" y="299173"/>
                </a:moveTo>
                <a:lnTo>
                  <a:pt x="1843023" y="299173"/>
                </a:lnTo>
                <a:lnTo>
                  <a:pt x="1843023" y="318223"/>
                </a:lnTo>
                <a:lnTo>
                  <a:pt x="1862073" y="318223"/>
                </a:lnTo>
                <a:lnTo>
                  <a:pt x="1862073" y="299173"/>
                </a:lnTo>
                <a:close/>
              </a:path>
              <a:path w="2635250" h="318770">
                <a:moveTo>
                  <a:pt x="1900173" y="299173"/>
                </a:moveTo>
                <a:lnTo>
                  <a:pt x="1881123" y="299173"/>
                </a:lnTo>
                <a:lnTo>
                  <a:pt x="1881123" y="318223"/>
                </a:lnTo>
                <a:lnTo>
                  <a:pt x="1900173" y="318223"/>
                </a:lnTo>
                <a:lnTo>
                  <a:pt x="1900173" y="299173"/>
                </a:lnTo>
                <a:close/>
              </a:path>
              <a:path w="2635250" h="318770">
                <a:moveTo>
                  <a:pt x="1938273" y="299173"/>
                </a:moveTo>
                <a:lnTo>
                  <a:pt x="1919223" y="299173"/>
                </a:lnTo>
                <a:lnTo>
                  <a:pt x="1919223" y="318223"/>
                </a:lnTo>
                <a:lnTo>
                  <a:pt x="1938273" y="318223"/>
                </a:lnTo>
                <a:lnTo>
                  <a:pt x="1938273" y="299173"/>
                </a:lnTo>
                <a:close/>
              </a:path>
              <a:path w="2635250" h="318770">
                <a:moveTo>
                  <a:pt x="1976373" y="299173"/>
                </a:moveTo>
                <a:lnTo>
                  <a:pt x="1957323" y="299173"/>
                </a:lnTo>
                <a:lnTo>
                  <a:pt x="1957323" y="318223"/>
                </a:lnTo>
                <a:lnTo>
                  <a:pt x="1976373" y="318223"/>
                </a:lnTo>
                <a:lnTo>
                  <a:pt x="1976373" y="299173"/>
                </a:lnTo>
                <a:close/>
              </a:path>
              <a:path w="2635250" h="318770">
                <a:moveTo>
                  <a:pt x="2014473" y="299173"/>
                </a:moveTo>
                <a:lnTo>
                  <a:pt x="1995423" y="299173"/>
                </a:lnTo>
                <a:lnTo>
                  <a:pt x="1995423" y="318223"/>
                </a:lnTo>
                <a:lnTo>
                  <a:pt x="2014473" y="318223"/>
                </a:lnTo>
                <a:lnTo>
                  <a:pt x="2014473" y="299173"/>
                </a:lnTo>
                <a:close/>
              </a:path>
              <a:path w="2635250" h="318770">
                <a:moveTo>
                  <a:pt x="2052573" y="299173"/>
                </a:moveTo>
                <a:lnTo>
                  <a:pt x="2033523" y="299173"/>
                </a:lnTo>
                <a:lnTo>
                  <a:pt x="2033523" y="318223"/>
                </a:lnTo>
                <a:lnTo>
                  <a:pt x="2052573" y="318223"/>
                </a:lnTo>
                <a:lnTo>
                  <a:pt x="2052573" y="299173"/>
                </a:lnTo>
                <a:close/>
              </a:path>
              <a:path w="2635250" h="318770">
                <a:moveTo>
                  <a:pt x="2090673" y="299173"/>
                </a:moveTo>
                <a:lnTo>
                  <a:pt x="2071623" y="299173"/>
                </a:lnTo>
                <a:lnTo>
                  <a:pt x="2071623" y="318223"/>
                </a:lnTo>
                <a:lnTo>
                  <a:pt x="2090673" y="318223"/>
                </a:lnTo>
                <a:lnTo>
                  <a:pt x="2090673" y="299173"/>
                </a:lnTo>
                <a:close/>
              </a:path>
              <a:path w="2635250" h="318770">
                <a:moveTo>
                  <a:pt x="2128773" y="299173"/>
                </a:moveTo>
                <a:lnTo>
                  <a:pt x="2109723" y="299173"/>
                </a:lnTo>
                <a:lnTo>
                  <a:pt x="2109723" y="318223"/>
                </a:lnTo>
                <a:lnTo>
                  <a:pt x="2128773" y="318223"/>
                </a:lnTo>
                <a:lnTo>
                  <a:pt x="2128773" y="299173"/>
                </a:lnTo>
                <a:close/>
              </a:path>
              <a:path w="2635250" h="318770">
                <a:moveTo>
                  <a:pt x="2166873" y="299173"/>
                </a:moveTo>
                <a:lnTo>
                  <a:pt x="2147823" y="299173"/>
                </a:lnTo>
                <a:lnTo>
                  <a:pt x="2147823" y="318223"/>
                </a:lnTo>
                <a:lnTo>
                  <a:pt x="2166873" y="318223"/>
                </a:lnTo>
                <a:lnTo>
                  <a:pt x="2166873" y="299173"/>
                </a:lnTo>
                <a:close/>
              </a:path>
              <a:path w="2635250" h="318770">
                <a:moveTo>
                  <a:pt x="2204973" y="299173"/>
                </a:moveTo>
                <a:lnTo>
                  <a:pt x="2185923" y="299173"/>
                </a:lnTo>
                <a:lnTo>
                  <a:pt x="2185923" y="318223"/>
                </a:lnTo>
                <a:lnTo>
                  <a:pt x="2204973" y="318223"/>
                </a:lnTo>
                <a:lnTo>
                  <a:pt x="2204973" y="299173"/>
                </a:lnTo>
                <a:close/>
              </a:path>
              <a:path w="2635250" h="318770">
                <a:moveTo>
                  <a:pt x="2243073" y="299173"/>
                </a:moveTo>
                <a:lnTo>
                  <a:pt x="2224023" y="299173"/>
                </a:lnTo>
                <a:lnTo>
                  <a:pt x="2224023" y="318223"/>
                </a:lnTo>
                <a:lnTo>
                  <a:pt x="2243073" y="318223"/>
                </a:lnTo>
                <a:lnTo>
                  <a:pt x="2243073" y="299173"/>
                </a:lnTo>
                <a:close/>
              </a:path>
              <a:path w="2635250" h="318770">
                <a:moveTo>
                  <a:pt x="2281173" y="299173"/>
                </a:moveTo>
                <a:lnTo>
                  <a:pt x="2262123" y="299173"/>
                </a:lnTo>
                <a:lnTo>
                  <a:pt x="2262123" y="318223"/>
                </a:lnTo>
                <a:lnTo>
                  <a:pt x="2281173" y="318223"/>
                </a:lnTo>
                <a:lnTo>
                  <a:pt x="2281173" y="299173"/>
                </a:lnTo>
                <a:close/>
              </a:path>
              <a:path w="2635250" h="318770">
                <a:moveTo>
                  <a:pt x="2319273" y="299173"/>
                </a:moveTo>
                <a:lnTo>
                  <a:pt x="2300223" y="299173"/>
                </a:lnTo>
                <a:lnTo>
                  <a:pt x="2300223" y="318223"/>
                </a:lnTo>
                <a:lnTo>
                  <a:pt x="2319273" y="318223"/>
                </a:lnTo>
                <a:lnTo>
                  <a:pt x="2319273" y="299173"/>
                </a:lnTo>
                <a:close/>
              </a:path>
              <a:path w="2635250" h="318770">
                <a:moveTo>
                  <a:pt x="2357373" y="299173"/>
                </a:moveTo>
                <a:lnTo>
                  <a:pt x="2338323" y="299173"/>
                </a:lnTo>
                <a:lnTo>
                  <a:pt x="2338323" y="318223"/>
                </a:lnTo>
                <a:lnTo>
                  <a:pt x="2357373" y="318223"/>
                </a:lnTo>
                <a:lnTo>
                  <a:pt x="2357373" y="299173"/>
                </a:lnTo>
                <a:close/>
              </a:path>
              <a:path w="2635250" h="318770">
                <a:moveTo>
                  <a:pt x="2395473" y="299173"/>
                </a:moveTo>
                <a:lnTo>
                  <a:pt x="2376423" y="299173"/>
                </a:lnTo>
                <a:lnTo>
                  <a:pt x="2376423" y="318223"/>
                </a:lnTo>
                <a:lnTo>
                  <a:pt x="2395473" y="318223"/>
                </a:lnTo>
                <a:lnTo>
                  <a:pt x="2395473" y="299173"/>
                </a:lnTo>
                <a:close/>
              </a:path>
              <a:path w="2635250" h="318770">
                <a:moveTo>
                  <a:pt x="2433573" y="299173"/>
                </a:moveTo>
                <a:lnTo>
                  <a:pt x="2414523" y="299173"/>
                </a:lnTo>
                <a:lnTo>
                  <a:pt x="2414523" y="318223"/>
                </a:lnTo>
                <a:lnTo>
                  <a:pt x="2433573" y="318223"/>
                </a:lnTo>
                <a:lnTo>
                  <a:pt x="2433573" y="299173"/>
                </a:lnTo>
                <a:close/>
              </a:path>
              <a:path w="2635250" h="318770">
                <a:moveTo>
                  <a:pt x="2471673" y="299173"/>
                </a:moveTo>
                <a:lnTo>
                  <a:pt x="2452623" y="299173"/>
                </a:lnTo>
                <a:lnTo>
                  <a:pt x="2452623" y="318223"/>
                </a:lnTo>
                <a:lnTo>
                  <a:pt x="2471673" y="318223"/>
                </a:lnTo>
                <a:lnTo>
                  <a:pt x="2471673" y="299173"/>
                </a:lnTo>
                <a:close/>
              </a:path>
              <a:path w="2635250" h="318770">
                <a:moveTo>
                  <a:pt x="2509773" y="299173"/>
                </a:moveTo>
                <a:lnTo>
                  <a:pt x="2490723" y="299173"/>
                </a:lnTo>
                <a:lnTo>
                  <a:pt x="2490723" y="318223"/>
                </a:lnTo>
                <a:lnTo>
                  <a:pt x="2509773" y="318223"/>
                </a:lnTo>
                <a:lnTo>
                  <a:pt x="2509773" y="299173"/>
                </a:lnTo>
                <a:close/>
              </a:path>
              <a:path w="2635250" h="318770">
                <a:moveTo>
                  <a:pt x="2547873" y="299173"/>
                </a:moveTo>
                <a:lnTo>
                  <a:pt x="2528823" y="299173"/>
                </a:lnTo>
                <a:lnTo>
                  <a:pt x="2528823" y="318223"/>
                </a:lnTo>
                <a:lnTo>
                  <a:pt x="2547873" y="318223"/>
                </a:lnTo>
                <a:lnTo>
                  <a:pt x="2547873" y="299173"/>
                </a:lnTo>
                <a:close/>
              </a:path>
              <a:path w="2635250" h="318770">
                <a:moveTo>
                  <a:pt x="2581020" y="299173"/>
                </a:moveTo>
                <a:lnTo>
                  <a:pt x="2571495" y="299173"/>
                </a:lnTo>
                <a:lnTo>
                  <a:pt x="2566923" y="303745"/>
                </a:lnTo>
                <a:lnTo>
                  <a:pt x="2566923" y="318223"/>
                </a:lnTo>
                <a:lnTo>
                  <a:pt x="2581020" y="318223"/>
                </a:lnTo>
                <a:lnTo>
                  <a:pt x="2581020" y="299173"/>
                </a:lnTo>
                <a:close/>
              </a:path>
              <a:path w="2635250" h="318770">
                <a:moveTo>
                  <a:pt x="2581020" y="294195"/>
                </a:moveTo>
                <a:lnTo>
                  <a:pt x="2561970" y="294195"/>
                </a:lnTo>
                <a:lnTo>
                  <a:pt x="2561970" y="308698"/>
                </a:lnTo>
                <a:lnTo>
                  <a:pt x="2566923" y="303745"/>
                </a:lnTo>
                <a:lnTo>
                  <a:pt x="2566923" y="299173"/>
                </a:lnTo>
                <a:lnTo>
                  <a:pt x="2581020" y="299173"/>
                </a:lnTo>
                <a:lnTo>
                  <a:pt x="2581020" y="294195"/>
                </a:lnTo>
                <a:close/>
              </a:path>
              <a:path w="2635250" h="318770">
                <a:moveTo>
                  <a:pt x="2571495" y="299173"/>
                </a:moveTo>
                <a:lnTo>
                  <a:pt x="2566923" y="299173"/>
                </a:lnTo>
                <a:lnTo>
                  <a:pt x="2566923" y="303745"/>
                </a:lnTo>
                <a:lnTo>
                  <a:pt x="2571495" y="299173"/>
                </a:lnTo>
                <a:close/>
              </a:path>
              <a:path w="2635250" h="318770">
                <a:moveTo>
                  <a:pt x="2581020" y="256095"/>
                </a:moveTo>
                <a:lnTo>
                  <a:pt x="2561970" y="256095"/>
                </a:lnTo>
                <a:lnTo>
                  <a:pt x="2561970" y="275145"/>
                </a:lnTo>
                <a:lnTo>
                  <a:pt x="2581020" y="275145"/>
                </a:lnTo>
                <a:lnTo>
                  <a:pt x="2581020" y="256095"/>
                </a:lnTo>
                <a:close/>
              </a:path>
              <a:path w="2635250" h="318770">
                <a:moveTo>
                  <a:pt x="2581020" y="217995"/>
                </a:moveTo>
                <a:lnTo>
                  <a:pt x="2561970" y="217995"/>
                </a:lnTo>
                <a:lnTo>
                  <a:pt x="2561970" y="237045"/>
                </a:lnTo>
                <a:lnTo>
                  <a:pt x="2581020" y="237045"/>
                </a:lnTo>
                <a:lnTo>
                  <a:pt x="2581020" y="217995"/>
                </a:lnTo>
                <a:close/>
              </a:path>
              <a:path w="2635250" h="318770">
                <a:moveTo>
                  <a:pt x="2581020" y="179895"/>
                </a:moveTo>
                <a:lnTo>
                  <a:pt x="2561970" y="179895"/>
                </a:lnTo>
                <a:lnTo>
                  <a:pt x="2561970" y="198945"/>
                </a:lnTo>
                <a:lnTo>
                  <a:pt x="2581020" y="198945"/>
                </a:lnTo>
                <a:lnTo>
                  <a:pt x="2581020" y="179895"/>
                </a:lnTo>
                <a:close/>
              </a:path>
              <a:path w="2635250" h="318770">
                <a:moveTo>
                  <a:pt x="2581020" y="141795"/>
                </a:moveTo>
                <a:lnTo>
                  <a:pt x="2561970" y="141795"/>
                </a:lnTo>
                <a:lnTo>
                  <a:pt x="2561970" y="160845"/>
                </a:lnTo>
                <a:lnTo>
                  <a:pt x="2581020" y="160845"/>
                </a:lnTo>
                <a:lnTo>
                  <a:pt x="2581020" y="141795"/>
                </a:lnTo>
                <a:close/>
              </a:path>
              <a:path w="2635250" h="318770">
                <a:moveTo>
                  <a:pt x="2571495" y="0"/>
                </a:moveTo>
                <a:lnTo>
                  <a:pt x="2507995" y="127000"/>
                </a:lnTo>
                <a:lnTo>
                  <a:pt x="2634995" y="127000"/>
                </a:lnTo>
                <a:lnTo>
                  <a:pt x="2632868" y="122745"/>
                </a:lnTo>
                <a:lnTo>
                  <a:pt x="2561970" y="122745"/>
                </a:lnTo>
                <a:lnTo>
                  <a:pt x="2561970" y="114300"/>
                </a:lnTo>
                <a:lnTo>
                  <a:pt x="2628645" y="114300"/>
                </a:lnTo>
                <a:lnTo>
                  <a:pt x="2571495" y="0"/>
                </a:lnTo>
                <a:close/>
              </a:path>
              <a:path w="2635250" h="318770">
                <a:moveTo>
                  <a:pt x="2581020" y="114300"/>
                </a:moveTo>
                <a:lnTo>
                  <a:pt x="2561970" y="114300"/>
                </a:lnTo>
                <a:lnTo>
                  <a:pt x="2561970" y="122745"/>
                </a:lnTo>
                <a:lnTo>
                  <a:pt x="2581020" y="122745"/>
                </a:lnTo>
                <a:lnTo>
                  <a:pt x="2581020" y="114300"/>
                </a:lnTo>
                <a:close/>
              </a:path>
              <a:path w="2635250" h="318770">
                <a:moveTo>
                  <a:pt x="2628645" y="114300"/>
                </a:moveTo>
                <a:lnTo>
                  <a:pt x="2581020" y="114300"/>
                </a:lnTo>
                <a:lnTo>
                  <a:pt x="2581020" y="122745"/>
                </a:lnTo>
                <a:lnTo>
                  <a:pt x="2632868" y="122745"/>
                </a:lnTo>
                <a:lnTo>
                  <a:pt x="262864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6064886-1287-4406-A21C-5520EED8E4D8}"/>
              </a:ext>
            </a:extLst>
          </p:cNvPr>
          <p:cNvSpPr/>
          <p:nvPr/>
        </p:nvSpPr>
        <p:spPr>
          <a:xfrm>
            <a:off x="8386810" y="6364406"/>
            <a:ext cx="1247775" cy="368935"/>
          </a:xfrm>
          <a:custGeom>
            <a:avLst/>
            <a:gdLst/>
            <a:ahLst/>
            <a:cxnLst/>
            <a:rect l="l" t="t" r="r" b="b"/>
            <a:pathLst>
              <a:path w="1247775" h="368934">
                <a:moveTo>
                  <a:pt x="0" y="368807"/>
                </a:moveTo>
                <a:lnTo>
                  <a:pt x="1247394" y="368807"/>
                </a:lnTo>
                <a:lnTo>
                  <a:pt x="1247394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DA0CCA4-8253-41C4-82A6-09A26D568FFD}"/>
              </a:ext>
            </a:extLst>
          </p:cNvPr>
          <p:cNvSpPr txBox="1"/>
          <p:nvPr/>
        </p:nvSpPr>
        <p:spPr>
          <a:xfrm>
            <a:off x="8355822" y="6391585"/>
            <a:ext cx="1270635" cy="299720"/>
          </a:xfrm>
          <a:prstGeom prst="rect">
            <a:avLst/>
          </a:prstGeom>
          <a:solidFill>
            <a:srgbClr val="DFDFD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ref </a:t>
            </a:r>
            <a:r>
              <a:rPr sz="1800" b="1" dirty="0">
                <a:latin typeface="Arial"/>
                <a:cs typeface="Arial"/>
              </a:rPr>
              <a:t>count: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EC72D9CE-4B18-4763-A323-B2C0E414D0B5}"/>
              </a:ext>
            </a:extLst>
          </p:cNvPr>
          <p:cNvSpPr/>
          <p:nvPr/>
        </p:nvSpPr>
        <p:spPr>
          <a:xfrm>
            <a:off x="3170158" y="3848283"/>
            <a:ext cx="2920365" cy="1163320"/>
          </a:xfrm>
          <a:custGeom>
            <a:avLst/>
            <a:gdLst/>
            <a:ahLst/>
            <a:cxnLst/>
            <a:rect l="l" t="t" r="r" b="b"/>
            <a:pathLst>
              <a:path w="2920365" h="1163320">
                <a:moveTo>
                  <a:pt x="0" y="1162812"/>
                </a:moveTo>
                <a:lnTo>
                  <a:pt x="2919984" y="1162812"/>
                </a:lnTo>
                <a:lnTo>
                  <a:pt x="2919984" y="0"/>
                </a:lnTo>
                <a:lnTo>
                  <a:pt x="0" y="0"/>
                </a:lnTo>
                <a:lnTo>
                  <a:pt x="0" y="11628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70EBC2D-C45B-4169-B529-FBF4D4291A0A}"/>
              </a:ext>
            </a:extLst>
          </p:cNvPr>
          <p:cNvSpPr/>
          <p:nvPr/>
        </p:nvSpPr>
        <p:spPr>
          <a:xfrm>
            <a:off x="3170158" y="3848283"/>
            <a:ext cx="2920365" cy="1163320"/>
          </a:xfrm>
          <a:custGeom>
            <a:avLst/>
            <a:gdLst/>
            <a:ahLst/>
            <a:cxnLst/>
            <a:rect l="l" t="t" r="r" b="b"/>
            <a:pathLst>
              <a:path w="2920365" h="1163320">
                <a:moveTo>
                  <a:pt x="0" y="1162812"/>
                </a:moveTo>
                <a:lnTo>
                  <a:pt x="2919984" y="1162812"/>
                </a:lnTo>
                <a:lnTo>
                  <a:pt x="2919984" y="0"/>
                </a:lnTo>
                <a:lnTo>
                  <a:pt x="0" y="0"/>
                </a:lnTo>
                <a:lnTo>
                  <a:pt x="0" y="116281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A070DC14-DFF9-4259-94AF-C9C7AE1124F7}"/>
              </a:ext>
            </a:extLst>
          </p:cNvPr>
          <p:cNvSpPr txBox="1"/>
          <p:nvPr/>
        </p:nvSpPr>
        <p:spPr>
          <a:xfrm>
            <a:off x="3397995" y="4217090"/>
            <a:ext cx="342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Consolas"/>
                <a:cs typeface="Consolas"/>
              </a:rPr>
              <a:t>1</a:t>
            </a:r>
            <a:r>
              <a:rPr sz="2400" dirty="0"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b="1" spc="-145" dirty="0">
                <a:solidFill>
                  <a:srgbClr val="0000FF"/>
                </a:solidFill>
                <a:latin typeface="Consolas"/>
                <a:cs typeface="Consolas"/>
              </a:rPr>
              <a:t>12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07BF39D-2876-48BB-8BFC-C80BE53FD842}"/>
              </a:ext>
            </a:extLst>
          </p:cNvPr>
          <p:cNvSpPr txBox="1"/>
          <p:nvPr/>
        </p:nvSpPr>
        <p:spPr>
          <a:xfrm>
            <a:off x="4293193" y="4217090"/>
            <a:ext cx="1386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Consolas"/>
                <a:cs typeface="Consolas"/>
              </a:rPr>
              <a:t>file  </a:t>
            </a:r>
            <a:r>
              <a:rPr sz="2400" spc="-155" dirty="0">
                <a:latin typeface="Consolas"/>
                <a:cs typeface="Consolas"/>
              </a:rPr>
              <a:t>h</a:t>
            </a:r>
            <a:r>
              <a:rPr sz="2400" spc="-145" dirty="0">
                <a:latin typeface="Consolas"/>
                <a:cs typeface="Consolas"/>
              </a:rPr>
              <a:t>ard_</a:t>
            </a:r>
            <a:r>
              <a:rPr sz="2400" spc="-155" dirty="0">
                <a:latin typeface="Consolas"/>
                <a:cs typeface="Consolas"/>
              </a:rPr>
              <a:t>l</a:t>
            </a:r>
            <a:r>
              <a:rPr sz="2400" spc="-145" dirty="0">
                <a:latin typeface="Consolas"/>
                <a:cs typeface="Consolas"/>
              </a:rPr>
              <a:t>in</a:t>
            </a:r>
            <a:r>
              <a:rPr sz="2400" dirty="0">
                <a:latin typeface="Consolas"/>
                <a:cs typeface="Consolas"/>
              </a:rPr>
              <a:t>k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6503E9A-C9D7-49C8-B611-0642715D5FC5}"/>
              </a:ext>
            </a:extLst>
          </p:cNvPr>
          <p:cNvSpPr txBox="1"/>
          <p:nvPr/>
        </p:nvSpPr>
        <p:spPr>
          <a:xfrm>
            <a:off x="1794240" y="4254683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B4FEE33E-6334-41B6-9B3C-118356B78741}"/>
              </a:ext>
            </a:extLst>
          </p:cNvPr>
          <p:cNvSpPr txBox="1"/>
          <p:nvPr/>
        </p:nvSpPr>
        <p:spPr>
          <a:xfrm>
            <a:off x="2729722" y="5424098"/>
            <a:ext cx="717550" cy="818515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43815" rIns="0" bIns="0" rtlCol="0">
            <a:spAutoFit/>
          </a:bodyPr>
          <a:lstStyle/>
          <a:p>
            <a:pPr marL="104775" marR="96520" indent="50165">
              <a:lnSpc>
                <a:spcPct val="100000"/>
              </a:lnSpc>
              <a:spcBef>
                <a:spcPts val="345"/>
              </a:spcBef>
            </a:pPr>
            <a:r>
              <a:rPr sz="2400" spc="-5" dirty="0">
                <a:latin typeface="Arial"/>
                <a:cs typeface="Arial"/>
              </a:rPr>
              <a:t>ino  </a:t>
            </a:r>
            <a:r>
              <a:rPr sz="2400" spc="-10" dirty="0">
                <a:latin typeface="Arial"/>
                <a:cs typeface="Arial"/>
              </a:rPr>
              <a:t>#12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344E9E14-790C-4541-961D-5CC853591C1B}"/>
              </a:ext>
            </a:extLst>
          </p:cNvPr>
          <p:cNvSpPr/>
          <p:nvPr/>
        </p:nvSpPr>
        <p:spPr>
          <a:xfrm>
            <a:off x="5291566" y="5409621"/>
            <a:ext cx="717550" cy="847725"/>
          </a:xfrm>
          <a:custGeom>
            <a:avLst/>
            <a:gdLst/>
            <a:ahLst/>
            <a:cxnLst/>
            <a:rect l="l" t="t" r="r" b="b"/>
            <a:pathLst>
              <a:path w="717550" h="847725">
                <a:moveTo>
                  <a:pt x="0" y="847344"/>
                </a:moveTo>
                <a:lnTo>
                  <a:pt x="717041" y="847344"/>
                </a:lnTo>
                <a:lnTo>
                  <a:pt x="717041" y="0"/>
                </a:lnTo>
                <a:lnTo>
                  <a:pt x="0" y="0"/>
                </a:lnTo>
                <a:lnTo>
                  <a:pt x="0" y="847344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9CD89FD-B39E-41C5-A0FF-FFDD3EFBB0B2}"/>
              </a:ext>
            </a:extLst>
          </p:cNvPr>
          <p:cNvSpPr txBox="1"/>
          <p:nvPr/>
        </p:nvSpPr>
        <p:spPr>
          <a:xfrm>
            <a:off x="5291566" y="5629585"/>
            <a:ext cx="717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07CE9CF7-429E-4088-AC7A-E6E3DBC0B6F7}"/>
              </a:ext>
            </a:extLst>
          </p:cNvPr>
          <p:cNvSpPr txBox="1"/>
          <p:nvPr/>
        </p:nvSpPr>
        <p:spPr>
          <a:xfrm>
            <a:off x="1794240" y="5627044"/>
            <a:ext cx="618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Disk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6647ABE2-F61A-4E0D-AAA1-88BC5BA62E5B}"/>
              </a:ext>
            </a:extLst>
          </p:cNvPr>
          <p:cNvSpPr/>
          <p:nvPr/>
        </p:nvSpPr>
        <p:spPr>
          <a:xfrm>
            <a:off x="2654283" y="5409621"/>
            <a:ext cx="3435350" cy="0"/>
          </a:xfrm>
          <a:custGeom>
            <a:avLst/>
            <a:gdLst/>
            <a:ahLst/>
            <a:cxnLst/>
            <a:rect l="l" t="t" r="r" b="b"/>
            <a:pathLst>
              <a:path w="3435350">
                <a:moveTo>
                  <a:pt x="0" y="0"/>
                </a:moveTo>
                <a:lnTo>
                  <a:pt x="343535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607E952F-4EE9-4237-A5E1-C1F06CFD278C}"/>
              </a:ext>
            </a:extLst>
          </p:cNvPr>
          <p:cNvSpPr/>
          <p:nvPr/>
        </p:nvSpPr>
        <p:spPr>
          <a:xfrm>
            <a:off x="2654283" y="6256965"/>
            <a:ext cx="3435350" cy="0"/>
          </a:xfrm>
          <a:custGeom>
            <a:avLst/>
            <a:gdLst/>
            <a:ahLst/>
            <a:cxnLst/>
            <a:rect l="l" t="t" r="r" b="b"/>
            <a:pathLst>
              <a:path w="3435350">
                <a:moveTo>
                  <a:pt x="0" y="0"/>
                </a:moveTo>
                <a:lnTo>
                  <a:pt x="343535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7ABB3954-9662-4B05-8308-45E89148FD7E}"/>
              </a:ext>
            </a:extLst>
          </p:cNvPr>
          <p:cNvSpPr/>
          <p:nvPr/>
        </p:nvSpPr>
        <p:spPr>
          <a:xfrm>
            <a:off x="7791687" y="3848283"/>
            <a:ext cx="2920365" cy="1163320"/>
          </a:xfrm>
          <a:custGeom>
            <a:avLst/>
            <a:gdLst/>
            <a:ahLst/>
            <a:cxnLst/>
            <a:rect l="l" t="t" r="r" b="b"/>
            <a:pathLst>
              <a:path w="2920365" h="1163320">
                <a:moveTo>
                  <a:pt x="0" y="1162812"/>
                </a:moveTo>
                <a:lnTo>
                  <a:pt x="2919984" y="1162812"/>
                </a:lnTo>
                <a:lnTo>
                  <a:pt x="2919984" y="0"/>
                </a:lnTo>
                <a:lnTo>
                  <a:pt x="0" y="0"/>
                </a:lnTo>
                <a:lnTo>
                  <a:pt x="0" y="11628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CC6AED6F-012D-4E7D-863E-127DF66A662C}"/>
              </a:ext>
            </a:extLst>
          </p:cNvPr>
          <p:cNvSpPr/>
          <p:nvPr/>
        </p:nvSpPr>
        <p:spPr>
          <a:xfrm>
            <a:off x="7791687" y="3848283"/>
            <a:ext cx="2920365" cy="1163320"/>
          </a:xfrm>
          <a:custGeom>
            <a:avLst/>
            <a:gdLst/>
            <a:ahLst/>
            <a:cxnLst/>
            <a:rect l="l" t="t" r="r" b="b"/>
            <a:pathLst>
              <a:path w="2920365" h="1163320">
                <a:moveTo>
                  <a:pt x="0" y="1162812"/>
                </a:moveTo>
                <a:lnTo>
                  <a:pt x="2919984" y="1162812"/>
                </a:lnTo>
                <a:lnTo>
                  <a:pt x="2919984" y="0"/>
                </a:lnTo>
                <a:lnTo>
                  <a:pt x="0" y="0"/>
                </a:lnTo>
                <a:lnTo>
                  <a:pt x="0" y="1162812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A5C76D9-46C6-4B20-B492-59ACE3ED51C3}"/>
              </a:ext>
            </a:extLst>
          </p:cNvPr>
          <p:cNvSpPr txBox="1"/>
          <p:nvPr/>
        </p:nvSpPr>
        <p:spPr>
          <a:xfrm>
            <a:off x="8020033" y="4217090"/>
            <a:ext cx="342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Consolas"/>
                <a:cs typeface="Consolas"/>
              </a:rPr>
              <a:t>1</a:t>
            </a:r>
            <a:r>
              <a:rPr sz="2400" dirty="0"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b="1" spc="-145" dirty="0">
                <a:solidFill>
                  <a:srgbClr val="FF0000"/>
                </a:solidFill>
                <a:latin typeface="Consolas"/>
                <a:cs typeface="Consolas"/>
              </a:rPr>
              <a:t>13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79FDC01-EC3B-4AB1-9DAD-871E91B97616}"/>
              </a:ext>
            </a:extLst>
          </p:cNvPr>
          <p:cNvSpPr txBox="1"/>
          <p:nvPr/>
        </p:nvSpPr>
        <p:spPr>
          <a:xfrm>
            <a:off x="8915638" y="4217090"/>
            <a:ext cx="1386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Consolas"/>
                <a:cs typeface="Consolas"/>
              </a:rPr>
              <a:t>file  </a:t>
            </a:r>
            <a:r>
              <a:rPr sz="2400" spc="-155" dirty="0">
                <a:latin typeface="Consolas"/>
                <a:cs typeface="Consolas"/>
              </a:rPr>
              <a:t>s</a:t>
            </a:r>
            <a:r>
              <a:rPr sz="2400" spc="-145" dirty="0">
                <a:latin typeface="Consolas"/>
                <a:cs typeface="Consolas"/>
              </a:rPr>
              <a:t>oft_</a:t>
            </a:r>
            <a:r>
              <a:rPr sz="2400" spc="-155" dirty="0">
                <a:latin typeface="Consolas"/>
                <a:cs typeface="Consolas"/>
              </a:rPr>
              <a:t>l</a:t>
            </a:r>
            <a:r>
              <a:rPr sz="2400" spc="-145" dirty="0">
                <a:latin typeface="Consolas"/>
                <a:cs typeface="Consolas"/>
              </a:rPr>
              <a:t>in</a:t>
            </a:r>
            <a:r>
              <a:rPr sz="2400" dirty="0">
                <a:latin typeface="Consolas"/>
                <a:cs typeface="Consolas"/>
              </a:rPr>
              <a:t>k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8D56546-04B0-4214-BA41-A6405111B5ED}"/>
              </a:ext>
            </a:extLst>
          </p:cNvPr>
          <p:cNvSpPr txBox="1"/>
          <p:nvPr/>
        </p:nvSpPr>
        <p:spPr>
          <a:xfrm>
            <a:off x="6416277" y="4254683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C085525F-D540-4D27-9243-066C26EEDDB3}"/>
              </a:ext>
            </a:extLst>
          </p:cNvPr>
          <p:cNvSpPr txBox="1"/>
          <p:nvPr/>
        </p:nvSpPr>
        <p:spPr>
          <a:xfrm>
            <a:off x="7351251" y="5424098"/>
            <a:ext cx="717550" cy="818515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43815" rIns="0" bIns="0" rtlCol="0">
            <a:spAutoFit/>
          </a:bodyPr>
          <a:lstStyle/>
          <a:p>
            <a:pPr marL="105410" marR="97155" indent="50165">
              <a:lnSpc>
                <a:spcPct val="100000"/>
              </a:lnSpc>
              <a:spcBef>
                <a:spcPts val="345"/>
              </a:spcBef>
            </a:pPr>
            <a:r>
              <a:rPr sz="2400" spc="-5" dirty="0">
                <a:latin typeface="Arial"/>
                <a:cs typeface="Arial"/>
              </a:rPr>
              <a:t>ino  </a:t>
            </a:r>
            <a:r>
              <a:rPr sz="2400" spc="-10" dirty="0">
                <a:latin typeface="Arial"/>
                <a:cs typeface="Arial"/>
              </a:rPr>
              <a:t>#12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B64AD9D-208E-4C9F-9B91-C403CB94B45D}"/>
              </a:ext>
            </a:extLst>
          </p:cNvPr>
          <p:cNvSpPr txBox="1"/>
          <p:nvPr/>
        </p:nvSpPr>
        <p:spPr>
          <a:xfrm>
            <a:off x="9913857" y="5424098"/>
            <a:ext cx="716280" cy="818515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217804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714"/>
              </a:spcBef>
            </a:pPr>
            <a:r>
              <a:rPr sz="2400" spc="-5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D490C6BA-9C86-4093-BD03-FE6381FB8DF6}"/>
              </a:ext>
            </a:extLst>
          </p:cNvPr>
          <p:cNvSpPr txBox="1"/>
          <p:nvPr/>
        </p:nvSpPr>
        <p:spPr>
          <a:xfrm>
            <a:off x="6416277" y="5627044"/>
            <a:ext cx="618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Disk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D9D36BA9-D387-48FC-927D-0A17FA36AB23}"/>
              </a:ext>
            </a:extLst>
          </p:cNvPr>
          <p:cNvSpPr/>
          <p:nvPr/>
        </p:nvSpPr>
        <p:spPr>
          <a:xfrm>
            <a:off x="3024743" y="4420544"/>
            <a:ext cx="1264920" cy="998219"/>
          </a:xfrm>
          <a:custGeom>
            <a:avLst/>
            <a:gdLst/>
            <a:ahLst/>
            <a:cxnLst/>
            <a:rect l="l" t="t" r="r" b="b"/>
            <a:pathLst>
              <a:path w="1264920" h="998220">
                <a:moveTo>
                  <a:pt x="1264792" y="0"/>
                </a:moveTo>
                <a:lnTo>
                  <a:pt x="1245742" y="0"/>
                </a:lnTo>
                <a:lnTo>
                  <a:pt x="1245742" y="19050"/>
                </a:lnTo>
                <a:lnTo>
                  <a:pt x="1264792" y="19050"/>
                </a:lnTo>
                <a:lnTo>
                  <a:pt x="1264792" y="0"/>
                </a:lnTo>
                <a:close/>
              </a:path>
              <a:path w="1264920" h="998220">
                <a:moveTo>
                  <a:pt x="1226692" y="0"/>
                </a:moveTo>
                <a:lnTo>
                  <a:pt x="1207642" y="0"/>
                </a:lnTo>
                <a:lnTo>
                  <a:pt x="1207642" y="19050"/>
                </a:lnTo>
                <a:lnTo>
                  <a:pt x="1226692" y="19050"/>
                </a:lnTo>
                <a:lnTo>
                  <a:pt x="1226692" y="0"/>
                </a:lnTo>
                <a:close/>
              </a:path>
              <a:path w="1264920" h="998220">
                <a:moveTo>
                  <a:pt x="1188592" y="0"/>
                </a:moveTo>
                <a:lnTo>
                  <a:pt x="1169542" y="0"/>
                </a:lnTo>
                <a:lnTo>
                  <a:pt x="1169542" y="19050"/>
                </a:lnTo>
                <a:lnTo>
                  <a:pt x="1188592" y="19050"/>
                </a:lnTo>
                <a:lnTo>
                  <a:pt x="1188592" y="0"/>
                </a:lnTo>
                <a:close/>
              </a:path>
              <a:path w="1264920" h="998220">
                <a:moveTo>
                  <a:pt x="1150492" y="0"/>
                </a:moveTo>
                <a:lnTo>
                  <a:pt x="1131442" y="0"/>
                </a:lnTo>
                <a:lnTo>
                  <a:pt x="1131442" y="19050"/>
                </a:lnTo>
                <a:lnTo>
                  <a:pt x="1150492" y="19050"/>
                </a:lnTo>
                <a:lnTo>
                  <a:pt x="1150492" y="0"/>
                </a:lnTo>
                <a:close/>
              </a:path>
              <a:path w="1264920" h="998220">
                <a:moveTo>
                  <a:pt x="1112392" y="0"/>
                </a:moveTo>
                <a:lnTo>
                  <a:pt x="1093342" y="0"/>
                </a:lnTo>
                <a:lnTo>
                  <a:pt x="1093342" y="19050"/>
                </a:lnTo>
                <a:lnTo>
                  <a:pt x="1112392" y="19050"/>
                </a:lnTo>
                <a:lnTo>
                  <a:pt x="1112392" y="0"/>
                </a:lnTo>
                <a:close/>
              </a:path>
              <a:path w="1264920" h="998220">
                <a:moveTo>
                  <a:pt x="1074292" y="0"/>
                </a:moveTo>
                <a:lnTo>
                  <a:pt x="1055242" y="0"/>
                </a:lnTo>
                <a:lnTo>
                  <a:pt x="1055242" y="19050"/>
                </a:lnTo>
                <a:lnTo>
                  <a:pt x="1074292" y="19050"/>
                </a:lnTo>
                <a:lnTo>
                  <a:pt x="1074292" y="0"/>
                </a:lnTo>
                <a:close/>
              </a:path>
              <a:path w="1264920" h="998220">
                <a:moveTo>
                  <a:pt x="1036192" y="0"/>
                </a:moveTo>
                <a:lnTo>
                  <a:pt x="1017142" y="0"/>
                </a:lnTo>
                <a:lnTo>
                  <a:pt x="1017142" y="19050"/>
                </a:lnTo>
                <a:lnTo>
                  <a:pt x="1036192" y="19050"/>
                </a:lnTo>
                <a:lnTo>
                  <a:pt x="1036192" y="0"/>
                </a:lnTo>
                <a:close/>
              </a:path>
              <a:path w="1264920" h="998220">
                <a:moveTo>
                  <a:pt x="998092" y="0"/>
                </a:moveTo>
                <a:lnTo>
                  <a:pt x="979042" y="0"/>
                </a:lnTo>
                <a:lnTo>
                  <a:pt x="979042" y="19050"/>
                </a:lnTo>
                <a:lnTo>
                  <a:pt x="998092" y="19050"/>
                </a:lnTo>
                <a:lnTo>
                  <a:pt x="998092" y="0"/>
                </a:lnTo>
                <a:close/>
              </a:path>
              <a:path w="1264920" h="998220">
                <a:moveTo>
                  <a:pt x="959992" y="0"/>
                </a:moveTo>
                <a:lnTo>
                  <a:pt x="940942" y="0"/>
                </a:lnTo>
                <a:lnTo>
                  <a:pt x="940942" y="19050"/>
                </a:lnTo>
                <a:lnTo>
                  <a:pt x="959992" y="19050"/>
                </a:lnTo>
                <a:lnTo>
                  <a:pt x="959992" y="0"/>
                </a:lnTo>
                <a:close/>
              </a:path>
              <a:path w="1264920" h="998220">
                <a:moveTo>
                  <a:pt x="921892" y="0"/>
                </a:moveTo>
                <a:lnTo>
                  <a:pt x="902842" y="0"/>
                </a:lnTo>
                <a:lnTo>
                  <a:pt x="902842" y="19050"/>
                </a:lnTo>
                <a:lnTo>
                  <a:pt x="921892" y="19050"/>
                </a:lnTo>
                <a:lnTo>
                  <a:pt x="921892" y="0"/>
                </a:lnTo>
                <a:close/>
              </a:path>
              <a:path w="1264920" h="998220">
                <a:moveTo>
                  <a:pt x="883792" y="0"/>
                </a:moveTo>
                <a:lnTo>
                  <a:pt x="864742" y="0"/>
                </a:lnTo>
                <a:lnTo>
                  <a:pt x="864742" y="19050"/>
                </a:lnTo>
                <a:lnTo>
                  <a:pt x="883792" y="19050"/>
                </a:lnTo>
                <a:lnTo>
                  <a:pt x="883792" y="0"/>
                </a:lnTo>
                <a:close/>
              </a:path>
              <a:path w="1264920" h="998220">
                <a:moveTo>
                  <a:pt x="845692" y="0"/>
                </a:moveTo>
                <a:lnTo>
                  <a:pt x="826642" y="0"/>
                </a:lnTo>
                <a:lnTo>
                  <a:pt x="826642" y="19050"/>
                </a:lnTo>
                <a:lnTo>
                  <a:pt x="845692" y="19050"/>
                </a:lnTo>
                <a:lnTo>
                  <a:pt x="845692" y="0"/>
                </a:lnTo>
                <a:close/>
              </a:path>
              <a:path w="1264920" h="998220">
                <a:moveTo>
                  <a:pt x="807592" y="0"/>
                </a:moveTo>
                <a:lnTo>
                  <a:pt x="788542" y="0"/>
                </a:lnTo>
                <a:lnTo>
                  <a:pt x="788542" y="19050"/>
                </a:lnTo>
                <a:lnTo>
                  <a:pt x="807592" y="19050"/>
                </a:lnTo>
                <a:lnTo>
                  <a:pt x="807592" y="0"/>
                </a:lnTo>
                <a:close/>
              </a:path>
              <a:path w="1264920" h="998220">
                <a:moveTo>
                  <a:pt x="769492" y="0"/>
                </a:moveTo>
                <a:lnTo>
                  <a:pt x="750442" y="0"/>
                </a:lnTo>
                <a:lnTo>
                  <a:pt x="750442" y="19050"/>
                </a:lnTo>
                <a:lnTo>
                  <a:pt x="769492" y="19050"/>
                </a:lnTo>
                <a:lnTo>
                  <a:pt x="769492" y="0"/>
                </a:lnTo>
                <a:close/>
              </a:path>
              <a:path w="1264920" h="998220">
                <a:moveTo>
                  <a:pt x="731392" y="0"/>
                </a:moveTo>
                <a:lnTo>
                  <a:pt x="712342" y="0"/>
                </a:lnTo>
                <a:lnTo>
                  <a:pt x="712342" y="19050"/>
                </a:lnTo>
                <a:lnTo>
                  <a:pt x="731392" y="19050"/>
                </a:lnTo>
                <a:lnTo>
                  <a:pt x="731392" y="0"/>
                </a:lnTo>
                <a:close/>
              </a:path>
              <a:path w="1264920" h="998220">
                <a:moveTo>
                  <a:pt x="693292" y="0"/>
                </a:moveTo>
                <a:lnTo>
                  <a:pt x="674242" y="0"/>
                </a:lnTo>
                <a:lnTo>
                  <a:pt x="674242" y="19050"/>
                </a:lnTo>
                <a:lnTo>
                  <a:pt x="693292" y="19050"/>
                </a:lnTo>
                <a:lnTo>
                  <a:pt x="693292" y="0"/>
                </a:lnTo>
                <a:close/>
              </a:path>
              <a:path w="1264920" h="998220">
                <a:moveTo>
                  <a:pt x="655192" y="0"/>
                </a:moveTo>
                <a:lnTo>
                  <a:pt x="636142" y="0"/>
                </a:lnTo>
                <a:lnTo>
                  <a:pt x="636142" y="19050"/>
                </a:lnTo>
                <a:lnTo>
                  <a:pt x="655192" y="19050"/>
                </a:lnTo>
                <a:lnTo>
                  <a:pt x="655192" y="0"/>
                </a:lnTo>
                <a:close/>
              </a:path>
              <a:path w="1264920" h="998220">
                <a:moveTo>
                  <a:pt x="617092" y="0"/>
                </a:moveTo>
                <a:lnTo>
                  <a:pt x="598042" y="0"/>
                </a:lnTo>
                <a:lnTo>
                  <a:pt x="598042" y="19050"/>
                </a:lnTo>
                <a:lnTo>
                  <a:pt x="617092" y="19050"/>
                </a:lnTo>
                <a:lnTo>
                  <a:pt x="617092" y="0"/>
                </a:lnTo>
                <a:close/>
              </a:path>
              <a:path w="1264920" h="998220">
                <a:moveTo>
                  <a:pt x="578992" y="0"/>
                </a:moveTo>
                <a:lnTo>
                  <a:pt x="559942" y="0"/>
                </a:lnTo>
                <a:lnTo>
                  <a:pt x="559942" y="19050"/>
                </a:lnTo>
                <a:lnTo>
                  <a:pt x="578992" y="19050"/>
                </a:lnTo>
                <a:lnTo>
                  <a:pt x="578992" y="0"/>
                </a:lnTo>
                <a:close/>
              </a:path>
              <a:path w="1264920" h="998220">
                <a:moveTo>
                  <a:pt x="540892" y="0"/>
                </a:moveTo>
                <a:lnTo>
                  <a:pt x="521842" y="0"/>
                </a:lnTo>
                <a:lnTo>
                  <a:pt x="521842" y="19050"/>
                </a:lnTo>
                <a:lnTo>
                  <a:pt x="540892" y="19050"/>
                </a:lnTo>
                <a:lnTo>
                  <a:pt x="540892" y="0"/>
                </a:lnTo>
                <a:close/>
              </a:path>
              <a:path w="1264920" h="998220">
                <a:moveTo>
                  <a:pt x="502792" y="0"/>
                </a:moveTo>
                <a:lnTo>
                  <a:pt x="483742" y="0"/>
                </a:lnTo>
                <a:lnTo>
                  <a:pt x="483742" y="19050"/>
                </a:lnTo>
                <a:lnTo>
                  <a:pt x="502792" y="19050"/>
                </a:lnTo>
                <a:lnTo>
                  <a:pt x="502792" y="0"/>
                </a:lnTo>
                <a:close/>
              </a:path>
              <a:path w="1264920" h="998220">
                <a:moveTo>
                  <a:pt x="464692" y="0"/>
                </a:moveTo>
                <a:lnTo>
                  <a:pt x="445642" y="0"/>
                </a:lnTo>
                <a:lnTo>
                  <a:pt x="445642" y="19050"/>
                </a:lnTo>
                <a:lnTo>
                  <a:pt x="464692" y="19050"/>
                </a:lnTo>
                <a:lnTo>
                  <a:pt x="464692" y="0"/>
                </a:lnTo>
                <a:close/>
              </a:path>
              <a:path w="1264920" h="998220">
                <a:moveTo>
                  <a:pt x="426592" y="0"/>
                </a:moveTo>
                <a:lnTo>
                  <a:pt x="407542" y="0"/>
                </a:lnTo>
                <a:lnTo>
                  <a:pt x="407542" y="19050"/>
                </a:lnTo>
                <a:lnTo>
                  <a:pt x="426592" y="19050"/>
                </a:lnTo>
                <a:lnTo>
                  <a:pt x="426592" y="0"/>
                </a:lnTo>
                <a:close/>
              </a:path>
              <a:path w="1264920" h="998220">
                <a:moveTo>
                  <a:pt x="388492" y="0"/>
                </a:moveTo>
                <a:lnTo>
                  <a:pt x="369442" y="0"/>
                </a:lnTo>
                <a:lnTo>
                  <a:pt x="369442" y="19050"/>
                </a:lnTo>
                <a:lnTo>
                  <a:pt x="388492" y="19050"/>
                </a:lnTo>
                <a:lnTo>
                  <a:pt x="388492" y="0"/>
                </a:lnTo>
                <a:close/>
              </a:path>
              <a:path w="1264920" h="998220">
                <a:moveTo>
                  <a:pt x="350392" y="0"/>
                </a:moveTo>
                <a:lnTo>
                  <a:pt x="331342" y="0"/>
                </a:lnTo>
                <a:lnTo>
                  <a:pt x="331342" y="19050"/>
                </a:lnTo>
                <a:lnTo>
                  <a:pt x="350392" y="19050"/>
                </a:lnTo>
                <a:lnTo>
                  <a:pt x="350392" y="0"/>
                </a:lnTo>
                <a:close/>
              </a:path>
              <a:path w="1264920" h="998220">
                <a:moveTo>
                  <a:pt x="312292" y="0"/>
                </a:moveTo>
                <a:lnTo>
                  <a:pt x="293242" y="0"/>
                </a:lnTo>
                <a:lnTo>
                  <a:pt x="293242" y="19050"/>
                </a:lnTo>
                <a:lnTo>
                  <a:pt x="312292" y="19050"/>
                </a:lnTo>
                <a:lnTo>
                  <a:pt x="312292" y="0"/>
                </a:lnTo>
                <a:close/>
              </a:path>
              <a:path w="1264920" h="998220">
                <a:moveTo>
                  <a:pt x="274192" y="0"/>
                </a:moveTo>
                <a:lnTo>
                  <a:pt x="255142" y="0"/>
                </a:lnTo>
                <a:lnTo>
                  <a:pt x="255142" y="19050"/>
                </a:lnTo>
                <a:lnTo>
                  <a:pt x="274192" y="19050"/>
                </a:lnTo>
                <a:lnTo>
                  <a:pt x="274192" y="0"/>
                </a:lnTo>
                <a:close/>
              </a:path>
              <a:path w="1264920" h="998220">
                <a:moveTo>
                  <a:pt x="236092" y="0"/>
                </a:moveTo>
                <a:lnTo>
                  <a:pt x="217042" y="0"/>
                </a:lnTo>
                <a:lnTo>
                  <a:pt x="217042" y="19050"/>
                </a:lnTo>
                <a:lnTo>
                  <a:pt x="236092" y="19050"/>
                </a:lnTo>
                <a:lnTo>
                  <a:pt x="236092" y="0"/>
                </a:lnTo>
                <a:close/>
              </a:path>
              <a:path w="1264920" h="998220">
                <a:moveTo>
                  <a:pt x="197992" y="0"/>
                </a:moveTo>
                <a:lnTo>
                  <a:pt x="178942" y="0"/>
                </a:lnTo>
                <a:lnTo>
                  <a:pt x="178942" y="19050"/>
                </a:lnTo>
                <a:lnTo>
                  <a:pt x="197992" y="19050"/>
                </a:lnTo>
                <a:lnTo>
                  <a:pt x="197992" y="0"/>
                </a:lnTo>
                <a:close/>
              </a:path>
              <a:path w="1264920" h="998220">
                <a:moveTo>
                  <a:pt x="159892" y="0"/>
                </a:moveTo>
                <a:lnTo>
                  <a:pt x="140842" y="0"/>
                </a:lnTo>
                <a:lnTo>
                  <a:pt x="140842" y="19050"/>
                </a:lnTo>
                <a:lnTo>
                  <a:pt x="159892" y="19050"/>
                </a:lnTo>
                <a:lnTo>
                  <a:pt x="159892" y="0"/>
                </a:lnTo>
                <a:close/>
              </a:path>
              <a:path w="1264920" h="998220">
                <a:moveTo>
                  <a:pt x="121792" y="0"/>
                </a:moveTo>
                <a:lnTo>
                  <a:pt x="102742" y="0"/>
                </a:lnTo>
                <a:lnTo>
                  <a:pt x="102742" y="19050"/>
                </a:lnTo>
                <a:lnTo>
                  <a:pt x="121792" y="19050"/>
                </a:lnTo>
                <a:lnTo>
                  <a:pt x="121792" y="0"/>
                </a:lnTo>
                <a:close/>
              </a:path>
              <a:path w="1264920" h="998220">
                <a:moveTo>
                  <a:pt x="83692" y="0"/>
                </a:moveTo>
                <a:lnTo>
                  <a:pt x="64642" y="0"/>
                </a:lnTo>
                <a:lnTo>
                  <a:pt x="64642" y="19050"/>
                </a:lnTo>
                <a:lnTo>
                  <a:pt x="83692" y="19050"/>
                </a:lnTo>
                <a:lnTo>
                  <a:pt x="83692" y="0"/>
                </a:lnTo>
                <a:close/>
              </a:path>
              <a:path w="1264920" h="998220">
                <a:moveTo>
                  <a:pt x="73025" y="27431"/>
                </a:moveTo>
                <a:lnTo>
                  <a:pt x="53975" y="27431"/>
                </a:lnTo>
                <a:lnTo>
                  <a:pt x="53975" y="46481"/>
                </a:lnTo>
                <a:lnTo>
                  <a:pt x="73025" y="46481"/>
                </a:lnTo>
                <a:lnTo>
                  <a:pt x="73025" y="27431"/>
                </a:lnTo>
                <a:close/>
              </a:path>
              <a:path w="1264920" h="998220">
                <a:moveTo>
                  <a:pt x="73025" y="65531"/>
                </a:moveTo>
                <a:lnTo>
                  <a:pt x="53975" y="65531"/>
                </a:lnTo>
                <a:lnTo>
                  <a:pt x="53975" y="84581"/>
                </a:lnTo>
                <a:lnTo>
                  <a:pt x="73025" y="84581"/>
                </a:lnTo>
                <a:lnTo>
                  <a:pt x="73025" y="65531"/>
                </a:lnTo>
                <a:close/>
              </a:path>
              <a:path w="1264920" h="998220">
                <a:moveTo>
                  <a:pt x="73025" y="103631"/>
                </a:moveTo>
                <a:lnTo>
                  <a:pt x="53975" y="103631"/>
                </a:lnTo>
                <a:lnTo>
                  <a:pt x="53975" y="122681"/>
                </a:lnTo>
                <a:lnTo>
                  <a:pt x="73025" y="122681"/>
                </a:lnTo>
                <a:lnTo>
                  <a:pt x="73025" y="103631"/>
                </a:lnTo>
                <a:close/>
              </a:path>
              <a:path w="1264920" h="998220">
                <a:moveTo>
                  <a:pt x="73025" y="141731"/>
                </a:moveTo>
                <a:lnTo>
                  <a:pt x="53975" y="141731"/>
                </a:lnTo>
                <a:lnTo>
                  <a:pt x="53975" y="160781"/>
                </a:lnTo>
                <a:lnTo>
                  <a:pt x="73025" y="160781"/>
                </a:lnTo>
                <a:lnTo>
                  <a:pt x="73025" y="141731"/>
                </a:lnTo>
                <a:close/>
              </a:path>
              <a:path w="1264920" h="998220">
                <a:moveTo>
                  <a:pt x="73025" y="179831"/>
                </a:moveTo>
                <a:lnTo>
                  <a:pt x="53975" y="179831"/>
                </a:lnTo>
                <a:lnTo>
                  <a:pt x="53975" y="198881"/>
                </a:lnTo>
                <a:lnTo>
                  <a:pt x="73025" y="198881"/>
                </a:lnTo>
                <a:lnTo>
                  <a:pt x="73025" y="179831"/>
                </a:lnTo>
                <a:close/>
              </a:path>
              <a:path w="1264920" h="998220">
                <a:moveTo>
                  <a:pt x="73025" y="217931"/>
                </a:moveTo>
                <a:lnTo>
                  <a:pt x="53975" y="217931"/>
                </a:lnTo>
                <a:lnTo>
                  <a:pt x="53975" y="236981"/>
                </a:lnTo>
                <a:lnTo>
                  <a:pt x="73025" y="236981"/>
                </a:lnTo>
                <a:lnTo>
                  <a:pt x="73025" y="217931"/>
                </a:lnTo>
                <a:close/>
              </a:path>
              <a:path w="1264920" h="998220">
                <a:moveTo>
                  <a:pt x="73025" y="256031"/>
                </a:moveTo>
                <a:lnTo>
                  <a:pt x="53975" y="256031"/>
                </a:lnTo>
                <a:lnTo>
                  <a:pt x="53975" y="275081"/>
                </a:lnTo>
                <a:lnTo>
                  <a:pt x="73025" y="275081"/>
                </a:lnTo>
                <a:lnTo>
                  <a:pt x="73025" y="256031"/>
                </a:lnTo>
                <a:close/>
              </a:path>
              <a:path w="1264920" h="998220">
                <a:moveTo>
                  <a:pt x="73025" y="294131"/>
                </a:moveTo>
                <a:lnTo>
                  <a:pt x="53975" y="294131"/>
                </a:lnTo>
                <a:lnTo>
                  <a:pt x="53975" y="313181"/>
                </a:lnTo>
                <a:lnTo>
                  <a:pt x="73025" y="313181"/>
                </a:lnTo>
                <a:lnTo>
                  <a:pt x="73025" y="294131"/>
                </a:lnTo>
                <a:close/>
              </a:path>
              <a:path w="1264920" h="998220">
                <a:moveTo>
                  <a:pt x="73025" y="332231"/>
                </a:moveTo>
                <a:lnTo>
                  <a:pt x="53975" y="332231"/>
                </a:lnTo>
                <a:lnTo>
                  <a:pt x="53975" y="351281"/>
                </a:lnTo>
                <a:lnTo>
                  <a:pt x="73025" y="351281"/>
                </a:lnTo>
                <a:lnTo>
                  <a:pt x="73025" y="332231"/>
                </a:lnTo>
                <a:close/>
              </a:path>
              <a:path w="1264920" h="998220">
                <a:moveTo>
                  <a:pt x="73025" y="370331"/>
                </a:moveTo>
                <a:lnTo>
                  <a:pt x="53975" y="370331"/>
                </a:lnTo>
                <a:lnTo>
                  <a:pt x="53975" y="389381"/>
                </a:lnTo>
                <a:lnTo>
                  <a:pt x="73025" y="389381"/>
                </a:lnTo>
                <a:lnTo>
                  <a:pt x="73025" y="370331"/>
                </a:lnTo>
                <a:close/>
              </a:path>
              <a:path w="1264920" h="998220">
                <a:moveTo>
                  <a:pt x="73025" y="408431"/>
                </a:moveTo>
                <a:lnTo>
                  <a:pt x="53975" y="408431"/>
                </a:lnTo>
                <a:lnTo>
                  <a:pt x="53975" y="427481"/>
                </a:lnTo>
                <a:lnTo>
                  <a:pt x="73025" y="427481"/>
                </a:lnTo>
                <a:lnTo>
                  <a:pt x="73025" y="408431"/>
                </a:lnTo>
                <a:close/>
              </a:path>
              <a:path w="1264920" h="998220">
                <a:moveTo>
                  <a:pt x="73025" y="446531"/>
                </a:moveTo>
                <a:lnTo>
                  <a:pt x="53975" y="446531"/>
                </a:lnTo>
                <a:lnTo>
                  <a:pt x="53975" y="465581"/>
                </a:lnTo>
                <a:lnTo>
                  <a:pt x="73025" y="465581"/>
                </a:lnTo>
                <a:lnTo>
                  <a:pt x="73025" y="446531"/>
                </a:lnTo>
                <a:close/>
              </a:path>
              <a:path w="1264920" h="998220">
                <a:moveTo>
                  <a:pt x="73025" y="484631"/>
                </a:moveTo>
                <a:lnTo>
                  <a:pt x="53975" y="484631"/>
                </a:lnTo>
                <a:lnTo>
                  <a:pt x="53975" y="503681"/>
                </a:lnTo>
                <a:lnTo>
                  <a:pt x="73025" y="503681"/>
                </a:lnTo>
                <a:lnTo>
                  <a:pt x="73025" y="484631"/>
                </a:lnTo>
                <a:close/>
              </a:path>
              <a:path w="1264920" h="998220">
                <a:moveTo>
                  <a:pt x="73025" y="522731"/>
                </a:moveTo>
                <a:lnTo>
                  <a:pt x="53975" y="522731"/>
                </a:lnTo>
                <a:lnTo>
                  <a:pt x="53975" y="541782"/>
                </a:lnTo>
                <a:lnTo>
                  <a:pt x="73025" y="541782"/>
                </a:lnTo>
                <a:lnTo>
                  <a:pt x="73025" y="522731"/>
                </a:lnTo>
                <a:close/>
              </a:path>
              <a:path w="1264920" h="998220">
                <a:moveTo>
                  <a:pt x="73025" y="560832"/>
                </a:moveTo>
                <a:lnTo>
                  <a:pt x="53975" y="560832"/>
                </a:lnTo>
                <a:lnTo>
                  <a:pt x="53975" y="579882"/>
                </a:lnTo>
                <a:lnTo>
                  <a:pt x="73025" y="579882"/>
                </a:lnTo>
                <a:lnTo>
                  <a:pt x="73025" y="560832"/>
                </a:lnTo>
                <a:close/>
              </a:path>
              <a:path w="1264920" h="998220">
                <a:moveTo>
                  <a:pt x="73025" y="598932"/>
                </a:moveTo>
                <a:lnTo>
                  <a:pt x="53975" y="598932"/>
                </a:lnTo>
                <a:lnTo>
                  <a:pt x="53975" y="617982"/>
                </a:lnTo>
                <a:lnTo>
                  <a:pt x="73025" y="617982"/>
                </a:lnTo>
                <a:lnTo>
                  <a:pt x="73025" y="598932"/>
                </a:lnTo>
                <a:close/>
              </a:path>
              <a:path w="1264920" h="998220">
                <a:moveTo>
                  <a:pt x="73025" y="637032"/>
                </a:moveTo>
                <a:lnTo>
                  <a:pt x="53975" y="637032"/>
                </a:lnTo>
                <a:lnTo>
                  <a:pt x="53975" y="656082"/>
                </a:lnTo>
                <a:lnTo>
                  <a:pt x="73025" y="656082"/>
                </a:lnTo>
                <a:lnTo>
                  <a:pt x="73025" y="637032"/>
                </a:lnTo>
                <a:close/>
              </a:path>
              <a:path w="1264920" h="998220">
                <a:moveTo>
                  <a:pt x="73025" y="675132"/>
                </a:moveTo>
                <a:lnTo>
                  <a:pt x="53975" y="675132"/>
                </a:lnTo>
                <a:lnTo>
                  <a:pt x="53975" y="694182"/>
                </a:lnTo>
                <a:lnTo>
                  <a:pt x="73025" y="694182"/>
                </a:lnTo>
                <a:lnTo>
                  <a:pt x="73025" y="675132"/>
                </a:lnTo>
                <a:close/>
              </a:path>
              <a:path w="1264920" h="998220">
                <a:moveTo>
                  <a:pt x="73025" y="713232"/>
                </a:moveTo>
                <a:lnTo>
                  <a:pt x="53975" y="713232"/>
                </a:lnTo>
                <a:lnTo>
                  <a:pt x="53975" y="732282"/>
                </a:lnTo>
                <a:lnTo>
                  <a:pt x="73025" y="732282"/>
                </a:lnTo>
                <a:lnTo>
                  <a:pt x="73025" y="713232"/>
                </a:lnTo>
                <a:close/>
              </a:path>
              <a:path w="1264920" h="998220">
                <a:moveTo>
                  <a:pt x="73025" y="751332"/>
                </a:moveTo>
                <a:lnTo>
                  <a:pt x="53975" y="751332"/>
                </a:lnTo>
                <a:lnTo>
                  <a:pt x="53975" y="770382"/>
                </a:lnTo>
                <a:lnTo>
                  <a:pt x="73025" y="770382"/>
                </a:lnTo>
                <a:lnTo>
                  <a:pt x="73025" y="751332"/>
                </a:lnTo>
                <a:close/>
              </a:path>
              <a:path w="1264920" h="998220">
                <a:moveTo>
                  <a:pt x="73025" y="789432"/>
                </a:moveTo>
                <a:lnTo>
                  <a:pt x="53975" y="789432"/>
                </a:lnTo>
                <a:lnTo>
                  <a:pt x="53975" y="808482"/>
                </a:lnTo>
                <a:lnTo>
                  <a:pt x="73025" y="808482"/>
                </a:lnTo>
                <a:lnTo>
                  <a:pt x="73025" y="789432"/>
                </a:lnTo>
                <a:close/>
              </a:path>
              <a:path w="1264920" h="998220">
                <a:moveTo>
                  <a:pt x="73025" y="827532"/>
                </a:moveTo>
                <a:lnTo>
                  <a:pt x="53975" y="827532"/>
                </a:lnTo>
                <a:lnTo>
                  <a:pt x="53975" y="846582"/>
                </a:lnTo>
                <a:lnTo>
                  <a:pt x="73025" y="846582"/>
                </a:lnTo>
                <a:lnTo>
                  <a:pt x="73025" y="827532"/>
                </a:lnTo>
                <a:close/>
              </a:path>
              <a:path w="1264920" h="998220">
                <a:moveTo>
                  <a:pt x="53975" y="870838"/>
                </a:moveTo>
                <a:lnTo>
                  <a:pt x="0" y="870838"/>
                </a:lnTo>
                <a:lnTo>
                  <a:pt x="63500" y="997838"/>
                </a:lnTo>
                <a:lnTo>
                  <a:pt x="120650" y="883538"/>
                </a:lnTo>
                <a:lnTo>
                  <a:pt x="53975" y="883538"/>
                </a:lnTo>
                <a:lnTo>
                  <a:pt x="53975" y="870838"/>
                </a:lnTo>
                <a:close/>
              </a:path>
              <a:path w="1264920" h="998220">
                <a:moveTo>
                  <a:pt x="73025" y="865632"/>
                </a:moveTo>
                <a:lnTo>
                  <a:pt x="53975" y="865632"/>
                </a:lnTo>
                <a:lnTo>
                  <a:pt x="53975" y="883538"/>
                </a:lnTo>
                <a:lnTo>
                  <a:pt x="73025" y="883538"/>
                </a:lnTo>
                <a:lnTo>
                  <a:pt x="73025" y="865632"/>
                </a:lnTo>
                <a:close/>
              </a:path>
              <a:path w="1264920" h="998220">
                <a:moveTo>
                  <a:pt x="127000" y="870838"/>
                </a:moveTo>
                <a:lnTo>
                  <a:pt x="73025" y="870838"/>
                </a:lnTo>
                <a:lnTo>
                  <a:pt x="73025" y="883538"/>
                </a:lnTo>
                <a:lnTo>
                  <a:pt x="120650" y="883538"/>
                </a:lnTo>
                <a:lnTo>
                  <a:pt x="127000" y="870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79796AED-D182-433E-BDF8-C01D75385F92}"/>
              </a:ext>
            </a:extLst>
          </p:cNvPr>
          <p:cNvSpPr/>
          <p:nvPr/>
        </p:nvSpPr>
        <p:spPr>
          <a:xfrm>
            <a:off x="3216766" y="4803830"/>
            <a:ext cx="1073150" cy="614680"/>
          </a:xfrm>
          <a:custGeom>
            <a:avLst/>
            <a:gdLst/>
            <a:ahLst/>
            <a:cxnLst/>
            <a:rect l="l" t="t" r="r" b="b"/>
            <a:pathLst>
              <a:path w="1073150" h="614679">
                <a:moveTo>
                  <a:pt x="1072642" y="0"/>
                </a:moveTo>
                <a:lnTo>
                  <a:pt x="1043686" y="0"/>
                </a:lnTo>
                <a:lnTo>
                  <a:pt x="1043686" y="28956"/>
                </a:lnTo>
                <a:lnTo>
                  <a:pt x="1072642" y="28956"/>
                </a:lnTo>
                <a:lnTo>
                  <a:pt x="1072642" y="0"/>
                </a:lnTo>
                <a:close/>
              </a:path>
              <a:path w="1073150" h="614679">
                <a:moveTo>
                  <a:pt x="1014730" y="0"/>
                </a:moveTo>
                <a:lnTo>
                  <a:pt x="985774" y="0"/>
                </a:lnTo>
                <a:lnTo>
                  <a:pt x="985774" y="28956"/>
                </a:lnTo>
                <a:lnTo>
                  <a:pt x="1014730" y="28956"/>
                </a:lnTo>
                <a:lnTo>
                  <a:pt x="1014730" y="0"/>
                </a:lnTo>
                <a:close/>
              </a:path>
              <a:path w="1073150" h="614679">
                <a:moveTo>
                  <a:pt x="956818" y="0"/>
                </a:moveTo>
                <a:lnTo>
                  <a:pt x="927862" y="0"/>
                </a:lnTo>
                <a:lnTo>
                  <a:pt x="927862" y="28956"/>
                </a:lnTo>
                <a:lnTo>
                  <a:pt x="956818" y="28956"/>
                </a:lnTo>
                <a:lnTo>
                  <a:pt x="956818" y="0"/>
                </a:lnTo>
                <a:close/>
              </a:path>
              <a:path w="1073150" h="614679">
                <a:moveTo>
                  <a:pt x="898906" y="0"/>
                </a:moveTo>
                <a:lnTo>
                  <a:pt x="869950" y="0"/>
                </a:lnTo>
                <a:lnTo>
                  <a:pt x="869950" y="28956"/>
                </a:lnTo>
                <a:lnTo>
                  <a:pt x="898906" y="28956"/>
                </a:lnTo>
                <a:lnTo>
                  <a:pt x="898906" y="0"/>
                </a:lnTo>
                <a:close/>
              </a:path>
              <a:path w="1073150" h="614679">
                <a:moveTo>
                  <a:pt x="840994" y="0"/>
                </a:moveTo>
                <a:lnTo>
                  <a:pt x="812038" y="0"/>
                </a:lnTo>
                <a:lnTo>
                  <a:pt x="812038" y="28956"/>
                </a:lnTo>
                <a:lnTo>
                  <a:pt x="840994" y="28956"/>
                </a:lnTo>
                <a:lnTo>
                  <a:pt x="840994" y="0"/>
                </a:lnTo>
                <a:close/>
              </a:path>
              <a:path w="1073150" h="614679">
                <a:moveTo>
                  <a:pt x="783082" y="0"/>
                </a:moveTo>
                <a:lnTo>
                  <a:pt x="754126" y="0"/>
                </a:lnTo>
                <a:lnTo>
                  <a:pt x="754126" y="28956"/>
                </a:lnTo>
                <a:lnTo>
                  <a:pt x="783082" y="28956"/>
                </a:lnTo>
                <a:lnTo>
                  <a:pt x="783082" y="0"/>
                </a:lnTo>
                <a:close/>
              </a:path>
              <a:path w="1073150" h="614679">
                <a:moveTo>
                  <a:pt x="725169" y="0"/>
                </a:moveTo>
                <a:lnTo>
                  <a:pt x="696213" y="0"/>
                </a:lnTo>
                <a:lnTo>
                  <a:pt x="696213" y="28956"/>
                </a:lnTo>
                <a:lnTo>
                  <a:pt x="725169" y="28956"/>
                </a:lnTo>
                <a:lnTo>
                  <a:pt x="725169" y="0"/>
                </a:lnTo>
                <a:close/>
              </a:path>
              <a:path w="1073150" h="614679">
                <a:moveTo>
                  <a:pt x="667257" y="0"/>
                </a:moveTo>
                <a:lnTo>
                  <a:pt x="638302" y="0"/>
                </a:lnTo>
                <a:lnTo>
                  <a:pt x="638302" y="28956"/>
                </a:lnTo>
                <a:lnTo>
                  <a:pt x="667257" y="28956"/>
                </a:lnTo>
                <a:lnTo>
                  <a:pt x="667257" y="0"/>
                </a:lnTo>
                <a:close/>
              </a:path>
              <a:path w="1073150" h="614679">
                <a:moveTo>
                  <a:pt x="609346" y="0"/>
                </a:moveTo>
                <a:lnTo>
                  <a:pt x="580390" y="0"/>
                </a:lnTo>
                <a:lnTo>
                  <a:pt x="580390" y="28956"/>
                </a:lnTo>
                <a:lnTo>
                  <a:pt x="609346" y="28956"/>
                </a:lnTo>
                <a:lnTo>
                  <a:pt x="609346" y="0"/>
                </a:lnTo>
                <a:close/>
              </a:path>
              <a:path w="1073150" h="614679">
                <a:moveTo>
                  <a:pt x="551434" y="0"/>
                </a:moveTo>
                <a:lnTo>
                  <a:pt x="522478" y="0"/>
                </a:lnTo>
                <a:lnTo>
                  <a:pt x="522478" y="28956"/>
                </a:lnTo>
                <a:lnTo>
                  <a:pt x="551434" y="28956"/>
                </a:lnTo>
                <a:lnTo>
                  <a:pt x="551434" y="0"/>
                </a:lnTo>
                <a:close/>
              </a:path>
              <a:path w="1073150" h="614679">
                <a:moveTo>
                  <a:pt x="493522" y="0"/>
                </a:moveTo>
                <a:lnTo>
                  <a:pt x="464566" y="0"/>
                </a:lnTo>
                <a:lnTo>
                  <a:pt x="464566" y="28956"/>
                </a:lnTo>
                <a:lnTo>
                  <a:pt x="493522" y="28956"/>
                </a:lnTo>
                <a:lnTo>
                  <a:pt x="493522" y="0"/>
                </a:lnTo>
                <a:close/>
              </a:path>
              <a:path w="1073150" h="614679">
                <a:moveTo>
                  <a:pt x="435610" y="0"/>
                </a:moveTo>
                <a:lnTo>
                  <a:pt x="406654" y="0"/>
                </a:lnTo>
                <a:lnTo>
                  <a:pt x="406654" y="28956"/>
                </a:lnTo>
                <a:lnTo>
                  <a:pt x="435610" y="28956"/>
                </a:lnTo>
                <a:lnTo>
                  <a:pt x="435610" y="0"/>
                </a:lnTo>
                <a:close/>
              </a:path>
              <a:path w="1073150" h="614679">
                <a:moveTo>
                  <a:pt x="377698" y="0"/>
                </a:moveTo>
                <a:lnTo>
                  <a:pt x="348742" y="0"/>
                </a:lnTo>
                <a:lnTo>
                  <a:pt x="348742" y="28956"/>
                </a:lnTo>
                <a:lnTo>
                  <a:pt x="377698" y="28956"/>
                </a:lnTo>
                <a:lnTo>
                  <a:pt x="377698" y="0"/>
                </a:lnTo>
                <a:close/>
              </a:path>
              <a:path w="1073150" h="614679">
                <a:moveTo>
                  <a:pt x="319786" y="0"/>
                </a:moveTo>
                <a:lnTo>
                  <a:pt x="290830" y="0"/>
                </a:lnTo>
                <a:lnTo>
                  <a:pt x="290830" y="28956"/>
                </a:lnTo>
                <a:lnTo>
                  <a:pt x="319786" y="28956"/>
                </a:lnTo>
                <a:lnTo>
                  <a:pt x="319786" y="0"/>
                </a:lnTo>
                <a:close/>
              </a:path>
              <a:path w="1073150" h="614679">
                <a:moveTo>
                  <a:pt x="261874" y="0"/>
                </a:moveTo>
                <a:lnTo>
                  <a:pt x="232918" y="0"/>
                </a:lnTo>
                <a:lnTo>
                  <a:pt x="232918" y="28956"/>
                </a:lnTo>
                <a:lnTo>
                  <a:pt x="261874" y="28956"/>
                </a:lnTo>
                <a:lnTo>
                  <a:pt x="261874" y="0"/>
                </a:lnTo>
                <a:close/>
              </a:path>
              <a:path w="1073150" h="614679">
                <a:moveTo>
                  <a:pt x="203962" y="0"/>
                </a:moveTo>
                <a:lnTo>
                  <a:pt x="175006" y="0"/>
                </a:lnTo>
                <a:lnTo>
                  <a:pt x="175006" y="28956"/>
                </a:lnTo>
                <a:lnTo>
                  <a:pt x="203962" y="28956"/>
                </a:lnTo>
                <a:lnTo>
                  <a:pt x="203962" y="0"/>
                </a:lnTo>
                <a:close/>
              </a:path>
              <a:path w="1073150" h="614679">
                <a:moveTo>
                  <a:pt x="146050" y="0"/>
                </a:moveTo>
                <a:lnTo>
                  <a:pt x="117093" y="0"/>
                </a:lnTo>
                <a:lnTo>
                  <a:pt x="117093" y="28956"/>
                </a:lnTo>
                <a:lnTo>
                  <a:pt x="146050" y="28956"/>
                </a:lnTo>
                <a:lnTo>
                  <a:pt x="146050" y="0"/>
                </a:lnTo>
                <a:close/>
              </a:path>
              <a:path w="1073150" h="614679">
                <a:moveTo>
                  <a:pt x="86868" y="14477"/>
                </a:moveTo>
                <a:lnTo>
                  <a:pt x="72390" y="28956"/>
                </a:lnTo>
                <a:lnTo>
                  <a:pt x="88137" y="28956"/>
                </a:lnTo>
                <a:lnTo>
                  <a:pt x="88137" y="27558"/>
                </a:lnTo>
                <a:lnTo>
                  <a:pt x="86868" y="27558"/>
                </a:lnTo>
                <a:lnTo>
                  <a:pt x="86868" y="14477"/>
                </a:lnTo>
                <a:close/>
              </a:path>
              <a:path w="1073150" h="614679">
                <a:moveTo>
                  <a:pt x="88137" y="0"/>
                </a:moveTo>
                <a:lnTo>
                  <a:pt x="57912" y="0"/>
                </a:lnTo>
                <a:lnTo>
                  <a:pt x="57912" y="27558"/>
                </a:lnTo>
                <a:lnTo>
                  <a:pt x="73787" y="27558"/>
                </a:lnTo>
                <a:lnTo>
                  <a:pt x="86868" y="14477"/>
                </a:lnTo>
                <a:lnTo>
                  <a:pt x="88137" y="14477"/>
                </a:lnTo>
                <a:lnTo>
                  <a:pt x="88137" y="0"/>
                </a:lnTo>
                <a:close/>
              </a:path>
              <a:path w="1073150" h="614679">
                <a:moveTo>
                  <a:pt x="88137" y="14477"/>
                </a:moveTo>
                <a:lnTo>
                  <a:pt x="86868" y="14477"/>
                </a:lnTo>
                <a:lnTo>
                  <a:pt x="86868" y="27558"/>
                </a:lnTo>
                <a:lnTo>
                  <a:pt x="88137" y="27558"/>
                </a:lnTo>
                <a:lnTo>
                  <a:pt x="88137" y="14477"/>
                </a:lnTo>
                <a:close/>
              </a:path>
              <a:path w="1073150" h="614679">
                <a:moveTo>
                  <a:pt x="86868" y="56514"/>
                </a:moveTo>
                <a:lnTo>
                  <a:pt x="57912" y="56514"/>
                </a:lnTo>
                <a:lnTo>
                  <a:pt x="57912" y="85470"/>
                </a:lnTo>
                <a:lnTo>
                  <a:pt x="86868" y="85470"/>
                </a:lnTo>
                <a:lnTo>
                  <a:pt x="86868" y="56514"/>
                </a:lnTo>
                <a:close/>
              </a:path>
              <a:path w="1073150" h="614679">
                <a:moveTo>
                  <a:pt x="86868" y="114426"/>
                </a:moveTo>
                <a:lnTo>
                  <a:pt x="57912" y="114426"/>
                </a:lnTo>
                <a:lnTo>
                  <a:pt x="57912" y="143382"/>
                </a:lnTo>
                <a:lnTo>
                  <a:pt x="86868" y="143382"/>
                </a:lnTo>
                <a:lnTo>
                  <a:pt x="86868" y="114426"/>
                </a:lnTo>
                <a:close/>
              </a:path>
              <a:path w="1073150" h="614679">
                <a:moveTo>
                  <a:pt x="86868" y="172338"/>
                </a:moveTo>
                <a:lnTo>
                  <a:pt x="57912" y="172338"/>
                </a:lnTo>
                <a:lnTo>
                  <a:pt x="58038" y="201294"/>
                </a:lnTo>
                <a:lnTo>
                  <a:pt x="86994" y="201294"/>
                </a:lnTo>
                <a:lnTo>
                  <a:pt x="86868" y="172338"/>
                </a:lnTo>
                <a:close/>
              </a:path>
              <a:path w="1073150" h="614679">
                <a:moveTo>
                  <a:pt x="86994" y="230250"/>
                </a:moveTo>
                <a:lnTo>
                  <a:pt x="58038" y="230250"/>
                </a:lnTo>
                <a:lnTo>
                  <a:pt x="58038" y="259206"/>
                </a:lnTo>
                <a:lnTo>
                  <a:pt x="86994" y="259206"/>
                </a:lnTo>
                <a:lnTo>
                  <a:pt x="86994" y="230250"/>
                </a:lnTo>
                <a:close/>
              </a:path>
              <a:path w="1073150" h="614679">
                <a:moveTo>
                  <a:pt x="86994" y="288163"/>
                </a:moveTo>
                <a:lnTo>
                  <a:pt x="58038" y="288163"/>
                </a:lnTo>
                <a:lnTo>
                  <a:pt x="58038" y="317119"/>
                </a:lnTo>
                <a:lnTo>
                  <a:pt x="86994" y="317119"/>
                </a:lnTo>
                <a:lnTo>
                  <a:pt x="86994" y="288163"/>
                </a:lnTo>
                <a:close/>
              </a:path>
              <a:path w="1073150" h="614679">
                <a:moveTo>
                  <a:pt x="86994" y="346075"/>
                </a:moveTo>
                <a:lnTo>
                  <a:pt x="58038" y="346075"/>
                </a:lnTo>
                <a:lnTo>
                  <a:pt x="58038" y="375030"/>
                </a:lnTo>
                <a:lnTo>
                  <a:pt x="86994" y="375030"/>
                </a:lnTo>
                <a:lnTo>
                  <a:pt x="86994" y="346075"/>
                </a:lnTo>
                <a:close/>
              </a:path>
              <a:path w="1073150" h="614679">
                <a:moveTo>
                  <a:pt x="87122" y="403986"/>
                </a:moveTo>
                <a:lnTo>
                  <a:pt x="58166" y="403986"/>
                </a:lnTo>
                <a:lnTo>
                  <a:pt x="58166" y="432942"/>
                </a:lnTo>
                <a:lnTo>
                  <a:pt x="87122" y="432942"/>
                </a:lnTo>
                <a:lnTo>
                  <a:pt x="87122" y="403986"/>
                </a:lnTo>
                <a:close/>
              </a:path>
              <a:path w="1073150" h="614679">
                <a:moveTo>
                  <a:pt x="58166" y="469615"/>
                </a:moveTo>
                <a:lnTo>
                  <a:pt x="0" y="470788"/>
                </a:lnTo>
                <a:lnTo>
                  <a:pt x="75311" y="614171"/>
                </a:lnTo>
                <a:lnTo>
                  <a:pt x="137181" y="483869"/>
                </a:lnTo>
                <a:lnTo>
                  <a:pt x="58166" y="483869"/>
                </a:lnTo>
                <a:lnTo>
                  <a:pt x="58166" y="469615"/>
                </a:lnTo>
                <a:close/>
              </a:path>
              <a:path w="1073150" h="614679">
                <a:moveTo>
                  <a:pt x="87122" y="469031"/>
                </a:moveTo>
                <a:lnTo>
                  <a:pt x="58166" y="469615"/>
                </a:lnTo>
                <a:lnTo>
                  <a:pt x="58166" y="483869"/>
                </a:lnTo>
                <a:lnTo>
                  <a:pt x="87122" y="483869"/>
                </a:lnTo>
                <a:lnTo>
                  <a:pt x="87122" y="469031"/>
                </a:lnTo>
                <a:close/>
              </a:path>
              <a:path w="1073150" h="614679">
                <a:moveTo>
                  <a:pt x="144780" y="467867"/>
                </a:moveTo>
                <a:lnTo>
                  <a:pt x="87122" y="469031"/>
                </a:lnTo>
                <a:lnTo>
                  <a:pt x="87122" y="483869"/>
                </a:lnTo>
                <a:lnTo>
                  <a:pt x="137181" y="483869"/>
                </a:lnTo>
                <a:lnTo>
                  <a:pt x="144780" y="467867"/>
                </a:lnTo>
                <a:close/>
              </a:path>
              <a:path w="1073150" h="614679">
                <a:moveTo>
                  <a:pt x="87122" y="461898"/>
                </a:moveTo>
                <a:lnTo>
                  <a:pt x="58166" y="461898"/>
                </a:lnTo>
                <a:lnTo>
                  <a:pt x="58166" y="469615"/>
                </a:lnTo>
                <a:lnTo>
                  <a:pt x="87122" y="469031"/>
                </a:lnTo>
                <a:lnTo>
                  <a:pt x="87122" y="4618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E78D4E75-50CD-493A-B919-2CD1889A6421}"/>
              </a:ext>
            </a:extLst>
          </p:cNvPr>
          <p:cNvSpPr/>
          <p:nvPr/>
        </p:nvSpPr>
        <p:spPr>
          <a:xfrm>
            <a:off x="7647035" y="4420544"/>
            <a:ext cx="1236980" cy="998219"/>
          </a:xfrm>
          <a:custGeom>
            <a:avLst/>
            <a:gdLst/>
            <a:ahLst/>
            <a:cxnLst/>
            <a:rect l="l" t="t" r="r" b="b"/>
            <a:pathLst>
              <a:path w="1236979" h="998220">
                <a:moveTo>
                  <a:pt x="1236598" y="0"/>
                </a:moveTo>
                <a:lnTo>
                  <a:pt x="1217548" y="0"/>
                </a:lnTo>
                <a:lnTo>
                  <a:pt x="1217548" y="19050"/>
                </a:lnTo>
                <a:lnTo>
                  <a:pt x="1236598" y="19050"/>
                </a:lnTo>
                <a:lnTo>
                  <a:pt x="1236598" y="0"/>
                </a:lnTo>
                <a:close/>
              </a:path>
              <a:path w="1236979" h="998220">
                <a:moveTo>
                  <a:pt x="1198498" y="0"/>
                </a:moveTo>
                <a:lnTo>
                  <a:pt x="1179448" y="0"/>
                </a:lnTo>
                <a:lnTo>
                  <a:pt x="1179448" y="19050"/>
                </a:lnTo>
                <a:lnTo>
                  <a:pt x="1198498" y="19050"/>
                </a:lnTo>
                <a:lnTo>
                  <a:pt x="1198498" y="0"/>
                </a:lnTo>
                <a:close/>
              </a:path>
              <a:path w="1236979" h="998220">
                <a:moveTo>
                  <a:pt x="1160398" y="0"/>
                </a:moveTo>
                <a:lnTo>
                  <a:pt x="1141348" y="0"/>
                </a:lnTo>
                <a:lnTo>
                  <a:pt x="1141348" y="19050"/>
                </a:lnTo>
                <a:lnTo>
                  <a:pt x="1160398" y="19050"/>
                </a:lnTo>
                <a:lnTo>
                  <a:pt x="1160398" y="0"/>
                </a:lnTo>
                <a:close/>
              </a:path>
              <a:path w="1236979" h="998220">
                <a:moveTo>
                  <a:pt x="1122298" y="0"/>
                </a:moveTo>
                <a:lnTo>
                  <a:pt x="1103248" y="0"/>
                </a:lnTo>
                <a:lnTo>
                  <a:pt x="1103248" y="19050"/>
                </a:lnTo>
                <a:lnTo>
                  <a:pt x="1122298" y="19050"/>
                </a:lnTo>
                <a:lnTo>
                  <a:pt x="1122298" y="0"/>
                </a:lnTo>
                <a:close/>
              </a:path>
              <a:path w="1236979" h="998220">
                <a:moveTo>
                  <a:pt x="1084198" y="0"/>
                </a:moveTo>
                <a:lnTo>
                  <a:pt x="1065148" y="0"/>
                </a:lnTo>
                <a:lnTo>
                  <a:pt x="1065148" y="19050"/>
                </a:lnTo>
                <a:lnTo>
                  <a:pt x="1084198" y="19050"/>
                </a:lnTo>
                <a:lnTo>
                  <a:pt x="1084198" y="0"/>
                </a:lnTo>
                <a:close/>
              </a:path>
              <a:path w="1236979" h="998220">
                <a:moveTo>
                  <a:pt x="1046098" y="0"/>
                </a:moveTo>
                <a:lnTo>
                  <a:pt x="1027048" y="0"/>
                </a:lnTo>
                <a:lnTo>
                  <a:pt x="1027048" y="19050"/>
                </a:lnTo>
                <a:lnTo>
                  <a:pt x="1046098" y="19050"/>
                </a:lnTo>
                <a:lnTo>
                  <a:pt x="1046098" y="0"/>
                </a:lnTo>
                <a:close/>
              </a:path>
              <a:path w="1236979" h="998220">
                <a:moveTo>
                  <a:pt x="1007998" y="0"/>
                </a:moveTo>
                <a:lnTo>
                  <a:pt x="988948" y="0"/>
                </a:lnTo>
                <a:lnTo>
                  <a:pt x="988948" y="19050"/>
                </a:lnTo>
                <a:lnTo>
                  <a:pt x="1007998" y="19050"/>
                </a:lnTo>
                <a:lnTo>
                  <a:pt x="1007998" y="0"/>
                </a:lnTo>
                <a:close/>
              </a:path>
              <a:path w="1236979" h="998220">
                <a:moveTo>
                  <a:pt x="969898" y="0"/>
                </a:moveTo>
                <a:lnTo>
                  <a:pt x="950848" y="0"/>
                </a:lnTo>
                <a:lnTo>
                  <a:pt x="950848" y="19050"/>
                </a:lnTo>
                <a:lnTo>
                  <a:pt x="969898" y="19050"/>
                </a:lnTo>
                <a:lnTo>
                  <a:pt x="969898" y="0"/>
                </a:lnTo>
                <a:close/>
              </a:path>
              <a:path w="1236979" h="998220">
                <a:moveTo>
                  <a:pt x="931798" y="0"/>
                </a:moveTo>
                <a:lnTo>
                  <a:pt x="912748" y="0"/>
                </a:lnTo>
                <a:lnTo>
                  <a:pt x="912748" y="19050"/>
                </a:lnTo>
                <a:lnTo>
                  <a:pt x="931798" y="19050"/>
                </a:lnTo>
                <a:lnTo>
                  <a:pt x="931798" y="0"/>
                </a:lnTo>
                <a:close/>
              </a:path>
              <a:path w="1236979" h="998220">
                <a:moveTo>
                  <a:pt x="893698" y="0"/>
                </a:moveTo>
                <a:lnTo>
                  <a:pt x="874648" y="0"/>
                </a:lnTo>
                <a:lnTo>
                  <a:pt x="874648" y="19050"/>
                </a:lnTo>
                <a:lnTo>
                  <a:pt x="893698" y="19050"/>
                </a:lnTo>
                <a:lnTo>
                  <a:pt x="893698" y="0"/>
                </a:lnTo>
                <a:close/>
              </a:path>
              <a:path w="1236979" h="998220">
                <a:moveTo>
                  <a:pt x="855598" y="0"/>
                </a:moveTo>
                <a:lnTo>
                  <a:pt x="836548" y="0"/>
                </a:lnTo>
                <a:lnTo>
                  <a:pt x="836548" y="19050"/>
                </a:lnTo>
                <a:lnTo>
                  <a:pt x="855598" y="19050"/>
                </a:lnTo>
                <a:lnTo>
                  <a:pt x="855598" y="0"/>
                </a:lnTo>
                <a:close/>
              </a:path>
              <a:path w="1236979" h="998220">
                <a:moveTo>
                  <a:pt x="817498" y="0"/>
                </a:moveTo>
                <a:lnTo>
                  <a:pt x="798448" y="0"/>
                </a:lnTo>
                <a:lnTo>
                  <a:pt x="798448" y="19050"/>
                </a:lnTo>
                <a:lnTo>
                  <a:pt x="817498" y="19050"/>
                </a:lnTo>
                <a:lnTo>
                  <a:pt x="817498" y="0"/>
                </a:lnTo>
                <a:close/>
              </a:path>
              <a:path w="1236979" h="998220">
                <a:moveTo>
                  <a:pt x="779398" y="0"/>
                </a:moveTo>
                <a:lnTo>
                  <a:pt x="760348" y="0"/>
                </a:lnTo>
                <a:lnTo>
                  <a:pt x="760348" y="19050"/>
                </a:lnTo>
                <a:lnTo>
                  <a:pt x="779398" y="19050"/>
                </a:lnTo>
                <a:lnTo>
                  <a:pt x="779398" y="0"/>
                </a:lnTo>
                <a:close/>
              </a:path>
              <a:path w="1236979" h="998220">
                <a:moveTo>
                  <a:pt x="741298" y="0"/>
                </a:moveTo>
                <a:lnTo>
                  <a:pt x="722248" y="0"/>
                </a:lnTo>
                <a:lnTo>
                  <a:pt x="722248" y="19050"/>
                </a:lnTo>
                <a:lnTo>
                  <a:pt x="741298" y="19050"/>
                </a:lnTo>
                <a:lnTo>
                  <a:pt x="741298" y="0"/>
                </a:lnTo>
                <a:close/>
              </a:path>
              <a:path w="1236979" h="998220">
                <a:moveTo>
                  <a:pt x="703198" y="0"/>
                </a:moveTo>
                <a:lnTo>
                  <a:pt x="684148" y="0"/>
                </a:lnTo>
                <a:lnTo>
                  <a:pt x="684148" y="19050"/>
                </a:lnTo>
                <a:lnTo>
                  <a:pt x="703198" y="19050"/>
                </a:lnTo>
                <a:lnTo>
                  <a:pt x="703198" y="0"/>
                </a:lnTo>
                <a:close/>
              </a:path>
              <a:path w="1236979" h="998220">
                <a:moveTo>
                  <a:pt x="665098" y="0"/>
                </a:moveTo>
                <a:lnTo>
                  <a:pt x="646048" y="0"/>
                </a:lnTo>
                <a:lnTo>
                  <a:pt x="646048" y="19050"/>
                </a:lnTo>
                <a:lnTo>
                  <a:pt x="665098" y="19050"/>
                </a:lnTo>
                <a:lnTo>
                  <a:pt x="665098" y="0"/>
                </a:lnTo>
                <a:close/>
              </a:path>
              <a:path w="1236979" h="998220">
                <a:moveTo>
                  <a:pt x="626998" y="0"/>
                </a:moveTo>
                <a:lnTo>
                  <a:pt x="607948" y="0"/>
                </a:lnTo>
                <a:lnTo>
                  <a:pt x="607948" y="19050"/>
                </a:lnTo>
                <a:lnTo>
                  <a:pt x="626998" y="19050"/>
                </a:lnTo>
                <a:lnTo>
                  <a:pt x="626998" y="0"/>
                </a:lnTo>
                <a:close/>
              </a:path>
              <a:path w="1236979" h="998220">
                <a:moveTo>
                  <a:pt x="588898" y="0"/>
                </a:moveTo>
                <a:lnTo>
                  <a:pt x="569848" y="0"/>
                </a:lnTo>
                <a:lnTo>
                  <a:pt x="569848" y="19050"/>
                </a:lnTo>
                <a:lnTo>
                  <a:pt x="588898" y="19050"/>
                </a:lnTo>
                <a:lnTo>
                  <a:pt x="588898" y="0"/>
                </a:lnTo>
                <a:close/>
              </a:path>
              <a:path w="1236979" h="998220">
                <a:moveTo>
                  <a:pt x="550798" y="0"/>
                </a:moveTo>
                <a:lnTo>
                  <a:pt x="531748" y="0"/>
                </a:lnTo>
                <a:lnTo>
                  <a:pt x="531748" y="19050"/>
                </a:lnTo>
                <a:lnTo>
                  <a:pt x="550798" y="19050"/>
                </a:lnTo>
                <a:lnTo>
                  <a:pt x="550798" y="0"/>
                </a:lnTo>
                <a:close/>
              </a:path>
              <a:path w="1236979" h="998220">
                <a:moveTo>
                  <a:pt x="512698" y="0"/>
                </a:moveTo>
                <a:lnTo>
                  <a:pt x="493649" y="0"/>
                </a:lnTo>
                <a:lnTo>
                  <a:pt x="493649" y="19050"/>
                </a:lnTo>
                <a:lnTo>
                  <a:pt x="512698" y="19050"/>
                </a:lnTo>
                <a:lnTo>
                  <a:pt x="512698" y="0"/>
                </a:lnTo>
                <a:close/>
              </a:path>
              <a:path w="1236979" h="998220">
                <a:moveTo>
                  <a:pt x="474599" y="0"/>
                </a:moveTo>
                <a:lnTo>
                  <a:pt x="455549" y="0"/>
                </a:lnTo>
                <a:lnTo>
                  <a:pt x="455549" y="19050"/>
                </a:lnTo>
                <a:lnTo>
                  <a:pt x="474599" y="19050"/>
                </a:lnTo>
                <a:lnTo>
                  <a:pt x="474599" y="0"/>
                </a:lnTo>
                <a:close/>
              </a:path>
              <a:path w="1236979" h="998220">
                <a:moveTo>
                  <a:pt x="436499" y="0"/>
                </a:moveTo>
                <a:lnTo>
                  <a:pt x="417449" y="0"/>
                </a:lnTo>
                <a:lnTo>
                  <a:pt x="417449" y="19050"/>
                </a:lnTo>
                <a:lnTo>
                  <a:pt x="436499" y="19050"/>
                </a:lnTo>
                <a:lnTo>
                  <a:pt x="436499" y="0"/>
                </a:lnTo>
                <a:close/>
              </a:path>
              <a:path w="1236979" h="998220">
                <a:moveTo>
                  <a:pt x="398399" y="0"/>
                </a:moveTo>
                <a:lnTo>
                  <a:pt x="379349" y="0"/>
                </a:lnTo>
                <a:lnTo>
                  <a:pt x="379349" y="19050"/>
                </a:lnTo>
                <a:lnTo>
                  <a:pt x="398399" y="19050"/>
                </a:lnTo>
                <a:lnTo>
                  <a:pt x="398399" y="0"/>
                </a:lnTo>
                <a:close/>
              </a:path>
              <a:path w="1236979" h="998220">
                <a:moveTo>
                  <a:pt x="360299" y="0"/>
                </a:moveTo>
                <a:lnTo>
                  <a:pt x="341249" y="0"/>
                </a:lnTo>
                <a:lnTo>
                  <a:pt x="341249" y="19050"/>
                </a:lnTo>
                <a:lnTo>
                  <a:pt x="360299" y="19050"/>
                </a:lnTo>
                <a:lnTo>
                  <a:pt x="360299" y="0"/>
                </a:lnTo>
                <a:close/>
              </a:path>
              <a:path w="1236979" h="998220">
                <a:moveTo>
                  <a:pt x="322199" y="0"/>
                </a:moveTo>
                <a:lnTo>
                  <a:pt x="303149" y="0"/>
                </a:lnTo>
                <a:lnTo>
                  <a:pt x="303149" y="19050"/>
                </a:lnTo>
                <a:lnTo>
                  <a:pt x="322199" y="19050"/>
                </a:lnTo>
                <a:lnTo>
                  <a:pt x="322199" y="0"/>
                </a:lnTo>
                <a:close/>
              </a:path>
              <a:path w="1236979" h="998220">
                <a:moveTo>
                  <a:pt x="284099" y="0"/>
                </a:moveTo>
                <a:lnTo>
                  <a:pt x="265049" y="0"/>
                </a:lnTo>
                <a:lnTo>
                  <a:pt x="265049" y="19050"/>
                </a:lnTo>
                <a:lnTo>
                  <a:pt x="284099" y="19050"/>
                </a:lnTo>
                <a:lnTo>
                  <a:pt x="284099" y="0"/>
                </a:lnTo>
                <a:close/>
              </a:path>
              <a:path w="1236979" h="998220">
                <a:moveTo>
                  <a:pt x="245999" y="0"/>
                </a:moveTo>
                <a:lnTo>
                  <a:pt x="226949" y="0"/>
                </a:lnTo>
                <a:lnTo>
                  <a:pt x="226949" y="19050"/>
                </a:lnTo>
                <a:lnTo>
                  <a:pt x="245999" y="19050"/>
                </a:lnTo>
                <a:lnTo>
                  <a:pt x="245999" y="0"/>
                </a:lnTo>
                <a:close/>
              </a:path>
              <a:path w="1236979" h="998220">
                <a:moveTo>
                  <a:pt x="207899" y="0"/>
                </a:moveTo>
                <a:lnTo>
                  <a:pt x="188849" y="0"/>
                </a:lnTo>
                <a:lnTo>
                  <a:pt x="188849" y="19050"/>
                </a:lnTo>
                <a:lnTo>
                  <a:pt x="207899" y="19050"/>
                </a:lnTo>
                <a:lnTo>
                  <a:pt x="207899" y="0"/>
                </a:lnTo>
                <a:close/>
              </a:path>
              <a:path w="1236979" h="998220">
                <a:moveTo>
                  <a:pt x="169799" y="0"/>
                </a:moveTo>
                <a:lnTo>
                  <a:pt x="150749" y="0"/>
                </a:lnTo>
                <a:lnTo>
                  <a:pt x="150749" y="19050"/>
                </a:lnTo>
                <a:lnTo>
                  <a:pt x="169799" y="19050"/>
                </a:lnTo>
                <a:lnTo>
                  <a:pt x="169799" y="0"/>
                </a:lnTo>
                <a:close/>
              </a:path>
              <a:path w="1236979" h="998220">
                <a:moveTo>
                  <a:pt x="131699" y="0"/>
                </a:moveTo>
                <a:lnTo>
                  <a:pt x="112649" y="0"/>
                </a:lnTo>
                <a:lnTo>
                  <a:pt x="112649" y="19050"/>
                </a:lnTo>
                <a:lnTo>
                  <a:pt x="131699" y="19050"/>
                </a:lnTo>
                <a:lnTo>
                  <a:pt x="131699" y="0"/>
                </a:lnTo>
                <a:close/>
              </a:path>
              <a:path w="1236979" h="998220">
                <a:moveTo>
                  <a:pt x="93599" y="0"/>
                </a:moveTo>
                <a:lnTo>
                  <a:pt x="74549" y="0"/>
                </a:lnTo>
                <a:lnTo>
                  <a:pt x="74549" y="19050"/>
                </a:lnTo>
                <a:lnTo>
                  <a:pt x="93599" y="19050"/>
                </a:lnTo>
                <a:lnTo>
                  <a:pt x="93599" y="0"/>
                </a:lnTo>
                <a:close/>
              </a:path>
              <a:path w="1236979" h="998220">
                <a:moveTo>
                  <a:pt x="73025" y="17525"/>
                </a:moveTo>
                <a:lnTo>
                  <a:pt x="53975" y="17525"/>
                </a:lnTo>
                <a:lnTo>
                  <a:pt x="53975" y="36575"/>
                </a:lnTo>
                <a:lnTo>
                  <a:pt x="73025" y="36575"/>
                </a:lnTo>
                <a:lnTo>
                  <a:pt x="73025" y="17525"/>
                </a:lnTo>
                <a:close/>
              </a:path>
              <a:path w="1236979" h="998220">
                <a:moveTo>
                  <a:pt x="73025" y="55625"/>
                </a:moveTo>
                <a:lnTo>
                  <a:pt x="53975" y="55625"/>
                </a:lnTo>
                <a:lnTo>
                  <a:pt x="53975" y="74675"/>
                </a:lnTo>
                <a:lnTo>
                  <a:pt x="73025" y="74675"/>
                </a:lnTo>
                <a:lnTo>
                  <a:pt x="73025" y="55625"/>
                </a:lnTo>
                <a:close/>
              </a:path>
              <a:path w="1236979" h="998220">
                <a:moveTo>
                  <a:pt x="73025" y="93725"/>
                </a:moveTo>
                <a:lnTo>
                  <a:pt x="53975" y="93725"/>
                </a:lnTo>
                <a:lnTo>
                  <a:pt x="53975" y="112775"/>
                </a:lnTo>
                <a:lnTo>
                  <a:pt x="73025" y="112775"/>
                </a:lnTo>
                <a:lnTo>
                  <a:pt x="73025" y="93725"/>
                </a:lnTo>
                <a:close/>
              </a:path>
              <a:path w="1236979" h="998220">
                <a:moveTo>
                  <a:pt x="73025" y="131825"/>
                </a:moveTo>
                <a:lnTo>
                  <a:pt x="53975" y="131825"/>
                </a:lnTo>
                <a:lnTo>
                  <a:pt x="53975" y="150875"/>
                </a:lnTo>
                <a:lnTo>
                  <a:pt x="73025" y="150875"/>
                </a:lnTo>
                <a:lnTo>
                  <a:pt x="73025" y="131825"/>
                </a:lnTo>
                <a:close/>
              </a:path>
              <a:path w="1236979" h="998220">
                <a:moveTo>
                  <a:pt x="73025" y="169925"/>
                </a:moveTo>
                <a:lnTo>
                  <a:pt x="53975" y="169925"/>
                </a:lnTo>
                <a:lnTo>
                  <a:pt x="53975" y="188975"/>
                </a:lnTo>
                <a:lnTo>
                  <a:pt x="73025" y="188975"/>
                </a:lnTo>
                <a:lnTo>
                  <a:pt x="73025" y="169925"/>
                </a:lnTo>
                <a:close/>
              </a:path>
              <a:path w="1236979" h="998220">
                <a:moveTo>
                  <a:pt x="73025" y="208025"/>
                </a:moveTo>
                <a:lnTo>
                  <a:pt x="53975" y="208025"/>
                </a:lnTo>
                <a:lnTo>
                  <a:pt x="53975" y="227075"/>
                </a:lnTo>
                <a:lnTo>
                  <a:pt x="73025" y="227075"/>
                </a:lnTo>
                <a:lnTo>
                  <a:pt x="73025" y="208025"/>
                </a:lnTo>
                <a:close/>
              </a:path>
              <a:path w="1236979" h="998220">
                <a:moveTo>
                  <a:pt x="73025" y="246125"/>
                </a:moveTo>
                <a:lnTo>
                  <a:pt x="53975" y="246125"/>
                </a:lnTo>
                <a:lnTo>
                  <a:pt x="53975" y="265175"/>
                </a:lnTo>
                <a:lnTo>
                  <a:pt x="73025" y="265175"/>
                </a:lnTo>
                <a:lnTo>
                  <a:pt x="73025" y="246125"/>
                </a:lnTo>
                <a:close/>
              </a:path>
              <a:path w="1236979" h="998220">
                <a:moveTo>
                  <a:pt x="73025" y="284225"/>
                </a:moveTo>
                <a:lnTo>
                  <a:pt x="53975" y="284225"/>
                </a:lnTo>
                <a:lnTo>
                  <a:pt x="53975" y="303275"/>
                </a:lnTo>
                <a:lnTo>
                  <a:pt x="73025" y="303275"/>
                </a:lnTo>
                <a:lnTo>
                  <a:pt x="73025" y="284225"/>
                </a:lnTo>
                <a:close/>
              </a:path>
              <a:path w="1236979" h="998220">
                <a:moveTo>
                  <a:pt x="73025" y="322325"/>
                </a:moveTo>
                <a:lnTo>
                  <a:pt x="53975" y="322325"/>
                </a:lnTo>
                <a:lnTo>
                  <a:pt x="53975" y="341375"/>
                </a:lnTo>
                <a:lnTo>
                  <a:pt x="73025" y="341375"/>
                </a:lnTo>
                <a:lnTo>
                  <a:pt x="73025" y="322325"/>
                </a:lnTo>
                <a:close/>
              </a:path>
              <a:path w="1236979" h="998220">
                <a:moveTo>
                  <a:pt x="73025" y="360425"/>
                </a:moveTo>
                <a:lnTo>
                  <a:pt x="53975" y="360425"/>
                </a:lnTo>
                <a:lnTo>
                  <a:pt x="53975" y="379475"/>
                </a:lnTo>
                <a:lnTo>
                  <a:pt x="73025" y="379475"/>
                </a:lnTo>
                <a:lnTo>
                  <a:pt x="73025" y="360425"/>
                </a:lnTo>
                <a:close/>
              </a:path>
              <a:path w="1236979" h="998220">
                <a:moveTo>
                  <a:pt x="73025" y="398525"/>
                </a:moveTo>
                <a:lnTo>
                  <a:pt x="53975" y="398525"/>
                </a:lnTo>
                <a:lnTo>
                  <a:pt x="53975" y="417575"/>
                </a:lnTo>
                <a:lnTo>
                  <a:pt x="73025" y="417575"/>
                </a:lnTo>
                <a:lnTo>
                  <a:pt x="73025" y="398525"/>
                </a:lnTo>
                <a:close/>
              </a:path>
              <a:path w="1236979" h="998220">
                <a:moveTo>
                  <a:pt x="73025" y="436625"/>
                </a:moveTo>
                <a:lnTo>
                  <a:pt x="53975" y="436625"/>
                </a:lnTo>
                <a:lnTo>
                  <a:pt x="53975" y="455675"/>
                </a:lnTo>
                <a:lnTo>
                  <a:pt x="73025" y="455675"/>
                </a:lnTo>
                <a:lnTo>
                  <a:pt x="73025" y="436625"/>
                </a:lnTo>
                <a:close/>
              </a:path>
              <a:path w="1236979" h="998220">
                <a:moveTo>
                  <a:pt x="73025" y="474725"/>
                </a:moveTo>
                <a:lnTo>
                  <a:pt x="53975" y="474725"/>
                </a:lnTo>
                <a:lnTo>
                  <a:pt x="53975" y="493775"/>
                </a:lnTo>
                <a:lnTo>
                  <a:pt x="73025" y="493775"/>
                </a:lnTo>
                <a:lnTo>
                  <a:pt x="73025" y="474725"/>
                </a:lnTo>
                <a:close/>
              </a:path>
              <a:path w="1236979" h="998220">
                <a:moveTo>
                  <a:pt x="73025" y="512825"/>
                </a:moveTo>
                <a:lnTo>
                  <a:pt x="53975" y="512825"/>
                </a:lnTo>
                <a:lnTo>
                  <a:pt x="53975" y="531876"/>
                </a:lnTo>
                <a:lnTo>
                  <a:pt x="73025" y="531876"/>
                </a:lnTo>
                <a:lnTo>
                  <a:pt x="73025" y="512825"/>
                </a:lnTo>
                <a:close/>
              </a:path>
              <a:path w="1236979" h="998220">
                <a:moveTo>
                  <a:pt x="73025" y="550926"/>
                </a:moveTo>
                <a:lnTo>
                  <a:pt x="53975" y="550926"/>
                </a:lnTo>
                <a:lnTo>
                  <a:pt x="53975" y="569976"/>
                </a:lnTo>
                <a:lnTo>
                  <a:pt x="73025" y="569976"/>
                </a:lnTo>
                <a:lnTo>
                  <a:pt x="73025" y="550926"/>
                </a:lnTo>
                <a:close/>
              </a:path>
              <a:path w="1236979" h="998220">
                <a:moveTo>
                  <a:pt x="73025" y="589026"/>
                </a:moveTo>
                <a:lnTo>
                  <a:pt x="53975" y="589026"/>
                </a:lnTo>
                <a:lnTo>
                  <a:pt x="53975" y="608076"/>
                </a:lnTo>
                <a:lnTo>
                  <a:pt x="73025" y="608076"/>
                </a:lnTo>
                <a:lnTo>
                  <a:pt x="73025" y="589026"/>
                </a:lnTo>
                <a:close/>
              </a:path>
              <a:path w="1236979" h="998220">
                <a:moveTo>
                  <a:pt x="73025" y="627126"/>
                </a:moveTo>
                <a:lnTo>
                  <a:pt x="53975" y="627126"/>
                </a:lnTo>
                <a:lnTo>
                  <a:pt x="53975" y="646176"/>
                </a:lnTo>
                <a:lnTo>
                  <a:pt x="73025" y="646176"/>
                </a:lnTo>
                <a:lnTo>
                  <a:pt x="73025" y="627126"/>
                </a:lnTo>
                <a:close/>
              </a:path>
              <a:path w="1236979" h="998220">
                <a:moveTo>
                  <a:pt x="73025" y="665226"/>
                </a:moveTo>
                <a:lnTo>
                  <a:pt x="53975" y="665226"/>
                </a:lnTo>
                <a:lnTo>
                  <a:pt x="53975" y="684276"/>
                </a:lnTo>
                <a:lnTo>
                  <a:pt x="73025" y="684276"/>
                </a:lnTo>
                <a:lnTo>
                  <a:pt x="73025" y="665226"/>
                </a:lnTo>
                <a:close/>
              </a:path>
              <a:path w="1236979" h="998220">
                <a:moveTo>
                  <a:pt x="73025" y="703326"/>
                </a:moveTo>
                <a:lnTo>
                  <a:pt x="53975" y="703326"/>
                </a:lnTo>
                <a:lnTo>
                  <a:pt x="53975" y="722376"/>
                </a:lnTo>
                <a:lnTo>
                  <a:pt x="73025" y="722376"/>
                </a:lnTo>
                <a:lnTo>
                  <a:pt x="73025" y="703326"/>
                </a:lnTo>
                <a:close/>
              </a:path>
              <a:path w="1236979" h="998220">
                <a:moveTo>
                  <a:pt x="73025" y="741426"/>
                </a:moveTo>
                <a:lnTo>
                  <a:pt x="53975" y="741426"/>
                </a:lnTo>
                <a:lnTo>
                  <a:pt x="53975" y="760476"/>
                </a:lnTo>
                <a:lnTo>
                  <a:pt x="73025" y="760476"/>
                </a:lnTo>
                <a:lnTo>
                  <a:pt x="73025" y="741426"/>
                </a:lnTo>
                <a:close/>
              </a:path>
              <a:path w="1236979" h="998220">
                <a:moveTo>
                  <a:pt x="73025" y="779526"/>
                </a:moveTo>
                <a:lnTo>
                  <a:pt x="53975" y="779526"/>
                </a:lnTo>
                <a:lnTo>
                  <a:pt x="53975" y="798576"/>
                </a:lnTo>
                <a:lnTo>
                  <a:pt x="73025" y="798576"/>
                </a:lnTo>
                <a:lnTo>
                  <a:pt x="73025" y="779526"/>
                </a:lnTo>
                <a:close/>
              </a:path>
              <a:path w="1236979" h="998220">
                <a:moveTo>
                  <a:pt x="73025" y="817626"/>
                </a:moveTo>
                <a:lnTo>
                  <a:pt x="53975" y="817626"/>
                </a:lnTo>
                <a:lnTo>
                  <a:pt x="53975" y="836676"/>
                </a:lnTo>
                <a:lnTo>
                  <a:pt x="73025" y="836676"/>
                </a:lnTo>
                <a:lnTo>
                  <a:pt x="73025" y="817626"/>
                </a:lnTo>
                <a:close/>
              </a:path>
              <a:path w="1236979" h="998220">
                <a:moveTo>
                  <a:pt x="53975" y="870838"/>
                </a:moveTo>
                <a:lnTo>
                  <a:pt x="0" y="870838"/>
                </a:lnTo>
                <a:lnTo>
                  <a:pt x="63500" y="997838"/>
                </a:lnTo>
                <a:lnTo>
                  <a:pt x="125031" y="874776"/>
                </a:lnTo>
                <a:lnTo>
                  <a:pt x="53975" y="874776"/>
                </a:lnTo>
                <a:lnTo>
                  <a:pt x="53975" y="870838"/>
                </a:lnTo>
                <a:close/>
              </a:path>
              <a:path w="1236979" h="998220">
                <a:moveTo>
                  <a:pt x="73025" y="855726"/>
                </a:moveTo>
                <a:lnTo>
                  <a:pt x="53975" y="855726"/>
                </a:lnTo>
                <a:lnTo>
                  <a:pt x="53975" y="874776"/>
                </a:lnTo>
                <a:lnTo>
                  <a:pt x="73025" y="874776"/>
                </a:lnTo>
                <a:lnTo>
                  <a:pt x="73025" y="855726"/>
                </a:lnTo>
                <a:close/>
              </a:path>
              <a:path w="1236979" h="998220">
                <a:moveTo>
                  <a:pt x="127000" y="870838"/>
                </a:moveTo>
                <a:lnTo>
                  <a:pt x="73025" y="870838"/>
                </a:lnTo>
                <a:lnTo>
                  <a:pt x="73025" y="874776"/>
                </a:lnTo>
                <a:lnTo>
                  <a:pt x="125031" y="874776"/>
                </a:lnTo>
                <a:lnTo>
                  <a:pt x="127000" y="870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E79CDA59-95D0-4CD2-9E85-414BE1636CA1}"/>
              </a:ext>
            </a:extLst>
          </p:cNvPr>
          <p:cNvSpPr txBox="1"/>
          <p:nvPr/>
        </p:nvSpPr>
        <p:spPr>
          <a:xfrm>
            <a:off x="8105631" y="5424098"/>
            <a:ext cx="716280" cy="818515"/>
          </a:xfrm>
          <a:prstGeom prst="rect">
            <a:avLst/>
          </a:prstGeom>
          <a:solidFill>
            <a:srgbClr val="B9DDE0"/>
          </a:solidFill>
        </p:spPr>
        <p:txBody>
          <a:bodyPr vert="horz" wrap="square" lIns="0" tIns="43815" rIns="0" bIns="0" rtlCol="0">
            <a:spAutoFit/>
          </a:bodyPr>
          <a:lstStyle/>
          <a:p>
            <a:pPr marL="104775" marR="95885" indent="50165">
              <a:lnSpc>
                <a:spcPct val="100000"/>
              </a:lnSpc>
              <a:spcBef>
                <a:spcPts val="345"/>
              </a:spcBef>
            </a:pPr>
            <a:r>
              <a:rPr sz="2400" spc="-5" dirty="0">
                <a:latin typeface="Arial"/>
                <a:cs typeface="Arial"/>
              </a:rPr>
              <a:t>ino  </a:t>
            </a:r>
            <a:r>
              <a:rPr sz="2400" spc="-10" dirty="0">
                <a:latin typeface="Arial"/>
                <a:cs typeface="Arial"/>
              </a:rPr>
              <a:t>#13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4DAED5FE-2A95-45DD-B35D-781004D91366}"/>
              </a:ext>
            </a:extLst>
          </p:cNvPr>
          <p:cNvSpPr/>
          <p:nvPr/>
        </p:nvSpPr>
        <p:spPr>
          <a:xfrm>
            <a:off x="8400653" y="4805481"/>
            <a:ext cx="492125" cy="613410"/>
          </a:xfrm>
          <a:custGeom>
            <a:avLst/>
            <a:gdLst/>
            <a:ahLst/>
            <a:cxnLst/>
            <a:rect l="l" t="t" r="r" b="b"/>
            <a:pathLst>
              <a:path w="492125" h="613410">
                <a:moveTo>
                  <a:pt x="491998" y="253"/>
                </a:moveTo>
                <a:lnTo>
                  <a:pt x="482219" y="253"/>
                </a:lnTo>
                <a:lnTo>
                  <a:pt x="472948" y="9525"/>
                </a:lnTo>
                <a:lnTo>
                  <a:pt x="472821" y="19050"/>
                </a:lnTo>
                <a:lnTo>
                  <a:pt x="491998" y="19050"/>
                </a:lnTo>
                <a:lnTo>
                  <a:pt x="491998" y="253"/>
                </a:lnTo>
                <a:close/>
              </a:path>
              <a:path w="492125" h="613410">
                <a:moveTo>
                  <a:pt x="482473" y="0"/>
                </a:moveTo>
                <a:lnTo>
                  <a:pt x="472821" y="0"/>
                </a:lnTo>
                <a:lnTo>
                  <a:pt x="472821" y="9525"/>
                </a:lnTo>
                <a:lnTo>
                  <a:pt x="472948" y="253"/>
                </a:lnTo>
                <a:lnTo>
                  <a:pt x="482219" y="253"/>
                </a:lnTo>
                <a:lnTo>
                  <a:pt x="482473" y="0"/>
                </a:lnTo>
                <a:close/>
              </a:path>
              <a:path w="492125" h="613410">
                <a:moveTo>
                  <a:pt x="482219" y="253"/>
                </a:moveTo>
                <a:lnTo>
                  <a:pt x="472948" y="253"/>
                </a:lnTo>
                <a:lnTo>
                  <a:pt x="472948" y="9525"/>
                </a:lnTo>
                <a:lnTo>
                  <a:pt x="482219" y="253"/>
                </a:lnTo>
                <a:close/>
              </a:path>
              <a:path w="492125" h="613410">
                <a:moveTo>
                  <a:pt x="453771" y="0"/>
                </a:moveTo>
                <a:lnTo>
                  <a:pt x="434721" y="0"/>
                </a:lnTo>
                <a:lnTo>
                  <a:pt x="434721" y="19050"/>
                </a:lnTo>
                <a:lnTo>
                  <a:pt x="453771" y="19050"/>
                </a:lnTo>
                <a:lnTo>
                  <a:pt x="453771" y="0"/>
                </a:lnTo>
                <a:close/>
              </a:path>
              <a:path w="492125" h="613410">
                <a:moveTo>
                  <a:pt x="415671" y="0"/>
                </a:moveTo>
                <a:lnTo>
                  <a:pt x="396621" y="0"/>
                </a:lnTo>
                <a:lnTo>
                  <a:pt x="396621" y="19050"/>
                </a:lnTo>
                <a:lnTo>
                  <a:pt x="415671" y="19050"/>
                </a:lnTo>
                <a:lnTo>
                  <a:pt x="415671" y="0"/>
                </a:lnTo>
                <a:close/>
              </a:path>
              <a:path w="492125" h="613410">
                <a:moveTo>
                  <a:pt x="377571" y="0"/>
                </a:moveTo>
                <a:lnTo>
                  <a:pt x="358521" y="0"/>
                </a:lnTo>
                <a:lnTo>
                  <a:pt x="358521" y="19050"/>
                </a:lnTo>
                <a:lnTo>
                  <a:pt x="377571" y="19050"/>
                </a:lnTo>
                <a:lnTo>
                  <a:pt x="377571" y="0"/>
                </a:lnTo>
                <a:close/>
              </a:path>
              <a:path w="492125" h="613410">
                <a:moveTo>
                  <a:pt x="339471" y="0"/>
                </a:moveTo>
                <a:lnTo>
                  <a:pt x="320421" y="0"/>
                </a:lnTo>
                <a:lnTo>
                  <a:pt x="320421" y="19050"/>
                </a:lnTo>
                <a:lnTo>
                  <a:pt x="339471" y="19050"/>
                </a:lnTo>
                <a:lnTo>
                  <a:pt x="339471" y="0"/>
                </a:lnTo>
                <a:close/>
              </a:path>
              <a:path w="492125" h="613410">
                <a:moveTo>
                  <a:pt x="301371" y="0"/>
                </a:moveTo>
                <a:lnTo>
                  <a:pt x="282321" y="0"/>
                </a:lnTo>
                <a:lnTo>
                  <a:pt x="282321" y="19050"/>
                </a:lnTo>
                <a:lnTo>
                  <a:pt x="301371" y="19050"/>
                </a:lnTo>
                <a:lnTo>
                  <a:pt x="301371" y="0"/>
                </a:lnTo>
                <a:close/>
              </a:path>
              <a:path w="492125" h="613410">
                <a:moveTo>
                  <a:pt x="263271" y="0"/>
                </a:moveTo>
                <a:lnTo>
                  <a:pt x="244221" y="0"/>
                </a:lnTo>
                <a:lnTo>
                  <a:pt x="244221" y="19050"/>
                </a:lnTo>
                <a:lnTo>
                  <a:pt x="263271" y="19050"/>
                </a:lnTo>
                <a:lnTo>
                  <a:pt x="263271" y="0"/>
                </a:lnTo>
                <a:close/>
              </a:path>
              <a:path w="492125" h="613410">
                <a:moveTo>
                  <a:pt x="225171" y="0"/>
                </a:moveTo>
                <a:lnTo>
                  <a:pt x="206121" y="0"/>
                </a:lnTo>
                <a:lnTo>
                  <a:pt x="206121" y="19050"/>
                </a:lnTo>
                <a:lnTo>
                  <a:pt x="225171" y="19050"/>
                </a:lnTo>
                <a:lnTo>
                  <a:pt x="225171" y="0"/>
                </a:lnTo>
                <a:close/>
              </a:path>
              <a:path w="492125" h="613410">
                <a:moveTo>
                  <a:pt x="187071" y="0"/>
                </a:moveTo>
                <a:lnTo>
                  <a:pt x="168021" y="0"/>
                </a:lnTo>
                <a:lnTo>
                  <a:pt x="168021" y="19050"/>
                </a:lnTo>
                <a:lnTo>
                  <a:pt x="187071" y="19050"/>
                </a:lnTo>
                <a:lnTo>
                  <a:pt x="187071" y="0"/>
                </a:lnTo>
                <a:close/>
              </a:path>
              <a:path w="492125" h="613410">
                <a:moveTo>
                  <a:pt x="148971" y="0"/>
                </a:moveTo>
                <a:lnTo>
                  <a:pt x="129921" y="0"/>
                </a:lnTo>
                <a:lnTo>
                  <a:pt x="129921" y="19050"/>
                </a:lnTo>
                <a:lnTo>
                  <a:pt x="148971" y="19050"/>
                </a:lnTo>
                <a:lnTo>
                  <a:pt x="148971" y="0"/>
                </a:lnTo>
                <a:close/>
              </a:path>
              <a:path w="492125" h="613410">
                <a:moveTo>
                  <a:pt x="110871" y="0"/>
                </a:moveTo>
                <a:lnTo>
                  <a:pt x="91821" y="0"/>
                </a:lnTo>
                <a:lnTo>
                  <a:pt x="91821" y="19050"/>
                </a:lnTo>
                <a:lnTo>
                  <a:pt x="110871" y="19050"/>
                </a:lnTo>
                <a:lnTo>
                  <a:pt x="110871" y="0"/>
                </a:lnTo>
                <a:close/>
              </a:path>
              <a:path w="492125" h="613410">
                <a:moveTo>
                  <a:pt x="72771" y="0"/>
                </a:moveTo>
                <a:lnTo>
                  <a:pt x="53975" y="0"/>
                </a:lnTo>
                <a:lnTo>
                  <a:pt x="53975" y="19431"/>
                </a:lnTo>
                <a:lnTo>
                  <a:pt x="73025" y="19431"/>
                </a:lnTo>
                <a:lnTo>
                  <a:pt x="73025" y="19050"/>
                </a:lnTo>
                <a:lnTo>
                  <a:pt x="63500" y="19050"/>
                </a:lnTo>
                <a:lnTo>
                  <a:pt x="72771" y="9778"/>
                </a:lnTo>
                <a:lnTo>
                  <a:pt x="72771" y="0"/>
                </a:lnTo>
                <a:close/>
              </a:path>
              <a:path w="492125" h="613410">
                <a:moveTo>
                  <a:pt x="72771" y="9778"/>
                </a:moveTo>
                <a:lnTo>
                  <a:pt x="63500" y="19050"/>
                </a:lnTo>
                <a:lnTo>
                  <a:pt x="72771" y="19050"/>
                </a:lnTo>
                <a:lnTo>
                  <a:pt x="72771" y="9778"/>
                </a:lnTo>
                <a:close/>
              </a:path>
              <a:path w="492125" h="613410">
                <a:moveTo>
                  <a:pt x="73025" y="9525"/>
                </a:moveTo>
                <a:lnTo>
                  <a:pt x="72771" y="9778"/>
                </a:lnTo>
                <a:lnTo>
                  <a:pt x="72771" y="19050"/>
                </a:lnTo>
                <a:lnTo>
                  <a:pt x="73025" y="19050"/>
                </a:lnTo>
                <a:lnTo>
                  <a:pt x="73025" y="9525"/>
                </a:lnTo>
                <a:close/>
              </a:path>
              <a:path w="492125" h="613410">
                <a:moveTo>
                  <a:pt x="73025" y="38481"/>
                </a:moveTo>
                <a:lnTo>
                  <a:pt x="53975" y="38481"/>
                </a:lnTo>
                <a:lnTo>
                  <a:pt x="53975" y="57531"/>
                </a:lnTo>
                <a:lnTo>
                  <a:pt x="73025" y="57531"/>
                </a:lnTo>
                <a:lnTo>
                  <a:pt x="73025" y="38481"/>
                </a:lnTo>
                <a:close/>
              </a:path>
              <a:path w="492125" h="613410">
                <a:moveTo>
                  <a:pt x="73025" y="76581"/>
                </a:moveTo>
                <a:lnTo>
                  <a:pt x="53975" y="76581"/>
                </a:lnTo>
                <a:lnTo>
                  <a:pt x="53975" y="95631"/>
                </a:lnTo>
                <a:lnTo>
                  <a:pt x="73025" y="95631"/>
                </a:lnTo>
                <a:lnTo>
                  <a:pt x="73025" y="76581"/>
                </a:lnTo>
                <a:close/>
              </a:path>
              <a:path w="492125" h="613410">
                <a:moveTo>
                  <a:pt x="73025" y="114681"/>
                </a:moveTo>
                <a:lnTo>
                  <a:pt x="53975" y="114681"/>
                </a:lnTo>
                <a:lnTo>
                  <a:pt x="53975" y="133731"/>
                </a:lnTo>
                <a:lnTo>
                  <a:pt x="73025" y="133731"/>
                </a:lnTo>
                <a:lnTo>
                  <a:pt x="73025" y="114681"/>
                </a:lnTo>
                <a:close/>
              </a:path>
              <a:path w="492125" h="613410">
                <a:moveTo>
                  <a:pt x="73025" y="152781"/>
                </a:moveTo>
                <a:lnTo>
                  <a:pt x="53975" y="152781"/>
                </a:lnTo>
                <a:lnTo>
                  <a:pt x="53975" y="171831"/>
                </a:lnTo>
                <a:lnTo>
                  <a:pt x="73025" y="171831"/>
                </a:lnTo>
                <a:lnTo>
                  <a:pt x="73025" y="152781"/>
                </a:lnTo>
                <a:close/>
              </a:path>
              <a:path w="492125" h="613410">
                <a:moveTo>
                  <a:pt x="73025" y="190881"/>
                </a:moveTo>
                <a:lnTo>
                  <a:pt x="53975" y="190881"/>
                </a:lnTo>
                <a:lnTo>
                  <a:pt x="53975" y="209931"/>
                </a:lnTo>
                <a:lnTo>
                  <a:pt x="73025" y="209931"/>
                </a:lnTo>
                <a:lnTo>
                  <a:pt x="73025" y="190881"/>
                </a:lnTo>
                <a:close/>
              </a:path>
              <a:path w="492125" h="613410">
                <a:moveTo>
                  <a:pt x="73025" y="228981"/>
                </a:moveTo>
                <a:lnTo>
                  <a:pt x="53975" y="228981"/>
                </a:lnTo>
                <a:lnTo>
                  <a:pt x="53975" y="248031"/>
                </a:lnTo>
                <a:lnTo>
                  <a:pt x="73025" y="248031"/>
                </a:lnTo>
                <a:lnTo>
                  <a:pt x="73025" y="228981"/>
                </a:lnTo>
                <a:close/>
              </a:path>
              <a:path w="492125" h="613410">
                <a:moveTo>
                  <a:pt x="73025" y="267081"/>
                </a:moveTo>
                <a:lnTo>
                  <a:pt x="53975" y="267081"/>
                </a:lnTo>
                <a:lnTo>
                  <a:pt x="53975" y="286131"/>
                </a:lnTo>
                <a:lnTo>
                  <a:pt x="73025" y="286131"/>
                </a:lnTo>
                <a:lnTo>
                  <a:pt x="73025" y="267081"/>
                </a:lnTo>
                <a:close/>
              </a:path>
              <a:path w="492125" h="613410">
                <a:moveTo>
                  <a:pt x="73025" y="305181"/>
                </a:moveTo>
                <a:lnTo>
                  <a:pt x="53975" y="305181"/>
                </a:lnTo>
                <a:lnTo>
                  <a:pt x="53975" y="324231"/>
                </a:lnTo>
                <a:lnTo>
                  <a:pt x="73025" y="324231"/>
                </a:lnTo>
                <a:lnTo>
                  <a:pt x="73025" y="305181"/>
                </a:lnTo>
                <a:close/>
              </a:path>
              <a:path w="492125" h="613410">
                <a:moveTo>
                  <a:pt x="73025" y="343281"/>
                </a:moveTo>
                <a:lnTo>
                  <a:pt x="53975" y="343281"/>
                </a:lnTo>
                <a:lnTo>
                  <a:pt x="53975" y="362331"/>
                </a:lnTo>
                <a:lnTo>
                  <a:pt x="73025" y="362331"/>
                </a:lnTo>
                <a:lnTo>
                  <a:pt x="73025" y="343281"/>
                </a:lnTo>
                <a:close/>
              </a:path>
              <a:path w="492125" h="613410">
                <a:moveTo>
                  <a:pt x="73025" y="381381"/>
                </a:moveTo>
                <a:lnTo>
                  <a:pt x="53975" y="381381"/>
                </a:lnTo>
                <a:lnTo>
                  <a:pt x="53975" y="400431"/>
                </a:lnTo>
                <a:lnTo>
                  <a:pt x="73025" y="400431"/>
                </a:lnTo>
                <a:lnTo>
                  <a:pt x="73025" y="381381"/>
                </a:lnTo>
                <a:close/>
              </a:path>
              <a:path w="492125" h="613410">
                <a:moveTo>
                  <a:pt x="73025" y="419481"/>
                </a:moveTo>
                <a:lnTo>
                  <a:pt x="53975" y="419481"/>
                </a:lnTo>
                <a:lnTo>
                  <a:pt x="53975" y="438531"/>
                </a:lnTo>
                <a:lnTo>
                  <a:pt x="73025" y="438531"/>
                </a:lnTo>
                <a:lnTo>
                  <a:pt x="73025" y="419481"/>
                </a:lnTo>
                <a:close/>
              </a:path>
              <a:path w="492125" h="613410">
                <a:moveTo>
                  <a:pt x="73025" y="457581"/>
                </a:moveTo>
                <a:lnTo>
                  <a:pt x="53975" y="457581"/>
                </a:lnTo>
                <a:lnTo>
                  <a:pt x="53975" y="476631"/>
                </a:lnTo>
                <a:lnTo>
                  <a:pt x="73025" y="476631"/>
                </a:lnTo>
                <a:lnTo>
                  <a:pt x="73025" y="457581"/>
                </a:lnTo>
                <a:close/>
              </a:path>
              <a:path w="492125" h="613410">
                <a:moveTo>
                  <a:pt x="127000" y="486282"/>
                </a:moveTo>
                <a:lnTo>
                  <a:pt x="0" y="486282"/>
                </a:lnTo>
                <a:lnTo>
                  <a:pt x="63500" y="613282"/>
                </a:lnTo>
                <a:lnTo>
                  <a:pt x="120650" y="498982"/>
                </a:lnTo>
                <a:lnTo>
                  <a:pt x="53975" y="498982"/>
                </a:lnTo>
                <a:lnTo>
                  <a:pt x="53975" y="495681"/>
                </a:lnTo>
                <a:lnTo>
                  <a:pt x="122300" y="495681"/>
                </a:lnTo>
                <a:lnTo>
                  <a:pt x="127000" y="486282"/>
                </a:lnTo>
                <a:close/>
              </a:path>
              <a:path w="492125" h="613410">
                <a:moveTo>
                  <a:pt x="73025" y="495681"/>
                </a:moveTo>
                <a:lnTo>
                  <a:pt x="53975" y="495681"/>
                </a:lnTo>
                <a:lnTo>
                  <a:pt x="53975" y="498982"/>
                </a:lnTo>
                <a:lnTo>
                  <a:pt x="73025" y="498982"/>
                </a:lnTo>
                <a:lnTo>
                  <a:pt x="73025" y="495681"/>
                </a:lnTo>
                <a:close/>
              </a:path>
              <a:path w="492125" h="613410">
                <a:moveTo>
                  <a:pt x="122300" y="495681"/>
                </a:moveTo>
                <a:lnTo>
                  <a:pt x="73025" y="495681"/>
                </a:lnTo>
                <a:lnTo>
                  <a:pt x="73025" y="498982"/>
                </a:lnTo>
                <a:lnTo>
                  <a:pt x="120650" y="498982"/>
                </a:lnTo>
                <a:lnTo>
                  <a:pt x="122300" y="4956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3D89C232-3B85-4DF5-AE51-C9BDAB77E676}"/>
              </a:ext>
            </a:extLst>
          </p:cNvPr>
          <p:cNvSpPr txBox="1"/>
          <p:nvPr/>
        </p:nvSpPr>
        <p:spPr>
          <a:xfrm>
            <a:off x="9159478" y="5424098"/>
            <a:ext cx="741680" cy="818515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34925" rIns="0" bIns="0" rtlCol="0">
            <a:spAutoFit/>
          </a:bodyPr>
          <a:lstStyle/>
          <a:p>
            <a:pPr indent="36195">
              <a:lnSpc>
                <a:spcPct val="100000"/>
              </a:lnSpc>
              <a:spcBef>
                <a:spcPts val="27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path  “file”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74F1461E-349B-461E-B33B-DAC5AC2AD0CC}"/>
              </a:ext>
            </a:extLst>
          </p:cNvPr>
          <p:cNvSpPr/>
          <p:nvPr/>
        </p:nvSpPr>
        <p:spPr>
          <a:xfrm>
            <a:off x="8814673" y="5770173"/>
            <a:ext cx="345440" cy="127000"/>
          </a:xfrm>
          <a:custGeom>
            <a:avLst/>
            <a:gdLst/>
            <a:ahLst/>
            <a:cxnLst/>
            <a:rect l="l" t="t" r="r" b="b"/>
            <a:pathLst>
              <a:path w="345440" h="127000">
                <a:moveTo>
                  <a:pt x="18033" y="62636"/>
                </a:moveTo>
                <a:lnTo>
                  <a:pt x="9525" y="62636"/>
                </a:lnTo>
                <a:lnTo>
                  <a:pt x="7645" y="64516"/>
                </a:lnTo>
                <a:lnTo>
                  <a:pt x="7620" y="81686"/>
                </a:lnTo>
                <a:lnTo>
                  <a:pt x="19050" y="81686"/>
                </a:lnTo>
                <a:lnTo>
                  <a:pt x="19050" y="73025"/>
                </a:lnTo>
                <a:lnTo>
                  <a:pt x="9525" y="73025"/>
                </a:lnTo>
                <a:lnTo>
                  <a:pt x="18008" y="64541"/>
                </a:lnTo>
                <a:lnTo>
                  <a:pt x="18033" y="62636"/>
                </a:lnTo>
                <a:close/>
              </a:path>
              <a:path w="345440" h="127000">
                <a:moveTo>
                  <a:pt x="18033" y="64516"/>
                </a:moveTo>
                <a:lnTo>
                  <a:pt x="9525" y="73025"/>
                </a:lnTo>
                <a:lnTo>
                  <a:pt x="18033" y="73025"/>
                </a:lnTo>
                <a:lnTo>
                  <a:pt x="18033" y="64516"/>
                </a:lnTo>
                <a:close/>
              </a:path>
              <a:path w="345440" h="127000">
                <a:moveTo>
                  <a:pt x="19050" y="63500"/>
                </a:moveTo>
                <a:lnTo>
                  <a:pt x="18033" y="64516"/>
                </a:lnTo>
                <a:lnTo>
                  <a:pt x="18033" y="73025"/>
                </a:lnTo>
                <a:lnTo>
                  <a:pt x="19050" y="73025"/>
                </a:lnTo>
                <a:lnTo>
                  <a:pt x="19050" y="63500"/>
                </a:lnTo>
                <a:close/>
              </a:path>
              <a:path w="345440" h="127000">
                <a:moveTo>
                  <a:pt x="18033" y="53975"/>
                </a:moveTo>
                <a:lnTo>
                  <a:pt x="0" y="53975"/>
                </a:lnTo>
                <a:lnTo>
                  <a:pt x="0" y="72161"/>
                </a:lnTo>
                <a:lnTo>
                  <a:pt x="7620" y="64541"/>
                </a:lnTo>
                <a:lnTo>
                  <a:pt x="7620" y="62636"/>
                </a:lnTo>
                <a:lnTo>
                  <a:pt x="18033" y="62636"/>
                </a:lnTo>
                <a:lnTo>
                  <a:pt x="18033" y="53975"/>
                </a:lnTo>
                <a:close/>
              </a:path>
              <a:path w="345440" h="127000">
                <a:moveTo>
                  <a:pt x="9525" y="62636"/>
                </a:moveTo>
                <a:lnTo>
                  <a:pt x="7620" y="62636"/>
                </a:lnTo>
                <a:lnTo>
                  <a:pt x="7620" y="64541"/>
                </a:lnTo>
                <a:lnTo>
                  <a:pt x="9525" y="62636"/>
                </a:lnTo>
                <a:close/>
              </a:path>
              <a:path w="345440" h="127000">
                <a:moveTo>
                  <a:pt x="56133" y="53975"/>
                </a:moveTo>
                <a:lnTo>
                  <a:pt x="37083" y="53975"/>
                </a:lnTo>
                <a:lnTo>
                  <a:pt x="37083" y="73025"/>
                </a:lnTo>
                <a:lnTo>
                  <a:pt x="56133" y="73025"/>
                </a:lnTo>
                <a:lnTo>
                  <a:pt x="56133" y="53975"/>
                </a:lnTo>
                <a:close/>
              </a:path>
              <a:path w="345440" h="127000">
                <a:moveTo>
                  <a:pt x="94233" y="53975"/>
                </a:moveTo>
                <a:lnTo>
                  <a:pt x="75183" y="53975"/>
                </a:lnTo>
                <a:lnTo>
                  <a:pt x="75183" y="73025"/>
                </a:lnTo>
                <a:lnTo>
                  <a:pt x="94233" y="73025"/>
                </a:lnTo>
                <a:lnTo>
                  <a:pt x="94233" y="53975"/>
                </a:lnTo>
                <a:close/>
              </a:path>
              <a:path w="345440" h="127000">
                <a:moveTo>
                  <a:pt x="132333" y="53975"/>
                </a:moveTo>
                <a:lnTo>
                  <a:pt x="113283" y="53975"/>
                </a:lnTo>
                <a:lnTo>
                  <a:pt x="113283" y="73025"/>
                </a:lnTo>
                <a:lnTo>
                  <a:pt x="132333" y="73025"/>
                </a:lnTo>
                <a:lnTo>
                  <a:pt x="132333" y="53975"/>
                </a:lnTo>
                <a:close/>
              </a:path>
              <a:path w="345440" h="127000">
                <a:moveTo>
                  <a:pt x="170433" y="53975"/>
                </a:moveTo>
                <a:lnTo>
                  <a:pt x="151383" y="53975"/>
                </a:lnTo>
                <a:lnTo>
                  <a:pt x="151383" y="73025"/>
                </a:lnTo>
                <a:lnTo>
                  <a:pt x="170433" y="73025"/>
                </a:lnTo>
                <a:lnTo>
                  <a:pt x="170433" y="53975"/>
                </a:lnTo>
                <a:close/>
              </a:path>
              <a:path w="345440" h="127000">
                <a:moveTo>
                  <a:pt x="208533" y="53975"/>
                </a:moveTo>
                <a:lnTo>
                  <a:pt x="189483" y="53975"/>
                </a:lnTo>
                <a:lnTo>
                  <a:pt x="189483" y="73025"/>
                </a:lnTo>
                <a:lnTo>
                  <a:pt x="208533" y="73025"/>
                </a:lnTo>
                <a:lnTo>
                  <a:pt x="208533" y="53975"/>
                </a:lnTo>
                <a:close/>
              </a:path>
              <a:path w="345440" h="127000">
                <a:moveTo>
                  <a:pt x="217931" y="0"/>
                </a:moveTo>
                <a:lnTo>
                  <a:pt x="217931" y="127000"/>
                </a:lnTo>
                <a:lnTo>
                  <a:pt x="325881" y="73025"/>
                </a:lnTo>
                <a:lnTo>
                  <a:pt x="227583" y="73025"/>
                </a:lnTo>
                <a:lnTo>
                  <a:pt x="227583" y="53975"/>
                </a:lnTo>
                <a:lnTo>
                  <a:pt x="325881" y="53975"/>
                </a:lnTo>
                <a:lnTo>
                  <a:pt x="217931" y="0"/>
                </a:lnTo>
                <a:close/>
              </a:path>
              <a:path w="345440" h="127000">
                <a:moveTo>
                  <a:pt x="230631" y="53975"/>
                </a:moveTo>
                <a:lnTo>
                  <a:pt x="227583" y="53975"/>
                </a:lnTo>
                <a:lnTo>
                  <a:pt x="227583" y="73025"/>
                </a:lnTo>
                <a:lnTo>
                  <a:pt x="230631" y="73025"/>
                </a:lnTo>
                <a:lnTo>
                  <a:pt x="230631" y="53975"/>
                </a:lnTo>
                <a:close/>
              </a:path>
              <a:path w="345440" h="127000">
                <a:moveTo>
                  <a:pt x="325881" y="53975"/>
                </a:moveTo>
                <a:lnTo>
                  <a:pt x="230631" y="53975"/>
                </a:lnTo>
                <a:lnTo>
                  <a:pt x="230631" y="73025"/>
                </a:lnTo>
                <a:lnTo>
                  <a:pt x="325881" y="73025"/>
                </a:lnTo>
                <a:lnTo>
                  <a:pt x="344931" y="63500"/>
                </a:lnTo>
                <a:lnTo>
                  <a:pt x="325881" y="539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5F572FA9-2665-4702-9877-3DABE48A70FD}"/>
              </a:ext>
            </a:extLst>
          </p:cNvPr>
          <p:cNvSpPr/>
          <p:nvPr/>
        </p:nvSpPr>
        <p:spPr>
          <a:xfrm>
            <a:off x="3612879" y="5648127"/>
            <a:ext cx="1247775" cy="369570"/>
          </a:xfrm>
          <a:custGeom>
            <a:avLst/>
            <a:gdLst/>
            <a:ahLst/>
            <a:cxnLst/>
            <a:rect l="l" t="t" r="r" b="b"/>
            <a:pathLst>
              <a:path w="1247775" h="369570">
                <a:moveTo>
                  <a:pt x="0" y="369569"/>
                </a:moveTo>
                <a:lnTo>
                  <a:pt x="1247394" y="369569"/>
                </a:lnTo>
                <a:lnTo>
                  <a:pt x="1247394" y="0"/>
                </a:lnTo>
                <a:lnTo>
                  <a:pt x="0" y="0"/>
                </a:lnTo>
                <a:lnTo>
                  <a:pt x="0" y="36956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79862E10-AF66-490F-84D4-20ACC8748AF3}"/>
              </a:ext>
            </a:extLst>
          </p:cNvPr>
          <p:cNvSpPr txBox="1"/>
          <p:nvPr/>
        </p:nvSpPr>
        <p:spPr>
          <a:xfrm>
            <a:off x="3446764" y="5678099"/>
            <a:ext cx="1845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ref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count: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93F8E16A-BB68-40FD-BA60-7516DFA0719C}"/>
              </a:ext>
            </a:extLst>
          </p:cNvPr>
          <p:cNvSpPr/>
          <p:nvPr/>
        </p:nvSpPr>
        <p:spPr>
          <a:xfrm>
            <a:off x="9517999" y="4430069"/>
            <a:ext cx="880110" cy="979805"/>
          </a:xfrm>
          <a:custGeom>
            <a:avLst/>
            <a:gdLst/>
            <a:ahLst/>
            <a:cxnLst/>
            <a:rect l="l" t="t" r="r" b="b"/>
            <a:pathLst>
              <a:path w="880109" h="979804">
                <a:moveTo>
                  <a:pt x="0" y="979678"/>
                </a:moveTo>
                <a:lnTo>
                  <a:pt x="0" y="766063"/>
                </a:lnTo>
                <a:lnTo>
                  <a:pt x="879601" y="766063"/>
                </a:lnTo>
                <a:lnTo>
                  <a:pt x="879601" y="0"/>
                </a:lnTo>
              </a:path>
            </a:pathLst>
          </a:custGeom>
          <a:ln w="1905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7C89924-49D5-48A2-82BB-241009013B27}"/>
              </a:ext>
            </a:extLst>
          </p:cNvPr>
          <p:cNvSpPr/>
          <p:nvPr/>
        </p:nvSpPr>
        <p:spPr>
          <a:xfrm>
            <a:off x="9550003" y="4366569"/>
            <a:ext cx="847725" cy="127000"/>
          </a:xfrm>
          <a:custGeom>
            <a:avLst/>
            <a:gdLst/>
            <a:ahLst/>
            <a:cxnLst/>
            <a:rect l="l" t="t" r="r" b="b"/>
            <a:pathLst>
              <a:path w="847725" h="127000">
                <a:moveTo>
                  <a:pt x="847725" y="53975"/>
                </a:moveTo>
                <a:lnTo>
                  <a:pt x="828675" y="53975"/>
                </a:lnTo>
                <a:lnTo>
                  <a:pt x="828675" y="73025"/>
                </a:lnTo>
                <a:lnTo>
                  <a:pt x="847725" y="73025"/>
                </a:lnTo>
                <a:lnTo>
                  <a:pt x="847725" y="53975"/>
                </a:lnTo>
                <a:close/>
              </a:path>
              <a:path w="847725" h="127000">
                <a:moveTo>
                  <a:pt x="809625" y="53975"/>
                </a:moveTo>
                <a:lnTo>
                  <a:pt x="790575" y="53975"/>
                </a:lnTo>
                <a:lnTo>
                  <a:pt x="790575" y="73025"/>
                </a:lnTo>
                <a:lnTo>
                  <a:pt x="809625" y="73025"/>
                </a:lnTo>
                <a:lnTo>
                  <a:pt x="809625" y="53975"/>
                </a:lnTo>
                <a:close/>
              </a:path>
              <a:path w="847725" h="127000">
                <a:moveTo>
                  <a:pt x="771525" y="53975"/>
                </a:moveTo>
                <a:lnTo>
                  <a:pt x="752475" y="53975"/>
                </a:lnTo>
                <a:lnTo>
                  <a:pt x="752475" y="73025"/>
                </a:lnTo>
                <a:lnTo>
                  <a:pt x="771525" y="73025"/>
                </a:lnTo>
                <a:lnTo>
                  <a:pt x="771525" y="53975"/>
                </a:lnTo>
                <a:close/>
              </a:path>
              <a:path w="847725" h="127000">
                <a:moveTo>
                  <a:pt x="733425" y="53975"/>
                </a:moveTo>
                <a:lnTo>
                  <a:pt x="714375" y="53975"/>
                </a:lnTo>
                <a:lnTo>
                  <a:pt x="714375" y="73025"/>
                </a:lnTo>
                <a:lnTo>
                  <a:pt x="733425" y="73025"/>
                </a:lnTo>
                <a:lnTo>
                  <a:pt x="733425" y="53975"/>
                </a:lnTo>
                <a:close/>
              </a:path>
              <a:path w="847725" h="127000">
                <a:moveTo>
                  <a:pt x="695325" y="53975"/>
                </a:moveTo>
                <a:lnTo>
                  <a:pt x="676275" y="53975"/>
                </a:lnTo>
                <a:lnTo>
                  <a:pt x="676275" y="73025"/>
                </a:lnTo>
                <a:lnTo>
                  <a:pt x="695325" y="73025"/>
                </a:lnTo>
                <a:lnTo>
                  <a:pt x="695325" y="53975"/>
                </a:lnTo>
                <a:close/>
              </a:path>
              <a:path w="847725" h="127000">
                <a:moveTo>
                  <a:pt x="657225" y="53975"/>
                </a:moveTo>
                <a:lnTo>
                  <a:pt x="638175" y="53975"/>
                </a:lnTo>
                <a:lnTo>
                  <a:pt x="638175" y="73025"/>
                </a:lnTo>
                <a:lnTo>
                  <a:pt x="657225" y="73025"/>
                </a:lnTo>
                <a:lnTo>
                  <a:pt x="657225" y="53975"/>
                </a:lnTo>
                <a:close/>
              </a:path>
              <a:path w="847725" h="127000">
                <a:moveTo>
                  <a:pt x="619125" y="53975"/>
                </a:moveTo>
                <a:lnTo>
                  <a:pt x="600075" y="53975"/>
                </a:lnTo>
                <a:lnTo>
                  <a:pt x="600075" y="73025"/>
                </a:lnTo>
                <a:lnTo>
                  <a:pt x="619125" y="73025"/>
                </a:lnTo>
                <a:lnTo>
                  <a:pt x="619125" y="53975"/>
                </a:lnTo>
                <a:close/>
              </a:path>
              <a:path w="847725" h="127000">
                <a:moveTo>
                  <a:pt x="581025" y="53975"/>
                </a:moveTo>
                <a:lnTo>
                  <a:pt x="561975" y="53975"/>
                </a:lnTo>
                <a:lnTo>
                  <a:pt x="561975" y="73025"/>
                </a:lnTo>
                <a:lnTo>
                  <a:pt x="581025" y="73025"/>
                </a:lnTo>
                <a:lnTo>
                  <a:pt x="581025" y="53975"/>
                </a:lnTo>
                <a:close/>
              </a:path>
              <a:path w="847725" h="127000">
                <a:moveTo>
                  <a:pt x="542925" y="53975"/>
                </a:moveTo>
                <a:lnTo>
                  <a:pt x="523875" y="53975"/>
                </a:lnTo>
                <a:lnTo>
                  <a:pt x="523875" y="73025"/>
                </a:lnTo>
                <a:lnTo>
                  <a:pt x="542925" y="73025"/>
                </a:lnTo>
                <a:lnTo>
                  <a:pt x="542925" y="53975"/>
                </a:lnTo>
                <a:close/>
              </a:path>
              <a:path w="847725" h="127000">
                <a:moveTo>
                  <a:pt x="504825" y="53975"/>
                </a:moveTo>
                <a:lnTo>
                  <a:pt x="485775" y="53975"/>
                </a:lnTo>
                <a:lnTo>
                  <a:pt x="485775" y="73025"/>
                </a:lnTo>
                <a:lnTo>
                  <a:pt x="504825" y="73025"/>
                </a:lnTo>
                <a:lnTo>
                  <a:pt x="504825" y="53975"/>
                </a:lnTo>
                <a:close/>
              </a:path>
              <a:path w="847725" h="127000">
                <a:moveTo>
                  <a:pt x="466725" y="53975"/>
                </a:moveTo>
                <a:lnTo>
                  <a:pt x="447675" y="53975"/>
                </a:lnTo>
                <a:lnTo>
                  <a:pt x="447675" y="73025"/>
                </a:lnTo>
                <a:lnTo>
                  <a:pt x="466725" y="73025"/>
                </a:lnTo>
                <a:lnTo>
                  <a:pt x="466725" y="53975"/>
                </a:lnTo>
                <a:close/>
              </a:path>
              <a:path w="847725" h="127000">
                <a:moveTo>
                  <a:pt x="428625" y="53975"/>
                </a:moveTo>
                <a:lnTo>
                  <a:pt x="409575" y="53975"/>
                </a:lnTo>
                <a:lnTo>
                  <a:pt x="409575" y="73025"/>
                </a:lnTo>
                <a:lnTo>
                  <a:pt x="428625" y="73025"/>
                </a:lnTo>
                <a:lnTo>
                  <a:pt x="428625" y="53975"/>
                </a:lnTo>
                <a:close/>
              </a:path>
              <a:path w="847725" h="127000">
                <a:moveTo>
                  <a:pt x="390525" y="53975"/>
                </a:moveTo>
                <a:lnTo>
                  <a:pt x="371475" y="53975"/>
                </a:lnTo>
                <a:lnTo>
                  <a:pt x="371475" y="73025"/>
                </a:lnTo>
                <a:lnTo>
                  <a:pt x="390525" y="73025"/>
                </a:lnTo>
                <a:lnTo>
                  <a:pt x="390525" y="53975"/>
                </a:lnTo>
                <a:close/>
              </a:path>
              <a:path w="847725" h="127000">
                <a:moveTo>
                  <a:pt x="352425" y="53975"/>
                </a:moveTo>
                <a:lnTo>
                  <a:pt x="333375" y="53975"/>
                </a:lnTo>
                <a:lnTo>
                  <a:pt x="333375" y="73025"/>
                </a:lnTo>
                <a:lnTo>
                  <a:pt x="352425" y="73025"/>
                </a:lnTo>
                <a:lnTo>
                  <a:pt x="352425" y="53975"/>
                </a:lnTo>
                <a:close/>
              </a:path>
              <a:path w="847725" h="127000">
                <a:moveTo>
                  <a:pt x="314325" y="53975"/>
                </a:moveTo>
                <a:lnTo>
                  <a:pt x="295275" y="53975"/>
                </a:lnTo>
                <a:lnTo>
                  <a:pt x="295275" y="73025"/>
                </a:lnTo>
                <a:lnTo>
                  <a:pt x="314325" y="73025"/>
                </a:lnTo>
                <a:lnTo>
                  <a:pt x="314325" y="53975"/>
                </a:lnTo>
                <a:close/>
              </a:path>
              <a:path w="847725" h="127000">
                <a:moveTo>
                  <a:pt x="276225" y="53975"/>
                </a:moveTo>
                <a:lnTo>
                  <a:pt x="257175" y="53975"/>
                </a:lnTo>
                <a:lnTo>
                  <a:pt x="257175" y="73025"/>
                </a:lnTo>
                <a:lnTo>
                  <a:pt x="276225" y="73025"/>
                </a:lnTo>
                <a:lnTo>
                  <a:pt x="276225" y="53975"/>
                </a:lnTo>
                <a:close/>
              </a:path>
              <a:path w="847725" h="127000">
                <a:moveTo>
                  <a:pt x="238125" y="53975"/>
                </a:moveTo>
                <a:lnTo>
                  <a:pt x="219075" y="53975"/>
                </a:lnTo>
                <a:lnTo>
                  <a:pt x="219075" y="73025"/>
                </a:lnTo>
                <a:lnTo>
                  <a:pt x="238125" y="73025"/>
                </a:lnTo>
                <a:lnTo>
                  <a:pt x="238125" y="53975"/>
                </a:lnTo>
                <a:close/>
              </a:path>
              <a:path w="847725" h="127000">
                <a:moveTo>
                  <a:pt x="200025" y="53975"/>
                </a:moveTo>
                <a:lnTo>
                  <a:pt x="180975" y="53975"/>
                </a:lnTo>
                <a:lnTo>
                  <a:pt x="180975" y="73025"/>
                </a:lnTo>
                <a:lnTo>
                  <a:pt x="200025" y="73025"/>
                </a:lnTo>
                <a:lnTo>
                  <a:pt x="200025" y="53975"/>
                </a:lnTo>
                <a:close/>
              </a:path>
              <a:path w="847725" h="127000">
                <a:moveTo>
                  <a:pt x="161925" y="53975"/>
                </a:moveTo>
                <a:lnTo>
                  <a:pt x="142875" y="53975"/>
                </a:lnTo>
                <a:lnTo>
                  <a:pt x="142875" y="73025"/>
                </a:lnTo>
                <a:lnTo>
                  <a:pt x="161925" y="73025"/>
                </a:lnTo>
                <a:lnTo>
                  <a:pt x="161925" y="53975"/>
                </a:lnTo>
                <a:close/>
              </a:path>
              <a:path w="847725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025"/>
                </a:lnTo>
                <a:lnTo>
                  <a:pt x="114300" y="73025"/>
                </a:lnTo>
                <a:lnTo>
                  <a:pt x="114300" y="53975"/>
                </a:lnTo>
                <a:lnTo>
                  <a:pt x="127000" y="53975"/>
                </a:lnTo>
                <a:lnTo>
                  <a:pt x="127000" y="0"/>
                </a:lnTo>
                <a:close/>
              </a:path>
              <a:path w="847725" h="127000">
                <a:moveTo>
                  <a:pt x="123825" y="53975"/>
                </a:moveTo>
                <a:lnTo>
                  <a:pt x="114300" y="53975"/>
                </a:lnTo>
                <a:lnTo>
                  <a:pt x="114300" y="73025"/>
                </a:lnTo>
                <a:lnTo>
                  <a:pt x="123825" y="73025"/>
                </a:lnTo>
                <a:lnTo>
                  <a:pt x="123825" y="53975"/>
                </a:lnTo>
                <a:close/>
              </a:path>
              <a:path w="847725" h="127000">
                <a:moveTo>
                  <a:pt x="127000" y="53975"/>
                </a:moveTo>
                <a:lnTo>
                  <a:pt x="123825" y="53975"/>
                </a:lnTo>
                <a:lnTo>
                  <a:pt x="123825" y="73025"/>
                </a:lnTo>
                <a:lnTo>
                  <a:pt x="127000" y="73025"/>
                </a:lnTo>
                <a:lnTo>
                  <a:pt x="127000" y="539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DD48BC73-1F1D-4005-895B-52ADBA3896EA}"/>
              </a:ext>
            </a:extLst>
          </p:cNvPr>
          <p:cNvSpPr/>
          <p:nvPr/>
        </p:nvSpPr>
        <p:spPr>
          <a:xfrm>
            <a:off x="7276575" y="5409621"/>
            <a:ext cx="3435350" cy="0"/>
          </a:xfrm>
          <a:custGeom>
            <a:avLst/>
            <a:gdLst/>
            <a:ahLst/>
            <a:cxnLst/>
            <a:rect l="l" t="t" r="r" b="b"/>
            <a:pathLst>
              <a:path w="3435350">
                <a:moveTo>
                  <a:pt x="0" y="0"/>
                </a:moveTo>
                <a:lnTo>
                  <a:pt x="343535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A70F53D5-F5FD-4EF4-A9E0-52D8C9231463}"/>
              </a:ext>
            </a:extLst>
          </p:cNvPr>
          <p:cNvSpPr/>
          <p:nvPr/>
        </p:nvSpPr>
        <p:spPr>
          <a:xfrm>
            <a:off x="7276575" y="6256965"/>
            <a:ext cx="3435350" cy="0"/>
          </a:xfrm>
          <a:custGeom>
            <a:avLst/>
            <a:gdLst/>
            <a:ahLst/>
            <a:cxnLst/>
            <a:rect l="l" t="t" r="r" b="b"/>
            <a:pathLst>
              <a:path w="3435350">
                <a:moveTo>
                  <a:pt x="0" y="0"/>
                </a:moveTo>
                <a:lnTo>
                  <a:pt x="343535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310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Mounting a File System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Final Step: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Set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up a file system to make it</a:t>
            </a:r>
            <a:r>
              <a:rPr lang="en-US" altLang="zh-TW" sz="2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run.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Mounting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mount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) a file</a:t>
            </a:r>
            <a:r>
              <a:rPr lang="en-US" altLang="zh-TW" sz="28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system: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pc="-90" dirty="0">
                <a:solidFill>
                  <a:srgbClr val="333333"/>
                </a:solidFill>
                <a:latin typeface="Arial"/>
                <a:cs typeface="Arial"/>
              </a:rPr>
              <a:t>You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can have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multiple file systems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on the same  machine, and mounts all file systems into one</a:t>
            </a:r>
            <a:r>
              <a:rPr lang="en-US" altLang="zh-TW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tree!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FB38F567-5073-44E4-A2F6-AFFFA812E9AB}"/>
              </a:ext>
            </a:extLst>
          </p:cNvPr>
          <p:cNvSpPr txBox="1"/>
          <p:nvPr/>
        </p:nvSpPr>
        <p:spPr>
          <a:xfrm>
            <a:off x="1132592" y="1917687"/>
            <a:ext cx="315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Create 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mount</a:t>
            </a:r>
            <a:r>
              <a:rPr sz="2400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point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F6D129A1-8D65-443E-8806-FF6AE503CF22}"/>
              </a:ext>
            </a:extLst>
          </p:cNvPr>
          <p:cNvSpPr txBox="1"/>
          <p:nvPr/>
        </p:nvSpPr>
        <p:spPr>
          <a:xfrm>
            <a:off x="1132592" y="2356599"/>
            <a:ext cx="7593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– Paste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750E6C"/>
                </a:solidFill>
                <a:latin typeface="Arial"/>
                <a:cs typeface="Arial"/>
              </a:rPr>
              <a:t>file </a:t>
            </a:r>
            <a:r>
              <a:rPr sz="2400" dirty="0">
                <a:solidFill>
                  <a:srgbClr val="750E6C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onto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directory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tree at that</a:t>
            </a:r>
            <a:r>
              <a:rPr sz="2400" spc="-43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point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0D9D7C6-24C7-4E21-8858-CFD32F3BB12E}"/>
              </a:ext>
            </a:extLst>
          </p:cNvPr>
          <p:cNvSpPr/>
          <p:nvPr/>
        </p:nvSpPr>
        <p:spPr>
          <a:xfrm>
            <a:off x="2775178" y="2849611"/>
            <a:ext cx="8077200" cy="433070"/>
          </a:xfrm>
          <a:custGeom>
            <a:avLst/>
            <a:gdLst/>
            <a:ahLst/>
            <a:cxnLst/>
            <a:rect l="l" t="t" r="r" b="b"/>
            <a:pathLst>
              <a:path w="8077200" h="433069">
                <a:moveTo>
                  <a:pt x="0" y="432815"/>
                </a:moveTo>
                <a:lnTo>
                  <a:pt x="8077200" y="432815"/>
                </a:lnTo>
                <a:lnTo>
                  <a:pt x="8077200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4A4AB1E7-6A8D-4127-8BE9-58F3CDAA2C48}"/>
              </a:ext>
            </a:extLst>
          </p:cNvPr>
          <p:cNvSpPr txBox="1"/>
          <p:nvPr/>
        </p:nvSpPr>
        <p:spPr>
          <a:xfrm>
            <a:off x="2782044" y="2849611"/>
            <a:ext cx="8077200" cy="433070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Consolas"/>
                <a:cs typeface="Consolas"/>
              </a:rPr>
              <a:t>prompt&gt; mount -t </a:t>
            </a:r>
            <a:r>
              <a:rPr sz="2400" dirty="0">
                <a:solidFill>
                  <a:srgbClr val="750E6C"/>
                </a:solidFill>
                <a:latin typeface="Consolas"/>
                <a:cs typeface="Consolas"/>
              </a:rPr>
              <a:t>ext3 /dev/sda1</a:t>
            </a:r>
            <a:r>
              <a:rPr sz="2400" spc="80" dirty="0">
                <a:solidFill>
                  <a:srgbClr val="750E6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/home/users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494D8E9B-5F5B-4617-99E6-B9FDF3D7C3E1}"/>
              </a:ext>
            </a:extLst>
          </p:cNvPr>
          <p:cNvSpPr/>
          <p:nvPr/>
        </p:nvSpPr>
        <p:spPr>
          <a:xfrm>
            <a:off x="6445740" y="2749028"/>
            <a:ext cx="1765935" cy="685800"/>
          </a:xfrm>
          <a:custGeom>
            <a:avLst/>
            <a:gdLst/>
            <a:ahLst/>
            <a:cxnLst/>
            <a:rect l="l" t="t" r="r" b="b"/>
            <a:pathLst>
              <a:path w="1765935" h="685800">
                <a:moveTo>
                  <a:pt x="0" y="342900"/>
                </a:moveTo>
                <a:lnTo>
                  <a:pt x="9571" y="292233"/>
                </a:lnTo>
                <a:lnTo>
                  <a:pt x="37375" y="243873"/>
                </a:lnTo>
                <a:lnTo>
                  <a:pt x="82046" y="198351"/>
                </a:lnTo>
                <a:lnTo>
                  <a:pt x="142218" y="156196"/>
                </a:lnTo>
                <a:lnTo>
                  <a:pt x="177691" y="136548"/>
                </a:lnTo>
                <a:lnTo>
                  <a:pt x="216527" y="117941"/>
                </a:lnTo>
                <a:lnTo>
                  <a:pt x="258556" y="100441"/>
                </a:lnTo>
                <a:lnTo>
                  <a:pt x="303606" y="84114"/>
                </a:lnTo>
                <a:lnTo>
                  <a:pt x="351509" y="69028"/>
                </a:lnTo>
                <a:lnTo>
                  <a:pt x="402091" y="55248"/>
                </a:lnTo>
                <a:lnTo>
                  <a:pt x="455184" y="42841"/>
                </a:lnTo>
                <a:lnTo>
                  <a:pt x="510616" y="31873"/>
                </a:lnTo>
                <a:lnTo>
                  <a:pt x="568217" y="22410"/>
                </a:lnTo>
                <a:lnTo>
                  <a:pt x="627816" y="14519"/>
                </a:lnTo>
                <a:lnTo>
                  <a:pt x="689242" y="8266"/>
                </a:lnTo>
                <a:lnTo>
                  <a:pt x="752324" y="3718"/>
                </a:lnTo>
                <a:lnTo>
                  <a:pt x="816893" y="940"/>
                </a:lnTo>
                <a:lnTo>
                  <a:pt x="882776" y="0"/>
                </a:lnTo>
                <a:lnTo>
                  <a:pt x="948660" y="940"/>
                </a:lnTo>
                <a:lnTo>
                  <a:pt x="1013229" y="3718"/>
                </a:lnTo>
                <a:lnTo>
                  <a:pt x="1076311" y="8266"/>
                </a:lnTo>
                <a:lnTo>
                  <a:pt x="1137737" y="14519"/>
                </a:lnTo>
                <a:lnTo>
                  <a:pt x="1197336" y="22410"/>
                </a:lnTo>
                <a:lnTo>
                  <a:pt x="1254937" y="31873"/>
                </a:lnTo>
                <a:lnTo>
                  <a:pt x="1310369" y="42841"/>
                </a:lnTo>
                <a:lnTo>
                  <a:pt x="1363462" y="55248"/>
                </a:lnTo>
                <a:lnTo>
                  <a:pt x="1414044" y="69028"/>
                </a:lnTo>
                <a:lnTo>
                  <a:pt x="1461947" y="84114"/>
                </a:lnTo>
                <a:lnTo>
                  <a:pt x="1506997" y="100441"/>
                </a:lnTo>
                <a:lnTo>
                  <a:pt x="1549026" y="117941"/>
                </a:lnTo>
                <a:lnTo>
                  <a:pt x="1587862" y="136548"/>
                </a:lnTo>
                <a:lnTo>
                  <a:pt x="1623335" y="156196"/>
                </a:lnTo>
                <a:lnTo>
                  <a:pt x="1683507" y="198351"/>
                </a:lnTo>
                <a:lnTo>
                  <a:pt x="1728178" y="243873"/>
                </a:lnTo>
                <a:lnTo>
                  <a:pt x="1755982" y="292233"/>
                </a:lnTo>
                <a:lnTo>
                  <a:pt x="1765553" y="342900"/>
                </a:lnTo>
                <a:lnTo>
                  <a:pt x="1763132" y="368488"/>
                </a:lnTo>
                <a:lnTo>
                  <a:pt x="1744274" y="418067"/>
                </a:lnTo>
                <a:lnTo>
                  <a:pt x="1707866" y="465075"/>
                </a:lnTo>
                <a:lnTo>
                  <a:pt x="1655274" y="508980"/>
                </a:lnTo>
                <a:lnTo>
                  <a:pt x="1587862" y="549251"/>
                </a:lnTo>
                <a:lnTo>
                  <a:pt x="1549026" y="567858"/>
                </a:lnTo>
                <a:lnTo>
                  <a:pt x="1506997" y="585358"/>
                </a:lnTo>
                <a:lnTo>
                  <a:pt x="1461947" y="601685"/>
                </a:lnTo>
                <a:lnTo>
                  <a:pt x="1414044" y="616771"/>
                </a:lnTo>
                <a:lnTo>
                  <a:pt x="1363462" y="630551"/>
                </a:lnTo>
                <a:lnTo>
                  <a:pt x="1310369" y="642958"/>
                </a:lnTo>
                <a:lnTo>
                  <a:pt x="1254937" y="653926"/>
                </a:lnTo>
                <a:lnTo>
                  <a:pt x="1197336" y="663389"/>
                </a:lnTo>
                <a:lnTo>
                  <a:pt x="1137737" y="671280"/>
                </a:lnTo>
                <a:lnTo>
                  <a:pt x="1076311" y="677533"/>
                </a:lnTo>
                <a:lnTo>
                  <a:pt x="1013229" y="682081"/>
                </a:lnTo>
                <a:lnTo>
                  <a:pt x="948660" y="684859"/>
                </a:lnTo>
                <a:lnTo>
                  <a:pt x="882776" y="685800"/>
                </a:lnTo>
                <a:lnTo>
                  <a:pt x="816893" y="684859"/>
                </a:lnTo>
                <a:lnTo>
                  <a:pt x="752324" y="682081"/>
                </a:lnTo>
                <a:lnTo>
                  <a:pt x="689242" y="677533"/>
                </a:lnTo>
                <a:lnTo>
                  <a:pt x="627816" y="671280"/>
                </a:lnTo>
                <a:lnTo>
                  <a:pt x="568217" y="663389"/>
                </a:lnTo>
                <a:lnTo>
                  <a:pt x="510616" y="653926"/>
                </a:lnTo>
                <a:lnTo>
                  <a:pt x="455184" y="642958"/>
                </a:lnTo>
                <a:lnTo>
                  <a:pt x="402091" y="630551"/>
                </a:lnTo>
                <a:lnTo>
                  <a:pt x="351509" y="616771"/>
                </a:lnTo>
                <a:lnTo>
                  <a:pt x="303606" y="601685"/>
                </a:lnTo>
                <a:lnTo>
                  <a:pt x="258556" y="585358"/>
                </a:lnTo>
                <a:lnTo>
                  <a:pt x="216527" y="567858"/>
                </a:lnTo>
                <a:lnTo>
                  <a:pt x="177691" y="549251"/>
                </a:lnTo>
                <a:lnTo>
                  <a:pt x="142218" y="529603"/>
                </a:lnTo>
                <a:lnTo>
                  <a:pt x="82046" y="487448"/>
                </a:lnTo>
                <a:lnTo>
                  <a:pt x="37375" y="441926"/>
                </a:lnTo>
                <a:lnTo>
                  <a:pt x="9571" y="393566"/>
                </a:lnTo>
                <a:lnTo>
                  <a:pt x="0" y="342900"/>
                </a:lnTo>
                <a:close/>
              </a:path>
            </a:pathLst>
          </a:custGeom>
          <a:ln w="28956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5CBC6BC4-93F4-4D83-9571-72020D34BFCD}"/>
              </a:ext>
            </a:extLst>
          </p:cNvPr>
          <p:cNvSpPr/>
          <p:nvPr/>
        </p:nvSpPr>
        <p:spPr>
          <a:xfrm>
            <a:off x="7318548" y="2204864"/>
            <a:ext cx="956627" cy="544798"/>
          </a:xfrm>
          <a:custGeom>
            <a:avLst/>
            <a:gdLst/>
            <a:ahLst/>
            <a:cxnLst/>
            <a:rect l="l" t="t" r="r" b="b"/>
            <a:pathLst>
              <a:path w="960754" h="579755">
                <a:moveTo>
                  <a:pt x="28956" y="550290"/>
                </a:moveTo>
                <a:lnTo>
                  <a:pt x="0" y="550290"/>
                </a:lnTo>
                <a:lnTo>
                  <a:pt x="0" y="579247"/>
                </a:lnTo>
                <a:lnTo>
                  <a:pt x="28956" y="579247"/>
                </a:lnTo>
                <a:lnTo>
                  <a:pt x="28956" y="550290"/>
                </a:lnTo>
                <a:close/>
              </a:path>
              <a:path w="960754" h="579755">
                <a:moveTo>
                  <a:pt x="28956" y="492378"/>
                </a:moveTo>
                <a:lnTo>
                  <a:pt x="0" y="492378"/>
                </a:lnTo>
                <a:lnTo>
                  <a:pt x="0" y="521335"/>
                </a:lnTo>
                <a:lnTo>
                  <a:pt x="28956" y="521335"/>
                </a:lnTo>
                <a:lnTo>
                  <a:pt x="28956" y="492378"/>
                </a:lnTo>
                <a:close/>
              </a:path>
              <a:path w="960754" h="579755">
                <a:moveTo>
                  <a:pt x="28956" y="434467"/>
                </a:moveTo>
                <a:lnTo>
                  <a:pt x="0" y="434467"/>
                </a:lnTo>
                <a:lnTo>
                  <a:pt x="0" y="463423"/>
                </a:lnTo>
                <a:lnTo>
                  <a:pt x="28956" y="463423"/>
                </a:lnTo>
                <a:lnTo>
                  <a:pt x="28956" y="434467"/>
                </a:lnTo>
                <a:close/>
              </a:path>
              <a:path w="960754" h="579755">
                <a:moveTo>
                  <a:pt x="28956" y="376555"/>
                </a:moveTo>
                <a:lnTo>
                  <a:pt x="0" y="376555"/>
                </a:lnTo>
                <a:lnTo>
                  <a:pt x="0" y="405511"/>
                </a:lnTo>
                <a:lnTo>
                  <a:pt x="28956" y="405511"/>
                </a:lnTo>
                <a:lnTo>
                  <a:pt x="28956" y="376555"/>
                </a:lnTo>
                <a:close/>
              </a:path>
              <a:path w="960754" h="579755">
                <a:moveTo>
                  <a:pt x="28956" y="318643"/>
                </a:moveTo>
                <a:lnTo>
                  <a:pt x="0" y="318643"/>
                </a:lnTo>
                <a:lnTo>
                  <a:pt x="0" y="347599"/>
                </a:lnTo>
                <a:lnTo>
                  <a:pt x="28956" y="347599"/>
                </a:lnTo>
                <a:lnTo>
                  <a:pt x="28956" y="318643"/>
                </a:lnTo>
                <a:close/>
              </a:path>
              <a:path w="960754" h="579755">
                <a:moveTo>
                  <a:pt x="28956" y="260731"/>
                </a:moveTo>
                <a:lnTo>
                  <a:pt x="0" y="260731"/>
                </a:lnTo>
                <a:lnTo>
                  <a:pt x="0" y="289687"/>
                </a:lnTo>
                <a:lnTo>
                  <a:pt x="28956" y="289687"/>
                </a:lnTo>
                <a:lnTo>
                  <a:pt x="28956" y="260731"/>
                </a:lnTo>
                <a:close/>
              </a:path>
              <a:path w="960754" h="579755">
                <a:moveTo>
                  <a:pt x="28956" y="202819"/>
                </a:moveTo>
                <a:lnTo>
                  <a:pt x="0" y="202819"/>
                </a:lnTo>
                <a:lnTo>
                  <a:pt x="0" y="231775"/>
                </a:lnTo>
                <a:lnTo>
                  <a:pt x="28956" y="231775"/>
                </a:lnTo>
                <a:lnTo>
                  <a:pt x="28956" y="202819"/>
                </a:lnTo>
                <a:close/>
              </a:path>
              <a:path w="960754" h="579755">
                <a:moveTo>
                  <a:pt x="28956" y="144907"/>
                </a:moveTo>
                <a:lnTo>
                  <a:pt x="0" y="144907"/>
                </a:lnTo>
                <a:lnTo>
                  <a:pt x="0" y="173862"/>
                </a:lnTo>
                <a:lnTo>
                  <a:pt x="28956" y="173862"/>
                </a:lnTo>
                <a:lnTo>
                  <a:pt x="28956" y="144907"/>
                </a:lnTo>
                <a:close/>
              </a:path>
              <a:path w="960754" h="579755">
                <a:moveTo>
                  <a:pt x="28956" y="86995"/>
                </a:moveTo>
                <a:lnTo>
                  <a:pt x="0" y="86995"/>
                </a:lnTo>
                <a:lnTo>
                  <a:pt x="0" y="115950"/>
                </a:lnTo>
                <a:lnTo>
                  <a:pt x="28956" y="115950"/>
                </a:lnTo>
                <a:lnTo>
                  <a:pt x="28956" y="86995"/>
                </a:lnTo>
                <a:close/>
              </a:path>
              <a:path w="960754" h="579755">
                <a:moveTo>
                  <a:pt x="28828" y="28956"/>
                </a:moveTo>
                <a:lnTo>
                  <a:pt x="0" y="28956"/>
                </a:lnTo>
                <a:lnTo>
                  <a:pt x="0" y="58038"/>
                </a:lnTo>
                <a:lnTo>
                  <a:pt x="28956" y="58038"/>
                </a:lnTo>
                <a:lnTo>
                  <a:pt x="14477" y="57912"/>
                </a:lnTo>
                <a:lnTo>
                  <a:pt x="28828" y="43561"/>
                </a:lnTo>
                <a:lnTo>
                  <a:pt x="28828" y="28956"/>
                </a:lnTo>
                <a:close/>
              </a:path>
              <a:path w="960754" h="579755">
                <a:moveTo>
                  <a:pt x="28828" y="43561"/>
                </a:moveTo>
                <a:lnTo>
                  <a:pt x="14477" y="57912"/>
                </a:lnTo>
                <a:lnTo>
                  <a:pt x="28828" y="57912"/>
                </a:lnTo>
                <a:lnTo>
                  <a:pt x="28828" y="43561"/>
                </a:lnTo>
                <a:close/>
              </a:path>
              <a:path w="960754" h="579755">
                <a:moveTo>
                  <a:pt x="28956" y="43434"/>
                </a:moveTo>
                <a:lnTo>
                  <a:pt x="28828" y="43561"/>
                </a:lnTo>
                <a:lnTo>
                  <a:pt x="28828" y="57912"/>
                </a:lnTo>
                <a:lnTo>
                  <a:pt x="28956" y="57912"/>
                </a:lnTo>
                <a:lnTo>
                  <a:pt x="28956" y="43434"/>
                </a:lnTo>
                <a:close/>
              </a:path>
              <a:path w="960754" h="579755">
                <a:moveTo>
                  <a:pt x="86740" y="28956"/>
                </a:moveTo>
                <a:lnTo>
                  <a:pt x="57785" y="28956"/>
                </a:lnTo>
                <a:lnTo>
                  <a:pt x="57785" y="57912"/>
                </a:lnTo>
                <a:lnTo>
                  <a:pt x="86740" y="57912"/>
                </a:lnTo>
                <a:lnTo>
                  <a:pt x="86740" y="28956"/>
                </a:lnTo>
                <a:close/>
              </a:path>
              <a:path w="960754" h="579755">
                <a:moveTo>
                  <a:pt x="144652" y="28956"/>
                </a:moveTo>
                <a:lnTo>
                  <a:pt x="115697" y="28956"/>
                </a:lnTo>
                <a:lnTo>
                  <a:pt x="115697" y="57912"/>
                </a:lnTo>
                <a:lnTo>
                  <a:pt x="144652" y="57912"/>
                </a:lnTo>
                <a:lnTo>
                  <a:pt x="144652" y="28956"/>
                </a:lnTo>
                <a:close/>
              </a:path>
              <a:path w="960754" h="579755">
                <a:moveTo>
                  <a:pt x="202564" y="28956"/>
                </a:moveTo>
                <a:lnTo>
                  <a:pt x="173609" y="28956"/>
                </a:lnTo>
                <a:lnTo>
                  <a:pt x="173609" y="57912"/>
                </a:lnTo>
                <a:lnTo>
                  <a:pt x="202564" y="57912"/>
                </a:lnTo>
                <a:lnTo>
                  <a:pt x="202564" y="28956"/>
                </a:lnTo>
                <a:close/>
              </a:path>
              <a:path w="960754" h="579755">
                <a:moveTo>
                  <a:pt x="260476" y="28956"/>
                </a:moveTo>
                <a:lnTo>
                  <a:pt x="231521" y="28956"/>
                </a:lnTo>
                <a:lnTo>
                  <a:pt x="231521" y="57912"/>
                </a:lnTo>
                <a:lnTo>
                  <a:pt x="260476" y="57912"/>
                </a:lnTo>
                <a:lnTo>
                  <a:pt x="260476" y="28956"/>
                </a:lnTo>
                <a:close/>
              </a:path>
              <a:path w="960754" h="579755">
                <a:moveTo>
                  <a:pt x="318388" y="28956"/>
                </a:moveTo>
                <a:lnTo>
                  <a:pt x="289433" y="28956"/>
                </a:lnTo>
                <a:lnTo>
                  <a:pt x="289433" y="57912"/>
                </a:lnTo>
                <a:lnTo>
                  <a:pt x="318388" y="57912"/>
                </a:lnTo>
                <a:lnTo>
                  <a:pt x="318388" y="28956"/>
                </a:lnTo>
                <a:close/>
              </a:path>
              <a:path w="960754" h="579755">
                <a:moveTo>
                  <a:pt x="376300" y="28956"/>
                </a:moveTo>
                <a:lnTo>
                  <a:pt x="347345" y="28956"/>
                </a:lnTo>
                <a:lnTo>
                  <a:pt x="347345" y="57912"/>
                </a:lnTo>
                <a:lnTo>
                  <a:pt x="376300" y="57912"/>
                </a:lnTo>
                <a:lnTo>
                  <a:pt x="376300" y="28956"/>
                </a:lnTo>
                <a:close/>
              </a:path>
              <a:path w="960754" h="579755">
                <a:moveTo>
                  <a:pt x="434213" y="28956"/>
                </a:moveTo>
                <a:lnTo>
                  <a:pt x="405257" y="28956"/>
                </a:lnTo>
                <a:lnTo>
                  <a:pt x="405257" y="57912"/>
                </a:lnTo>
                <a:lnTo>
                  <a:pt x="434213" y="57912"/>
                </a:lnTo>
                <a:lnTo>
                  <a:pt x="434213" y="28956"/>
                </a:lnTo>
                <a:close/>
              </a:path>
              <a:path w="960754" h="579755">
                <a:moveTo>
                  <a:pt x="492125" y="28956"/>
                </a:moveTo>
                <a:lnTo>
                  <a:pt x="463169" y="28956"/>
                </a:lnTo>
                <a:lnTo>
                  <a:pt x="463169" y="57912"/>
                </a:lnTo>
                <a:lnTo>
                  <a:pt x="492125" y="57912"/>
                </a:lnTo>
                <a:lnTo>
                  <a:pt x="492125" y="28956"/>
                </a:lnTo>
                <a:close/>
              </a:path>
              <a:path w="960754" h="579755">
                <a:moveTo>
                  <a:pt x="550037" y="28956"/>
                </a:moveTo>
                <a:lnTo>
                  <a:pt x="521081" y="28956"/>
                </a:lnTo>
                <a:lnTo>
                  <a:pt x="521081" y="57912"/>
                </a:lnTo>
                <a:lnTo>
                  <a:pt x="550037" y="57912"/>
                </a:lnTo>
                <a:lnTo>
                  <a:pt x="550037" y="28956"/>
                </a:lnTo>
                <a:close/>
              </a:path>
              <a:path w="960754" h="579755">
                <a:moveTo>
                  <a:pt x="607949" y="28956"/>
                </a:moveTo>
                <a:lnTo>
                  <a:pt x="578993" y="28956"/>
                </a:lnTo>
                <a:lnTo>
                  <a:pt x="578993" y="57912"/>
                </a:lnTo>
                <a:lnTo>
                  <a:pt x="607949" y="57912"/>
                </a:lnTo>
                <a:lnTo>
                  <a:pt x="607949" y="28956"/>
                </a:lnTo>
                <a:close/>
              </a:path>
              <a:path w="960754" h="579755">
                <a:moveTo>
                  <a:pt x="665861" y="28956"/>
                </a:moveTo>
                <a:lnTo>
                  <a:pt x="636904" y="28956"/>
                </a:lnTo>
                <a:lnTo>
                  <a:pt x="636904" y="57912"/>
                </a:lnTo>
                <a:lnTo>
                  <a:pt x="665861" y="57912"/>
                </a:lnTo>
                <a:lnTo>
                  <a:pt x="665861" y="28956"/>
                </a:lnTo>
                <a:close/>
              </a:path>
              <a:path w="960754" h="579755">
                <a:moveTo>
                  <a:pt x="723773" y="28956"/>
                </a:moveTo>
                <a:lnTo>
                  <a:pt x="694816" y="28956"/>
                </a:lnTo>
                <a:lnTo>
                  <a:pt x="694816" y="57912"/>
                </a:lnTo>
                <a:lnTo>
                  <a:pt x="723773" y="57912"/>
                </a:lnTo>
                <a:lnTo>
                  <a:pt x="723773" y="28956"/>
                </a:lnTo>
                <a:close/>
              </a:path>
              <a:path w="960754" h="579755">
                <a:moveTo>
                  <a:pt x="781685" y="28956"/>
                </a:moveTo>
                <a:lnTo>
                  <a:pt x="752728" y="28956"/>
                </a:lnTo>
                <a:lnTo>
                  <a:pt x="752728" y="57912"/>
                </a:lnTo>
                <a:lnTo>
                  <a:pt x="781685" y="57912"/>
                </a:lnTo>
                <a:lnTo>
                  <a:pt x="781685" y="28956"/>
                </a:lnTo>
                <a:close/>
              </a:path>
              <a:path w="960754" h="579755">
                <a:moveTo>
                  <a:pt x="839597" y="28956"/>
                </a:moveTo>
                <a:lnTo>
                  <a:pt x="810640" y="28956"/>
                </a:lnTo>
                <a:lnTo>
                  <a:pt x="810640" y="57912"/>
                </a:lnTo>
                <a:lnTo>
                  <a:pt x="839597" y="57912"/>
                </a:lnTo>
                <a:lnTo>
                  <a:pt x="839597" y="28956"/>
                </a:lnTo>
                <a:close/>
              </a:path>
              <a:path w="960754" h="579755">
                <a:moveTo>
                  <a:pt x="873760" y="0"/>
                </a:moveTo>
                <a:lnTo>
                  <a:pt x="873760" y="86868"/>
                </a:lnTo>
                <a:lnTo>
                  <a:pt x="931672" y="57912"/>
                </a:lnTo>
                <a:lnTo>
                  <a:pt x="888238" y="57912"/>
                </a:lnTo>
                <a:lnTo>
                  <a:pt x="888238" y="28956"/>
                </a:lnTo>
                <a:lnTo>
                  <a:pt x="931672" y="28956"/>
                </a:lnTo>
                <a:lnTo>
                  <a:pt x="873760" y="0"/>
                </a:lnTo>
                <a:close/>
              </a:path>
              <a:path w="960754" h="579755">
                <a:moveTo>
                  <a:pt x="873760" y="28956"/>
                </a:moveTo>
                <a:lnTo>
                  <a:pt x="868552" y="28956"/>
                </a:lnTo>
                <a:lnTo>
                  <a:pt x="868552" y="57912"/>
                </a:lnTo>
                <a:lnTo>
                  <a:pt x="873760" y="57912"/>
                </a:lnTo>
                <a:lnTo>
                  <a:pt x="873760" y="28956"/>
                </a:lnTo>
                <a:close/>
              </a:path>
              <a:path w="960754" h="579755">
                <a:moveTo>
                  <a:pt x="931672" y="28956"/>
                </a:moveTo>
                <a:lnTo>
                  <a:pt x="888238" y="28956"/>
                </a:lnTo>
                <a:lnTo>
                  <a:pt x="888238" y="57912"/>
                </a:lnTo>
                <a:lnTo>
                  <a:pt x="931672" y="57912"/>
                </a:lnTo>
                <a:lnTo>
                  <a:pt x="960627" y="43434"/>
                </a:lnTo>
                <a:lnTo>
                  <a:pt x="931672" y="2895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395ED845-1118-4205-ABF2-3C520441CFD9}"/>
              </a:ext>
            </a:extLst>
          </p:cNvPr>
          <p:cNvSpPr txBox="1"/>
          <p:nvPr/>
        </p:nvSpPr>
        <p:spPr>
          <a:xfrm>
            <a:off x="8354041" y="2054845"/>
            <a:ext cx="25615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your I/O device</a:t>
            </a:r>
            <a:r>
              <a:rPr sz="20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(SCSI)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F189326-D482-4E32-962D-A8E4B148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188" y="4209628"/>
            <a:ext cx="7776864" cy="256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9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DMA Descriptors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DMA descriptors describe the various attributes of a DMA transfer, and are chained.</a:t>
            </a:r>
            <a:endParaRPr lang="en-US" altLang="zh-TW" sz="28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96D207D-DB6D-4830-B11A-C41AAFC5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8" y="2272103"/>
            <a:ext cx="11423007" cy="30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511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UNIX File System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The organization we have learnt is a simplified version of a typical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UNIX file</a:t>
            </a:r>
            <a:r>
              <a:rPr lang="en-US" altLang="zh-TW" sz="28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FD4DB7C-75DC-4622-8C74-940FB670F780}"/>
              </a:ext>
            </a:extLst>
          </p:cNvPr>
          <p:cNvSpPr txBox="1"/>
          <p:nvPr/>
        </p:nvSpPr>
        <p:spPr>
          <a:xfrm>
            <a:off x="2173603" y="3720829"/>
            <a:ext cx="8201659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29845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Metadata Region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tracks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data and file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information.</a:t>
            </a:r>
            <a:endParaRPr sz="24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298450" algn="l"/>
              </a:tabLst>
            </a:pPr>
            <a:r>
              <a:rPr sz="2400" b="1" dirty="0">
                <a:solidFill>
                  <a:srgbClr val="750E6C"/>
                </a:solidFill>
                <a:latin typeface="Arial"/>
                <a:cs typeface="Arial"/>
              </a:rPr>
              <a:t>Data </a:t>
            </a:r>
            <a:r>
              <a:rPr sz="2400" b="1" spc="-5" dirty="0">
                <a:solidFill>
                  <a:srgbClr val="750E6C"/>
                </a:solidFill>
                <a:latin typeface="Arial"/>
                <a:cs typeface="Arial"/>
              </a:rPr>
              <a:t>Region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: stores </a:t>
            </a:r>
            <a:r>
              <a:rPr sz="2400" spc="-5" dirty="0">
                <a:solidFill>
                  <a:srgbClr val="750E6C"/>
                </a:solidFill>
                <a:latin typeface="Arial"/>
                <a:cs typeface="Arial"/>
              </a:rPr>
              <a:t>user data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occupies most</a:t>
            </a:r>
            <a:r>
              <a:rPr sz="2400" spc="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space.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451942F-4A2D-46C2-B524-4042BCA2E5DB}"/>
              </a:ext>
            </a:extLst>
          </p:cNvPr>
          <p:cNvSpPr txBox="1"/>
          <p:nvPr/>
        </p:nvSpPr>
        <p:spPr>
          <a:xfrm>
            <a:off x="2093379" y="6670695"/>
            <a:ext cx="880808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  <a:tabLst>
                <a:tab pos="8609330" algn="l"/>
              </a:tabLst>
            </a:pP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CS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I5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5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50 Lec03:</a:t>
            </a:r>
            <a:r>
              <a:rPr sz="1400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File Syst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Basics</a:t>
            </a:r>
            <a:r>
              <a:rPr sz="1400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9CAF412-BC86-4476-B690-82DC1C551D26}"/>
              </a:ext>
            </a:extLst>
          </p:cNvPr>
          <p:cNvSpPr/>
          <p:nvPr/>
        </p:nvSpPr>
        <p:spPr>
          <a:xfrm>
            <a:off x="2159438" y="1986135"/>
            <a:ext cx="8619481" cy="1753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2566EE2-6B54-4D61-9F4D-2015006FA8A4}"/>
              </a:ext>
            </a:extLst>
          </p:cNvPr>
          <p:cNvSpPr/>
          <p:nvPr/>
        </p:nvSpPr>
        <p:spPr>
          <a:xfrm>
            <a:off x="2119287" y="1896204"/>
            <a:ext cx="2177415" cy="1042035"/>
          </a:xfrm>
          <a:custGeom>
            <a:avLst/>
            <a:gdLst/>
            <a:ahLst/>
            <a:cxnLst/>
            <a:rect l="l" t="t" r="r" b="b"/>
            <a:pathLst>
              <a:path w="2177415" h="1042035">
                <a:moveTo>
                  <a:pt x="0" y="1041653"/>
                </a:moveTo>
                <a:lnTo>
                  <a:pt x="2177034" y="1041653"/>
                </a:lnTo>
                <a:lnTo>
                  <a:pt x="2177034" y="0"/>
                </a:lnTo>
                <a:lnTo>
                  <a:pt x="0" y="0"/>
                </a:lnTo>
                <a:lnTo>
                  <a:pt x="0" y="104165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EACFCF6-E63A-43DF-B3E2-1CEE6580DA48}"/>
              </a:ext>
            </a:extLst>
          </p:cNvPr>
          <p:cNvSpPr/>
          <p:nvPr/>
        </p:nvSpPr>
        <p:spPr>
          <a:xfrm>
            <a:off x="2093485" y="4814800"/>
            <a:ext cx="8829046" cy="1969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DD2C509A-37C7-4133-9C41-E2836CD61567}"/>
              </a:ext>
            </a:extLst>
          </p:cNvPr>
          <p:cNvSpPr/>
          <p:nvPr/>
        </p:nvSpPr>
        <p:spPr>
          <a:xfrm>
            <a:off x="1982890" y="4745322"/>
            <a:ext cx="9029700" cy="2108835"/>
          </a:xfrm>
          <a:custGeom>
            <a:avLst/>
            <a:gdLst/>
            <a:ahLst/>
            <a:cxnLst/>
            <a:rect l="l" t="t" r="r" b="b"/>
            <a:pathLst>
              <a:path w="9029700" h="2108834">
                <a:moveTo>
                  <a:pt x="0" y="2108454"/>
                </a:moveTo>
                <a:lnTo>
                  <a:pt x="9029700" y="2108454"/>
                </a:lnTo>
                <a:lnTo>
                  <a:pt x="9029700" y="0"/>
                </a:lnTo>
                <a:lnTo>
                  <a:pt x="0" y="0"/>
                </a:lnTo>
                <a:lnTo>
                  <a:pt x="0" y="2108454"/>
                </a:lnTo>
                <a:close/>
              </a:path>
            </a:pathLst>
          </a:custGeom>
          <a:ln w="38099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14563BA-D709-41AF-85FA-0B7288EB13A3}"/>
              </a:ext>
            </a:extLst>
          </p:cNvPr>
          <p:cNvSpPr/>
          <p:nvPr/>
        </p:nvSpPr>
        <p:spPr>
          <a:xfrm>
            <a:off x="1979842" y="2937857"/>
            <a:ext cx="139700" cy="1826895"/>
          </a:xfrm>
          <a:custGeom>
            <a:avLst/>
            <a:gdLst/>
            <a:ahLst/>
            <a:cxnLst/>
            <a:rect l="l" t="t" r="r" b="b"/>
            <a:pathLst>
              <a:path w="139700" h="1826895">
                <a:moveTo>
                  <a:pt x="139700" y="0"/>
                </a:moveTo>
                <a:lnTo>
                  <a:pt x="0" y="1826640"/>
                </a:ln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BFFAD83D-E850-4290-8EB1-C9FDB175CF47}"/>
              </a:ext>
            </a:extLst>
          </p:cNvPr>
          <p:cNvSpPr/>
          <p:nvPr/>
        </p:nvSpPr>
        <p:spPr>
          <a:xfrm>
            <a:off x="4296322" y="2937857"/>
            <a:ext cx="6697345" cy="1795780"/>
          </a:xfrm>
          <a:custGeom>
            <a:avLst/>
            <a:gdLst/>
            <a:ahLst/>
            <a:cxnLst/>
            <a:rect l="l" t="t" r="r" b="b"/>
            <a:pathLst>
              <a:path w="6697345" h="1795779">
                <a:moveTo>
                  <a:pt x="0" y="0"/>
                </a:moveTo>
                <a:lnTo>
                  <a:pt x="6697091" y="1795652"/>
                </a:ln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7032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Access Path: Read (1/2)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Example: Read a file</a:t>
            </a:r>
            <a:r>
              <a:rPr lang="en-US" altLang="zh-TW" sz="28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Consolas"/>
                <a:cs typeface="Consolas"/>
              </a:rPr>
              <a:t>/foo/bar</a:t>
            </a:r>
            <a:endParaRPr lang="en-US" altLang="zh-TW" sz="2800" dirty="0">
              <a:latin typeface="Consolas"/>
              <a:cs typeface="Consolas"/>
            </a:endParaRPr>
          </a:p>
          <a:p>
            <a:pPr marL="755650" lvl="1" indent="-28575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20" dirty="0">
                <a:solidFill>
                  <a:srgbClr val="333333"/>
                </a:solidFill>
                <a:latin typeface="Arial"/>
                <a:cs typeface="Arial"/>
              </a:rPr>
              <a:t>Traverse </a:t>
            </a: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the pathname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locate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requested</a:t>
            </a:r>
            <a:r>
              <a:rPr lang="en-US" altLang="zh-TW" sz="2400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40"/>
              </a:spcBef>
              <a:tabLst>
                <a:tab pos="1155700" algn="l"/>
              </a:tabLst>
            </a:pPr>
            <a:r>
              <a:rPr lang="en-US" altLang="zh-TW" sz="2000" spc="-5" dirty="0">
                <a:solidFill>
                  <a:srgbClr val="FF0000"/>
                </a:solidFill>
                <a:latin typeface="Consolas"/>
                <a:cs typeface="Consolas"/>
              </a:rPr>
              <a:t>root</a:t>
            </a:r>
            <a:r>
              <a:rPr lang="en-US" altLang="zh-TW" sz="2000" spc="-55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lang="en-US" altLang="zh-TW" sz="20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000" spc="-5" dirty="0">
                <a:solidFill>
                  <a:srgbClr val="00AF50"/>
                </a:solidFill>
                <a:latin typeface="Consolas"/>
                <a:cs typeface="Consolas"/>
              </a:rPr>
              <a:t>foo</a:t>
            </a:r>
            <a:r>
              <a:rPr lang="en-US" altLang="zh-TW" sz="2000" spc="-55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lang="en-US" altLang="zh-TW" sz="20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000" spc="-10" dirty="0">
                <a:solidFill>
                  <a:srgbClr val="0000FF"/>
                </a:solidFill>
                <a:latin typeface="Consolas"/>
                <a:cs typeface="Consolas"/>
              </a:rPr>
              <a:t>bar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EAA1D31-8277-45DA-ACB5-B7FD2251E147}"/>
              </a:ext>
            </a:extLst>
          </p:cNvPr>
          <p:cNvSpPr/>
          <p:nvPr/>
        </p:nvSpPr>
        <p:spPr>
          <a:xfrm>
            <a:off x="1901824" y="2245570"/>
            <a:ext cx="9144000" cy="4460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D524D1B-58AF-42D3-80EC-9B448872E151}"/>
              </a:ext>
            </a:extLst>
          </p:cNvPr>
          <p:cNvSpPr txBox="1"/>
          <p:nvPr/>
        </p:nvSpPr>
        <p:spPr>
          <a:xfrm>
            <a:off x="5570091" y="2859742"/>
            <a:ext cx="5234305" cy="23876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dirty="0">
                <a:latin typeface="Arial"/>
                <a:cs typeface="Arial"/>
              </a:rPr>
              <a:t>1.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Read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Consolas"/>
                <a:cs typeface="Consolas"/>
              </a:rPr>
              <a:t>root</a:t>
            </a:r>
            <a:r>
              <a:rPr sz="1600" spc="-445" dirty="0"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inode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must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known</a:t>
            </a:r>
            <a:r>
              <a:rPr sz="1600" dirty="0">
                <a:latin typeface="Arial"/>
                <a:cs typeface="Arial"/>
              </a:rPr>
              <a:t>) to </a:t>
            </a:r>
            <a:r>
              <a:rPr sz="1600" spc="-5" dirty="0">
                <a:latin typeface="Arial"/>
                <a:cs typeface="Arial"/>
              </a:rPr>
              <a:t>locate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dirty="0">
                <a:latin typeface="Consolas"/>
                <a:cs typeface="Consolas"/>
              </a:rPr>
              <a:t>root</a:t>
            </a:r>
            <a:r>
              <a:rPr sz="1600" spc="-440" dirty="0"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AE95945-B31E-4663-B5CA-2FCCEDA669D1}"/>
              </a:ext>
            </a:extLst>
          </p:cNvPr>
          <p:cNvSpPr txBox="1"/>
          <p:nvPr/>
        </p:nvSpPr>
        <p:spPr>
          <a:xfrm>
            <a:off x="7722741" y="3127967"/>
            <a:ext cx="3247390" cy="238760"/>
          </a:xfrm>
          <a:prstGeom prst="rect">
            <a:avLst/>
          </a:prstGeom>
          <a:solidFill>
            <a:srgbClr val="FF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dirty="0">
                <a:latin typeface="Arial"/>
                <a:cs typeface="Arial"/>
              </a:rPr>
              <a:t>2. Read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Consolas"/>
                <a:cs typeface="Consolas"/>
              </a:rPr>
              <a:t>root</a:t>
            </a:r>
            <a:r>
              <a:rPr sz="1600" spc="-450" dirty="0"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find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Consolas"/>
                <a:cs typeface="Consolas"/>
              </a:rPr>
              <a:t>foo</a:t>
            </a:r>
            <a:r>
              <a:rPr sz="1600" spc="-450" dirty="0"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inode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F06B230-D98C-43C2-A832-A33B92FD6C62}"/>
              </a:ext>
            </a:extLst>
          </p:cNvPr>
          <p:cNvSpPr txBox="1"/>
          <p:nvPr/>
        </p:nvSpPr>
        <p:spPr>
          <a:xfrm>
            <a:off x="6283324" y="3396191"/>
            <a:ext cx="3383279" cy="23876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spc="-5" dirty="0">
                <a:latin typeface="Arial"/>
                <a:cs typeface="Arial"/>
              </a:rPr>
              <a:t>3.</a:t>
            </a:r>
            <a:r>
              <a:rPr sz="1600" dirty="0">
                <a:latin typeface="Arial"/>
                <a:cs typeface="Arial"/>
              </a:rPr>
              <a:t> Read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Consolas"/>
                <a:cs typeface="Consolas"/>
              </a:rPr>
              <a:t>foo</a:t>
            </a:r>
            <a:r>
              <a:rPr sz="1600" spc="-455" dirty="0"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inode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locate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Consolas"/>
                <a:cs typeface="Consolas"/>
              </a:rPr>
              <a:t>foo</a:t>
            </a:r>
            <a:r>
              <a:rPr sz="1600" spc="-450" dirty="0"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708D29E8-8401-4394-B5F6-B3E0BCA4307E}"/>
              </a:ext>
            </a:extLst>
          </p:cNvPr>
          <p:cNvSpPr txBox="1"/>
          <p:nvPr/>
        </p:nvSpPr>
        <p:spPr>
          <a:xfrm>
            <a:off x="4646547" y="3664415"/>
            <a:ext cx="3133725" cy="23876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20"/>
              </a:lnSpc>
            </a:pPr>
            <a:r>
              <a:rPr sz="1600" dirty="0">
                <a:latin typeface="Arial"/>
                <a:cs typeface="Arial"/>
              </a:rPr>
              <a:t>4.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Read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Consolas"/>
                <a:cs typeface="Consolas"/>
              </a:rPr>
              <a:t>foo</a:t>
            </a:r>
            <a:r>
              <a:rPr sz="1600" spc="-455" dirty="0"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r>
              <a:rPr sz="1600" dirty="0">
                <a:latin typeface="Arial"/>
                <a:cs typeface="Arial"/>
              </a:rPr>
              <a:t> 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Consolas"/>
                <a:cs typeface="Consolas"/>
              </a:rPr>
              <a:t>bar</a:t>
            </a:r>
            <a:r>
              <a:rPr sz="1600" spc="-450" dirty="0"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inode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1C8255C6-4EE5-4BDE-A394-B6FAC9586B7E}"/>
              </a:ext>
            </a:extLst>
          </p:cNvPr>
          <p:cNvSpPr txBox="1"/>
          <p:nvPr/>
        </p:nvSpPr>
        <p:spPr>
          <a:xfrm>
            <a:off x="7016368" y="3932639"/>
            <a:ext cx="2943860" cy="238760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820"/>
              </a:lnSpc>
            </a:pPr>
            <a:r>
              <a:rPr sz="1600" dirty="0">
                <a:latin typeface="Arial"/>
                <a:cs typeface="Arial"/>
              </a:rPr>
              <a:t>5. Read </a:t>
            </a:r>
            <a:r>
              <a:rPr sz="1600" dirty="0">
                <a:latin typeface="Consolas"/>
                <a:cs typeface="Consolas"/>
              </a:rPr>
              <a:t>bar</a:t>
            </a:r>
            <a:r>
              <a:rPr sz="1600" spc="-480" dirty="0"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inode into memory*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2CB5F7EE-8C6C-491A-9009-FC042B552434}"/>
              </a:ext>
            </a:extLst>
          </p:cNvPr>
          <p:cNvSpPr/>
          <p:nvPr/>
        </p:nvSpPr>
        <p:spPr>
          <a:xfrm>
            <a:off x="6283324" y="4250392"/>
            <a:ext cx="171450" cy="2398395"/>
          </a:xfrm>
          <a:custGeom>
            <a:avLst/>
            <a:gdLst/>
            <a:ahLst/>
            <a:cxnLst/>
            <a:rect l="l" t="t" r="r" b="b"/>
            <a:pathLst>
              <a:path w="171450" h="2398395">
                <a:moveTo>
                  <a:pt x="171450" y="2398014"/>
                </a:moveTo>
                <a:lnTo>
                  <a:pt x="138070" y="2388907"/>
                </a:lnTo>
                <a:lnTo>
                  <a:pt x="110823" y="2364073"/>
                </a:lnTo>
                <a:lnTo>
                  <a:pt x="92457" y="2327237"/>
                </a:lnTo>
                <a:lnTo>
                  <a:pt x="85725" y="2282126"/>
                </a:lnTo>
                <a:lnTo>
                  <a:pt x="85725" y="1314831"/>
                </a:lnTo>
                <a:lnTo>
                  <a:pt x="78992" y="1269783"/>
                </a:lnTo>
                <a:lnTo>
                  <a:pt x="60626" y="1232963"/>
                </a:lnTo>
                <a:lnTo>
                  <a:pt x="33379" y="1208121"/>
                </a:lnTo>
                <a:lnTo>
                  <a:pt x="0" y="1199007"/>
                </a:lnTo>
                <a:lnTo>
                  <a:pt x="33379" y="1189892"/>
                </a:lnTo>
                <a:lnTo>
                  <a:pt x="60626" y="1165050"/>
                </a:lnTo>
                <a:lnTo>
                  <a:pt x="78992" y="1128230"/>
                </a:lnTo>
                <a:lnTo>
                  <a:pt x="85725" y="1083183"/>
                </a:lnTo>
                <a:lnTo>
                  <a:pt x="85725" y="115824"/>
                </a:lnTo>
                <a:lnTo>
                  <a:pt x="92457" y="70776"/>
                </a:lnTo>
                <a:lnTo>
                  <a:pt x="110823" y="33956"/>
                </a:lnTo>
                <a:lnTo>
                  <a:pt x="138070" y="9114"/>
                </a:lnTo>
                <a:lnTo>
                  <a:pt x="171450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20E5633B-2507-4275-B4B9-128A5DD68218}"/>
              </a:ext>
            </a:extLst>
          </p:cNvPr>
          <p:cNvSpPr txBox="1"/>
          <p:nvPr/>
        </p:nvSpPr>
        <p:spPr>
          <a:xfrm>
            <a:off x="3208654" y="5045921"/>
            <a:ext cx="3049905" cy="807085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27305" rIns="0" bIns="0" rtlCol="0">
            <a:spAutoFit/>
          </a:bodyPr>
          <a:lstStyle/>
          <a:p>
            <a:pPr marL="226695" indent="-227329">
              <a:lnSpc>
                <a:spcPct val="100000"/>
              </a:lnSpc>
              <a:spcBef>
                <a:spcPts val="215"/>
              </a:spcBef>
              <a:buAutoNum type="arabicPeriod" startAt="6"/>
              <a:tabLst>
                <a:tab pos="227329" algn="l"/>
              </a:tabLst>
            </a:pPr>
            <a:r>
              <a:rPr sz="1600" spc="-5" dirty="0">
                <a:latin typeface="Arial"/>
                <a:cs typeface="Arial"/>
              </a:rPr>
              <a:t>Read </a:t>
            </a:r>
            <a:r>
              <a:rPr sz="1600" dirty="0">
                <a:latin typeface="Consolas"/>
                <a:cs typeface="Consolas"/>
              </a:rPr>
              <a:t>bar</a:t>
            </a:r>
            <a:r>
              <a:rPr sz="1600" spc="-505" dirty="0"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inode </a:t>
            </a:r>
            <a:r>
              <a:rPr sz="1600" dirty="0">
                <a:latin typeface="Arial"/>
                <a:cs typeface="Arial"/>
              </a:rPr>
              <a:t>to locate </a:t>
            </a:r>
            <a:r>
              <a:rPr sz="1600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227329" indent="-227329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227329" algn="l"/>
              </a:tabLst>
            </a:pPr>
            <a:r>
              <a:rPr sz="1600" dirty="0">
                <a:latin typeface="Arial"/>
                <a:cs typeface="Arial"/>
              </a:rPr>
              <a:t>Read </a:t>
            </a:r>
            <a:r>
              <a:rPr sz="1600" spc="-5" dirty="0">
                <a:latin typeface="Arial"/>
                <a:cs typeface="Arial"/>
              </a:rPr>
              <a:t>data block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Consolas"/>
                <a:cs typeface="Consolas"/>
              </a:rPr>
              <a:t>bar</a:t>
            </a:r>
            <a:endParaRPr sz="1600">
              <a:latin typeface="Consolas"/>
              <a:cs typeface="Consolas"/>
            </a:endParaRPr>
          </a:p>
          <a:p>
            <a:pPr marL="226695" indent="-227329">
              <a:lnSpc>
                <a:spcPct val="100000"/>
              </a:lnSpc>
              <a:buAutoNum type="arabicPeriod" startAt="6"/>
              <a:tabLst>
                <a:tab pos="227329" algn="l"/>
              </a:tabLst>
            </a:pPr>
            <a:r>
              <a:rPr sz="1600" spc="-5" dirty="0">
                <a:latin typeface="Arial"/>
                <a:cs typeface="Arial"/>
              </a:rPr>
              <a:t>Update timestamp </a:t>
            </a:r>
            <a:r>
              <a:rPr sz="1600" dirty="0">
                <a:latin typeface="Arial"/>
                <a:cs typeface="Arial"/>
              </a:rPr>
              <a:t>of </a:t>
            </a:r>
            <a:r>
              <a:rPr sz="1600" dirty="0">
                <a:latin typeface="Consolas"/>
                <a:cs typeface="Consolas"/>
              </a:rPr>
              <a:t>bar</a:t>
            </a:r>
            <a:r>
              <a:rPr sz="1600" spc="-445" dirty="0">
                <a:latin typeface="Consolas"/>
                <a:cs typeface="Consolas"/>
              </a:rPr>
              <a:t> </a:t>
            </a:r>
            <a:r>
              <a:rPr sz="1600" spc="-5" dirty="0">
                <a:latin typeface="Arial"/>
                <a:cs typeface="Arial"/>
              </a:rPr>
              <a:t>inode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7461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Access Path: Read (2/2)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513792" y="2678733"/>
            <a:ext cx="11161240" cy="4179267"/>
          </a:xfrm>
        </p:spPr>
        <p:txBody>
          <a:bodyPr anchor="t">
            <a:noAutofit/>
          </a:bodyPr>
          <a:lstStyle/>
          <a:p>
            <a:pPr marL="847090" marR="608330" indent="-285750">
              <a:lnSpc>
                <a:spcPct val="101899"/>
              </a:lnSpc>
              <a:spcBef>
                <a:spcPts val="45"/>
              </a:spcBef>
              <a:buFont typeface="Arial"/>
              <a:buChar char="–"/>
              <a:tabLst>
                <a:tab pos="847090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Note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lang="en-US" altLang="zh-TW" spc="-5" dirty="0">
                <a:latin typeface="Arial"/>
                <a:cs typeface="Arial"/>
              </a:rPr>
              <a:t>amount </a:t>
            </a:r>
            <a:r>
              <a:rPr lang="en-US" altLang="zh-TW" dirty="0">
                <a:latin typeface="Arial"/>
                <a:cs typeface="Arial"/>
              </a:rPr>
              <a:t>of I/O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generated by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dirty="0">
                <a:solidFill>
                  <a:srgbClr val="333333"/>
                </a:solidFill>
                <a:latin typeface="Consolas"/>
                <a:cs typeface="Consolas"/>
              </a:rPr>
              <a:t>open()</a:t>
            </a:r>
            <a:r>
              <a:rPr lang="en-US" altLang="zh-TW" spc="-67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proportional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length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the</a:t>
            </a:r>
            <a:r>
              <a:rPr lang="en-US" altLang="zh-TW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pathname.</a:t>
            </a:r>
            <a:endParaRPr lang="en-US" altLang="zh-TW" dirty="0">
              <a:latin typeface="Arial"/>
              <a:cs typeface="Arial"/>
            </a:endParaRPr>
          </a:p>
          <a:p>
            <a:pPr marL="1247140" lvl="1">
              <a:lnSpc>
                <a:spcPct val="100000"/>
              </a:lnSpc>
              <a:spcBef>
                <a:spcPts val="490"/>
              </a:spcBef>
              <a:tabLst>
                <a:tab pos="1246505" algn="l"/>
                <a:tab pos="1247140" algn="l"/>
              </a:tabLst>
            </a:pP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Large directories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would make this worse. (Why? Step</a:t>
            </a:r>
            <a:r>
              <a:rPr lang="en-US" altLang="zh-TW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4)</a:t>
            </a:r>
            <a:endParaRPr lang="en-US" altLang="zh-TW" dirty="0">
              <a:latin typeface="Arial"/>
              <a:cs typeface="Arial"/>
            </a:endParaRPr>
          </a:p>
          <a:p>
            <a:pPr marL="847090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847090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Note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: 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following work is also needed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but not</a:t>
            </a:r>
            <a:r>
              <a:rPr lang="en-US" altLang="zh-TW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listed:</a:t>
            </a:r>
            <a:endParaRPr lang="en-US" altLang="zh-TW" dirty="0">
              <a:latin typeface="Arial"/>
              <a:cs typeface="Arial"/>
            </a:endParaRPr>
          </a:p>
          <a:p>
            <a:pPr marL="1247140" marR="5080" lvl="1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246505" algn="l"/>
                <a:tab pos="1247140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Step 5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also needs to check permissions; allocate a file descriptor  for this process; create an entry in the open-file table; return the file  descriptor to the</a:t>
            </a:r>
            <a:r>
              <a:rPr lang="en-US" altLang="zh-TW" spc="-25" dirty="0">
                <a:solidFill>
                  <a:srgbClr val="333333"/>
                </a:solidFill>
                <a:latin typeface="Arial"/>
                <a:cs typeface="Arial"/>
              </a:rPr>
              <a:t> user.</a:t>
            </a:r>
            <a:endParaRPr lang="en-US" altLang="zh-TW" dirty="0">
              <a:latin typeface="Arial"/>
              <a:cs typeface="Arial"/>
            </a:endParaRPr>
          </a:p>
          <a:p>
            <a:pPr marL="408305" indent="-396240">
              <a:lnSpc>
                <a:spcPct val="100000"/>
              </a:lnSpc>
              <a:spcBef>
                <a:spcPts val="370"/>
              </a:spcBef>
              <a:buAutoNum type="arabicPeriod" startAt="6"/>
              <a:tabLst>
                <a:tab pos="408940" algn="l"/>
              </a:tabLst>
            </a:pPr>
            <a:r>
              <a:rPr lang="en-US" altLang="zh-TW" sz="2800" dirty="0">
                <a:latin typeface="Arial"/>
                <a:cs typeface="Arial"/>
              </a:rPr>
              <a:t>Read </a:t>
            </a:r>
            <a:r>
              <a:rPr lang="en-US" altLang="zh-TW" sz="2800" dirty="0">
                <a:latin typeface="Consolas"/>
                <a:cs typeface="Consolas"/>
              </a:rPr>
              <a:t>bar</a:t>
            </a:r>
            <a:r>
              <a:rPr lang="en-US" altLang="zh-TW" sz="2800" spc="-775" dirty="0">
                <a:latin typeface="Consolas"/>
                <a:cs typeface="Consolas"/>
              </a:rPr>
              <a:t> </a:t>
            </a:r>
            <a:r>
              <a:rPr lang="en-US" altLang="zh-TW" sz="2800" dirty="0" err="1">
                <a:latin typeface="Arial"/>
                <a:cs typeface="Arial"/>
              </a:rPr>
              <a:t>inode</a:t>
            </a:r>
            <a:r>
              <a:rPr lang="en-US" altLang="zh-TW" sz="2800" dirty="0">
                <a:latin typeface="Arial"/>
                <a:cs typeface="Arial"/>
              </a:rPr>
              <a:t> to locate data</a:t>
            </a:r>
          </a:p>
          <a:p>
            <a:pPr marL="847090" marR="325755" lvl="1" indent="-28575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84709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Note 3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read will further update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in-memory open  file table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maintain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400" spc="-5" dirty="0">
                <a:solidFill>
                  <a:srgbClr val="750E6C"/>
                </a:solidFill>
                <a:latin typeface="Arial"/>
                <a:cs typeface="Arial"/>
              </a:rPr>
              <a:t>file </a:t>
            </a:r>
            <a:r>
              <a:rPr lang="en-US" altLang="zh-TW" sz="2400" spc="-10" dirty="0">
                <a:solidFill>
                  <a:srgbClr val="750E6C"/>
                </a:solidFill>
                <a:latin typeface="Arial"/>
                <a:cs typeface="Arial"/>
              </a:rPr>
              <a:t>offset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this file</a:t>
            </a:r>
            <a:r>
              <a:rPr lang="en-US" altLang="zh-TW" sz="2400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15" dirty="0">
                <a:solidFill>
                  <a:srgbClr val="333333"/>
                </a:solidFill>
                <a:latin typeface="Arial"/>
                <a:cs typeface="Arial"/>
              </a:rPr>
              <a:t>descriptor</a:t>
            </a:r>
            <a:r>
              <a:rPr lang="en-US" altLang="zh-TW" sz="2400" spc="-15" dirty="0">
                <a:solidFill>
                  <a:srgbClr val="750E6C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247140" lvl="2">
              <a:lnSpc>
                <a:spcPct val="100000"/>
              </a:lnSpc>
              <a:spcBef>
                <a:spcPts val="490"/>
              </a:spcBef>
              <a:tabLst>
                <a:tab pos="1246505" algn="l"/>
                <a:tab pos="124714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Such that the next read will read the subsequent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file</a:t>
            </a:r>
            <a:r>
              <a:rPr lang="en-US" altLang="zh-TW" sz="20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block.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88AEA90-2A64-4EA2-9716-4579AD74B36E}"/>
              </a:ext>
            </a:extLst>
          </p:cNvPr>
          <p:cNvSpPr/>
          <p:nvPr/>
        </p:nvSpPr>
        <p:spPr>
          <a:xfrm>
            <a:off x="2107442" y="1124744"/>
            <a:ext cx="8885727" cy="1323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E554D6A-79CB-48DB-B331-131DD11DDBA4}"/>
              </a:ext>
            </a:extLst>
          </p:cNvPr>
          <p:cNvSpPr/>
          <p:nvPr/>
        </p:nvSpPr>
        <p:spPr>
          <a:xfrm>
            <a:off x="2035456" y="1105694"/>
            <a:ext cx="9029700" cy="1362075"/>
          </a:xfrm>
          <a:custGeom>
            <a:avLst/>
            <a:gdLst/>
            <a:ahLst/>
            <a:cxnLst/>
            <a:rect l="l" t="t" r="r" b="b"/>
            <a:pathLst>
              <a:path w="9029700" h="1362075">
                <a:moveTo>
                  <a:pt x="0" y="1361694"/>
                </a:moveTo>
                <a:lnTo>
                  <a:pt x="9029700" y="1361694"/>
                </a:lnTo>
                <a:lnTo>
                  <a:pt x="9029700" y="0"/>
                </a:lnTo>
                <a:lnTo>
                  <a:pt x="0" y="0"/>
                </a:lnTo>
                <a:lnTo>
                  <a:pt x="0" y="1361694"/>
                </a:lnTo>
                <a:close/>
              </a:path>
            </a:pathLst>
          </a:custGeom>
          <a:ln w="38100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6133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Access Path: Write (1/2)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764704"/>
            <a:ext cx="9912556" cy="5791919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Example: Create (write) a new file</a:t>
            </a:r>
            <a:r>
              <a:rPr lang="en-US" altLang="zh-TW" sz="2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Consolas"/>
                <a:cs typeface="Consolas"/>
              </a:rPr>
              <a:t>/foo/bar</a:t>
            </a:r>
            <a:endParaRPr lang="en-US" altLang="zh-TW" sz="28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7C29558-D64A-4833-8063-A6DF0B220534}"/>
              </a:ext>
            </a:extLst>
          </p:cNvPr>
          <p:cNvSpPr/>
          <p:nvPr/>
        </p:nvSpPr>
        <p:spPr>
          <a:xfrm>
            <a:off x="2688047" y="1238252"/>
            <a:ext cx="7057644" cy="5619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0134BEB-24D1-47AA-ABF3-D29269E71374}"/>
              </a:ext>
            </a:extLst>
          </p:cNvPr>
          <p:cNvSpPr/>
          <p:nvPr/>
        </p:nvSpPr>
        <p:spPr>
          <a:xfrm>
            <a:off x="7711150" y="1757937"/>
            <a:ext cx="171450" cy="690880"/>
          </a:xfrm>
          <a:custGeom>
            <a:avLst/>
            <a:gdLst/>
            <a:ahLst/>
            <a:cxnLst/>
            <a:rect l="l" t="t" r="r" b="b"/>
            <a:pathLst>
              <a:path w="171450" h="690880">
                <a:moveTo>
                  <a:pt x="0" y="690371"/>
                </a:moveTo>
                <a:lnTo>
                  <a:pt x="33379" y="681257"/>
                </a:lnTo>
                <a:lnTo>
                  <a:pt x="60626" y="656415"/>
                </a:lnTo>
                <a:lnTo>
                  <a:pt x="78992" y="619595"/>
                </a:lnTo>
                <a:lnTo>
                  <a:pt x="85725" y="574548"/>
                </a:lnTo>
                <a:lnTo>
                  <a:pt x="85725" y="461010"/>
                </a:lnTo>
                <a:lnTo>
                  <a:pt x="92457" y="415962"/>
                </a:lnTo>
                <a:lnTo>
                  <a:pt x="110823" y="379142"/>
                </a:lnTo>
                <a:lnTo>
                  <a:pt x="138070" y="354300"/>
                </a:lnTo>
                <a:lnTo>
                  <a:pt x="171450" y="345186"/>
                </a:lnTo>
                <a:lnTo>
                  <a:pt x="138070" y="336071"/>
                </a:lnTo>
                <a:lnTo>
                  <a:pt x="110823" y="311229"/>
                </a:lnTo>
                <a:lnTo>
                  <a:pt x="92457" y="274409"/>
                </a:lnTo>
                <a:lnTo>
                  <a:pt x="85725" y="229362"/>
                </a:lnTo>
                <a:lnTo>
                  <a:pt x="85725" y="115824"/>
                </a:lnTo>
                <a:lnTo>
                  <a:pt x="78992" y="70776"/>
                </a:lnTo>
                <a:lnTo>
                  <a:pt x="60626" y="33956"/>
                </a:lnTo>
                <a:lnTo>
                  <a:pt x="33379" y="9114"/>
                </a:lnTo>
                <a:lnTo>
                  <a:pt x="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46A6DE7-65E6-4A08-A160-54763D8F917D}"/>
              </a:ext>
            </a:extLst>
          </p:cNvPr>
          <p:cNvSpPr/>
          <p:nvPr/>
        </p:nvSpPr>
        <p:spPr>
          <a:xfrm>
            <a:off x="7932892" y="1984252"/>
            <a:ext cx="3092450" cy="238125"/>
          </a:xfrm>
          <a:custGeom>
            <a:avLst/>
            <a:gdLst/>
            <a:ahLst/>
            <a:cxnLst/>
            <a:rect l="l" t="t" r="r" b="b"/>
            <a:pathLst>
              <a:path w="3092450" h="238125">
                <a:moveTo>
                  <a:pt x="0" y="237743"/>
                </a:moveTo>
                <a:lnTo>
                  <a:pt x="3092196" y="237743"/>
                </a:lnTo>
                <a:lnTo>
                  <a:pt x="3092196" y="0"/>
                </a:lnTo>
                <a:lnTo>
                  <a:pt x="0" y="0"/>
                </a:lnTo>
                <a:lnTo>
                  <a:pt x="0" y="237743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DF86EF4-7F86-4AB3-8CF0-B689AEC4EB8D}"/>
              </a:ext>
            </a:extLst>
          </p:cNvPr>
          <p:cNvSpPr txBox="1"/>
          <p:nvPr/>
        </p:nvSpPr>
        <p:spPr>
          <a:xfrm>
            <a:off x="7920954" y="1962408"/>
            <a:ext cx="31076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1. The </a:t>
            </a:r>
            <a:r>
              <a:rPr sz="1600" spc="-5" dirty="0">
                <a:latin typeface="Arial"/>
                <a:cs typeface="Arial"/>
              </a:rPr>
              <a:t>file </a:t>
            </a:r>
            <a:r>
              <a:rPr sz="1600" dirty="0">
                <a:latin typeface="Arial"/>
                <a:cs typeface="Arial"/>
              </a:rPr>
              <a:t>must be </a:t>
            </a:r>
            <a:r>
              <a:rPr sz="1600" spc="-5" dirty="0">
                <a:latin typeface="Arial"/>
                <a:cs typeface="Arial"/>
              </a:rPr>
              <a:t>opened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187630E-D09B-4AF7-8D55-06B29DB05A50}"/>
              </a:ext>
            </a:extLst>
          </p:cNvPr>
          <p:cNvSpPr/>
          <p:nvPr/>
        </p:nvSpPr>
        <p:spPr>
          <a:xfrm>
            <a:off x="7711150" y="2532130"/>
            <a:ext cx="171450" cy="1178560"/>
          </a:xfrm>
          <a:custGeom>
            <a:avLst/>
            <a:gdLst/>
            <a:ahLst/>
            <a:cxnLst/>
            <a:rect l="l" t="t" r="r" b="b"/>
            <a:pathLst>
              <a:path w="171450" h="1178560">
                <a:moveTo>
                  <a:pt x="0" y="1178052"/>
                </a:moveTo>
                <a:lnTo>
                  <a:pt x="33379" y="1168937"/>
                </a:lnTo>
                <a:lnTo>
                  <a:pt x="60626" y="1144095"/>
                </a:lnTo>
                <a:lnTo>
                  <a:pt x="78992" y="1107275"/>
                </a:lnTo>
                <a:lnTo>
                  <a:pt x="85725" y="1062227"/>
                </a:lnTo>
                <a:lnTo>
                  <a:pt x="85725" y="704850"/>
                </a:lnTo>
                <a:lnTo>
                  <a:pt x="92457" y="659802"/>
                </a:lnTo>
                <a:lnTo>
                  <a:pt x="110823" y="622982"/>
                </a:lnTo>
                <a:lnTo>
                  <a:pt x="138070" y="598140"/>
                </a:lnTo>
                <a:lnTo>
                  <a:pt x="171450" y="589026"/>
                </a:lnTo>
                <a:lnTo>
                  <a:pt x="138070" y="579911"/>
                </a:lnTo>
                <a:lnTo>
                  <a:pt x="110823" y="555069"/>
                </a:lnTo>
                <a:lnTo>
                  <a:pt x="92457" y="518249"/>
                </a:lnTo>
                <a:lnTo>
                  <a:pt x="85725" y="473201"/>
                </a:lnTo>
                <a:lnTo>
                  <a:pt x="85725" y="115824"/>
                </a:lnTo>
                <a:lnTo>
                  <a:pt x="78992" y="70776"/>
                </a:lnTo>
                <a:lnTo>
                  <a:pt x="60626" y="33956"/>
                </a:lnTo>
                <a:lnTo>
                  <a:pt x="33379" y="9114"/>
                </a:lnTo>
                <a:lnTo>
                  <a:pt x="0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FCEBBDF-CDA3-4D8A-A9B4-9BDCE842C71F}"/>
              </a:ext>
            </a:extLst>
          </p:cNvPr>
          <p:cNvSpPr/>
          <p:nvPr/>
        </p:nvSpPr>
        <p:spPr>
          <a:xfrm>
            <a:off x="7932892" y="2760730"/>
            <a:ext cx="3092450" cy="721360"/>
          </a:xfrm>
          <a:custGeom>
            <a:avLst/>
            <a:gdLst/>
            <a:ahLst/>
            <a:cxnLst/>
            <a:rect l="l" t="t" r="r" b="b"/>
            <a:pathLst>
              <a:path w="3092450" h="721360">
                <a:moveTo>
                  <a:pt x="0" y="720851"/>
                </a:moveTo>
                <a:lnTo>
                  <a:pt x="3092196" y="720851"/>
                </a:lnTo>
                <a:lnTo>
                  <a:pt x="3092196" y="0"/>
                </a:lnTo>
                <a:lnTo>
                  <a:pt x="0" y="0"/>
                </a:lnTo>
                <a:lnTo>
                  <a:pt x="0" y="720851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AA72319-D9F0-46C3-881D-3907CC659934}"/>
              </a:ext>
            </a:extLst>
          </p:cNvPr>
          <p:cNvSpPr txBox="1"/>
          <p:nvPr/>
        </p:nvSpPr>
        <p:spPr>
          <a:xfrm>
            <a:off x="7920954" y="2736853"/>
            <a:ext cx="29305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2. FS </a:t>
            </a:r>
            <a:r>
              <a:rPr sz="1600" spc="-5" dirty="0">
                <a:latin typeface="Arial"/>
                <a:cs typeface="Arial"/>
              </a:rPr>
              <a:t>must not only allocate </a:t>
            </a:r>
            <a:r>
              <a:rPr sz="1600" dirty="0">
                <a:latin typeface="Arial"/>
                <a:cs typeface="Arial"/>
              </a:rPr>
              <a:t>an  </a:t>
            </a:r>
            <a:r>
              <a:rPr sz="1600" spc="-5" dirty="0">
                <a:latin typeface="Arial"/>
                <a:cs typeface="Arial"/>
              </a:rPr>
              <a:t>inode, </a:t>
            </a:r>
            <a:r>
              <a:rPr sz="1600" dirty="0">
                <a:latin typeface="Arial"/>
                <a:cs typeface="Arial"/>
              </a:rPr>
              <a:t>but also </a:t>
            </a:r>
            <a:r>
              <a:rPr sz="1600" spc="-5" dirty="0">
                <a:latin typeface="Arial"/>
                <a:cs typeface="Arial"/>
              </a:rPr>
              <a:t>allocate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space  </a:t>
            </a:r>
            <a:r>
              <a:rPr sz="1600" spc="-5" dirty="0">
                <a:latin typeface="Arial"/>
                <a:cs typeface="Arial"/>
              </a:rPr>
              <a:t>within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directory </a:t>
            </a:r>
            <a:r>
              <a:rPr sz="1600" dirty="0">
                <a:latin typeface="Arial"/>
                <a:cs typeface="Arial"/>
              </a:rPr>
              <a:t>for 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FD2366A0-413B-41ED-8C82-1B40ED1B8F36}"/>
              </a:ext>
            </a:extLst>
          </p:cNvPr>
          <p:cNvSpPr txBox="1"/>
          <p:nvPr/>
        </p:nvSpPr>
        <p:spPr>
          <a:xfrm>
            <a:off x="4935184" y="2510793"/>
            <a:ext cx="1629410" cy="40957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1430" rIns="0" bIns="0" rtlCol="0">
            <a:spAutoFit/>
          </a:bodyPr>
          <a:lstStyle/>
          <a:p>
            <a:pPr marL="8890" indent="-8890">
              <a:lnSpc>
                <a:spcPts val="1689"/>
              </a:lnSpc>
              <a:spcBef>
                <a:spcPts val="90"/>
              </a:spcBef>
            </a:pPr>
            <a:r>
              <a:rPr sz="1600" spc="-5" dirty="0">
                <a:latin typeface="Arial"/>
                <a:cs typeface="Arial"/>
              </a:rPr>
              <a:t>(find </a:t>
            </a:r>
            <a:r>
              <a:rPr sz="1600" dirty="0">
                <a:latin typeface="Arial"/>
                <a:cs typeface="Arial"/>
              </a:rPr>
              <a:t>a free </a:t>
            </a:r>
            <a:r>
              <a:rPr sz="1600" spc="-5" dirty="0">
                <a:latin typeface="Arial"/>
                <a:cs typeface="Arial"/>
              </a:rPr>
              <a:t>inode)  </a:t>
            </a:r>
            <a:r>
              <a:rPr sz="1600" dirty="0">
                <a:latin typeface="Arial"/>
                <a:cs typeface="Arial"/>
              </a:rPr>
              <a:t>(mark it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allocated)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6092CE0-7D69-4A85-BBFD-5670CC8634E4}"/>
              </a:ext>
            </a:extLst>
          </p:cNvPr>
          <p:cNvSpPr txBox="1"/>
          <p:nvPr/>
        </p:nvSpPr>
        <p:spPr>
          <a:xfrm>
            <a:off x="6729694" y="3330706"/>
            <a:ext cx="875030" cy="21653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05"/>
              </a:lnSpc>
            </a:pPr>
            <a:r>
              <a:rPr sz="1600" spc="-5" dirty="0">
                <a:latin typeface="Arial"/>
                <a:cs typeface="Arial"/>
              </a:rPr>
              <a:t>(initialize)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654E54D-B867-4944-8FB8-4AA2A6105862}"/>
              </a:ext>
            </a:extLst>
          </p:cNvPr>
          <p:cNvSpPr txBox="1"/>
          <p:nvPr/>
        </p:nvSpPr>
        <p:spPr>
          <a:xfrm>
            <a:off x="3735034" y="2919987"/>
            <a:ext cx="3491229" cy="21653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1705"/>
              </a:lnSpc>
            </a:pPr>
            <a:r>
              <a:rPr sz="1600" spc="-5" dirty="0">
                <a:latin typeface="Arial"/>
                <a:cs typeface="Arial"/>
              </a:rPr>
              <a:t>(link </a:t>
            </a:r>
            <a:r>
              <a:rPr sz="1600" dirty="0">
                <a:latin typeface="Arial"/>
                <a:cs typeface="Arial"/>
              </a:rPr>
              <a:t>the file </a:t>
            </a:r>
            <a:r>
              <a:rPr sz="1600" spc="-5" dirty="0">
                <a:latin typeface="Arial"/>
                <a:cs typeface="Arial"/>
              </a:rPr>
              <a:t>name and the inode in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8885B57E-A97D-473F-94FF-579919A4DAB5}"/>
              </a:ext>
            </a:extLst>
          </p:cNvPr>
          <p:cNvSpPr txBox="1"/>
          <p:nvPr/>
        </p:nvSpPr>
        <p:spPr>
          <a:xfrm>
            <a:off x="4631909" y="3330706"/>
            <a:ext cx="788670" cy="21653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600" spc="-5" dirty="0">
                <a:latin typeface="Arial"/>
                <a:cs typeface="Arial"/>
              </a:rPr>
              <a:t>(update)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3239F4A7-4C16-41F9-A541-E83129C60F61}"/>
              </a:ext>
            </a:extLst>
          </p:cNvPr>
          <p:cNvSpPr/>
          <p:nvPr/>
        </p:nvSpPr>
        <p:spPr>
          <a:xfrm>
            <a:off x="5414736" y="3228979"/>
            <a:ext cx="248538" cy="419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CF7C9A17-97DF-4632-98C9-007C20941468}"/>
              </a:ext>
            </a:extLst>
          </p:cNvPr>
          <p:cNvSpPr txBox="1"/>
          <p:nvPr/>
        </p:nvSpPr>
        <p:spPr>
          <a:xfrm>
            <a:off x="2036791" y="2349758"/>
            <a:ext cx="506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I/</a:t>
            </a:r>
            <a:r>
              <a:rPr sz="2000" b="1" spc="-10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F5F47E5F-E196-4F71-8ED0-57C4C33379F1}"/>
              </a:ext>
            </a:extLst>
          </p:cNvPr>
          <p:cNvSpPr txBox="1"/>
          <p:nvPr/>
        </p:nvSpPr>
        <p:spPr>
          <a:xfrm>
            <a:off x="2036791" y="3944624"/>
            <a:ext cx="506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I/</a:t>
            </a:r>
            <a:r>
              <a:rPr sz="2000" b="1" spc="-10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DC838B45-AC76-4E64-BF1D-9F8027C993A4}"/>
              </a:ext>
            </a:extLst>
          </p:cNvPr>
          <p:cNvSpPr txBox="1"/>
          <p:nvPr/>
        </p:nvSpPr>
        <p:spPr>
          <a:xfrm>
            <a:off x="2036791" y="4968751"/>
            <a:ext cx="506095" cy="162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I/</a:t>
            </a:r>
            <a:r>
              <a:rPr sz="2000" b="1" spc="-10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I/</a:t>
            </a:r>
            <a:r>
              <a:rPr sz="2000" b="1" spc="-10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5AC15ECF-F060-4001-9B77-8DDDABBD60F5}"/>
              </a:ext>
            </a:extLst>
          </p:cNvPr>
          <p:cNvSpPr txBox="1"/>
          <p:nvPr/>
        </p:nvSpPr>
        <p:spPr>
          <a:xfrm>
            <a:off x="4250909" y="3944115"/>
            <a:ext cx="2030730" cy="443865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600" spc="-5" dirty="0">
                <a:latin typeface="Arial"/>
                <a:cs typeface="Arial"/>
              </a:rPr>
              <a:t>(find </a:t>
            </a:r>
            <a:r>
              <a:rPr sz="1600" dirty="0">
                <a:latin typeface="Arial"/>
                <a:cs typeface="Arial"/>
              </a:rPr>
              <a:t>a free </a:t>
            </a:r>
            <a:r>
              <a:rPr sz="1600" spc="-5" dirty="0">
                <a:latin typeface="Arial"/>
                <a:cs typeface="Arial"/>
              </a:rPr>
              <a:t>data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block)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1789"/>
              </a:lnSpc>
            </a:pPr>
            <a:r>
              <a:rPr sz="1600" spc="-5" dirty="0">
                <a:latin typeface="Arial"/>
                <a:cs typeface="Arial"/>
              </a:rPr>
              <a:t>(update data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bitmap)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3ED1024C-D6DA-472E-9981-B357668C9A73}"/>
              </a:ext>
            </a:extLst>
          </p:cNvPr>
          <p:cNvSpPr/>
          <p:nvPr/>
        </p:nvSpPr>
        <p:spPr>
          <a:xfrm>
            <a:off x="6889715" y="4160524"/>
            <a:ext cx="3716654" cy="215900"/>
          </a:xfrm>
          <a:custGeom>
            <a:avLst/>
            <a:gdLst/>
            <a:ahLst/>
            <a:cxnLst/>
            <a:rect l="l" t="t" r="r" b="b"/>
            <a:pathLst>
              <a:path w="3716654" h="215900">
                <a:moveTo>
                  <a:pt x="0" y="215645"/>
                </a:moveTo>
                <a:lnTo>
                  <a:pt x="3716274" y="215645"/>
                </a:lnTo>
                <a:lnTo>
                  <a:pt x="3716274" y="0"/>
                </a:lnTo>
                <a:lnTo>
                  <a:pt x="0" y="0"/>
                </a:lnTo>
                <a:lnTo>
                  <a:pt x="0" y="215645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A54398CB-E2B0-419B-961B-C0AD06F83133}"/>
              </a:ext>
            </a:extLst>
          </p:cNvPr>
          <p:cNvSpPr txBox="1"/>
          <p:nvPr/>
        </p:nvSpPr>
        <p:spPr>
          <a:xfrm>
            <a:off x="6889715" y="4128012"/>
            <a:ext cx="371665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(update with the </a:t>
            </a:r>
            <a:r>
              <a:rPr sz="1600" spc="-5" dirty="0">
                <a:latin typeface="Arial"/>
                <a:cs typeface="Arial"/>
              </a:rPr>
              <a:t>new data block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location)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E6F074C8-8B42-4BC4-BDC6-50453B401DEF}"/>
              </a:ext>
            </a:extLst>
          </p:cNvPr>
          <p:cNvSpPr/>
          <p:nvPr/>
        </p:nvSpPr>
        <p:spPr>
          <a:xfrm>
            <a:off x="6640160" y="3858390"/>
            <a:ext cx="258445" cy="425450"/>
          </a:xfrm>
          <a:custGeom>
            <a:avLst/>
            <a:gdLst/>
            <a:ahLst/>
            <a:cxnLst/>
            <a:rect l="l" t="t" r="r" b="b"/>
            <a:pathLst>
              <a:path w="258445" h="425450">
                <a:moveTo>
                  <a:pt x="47153" y="60611"/>
                </a:moveTo>
                <a:lnTo>
                  <a:pt x="30756" y="70366"/>
                </a:lnTo>
                <a:lnTo>
                  <a:pt x="241807" y="425323"/>
                </a:lnTo>
                <a:lnTo>
                  <a:pt x="258190" y="415544"/>
                </a:lnTo>
                <a:lnTo>
                  <a:pt x="47153" y="60611"/>
                </a:lnTo>
                <a:close/>
              </a:path>
              <a:path w="258445" h="425450">
                <a:moveTo>
                  <a:pt x="0" y="0"/>
                </a:moveTo>
                <a:lnTo>
                  <a:pt x="6223" y="84962"/>
                </a:lnTo>
                <a:lnTo>
                  <a:pt x="30756" y="70366"/>
                </a:lnTo>
                <a:lnTo>
                  <a:pt x="24256" y="59436"/>
                </a:lnTo>
                <a:lnTo>
                  <a:pt x="40639" y="49656"/>
                </a:lnTo>
                <a:lnTo>
                  <a:pt x="65564" y="49656"/>
                </a:lnTo>
                <a:lnTo>
                  <a:pt x="71754" y="45974"/>
                </a:lnTo>
                <a:lnTo>
                  <a:pt x="0" y="0"/>
                </a:lnTo>
                <a:close/>
              </a:path>
              <a:path w="258445" h="425450">
                <a:moveTo>
                  <a:pt x="40639" y="49656"/>
                </a:moveTo>
                <a:lnTo>
                  <a:pt x="24256" y="59436"/>
                </a:lnTo>
                <a:lnTo>
                  <a:pt x="30756" y="70366"/>
                </a:lnTo>
                <a:lnTo>
                  <a:pt x="47153" y="60611"/>
                </a:lnTo>
                <a:lnTo>
                  <a:pt x="40639" y="49656"/>
                </a:lnTo>
                <a:close/>
              </a:path>
              <a:path w="258445" h="425450">
                <a:moveTo>
                  <a:pt x="65564" y="49656"/>
                </a:moveTo>
                <a:lnTo>
                  <a:pt x="40639" y="49656"/>
                </a:lnTo>
                <a:lnTo>
                  <a:pt x="47153" y="60611"/>
                </a:lnTo>
                <a:lnTo>
                  <a:pt x="65564" y="49656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CA721C1F-4585-4EED-8890-793F46F054E0}"/>
              </a:ext>
            </a:extLst>
          </p:cNvPr>
          <p:cNvSpPr/>
          <p:nvPr/>
        </p:nvSpPr>
        <p:spPr>
          <a:xfrm>
            <a:off x="6640160" y="4264029"/>
            <a:ext cx="258445" cy="400685"/>
          </a:xfrm>
          <a:custGeom>
            <a:avLst/>
            <a:gdLst/>
            <a:ahLst/>
            <a:cxnLst/>
            <a:rect l="l" t="t" r="r" b="b"/>
            <a:pathLst>
              <a:path w="258445" h="400685">
                <a:moveTo>
                  <a:pt x="8508" y="315594"/>
                </a:moveTo>
                <a:lnTo>
                  <a:pt x="0" y="400304"/>
                </a:lnTo>
                <a:lnTo>
                  <a:pt x="72898" y="356362"/>
                </a:lnTo>
                <a:lnTo>
                  <a:pt x="65676" y="351789"/>
                </a:lnTo>
                <a:lnTo>
                  <a:pt x="42037" y="351789"/>
                </a:lnTo>
                <a:lnTo>
                  <a:pt x="25907" y="341630"/>
                </a:lnTo>
                <a:lnTo>
                  <a:pt x="32692" y="330906"/>
                </a:lnTo>
                <a:lnTo>
                  <a:pt x="8508" y="315594"/>
                </a:lnTo>
                <a:close/>
              </a:path>
              <a:path w="258445" h="400685">
                <a:moveTo>
                  <a:pt x="32692" y="330906"/>
                </a:moveTo>
                <a:lnTo>
                  <a:pt x="25907" y="341630"/>
                </a:lnTo>
                <a:lnTo>
                  <a:pt x="42037" y="351789"/>
                </a:lnTo>
                <a:lnTo>
                  <a:pt x="48795" y="341101"/>
                </a:lnTo>
                <a:lnTo>
                  <a:pt x="32692" y="330906"/>
                </a:lnTo>
                <a:close/>
              </a:path>
              <a:path w="258445" h="400685">
                <a:moveTo>
                  <a:pt x="48795" y="341101"/>
                </a:moveTo>
                <a:lnTo>
                  <a:pt x="42037" y="351789"/>
                </a:lnTo>
                <a:lnTo>
                  <a:pt x="65676" y="351789"/>
                </a:lnTo>
                <a:lnTo>
                  <a:pt x="48795" y="341101"/>
                </a:lnTo>
                <a:close/>
              </a:path>
              <a:path w="258445" h="400685">
                <a:moveTo>
                  <a:pt x="242062" y="0"/>
                </a:moveTo>
                <a:lnTo>
                  <a:pt x="32692" y="330906"/>
                </a:lnTo>
                <a:lnTo>
                  <a:pt x="48795" y="341101"/>
                </a:lnTo>
                <a:lnTo>
                  <a:pt x="258063" y="10160"/>
                </a:lnTo>
                <a:lnTo>
                  <a:pt x="242062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CD1909AD-0EBD-4A8B-B177-508D1005D8B0}"/>
              </a:ext>
            </a:extLst>
          </p:cNvPr>
          <p:cNvSpPr/>
          <p:nvPr/>
        </p:nvSpPr>
        <p:spPr>
          <a:xfrm>
            <a:off x="8301700" y="4354071"/>
            <a:ext cx="2482215" cy="216535"/>
          </a:xfrm>
          <a:custGeom>
            <a:avLst/>
            <a:gdLst/>
            <a:ahLst/>
            <a:cxnLst/>
            <a:rect l="l" t="t" r="r" b="b"/>
            <a:pathLst>
              <a:path w="2482215" h="216535">
                <a:moveTo>
                  <a:pt x="0" y="216407"/>
                </a:moveTo>
                <a:lnTo>
                  <a:pt x="2481834" y="216407"/>
                </a:lnTo>
                <a:lnTo>
                  <a:pt x="2481834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61D1BBC1-9600-45D8-8C2A-E5C7E18E9F41}"/>
              </a:ext>
            </a:extLst>
          </p:cNvPr>
          <p:cNvSpPr txBox="1"/>
          <p:nvPr/>
        </p:nvSpPr>
        <p:spPr>
          <a:xfrm>
            <a:off x="8301700" y="4321814"/>
            <a:ext cx="24866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(write the </a:t>
            </a:r>
            <a:r>
              <a:rPr sz="1600" spc="-5" dirty="0">
                <a:latin typeface="Arial"/>
                <a:cs typeface="Arial"/>
              </a:rPr>
              <a:t>actual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block)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313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Access Path: Write (2/2)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298450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298450" algn="l"/>
              </a:tabLst>
            </a:pPr>
            <a:endParaRPr lang="en-US" altLang="zh-TW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298450" algn="l"/>
              </a:tabLst>
            </a:pPr>
            <a:endParaRPr lang="en-US" altLang="zh-TW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298450" algn="l"/>
              </a:tabLst>
            </a:pPr>
            <a:endParaRPr lang="en-US" altLang="zh-TW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298450" algn="l"/>
              </a:tabLst>
            </a:pPr>
            <a:endParaRPr lang="en-US" altLang="zh-TW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298450" algn="l"/>
              </a:tabLst>
            </a:pPr>
            <a:endParaRPr lang="en-US" altLang="zh-TW" b="1" spc="-5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298450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10 I/</a:t>
            </a:r>
            <a:r>
              <a:rPr lang="en-US" altLang="zh-TW" b="1" spc="-5" dirty="0" err="1">
                <a:solidFill>
                  <a:srgbClr val="333333"/>
                </a:solidFill>
                <a:latin typeface="Arial"/>
                <a:cs typeface="Arial"/>
              </a:rPr>
              <a:t>Os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are needed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walk the pathname and create</a:t>
            </a:r>
            <a:r>
              <a:rPr lang="en-US" altLang="zh-TW" u="sng" spc="114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file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698500" lvl="1">
              <a:lnSpc>
                <a:spcPct val="100000"/>
              </a:lnSpc>
              <a:spcBef>
                <a:spcPts val="490"/>
              </a:spcBef>
              <a:tabLst>
                <a:tab pos="697865" algn="l"/>
                <a:tab pos="6985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If the directory needs to </a:t>
            </a:r>
            <a:r>
              <a:rPr lang="en-US" altLang="zh-TW" spc="-25" dirty="0">
                <a:solidFill>
                  <a:srgbClr val="333333"/>
                </a:solidFill>
                <a:latin typeface="Arial"/>
                <a:cs typeface="Arial"/>
              </a:rPr>
              <a:t>grow,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additional I/</a:t>
            </a:r>
            <a:r>
              <a:rPr lang="en-US" altLang="zh-TW" spc="-5" dirty="0" err="1">
                <a:solidFill>
                  <a:srgbClr val="FF0000"/>
                </a:solidFill>
                <a:latin typeface="Arial"/>
                <a:cs typeface="Arial"/>
              </a:rPr>
              <a:t>Os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lang="en-US" altLang="zh-TW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needed.</a:t>
            </a:r>
            <a:endParaRPr lang="en-US" altLang="zh-TW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40"/>
              </a:spcBef>
            </a:pPr>
            <a:r>
              <a:rPr lang="en-US" altLang="zh-TW" sz="1800" dirty="0">
                <a:solidFill>
                  <a:srgbClr val="333333"/>
                </a:solidFill>
                <a:latin typeface="Arial"/>
                <a:cs typeface="Arial"/>
              </a:rPr>
              <a:t>– i.e., to </a:t>
            </a:r>
            <a:r>
              <a:rPr lang="en-US" altLang="zh-TW" sz="1800" spc="-5" dirty="0">
                <a:solidFill>
                  <a:srgbClr val="333333"/>
                </a:solidFill>
                <a:latin typeface="Arial"/>
                <a:cs typeface="Arial"/>
              </a:rPr>
              <a:t>the data </a:t>
            </a:r>
            <a:r>
              <a:rPr lang="en-US" altLang="zh-TW" sz="1800" dirty="0">
                <a:solidFill>
                  <a:srgbClr val="333333"/>
                </a:solidFill>
                <a:latin typeface="Arial"/>
                <a:cs typeface="Arial"/>
              </a:rPr>
              <a:t>bitmap, </a:t>
            </a:r>
            <a:r>
              <a:rPr lang="en-US" altLang="zh-TW" sz="18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lang="en-US" altLang="zh-TW"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1800" spc="-5" dirty="0">
                <a:solidFill>
                  <a:srgbClr val="333333"/>
                </a:solidFill>
                <a:latin typeface="Arial"/>
                <a:cs typeface="Arial"/>
              </a:rPr>
              <a:t>new directory</a:t>
            </a:r>
            <a:r>
              <a:rPr lang="en-US" altLang="zh-TW" sz="1800" spc="-1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1800" spc="-5" dirty="0">
                <a:solidFill>
                  <a:srgbClr val="333333"/>
                </a:solidFill>
                <a:latin typeface="Arial"/>
                <a:cs typeface="Arial"/>
              </a:rPr>
              <a:t>block.</a:t>
            </a:r>
            <a:endParaRPr lang="en-US" altLang="zh-TW" sz="1800" dirty="0"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630"/>
              </a:spcBef>
              <a:buNone/>
              <a:tabLst>
                <a:tab pos="298450" algn="l"/>
              </a:tabLst>
            </a:pPr>
            <a:endParaRPr lang="en-US" altLang="zh-TW" u="sng" spc="-5" dirty="0">
              <a:solidFill>
                <a:srgbClr val="333333"/>
              </a:solidFill>
              <a:uFill>
                <a:solidFill>
                  <a:srgbClr val="333333"/>
                </a:solidFill>
              </a:u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298450" algn="l"/>
              </a:tabLst>
            </a:pPr>
            <a:endParaRPr lang="en-US" altLang="zh-TW" u="sng" spc="-5" dirty="0">
              <a:solidFill>
                <a:srgbClr val="333333"/>
              </a:solidFill>
              <a:uFill>
                <a:solidFill>
                  <a:srgbClr val="333333"/>
                </a:solidFill>
              </a:u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298450" algn="l"/>
              </a:tabLst>
            </a:pPr>
            <a:endParaRPr lang="en-US" altLang="zh-TW" u="sng" spc="-5" dirty="0">
              <a:solidFill>
                <a:srgbClr val="333333"/>
              </a:solidFill>
              <a:uFill>
                <a:solidFill>
                  <a:srgbClr val="333333"/>
                </a:solidFill>
              </a:u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298450" algn="l"/>
              </a:tabLst>
            </a:pPr>
            <a:r>
              <a:rPr lang="en-US" altLang="zh-TW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Each data block write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logically generates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r>
              <a:rPr lang="en-US" altLang="zh-TW" b="1" spc="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I/</a:t>
            </a:r>
            <a:r>
              <a:rPr lang="en-US" altLang="zh-TW" b="1" spc="-5" dirty="0" err="1">
                <a:solidFill>
                  <a:srgbClr val="333333"/>
                </a:solidFill>
                <a:latin typeface="Arial"/>
                <a:cs typeface="Arial"/>
              </a:rPr>
              <a:t>Os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698500" lvl="1">
              <a:lnSpc>
                <a:spcPct val="100000"/>
              </a:lnSpc>
              <a:spcBef>
                <a:spcPts val="445"/>
              </a:spcBef>
              <a:tabLst>
                <a:tab pos="697865" algn="l"/>
                <a:tab pos="6985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lang="en-US" altLang="zh-TW" spc="-5" dirty="0">
                <a:solidFill>
                  <a:srgbClr val="333333"/>
                </a:solidFill>
                <a:latin typeface="Consolas"/>
                <a:cs typeface="Consolas"/>
              </a:rPr>
              <a:t>write()</a:t>
            </a:r>
            <a:r>
              <a:rPr lang="en-US" altLang="zh-TW" spc="-45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involves indirect pointers, 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more I/</a:t>
            </a:r>
            <a:r>
              <a:rPr lang="en-US" altLang="zh-TW" spc="-5" dirty="0" err="1">
                <a:solidFill>
                  <a:srgbClr val="FF0000"/>
                </a:solidFill>
                <a:latin typeface="Arial"/>
                <a:cs typeface="Arial"/>
              </a:rPr>
              <a:t>Os</a:t>
            </a:r>
            <a:r>
              <a:rPr lang="en-US" altLang="zh-TW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are needed as well.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C0DA1B0-E86B-4A4D-ADD9-94F5939C6BD0}"/>
              </a:ext>
            </a:extLst>
          </p:cNvPr>
          <p:cNvSpPr/>
          <p:nvPr/>
        </p:nvSpPr>
        <p:spPr>
          <a:xfrm>
            <a:off x="2494012" y="894730"/>
            <a:ext cx="8641868" cy="1958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049869C-8867-466B-A5A5-A79EFDDA1113}"/>
              </a:ext>
            </a:extLst>
          </p:cNvPr>
          <p:cNvSpPr/>
          <p:nvPr/>
        </p:nvSpPr>
        <p:spPr>
          <a:xfrm>
            <a:off x="2496214" y="4474070"/>
            <a:ext cx="8641869" cy="966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5154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Caching and Buffering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Like in UNIX file system, reading and writing files</a:t>
            </a:r>
            <a:r>
              <a:rPr lang="en-US" altLang="zh-TW"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can  be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expensive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, incurring many I/</a:t>
            </a:r>
            <a:r>
              <a:rPr lang="en-US" altLang="zh-TW" sz="2800" dirty="0" err="1">
                <a:solidFill>
                  <a:srgbClr val="333333"/>
                </a:solidFill>
                <a:latin typeface="Arial"/>
                <a:cs typeface="Arial"/>
              </a:rPr>
              <a:t>Os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 to the (slow)</a:t>
            </a:r>
            <a:r>
              <a:rPr lang="en-US" altLang="zh-TW" sz="2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Most file systems leverage the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system memory</a:t>
            </a:r>
            <a:r>
              <a:rPr lang="en-US" altLang="zh-TW" sz="2800" spc="-2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Cache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some important or popular</a:t>
            </a:r>
            <a:r>
              <a:rPr lang="en-US" altLang="zh-TW" sz="2400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blocks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12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avoid repeated reads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to the same</a:t>
            </a:r>
            <a:r>
              <a:rPr lang="en-US" altLang="zh-TW" sz="2000" spc="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blocks</a:t>
            </a:r>
            <a:endParaRPr lang="en-US" altLang="zh-TW" sz="2000" dirty="0">
              <a:latin typeface="Arial"/>
              <a:cs typeface="Arial"/>
            </a:endParaRPr>
          </a:p>
          <a:p>
            <a:pPr marL="1155700" marR="638175" lvl="2">
              <a:lnSpc>
                <a:spcPts val="2350"/>
              </a:lnSpc>
              <a:tabLst>
                <a:tab pos="1155065" algn="l"/>
                <a:tab pos="1155700" algn="l"/>
              </a:tabLst>
            </a:pPr>
            <a:r>
              <a:rPr lang="en-US" altLang="zh-TW" sz="2000" spc="-12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avoid performing hundreds of reads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to open a file with long  pathname (e.g.,</a:t>
            </a:r>
            <a:r>
              <a:rPr lang="en-US" altLang="zh-TW"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Consolas"/>
                <a:cs typeface="Consolas"/>
              </a:rPr>
              <a:t>/1/2/3/…/100/file.txt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spc="-5" dirty="0">
                <a:solidFill>
                  <a:srgbClr val="333333"/>
                </a:solidFill>
                <a:latin typeface="Arial"/>
                <a:cs typeface="Arial"/>
              </a:rPr>
              <a:t>Buffer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a number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writes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(for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5~30</a:t>
            </a:r>
            <a:r>
              <a:rPr lang="en-US" altLang="zh-TW" sz="24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seconds)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114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allow writes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to the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same location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000" dirty="0">
                <a:solidFill>
                  <a:srgbClr val="750E6C"/>
                </a:solidFill>
                <a:latin typeface="Arial"/>
                <a:cs typeface="Arial"/>
              </a:rPr>
              <a:t>in</a:t>
            </a:r>
            <a:r>
              <a:rPr lang="en-US" altLang="zh-TW" sz="2000" spc="105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memory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4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12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batch updates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into a smaller set of</a:t>
            </a:r>
            <a:r>
              <a:rPr lang="en-US" altLang="zh-TW" sz="2000" spc="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I/</a:t>
            </a:r>
            <a:r>
              <a:rPr lang="en-US" altLang="zh-TW" sz="2000" spc="-5" dirty="0" err="1">
                <a:solidFill>
                  <a:srgbClr val="333333"/>
                </a:solidFill>
                <a:latin typeface="Arial"/>
                <a:cs typeface="Arial"/>
              </a:rPr>
              <a:t>Os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12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allow rescheduling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lang="en-US" altLang="zh-TW" sz="2000" spc="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I/</a:t>
            </a:r>
            <a:r>
              <a:rPr lang="en-US" altLang="zh-TW" sz="2000" spc="-5" dirty="0" err="1">
                <a:solidFill>
                  <a:srgbClr val="333333"/>
                </a:solidFill>
                <a:latin typeface="Arial"/>
                <a:cs typeface="Arial"/>
              </a:rPr>
              <a:t>Os</a:t>
            </a:r>
            <a:endParaRPr lang="en-US" altLang="zh-TW" sz="2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sz="2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Cache/buffer trades reliability for</a:t>
            </a:r>
            <a:r>
              <a:rPr lang="en-US" altLang="zh-TW" sz="2400" b="1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TW" sz="2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performance!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But </a:t>
            </a:r>
            <a:r>
              <a:rPr lang="en-US" altLang="zh-TW" sz="2000" b="1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everyone likes it; some applications (e.g.,</a:t>
            </a:r>
            <a:r>
              <a:rPr lang="en-US" altLang="zh-TW" sz="20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databases) require </a:t>
            </a:r>
            <a:r>
              <a:rPr lang="en-US" altLang="zh-TW" sz="2000" spc="-5" dirty="0">
                <a:latin typeface="Arial"/>
                <a:cs typeface="Arial"/>
              </a:rPr>
              <a:t>frequent </a:t>
            </a:r>
            <a:r>
              <a:rPr lang="en-US" altLang="zh-TW" sz="2000" spc="-5" dirty="0" err="1">
                <a:latin typeface="Consolas"/>
                <a:cs typeface="Consolas"/>
              </a:rPr>
              <a:t>fsync</a:t>
            </a:r>
            <a:r>
              <a:rPr lang="en-US" altLang="zh-TW" sz="2000" spc="-5" dirty="0">
                <a:latin typeface="Consolas"/>
                <a:cs typeface="Consolas"/>
              </a:rPr>
              <a:t>()</a:t>
            </a:r>
            <a:r>
              <a:rPr lang="en-US" altLang="zh-TW" sz="2000" spc="-465" dirty="0">
                <a:latin typeface="Consolas"/>
                <a:cs typeface="Consolas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avoid 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</a:rPr>
              <a:t>losing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kept in the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write </a:t>
            </a:r>
            <a:r>
              <a:rPr lang="en-US" altLang="zh-TW" sz="2000" spc="-30" dirty="0">
                <a:solidFill>
                  <a:srgbClr val="333333"/>
                </a:solidFill>
                <a:latin typeface="Arial"/>
                <a:cs typeface="Arial"/>
              </a:rPr>
              <a:t>buffer.</a:t>
            </a:r>
            <a:endParaRPr lang="en-US" altLang="zh-TW" sz="20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endParaRPr lang="en-US" altLang="zh-TW" sz="20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813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Revisit File System Organization (1/2)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“Old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UNIX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 System”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Ken</a:t>
            </a:r>
            <a:r>
              <a:rPr lang="en-US" altLang="zh-TW" sz="2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Thompson: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super block </a:t>
            </a:r>
            <a:r>
              <a:rPr lang="en-US" altLang="zh-TW" b="1" dirty="0">
                <a:solidFill>
                  <a:srgbClr val="333333"/>
                </a:solidFill>
                <a:latin typeface="Arial"/>
                <a:cs typeface="Arial"/>
              </a:rPr>
              <a:t>(S)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contained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lang="en-US" altLang="zh-TW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information:</a:t>
            </a:r>
            <a:endParaRPr lang="en-US" altLang="zh-TW" dirty="0">
              <a:latin typeface="Arial"/>
              <a:cs typeface="Arial"/>
            </a:endParaRPr>
          </a:p>
          <a:p>
            <a:pPr marL="1155700" marR="14604" lvl="1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How big the volume is, how many </a:t>
            </a:r>
            <a:r>
              <a:rPr lang="en-US" altLang="zh-TW" spc="-5" dirty="0" err="1">
                <a:solidFill>
                  <a:srgbClr val="333333"/>
                </a:solidFill>
                <a:latin typeface="Arial"/>
                <a:cs typeface="Arial"/>
              </a:rPr>
              <a:t>inodes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there are, a pointer to the  head of a free list of blocks, and so</a:t>
            </a:r>
            <a:r>
              <a:rPr lang="en-US" altLang="zh-TW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forth.</a:t>
            </a:r>
            <a:endParaRPr lang="en-US" altLang="zh-TW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region contained all </a:t>
            </a:r>
            <a:r>
              <a:rPr lang="en-US" altLang="zh-TW" b="1" spc="-5" dirty="0" err="1">
                <a:solidFill>
                  <a:srgbClr val="333333"/>
                </a:solidFill>
                <a:latin typeface="Arial"/>
                <a:cs typeface="Arial"/>
              </a:rPr>
              <a:t>inodes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file</a:t>
            </a:r>
            <a:r>
              <a:rPr lang="en-US" altLang="zh-TW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system.</a:t>
            </a:r>
            <a:endParaRPr lang="en-US" altLang="zh-TW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Most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disk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space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was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taken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up by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lang="en-US" altLang="zh-TW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blocks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Problem 1: Poor</a:t>
            </a:r>
            <a:r>
              <a:rPr lang="en-US" altLang="zh-TW" sz="28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168910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The file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was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delivering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only 2%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disk bandwidth,  because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expensive disk positioning</a:t>
            </a:r>
            <a:r>
              <a:rPr lang="en-US" altLang="zh-TW" sz="24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FF0000"/>
                </a:solidFill>
                <a:latin typeface="Arial"/>
                <a:cs typeface="Arial"/>
              </a:rPr>
              <a:t>costs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400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9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The data blocks of a file were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often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very far away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from its</a:t>
            </a:r>
            <a:r>
              <a:rPr lang="en-US" altLang="zh-TW" sz="20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1612900" marR="302260" indent="-229235">
              <a:lnSpc>
                <a:spcPct val="100000"/>
              </a:lnSpc>
              <a:spcBef>
                <a:spcPts val="440"/>
              </a:spcBef>
            </a:pPr>
            <a:r>
              <a:rPr lang="en-US" altLang="zh-TW" sz="180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z="1800" spc="-5" dirty="0">
                <a:solidFill>
                  <a:srgbClr val="333333"/>
                </a:solidFill>
                <a:latin typeface="Arial"/>
                <a:cs typeface="Arial"/>
              </a:rPr>
              <a:t>An expensive seek was induced whenever one </a:t>
            </a:r>
            <a:r>
              <a:rPr lang="en-US" altLang="zh-TW" sz="1800" dirty="0">
                <a:solidFill>
                  <a:srgbClr val="333333"/>
                </a:solidFill>
                <a:latin typeface="Arial"/>
                <a:cs typeface="Arial"/>
              </a:rPr>
              <a:t>first </a:t>
            </a:r>
            <a:r>
              <a:rPr lang="en-US" altLang="zh-TW" sz="1800" spc="-5" dirty="0">
                <a:solidFill>
                  <a:srgbClr val="333333"/>
                </a:solidFill>
                <a:latin typeface="Arial"/>
                <a:cs typeface="Arial"/>
              </a:rPr>
              <a:t>read </a:t>
            </a:r>
            <a:r>
              <a:rPr lang="en-US" altLang="zh-TW"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1800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1800" dirty="0">
                <a:solidFill>
                  <a:srgbClr val="333333"/>
                </a:solidFill>
                <a:latin typeface="Arial"/>
                <a:cs typeface="Arial"/>
              </a:rPr>
              <a:t>,  </a:t>
            </a:r>
            <a:r>
              <a:rPr lang="en-US" altLang="zh-TW" sz="1800" spc="-5" dirty="0">
                <a:solidFill>
                  <a:srgbClr val="333333"/>
                </a:solidFill>
                <a:latin typeface="Arial"/>
                <a:cs typeface="Arial"/>
              </a:rPr>
              <a:t>and then read the file </a:t>
            </a:r>
            <a:r>
              <a:rPr lang="en-US" altLang="zh-TW" sz="1800" dirty="0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r>
              <a:rPr lang="en-US" altLang="zh-TW" sz="18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1800" dirty="0">
                <a:solidFill>
                  <a:srgbClr val="333333"/>
                </a:solidFill>
                <a:latin typeface="Arial"/>
                <a:cs typeface="Arial"/>
              </a:rPr>
              <a:t>block.</a:t>
            </a:r>
            <a:endParaRPr lang="en-US" altLang="zh-TW" sz="18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A5EA96B-4E9D-4CB8-90A1-91F1D009B42A}"/>
              </a:ext>
            </a:extLst>
          </p:cNvPr>
          <p:cNvSpPr/>
          <p:nvPr/>
        </p:nvSpPr>
        <p:spPr>
          <a:xfrm>
            <a:off x="3286100" y="1484784"/>
            <a:ext cx="6506810" cy="66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666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Revisit File System Organization (2/2)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“Old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UNIX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File System”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Ken</a:t>
            </a:r>
            <a:r>
              <a:rPr lang="en-US" altLang="zh-TW" sz="28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Thompson: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Problem 2:</a:t>
            </a:r>
            <a:r>
              <a:rPr lang="en-US" altLang="zh-TW" sz="2800" b="1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Fragmentation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240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TW" b="1" spc="-5" dirty="0">
                <a:solidFill>
                  <a:srgbClr val="333333"/>
                </a:solidFill>
                <a:latin typeface="Arial"/>
                <a:cs typeface="Arial"/>
              </a:rPr>
              <a:t>External Fragmentation</a:t>
            </a:r>
            <a:endParaRPr lang="en-US" altLang="zh-TW" dirty="0">
              <a:latin typeface="Arial"/>
              <a:cs typeface="Arial"/>
            </a:endParaRPr>
          </a:p>
          <a:p>
            <a:pPr marL="1155700" lvl="2">
              <a:lnSpc>
                <a:spcPct val="100000"/>
              </a:lnSpc>
              <a:spcBef>
                <a:spcPts val="489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Free block space is</a:t>
            </a:r>
            <a:r>
              <a:rPr lang="en-US" altLang="zh-TW"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lang="zh-TW" altLang="en-US" sz="2000" dirty="0"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contiguous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1155700" marR="467995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A large file may have</a:t>
            </a:r>
            <a:r>
              <a:rPr lang="en-US" altLang="zh-TW" sz="20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blocks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 scattered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across</a:t>
            </a:r>
            <a:r>
              <a:rPr lang="en-US" altLang="zh-TW"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disk.</a:t>
            </a:r>
            <a:endParaRPr lang="en-US" altLang="zh-TW" sz="2000" dirty="0">
              <a:latin typeface="Arial"/>
              <a:cs typeface="Arial"/>
            </a:endParaRPr>
          </a:p>
          <a:p>
            <a:pPr marL="1155700" marR="496570" lvl="2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Disk defragmentation tools  may help by</a:t>
            </a:r>
            <a:r>
              <a:rPr lang="en-US" altLang="zh-TW"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750E6C"/>
                </a:solidFill>
                <a:latin typeface="Arial"/>
                <a:cs typeface="Arial"/>
              </a:rPr>
              <a:t>reorganization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</a:p>
          <a:p>
            <a:pPr marL="755650" lvl="2" indent="-28575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298450" algn="l"/>
              </a:tabLst>
            </a:pP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Internal Fragmentation</a:t>
            </a:r>
            <a:endParaRPr lang="en-US" altLang="zh-TW" sz="2000" dirty="0">
              <a:latin typeface="Arial"/>
              <a:cs typeface="Arial"/>
            </a:endParaRPr>
          </a:p>
          <a:p>
            <a:pPr marL="927100" lvl="2">
              <a:lnSpc>
                <a:spcPct val="100000"/>
              </a:lnSpc>
              <a:spcBef>
                <a:spcPts val="490"/>
              </a:spcBef>
              <a:tabLst>
                <a:tab pos="697865" algn="l"/>
                <a:tab pos="6985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Reads/writes are in units</a:t>
            </a:r>
            <a:r>
              <a:rPr lang="en-US" altLang="zh-TW"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endParaRPr lang="en-US" altLang="zh-TW" sz="2000" dirty="0">
              <a:latin typeface="Arial"/>
              <a:cs typeface="Arial"/>
            </a:endParaRPr>
          </a:p>
          <a:p>
            <a:pPr marL="927100" lvl="1">
              <a:lnSpc>
                <a:spcPct val="100000"/>
              </a:lnSpc>
              <a:spcBef>
                <a:spcPts val="5"/>
              </a:spcBef>
            </a:pP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blocks.</a:t>
            </a:r>
            <a:endParaRPr lang="en-US" altLang="zh-TW" dirty="0">
              <a:latin typeface="Arial"/>
              <a:cs typeface="Arial"/>
            </a:endParaRPr>
          </a:p>
          <a:p>
            <a:pPr marL="927100" marR="5080" lvl="2">
              <a:lnSpc>
                <a:spcPct val="100000"/>
              </a:lnSpc>
              <a:spcBef>
                <a:spcPts val="480"/>
              </a:spcBef>
              <a:tabLst>
                <a:tab pos="697865" algn="l"/>
                <a:tab pos="6985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If a small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cannot cover a  block, block space is</a:t>
            </a:r>
            <a:r>
              <a:rPr lang="en-US" altLang="zh-TW"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wasted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927100" marR="216535" lvl="2">
              <a:lnSpc>
                <a:spcPct val="100000"/>
              </a:lnSpc>
              <a:spcBef>
                <a:spcPts val="480"/>
              </a:spcBef>
              <a:tabLst>
                <a:tab pos="697865" algn="l"/>
                <a:tab pos="698500" algn="l"/>
              </a:tabLst>
            </a:pP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Smaller blocks may have  more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positioning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FF0000"/>
                </a:solidFill>
                <a:latin typeface="Arial"/>
                <a:cs typeface="Arial"/>
              </a:rPr>
              <a:t>overhead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000" dirty="0">
              <a:latin typeface="Arial"/>
              <a:cs typeface="Arial"/>
            </a:endParaRPr>
          </a:p>
          <a:p>
            <a:pPr marL="698500" marR="496570">
              <a:lnSpc>
                <a:spcPct val="100000"/>
              </a:lnSpc>
              <a:spcBef>
                <a:spcPts val="480"/>
              </a:spcBef>
              <a:tabLst>
                <a:tab pos="1155065" algn="l"/>
                <a:tab pos="1155700" algn="l"/>
              </a:tabLst>
            </a:pPr>
            <a:endParaRPr lang="en-US" altLang="zh-TW" sz="26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3794113-D558-4A75-A75E-E155690D9086}"/>
              </a:ext>
            </a:extLst>
          </p:cNvPr>
          <p:cNvSpPr/>
          <p:nvPr/>
        </p:nvSpPr>
        <p:spPr>
          <a:xfrm>
            <a:off x="3021028" y="1600820"/>
            <a:ext cx="6506810" cy="66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EA313DA2-0149-495B-AAF9-930D7040A9A9}"/>
              </a:ext>
            </a:extLst>
          </p:cNvPr>
          <p:cNvSpPr/>
          <p:nvPr/>
        </p:nvSpPr>
        <p:spPr>
          <a:xfrm>
            <a:off x="7896130" y="3044467"/>
            <a:ext cx="3958923" cy="507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0823AA9-B4D8-4971-BA5E-957A3A571F4D}"/>
              </a:ext>
            </a:extLst>
          </p:cNvPr>
          <p:cNvSpPr txBox="1"/>
          <p:nvPr/>
        </p:nvSpPr>
        <p:spPr>
          <a:xfrm>
            <a:off x="8081689" y="3636334"/>
            <a:ext cx="35775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After writing file E of four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FE2326B1-CD42-4D77-9D9E-6AAA505544D4}"/>
              </a:ext>
            </a:extLst>
          </p:cNvPr>
          <p:cNvSpPr/>
          <p:nvPr/>
        </p:nvSpPr>
        <p:spPr>
          <a:xfrm>
            <a:off x="7893748" y="4672624"/>
            <a:ext cx="3958923" cy="507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C27482AE-50A6-4C5E-A9D3-CC7FD24B8267}"/>
              </a:ext>
            </a:extLst>
          </p:cNvPr>
          <p:cNvSpPr txBox="1"/>
          <p:nvPr/>
        </p:nvSpPr>
        <p:spPr>
          <a:xfrm>
            <a:off x="8192338" y="5269470"/>
            <a:ext cx="3352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After writing file F of 1/2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A676804C-EEC6-4657-BDBD-40D237B5B067}"/>
              </a:ext>
            </a:extLst>
          </p:cNvPr>
          <p:cNvSpPr txBox="1"/>
          <p:nvPr/>
        </p:nvSpPr>
        <p:spPr>
          <a:xfrm>
            <a:off x="8887535" y="4673587"/>
            <a:ext cx="250825" cy="5048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44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8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3369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nn-NO" altLang="zh-TW" sz="3600" b="1" cap="none" dirty="0"/>
              <a:t>Fast File System (FFS) by Berkeley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marR="36195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Goal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Make the file system structures and</a:t>
            </a:r>
            <a:r>
              <a:rPr lang="en-US" altLang="zh-TW" sz="2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allocation 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policies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“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disk-aware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” to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improve</a:t>
            </a:r>
            <a:r>
              <a:rPr lang="en-US" altLang="zh-TW" sz="28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performance.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5080" indent="-285750">
              <a:lnSpc>
                <a:spcPct val="100000"/>
              </a:lnSpc>
              <a:spcBef>
                <a:spcPts val="590"/>
              </a:spcBef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By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keeping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same file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interface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(i.e.,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system calls)  but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changing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internal</a:t>
            </a:r>
            <a:r>
              <a:rPr lang="en-US" altLang="zh-TW" spc="3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implementation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: FFS divides disk into </a:t>
            </a:r>
            <a:r>
              <a:rPr lang="en-US" altLang="zh-TW" sz="2800" b="1" dirty="0">
                <a:solidFill>
                  <a:srgbClr val="0000FF"/>
                </a:solidFill>
                <a:latin typeface="Arial"/>
                <a:cs typeface="Arial"/>
              </a:rPr>
              <a:t>cylinder</a:t>
            </a:r>
            <a:r>
              <a:rPr lang="en-US" altLang="zh-TW" sz="28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latin typeface="Arial"/>
                <a:cs typeface="Arial"/>
              </a:rPr>
              <a:t>groups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07A8BD0-A1A5-4C59-A728-A3113239B078}"/>
              </a:ext>
            </a:extLst>
          </p:cNvPr>
          <p:cNvSpPr/>
          <p:nvPr/>
        </p:nvSpPr>
        <p:spPr>
          <a:xfrm>
            <a:off x="3024079" y="3212775"/>
            <a:ext cx="6140665" cy="3670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1804441-622C-437E-888E-97A53906646D}"/>
              </a:ext>
            </a:extLst>
          </p:cNvPr>
          <p:cNvSpPr/>
          <p:nvPr/>
        </p:nvSpPr>
        <p:spPr>
          <a:xfrm>
            <a:off x="3024079" y="3708410"/>
            <a:ext cx="927764" cy="2883535"/>
          </a:xfrm>
          <a:custGeom>
            <a:avLst/>
            <a:gdLst/>
            <a:ahLst/>
            <a:cxnLst/>
            <a:rect l="l" t="t" r="r" b="b"/>
            <a:pathLst>
              <a:path w="880110" h="2883534">
                <a:moveTo>
                  <a:pt x="0" y="2883408"/>
                </a:moveTo>
                <a:lnTo>
                  <a:pt x="880109" y="2883408"/>
                </a:lnTo>
                <a:lnTo>
                  <a:pt x="880109" y="0"/>
                </a:lnTo>
                <a:lnTo>
                  <a:pt x="0" y="0"/>
                </a:lnTo>
                <a:lnTo>
                  <a:pt x="0" y="28834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82609CD-1C6B-4082-93C2-62D8B7D6283C}"/>
              </a:ext>
            </a:extLst>
          </p:cNvPr>
          <p:cNvSpPr txBox="1"/>
          <p:nvPr/>
        </p:nvSpPr>
        <p:spPr>
          <a:xfrm>
            <a:off x="1117827" y="4313019"/>
            <a:ext cx="17754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089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Cylinder</a:t>
            </a:r>
            <a:r>
              <a:rPr sz="1800" dirty="0">
                <a:latin typeface="Arial"/>
                <a:cs typeface="Arial"/>
              </a:rPr>
              <a:t>:  </a:t>
            </a:r>
            <a:r>
              <a:rPr sz="1800" spc="-15" dirty="0">
                <a:latin typeface="Arial"/>
                <a:cs typeface="Arial"/>
              </a:rPr>
              <a:t>Tracks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same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distance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  center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across  different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surfaces  </a:t>
            </a:r>
            <a:r>
              <a:rPr sz="1800" spc="-5" dirty="0">
                <a:latin typeface="Arial"/>
                <a:cs typeface="Arial"/>
              </a:rPr>
              <a:t>(same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color)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4D6B167-9DDA-41CA-974E-ABE365C2AF74}"/>
              </a:ext>
            </a:extLst>
          </p:cNvPr>
          <p:cNvSpPr txBox="1"/>
          <p:nvPr/>
        </p:nvSpPr>
        <p:spPr>
          <a:xfrm>
            <a:off x="9242566" y="4484380"/>
            <a:ext cx="175196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Cylinder</a:t>
            </a:r>
            <a:r>
              <a:rPr sz="18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Group</a:t>
            </a:r>
            <a:r>
              <a:rPr sz="1800" spc="-5" dirty="0">
                <a:latin typeface="Arial"/>
                <a:cs typeface="Arial"/>
              </a:rPr>
              <a:t>:  </a:t>
            </a:r>
            <a:r>
              <a:rPr sz="1800" dirty="0">
                <a:latin typeface="Arial"/>
                <a:cs typeface="Arial"/>
              </a:rPr>
              <a:t>A set of </a:t>
            </a:r>
            <a:r>
              <a:rPr sz="1800" dirty="0">
                <a:latin typeface="Cambria Math"/>
                <a:cs typeface="Cambria Math"/>
              </a:rPr>
              <a:t>𝑁  </a:t>
            </a:r>
            <a:r>
              <a:rPr sz="1800" spc="-5" dirty="0">
                <a:solidFill>
                  <a:srgbClr val="00AF50"/>
                </a:solidFill>
                <a:latin typeface="Arial"/>
                <a:cs typeface="Arial"/>
              </a:rPr>
              <a:t>consecutive  cylinders  </a:t>
            </a:r>
            <a:r>
              <a:rPr sz="1800" spc="-5" dirty="0">
                <a:latin typeface="Arial"/>
                <a:cs typeface="Arial"/>
              </a:rPr>
              <a:t>(different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color)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06883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nn-NO" altLang="zh-TW" sz="3600" b="1" cap="none" dirty="0"/>
              <a:t>Fast File System (FFS) (2/3)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  <a:tab pos="3453129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FFS</a:t>
            </a:r>
            <a:r>
              <a:rPr lang="en-US" altLang="zh-TW" sz="28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aggregates</a:t>
            </a:r>
            <a:r>
              <a:rPr lang="en-US" altLang="zh-TW" sz="2800" spc="3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zh-TW" altLang="en-US" sz="2800" dirty="0">
                <a:solidFill>
                  <a:srgbClr val="333333"/>
                </a:solidFill>
                <a:latin typeface="Cambria Math"/>
                <a:cs typeface="Cambria Math"/>
              </a:rPr>
              <a:t>𝑁	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consecutive cylinders into a</a:t>
            </a:r>
            <a:r>
              <a:rPr lang="en-US" altLang="zh-TW" sz="2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group,  and the disk is of a collection of </a:t>
            </a:r>
            <a:r>
              <a:rPr lang="en-US" altLang="zh-TW" sz="2800" b="1" dirty="0">
                <a:solidFill>
                  <a:srgbClr val="0000FF"/>
                </a:solidFill>
                <a:latin typeface="Arial"/>
                <a:cs typeface="Arial"/>
              </a:rPr>
              <a:t>cylinder</a:t>
            </a:r>
            <a:r>
              <a:rPr lang="en-US" altLang="zh-TW" sz="2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0000FF"/>
                </a:solidFill>
                <a:latin typeface="Arial"/>
                <a:cs typeface="Arial"/>
              </a:rPr>
              <a:t>groups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45720" indent="0">
              <a:lnSpc>
                <a:spcPct val="100000"/>
              </a:lnSpc>
              <a:spcBef>
                <a:spcPts val="20"/>
              </a:spcBef>
              <a:buClr>
                <a:srgbClr val="333333"/>
              </a:buClr>
              <a:buNone/>
            </a:pPr>
            <a:endParaRPr lang="en-US" altLang="zh-TW" sz="3900" dirty="0">
              <a:latin typeface="Arial"/>
              <a:cs typeface="Arial"/>
            </a:endParaRPr>
          </a:p>
          <a:p>
            <a:pPr marR="763270" algn="r">
              <a:lnSpc>
                <a:spcPct val="100000"/>
              </a:lnSpc>
            </a:pPr>
            <a:r>
              <a:rPr lang="en-US" altLang="zh-TW" sz="2800" dirty="0">
                <a:latin typeface="Times New Roman"/>
                <a:cs typeface="Times New Roman"/>
              </a:rPr>
              <a:t>…</a:t>
            </a:r>
            <a:endParaRPr lang="en-US" altLang="zh-TW" sz="3100" dirty="0">
              <a:latin typeface="Times New Roman"/>
              <a:cs typeface="Times New Roman"/>
            </a:endParaRPr>
          </a:p>
          <a:p>
            <a:pPr marL="355600" marR="508000" indent="-342900">
              <a:lnSpc>
                <a:spcPct val="100000"/>
              </a:lnSpc>
              <a:spcBef>
                <a:spcPts val="1810"/>
              </a:spcBef>
              <a:tabLst>
                <a:tab pos="354965" algn="l"/>
                <a:tab pos="355600" algn="l"/>
              </a:tabLst>
            </a:pPr>
            <a:endParaRPr lang="en-US" altLang="zh-TW" sz="28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355600" marR="508000" indent="-342900">
              <a:lnSpc>
                <a:spcPct val="100000"/>
              </a:lnSpc>
              <a:spcBef>
                <a:spcPts val="181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Modern disks do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not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export </a:t>
            </a:r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cylinder information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for  the file system to</a:t>
            </a:r>
            <a:r>
              <a:rPr lang="en-US" altLang="zh-TW" sz="2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explore.</a:t>
            </a:r>
            <a:endParaRPr lang="en-US" altLang="zh-TW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Modern FSs instead organize disk into </a:t>
            </a:r>
            <a:r>
              <a:rPr lang="en-US" altLang="zh-TW" sz="2800" b="1" dirty="0">
                <a:solidFill>
                  <a:srgbClr val="750E6C"/>
                </a:solidFill>
                <a:latin typeface="Arial"/>
                <a:cs typeface="Arial"/>
              </a:rPr>
              <a:t>block</a:t>
            </a:r>
            <a:r>
              <a:rPr lang="en-US" altLang="zh-TW" sz="2800" b="1" spc="-10" dirty="0">
                <a:solidFill>
                  <a:srgbClr val="750E6C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750E6C"/>
                </a:solidFill>
                <a:latin typeface="Arial"/>
                <a:cs typeface="Arial"/>
              </a:rPr>
              <a:t>groups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lang="en-US" altLang="zh-TW" sz="2800" dirty="0">
              <a:latin typeface="Arial"/>
              <a:cs typeface="Arial"/>
            </a:endParaRPr>
          </a:p>
          <a:p>
            <a:pPr marL="755650" marR="677545" indent="-285750">
              <a:lnSpc>
                <a:spcPct val="100000"/>
              </a:lnSpc>
              <a:spcBef>
                <a:spcPts val="590"/>
              </a:spcBef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Each block group is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pc="-5" dirty="0">
                <a:solidFill>
                  <a:srgbClr val="750E6C"/>
                </a:solidFill>
                <a:latin typeface="Arial"/>
                <a:cs typeface="Arial"/>
              </a:rPr>
              <a:t>consecutive block addresses 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(rather than </a:t>
            </a:r>
            <a:r>
              <a:rPr lang="en-US" altLang="zh-TW" spc="-5" dirty="0">
                <a:solidFill>
                  <a:srgbClr val="00AF50"/>
                </a:solidFill>
                <a:latin typeface="Arial"/>
                <a:cs typeface="Arial"/>
              </a:rPr>
              <a:t>consecutive</a:t>
            </a:r>
            <a:r>
              <a:rPr lang="en-US" altLang="zh-TW" spc="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altLang="zh-TW" spc="-5" dirty="0">
                <a:solidFill>
                  <a:srgbClr val="00AF50"/>
                </a:solidFill>
                <a:latin typeface="Arial"/>
                <a:cs typeface="Arial"/>
              </a:rPr>
              <a:t>cylinders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131227C-3FDB-46AD-B19C-1222C495A684}"/>
              </a:ext>
            </a:extLst>
          </p:cNvPr>
          <p:cNvSpPr/>
          <p:nvPr/>
        </p:nvSpPr>
        <p:spPr>
          <a:xfrm>
            <a:off x="1595140" y="2060848"/>
            <a:ext cx="8998544" cy="1525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Constraints with a DMA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 DMA deals with physical addresses, so: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Programming a DMA requires retrieving a physical address at some point (virtual addresses are usually used)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memory accessed by the DMA shall be physically contiguous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CPU can access memory through a data cache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Using the cache can be more efficient (faster accesses to the cache than the bus)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But the DMA does not access the CPU cache, so one needs to take care of cache coherency (cache content vs. memory content)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Either clean (write to memory) or invalidate the cache lines corresponding to the buffer accessed by DMA and processor at the right times</a:t>
            </a:r>
            <a:endParaRPr lang="en-US" altLang="zh-TW" sz="26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545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nn-NO" altLang="zh-TW" sz="3600" b="1" cap="none" dirty="0"/>
              <a:t>Fast File System (FFS) (3/3)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93813" y="894730"/>
            <a:ext cx="11161240" cy="5661893"/>
          </a:xfrm>
        </p:spPr>
        <p:txBody>
          <a:bodyPr anchor="t"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354965" algn="l"/>
                <a:tab pos="355600" algn="l"/>
              </a:tabLst>
            </a:pP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FFS </a:t>
            </a:r>
            <a:r>
              <a:rPr lang="en-US" altLang="zh-TW" sz="2800" dirty="0">
                <a:solidFill>
                  <a:srgbClr val="333333"/>
                </a:solidFill>
                <a:latin typeface="Arial"/>
                <a:cs typeface="Arial"/>
              </a:rPr>
              <a:t>maintains </a:t>
            </a:r>
            <a:r>
              <a:rPr lang="en-US" altLang="zh-TW" sz="2800" dirty="0">
                <a:solidFill>
                  <a:srgbClr val="750E6C"/>
                </a:solidFill>
                <a:latin typeface="Arial"/>
                <a:cs typeface="Arial"/>
              </a:rPr>
              <a:t>similar structures </a:t>
            </a:r>
            <a:r>
              <a:rPr lang="en-US" altLang="zh-TW" sz="2800" b="1" dirty="0">
                <a:solidFill>
                  <a:srgbClr val="333333"/>
                </a:solidFill>
                <a:latin typeface="Arial"/>
                <a:cs typeface="Arial"/>
              </a:rPr>
              <a:t>for each</a:t>
            </a:r>
            <a:r>
              <a:rPr lang="en-US" altLang="zh-TW" sz="28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800" b="1" spc="-5" dirty="0">
                <a:solidFill>
                  <a:srgbClr val="333333"/>
                </a:solidFill>
                <a:latin typeface="Arial"/>
                <a:cs typeface="Arial"/>
              </a:rPr>
              <a:t>group</a:t>
            </a:r>
            <a:r>
              <a:rPr lang="en-US" altLang="zh-TW" sz="2800" spc="-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lang="en-US" altLang="zh-TW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Char char="–"/>
              <a:tabLst>
                <a:tab pos="755650" algn="l"/>
              </a:tabLst>
            </a:pP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copy </a:t>
            </a:r>
            <a:r>
              <a:rPr lang="en-US" altLang="zh-TW" sz="24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superblock</a:t>
            </a:r>
            <a:r>
              <a:rPr lang="en-US" altLang="zh-TW" sz="24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spc="-5" dirty="0">
                <a:solidFill>
                  <a:srgbClr val="333333"/>
                </a:solidFill>
                <a:latin typeface="Consolas"/>
                <a:cs typeface="Consolas"/>
              </a:rPr>
              <a:t>S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Per-group </a:t>
            </a:r>
            <a:r>
              <a:rPr lang="en-US" altLang="zh-TW" sz="24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bitmap (</a:t>
            </a:r>
            <a:r>
              <a:rPr lang="en-US" altLang="zh-TW" sz="2400" spc="-5" dirty="0" err="1">
                <a:solidFill>
                  <a:srgbClr val="333333"/>
                </a:solidFill>
                <a:latin typeface="Consolas"/>
                <a:cs typeface="Consolas"/>
              </a:rPr>
              <a:t>ib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 and data bitmap</a:t>
            </a:r>
            <a:r>
              <a:rPr lang="en-US" altLang="zh-TW" sz="2400" spc="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lang="en-US" altLang="zh-TW" sz="2400" spc="-5" dirty="0" err="1">
                <a:solidFill>
                  <a:srgbClr val="333333"/>
                </a:solidFill>
                <a:latin typeface="Consolas"/>
                <a:cs typeface="Consolas"/>
              </a:rPr>
              <a:t>db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lang="en-US" altLang="zh-TW"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har char="–"/>
              <a:tabLst>
                <a:tab pos="755650" algn="l"/>
              </a:tabLst>
            </a:pP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Per-group </a:t>
            </a:r>
            <a:r>
              <a:rPr lang="en-US" altLang="zh-TW" sz="24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 and data block</a:t>
            </a:r>
            <a:r>
              <a:rPr lang="en-US" altLang="zh-TW" sz="2400" spc="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400" spc="-5" dirty="0">
                <a:solidFill>
                  <a:srgbClr val="333333"/>
                </a:solidFill>
                <a:latin typeface="Arial"/>
                <a:cs typeface="Arial"/>
              </a:rPr>
              <a:t>regions.</a:t>
            </a:r>
            <a:endParaRPr lang="en-US" altLang="zh-TW" sz="24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355600" marR="24384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FFS further explores the </a:t>
            </a:r>
            <a:r>
              <a:rPr lang="en-US" altLang="zh-TW" dirty="0">
                <a:solidFill>
                  <a:srgbClr val="750E6C"/>
                </a:solidFill>
                <a:latin typeface="Arial"/>
                <a:cs typeface="Arial"/>
              </a:rPr>
              <a:t>data locality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to place</a:t>
            </a:r>
            <a:r>
              <a:rPr lang="en-US" altLang="zh-TW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files,  directories, and associated metadata on</a:t>
            </a:r>
            <a:r>
              <a:rPr lang="en-US" altLang="zh-TW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Arial"/>
                <a:cs typeface="Arial"/>
              </a:rPr>
              <a:t>disk:</a:t>
            </a:r>
            <a:endParaRPr lang="en-US" altLang="zh-TW" dirty="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565"/>
              </a:spcBef>
            </a:pPr>
            <a:r>
              <a:rPr lang="en-US" altLang="zh-TW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Palatino Linotype"/>
                <a:cs typeface="Palatino Linotype"/>
              </a:rPr>
              <a:t>keep </a:t>
            </a:r>
            <a:r>
              <a:rPr lang="en-US" altLang="zh-TW" i="1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Palatino Linotype"/>
                <a:cs typeface="Palatino Linotype"/>
              </a:rPr>
              <a:t>related </a:t>
            </a:r>
            <a:r>
              <a:rPr lang="en-US" altLang="zh-TW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Palatino Linotype"/>
                <a:cs typeface="Palatino Linotype"/>
              </a:rPr>
              <a:t>stuff </a:t>
            </a:r>
            <a:r>
              <a:rPr lang="en-US" altLang="zh-TW" i="1" u="sng" spc="-2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Palatino Linotype"/>
                <a:cs typeface="Palatino Linotype"/>
              </a:rPr>
              <a:t>together, </a:t>
            </a:r>
            <a:r>
              <a:rPr lang="en-US" altLang="zh-TW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Palatino Linotype"/>
                <a:cs typeface="Palatino Linotype"/>
              </a:rPr>
              <a:t>keep </a:t>
            </a:r>
            <a:r>
              <a:rPr lang="en-US" altLang="zh-TW" i="1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Palatino Linotype"/>
                <a:cs typeface="Palatino Linotype"/>
              </a:rPr>
              <a:t>unrelated </a:t>
            </a:r>
            <a:r>
              <a:rPr lang="en-US" altLang="zh-TW" i="1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Palatino Linotype"/>
                <a:cs typeface="Palatino Linotype"/>
              </a:rPr>
              <a:t>stuff </a:t>
            </a:r>
            <a:r>
              <a:rPr lang="en-US" altLang="zh-TW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Palatino Linotype"/>
                <a:cs typeface="Palatino Linotype"/>
              </a:rPr>
              <a:t>far</a:t>
            </a:r>
            <a:r>
              <a:rPr lang="en-US" altLang="zh-TW" i="1" u="sng" spc="-9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lang="en-US" altLang="zh-TW" i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Palatino Linotype"/>
                <a:cs typeface="Palatino Linotype"/>
              </a:rPr>
              <a:t>apart</a:t>
            </a:r>
            <a:endParaRPr lang="en-US" altLang="zh-TW" dirty="0">
              <a:latin typeface="Palatino Linotype"/>
              <a:cs typeface="Palatino Linotype"/>
            </a:endParaRPr>
          </a:p>
          <a:p>
            <a:pPr marL="69850">
              <a:lnSpc>
                <a:spcPct val="100000"/>
              </a:lnSpc>
              <a:spcBef>
                <a:spcPts val="695"/>
              </a:spcBef>
              <a:tabLst>
                <a:tab pos="52641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Wingdings"/>
                <a:cs typeface="Wingdings"/>
              </a:rPr>
              <a:t></a:t>
            </a:r>
            <a:r>
              <a:rPr lang="en-US" altLang="zh-TW"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Allocate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data blocks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lang="en-US" altLang="zh-TW" sz="20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a file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 in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same group as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its</a:t>
            </a:r>
            <a:r>
              <a:rPr lang="en-US" altLang="zh-TW" sz="2000" spc="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 err="1">
                <a:solidFill>
                  <a:srgbClr val="333333"/>
                </a:solidFill>
                <a:latin typeface="Arial"/>
                <a:cs typeface="Arial"/>
              </a:rPr>
              <a:t>inode</a:t>
            </a:r>
            <a:endParaRPr lang="en-US" altLang="zh-TW" sz="2000" dirty="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  <a:spcBef>
                <a:spcPts val="575"/>
              </a:spcBef>
              <a:tabLst>
                <a:tab pos="52641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Wingdings"/>
                <a:cs typeface="Wingdings"/>
              </a:rPr>
              <a:t></a:t>
            </a:r>
            <a:r>
              <a:rPr lang="en-US" altLang="zh-TW"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Place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files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of the </a:t>
            </a:r>
            <a:r>
              <a:rPr lang="en-US" altLang="zh-TW" sz="20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same directory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 in </a:t>
            </a:r>
            <a:r>
              <a:rPr lang="en-US" altLang="zh-TW"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same</a:t>
            </a:r>
            <a:r>
              <a:rPr lang="en-US" altLang="zh-TW" sz="20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group</a:t>
            </a:r>
            <a:endParaRPr lang="en-US" altLang="zh-TW" sz="2000" dirty="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  <a:spcBef>
                <a:spcPts val="580"/>
              </a:spcBef>
              <a:tabLst>
                <a:tab pos="526415" algn="l"/>
              </a:tabLst>
            </a:pPr>
            <a:r>
              <a:rPr lang="en-US" altLang="zh-TW" sz="2000" dirty="0">
                <a:solidFill>
                  <a:srgbClr val="333333"/>
                </a:solidFill>
                <a:latin typeface="Wingdings"/>
                <a:cs typeface="Wingdings"/>
              </a:rPr>
              <a:t></a:t>
            </a:r>
            <a:r>
              <a:rPr lang="en-US" altLang="zh-TW"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Balance </a:t>
            </a:r>
            <a:r>
              <a:rPr lang="en-US" altLang="zh-TW" sz="2000" b="1" spc="-5" dirty="0">
                <a:solidFill>
                  <a:srgbClr val="333333"/>
                </a:solidFill>
                <a:latin typeface="Arial"/>
                <a:cs typeface="Arial"/>
              </a:rPr>
              <a:t>directories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across</a:t>
            </a:r>
            <a:r>
              <a:rPr lang="en-US" altLang="zh-TW" sz="20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altLang="zh-TW" sz="2000" spc="-5" dirty="0">
                <a:solidFill>
                  <a:srgbClr val="333333"/>
                </a:solidFill>
                <a:latin typeface="Arial"/>
                <a:cs typeface="Arial"/>
              </a:rPr>
              <a:t>groups</a:t>
            </a:r>
            <a:endParaRPr lang="en-US" altLang="zh-TW" sz="20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C2B29B5-BD86-430D-B128-1E47A6A728EE}"/>
              </a:ext>
            </a:extLst>
          </p:cNvPr>
          <p:cNvSpPr/>
          <p:nvPr/>
        </p:nvSpPr>
        <p:spPr>
          <a:xfrm>
            <a:off x="2808245" y="3005377"/>
            <a:ext cx="6932376" cy="704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8320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3676122" y="1772816"/>
            <a:ext cx="4836580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That’s all for today.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DMA Memory Constraints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Need to use contiguous memory in physical space.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Can use any memory allocated by </a:t>
            </a:r>
            <a:r>
              <a:rPr lang="en-US" altLang="zh-TW" dirty="0" err="1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kmalloc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(up to 128 KB) or 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__</a:t>
            </a:r>
            <a:r>
              <a:rPr lang="en-US" altLang="zh-TW" dirty="0" err="1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get_free_pages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(up to 8MB).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Can use block I/O and networking buffers, designed to support DMA.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Can not use </a:t>
            </a:r>
            <a:r>
              <a:rPr lang="en-US" altLang="zh-TW" dirty="0" err="1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vmalloc</a:t>
            </a:r>
            <a:r>
              <a:rPr lang="en-US" altLang="zh-TW" dirty="0">
                <a:solidFill>
                  <a:srgbClr val="0000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memory (would have to setup DMA on each individual physical page).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2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Memory synchronization issues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Memory caching could interfere with DMA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Before DMA to device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Need to make sure that all writes to the DMA buffer are done (corresponding cache lines cleaned)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After DMA from device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Before drivers read from a DMA buffer, need to make sure that the corresponding cache lines are invalidated.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Bidirectional DMA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Need to do both of the above operations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DMA API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kernel DMA utilities can take care of: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Either allocating a buffer in a cache coherent area,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Or making sure caches are handled when required,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Managing the DMA mappings and IOMMU (if any).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See Documentation/DMA-API.txt for details about the Linux DMA generic API.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Most subsystems (such as PCI or USB) supply their own DMA API, derived from the generic one. May be sufficient for most needs.</a:t>
            </a:r>
            <a:endParaRPr lang="en-US" altLang="zh-TW" sz="26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18575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17780</TotalTime>
  <Words>5251</Words>
  <Application>Microsoft Office PowerPoint</Application>
  <PresentationFormat>自訂</PresentationFormat>
  <Paragraphs>778</Paragraphs>
  <Slides>61</Slides>
  <Notes>61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5" baseType="lpstr">
      <vt:lpstr>Microsoft JhengHei UI</vt:lpstr>
      <vt:lpstr>微軟正黑體</vt:lpstr>
      <vt:lpstr>新細明體</vt:lpstr>
      <vt:lpstr>標楷體</vt:lpstr>
      <vt:lpstr>Arial</vt:lpstr>
      <vt:lpstr>Calibri</vt:lpstr>
      <vt:lpstr>Cambria Math</vt:lpstr>
      <vt:lpstr>Century Gothic</vt:lpstr>
      <vt:lpstr>Consolas</vt:lpstr>
      <vt:lpstr>Freestyle Script</vt:lpstr>
      <vt:lpstr>Palatino Linotype</vt:lpstr>
      <vt:lpstr>Times New Roman</vt:lpstr>
      <vt:lpstr>Wingdings</vt:lpstr>
      <vt:lpstr>世界國家/地區報告簡報</vt:lpstr>
      <vt:lpstr>Embedded System Lecture 08: Direct Memory Access &amp; misc &amp; File System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566</cp:revision>
  <cp:lastPrinted>2020-01-09T04:10:42Z</cp:lastPrinted>
  <dcterms:created xsi:type="dcterms:W3CDTF">2019-11-24T21:24:40Z</dcterms:created>
  <dcterms:modified xsi:type="dcterms:W3CDTF">2020-11-04T19:18:18Z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