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14" r:id="rId45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91737" autoAdjust="0"/>
  </p:normalViewPr>
  <p:slideViewPr>
    <p:cSldViewPr>
      <p:cViewPr varScale="1">
        <p:scale>
          <a:sx n="72" d="100"/>
          <a:sy n="72" d="100"/>
        </p:scale>
        <p:origin x="90" y="3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2020年11月19日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9894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473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0592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9988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0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710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054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0572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39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53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650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4354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1821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8552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28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247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8952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54431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8871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011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32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6032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2747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1643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2612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1249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92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649676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2919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6383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630653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52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4937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899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19221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4231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2146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271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139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620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532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89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2020年11月19日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link.springer.com/chapter/10.1007/11802167_41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hyperlink" Target="https://dl.acm.org/doi/10.1145/1275986.1275990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seekingalpha.com/article/3942376-micron-intel-3d-nand-post-201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20171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09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 Flash Memory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Inherent Challenges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Common challenges of NAND</a:t>
            </a:r>
            <a:r>
              <a:rPr lang="en-US" altLang="zh-TW" sz="32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flash:</a:t>
            </a:r>
            <a:endParaRPr lang="en-US" altLang="zh-TW"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Asymmetric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operation units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between read/write and</a:t>
            </a:r>
            <a:r>
              <a:rPr lang="en-US" altLang="zh-TW" sz="2800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erase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Erase before writing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(a.k.a.,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write-once</a:t>
            </a:r>
            <a:r>
              <a:rPr lang="en-US" altLang="zh-TW" sz="2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property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Limited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endurance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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Data errors caused by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write and read</a:t>
            </a:r>
            <a:r>
              <a:rPr lang="en-US" altLang="zh-TW" sz="28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disturb</a:t>
            </a:r>
            <a:endParaRPr lang="en-US" altLang="zh-TW"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926465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Wingdings"/>
                <a:cs typeface="Wingdings"/>
              </a:rPr>
              <a:t></a:t>
            </a:r>
            <a:r>
              <a:rPr lang="en-US" altLang="zh-TW"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Data retention</a:t>
            </a:r>
            <a:r>
              <a:rPr lang="en-US" altLang="zh-TW"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errors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zh-TW" sz="3200" dirty="0">
              <a:latin typeface="Times New Roman"/>
              <a:cs typeface="Times New Roman"/>
            </a:endParaRPr>
          </a:p>
          <a:p>
            <a:pPr marL="355600" marR="1136015" indent="-342900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3200" b="1" dirty="0">
                <a:solidFill>
                  <a:srgbClr val="333333"/>
                </a:solidFill>
                <a:latin typeface="Arial"/>
                <a:cs typeface="Arial"/>
              </a:rPr>
              <a:t>Sophisticated management techniques</a:t>
            </a:r>
            <a:r>
              <a:rPr lang="en-US" altLang="zh-TW" sz="32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are  needed to make flash become</a:t>
            </a:r>
            <a:r>
              <a:rPr lang="en-US" altLang="zh-TW" sz="32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spc="-20" dirty="0">
                <a:solidFill>
                  <a:srgbClr val="00AF50"/>
                </a:solidFill>
                <a:latin typeface="Arial"/>
                <a:cs typeface="Arial"/>
              </a:rPr>
              <a:t>better</a:t>
            </a:r>
            <a:r>
              <a:rPr lang="en-US" altLang="zh-TW" sz="3200" spc="-2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15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1. Asymmetric Operation Units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236854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Flash cells are organized into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pages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and hundreds  of pages are grouped into a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page is further divided into </a:t>
            </a:r>
            <a:r>
              <a:rPr lang="en-US" altLang="zh-TW" sz="2400" spc="-5" dirty="0">
                <a:latin typeface="Arial"/>
                <a:cs typeface="Arial"/>
              </a:rPr>
              <a:t>data area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spc="-5" dirty="0">
                <a:latin typeface="Arial"/>
                <a:cs typeface="Arial"/>
              </a:rPr>
              <a:t>spare</a:t>
            </a:r>
            <a:r>
              <a:rPr lang="en-US" altLang="zh-TW" sz="2400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area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spare area keeps redundancy for error correction or</a:t>
            </a:r>
            <a:r>
              <a:rPr lang="en-US" altLang="zh-TW" sz="20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metadata.</a:t>
            </a:r>
            <a:endParaRPr lang="en-US" altLang="zh-TW" sz="2000" dirty="0">
              <a:latin typeface="Arial"/>
              <a:cs typeface="Arial"/>
            </a:endParaRPr>
          </a:p>
          <a:p>
            <a:pPr marL="355600" marR="205104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Asymmetric Operation Units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Flash cells can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only  be read or written in the unit of </a:t>
            </a:r>
            <a:r>
              <a:rPr lang="en-US" altLang="zh-TW" sz="2800" dirty="0">
                <a:solidFill>
                  <a:srgbClr val="0000FF"/>
                </a:solidFill>
                <a:latin typeface="Arial"/>
                <a:cs typeface="Arial"/>
              </a:rPr>
              <a:t>a page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; while all  pages of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block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need to be erased at a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time.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B06ADC66-1889-4D98-ABAD-8735E9935F2F}"/>
              </a:ext>
            </a:extLst>
          </p:cNvPr>
          <p:cNvSpPr/>
          <p:nvPr/>
        </p:nvSpPr>
        <p:spPr>
          <a:xfrm>
            <a:off x="5431011" y="4096759"/>
            <a:ext cx="5416550" cy="2562225"/>
          </a:xfrm>
          <a:custGeom>
            <a:avLst/>
            <a:gdLst/>
            <a:ahLst/>
            <a:cxnLst/>
            <a:rect l="l" t="t" r="r" b="b"/>
            <a:pathLst>
              <a:path w="5416550" h="2562225">
                <a:moveTo>
                  <a:pt x="0" y="2561843"/>
                </a:moveTo>
                <a:lnTo>
                  <a:pt x="5416296" y="2561843"/>
                </a:lnTo>
                <a:lnTo>
                  <a:pt x="5416296" y="0"/>
                </a:lnTo>
                <a:lnTo>
                  <a:pt x="0" y="0"/>
                </a:lnTo>
                <a:lnTo>
                  <a:pt x="0" y="2561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8">
            <a:extLst>
              <a:ext uri="{FF2B5EF4-FFF2-40B4-BE49-F238E27FC236}">
                <a16:creationId xmlns:a16="http://schemas.microsoft.com/office/drawing/2014/main" id="{731FC24E-3394-4D8D-B438-C706948EB046}"/>
              </a:ext>
            </a:extLst>
          </p:cNvPr>
          <p:cNvSpPr txBox="1"/>
          <p:nvPr/>
        </p:nvSpPr>
        <p:spPr>
          <a:xfrm>
            <a:off x="8720818" y="5211311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C2032CBF-1088-42EE-94F0-9CCAE15078A7}"/>
              </a:ext>
            </a:extLst>
          </p:cNvPr>
          <p:cNvSpPr/>
          <p:nvPr/>
        </p:nvSpPr>
        <p:spPr>
          <a:xfrm>
            <a:off x="5575410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A9CBC36C-6987-4B06-B497-7D9604B180CD}"/>
              </a:ext>
            </a:extLst>
          </p:cNvPr>
          <p:cNvSpPr/>
          <p:nvPr/>
        </p:nvSpPr>
        <p:spPr>
          <a:xfrm>
            <a:off x="5575410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63C93555-7D3C-413D-852E-1AB24006A8D3}"/>
              </a:ext>
            </a:extLst>
          </p:cNvPr>
          <p:cNvSpPr txBox="1"/>
          <p:nvPr/>
        </p:nvSpPr>
        <p:spPr>
          <a:xfrm>
            <a:off x="6221529" y="566571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75F92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2B9034F6-7C26-4D51-81E9-8004EA5D29F7}"/>
              </a:ext>
            </a:extLst>
          </p:cNvPr>
          <p:cNvSpPr/>
          <p:nvPr/>
        </p:nvSpPr>
        <p:spPr>
          <a:xfrm>
            <a:off x="5646276" y="4559674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0" y="304800"/>
                </a:moveTo>
                <a:lnTo>
                  <a:pt x="857250" y="304800"/>
                </a:lnTo>
                <a:lnTo>
                  <a:pt x="8572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5224C5BF-B9B1-46E6-BC8D-6F255CADCC33}"/>
              </a:ext>
            </a:extLst>
          </p:cNvPr>
          <p:cNvSpPr/>
          <p:nvPr/>
        </p:nvSpPr>
        <p:spPr>
          <a:xfrm>
            <a:off x="5646276" y="4559674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E0408C2F-6C92-40A7-B734-668FA9C117C6}"/>
              </a:ext>
            </a:extLst>
          </p:cNvPr>
          <p:cNvSpPr/>
          <p:nvPr/>
        </p:nvSpPr>
        <p:spPr>
          <a:xfrm>
            <a:off x="6503526" y="4559674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F125FADB-E514-44A8-A716-E914F90DF609}"/>
              </a:ext>
            </a:extLst>
          </p:cNvPr>
          <p:cNvSpPr txBox="1"/>
          <p:nvPr/>
        </p:nvSpPr>
        <p:spPr>
          <a:xfrm>
            <a:off x="5646276" y="4538211"/>
            <a:ext cx="1276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  <a:tabLst>
                <a:tab pos="875030" algn="l"/>
              </a:tabLst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	</a:t>
            </a: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97D1CF45-40B3-47E2-817C-F76AC5E34028}"/>
              </a:ext>
            </a:extLst>
          </p:cNvPr>
          <p:cNvSpPr/>
          <p:nvPr/>
        </p:nvSpPr>
        <p:spPr>
          <a:xfrm>
            <a:off x="5646276" y="4864474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0" y="304800"/>
                </a:moveTo>
                <a:lnTo>
                  <a:pt x="857250" y="304800"/>
                </a:lnTo>
                <a:lnTo>
                  <a:pt x="8572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B7728FAC-C630-42EE-8173-E9319DFC38B6}"/>
              </a:ext>
            </a:extLst>
          </p:cNvPr>
          <p:cNvSpPr/>
          <p:nvPr/>
        </p:nvSpPr>
        <p:spPr>
          <a:xfrm>
            <a:off x="5646276" y="4864474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038B9EC2-A608-4D30-8995-57DC203F6747}"/>
              </a:ext>
            </a:extLst>
          </p:cNvPr>
          <p:cNvSpPr/>
          <p:nvPr/>
        </p:nvSpPr>
        <p:spPr>
          <a:xfrm>
            <a:off x="6503526" y="4864474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5E5D46B7-5F92-4511-B892-7379BE1DB56E}"/>
              </a:ext>
            </a:extLst>
          </p:cNvPr>
          <p:cNvSpPr/>
          <p:nvPr/>
        </p:nvSpPr>
        <p:spPr>
          <a:xfrm>
            <a:off x="5646276" y="5169274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0">
            <a:extLst>
              <a:ext uri="{FF2B5EF4-FFF2-40B4-BE49-F238E27FC236}">
                <a16:creationId xmlns:a16="http://schemas.microsoft.com/office/drawing/2014/main" id="{AAC31B83-97A5-4DA4-B2BA-675F81C32E12}"/>
              </a:ext>
            </a:extLst>
          </p:cNvPr>
          <p:cNvSpPr/>
          <p:nvPr/>
        </p:nvSpPr>
        <p:spPr>
          <a:xfrm>
            <a:off x="5646276" y="5169274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FA3BC7E4-6E88-4F45-92E8-35E0579C6363}"/>
              </a:ext>
            </a:extLst>
          </p:cNvPr>
          <p:cNvSpPr/>
          <p:nvPr/>
        </p:nvSpPr>
        <p:spPr>
          <a:xfrm>
            <a:off x="6503526" y="5169274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2">
            <a:extLst>
              <a:ext uri="{FF2B5EF4-FFF2-40B4-BE49-F238E27FC236}">
                <a16:creationId xmlns:a16="http://schemas.microsoft.com/office/drawing/2014/main" id="{238DD85E-D71D-41AA-8180-6DC7C8CA8872}"/>
              </a:ext>
            </a:extLst>
          </p:cNvPr>
          <p:cNvSpPr/>
          <p:nvPr/>
        </p:nvSpPr>
        <p:spPr>
          <a:xfrm>
            <a:off x="6503526" y="5169274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CB517DAF-D5BB-4F97-B3A5-3D42E027DA05}"/>
              </a:ext>
            </a:extLst>
          </p:cNvPr>
          <p:cNvSpPr txBox="1"/>
          <p:nvPr/>
        </p:nvSpPr>
        <p:spPr>
          <a:xfrm>
            <a:off x="5646276" y="4782356"/>
            <a:ext cx="1276985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580"/>
              </a:spcBef>
              <a:tabLst>
                <a:tab pos="875030" algn="l"/>
              </a:tabLst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	</a:t>
            </a: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480"/>
              </a:spcBef>
              <a:tabLst>
                <a:tab pos="875030" algn="l"/>
              </a:tabLst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	</a:t>
            </a: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24">
            <a:extLst>
              <a:ext uri="{FF2B5EF4-FFF2-40B4-BE49-F238E27FC236}">
                <a16:creationId xmlns:a16="http://schemas.microsoft.com/office/drawing/2014/main" id="{D24A34F5-CEC2-4735-B890-87FF6215FD99}"/>
              </a:ext>
            </a:extLst>
          </p:cNvPr>
          <p:cNvSpPr/>
          <p:nvPr/>
        </p:nvSpPr>
        <p:spPr>
          <a:xfrm>
            <a:off x="5646276" y="6185021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5">
            <a:extLst>
              <a:ext uri="{FF2B5EF4-FFF2-40B4-BE49-F238E27FC236}">
                <a16:creationId xmlns:a16="http://schemas.microsoft.com/office/drawing/2014/main" id="{28244974-3497-4033-BAD0-86497615CFA2}"/>
              </a:ext>
            </a:extLst>
          </p:cNvPr>
          <p:cNvSpPr/>
          <p:nvPr/>
        </p:nvSpPr>
        <p:spPr>
          <a:xfrm>
            <a:off x="5646276" y="6185021"/>
            <a:ext cx="857250" cy="308610"/>
          </a:xfrm>
          <a:custGeom>
            <a:avLst/>
            <a:gdLst/>
            <a:ahLst/>
            <a:cxnLst/>
            <a:rect l="l" t="t" r="r" b="b"/>
            <a:pathLst>
              <a:path w="857250" h="308610">
                <a:moveTo>
                  <a:pt x="0" y="308610"/>
                </a:moveTo>
                <a:lnTo>
                  <a:pt x="857250" y="308610"/>
                </a:lnTo>
                <a:lnTo>
                  <a:pt x="857250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77918E35-F70C-4580-B1A7-C6E39C458B47}"/>
              </a:ext>
            </a:extLst>
          </p:cNvPr>
          <p:cNvSpPr/>
          <p:nvPr/>
        </p:nvSpPr>
        <p:spPr>
          <a:xfrm>
            <a:off x="6503526" y="6185021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27">
            <a:extLst>
              <a:ext uri="{FF2B5EF4-FFF2-40B4-BE49-F238E27FC236}">
                <a16:creationId xmlns:a16="http://schemas.microsoft.com/office/drawing/2014/main" id="{D75ACE11-7763-4157-BBFB-F6C10EB6916D}"/>
              </a:ext>
            </a:extLst>
          </p:cNvPr>
          <p:cNvSpPr/>
          <p:nvPr/>
        </p:nvSpPr>
        <p:spPr>
          <a:xfrm>
            <a:off x="6503526" y="6185021"/>
            <a:ext cx="429259" cy="308610"/>
          </a:xfrm>
          <a:custGeom>
            <a:avLst/>
            <a:gdLst/>
            <a:ahLst/>
            <a:cxnLst/>
            <a:rect l="l" t="t" r="r" b="b"/>
            <a:pathLst>
              <a:path w="429260" h="308610">
                <a:moveTo>
                  <a:pt x="0" y="308610"/>
                </a:moveTo>
                <a:lnTo>
                  <a:pt x="429005" y="308610"/>
                </a:lnTo>
                <a:lnTo>
                  <a:pt x="42900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8">
            <a:extLst>
              <a:ext uri="{FF2B5EF4-FFF2-40B4-BE49-F238E27FC236}">
                <a16:creationId xmlns:a16="http://schemas.microsoft.com/office/drawing/2014/main" id="{1868B6CA-0988-4D0F-9DC8-69E99C88147E}"/>
              </a:ext>
            </a:extLst>
          </p:cNvPr>
          <p:cNvSpPr txBox="1"/>
          <p:nvPr/>
        </p:nvSpPr>
        <p:spPr>
          <a:xfrm>
            <a:off x="5646276" y="6164066"/>
            <a:ext cx="12604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  <a:tabLst>
                <a:tab pos="875030" algn="l"/>
              </a:tabLst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	</a:t>
            </a: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29">
            <a:extLst>
              <a:ext uri="{FF2B5EF4-FFF2-40B4-BE49-F238E27FC236}">
                <a16:creationId xmlns:a16="http://schemas.microsoft.com/office/drawing/2014/main" id="{57176B46-D2BB-4033-AE59-2441526043C7}"/>
              </a:ext>
            </a:extLst>
          </p:cNvPr>
          <p:cNvSpPr/>
          <p:nvPr/>
        </p:nvSpPr>
        <p:spPr>
          <a:xfrm>
            <a:off x="7111602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0">
            <a:extLst>
              <a:ext uri="{FF2B5EF4-FFF2-40B4-BE49-F238E27FC236}">
                <a16:creationId xmlns:a16="http://schemas.microsoft.com/office/drawing/2014/main" id="{FEDB0AC3-089B-4A8B-958C-EF0972AFBFDF}"/>
              </a:ext>
            </a:extLst>
          </p:cNvPr>
          <p:cNvSpPr/>
          <p:nvPr/>
        </p:nvSpPr>
        <p:spPr>
          <a:xfrm>
            <a:off x="7111602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1">
            <a:extLst>
              <a:ext uri="{FF2B5EF4-FFF2-40B4-BE49-F238E27FC236}">
                <a16:creationId xmlns:a16="http://schemas.microsoft.com/office/drawing/2014/main" id="{05F8D71B-CB3E-4AB0-A714-6799F28B8E29}"/>
              </a:ext>
            </a:extLst>
          </p:cNvPr>
          <p:cNvSpPr txBox="1"/>
          <p:nvPr/>
        </p:nvSpPr>
        <p:spPr>
          <a:xfrm>
            <a:off x="7758229" y="566571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75F92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3" name="object 32">
            <a:extLst>
              <a:ext uri="{FF2B5EF4-FFF2-40B4-BE49-F238E27FC236}">
                <a16:creationId xmlns:a16="http://schemas.microsoft.com/office/drawing/2014/main" id="{7FC13C0D-3003-48A4-9AB0-FA0F36DE8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62908"/>
              </p:ext>
            </p:extLst>
          </p:nvPr>
        </p:nvGraphicFramePr>
        <p:xfrm>
          <a:off x="7173704" y="4550149"/>
          <a:ext cx="1286509" cy="918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R="217170" algn="r">
                        <a:lnSpc>
                          <a:spcPts val="1855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28575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17170" algn="r">
                        <a:lnSpc>
                          <a:spcPts val="1839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39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1E4648"/>
                      </a:solidFill>
                      <a:prstDash val="solid"/>
                    </a:lnT>
                    <a:lnB w="28575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4">
                <a:tc>
                  <a:txBody>
                    <a:bodyPr/>
                    <a:lstStyle/>
                    <a:p>
                      <a:pPr marR="217170" algn="r">
                        <a:lnSpc>
                          <a:spcPts val="1839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39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object 33">
            <a:extLst>
              <a:ext uri="{FF2B5EF4-FFF2-40B4-BE49-F238E27FC236}">
                <a16:creationId xmlns:a16="http://schemas.microsoft.com/office/drawing/2014/main" id="{09FFE6F9-C4AF-4BCB-8797-10AF0C7DD617}"/>
              </a:ext>
            </a:extLst>
          </p:cNvPr>
          <p:cNvSpPr txBox="1"/>
          <p:nvPr/>
        </p:nvSpPr>
        <p:spPr>
          <a:xfrm>
            <a:off x="7192754" y="6194546"/>
            <a:ext cx="838200" cy="289560"/>
          </a:xfrm>
          <a:prstGeom prst="rect">
            <a:avLst/>
          </a:prstGeom>
          <a:solidFill>
            <a:srgbClr val="D1D1EF"/>
          </a:solidFill>
        </p:spPr>
        <p:txBody>
          <a:bodyPr vert="horz" wrap="square" lIns="0" tIns="0" rIns="0" bIns="0" rtlCol="0">
            <a:spAutoFit/>
          </a:bodyPr>
          <a:lstStyle/>
          <a:p>
            <a:pPr marL="215900">
              <a:lnSpc>
                <a:spcPts val="1780"/>
              </a:lnSpc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34">
            <a:extLst>
              <a:ext uri="{FF2B5EF4-FFF2-40B4-BE49-F238E27FC236}">
                <a16:creationId xmlns:a16="http://schemas.microsoft.com/office/drawing/2014/main" id="{FAFF11D7-C9D5-4EB7-A7DA-44B1AAB2F103}"/>
              </a:ext>
            </a:extLst>
          </p:cNvPr>
          <p:cNvSpPr txBox="1"/>
          <p:nvPr/>
        </p:nvSpPr>
        <p:spPr>
          <a:xfrm>
            <a:off x="8040479" y="6185021"/>
            <a:ext cx="429259" cy="308610"/>
          </a:xfrm>
          <a:prstGeom prst="rect">
            <a:avLst/>
          </a:prstGeom>
          <a:solidFill>
            <a:srgbClr val="BADFE2"/>
          </a:solidFill>
          <a:ln w="19050">
            <a:solidFill>
              <a:srgbClr val="1E46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855"/>
              </a:lnSpc>
            </a:pP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35">
            <a:extLst>
              <a:ext uri="{FF2B5EF4-FFF2-40B4-BE49-F238E27FC236}">
                <a16:creationId xmlns:a16="http://schemas.microsoft.com/office/drawing/2014/main" id="{29225152-56F5-4EF3-9309-4C7CFB5E09F3}"/>
              </a:ext>
            </a:extLst>
          </p:cNvPr>
          <p:cNvSpPr txBox="1"/>
          <p:nvPr/>
        </p:nvSpPr>
        <p:spPr>
          <a:xfrm>
            <a:off x="5921485" y="4151116"/>
            <a:ext cx="4565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9400" algn="l"/>
                <a:tab pos="3613785" algn="l"/>
              </a:tabLst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0	Block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1	Block</a:t>
            </a:r>
            <a:r>
              <a:rPr sz="16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FE9AD290-C20C-423C-9EC9-5B27C725A60A}"/>
              </a:ext>
            </a:extLst>
          </p:cNvPr>
          <p:cNvSpPr/>
          <p:nvPr/>
        </p:nvSpPr>
        <p:spPr>
          <a:xfrm>
            <a:off x="9283301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7">
            <a:extLst>
              <a:ext uri="{FF2B5EF4-FFF2-40B4-BE49-F238E27FC236}">
                <a16:creationId xmlns:a16="http://schemas.microsoft.com/office/drawing/2014/main" id="{6E7591F1-C72B-4255-8BB9-1F81B8F7CD68}"/>
              </a:ext>
            </a:extLst>
          </p:cNvPr>
          <p:cNvSpPr/>
          <p:nvPr/>
        </p:nvSpPr>
        <p:spPr>
          <a:xfrm>
            <a:off x="9283301" y="4478903"/>
            <a:ext cx="1428750" cy="2077720"/>
          </a:xfrm>
          <a:custGeom>
            <a:avLst/>
            <a:gdLst/>
            <a:ahLst/>
            <a:cxnLst/>
            <a:rect l="l" t="t" r="r" b="b"/>
            <a:pathLst>
              <a:path w="1428750" h="2077720">
                <a:moveTo>
                  <a:pt x="0" y="2077212"/>
                </a:moveTo>
                <a:lnTo>
                  <a:pt x="1428750" y="2077212"/>
                </a:lnTo>
                <a:lnTo>
                  <a:pt x="1428750" y="0"/>
                </a:lnTo>
                <a:lnTo>
                  <a:pt x="0" y="0"/>
                </a:lnTo>
                <a:lnTo>
                  <a:pt x="0" y="207721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8">
            <a:extLst>
              <a:ext uri="{FF2B5EF4-FFF2-40B4-BE49-F238E27FC236}">
                <a16:creationId xmlns:a16="http://schemas.microsoft.com/office/drawing/2014/main" id="{1828CFA3-2895-41E3-B830-56BD35D7624D}"/>
              </a:ext>
            </a:extLst>
          </p:cNvPr>
          <p:cNvSpPr txBox="1"/>
          <p:nvPr/>
        </p:nvSpPr>
        <p:spPr>
          <a:xfrm>
            <a:off x="9930183" y="5665717"/>
            <a:ext cx="281305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solidFill>
                  <a:srgbClr val="375F92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0" name="object 39">
            <a:extLst>
              <a:ext uri="{FF2B5EF4-FFF2-40B4-BE49-F238E27FC236}">
                <a16:creationId xmlns:a16="http://schemas.microsoft.com/office/drawing/2014/main" id="{B3B94058-AAF1-48BD-94F1-910811CD6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57693"/>
              </p:ext>
            </p:extLst>
          </p:nvPr>
        </p:nvGraphicFramePr>
        <p:xfrm>
          <a:off x="9345404" y="4550149"/>
          <a:ext cx="1286509" cy="918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R="217170" algn="r">
                        <a:lnSpc>
                          <a:spcPts val="1855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28575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17170" algn="r">
                        <a:lnSpc>
                          <a:spcPts val="1839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39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1E4648"/>
                      </a:solidFill>
                      <a:prstDash val="solid"/>
                    </a:lnT>
                    <a:lnB w="28575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4">
                <a:tc>
                  <a:txBody>
                    <a:bodyPr/>
                    <a:lstStyle/>
                    <a:p>
                      <a:pPr marR="217170" algn="r">
                        <a:lnSpc>
                          <a:spcPts val="1839"/>
                        </a:lnSpc>
                      </a:pPr>
                      <a:r>
                        <a:rPr sz="16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4KB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839"/>
                        </a:lnSpc>
                      </a:pPr>
                      <a:r>
                        <a:rPr sz="1600" b="1" spc="-5" dirty="0">
                          <a:solidFill>
                            <a:srgbClr val="1E4648"/>
                          </a:solidFill>
                          <a:latin typeface="Arial"/>
                          <a:cs typeface="Arial"/>
                        </a:rPr>
                        <a:t>64B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28575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object 40">
            <a:extLst>
              <a:ext uri="{FF2B5EF4-FFF2-40B4-BE49-F238E27FC236}">
                <a16:creationId xmlns:a16="http://schemas.microsoft.com/office/drawing/2014/main" id="{6C9EDB62-F998-413D-979F-E95F526FA018}"/>
              </a:ext>
            </a:extLst>
          </p:cNvPr>
          <p:cNvSpPr txBox="1"/>
          <p:nvPr/>
        </p:nvSpPr>
        <p:spPr>
          <a:xfrm>
            <a:off x="9364454" y="6194546"/>
            <a:ext cx="838200" cy="289560"/>
          </a:xfrm>
          <a:prstGeom prst="rect">
            <a:avLst/>
          </a:prstGeom>
          <a:solidFill>
            <a:srgbClr val="D1D1EF"/>
          </a:solidFill>
        </p:spPr>
        <p:txBody>
          <a:bodyPr vert="horz" wrap="square" lIns="0" tIns="0" rIns="0" bIns="0" rtlCol="0">
            <a:spAutoFit/>
          </a:bodyPr>
          <a:lstStyle/>
          <a:p>
            <a:pPr marL="215900">
              <a:lnSpc>
                <a:spcPts val="1780"/>
              </a:lnSpc>
            </a:pP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4KB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41">
            <a:extLst>
              <a:ext uri="{FF2B5EF4-FFF2-40B4-BE49-F238E27FC236}">
                <a16:creationId xmlns:a16="http://schemas.microsoft.com/office/drawing/2014/main" id="{B432CE46-67E9-46FE-8B82-921576A5A666}"/>
              </a:ext>
            </a:extLst>
          </p:cNvPr>
          <p:cNvSpPr txBox="1"/>
          <p:nvPr/>
        </p:nvSpPr>
        <p:spPr>
          <a:xfrm>
            <a:off x="10212179" y="6185021"/>
            <a:ext cx="429259" cy="308610"/>
          </a:xfrm>
          <a:prstGeom prst="rect">
            <a:avLst/>
          </a:prstGeom>
          <a:solidFill>
            <a:srgbClr val="BADFE2"/>
          </a:solidFill>
          <a:ln w="19050">
            <a:solidFill>
              <a:srgbClr val="1E464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855"/>
              </a:lnSpc>
            </a:pPr>
            <a:r>
              <a:rPr sz="1600" b="1" spc="-5" dirty="0">
                <a:solidFill>
                  <a:srgbClr val="1E4648"/>
                </a:solidFill>
                <a:latin typeface="Arial"/>
                <a:cs typeface="Arial"/>
              </a:rPr>
              <a:t>64B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42">
            <a:extLst>
              <a:ext uri="{FF2B5EF4-FFF2-40B4-BE49-F238E27FC236}">
                <a16:creationId xmlns:a16="http://schemas.microsoft.com/office/drawing/2014/main" id="{24EFC809-FF6B-4CCB-A763-2033D0644251}"/>
              </a:ext>
            </a:extLst>
          </p:cNvPr>
          <p:cNvSpPr/>
          <p:nvPr/>
        </p:nvSpPr>
        <p:spPr>
          <a:xfrm>
            <a:off x="2705718" y="4091807"/>
            <a:ext cx="3011805" cy="890269"/>
          </a:xfrm>
          <a:custGeom>
            <a:avLst/>
            <a:gdLst/>
            <a:ahLst/>
            <a:cxnLst/>
            <a:rect l="l" t="t" r="r" b="b"/>
            <a:pathLst>
              <a:path w="3011804" h="890270">
                <a:moveTo>
                  <a:pt x="2260091" y="0"/>
                </a:moveTo>
                <a:lnTo>
                  <a:pt x="0" y="0"/>
                </a:lnTo>
                <a:lnTo>
                  <a:pt x="0" y="890016"/>
                </a:lnTo>
                <a:lnTo>
                  <a:pt x="2260091" y="890016"/>
                </a:lnTo>
                <a:lnTo>
                  <a:pt x="2260091" y="741680"/>
                </a:lnTo>
                <a:lnTo>
                  <a:pt x="2826596" y="519175"/>
                </a:lnTo>
                <a:lnTo>
                  <a:pt x="2260091" y="519175"/>
                </a:lnTo>
                <a:lnTo>
                  <a:pt x="2260091" y="0"/>
                </a:lnTo>
                <a:close/>
              </a:path>
              <a:path w="3011804" h="890270">
                <a:moveTo>
                  <a:pt x="3011551" y="446531"/>
                </a:moveTo>
                <a:lnTo>
                  <a:pt x="2260091" y="519175"/>
                </a:lnTo>
                <a:lnTo>
                  <a:pt x="2826596" y="519175"/>
                </a:lnTo>
                <a:lnTo>
                  <a:pt x="3011551" y="44653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3">
            <a:extLst>
              <a:ext uri="{FF2B5EF4-FFF2-40B4-BE49-F238E27FC236}">
                <a16:creationId xmlns:a16="http://schemas.microsoft.com/office/drawing/2014/main" id="{1E2746F7-5A68-4405-98AA-DCFE8AEE220F}"/>
              </a:ext>
            </a:extLst>
          </p:cNvPr>
          <p:cNvSpPr/>
          <p:nvPr/>
        </p:nvSpPr>
        <p:spPr>
          <a:xfrm>
            <a:off x="2705718" y="4091807"/>
            <a:ext cx="3011805" cy="890269"/>
          </a:xfrm>
          <a:custGeom>
            <a:avLst/>
            <a:gdLst/>
            <a:ahLst/>
            <a:cxnLst/>
            <a:rect l="l" t="t" r="r" b="b"/>
            <a:pathLst>
              <a:path w="3011804" h="890270">
                <a:moveTo>
                  <a:pt x="0" y="0"/>
                </a:moveTo>
                <a:lnTo>
                  <a:pt x="1318387" y="0"/>
                </a:lnTo>
                <a:lnTo>
                  <a:pt x="1883409" y="0"/>
                </a:lnTo>
                <a:lnTo>
                  <a:pt x="2260091" y="0"/>
                </a:lnTo>
                <a:lnTo>
                  <a:pt x="2260091" y="519175"/>
                </a:lnTo>
                <a:lnTo>
                  <a:pt x="3011551" y="446531"/>
                </a:lnTo>
                <a:lnTo>
                  <a:pt x="2260091" y="741680"/>
                </a:lnTo>
                <a:lnTo>
                  <a:pt x="2260091" y="890016"/>
                </a:lnTo>
                <a:lnTo>
                  <a:pt x="1883409" y="890016"/>
                </a:lnTo>
                <a:lnTo>
                  <a:pt x="1318387" y="890016"/>
                </a:lnTo>
                <a:lnTo>
                  <a:pt x="0" y="890016"/>
                </a:lnTo>
                <a:lnTo>
                  <a:pt x="0" y="741680"/>
                </a:lnTo>
                <a:lnTo>
                  <a:pt x="0" y="51917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4">
            <a:extLst>
              <a:ext uri="{FF2B5EF4-FFF2-40B4-BE49-F238E27FC236}">
                <a16:creationId xmlns:a16="http://schemas.microsoft.com/office/drawing/2014/main" id="{73A73404-F581-4C6E-A61C-092D0F50197D}"/>
              </a:ext>
            </a:extLst>
          </p:cNvPr>
          <p:cNvSpPr/>
          <p:nvPr/>
        </p:nvSpPr>
        <p:spPr>
          <a:xfrm>
            <a:off x="2705718" y="5026527"/>
            <a:ext cx="3049270" cy="924560"/>
          </a:xfrm>
          <a:custGeom>
            <a:avLst/>
            <a:gdLst/>
            <a:ahLst/>
            <a:cxnLst/>
            <a:rect l="l" t="t" r="r" b="b"/>
            <a:pathLst>
              <a:path w="3049270" h="924560">
                <a:moveTo>
                  <a:pt x="2260091" y="27686"/>
                </a:moveTo>
                <a:lnTo>
                  <a:pt x="0" y="27686"/>
                </a:lnTo>
                <a:lnTo>
                  <a:pt x="0" y="924560"/>
                </a:lnTo>
                <a:lnTo>
                  <a:pt x="2260091" y="924560"/>
                </a:lnTo>
                <a:lnTo>
                  <a:pt x="2260091" y="401447"/>
                </a:lnTo>
                <a:lnTo>
                  <a:pt x="2700851" y="177165"/>
                </a:lnTo>
                <a:lnTo>
                  <a:pt x="2260091" y="177165"/>
                </a:lnTo>
                <a:lnTo>
                  <a:pt x="2260091" y="27686"/>
                </a:lnTo>
                <a:close/>
              </a:path>
              <a:path w="3049270" h="924560">
                <a:moveTo>
                  <a:pt x="3049016" y="0"/>
                </a:moveTo>
                <a:lnTo>
                  <a:pt x="2260091" y="177165"/>
                </a:lnTo>
                <a:lnTo>
                  <a:pt x="2700851" y="177165"/>
                </a:lnTo>
                <a:lnTo>
                  <a:pt x="3049016" y="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5">
            <a:extLst>
              <a:ext uri="{FF2B5EF4-FFF2-40B4-BE49-F238E27FC236}">
                <a16:creationId xmlns:a16="http://schemas.microsoft.com/office/drawing/2014/main" id="{B82B5ED2-AEC7-4028-B749-423093575999}"/>
              </a:ext>
            </a:extLst>
          </p:cNvPr>
          <p:cNvSpPr/>
          <p:nvPr/>
        </p:nvSpPr>
        <p:spPr>
          <a:xfrm>
            <a:off x="2705718" y="5026527"/>
            <a:ext cx="3049270" cy="924560"/>
          </a:xfrm>
          <a:custGeom>
            <a:avLst/>
            <a:gdLst/>
            <a:ahLst/>
            <a:cxnLst/>
            <a:rect l="l" t="t" r="r" b="b"/>
            <a:pathLst>
              <a:path w="3049270" h="924560">
                <a:moveTo>
                  <a:pt x="0" y="27686"/>
                </a:moveTo>
                <a:lnTo>
                  <a:pt x="1318387" y="27686"/>
                </a:lnTo>
                <a:lnTo>
                  <a:pt x="1883409" y="27686"/>
                </a:lnTo>
                <a:lnTo>
                  <a:pt x="2260091" y="27686"/>
                </a:lnTo>
                <a:lnTo>
                  <a:pt x="2260091" y="177165"/>
                </a:lnTo>
                <a:lnTo>
                  <a:pt x="3049016" y="0"/>
                </a:lnTo>
                <a:lnTo>
                  <a:pt x="2260091" y="401447"/>
                </a:lnTo>
                <a:lnTo>
                  <a:pt x="2260091" y="924560"/>
                </a:lnTo>
                <a:lnTo>
                  <a:pt x="1883409" y="924560"/>
                </a:lnTo>
                <a:lnTo>
                  <a:pt x="1318387" y="924560"/>
                </a:lnTo>
                <a:lnTo>
                  <a:pt x="0" y="924560"/>
                </a:lnTo>
                <a:lnTo>
                  <a:pt x="0" y="401447"/>
                </a:lnTo>
                <a:lnTo>
                  <a:pt x="0" y="177165"/>
                </a:lnTo>
                <a:lnTo>
                  <a:pt x="0" y="276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46">
            <a:extLst>
              <a:ext uri="{FF2B5EF4-FFF2-40B4-BE49-F238E27FC236}">
                <a16:creationId xmlns:a16="http://schemas.microsoft.com/office/drawing/2014/main" id="{A0032102-19F9-4ACB-8B41-92CD20CC8B2D}"/>
              </a:ext>
            </a:extLst>
          </p:cNvPr>
          <p:cNvSpPr/>
          <p:nvPr/>
        </p:nvSpPr>
        <p:spPr>
          <a:xfrm>
            <a:off x="2699622" y="5423021"/>
            <a:ext cx="3994785" cy="1245235"/>
          </a:xfrm>
          <a:custGeom>
            <a:avLst/>
            <a:gdLst/>
            <a:ahLst/>
            <a:cxnLst/>
            <a:rect l="l" t="t" r="r" b="b"/>
            <a:pathLst>
              <a:path w="3994785" h="1245234">
                <a:moveTo>
                  <a:pt x="2259329" y="605028"/>
                </a:moveTo>
                <a:lnTo>
                  <a:pt x="0" y="605028"/>
                </a:lnTo>
                <a:lnTo>
                  <a:pt x="0" y="1245108"/>
                </a:lnTo>
                <a:lnTo>
                  <a:pt x="2259329" y="1245108"/>
                </a:lnTo>
                <a:lnTo>
                  <a:pt x="2259329" y="605028"/>
                </a:lnTo>
                <a:close/>
              </a:path>
              <a:path w="3994785" h="1245234">
                <a:moveTo>
                  <a:pt x="3994658" y="0"/>
                </a:moveTo>
                <a:lnTo>
                  <a:pt x="1317879" y="605028"/>
                </a:lnTo>
                <a:lnTo>
                  <a:pt x="1882775" y="605028"/>
                </a:lnTo>
                <a:lnTo>
                  <a:pt x="399465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47">
            <a:extLst>
              <a:ext uri="{FF2B5EF4-FFF2-40B4-BE49-F238E27FC236}">
                <a16:creationId xmlns:a16="http://schemas.microsoft.com/office/drawing/2014/main" id="{EA2C312E-A40F-417F-83B9-DF5857B22F7F}"/>
              </a:ext>
            </a:extLst>
          </p:cNvPr>
          <p:cNvSpPr/>
          <p:nvPr/>
        </p:nvSpPr>
        <p:spPr>
          <a:xfrm>
            <a:off x="2699622" y="5423021"/>
            <a:ext cx="3994785" cy="1245235"/>
          </a:xfrm>
          <a:custGeom>
            <a:avLst/>
            <a:gdLst/>
            <a:ahLst/>
            <a:cxnLst/>
            <a:rect l="l" t="t" r="r" b="b"/>
            <a:pathLst>
              <a:path w="3994785" h="1245234">
                <a:moveTo>
                  <a:pt x="0" y="605028"/>
                </a:moveTo>
                <a:lnTo>
                  <a:pt x="1317879" y="605028"/>
                </a:lnTo>
                <a:lnTo>
                  <a:pt x="3994658" y="0"/>
                </a:lnTo>
                <a:lnTo>
                  <a:pt x="1882775" y="605028"/>
                </a:lnTo>
                <a:lnTo>
                  <a:pt x="2259329" y="605028"/>
                </a:lnTo>
                <a:lnTo>
                  <a:pt x="2259329" y="711708"/>
                </a:lnTo>
                <a:lnTo>
                  <a:pt x="2259329" y="871728"/>
                </a:lnTo>
                <a:lnTo>
                  <a:pt x="2259329" y="1245108"/>
                </a:lnTo>
                <a:lnTo>
                  <a:pt x="1882775" y="1245108"/>
                </a:lnTo>
                <a:lnTo>
                  <a:pt x="1317879" y="1245108"/>
                </a:lnTo>
                <a:lnTo>
                  <a:pt x="0" y="1245108"/>
                </a:lnTo>
                <a:lnTo>
                  <a:pt x="0" y="871728"/>
                </a:lnTo>
                <a:lnTo>
                  <a:pt x="0" y="711708"/>
                </a:lnTo>
                <a:lnTo>
                  <a:pt x="0" y="60502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48">
            <a:extLst>
              <a:ext uri="{FF2B5EF4-FFF2-40B4-BE49-F238E27FC236}">
                <a16:creationId xmlns:a16="http://schemas.microsoft.com/office/drawing/2014/main" id="{A6584231-740E-43E1-8D2C-50021131144B}"/>
              </a:ext>
            </a:extLst>
          </p:cNvPr>
          <p:cNvSpPr txBox="1"/>
          <p:nvPr/>
        </p:nvSpPr>
        <p:spPr>
          <a:xfrm>
            <a:off x="2754780" y="4113069"/>
            <a:ext cx="2239392" cy="25551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4480" marR="265430" indent="339725">
              <a:lnSpc>
                <a:spcPct val="98300"/>
              </a:lnSpc>
              <a:spcBef>
                <a:spcPts val="135"/>
              </a:spcBef>
            </a:pPr>
            <a:r>
              <a:rPr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Block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:  </a:t>
            </a:r>
            <a:r>
              <a:rPr sz="1700" b="1" spc="-5" dirty="0">
                <a:latin typeface="Arial"/>
                <a:cs typeface="Arial"/>
              </a:rPr>
              <a:t>Basic </a:t>
            </a:r>
            <a:r>
              <a:rPr sz="1700" b="1" spc="-5" dirty="0">
                <a:solidFill>
                  <a:srgbClr val="FF0000"/>
                </a:solidFill>
                <a:latin typeface="Arial"/>
                <a:cs typeface="Arial"/>
              </a:rPr>
              <a:t>erase</a:t>
            </a:r>
            <a:r>
              <a:rPr lang="zh-TW" altLang="en-US" sz="17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operation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unit</a:t>
            </a:r>
            <a:endParaRPr sz="1700" dirty="0">
              <a:latin typeface="Arial"/>
              <a:cs typeface="Arial"/>
            </a:endParaRPr>
          </a:p>
          <a:p>
            <a:pPr marL="12065" marR="5080" indent="12065" algn="ctr">
              <a:lnSpc>
                <a:spcPct val="99500"/>
              </a:lnSpc>
              <a:spcBef>
                <a:spcPts val="1210"/>
              </a:spcBef>
            </a:pPr>
            <a:r>
              <a:rPr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Page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(Data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Area)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:  </a:t>
            </a:r>
            <a:r>
              <a:rPr sz="1700" b="1" spc="-5" dirty="0">
                <a:latin typeface="Arial"/>
                <a:cs typeface="Arial"/>
              </a:rPr>
              <a:t>Basic </a:t>
            </a:r>
            <a:r>
              <a:rPr sz="1700" b="1" spc="-5" dirty="0">
                <a:solidFill>
                  <a:srgbClr val="0000FF"/>
                </a:solidFill>
                <a:latin typeface="Arial"/>
                <a:cs typeface="Arial"/>
              </a:rPr>
              <a:t>W/R </a:t>
            </a:r>
            <a:r>
              <a:rPr sz="1700" b="1" spc="-5" dirty="0">
                <a:latin typeface="Arial"/>
                <a:cs typeface="Arial"/>
              </a:rPr>
              <a:t>operation unit  </a:t>
            </a:r>
            <a:endParaRPr lang="en-US" altLang="zh-TW" sz="1700" b="1" spc="-5" dirty="0">
              <a:latin typeface="Arial"/>
              <a:cs typeface="Arial"/>
            </a:endParaRPr>
          </a:p>
          <a:p>
            <a:pPr marL="12065" marR="5080" indent="12065" algn="ctr">
              <a:lnSpc>
                <a:spcPct val="99500"/>
              </a:lnSpc>
              <a:spcBef>
                <a:spcPts val="1210"/>
              </a:spcBef>
            </a:pPr>
            <a:r>
              <a:rPr sz="2000" b="1" u="sng" spc="-5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Page</a:t>
            </a:r>
            <a:r>
              <a:rPr sz="2000" b="1" spc="-5" dirty="0">
                <a:solidFill>
                  <a:srgbClr val="214A5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4A50"/>
                </a:solidFill>
                <a:latin typeface="Arial"/>
                <a:cs typeface="Arial"/>
              </a:rPr>
              <a:t>(Spare</a:t>
            </a:r>
            <a:r>
              <a:rPr sz="1600" b="1" spc="-50" dirty="0">
                <a:solidFill>
                  <a:srgbClr val="214A5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4A50"/>
                </a:solidFill>
                <a:latin typeface="Arial"/>
                <a:cs typeface="Arial"/>
              </a:rPr>
              <a:t>Area)</a:t>
            </a:r>
            <a:r>
              <a:rPr sz="2000" b="1" spc="-5" dirty="0">
                <a:solidFill>
                  <a:srgbClr val="214A50"/>
                </a:solidFill>
                <a:latin typeface="Arial"/>
                <a:cs typeface="Arial"/>
              </a:rPr>
              <a:t>:  </a:t>
            </a:r>
            <a:r>
              <a:rPr sz="1800" b="1" spc="-5" dirty="0">
                <a:latin typeface="Arial"/>
                <a:cs typeface="Arial"/>
              </a:rPr>
              <a:t>Housekeeping  </a:t>
            </a:r>
            <a:r>
              <a:rPr sz="1800" b="1" dirty="0">
                <a:latin typeface="Arial"/>
                <a:cs typeface="Arial"/>
              </a:rPr>
              <a:t>info.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49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2. Erase before Write (Write-once)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Erase before 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Write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written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800" spc="-5" dirty="0">
                <a:solidFill>
                  <a:srgbClr val="333333"/>
                </a:solidFill>
                <a:latin typeface="Consolas"/>
                <a:cs typeface="Consolas"/>
              </a:rPr>
              <a:t>0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”,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only way 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reset a flash cell 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800" spc="-5" dirty="0">
                <a:solidFill>
                  <a:srgbClr val="333333"/>
                </a:solidFill>
                <a:latin typeface="Consolas"/>
                <a:cs typeface="Consolas"/>
              </a:rPr>
              <a:t>1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” is by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erasing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 – The </a:t>
            </a:r>
            <a:r>
              <a:rPr lang="en-US" altLang="zh-TW" sz="2800" b="1" dirty="0">
                <a:solidFill>
                  <a:srgbClr val="333333"/>
                </a:solidFill>
                <a:latin typeface="Consolas"/>
                <a:cs typeface="Consolas"/>
              </a:rPr>
              <a:t>erase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operation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sets all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bits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a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800" spc="-5" dirty="0">
                <a:solidFill>
                  <a:srgbClr val="333333"/>
                </a:solidFill>
                <a:latin typeface="Consolas"/>
                <a:cs typeface="Consolas"/>
              </a:rPr>
              <a:t>1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”s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at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</a:t>
            </a:r>
            <a:r>
              <a:rPr lang="en-US" altLang="zh-TW" sz="2800" u="sng" spc="-39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time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latin typeface="Arial"/>
                <a:cs typeface="Arial"/>
              </a:rPr>
              <a:t>Write-once </a:t>
            </a:r>
            <a:r>
              <a:rPr lang="en-US" altLang="zh-TW" sz="2800" b="1" dirty="0">
                <a:latin typeface="Arial"/>
                <a:cs typeface="Arial"/>
              </a:rPr>
              <a:t>Property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A flash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page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cannot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be  overwritten until the residing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erased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7415E40-9389-491D-84A4-75AE69346FA4}"/>
              </a:ext>
            </a:extLst>
          </p:cNvPr>
          <p:cNvSpPr/>
          <p:nvPr/>
        </p:nvSpPr>
        <p:spPr>
          <a:xfrm>
            <a:off x="3960421" y="2461172"/>
            <a:ext cx="3922776" cy="2737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AB4545-AA2B-4D43-990A-C31829E03D55}"/>
              </a:ext>
            </a:extLst>
          </p:cNvPr>
          <p:cNvSpPr/>
          <p:nvPr/>
        </p:nvSpPr>
        <p:spPr>
          <a:xfrm>
            <a:off x="6405298" y="2485936"/>
            <a:ext cx="2192020" cy="1579245"/>
          </a:xfrm>
          <a:custGeom>
            <a:avLst/>
            <a:gdLst/>
            <a:ahLst/>
            <a:cxnLst/>
            <a:rect l="l" t="t" r="r" b="b"/>
            <a:pathLst>
              <a:path w="2192020" h="1579245">
                <a:moveTo>
                  <a:pt x="1082039" y="1344168"/>
                </a:moveTo>
                <a:lnTo>
                  <a:pt x="606551" y="1344168"/>
                </a:lnTo>
                <a:lnTo>
                  <a:pt x="0" y="1578864"/>
                </a:lnTo>
                <a:lnTo>
                  <a:pt x="1082039" y="1344168"/>
                </a:lnTo>
                <a:close/>
              </a:path>
              <a:path w="2192020" h="1579245">
                <a:moveTo>
                  <a:pt x="2191511" y="0"/>
                </a:moveTo>
                <a:lnTo>
                  <a:pt x="289560" y="0"/>
                </a:lnTo>
                <a:lnTo>
                  <a:pt x="289560" y="1344168"/>
                </a:lnTo>
                <a:lnTo>
                  <a:pt x="2191511" y="1344168"/>
                </a:lnTo>
                <a:lnTo>
                  <a:pt x="2191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76569B6-FC57-42CF-98AF-D43AC9BD3596}"/>
              </a:ext>
            </a:extLst>
          </p:cNvPr>
          <p:cNvSpPr/>
          <p:nvPr/>
        </p:nvSpPr>
        <p:spPr>
          <a:xfrm>
            <a:off x="6405298" y="2485936"/>
            <a:ext cx="2192020" cy="1579245"/>
          </a:xfrm>
          <a:custGeom>
            <a:avLst/>
            <a:gdLst/>
            <a:ahLst/>
            <a:cxnLst/>
            <a:rect l="l" t="t" r="r" b="b"/>
            <a:pathLst>
              <a:path w="2192020" h="1579245">
                <a:moveTo>
                  <a:pt x="289560" y="0"/>
                </a:moveTo>
                <a:lnTo>
                  <a:pt x="606551" y="0"/>
                </a:lnTo>
                <a:lnTo>
                  <a:pt x="1082039" y="0"/>
                </a:lnTo>
                <a:lnTo>
                  <a:pt x="2191511" y="0"/>
                </a:lnTo>
                <a:lnTo>
                  <a:pt x="2191511" y="784098"/>
                </a:lnTo>
                <a:lnTo>
                  <a:pt x="2191511" y="1120139"/>
                </a:lnTo>
                <a:lnTo>
                  <a:pt x="2191511" y="1344168"/>
                </a:lnTo>
                <a:lnTo>
                  <a:pt x="1082039" y="1344168"/>
                </a:lnTo>
                <a:lnTo>
                  <a:pt x="0" y="1578864"/>
                </a:lnTo>
                <a:lnTo>
                  <a:pt x="606551" y="1344168"/>
                </a:lnTo>
                <a:lnTo>
                  <a:pt x="289560" y="1344168"/>
                </a:lnTo>
                <a:lnTo>
                  <a:pt x="289560" y="1120139"/>
                </a:lnTo>
                <a:lnTo>
                  <a:pt x="289560" y="784098"/>
                </a:lnTo>
                <a:lnTo>
                  <a:pt x="28956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75F73D7-6B32-4D2E-8893-2DC2E80EC1F7}"/>
              </a:ext>
            </a:extLst>
          </p:cNvPr>
          <p:cNvSpPr/>
          <p:nvPr/>
        </p:nvSpPr>
        <p:spPr>
          <a:xfrm>
            <a:off x="6742484" y="2533561"/>
            <a:ext cx="1799082" cy="125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48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3.</a:t>
            </a:r>
            <a:r>
              <a:rPr lang="zh-TW" altLang="en-US" sz="3600" b="1" cap="none" dirty="0"/>
              <a:t> </a:t>
            </a:r>
            <a:r>
              <a:rPr lang="en-US" altLang="zh-TW" sz="3600" b="1" cap="none" dirty="0"/>
              <a:t>Limited Endurance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Limited Endurance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A flash block can only endure</a:t>
            </a:r>
            <a:r>
              <a:rPr lang="en-US" altLang="zh-TW" sz="2800" spc="-3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 limited number of program/erase (P/E)</a:t>
            </a:r>
            <a:r>
              <a:rPr lang="en-US" altLang="zh-TW"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cycles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SLC: 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60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Cambria Math"/>
                <a:cs typeface="Cambria Math"/>
              </a:rPr>
              <a:t>~ 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100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</a:t>
            </a:r>
            <a:endParaRPr lang="en-US" altLang="zh-TW" sz="24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MLC: 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1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Cambria Math"/>
                <a:cs typeface="Cambria Math"/>
              </a:rPr>
              <a:t>~ 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10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</a:t>
            </a:r>
            <a:r>
              <a:rPr lang="en-US" altLang="zh-TW" sz="2400" spc="-2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  <a:tab pos="1880235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TLC: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Cambria Math"/>
                <a:cs typeface="Cambria Math"/>
              </a:rPr>
              <a:t>&lt;	</a:t>
            </a:r>
            <a:r>
              <a:rPr lang="en-US" altLang="zh-TW" sz="2400" spc="-5" dirty="0">
                <a:solidFill>
                  <a:srgbClr val="333333"/>
                </a:solidFill>
                <a:latin typeface="Cambria Math"/>
                <a:cs typeface="Cambria Math"/>
              </a:rPr>
              <a:t>1</a:t>
            </a:r>
            <a:r>
              <a:rPr lang="zh-TW" altLang="en-US" sz="2400" spc="-5" dirty="0">
                <a:solidFill>
                  <a:srgbClr val="333333"/>
                </a:solidFill>
                <a:latin typeface="Cambria Math"/>
                <a:cs typeface="Cambria Math"/>
              </a:rPr>
              <a:t>𝐾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</a:t>
            </a:r>
            <a:r>
              <a:rPr lang="en-US" altLang="zh-TW" sz="2400" spc="-3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Reason: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oxide layer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worn</a:t>
            </a:r>
            <a:r>
              <a:rPr lang="en-US" altLang="zh-TW"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”.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69115B4-9B55-45A6-834F-32A0D7D5A4A6}"/>
              </a:ext>
            </a:extLst>
          </p:cNvPr>
          <p:cNvSpPr/>
          <p:nvPr/>
        </p:nvSpPr>
        <p:spPr>
          <a:xfrm>
            <a:off x="4292464" y="3861018"/>
            <a:ext cx="4035941" cy="2684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18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4.</a:t>
            </a:r>
            <a:r>
              <a:rPr lang="zh-TW" altLang="en-US" sz="3600" b="1" cap="none" dirty="0"/>
              <a:t> </a:t>
            </a:r>
            <a:r>
              <a:rPr lang="en-US" altLang="zh-TW" sz="3600" b="1" cap="none" dirty="0"/>
              <a:t>Read/Write Disturb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2927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Read/Write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Disturb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Reading or writing a page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may  result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“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weak programming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”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lang="en-US" altLang="zh-TW" sz="2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neighbors.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508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Solution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Disturb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Programming pages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 block 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“in a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sequential order”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(a.k.a.,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sequential write</a:t>
            </a:r>
            <a:r>
              <a:rPr lang="en-US" altLang="zh-TW" b="1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constraint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</a:p>
          <a:p>
            <a:pPr marL="469900" marR="508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zh-TW" altLang="en-US" b="1" spc="-5" dirty="0">
                <a:latin typeface="Arial"/>
                <a:cs typeface="Arial"/>
              </a:rPr>
              <a:t>   </a:t>
            </a:r>
            <a:r>
              <a:rPr lang="en-US" altLang="zh-TW" b="1" spc="-5" dirty="0">
                <a:latin typeface="Arial"/>
                <a:cs typeface="Arial"/>
              </a:rPr>
              <a:t>	</a:t>
            </a:r>
            <a:r>
              <a:rPr lang="zh-TW" altLang="en-US" b="1" spc="-5" dirty="0">
                <a:latin typeface="Arial"/>
                <a:cs typeface="Arial"/>
              </a:rPr>
              <a:t>     </a:t>
            </a:r>
            <a:r>
              <a:rPr lang="en-US" altLang="zh-TW" b="1" spc="-5" dirty="0">
                <a:latin typeface="Arial"/>
                <a:cs typeface="Arial"/>
              </a:rPr>
              <a:t>Read</a:t>
            </a:r>
            <a:r>
              <a:rPr lang="en-US" altLang="zh-TW" b="1" spc="15" dirty="0">
                <a:latin typeface="Arial"/>
                <a:cs typeface="Arial"/>
              </a:rPr>
              <a:t> </a:t>
            </a:r>
            <a:r>
              <a:rPr lang="en-US" altLang="zh-TW" b="1" spc="-5" dirty="0">
                <a:latin typeface="Arial"/>
                <a:cs typeface="Arial"/>
              </a:rPr>
              <a:t>Disturb				</a:t>
            </a:r>
            <a:r>
              <a:rPr lang="zh-TW" altLang="en-US" b="1" spc="-5" dirty="0">
                <a:latin typeface="Arial"/>
                <a:cs typeface="Arial"/>
              </a:rPr>
              <a:t> </a:t>
            </a:r>
            <a:r>
              <a:rPr lang="en-US" altLang="zh-TW" b="1" spc="-10" dirty="0">
                <a:latin typeface="Arial"/>
                <a:cs typeface="Arial"/>
              </a:rPr>
              <a:t>Write</a:t>
            </a:r>
            <a:r>
              <a:rPr lang="en-US" altLang="zh-TW" b="1" spc="-15" dirty="0">
                <a:latin typeface="Arial"/>
                <a:cs typeface="Arial"/>
              </a:rPr>
              <a:t> </a:t>
            </a:r>
            <a:r>
              <a:rPr lang="en-US" altLang="zh-TW" b="1" spc="-5" dirty="0">
                <a:latin typeface="Arial"/>
                <a:cs typeface="Arial"/>
              </a:rPr>
              <a:t>Disturb</a:t>
            </a:r>
            <a:endParaRPr lang="en-US" altLang="zh-TW" dirty="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590"/>
              </a:spcBef>
            </a:pP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DDC68E5-3BDA-45E7-9966-E3F1E96C9D47}"/>
              </a:ext>
            </a:extLst>
          </p:cNvPr>
          <p:cNvSpPr/>
          <p:nvPr/>
        </p:nvSpPr>
        <p:spPr>
          <a:xfrm>
            <a:off x="6314578" y="3113836"/>
            <a:ext cx="4252891" cy="3732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DE0126A-BE09-4BBF-ACAA-99053D9BD9F8}"/>
              </a:ext>
            </a:extLst>
          </p:cNvPr>
          <p:cNvSpPr/>
          <p:nvPr/>
        </p:nvSpPr>
        <p:spPr>
          <a:xfrm>
            <a:off x="1244174" y="3113837"/>
            <a:ext cx="4389579" cy="3732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467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5. Data Retention Errors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7226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Data retention time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defines how long the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written  data remains valid within a flash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cell.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It is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inversely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related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P/E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cycles.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Electrons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leak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over time and result in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retention</a:t>
            </a:r>
            <a:r>
              <a:rPr lang="en-US" altLang="zh-TW"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“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Correct-and-refresh pages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”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from time to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time.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This solution can also reset the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read/write disturb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2675890" indent="0">
              <a:lnSpc>
                <a:spcPct val="100000"/>
              </a:lnSpc>
              <a:spcBef>
                <a:spcPts val="925"/>
              </a:spcBef>
              <a:buNone/>
            </a:pPr>
            <a:r>
              <a:rPr lang="en-US" altLang="zh-TW" i="1" spc="-5" dirty="0">
                <a:latin typeface="Arial"/>
                <a:cs typeface="Arial"/>
              </a:rPr>
              <a:t>            Electrons</a:t>
            </a:r>
            <a:r>
              <a:rPr lang="en-US" altLang="zh-TW" i="1" spc="5" dirty="0">
                <a:latin typeface="Arial"/>
                <a:cs typeface="Arial"/>
              </a:rPr>
              <a:t> </a:t>
            </a:r>
            <a:r>
              <a:rPr lang="en-US" altLang="zh-TW" i="1" spc="-5" dirty="0">
                <a:latin typeface="Arial"/>
                <a:cs typeface="Arial"/>
              </a:rPr>
              <a:t>leakage</a:t>
            </a: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51EC31-0462-465A-A855-D7534263EA0A}"/>
              </a:ext>
            </a:extLst>
          </p:cNvPr>
          <p:cNvSpPr/>
          <p:nvPr/>
        </p:nvSpPr>
        <p:spPr>
          <a:xfrm>
            <a:off x="3251199" y="4505816"/>
            <a:ext cx="624205" cy="1280160"/>
          </a:xfrm>
          <a:custGeom>
            <a:avLst/>
            <a:gdLst/>
            <a:ahLst/>
            <a:cxnLst/>
            <a:rect l="l" t="t" r="r" b="b"/>
            <a:pathLst>
              <a:path w="624205" h="1280160">
                <a:moveTo>
                  <a:pt x="520064" y="122935"/>
                </a:moveTo>
                <a:lnTo>
                  <a:pt x="104012" y="122935"/>
                </a:lnTo>
                <a:lnTo>
                  <a:pt x="63543" y="131115"/>
                </a:lnTo>
                <a:lnTo>
                  <a:pt x="30479" y="153415"/>
                </a:lnTo>
                <a:lnTo>
                  <a:pt x="8179" y="186479"/>
                </a:lnTo>
                <a:lnTo>
                  <a:pt x="0" y="226948"/>
                </a:lnTo>
                <a:lnTo>
                  <a:pt x="0" y="1176172"/>
                </a:lnTo>
                <a:lnTo>
                  <a:pt x="8179" y="1216648"/>
                </a:lnTo>
                <a:lnTo>
                  <a:pt x="30479" y="1249702"/>
                </a:lnTo>
                <a:lnTo>
                  <a:pt x="63543" y="1271987"/>
                </a:lnTo>
                <a:lnTo>
                  <a:pt x="104012" y="1280159"/>
                </a:lnTo>
                <a:lnTo>
                  <a:pt x="520064" y="1280159"/>
                </a:lnTo>
                <a:lnTo>
                  <a:pt x="560534" y="1271987"/>
                </a:lnTo>
                <a:lnTo>
                  <a:pt x="593597" y="1249702"/>
                </a:lnTo>
                <a:lnTo>
                  <a:pt x="615898" y="1216648"/>
                </a:lnTo>
                <a:lnTo>
                  <a:pt x="624077" y="1176172"/>
                </a:lnTo>
                <a:lnTo>
                  <a:pt x="624077" y="226948"/>
                </a:lnTo>
                <a:lnTo>
                  <a:pt x="615898" y="186479"/>
                </a:lnTo>
                <a:lnTo>
                  <a:pt x="593598" y="153415"/>
                </a:lnTo>
                <a:lnTo>
                  <a:pt x="560534" y="131115"/>
                </a:lnTo>
                <a:lnTo>
                  <a:pt x="520064" y="122935"/>
                </a:lnTo>
                <a:close/>
              </a:path>
              <a:path w="624205" h="1280160">
                <a:moveTo>
                  <a:pt x="405891" y="0"/>
                </a:moveTo>
                <a:lnTo>
                  <a:pt x="218185" y="0"/>
                </a:lnTo>
                <a:lnTo>
                  <a:pt x="218185" y="122935"/>
                </a:lnTo>
                <a:lnTo>
                  <a:pt x="405891" y="122935"/>
                </a:lnTo>
                <a:lnTo>
                  <a:pt x="40589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EF9C698-6BFA-4348-9B4D-C775B68DFCC5}"/>
              </a:ext>
            </a:extLst>
          </p:cNvPr>
          <p:cNvSpPr/>
          <p:nvPr/>
        </p:nvSpPr>
        <p:spPr>
          <a:xfrm>
            <a:off x="3251199" y="4751943"/>
            <a:ext cx="624205" cy="1034415"/>
          </a:xfrm>
          <a:custGeom>
            <a:avLst/>
            <a:gdLst/>
            <a:ahLst/>
            <a:cxnLst/>
            <a:rect l="l" t="t" r="r" b="b"/>
            <a:pathLst>
              <a:path w="624205" h="1034414">
                <a:moveTo>
                  <a:pt x="624077" y="0"/>
                </a:moveTo>
                <a:lnTo>
                  <a:pt x="0" y="0"/>
                </a:lnTo>
                <a:lnTo>
                  <a:pt x="0" y="934097"/>
                </a:lnTo>
                <a:lnTo>
                  <a:pt x="7848" y="972997"/>
                </a:lnTo>
                <a:lnTo>
                  <a:pt x="29257" y="1004763"/>
                </a:lnTo>
                <a:lnTo>
                  <a:pt x="61025" y="1026180"/>
                </a:lnTo>
                <a:lnTo>
                  <a:pt x="99948" y="1034033"/>
                </a:lnTo>
                <a:lnTo>
                  <a:pt x="524128" y="1034033"/>
                </a:lnTo>
                <a:lnTo>
                  <a:pt x="563052" y="1026180"/>
                </a:lnTo>
                <a:lnTo>
                  <a:pt x="594820" y="1004763"/>
                </a:lnTo>
                <a:lnTo>
                  <a:pt x="616229" y="972997"/>
                </a:lnTo>
                <a:lnTo>
                  <a:pt x="624077" y="934097"/>
                </a:lnTo>
                <a:lnTo>
                  <a:pt x="624077" y="0"/>
                </a:lnTo>
                <a:close/>
              </a:path>
            </a:pathLst>
          </a:custGeom>
          <a:solidFill>
            <a:srgbClr val="D5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5752716-095D-43A7-B665-05D021C694E0}"/>
              </a:ext>
            </a:extLst>
          </p:cNvPr>
          <p:cNvSpPr/>
          <p:nvPr/>
        </p:nvSpPr>
        <p:spPr>
          <a:xfrm>
            <a:off x="3319778" y="5371449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914871F-E36E-4094-B4BA-364CDA957367}"/>
              </a:ext>
            </a:extLst>
          </p:cNvPr>
          <p:cNvSpPr/>
          <p:nvPr/>
        </p:nvSpPr>
        <p:spPr>
          <a:xfrm>
            <a:off x="3579621" y="5532231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CB5DF06-7109-4D61-82BD-AB2CF0840E2B}"/>
              </a:ext>
            </a:extLst>
          </p:cNvPr>
          <p:cNvSpPr/>
          <p:nvPr/>
        </p:nvSpPr>
        <p:spPr>
          <a:xfrm>
            <a:off x="3647438" y="5300583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B71EDF3-BDC0-4508-B678-CE4E0285D91D}"/>
              </a:ext>
            </a:extLst>
          </p:cNvPr>
          <p:cNvSpPr/>
          <p:nvPr/>
        </p:nvSpPr>
        <p:spPr>
          <a:xfrm>
            <a:off x="3287012" y="4758039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480D00B3-0D9E-4959-8E86-7B68C2D93896}"/>
              </a:ext>
            </a:extLst>
          </p:cNvPr>
          <p:cNvSpPr/>
          <p:nvPr/>
        </p:nvSpPr>
        <p:spPr>
          <a:xfrm>
            <a:off x="3502659" y="4812902"/>
            <a:ext cx="182880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3402E69-F7D3-4A9C-933D-E1D7E2A1C6CC}"/>
              </a:ext>
            </a:extLst>
          </p:cNvPr>
          <p:cNvSpPr/>
          <p:nvPr/>
        </p:nvSpPr>
        <p:spPr>
          <a:xfrm>
            <a:off x="4742432" y="4505816"/>
            <a:ext cx="624205" cy="1280160"/>
          </a:xfrm>
          <a:custGeom>
            <a:avLst/>
            <a:gdLst/>
            <a:ahLst/>
            <a:cxnLst/>
            <a:rect l="l" t="t" r="r" b="b"/>
            <a:pathLst>
              <a:path w="624204" h="1280160">
                <a:moveTo>
                  <a:pt x="520065" y="122935"/>
                </a:moveTo>
                <a:lnTo>
                  <a:pt x="104013" y="122935"/>
                </a:lnTo>
                <a:lnTo>
                  <a:pt x="63543" y="131115"/>
                </a:lnTo>
                <a:lnTo>
                  <a:pt x="30479" y="153415"/>
                </a:lnTo>
                <a:lnTo>
                  <a:pt x="8179" y="186479"/>
                </a:lnTo>
                <a:lnTo>
                  <a:pt x="0" y="226948"/>
                </a:lnTo>
                <a:lnTo>
                  <a:pt x="0" y="1176172"/>
                </a:lnTo>
                <a:lnTo>
                  <a:pt x="8179" y="1216648"/>
                </a:lnTo>
                <a:lnTo>
                  <a:pt x="30479" y="1249702"/>
                </a:lnTo>
                <a:lnTo>
                  <a:pt x="63543" y="1271987"/>
                </a:lnTo>
                <a:lnTo>
                  <a:pt x="104013" y="1280159"/>
                </a:lnTo>
                <a:lnTo>
                  <a:pt x="520065" y="1280159"/>
                </a:lnTo>
                <a:lnTo>
                  <a:pt x="560534" y="1271987"/>
                </a:lnTo>
                <a:lnTo>
                  <a:pt x="593597" y="1249702"/>
                </a:lnTo>
                <a:lnTo>
                  <a:pt x="615898" y="1216648"/>
                </a:lnTo>
                <a:lnTo>
                  <a:pt x="624078" y="1176172"/>
                </a:lnTo>
                <a:lnTo>
                  <a:pt x="624078" y="226948"/>
                </a:lnTo>
                <a:lnTo>
                  <a:pt x="615898" y="186479"/>
                </a:lnTo>
                <a:lnTo>
                  <a:pt x="593597" y="153415"/>
                </a:lnTo>
                <a:lnTo>
                  <a:pt x="560534" y="131115"/>
                </a:lnTo>
                <a:lnTo>
                  <a:pt x="520065" y="122935"/>
                </a:lnTo>
                <a:close/>
              </a:path>
              <a:path w="624204" h="1280160">
                <a:moveTo>
                  <a:pt x="405892" y="0"/>
                </a:moveTo>
                <a:lnTo>
                  <a:pt x="218185" y="0"/>
                </a:lnTo>
                <a:lnTo>
                  <a:pt x="218185" y="122935"/>
                </a:lnTo>
                <a:lnTo>
                  <a:pt x="405892" y="122935"/>
                </a:lnTo>
                <a:lnTo>
                  <a:pt x="4058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CC0A547D-52EB-4F21-A6EF-6A736C564994}"/>
              </a:ext>
            </a:extLst>
          </p:cNvPr>
          <p:cNvSpPr/>
          <p:nvPr/>
        </p:nvSpPr>
        <p:spPr>
          <a:xfrm>
            <a:off x="4742432" y="4884531"/>
            <a:ext cx="624205" cy="901700"/>
          </a:xfrm>
          <a:custGeom>
            <a:avLst/>
            <a:gdLst/>
            <a:ahLst/>
            <a:cxnLst/>
            <a:rect l="l" t="t" r="r" b="b"/>
            <a:pathLst>
              <a:path w="624204" h="901700">
                <a:moveTo>
                  <a:pt x="624078" y="0"/>
                </a:moveTo>
                <a:lnTo>
                  <a:pt x="0" y="0"/>
                </a:lnTo>
                <a:lnTo>
                  <a:pt x="0" y="795794"/>
                </a:lnTo>
                <a:lnTo>
                  <a:pt x="8294" y="836916"/>
                </a:lnTo>
                <a:lnTo>
                  <a:pt x="30924" y="870499"/>
                </a:lnTo>
                <a:lnTo>
                  <a:pt x="64508" y="893142"/>
                </a:lnTo>
                <a:lnTo>
                  <a:pt x="105664" y="901446"/>
                </a:lnTo>
                <a:lnTo>
                  <a:pt x="518414" y="901446"/>
                </a:lnTo>
                <a:lnTo>
                  <a:pt x="559569" y="893142"/>
                </a:lnTo>
                <a:lnTo>
                  <a:pt x="593153" y="870499"/>
                </a:lnTo>
                <a:lnTo>
                  <a:pt x="615783" y="836916"/>
                </a:lnTo>
                <a:lnTo>
                  <a:pt x="624078" y="795794"/>
                </a:lnTo>
                <a:lnTo>
                  <a:pt x="624078" y="0"/>
                </a:lnTo>
                <a:close/>
              </a:path>
            </a:pathLst>
          </a:custGeom>
          <a:solidFill>
            <a:srgbClr val="D5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075DE819-D40E-441B-B78F-CDC4AF8810DF}"/>
              </a:ext>
            </a:extLst>
          </p:cNvPr>
          <p:cNvSpPr/>
          <p:nvPr/>
        </p:nvSpPr>
        <p:spPr>
          <a:xfrm>
            <a:off x="4811012" y="5371449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EE361ABE-F82E-479D-8DCB-46CB53762D85}"/>
              </a:ext>
            </a:extLst>
          </p:cNvPr>
          <p:cNvSpPr/>
          <p:nvPr/>
        </p:nvSpPr>
        <p:spPr>
          <a:xfrm>
            <a:off x="5071617" y="5532231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9356FC22-4C7B-4643-9F15-8D52FF8080D2}"/>
              </a:ext>
            </a:extLst>
          </p:cNvPr>
          <p:cNvSpPr/>
          <p:nvPr/>
        </p:nvSpPr>
        <p:spPr>
          <a:xfrm>
            <a:off x="5138673" y="5300583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14D3713C-0F3D-4D39-B7EE-B9781C139538}"/>
              </a:ext>
            </a:extLst>
          </p:cNvPr>
          <p:cNvSpPr/>
          <p:nvPr/>
        </p:nvSpPr>
        <p:spPr>
          <a:xfrm>
            <a:off x="4750815" y="4901295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05E8B25F-76E4-4F75-93BE-D1BE5D0FBBAA}"/>
              </a:ext>
            </a:extLst>
          </p:cNvPr>
          <p:cNvSpPr/>
          <p:nvPr/>
        </p:nvSpPr>
        <p:spPr>
          <a:xfrm>
            <a:off x="4071872" y="4595733"/>
            <a:ext cx="470154" cy="470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FCD05A3-3CEA-44E6-B1C4-AD319E378BC8}"/>
              </a:ext>
            </a:extLst>
          </p:cNvPr>
          <p:cNvSpPr/>
          <p:nvPr/>
        </p:nvSpPr>
        <p:spPr>
          <a:xfrm>
            <a:off x="3872228" y="5073507"/>
            <a:ext cx="871219" cy="144780"/>
          </a:xfrm>
          <a:custGeom>
            <a:avLst/>
            <a:gdLst/>
            <a:ahLst/>
            <a:cxnLst/>
            <a:rect l="l" t="t" r="r" b="b"/>
            <a:pathLst>
              <a:path w="871219" h="144779">
                <a:moveTo>
                  <a:pt x="725932" y="0"/>
                </a:moveTo>
                <a:lnTo>
                  <a:pt x="725932" y="144780"/>
                </a:lnTo>
                <a:lnTo>
                  <a:pt x="841756" y="86868"/>
                </a:lnTo>
                <a:lnTo>
                  <a:pt x="740410" y="86868"/>
                </a:lnTo>
                <a:lnTo>
                  <a:pt x="740410" y="57912"/>
                </a:lnTo>
                <a:lnTo>
                  <a:pt x="841756" y="57912"/>
                </a:lnTo>
                <a:lnTo>
                  <a:pt x="725932" y="0"/>
                </a:lnTo>
                <a:close/>
              </a:path>
              <a:path w="871219" h="144779">
                <a:moveTo>
                  <a:pt x="725932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725932" y="86868"/>
                </a:lnTo>
                <a:lnTo>
                  <a:pt x="725932" y="57912"/>
                </a:lnTo>
                <a:close/>
              </a:path>
              <a:path w="871219" h="144779">
                <a:moveTo>
                  <a:pt x="841756" y="57912"/>
                </a:moveTo>
                <a:lnTo>
                  <a:pt x="740410" y="57912"/>
                </a:lnTo>
                <a:lnTo>
                  <a:pt x="740410" y="86868"/>
                </a:lnTo>
                <a:lnTo>
                  <a:pt x="841756" y="86868"/>
                </a:lnTo>
                <a:lnTo>
                  <a:pt x="870712" y="72390"/>
                </a:lnTo>
                <a:lnTo>
                  <a:pt x="841756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E8366B98-2A81-4463-9DED-10F3B5D9C468}"/>
              </a:ext>
            </a:extLst>
          </p:cNvPr>
          <p:cNvSpPr/>
          <p:nvPr/>
        </p:nvSpPr>
        <p:spPr>
          <a:xfrm>
            <a:off x="4744337" y="4752324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1791" y="0"/>
                </a:lnTo>
              </a:path>
            </a:pathLst>
          </a:custGeom>
          <a:ln w="25146">
            <a:solidFill>
              <a:srgbClr val="BADFE2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4D467897-7754-4582-BFBB-A1F959A8E113}"/>
              </a:ext>
            </a:extLst>
          </p:cNvPr>
          <p:cNvSpPr txBox="1"/>
          <p:nvPr/>
        </p:nvSpPr>
        <p:spPr>
          <a:xfrm>
            <a:off x="1629916" y="4907899"/>
            <a:ext cx="4933950" cy="1556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1975">
              <a:lnSpc>
                <a:spcPct val="100000"/>
              </a:lnSpc>
              <a:spcBef>
                <a:spcPts val="100"/>
              </a:spcBef>
              <a:tabLst>
                <a:tab pos="3323590" algn="l"/>
              </a:tabLst>
            </a:pP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1	1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22375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Flash cell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800" spc="-5" dirty="0">
                <a:latin typeface="Arial"/>
                <a:cs typeface="Arial"/>
              </a:rPr>
              <a:t>Flash correct-and-refresh: Retention-aware error management for increased flash memory lifetime (ICCD’12)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DC62424B-C2C9-421E-A4A0-25DF4DD2B346}"/>
              </a:ext>
            </a:extLst>
          </p:cNvPr>
          <p:cNvSpPr/>
          <p:nvPr/>
        </p:nvSpPr>
        <p:spPr>
          <a:xfrm>
            <a:off x="8468612" y="4505816"/>
            <a:ext cx="624205" cy="1280160"/>
          </a:xfrm>
          <a:custGeom>
            <a:avLst/>
            <a:gdLst/>
            <a:ahLst/>
            <a:cxnLst/>
            <a:rect l="l" t="t" r="r" b="b"/>
            <a:pathLst>
              <a:path w="624204" h="1280160">
                <a:moveTo>
                  <a:pt x="520065" y="122935"/>
                </a:moveTo>
                <a:lnTo>
                  <a:pt x="104013" y="122935"/>
                </a:lnTo>
                <a:lnTo>
                  <a:pt x="63543" y="131115"/>
                </a:lnTo>
                <a:lnTo>
                  <a:pt x="30480" y="153415"/>
                </a:lnTo>
                <a:lnTo>
                  <a:pt x="8179" y="186479"/>
                </a:lnTo>
                <a:lnTo>
                  <a:pt x="0" y="226948"/>
                </a:lnTo>
                <a:lnTo>
                  <a:pt x="0" y="1176172"/>
                </a:lnTo>
                <a:lnTo>
                  <a:pt x="8179" y="1216648"/>
                </a:lnTo>
                <a:lnTo>
                  <a:pt x="30479" y="1249702"/>
                </a:lnTo>
                <a:lnTo>
                  <a:pt x="63543" y="1271987"/>
                </a:lnTo>
                <a:lnTo>
                  <a:pt x="104013" y="1280159"/>
                </a:lnTo>
                <a:lnTo>
                  <a:pt x="520065" y="1280159"/>
                </a:lnTo>
                <a:lnTo>
                  <a:pt x="560534" y="1271987"/>
                </a:lnTo>
                <a:lnTo>
                  <a:pt x="593598" y="1249702"/>
                </a:lnTo>
                <a:lnTo>
                  <a:pt x="615898" y="1216648"/>
                </a:lnTo>
                <a:lnTo>
                  <a:pt x="624078" y="1176172"/>
                </a:lnTo>
                <a:lnTo>
                  <a:pt x="624078" y="226948"/>
                </a:lnTo>
                <a:lnTo>
                  <a:pt x="615898" y="186479"/>
                </a:lnTo>
                <a:lnTo>
                  <a:pt x="593598" y="153415"/>
                </a:lnTo>
                <a:lnTo>
                  <a:pt x="560534" y="131115"/>
                </a:lnTo>
                <a:lnTo>
                  <a:pt x="520065" y="122935"/>
                </a:lnTo>
                <a:close/>
              </a:path>
              <a:path w="624204" h="1280160">
                <a:moveTo>
                  <a:pt x="405892" y="0"/>
                </a:moveTo>
                <a:lnTo>
                  <a:pt x="218186" y="0"/>
                </a:lnTo>
                <a:lnTo>
                  <a:pt x="218186" y="122935"/>
                </a:lnTo>
                <a:lnTo>
                  <a:pt x="405892" y="122935"/>
                </a:lnTo>
                <a:lnTo>
                  <a:pt x="4058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18FACD7C-F002-4643-9A35-CBB62A25F7CF}"/>
              </a:ext>
            </a:extLst>
          </p:cNvPr>
          <p:cNvSpPr txBox="1"/>
          <p:nvPr/>
        </p:nvSpPr>
        <p:spPr>
          <a:xfrm>
            <a:off x="8668765" y="4910439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E3A137E-9E85-4576-8777-37B45738F566}"/>
              </a:ext>
            </a:extLst>
          </p:cNvPr>
          <p:cNvSpPr/>
          <p:nvPr/>
        </p:nvSpPr>
        <p:spPr>
          <a:xfrm>
            <a:off x="5363462" y="5073507"/>
            <a:ext cx="3105150" cy="144780"/>
          </a:xfrm>
          <a:custGeom>
            <a:avLst/>
            <a:gdLst/>
            <a:ahLst/>
            <a:cxnLst/>
            <a:rect l="l" t="t" r="r" b="b"/>
            <a:pathLst>
              <a:path w="3105150" h="144779">
                <a:moveTo>
                  <a:pt x="2960369" y="0"/>
                </a:moveTo>
                <a:lnTo>
                  <a:pt x="2960369" y="144780"/>
                </a:lnTo>
                <a:lnTo>
                  <a:pt x="3076193" y="86868"/>
                </a:lnTo>
                <a:lnTo>
                  <a:pt x="2974847" y="86868"/>
                </a:lnTo>
                <a:lnTo>
                  <a:pt x="2974847" y="57912"/>
                </a:lnTo>
                <a:lnTo>
                  <a:pt x="3076193" y="57912"/>
                </a:lnTo>
                <a:lnTo>
                  <a:pt x="2960369" y="0"/>
                </a:lnTo>
                <a:close/>
              </a:path>
              <a:path w="3105150" h="144779">
                <a:moveTo>
                  <a:pt x="2960369" y="57912"/>
                </a:moveTo>
                <a:lnTo>
                  <a:pt x="0" y="57912"/>
                </a:lnTo>
                <a:lnTo>
                  <a:pt x="0" y="86868"/>
                </a:lnTo>
                <a:lnTo>
                  <a:pt x="2960369" y="86868"/>
                </a:lnTo>
                <a:lnTo>
                  <a:pt x="2960369" y="57912"/>
                </a:lnTo>
                <a:close/>
              </a:path>
              <a:path w="3105150" h="144779">
                <a:moveTo>
                  <a:pt x="3076193" y="57912"/>
                </a:moveTo>
                <a:lnTo>
                  <a:pt x="2974847" y="57912"/>
                </a:lnTo>
                <a:lnTo>
                  <a:pt x="2974847" y="86868"/>
                </a:lnTo>
                <a:lnTo>
                  <a:pt x="3076193" y="86868"/>
                </a:lnTo>
                <a:lnTo>
                  <a:pt x="3105149" y="72390"/>
                </a:lnTo>
                <a:lnTo>
                  <a:pt x="307619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101E011-484C-480E-910F-AAC494307534}"/>
              </a:ext>
            </a:extLst>
          </p:cNvPr>
          <p:cNvSpPr/>
          <p:nvPr/>
        </p:nvSpPr>
        <p:spPr>
          <a:xfrm>
            <a:off x="6680961" y="4595733"/>
            <a:ext cx="470153" cy="470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D8DAB499-D589-48B3-BE6A-08EC8BCA5141}"/>
              </a:ext>
            </a:extLst>
          </p:cNvPr>
          <p:cNvSpPr txBox="1"/>
          <p:nvPr/>
        </p:nvSpPr>
        <p:spPr>
          <a:xfrm>
            <a:off x="7018780" y="5574902"/>
            <a:ext cx="13290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302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Ret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nti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1D2CECBE-A75D-44C9-A859-740FDBF9A4FF}"/>
              </a:ext>
            </a:extLst>
          </p:cNvPr>
          <p:cNvSpPr/>
          <p:nvPr/>
        </p:nvSpPr>
        <p:spPr>
          <a:xfrm>
            <a:off x="7287512" y="4796901"/>
            <a:ext cx="790575" cy="790575"/>
          </a:xfrm>
          <a:custGeom>
            <a:avLst/>
            <a:gdLst/>
            <a:ahLst/>
            <a:cxnLst/>
            <a:rect l="l" t="t" r="r" b="b"/>
            <a:pathLst>
              <a:path w="790575" h="790575">
                <a:moveTo>
                  <a:pt x="377551" y="571627"/>
                </a:moveTo>
                <a:lnTo>
                  <a:pt x="282193" y="571627"/>
                </a:lnTo>
                <a:lnTo>
                  <a:pt x="310388" y="790194"/>
                </a:lnTo>
                <a:lnTo>
                  <a:pt x="377551" y="571627"/>
                </a:lnTo>
                <a:close/>
              </a:path>
              <a:path w="790575" h="790575">
                <a:moveTo>
                  <a:pt x="510383" y="546354"/>
                </a:moveTo>
                <a:lnTo>
                  <a:pt x="385317" y="546354"/>
                </a:lnTo>
                <a:lnTo>
                  <a:pt x="484631" y="722033"/>
                </a:lnTo>
                <a:lnTo>
                  <a:pt x="510383" y="546354"/>
                </a:lnTo>
                <a:close/>
              </a:path>
              <a:path w="790575" h="790575">
                <a:moveTo>
                  <a:pt x="630013" y="528828"/>
                </a:moveTo>
                <a:lnTo>
                  <a:pt x="512952" y="528828"/>
                </a:lnTo>
                <a:lnTo>
                  <a:pt x="663828" y="661974"/>
                </a:lnTo>
                <a:lnTo>
                  <a:pt x="630013" y="528828"/>
                </a:lnTo>
                <a:close/>
              </a:path>
              <a:path w="790575" h="790575">
                <a:moveTo>
                  <a:pt x="625207" y="509905"/>
                </a:moveTo>
                <a:lnTo>
                  <a:pt x="207263" y="509905"/>
                </a:lnTo>
                <a:lnTo>
                  <a:pt x="174243" y="644525"/>
                </a:lnTo>
                <a:lnTo>
                  <a:pt x="282193" y="571627"/>
                </a:lnTo>
                <a:lnTo>
                  <a:pt x="377551" y="571627"/>
                </a:lnTo>
                <a:lnTo>
                  <a:pt x="385317" y="546354"/>
                </a:lnTo>
                <a:lnTo>
                  <a:pt x="510383" y="546354"/>
                </a:lnTo>
                <a:lnTo>
                  <a:pt x="512952" y="528828"/>
                </a:lnTo>
                <a:lnTo>
                  <a:pt x="630013" y="528828"/>
                </a:lnTo>
                <a:lnTo>
                  <a:pt x="625207" y="509905"/>
                </a:lnTo>
                <a:close/>
              </a:path>
              <a:path w="790575" h="790575">
                <a:moveTo>
                  <a:pt x="13588" y="83947"/>
                </a:moveTo>
                <a:lnTo>
                  <a:pt x="169290" y="278638"/>
                </a:lnTo>
                <a:lnTo>
                  <a:pt x="0" y="315214"/>
                </a:lnTo>
                <a:lnTo>
                  <a:pt x="136143" y="430784"/>
                </a:lnTo>
                <a:lnTo>
                  <a:pt x="4952" y="533654"/>
                </a:lnTo>
                <a:lnTo>
                  <a:pt x="207263" y="509905"/>
                </a:lnTo>
                <a:lnTo>
                  <a:pt x="625207" y="509905"/>
                </a:lnTo>
                <a:lnTo>
                  <a:pt x="615950" y="473456"/>
                </a:lnTo>
                <a:lnTo>
                  <a:pt x="772185" y="473456"/>
                </a:lnTo>
                <a:lnTo>
                  <a:pt x="644143" y="383159"/>
                </a:lnTo>
                <a:lnTo>
                  <a:pt x="771779" y="297688"/>
                </a:lnTo>
                <a:lnTo>
                  <a:pt x="610997" y="267589"/>
                </a:lnTo>
                <a:lnTo>
                  <a:pt x="632313" y="231267"/>
                </a:lnTo>
                <a:lnTo>
                  <a:pt x="267462" y="231267"/>
                </a:lnTo>
                <a:lnTo>
                  <a:pt x="13588" y="83947"/>
                </a:lnTo>
                <a:close/>
              </a:path>
              <a:path w="790575" h="790575">
                <a:moveTo>
                  <a:pt x="772185" y="473456"/>
                </a:moveTo>
                <a:lnTo>
                  <a:pt x="615950" y="473456"/>
                </a:lnTo>
                <a:lnTo>
                  <a:pt x="790193" y="486156"/>
                </a:lnTo>
                <a:lnTo>
                  <a:pt x="772185" y="473456"/>
                </a:lnTo>
                <a:close/>
              </a:path>
              <a:path w="790575" h="790575">
                <a:moveTo>
                  <a:pt x="305562" y="83947"/>
                </a:moveTo>
                <a:lnTo>
                  <a:pt x="267462" y="231267"/>
                </a:lnTo>
                <a:lnTo>
                  <a:pt x="632313" y="231267"/>
                </a:lnTo>
                <a:lnTo>
                  <a:pt x="643493" y="212217"/>
                </a:lnTo>
                <a:lnTo>
                  <a:pt x="395097" y="212217"/>
                </a:lnTo>
                <a:lnTo>
                  <a:pt x="305562" y="83947"/>
                </a:lnTo>
                <a:close/>
              </a:path>
              <a:path w="790575" h="790575">
                <a:moveTo>
                  <a:pt x="531240" y="0"/>
                </a:moveTo>
                <a:lnTo>
                  <a:pt x="395097" y="212217"/>
                </a:lnTo>
                <a:lnTo>
                  <a:pt x="643493" y="212217"/>
                </a:lnTo>
                <a:lnTo>
                  <a:pt x="653704" y="194818"/>
                </a:lnTo>
                <a:lnTo>
                  <a:pt x="517778" y="194818"/>
                </a:lnTo>
                <a:lnTo>
                  <a:pt x="531240" y="0"/>
                </a:lnTo>
                <a:close/>
              </a:path>
              <a:path w="790575" h="790575">
                <a:moveTo>
                  <a:pt x="672338" y="163068"/>
                </a:moveTo>
                <a:lnTo>
                  <a:pt x="517778" y="194818"/>
                </a:lnTo>
                <a:lnTo>
                  <a:pt x="653704" y="194818"/>
                </a:lnTo>
                <a:lnTo>
                  <a:pt x="672338" y="1630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012A9CA6-0A69-4CCD-BDBC-77B8E6C52E14}"/>
              </a:ext>
            </a:extLst>
          </p:cNvPr>
          <p:cNvSpPr/>
          <p:nvPr/>
        </p:nvSpPr>
        <p:spPr>
          <a:xfrm>
            <a:off x="5351271" y="4141200"/>
            <a:ext cx="441325" cy="458470"/>
          </a:xfrm>
          <a:custGeom>
            <a:avLst/>
            <a:gdLst/>
            <a:ahLst/>
            <a:cxnLst/>
            <a:rect l="l" t="t" r="r" b="b"/>
            <a:pathLst>
              <a:path w="441325" h="458470">
                <a:moveTo>
                  <a:pt x="223773" y="216026"/>
                </a:moveTo>
                <a:lnTo>
                  <a:pt x="183768" y="219456"/>
                </a:lnTo>
                <a:lnTo>
                  <a:pt x="134619" y="237362"/>
                </a:lnTo>
                <a:lnTo>
                  <a:pt x="98425" y="261366"/>
                </a:lnTo>
                <a:lnTo>
                  <a:pt x="66293" y="292100"/>
                </a:lnTo>
                <a:lnTo>
                  <a:pt x="39242" y="328422"/>
                </a:lnTo>
                <a:lnTo>
                  <a:pt x="18287" y="368935"/>
                </a:lnTo>
                <a:lnTo>
                  <a:pt x="4825" y="412496"/>
                </a:lnTo>
                <a:lnTo>
                  <a:pt x="0" y="457454"/>
                </a:lnTo>
                <a:lnTo>
                  <a:pt x="25145" y="458088"/>
                </a:lnTo>
                <a:lnTo>
                  <a:pt x="25382" y="448056"/>
                </a:lnTo>
                <a:lnTo>
                  <a:pt x="25548" y="446278"/>
                </a:lnTo>
                <a:lnTo>
                  <a:pt x="26204" y="438404"/>
                </a:lnTo>
                <a:lnTo>
                  <a:pt x="26230" y="437856"/>
                </a:lnTo>
                <a:lnTo>
                  <a:pt x="26325" y="437388"/>
                </a:lnTo>
                <a:lnTo>
                  <a:pt x="29407" y="418211"/>
                </a:lnTo>
                <a:lnTo>
                  <a:pt x="29590" y="417068"/>
                </a:lnTo>
                <a:lnTo>
                  <a:pt x="34500" y="398399"/>
                </a:lnTo>
                <a:lnTo>
                  <a:pt x="34797" y="397256"/>
                </a:lnTo>
                <a:lnTo>
                  <a:pt x="41460" y="378968"/>
                </a:lnTo>
                <a:lnTo>
                  <a:pt x="41275" y="378968"/>
                </a:lnTo>
                <a:lnTo>
                  <a:pt x="49950" y="360172"/>
                </a:lnTo>
                <a:lnTo>
                  <a:pt x="50418" y="359156"/>
                </a:lnTo>
                <a:lnTo>
                  <a:pt x="60390" y="342138"/>
                </a:lnTo>
                <a:lnTo>
                  <a:pt x="71911" y="325119"/>
                </a:lnTo>
                <a:lnTo>
                  <a:pt x="72516" y="324231"/>
                </a:lnTo>
                <a:lnTo>
                  <a:pt x="84853" y="309118"/>
                </a:lnTo>
                <a:lnTo>
                  <a:pt x="85470" y="308356"/>
                </a:lnTo>
                <a:lnTo>
                  <a:pt x="99567" y="293624"/>
                </a:lnTo>
                <a:lnTo>
                  <a:pt x="99817" y="293624"/>
                </a:lnTo>
                <a:lnTo>
                  <a:pt x="113831" y="281305"/>
                </a:lnTo>
                <a:lnTo>
                  <a:pt x="114553" y="280669"/>
                </a:lnTo>
                <a:lnTo>
                  <a:pt x="130555" y="268986"/>
                </a:lnTo>
                <a:lnTo>
                  <a:pt x="130813" y="268986"/>
                </a:lnTo>
                <a:lnTo>
                  <a:pt x="145878" y="259969"/>
                </a:lnTo>
                <a:lnTo>
                  <a:pt x="146938" y="259334"/>
                </a:lnTo>
                <a:lnTo>
                  <a:pt x="147152" y="259334"/>
                </a:lnTo>
                <a:lnTo>
                  <a:pt x="162889" y="251968"/>
                </a:lnTo>
                <a:lnTo>
                  <a:pt x="163702" y="251587"/>
                </a:lnTo>
                <a:lnTo>
                  <a:pt x="163844" y="251587"/>
                </a:lnTo>
                <a:lnTo>
                  <a:pt x="171398" y="248793"/>
                </a:lnTo>
                <a:lnTo>
                  <a:pt x="172084" y="248538"/>
                </a:lnTo>
                <a:lnTo>
                  <a:pt x="180152" y="246253"/>
                </a:lnTo>
                <a:lnTo>
                  <a:pt x="179958" y="246253"/>
                </a:lnTo>
                <a:lnTo>
                  <a:pt x="188834" y="244094"/>
                </a:lnTo>
                <a:lnTo>
                  <a:pt x="188340" y="244094"/>
                </a:lnTo>
                <a:lnTo>
                  <a:pt x="197738" y="242569"/>
                </a:lnTo>
                <a:lnTo>
                  <a:pt x="198278" y="242569"/>
                </a:lnTo>
                <a:lnTo>
                  <a:pt x="206501" y="241681"/>
                </a:lnTo>
                <a:lnTo>
                  <a:pt x="205485" y="241681"/>
                </a:lnTo>
                <a:lnTo>
                  <a:pt x="225043" y="241173"/>
                </a:lnTo>
                <a:lnTo>
                  <a:pt x="235457" y="240030"/>
                </a:lnTo>
                <a:lnTo>
                  <a:pt x="275589" y="229107"/>
                </a:lnTo>
                <a:lnTo>
                  <a:pt x="302013" y="216154"/>
                </a:lnTo>
                <a:lnTo>
                  <a:pt x="222757" y="216154"/>
                </a:lnTo>
                <a:lnTo>
                  <a:pt x="223773" y="216026"/>
                </a:lnTo>
                <a:close/>
              </a:path>
              <a:path w="441325" h="458470">
                <a:moveTo>
                  <a:pt x="25463" y="447294"/>
                </a:moveTo>
                <a:lnTo>
                  <a:pt x="25400" y="448056"/>
                </a:lnTo>
                <a:lnTo>
                  <a:pt x="25463" y="447294"/>
                </a:lnTo>
                <a:close/>
              </a:path>
              <a:path w="441325" h="458470">
                <a:moveTo>
                  <a:pt x="26288" y="437388"/>
                </a:moveTo>
                <a:lnTo>
                  <a:pt x="26161" y="438404"/>
                </a:lnTo>
                <a:lnTo>
                  <a:pt x="26249" y="437856"/>
                </a:lnTo>
                <a:lnTo>
                  <a:pt x="26288" y="437388"/>
                </a:lnTo>
                <a:close/>
              </a:path>
              <a:path w="441325" h="458470">
                <a:moveTo>
                  <a:pt x="26249" y="437856"/>
                </a:moveTo>
                <a:lnTo>
                  <a:pt x="26161" y="438404"/>
                </a:lnTo>
                <a:lnTo>
                  <a:pt x="26249" y="437856"/>
                </a:lnTo>
                <a:close/>
              </a:path>
              <a:path w="441325" h="458470">
                <a:moveTo>
                  <a:pt x="26325" y="437388"/>
                </a:moveTo>
                <a:lnTo>
                  <a:pt x="26249" y="437856"/>
                </a:lnTo>
                <a:lnTo>
                  <a:pt x="26325" y="437388"/>
                </a:lnTo>
                <a:close/>
              </a:path>
              <a:path w="441325" h="458470">
                <a:moveTo>
                  <a:pt x="29590" y="417068"/>
                </a:moveTo>
                <a:lnTo>
                  <a:pt x="29336" y="418211"/>
                </a:lnTo>
                <a:lnTo>
                  <a:pt x="29520" y="417507"/>
                </a:lnTo>
                <a:lnTo>
                  <a:pt x="29590" y="417068"/>
                </a:lnTo>
                <a:close/>
              </a:path>
              <a:path w="441325" h="458470">
                <a:moveTo>
                  <a:pt x="29520" y="417507"/>
                </a:moveTo>
                <a:lnTo>
                  <a:pt x="29336" y="418211"/>
                </a:lnTo>
                <a:lnTo>
                  <a:pt x="29520" y="417507"/>
                </a:lnTo>
                <a:close/>
              </a:path>
              <a:path w="441325" h="458470">
                <a:moveTo>
                  <a:pt x="29634" y="417068"/>
                </a:moveTo>
                <a:lnTo>
                  <a:pt x="29520" y="417507"/>
                </a:lnTo>
                <a:lnTo>
                  <a:pt x="29634" y="417068"/>
                </a:lnTo>
                <a:close/>
              </a:path>
              <a:path w="441325" h="458470">
                <a:moveTo>
                  <a:pt x="34797" y="397256"/>
                </a:moveTo>
                <a:lnTo>
                  <a:pt x="34416" y="398399"/>
                </a:lnTo>
                <a:lnTo>
                  <a:pt x="34712" y="397583"/>
                </a:lnTo>
                <a:lnTo>
                  <a:pt x="34797" y="397256"/>
                </a:lnTo>
                <a:close/>
              </a:path>
              <a:path w="441325" h="458470">
                <a:moveTo>
                  <a:pt x="34712" y="397583"/>
                </a:moveTo>
                <a:lnTo>
                  <a:pt x="34416" y="398399"/>
                </a:lnTo>
                <a:lnTo>
                  <a:pt x="34712" y="397583"/>
                </a:lnTo>
                <a:close/>
              </a:path>
              <a:path w="441325" h="458470">
                <a:moveTo>
                  <a:pt x="34831" y="397256"/>
                </a:moveTo>
                <a:lnTo>
                  <a:pt x="34712" y="397583"/>
                </a:lnTo>
                <a:lnTo>
                  <a:pt x="34831" y="397256"/>
                </a:lnTo>
                <a:close/>
              </a:path>
              <a:path w="441325" h="458470">
                <a:moveTo>
                  <a:pt x="41782" y="378079"/>
                </a:moveTo>
                <a:lnTo>
                  <a:pt x="41275" y="378968"/>
                </a:lnTo>
                <a:lnTo>
                  <a:pt x="41460" y="378968"/>
                </a:lnTo>
                <a:lnTo>
                  <a:pt x="41782" y="378079"/>
                </a:lnTo>
                <a:close/>
              </a:path>
              <a:path w="441325" h="458470">
                <a:moveTo>
                  <a:pt x="50418" y="359156"/>
                </a:moveTo>
                <a:lnTo>
                  <a:pt x="49910" y="360172"/>
                </a:lnTo>
                <a:lnTo>
                  <a:pt x="50100" y="359845"/>
                </a:lnTo>
                <a:lnTo>
                  <a:pt x="50418" y="359156"/>
                </a:lnTo>
                <a:close/>
              </a:path>
              <a:path w="441325" h="458470">
                <a:moveTo>
                  <a:pt x="50100" y="359845"/>
                </a:moveTo>
                <a:lnTo>
                  <a:pt x="49910" y="360172"/>
                </a:lnTo>
                <a:lnTo>
                  <a:pt x="50100" y="359845"/>
                </a:lnTo>
                <a:close/>
              </a:path>
              <a:path w="441325" h="458470">
                <a:moveTo>
                  <a:pt x="50501" y="359156"/>
                </a:moveTo>
                <a:lnTo>
                  <a:pt x="50100" y="359845"/>
                </a:lnTo>
                <a:lnTo>
                  <a:pt x="50501" y="359156"/>
                </a:lnTo>
                <a:close/>
              </a:path>
              <a:path w="441325" h="458470">
                <a:moveTo>
                  <a:pt x="60770" y="341484"/>
                </a:moveTo>
                <a:lnTo>
                  <a:pt x="60325" y="342138"/>
                </a:lnTo>
                <a:lnTo>
                  <a:pt x="60770" y="341484"/>
                </a:lnTo>
                <a:close/>
              </a:path>
              <a:path w="441325" h="458470">
                <a:moveTo>
                  <a:pt x="72516" y="324231"/>
                </a:moveTo>
                <a:lnTo>
                  <a:pt x="71881" y="325119"/>
                </a:lnTo>
                <a:lnTo>
                  <a:pt x="72067" y="324890"/>
                </a:lnTo>
                <a:lnTo>
                  <a:pt x="72516" y="324231"/>
                </a:lnTo>
                <a:close/>
              </a:path>
              <a:path w="441325" h="458470">
                <a:moveTo>
                  <a:pt x="72067" y="324890"/>
                </a:moveTo>
                <a:lnTo>
                  <a:pt x="71881" y="325119"/>
                </a:lnTo>
                <a:lnTo>
                  <a:pt x="72067" y="324890"/>
                </a:lnTo>
                <a:close/>
              </a:path>
              <a:path w="441325" h="458470">
                <a:moveTo>
                  <a:pt x="72602" y="324231"/>
                </a:moveTo>
                <a:lnTo>
                  <a:pt x="72067" y="324890"/>
                </a:lnTo>
                <a:lnTo>
                  <a:pt x="72602" y="324231"/>
                </a:lnTo>
                <a:close/>
              </a:path>
              <a:path w="441325" h="458470">
                <a:moveTo>
                  <a:pt x="85560" y="308356"/>
                </a:moveTo>
                <a:lnTo>
                  <a:pt x="84953" y="308994"/>
                </a:lnTo>
                <a:lnTo>
                  <a:pt x="85560" y="308356"/>
                </a:lnTo>
                <a:close/>
              </a:path>
              <a:path w="441325" h="458470">
                <a:moveTo>
                  <a:pt x="99817" y="293624"/>
                </a:moveTo>
                <a:lnTo>
                  <a:pt x="99567" y="293624"/>
                </a:lnTo>
                <a:lnTo>
                  <a:pt x="98805" y="294513"/>
                </a:lnTo>
                <a:lnTo>
                  <a:pt x="99817" y="293624"/>
                </a:lnTo>
                <a:close/>
              </a:path>
              <a:path w="441325" h="458470">
                <a:moveTo>
                  <a:pt x="114553" y="280669"/>
                </a:moveTo>
                <a:lnTo>
                  <a:pt x="113791" y="281305"/>
                </a:lnTo>
                <a:lnTo>
                  <a:pt x="114033" y="281127"/>
                </a:lnTo>
                <a:lnTo>
                  <a:pt x="114553" y="280669"/>
                </a:lnTo>
                <a:close/>
              </a:path>
              <a:path w="441325" h="458470">
                <a:moveTo>
                  <a:pt x="114033" y="281127"/>
                </a:moveTo>
                <a:lnTo>
                  <a:pt x="113791" y="281305"/>
                </a:lnTo>
                <a:lnTo>
                  <a:pt x="114033" y="281127"/>
                </a:lnTo>
                <a:close/>
              </a:path>
              <a:path w="441325" h="458470">
                <a:moveTo>
                  <a:pt x="114656" y="280669"/>
                </a:moveTo>
                <a:lnTo>
                  <a:pt x="114033" y="281127"/>
                </a:lnTo>
                <a:lnTo>
                  <a:pt x="114656" y="280669"/>
                </a:lnTo>
                <a:close/>
              </a:path>
              <a:path w="441325" h="458470">
                <a:moveTo>
                  <a:pt x="130813" y="268986"/>
                </a:moveTo>
                <a:lnTo>
                  <a:pt x="130555" y="268986"/>
                </a:lnTo>
                <a:lnTo>
                  <a:pt x="129539" y="269748"/>
                </a:lnTo>
                <a:lnTo>
                  <a:pt x="130813" y="268986"/>
                </a:lnTo>
                <a:close/>
              </a:path>
              <a:path w="441325" h="458470">
                <a:moveTo>
                  <a:pt x="146938" y="259334"/>
                </a:moveTo>
                <a:lnTo>
                  <a:pt x="145795" y="259969"/>
                </a:lnTo>
                <a:lnTo>
                  <a:pt x="146172" y="259792"/>
                </a:lnTo>
                <a:lnTo>
                  <a:pt x="146938" y="259334"/>
                </a:lnTo>
                <a:close/>
              </a:path>
              <a:path w="441325" h="458470">
                <a:moveTo>
                  <a:pt x="146172" y="259792"/>
                </a:moveTo>
                <a:lnTo>
                  <a:pt x="145795" y="259969"/>
                </a:lnTo>
                <a:lnTo>
                  <a:pt x="146172" y="259792"/>
                </a:lnTo>
                <a:close/>
              </a:path>
              <a:path w="441325" h="458470">
                <a:moveTo>
                  <a:pt x="147152" y="259334"/>
                </a:moveTo>
                <a:lnTo>
                  <a:pt x="146938" y="259334"/>
                </a:lnTo>
                <a:lnTo>
                  <a:pt x="146172" y="259792"/>
                </a:lnTo>
                <a:lnTo>
                  <a:pt x="147152" y="259334"/>
                </a:lnTo>
                <a:close/>
              </a:path>
              <a:path w="441325" h="458470">
                <a:moveTo>
                  <a:pt x="163702" y="251587"/>
                </a:moveTo>
                <a:lnTo>
                  <a:pt x="162813" y="251968"/>
                </a:lnTo>
                <a:lnTo>
                  <a:pt x="163171" y="251835"/>
                </a:lnTo>
                <a:lnTo>
                  <a:pt x="163702" y="251587"/>
                </a:lnTo>
                <a:close/>
              </a:path>
              <a:path w="441325" h="458470">
                <a:moveTo>
                  <a:pt x="163171" y="251835"/>
                </a:moveTo>
                <a:lnTo>
                  <a:pt x="162813" y="251968"/>
                </a:lnTo>
                <a:lnTo>
                  <a:pt x="163171" y="251835"/>
                </a:lnTo>
                <a:close/>
              </a:path>
              <a:path w="441325" h="458470">
                <a:moveTo>
                  <a:pt x="163844" y="251587"/>
                </a:moveTo>
                <a:lnTo>
                  <a:pt x="163702" y="251587"/>
                </a:lnTo>
                <a:lnTo>
                  <a:pt x="163171" y="251835"/>
                </a:lnTo>
                <a:lnTo>
                  <a:pt x="163844" y="251587"/>
                </a:lnTo>
                <a:close/>
              </a:path>
              <a:path w="441325" h="458470">
                <a:moveTo>
                  <a:pt x="172084" y="248538"/>
                </a:moveTo>
                <a:lnTo>
                  <a:pt x="171322" y="248793"/>
                </a:lnTo>
                <a:lnTo>
                  <a:pt x="171661" y="248695"/>
                </a:lnTo>
                <a:lnTo>
                  <a:pt x="172084" y="248538"/>
                </a:lnTo>
                <a:close/>
              </a:path>
              <a:path w="441325" h="458470">
                <a:moveTo>
                  <a:pt x="171661" y="248695"/>
                </a:moveTo>
                <a:lnTo>
                  <a:pt x="171322" y="248793"/>
                </a:lnTo>
                <a:lnTo>
                  <a:pt x="171661" y="248695"/>
                </a:lnTo>
                <a:close/>
              </a:path>
              <a:path w="441325" h="458470">
                <a:moveTo>
                  <a:pt x="172205" y="248538"/>
                </a:moveTo>
                <a:lnTo>
                  <a:pt x="171661" y="248695"/>
                </a:lnTo>
                <a:lnTo>
                  <a:pt x="172205" y="248538"/>
                </a:lnTo>
                <a:close/>
              </a:path>
              <a:path w="441325" h="458470">
                <a:moveTo>
                  <a:pt x="180593" y="246125"/>
                </a:moveTo>
                <a:lnTo>
                  <a:pt x="179958" y="246253"/>
                </a:lnTo>
                <a:lnTo>
                  <a:pt x="180152" y="246253"/>
                </a:lnTo>
                <a:lnTo>
                  <a:pt x="180593" y="246125"/>
                </a:lnTo>
                <a:close/>
              </a:path>
              <a:path w="441325" h="458470">
                <a:moveTo>
                  <a:pt x="189356" y="243967"/>
                </a:moveTo>
                <a:lnTo>
                  <a:pt x="188340" y="244094"/>
                </a:lnTo>
                <a:lnTo>
                  <a:pt x="188834" y="244094"/>
                </a:lnTo>
                <a:lnTo>
                  <a:pt x="189356" y="243967"/>
                </a:lnTo>
                <a:close/>
              </a:path>
              <a:path w="441325" h="458470">
                <a:moveTo>
                  <a:pt x="198278" y="242569"/>
                </a:moveTo>
                <a:lnTo>
                  <a:pt x="197738" y="242569"/>
                </a:lnTo>
                <a:lnTo>
                  <a:pt x="197103" y="242697"/>
                </a:lnTo>
                <a:lnTo>
                  <a:pt x="198278" y="242569"/>
                </a:lnTo>
                <a:close/>
              </a:path>
              <a:path w="441325" h="458470">
                <a:moveTo>
                  <a:pt x="232133" y="215028"/>
                </a:moveTo>
                <a:lnTo>
                  <a:pt x="222757" y="216154"/>
                </a:lnTo>
                <a:lnTo>
                  <a:pt x="302013" y="216154"/>
                </a:lnTo>
                <a:lnTo>
                  <a:pt x="303718" y="215137"/>
                </a:lnTo>
                <a:lnTo>
                  <a:pt x="231520" y="215137"/>
                </a:lnTo>
                <a:lnTo>
                  <a:pt x="232133" y="215028"/>
                </a:lnTo>
                <a:close/>
              </a:path>
              <a:path w="441325" h="458470">
                <a:moveTo>
                  <a:pt x="303931" y="215011"/>
                </a:moveTo>
                <a:lnTo>
                  <a:pt x="232282" y="215011"/>
                </a:lnTo>
                <a:lnTo>
                  <a:pt x="231520" y="215137"/>
                </a:lnTo>
                <a:lnTo>
                  <a:pt x="303718" y="215137"/>
                </a:lnTo>
                <a:lnTo>
                  <a:pt x="303931" y="215011"/>
                </a:lnTo>
                <a:close/>
              </a:path>
              <a:path w="441325" h="458470">
                <a:moveTo>
                  <a:pt x="240791" y="213487"/>
                </a:moveTo>
                <a:lnTo>
                  <a:pt x="232133" y="215028"/>
                </a:lnTo>
                <a:lnTo>
                  <a:pt x="232282" y="215011"/>
                </a:lnTo>
                <a:lnTo>
                  <a:pt x="303931" y="215011"/>
                </a:lnTo>
                <a:lnTo>
                  <a:pt x="306062" y="213741"/>
                </a:lnTo>
                <a:lnTo>
                  <a:pt x="240156" y="213741"/>
                </a:lnTo>
                <a:lnTo>
                  <a:pt x="240791" y="213487"/>
                </a:lnTo>
                <a:close/>
              </a:path>
              <a:path w="441325" h="458470">
                <a:moveTo>
                  <a:pt x="249427" y="211455"/>
                </a:moveTo>
                <a:lnTo>
                  <a:pt x="240156" y="213741"/>
                </a:lnTo>
                <a:lnTo>
                  <a:pt x="306062" y="213741"/>
                </a:lnTo>
                <a:lnTo>
                  <a:pt x="309472" y="211709"/>
                </a:lnTo>
                <a:lnTo>
                  <a:pt x="248792" y="211709"/>
                </a:lnTo>
                <a:lnTo>
                  <a:pt x="249427" y="211455"/>
                </a:lnTo>
                <a:close/>
              </a:path>
              <a:path w="441325" h="458470">
                <a:moveTo>
                  <a:pt x="313996" y="208915"/>
                </a:moveTo>
                <a:lnTo>
                  <a:pt x="258063" y="208915"/>
                </a:lnTo>
                <a:lnTo>
                  <a:pt x="248792" y="211709"/>
                </a:lnTo>
                <a:lnTo>
                  <a:pt x="309472" y="211709"/>
                </a:lnTo>
                <a:lnTo>
                  <a:pt x="313308" y="209423"/>
                </a:lnTo>
                <a:lnTo>
                  <a:pt x="313996" y="208915"/>
                </a:lnTo>
                <a:close/>
              </a:path>
              <a:path w="441325" h="458470">
                <a:moveTo>
                  <a:pt x="266318" y="205740"/>
                </a:moveTo>
                <a:lnTo>
                  <a:pt x="257175" y="209169"/>
                </a:lnTo>
                <a:lnTo>
                  <a:pt x="258063" y="208915"/>
                </a:lnTo>
                <a:lnTo>
                  <a:pt x="313996" y="208915"/>
                </a:lnTo>
                <a:lnTo>
                  <a:pt x="317776" y="206121"/>
                </a:lnTo>
                <a:lnTo>
                  <a:pt x="265556" y="206121"/>
                </a:lnTo>
                <a:lnTo>
                  <a:pt x="266318" y="205740"/>
                </a:lnTo>
                <a:close/>
              </a:path>
              <a:path w="441325" h="458470">
                <a:moveTo>
                  <a:pt x="328944" y="197866"/>
                </a:moveTo>
                <a:lnTo>
                  <a:pt x="283717" y="197866"/>
                </a:lnTo>
                <a:lnTo>
                  <a:pt x="282447" y="198500"/>
                </a:lnTo>
                <a:lnTo>
                  <a:pt x="265556" y="206121"/>
                </a:lnTo>
                <a:lnTo>
                  <a:pt x="317776" y="206121"/>
                </a:lnTo>
                <a:lnTo>
                  <a:pt x="328944" y="197866"/>
                </a:lnTo>
                <a:close/>
              </a:path>
              <a:path w="441325" h="458470">
                <a:moveTo>
                  <a:pt x="282848" y="198261"/>
                </a:moveTo>
                <a:lnTo>
                  <a:pt x="282321" y="198500"/>
                </a:lnTo>
                <a:lnTo>
                  <a:pt x="282848" y="198261"/>
                </a:lnTo>
                <a:close/>
              </a:path>
              <a:path w="441325" h="458470">
                <a:moveTo>
                  <a:pt x="283717" y="197866"/>
                </a:moveTo>
                <a:lnTo>
                  <a:pt x="282848" y="198261"/>
                </a:lnTo>
                <a:lnTo>
                  <a:pt x="282447" y="198500"/>
                </a:lnTo>
                <a:lnTo>
                  <a:pt x="283717" y="197866"/>
                </a:lnTo>
                <a:close/>
              </a:path>
              <a:path w="441325" h="458470">
                <a:moveTo>
                  <a:pt x="299724" y="188160"/>
                </a:moveTo>
                <a:lnTo>
                  <a:pt x="282848" y="198261"/>
                </a:lnTo>
                <a:lnTo>
                  <a:pt x="283717" y="197866"/>
                </a:lnTo>
                <a:lnTo>
                  <a:pt x="328944" y="197866"/>
                </a:lnTo>
                <a:lnTo>
                  <a:pt x="330834" y="196469"/>
                </a:lnTo>
                <a:lnTo>
                  <a:pt x="339659" y="188722"/>
                </a:lnTo>
                <a:lnTo>
                  <a:pt x="298957" y="188722"/>
                </a:lnTo>
                <a:lnTo>
                  <a:pt x="299724" y="188160"/>
                </a:lnTo>
                <a:close/>
              </a:path>
              <a:path w="441325" h="458470">
                <a:moveTo>
                  <a:pt x="340383" y="188087"/>
                </a:moveTo>
                <a:lnTo>
                  <a:pt x="299846" y="188087"/>
                </a:lnTo>
                <a:lnTo>
                  <a:pt x="298957" y="188722"/>
                </a:lnTo>
                <a:lnTo>
                  <a:pt x="339659" y="188722"/>
                </a:lnTo>
                <a:lnTo>
                  <a:pt x="340383" y="188087"/>
                </a:lnTo>
                <a:close/>
              </a:path>
              <a:path w="441325" h="458470">
                <a:moveTo>
                  <a:pt x="315422" y="176656"/>
                </a:moveTo>
                <a:lnTo>
                  <a:pt x="299724" y="188160"/>
                </a:lnTo>
                <a:lnTo>
                  <a:pt x="340383" y="188087"/>
                </a:lnTo>
                <a:lnTo>
                  <a:pt x="347471" y="181863"/>
                </a:lnTo>
                <a:lnTo>
                  <a:pt x="351863" y="177292"/>
                </a:lnTo>
                <a:lnTo>
                  <a:pt x="314705" y="177292"/>
                </a:lnTo>
                <a:lnTo>
                  <a:pt x="315422" y="176656"/>
                </a:lnTo>
                <a:close/>
              </a:path>
              <a:path w="441325" h="458470">
                <a:moveTo>
                  <a:pt x="315594" y="176530"/>
                </a:moveTo>
                <a:lnTo>
                  <a:pt x="315422" y="176656"/>
                </a:lnTo>
                <a:lnTo>
                  <a:pt x="314705" y="177292"/>
                </a:lnTo>
                <a:lnTo>
                  <a:pt x="315594" y="176530"/>
                </a:lnTo>
                <a:close/>
              </a:path>
              <a:path w="441325" h="458470">
                <a:moveTo>
                  <a:pt x="352595" y="176530"/>
                </a:moveTo>
                <a:lnTo>
                  <a:pt x="315594" y="176530"/>
                </a:lnTo>
                <a:lnTo>
                  <a:pt x="314705" y="177292"/>
                </a:lnTo>
                <a:lnTo>
                  <a:pt x="351863" y="177292"/>
                </a:lnTo>
                <a:lnTo>
                  <a:pt x="352595" y="176530"/>
                </a:lnTo>
                <a:close/>
              </a:path>
              <a:path w="441325" h="458470">
                <a:moveTo>
                  <a:pt x="364941" y="163322"/>
                </a:moveTo>
                <a:lnTo>
                  <a:pt x="330453" y="163322"/>
                </a:lnTo>
                <a:lnTo>
                  <a:pt x="329691" y="164084"/>
                </a:lnTo>
                <a:lnTo>
                  <a:pt x="315422" y="176656"/>
                </a:lnTo>
                <a:lnTo>
                  <a:pt x="315594" y="176530"/>
                </a:lnTo>
                <a:lnTo>
                  <a:pt x="352595" y="176530"/>
                </a:lnTo>
                <a:lnTo>
                  <a:pt x="362965" y="165735"/>
                </a:lnTo>
                <a:lnTo>
                  <a:pt x="364941" y="163322"/>
                </a:lnTo>
                <a:close/>
              </a:path>
              <a:path w="441325" h="458470">
                <a:moveTo>
                  <a:pt x="330243" y="163508"/>
                </a:moveTo>
                <a:lnTo>
                  <a:pt x="329595" y="164084"/>
                </a:lnTo>
                <a:lnTo>
                  <a:pt x="330243" y="163508"/>
                </a:lnTo>
                <a:close/>
              </a:path>
              <a:path w="441325" h="458470">
                <a:moveTo>
                  <a:pt x="330453" y="163322"/>
                </a:moveTo>
                <a:lnTo>
                  <a:pt x="330243" y="163508"/>
                </a:lnTo>
                <a:lnTo>
                  <a:pt x="329691" y="164084"/>
                </a:lnTo>
                <a:lnTo>
                  <a:pt x="330453" y="163322"/>
                </a:lnTo>
                <a:close/>
              </a:path>
              <a:path w="441325" h="458470">
                <a:moveTo>
                  <a:pt x="376901" y="148717"/>
                </a:moveTo>
                <a:lnTo>
                  <a:pt x="344423" y="148717"/>
                </a:lnTo>
                <a:lnTo>
                  <a:pt x="330243" y="163508"/>
                </a:lnTo>
                <a:lnTo>
                  <a:pt x="330453" y="163322"/>
                </a:lnTo>
                <a:lnTo>
                  <a:pt x="364941" y="163322"/>
                </a:lnTo>
                <a:lnTo>
                  <a:pt x="376901" y="148717"/>
                </a:lnTo>
                <a:close/>
              </a:path>
              <a:path w="441325" h="458470">
                <a:moveTo>
                  <a:pt x="387844" y="132715"/>
                </a:moveTo>
                <a:lnTo>
                  <a:pt x="357504" y="132715"/>
                </a:lnTo>
                <a:lnTo>
                  <a:pt x="343788" y="149351"/>
                </a:lnTo>
                <a:lnTo>
                  <a:pt x="344423" y="148717"/>
                </a:lnTo>
                <a:lnTo>
                  <a:pt x="376901" y="148717"/>
                </a:lnTo>
                <a:lnTo>
                  <a:pt x="377316" y="148209"/>
                </a:lnTo>
                <a:lnTo>
                  <a:pt x="387844" y="132715"/>
                </a:lnTo>
                <a:close/>
              </a:path>
              <a:path w="441325" h="458470">
                <a:moveTo>
                  <a:pt x="434883" y="105537"/>
                </a:moveTo>
                <a:lnTo>
                  <a:pt x="371728" y="105537"/>
                </a:lnTo>
                <a:lnTo>
                  <a:pt x="395731" y="113284"/>
                </a:lnTo>
                <a:lnTo>
                  <a:pt x="391838" y="125163"/>
                </a:lnTo>
                <a:lnTo>
                  <a:pt x="440816" y="139954"/>
                </a:lnTo>
                <a:lnTo>
                  <a:pt x="434883" y="105537"/>
                </a:lnTo>
                <a:close/>
              </a:path>
              <a:path w="441325" h="458470">
                <a:moveTo>
                  <a:pt x="367495" y="117811"/>
                </a:moveTo>
                <a:lnTo>
                  <a:pt x="356742" y="133604"/>
                </a:lnTo>
                <a:lnTo>
                  <a:pt x="357504" y="132715"/>
                </a:lnTo>
                <a:lnTo>
                  <a:pt x="387844" y="132715"/>
                </a:lnTo>
                <a:lnTo>
                  <a:pt x="390778" y="128397"/>
                </a:lnTo>
                <a:lnTo>
                  <a:pt x="391838" y="125163"/>
                </a:lnTo>
                <a:lnTo>
                  <a:pt x="371005" y="118872"/>
                </a:lnTo>
                <a:lnTo>
                  <a:pt x="367410" y="118872"/>
                </a:lnTo>
                <a:lnTo>
                  <a:pt x="367731" y="117883"/>
                </a:lnTo>
                <a:lnTo>
                  <a:pt x="367495" y="117811"/>
                </a:lnTo>
                <a:close/>
              </a:path>
              <a:path w="441325" h="458470">
                <a:moveTo>
                  <a:pt x="394941" y="115697"/>
                </a:moveTo>
                <a:lnTo>
                  <a:pt x="368934" y="115697"/>
                </a:lnTo>
                <a:lnTo>
                  <a:pt x="367866" y="117923"/>
                </a:lnTo>
                <a:lnTo>
                  <a:pt x="391838" y="125163"/>
                </a:lnTo>
                <a:lnTo>
                  <a:pt x="394941" y="115697"/>
                </a:lnTo>
                <a:close/>
              </a:path>
              <a:path w="441325" h="458470">
                <a:moveTo>
                  <a:pt x="367731" y="117883"/>
                </a:moveTo>
                <a:lnTo>
                  <a:pt x="367410" y="118872"/>
                </a:lnTo>
                <a:lnTo>
                  <a:pt x="367866" y="117923"/>
                </a:lnTo>
                <a:lnTo>
                  <a:pt x="367731" y="117883"/>
                </a:lnTo>
                <a:close/>
              </a:path>
              <a:path w="441325" h="458470">
                <a:moveTo>
                  <a:pt x="367866" y="117923"/>
                </a:moveTo>
                <a:lnTo>
                  <a:pt x="367410" y="118872"/>
                </a:lnTo>
                <a:lnTo>
                  <a:pt x="371005" y="118872"/>
                </a:lnTo>
                <a:lnTo>
                  <a:pt x="367866" y="117923"/>
                </a:lnTo>
                <a:close/>
              </a:path>
              <a:path w="441325" h="458470">
                <a:moveTo>
                  <a:pt x="368934" y="115697"/>
                </a:moveTo>
                <a:lnTo>
                  <a:pt x="367989" y="117085"/>
                </a:lnTo>
                <a:lnTo>
                  <a:pt x="367731" y="117883"/>
                </a:lnTo>
                <a:lnTo>
                  <a:pt x="367866" y="117923"/>
                </a:lnTo>
                <a:lnTo>
                  <a:pt x="368934" y="115697"/>
                </a:lnTo>
                <a:close/>
              </a:path>
              <a:path w="441325" h="458470">
                <a:moveTo>
                  <a:pt x="367989" y="117085"/>
                </a:moveTo>
                <a:lnTo>
                  <a:pt x="367495" y="117811"/>
                </a:lnTo>
                <a:lnTo>
                  <a:pt x="367731" y="117883"/>
                </a:lnTo>
                <a:lnTo>
                  <a:pt x="367989" y="117085"/>
                </a:lnTo>
                <a:close/>
              </a:path>
              <a:path w="441325" h="458470">
                <a:moveTo>
                  <a:pt x="416686" y="0"/>
                </a:moveTo>
                <a:lnTo>
                  <a:pt x="319277" y="103250"/>
                </a:lnTo>
                <a:lnTo>
                  <a:pt x="367495" y="117811"/>
                </a:lnTo>
                <a:lnTo>
                  <a:pt x="367989" y="117085"/>
                </a:lnTo>
                <a:lnTo>
                  <a:pt x="371728" y="105537"/>
                </a:lnTo>
                <a:lnTo>
                  <a:pt x="434883" y="105537"/>
                </a:lnTo>
                <a:lnTo>
                  <a:pt x="416686" y="0"/>
                </a:lnTo>
                <a:close/>
              </a:path>
              <a:path w="441325" h="458470">
                <a:moveTo>
                  <a:pt x="371728" y="105537"/>
                </a:moveTo>
                <a:lnTo>
                  <a:pt x="367989" y="117085"/>
                </a:lnTo>
                <a:lnTo>
                  <a:pt x="368934" y="115697"/>
                </a:lnTo>
                <a:lnTo>
                  <a:pt x="394941" y="115697"/>
                </a:lnTo>
                <a:lnTo>
                  <a:pt x="395731" y="113284"/>
                </a:lnTo>
                <a:lnTo>
                  <a:pt x="371728" y="1055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0B6E942D-9D2C-46C2-AEE0-AD64931056D1}"/>
              </a:ext>
            </a:extLst>
          </p:cNvPr>
          <p:cNvSpPr/>
          <p:nvPr/>
        </p:nvSpPr>
        <p:spPr>
          <a:xfrm>
            <a:off x="8468612" y="5580237"/>
            <a:ext cx="624205" cy="205740"/>
          </a:xfrm>
          <a:custGeom>
            <a:avLst/>
            <a:gdLst/>
            <a:ahLst/>
            <a:cxnLst/>
            <a:rect l="l" t="t" r="r" b="b"/>
            <a:pathLst>
              <a:path w="624204" h="205739">
                <a:moveTo>
                  <a:pt x="624078" y="0"/>
                </a:moveTo>
                <a:lnTo>
                  <a:pt x="0" y="0"/>
                </a:lnTo>
                <a:lnTo>
                  <a:pt x="0" y="102870"/>
                </a:lnTo>
                <a:lnTo>
                  <a:pt x="8090" y="142908"/>
                </a:lnTo>
                <a:lnTo>
                  <a:pt x="30146" y="175607"/>
                </a:lnTo>
                <a:lnTo>
                  <a:pt x="62847" y="197655"/>
                </a:lnTo>
                <a:lnTo>
                  <a:pt x="102870" y="205740"/>
                </a:lnTo>
                <a:lnTo>
                  <a:pt x="521208" y="205740"/>
                </a:lnTo>
                <a:lnTo>
                  <a:pt x="561230" y="197655"/>
                </a:lnTo>
                <a:lnTo>
                  <a:pt x="593931" y="175607"/>
                </a:lnTo>
                <a:lnTo>
                  <a:pt x="615987" y="142908"/>
                </a:lnTo>
                <a:lnTo>
                  <a:pt x="624078" y="102870"/>
                </a:lnTo>
                <a:lnTo>
                  <a:pt x="624078" y="0"/>
                </a:lnTo>
                <a:close/>
              </a:path>
            </a:pathLst>
          </a:custGeom>
          <a:solidFill>
            <a:srgbClr val="D5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889888EE-4298-4D5F-9D7A-BC4EAC0F0F4A}"/>
              </a:ext>
            </a:extLst>
          </p:cNvPr>
          <p:cNvSpPr/>
          <p:nvPr/>
        </p:nvSpPr>
        <p:spPr>
          <a:xfrm>
            <a:off x="8689593" y="5580237"/>
            <a:ext cx="182879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33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System Architecture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There are two typical ways to address the inherent  challenges of flash memory:</a:t>
            </a:r>
          </a:p>
          <a:p>
            <a:pPr marL="584200" marR="5080" lvl="1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Implementing a Flash Translation Layer in the device.</a:t>
            </a:r>
          </a:p>
          <a:p>
            <a:pPr marL="584200" marR="5080" lvl="1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Designing a Flash-aware File System in the host.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23510B1-63C8-4304-BA24-DA31260ED967}"/>
              </a:ext>
            </a:extLst>
          </p:cNvPr>
          <p:cNvSpPr/>
          <p:nvPr/>
        </p:nvSpPr>
        <p:spPr>
          <a:xfrm>
            <a:off x="2133972" y="5270960"/>
            <a:ext cx="4014470" cy="1418590"/>
          </a:xfrm>
          <a:custGeom>
            <a:avLst/>
            <a:gdLst/>
            <a:ahLst/>
            <a:cxnLst/>
            <a:rect l="l" t="t" r="r" b="b"/>
            <a:pathLst>
              <a:path w="4014470" h="1418590">
                <a:moveTo>
                  <a:pt x="0" y="1418081"/>
                </a:moveTo>
                <a:lnTo>
                  <a:pt x="4014216" y="1418081"/>
                </a:lnTo>
                <a:lnTo>
                  <a:pt x="4014216" y="0"/>
                </a:lnTo>
                <a:lnTo>
                  <a:pt x="0" y="0"/>
                </a:lnTo>
                <a:lnTo>
                  <a:pt x="0" y="1418081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DC36FCB-9EEA-4DD8-AF3B-31DA438BD633}"/>
              </a:ext>
            </a:extLst>
          </p:cNvPr>
          <p:cNvSpPr txBox="1"/>
          <p:nvPr/>
        </p:nvSpPr>
        <p:spPr>
          <a:xfrm>
            <a:off x="2232948" y="5502050"/>
            <a:ext cx="366395" cy="9569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5001D07-E4B1-47B1-A92F-785A474EF266}"/>
              </a:ext>
            </a:extLst>
          </p:cNvPr>
          <p:cNvSpPr/>
          <p:nvPr/>
        </p:nvSpPr>
        <p:spPr>
          <a:xfrm>
            <a:off x="2134352" y="3438732"/>
            <a:ext cx="8314055" cy="0"/>
          </a:xfrm>
          <a:custGeom>
            <a:avLst/>
            <a:gdLst/>
            <a:ahLst/>
            <a:cxnLst/>
            <a:rect l="l" t="t" r="r" b="b"/>
            <a:pathLst>
              <a:path w="8314055">
                <a:moveTo>
                  <a:pt x="0" y="0"/>
                </a:moveTo>
                <a:lnTo>
                  <a:pt x="8313928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B5B41F7-2583-46A7-914C-94FB7551CC44}"/>
              </a:ext>
            </a:extLst>
          </p:cNvPr>
          <p:cNvSpPr txBox="1"/>
          <p:nvPr/>
        </p:nvSpPr>
        <p:spPr>
          <a:xfrm>
            <a:off x="2133972" y="4212543"/>
            <a:ext cx="4014470" cy="88011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66040" rIns="0" bIns="0" rtlCol="0">
            <a:spAutoFit/>
          </a:bodyPr>
          <a:lstStyle/>
          <a:p>
            <a:pPr marL="563245" marR="555625" indent="11239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Legacy File </a:t>
            </a:r>
            <a:r>
              <a:rPr sz="2400" dirty="0">
                <a:latin typeface="Arial"/>
                <a:cs typeface="Arial"/>
              </a:rPr>
              <a:t>System  </a:t>
            </a:r>
            <a:r>
              <a:rPr sz="2400" spc="-5" dirty="0">
                <a:latin typeface="Arial"/>
                <a:cs typeface="Arial"/>
              </a:rPr>
              <a:t>(e.g., </a:t>
            </a:r>
            <a:r>
              <a:rPr sz="2400" dirty="0">
                <a:latin typeface="Arial"/>
                <a:cs typeface="Arial"/>
              </a:rPr>
              <a:t>Ext2, </a:t>
            </a:r>
            <a:r>
              <a:rPr sz="2400" spc="-150" dirty="0">
                <a:latin typeface="Arial"/>
                <a:cs typeface="Arial"/>
              </a:rPr>
              <a:t>FAT,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LFS)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3318833-CE88-4719-A560-40ED98DE9806}"/>
              </a:ext>
            </a:extLst>
          </p:cNvPr>
          <p:cNvSpPr txBox="1"/>
          <p:nvPr/>
        </p:nvSpPr>
        <p:spPr>
          <a:xfrm>
            <a:off x="2133972" y="2794460"/>
            <a:ext cx="8313420" cy="55816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DEA26B8-B776-48B7-ABEB-E991625434ED}"/>
              </a:ext>
            </a:extLst>
          </p:cNvPr>
          <p:cNvSpPr txBox="1"/>
          <p:nvPr/>
        </p:nvSpPr>
        <p:spPr>
          <a:xfrm>
            <a:off x="6433176" y="4212543"/>
            <a:ext cx="4014470" cy="88011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66040" rIns="0" bIns="0" rtlCol="0">
            <a:spAutoFit/>
          </a:bodyPr>
          <a:lstStyle/>
          <a:p>
            <a:pPr marL="187325" marR="177800" indent="14160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Flash-aware File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(e.g., JFFS,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YAFFS,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F2FS)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6FE5C01-C91B-4086-A668-E49309C04FA7}"/>
              </a:ext>
            </a:extLst>
          </p:cNvPr>
          <p:cNvSpPr txBox="1"/>
          <p:nvPr/>
        </p:nvSpPr>
        <p:spPr>
          <a:xfrm>
            <a:off x="2133972" y="3553413"/>
            <a:ext cx="8313420" cy="55880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2400" spc="-10" dirty="0">
                <a:latin typeface="Arial"/>
                <a:cs typeface="Arial"/>
              </a:rPr>
              <a:t>Virtual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0EFA437-727D-4BC9-90ED-B1FDEFFBCA43}"/>
              </a:ext>
            </a:extLst>
          </p:cNvPr>
          <p:cNvSpPr txBox="1"/>
          <p:nvPr/>
        </p:nvSpPr>
        <p:spPr>
          <a:xfrm>
            <a:off x="2694042" y="6030675"/>
            <a:ext cx="3326129" cy="55816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8763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76521A0C-85D5-434F-A332-9F8CC141C865}"/>
              </a:ext>
            </a:extLst>
          </p:cNvPr>
          <p:cNvSpPr txBox="1"/>
          <p:nvPr/>
        </p:nvSpPr>
        <p:spPr>
          <a:xfrm>
            <a:off x="2694042" y="5363925"/>
            <a:ext cx="3326129" cy="5588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8826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DE78A44-F44F-4950-BB12-10D0EAC3D7AD}"/>
              </a:ext>
            </a:extLst>
          </p:cNvPr>
          <p:cNvSpPr/>
          <p:nvPr/>
        </p:nvSpPr>
        <p:spPr>
          <a:xfrm>
            <a:off x="2134352" y="5189046"/>
            <a:ext cx="8314055" cy="0"/>
          </a:xfrm>
          <a:custGeom>
            <a:avLst/>
            <a:gdLst/>
            <a:ahLst/>
            <a:cxnLst/>
            <a:rect l="l" t="t" r="r" b="b"/>
            <a:pathLst>
              <a:path w="8314055">
                <a:moveTo>
                  <a:pt x="0" y="0"/>
                </a:moveTo>
                <a:lnTo>
                  <a:pt x="8313928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7C4E4B0-C4E5-4879-8917-54665AC23DA4}"/>
              </a:ext>
            </a:extLst>
          </p:cNvPr>
          <p:cNvSpPr txBox="1"/>
          <p:nvPr/>
        </p:nvSpPr>
        <p:spPr>
          <a:xfrm>
            <a:off x="6433176" y="6131258"/>
            <a:ext cx="4014470" cy="55816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88265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3D2D36CB-24F9-4B26-A933-FB832BDF2775}"/>
              </a:ext>
            </a:extLst>
          </p:cNvPr>
          <p:cNvSpPr/>
          <p:nvPr/>
        </p:nvSpPr>
        <p:spPr>
          <a:xfrm>
            <a:off x="8215493" y="5270960"/>
            <a:ext cx="450341" cy="83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192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Flash Translation Layer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Flash </a:t>
            </a:r>
            <a:r>
              <a:rPr lang="en-US" altLang="zh-TW" sz="2800" b="1" spc="-15" dirty="0">
                <a:solidFill>
                  <a:srgbClr val="333333"/>
                </a:solidFill>
                <a:latin typeface="Arial"/>
                <a:cs typeface="Arial"/>
              </a:rPr>
              <a:t>Translation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Layer (FTL)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a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firmware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inside  the flash device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to make the NAND flash memory  “appear as” a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block device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the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host.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785495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It consists 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three major components: </a:t>
            </a:r>
            <a:r>
              <a:rPr lang="en-US" altLang="zh-TW" spc="-5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address  </a:t>
            </a: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translator, </a:t>
            </a: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garbage </a:t>
            </a: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collector,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wear</a:t>
            </a:r>
            <a:r>
              <a:rPr lang="en-US" altLang="zh-TW" spc="2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20" dirty="0">
                <a:solidFill>
                  <a:srgbClr val="333333"/>
                </a:solidFill>
                <a:latin typeface="Arial"/>
                <a:cs typeface="Arial"/>
              </a:rPr>
              <a:t>leveler.</a:t>
            </a: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670164A-18DC-4DE3-A20D-D1FA44A7919F}"/>
              </a:ext>
            </a:extLst>
          </p:cNvPr>
          <p:cNvSpPr/>
          <p:nvPr/>
        </p:nvSpPr>
        <p:spPr>
          <a:xfrm>
            <a:off x="2133972" y="3119591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3F08C1D-ED38-4656-819B-9FF7AF90A4BF}"/>
              </a:ext>
            </a:extLst>
          </p:cNvPr>
          <p:cNvSpPr txBox="1"/>
          <p:nvPr/>
        </p:nvSpPr>
        <p:spPr>
          <a:xfrm>
            <a:off x="2232948" y="3953374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370DABD-1DE5-4701-BE50-4D622FF5F441}"/>
              </a:ext>
            </a:extLst>
          </p:cNvPr>
          <p:cNvSpPr/>
          <p:nvPr/>
        </p:nvSpPr>
        <p:spPr>
          <a:xfrm>
            <a:off x="2694042" y="4494239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C4ABF81-4108-4A9A-9465-BE0F157AF759}"/>
              </a:ext>
            </a:extLst>
          </p:cNvPr>
          <p:cNvSpPr txBox="1"/>
          <p:nvPr/>
        </p:nvSpPr>
        <p:spPr>
          <a:xfrm>
            <a:off x="2694042" y="3233891"/>
            <a:ext cx="7635240" cy="11658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37945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(firmware)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3FC655C-946F-43FE-BA01-6BD14DA768D3}"/>
              </a:ext>
            </a:extLst>
          </p:cNvPr>
          <p:cNvSpPr txBox="1"/>
          <p:nvPr/>
        </p:nvSpPr>
        <p:spPr>
          <a:xfrm>
            <a:off x="2930262" y="3649943"/>
            <a:ext cx="2232025" cy="62674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1270" rIns="0" bIns="0" rtlCol="0">
            <a:spAutoFit/>
          </a:bodyPr>
          <a:lstStyle/>
          <a:p>
            <a:pPr marL="501650" marR="495300" indent="10668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F7B6300-C06C-4740-B45E-8B1648BCA374}"/>
              </a:ext>
            </a:extLst>
          </p:cNvPr>
          <p:cNvSpPr txBox="1"/>
          <p:nvPr/>
        </p:nvSpPr>
        <p:spPr>
          <a:xfrm>
            <a:off x="5395332" y="3649943"/>
            <a:ext cx="2232660" cy="62674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D3CEADC-9455-4FE8-A514-938821E08C33}"/>
              </a:ext>
            </a:extLst>
          </p:cNvPr>
          <p:cNvSpPr txBox="1"/>
          <p:nvPr/>
        </p:nvSpPr>
        <p:spPr>
          <a:xfrm>
            <a:off x="7861164" y="3649943"/>
            <a:ext cx="2232660" cy="62674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606F9A38-434F-44D3-B213-72DFE0B49245}"/>
              </a:ext>
            </a:extLst>
          </p:cNvPr>
          <p:cNvSpPr/>
          <p:nvPr/>
        </p:nvSpPr>
        <p:spPr>
          <a:xfrm>
            <a:off x="2930643" y="4929721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F64CC81-493E-4503-87F5-D50380CF6066}"/>
              </a:ext>
            </a:extLst>
          </p:cNvPr>
          <p:cNvSpPr/>
          <p:nvPr/>
        </p:nvSpPr>
        <p:spPr>
          <a:xfrm>
            <a:off x="3017510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E920C4F-E741-42DF-AF63-36E0240072E3}"/>
              </a:ext>
            </a:extLst>
          </p:cNvPr>
          <p:cNvSpPr/>
          <p:nvPr/>
        </p:nvSpPr>
        <p:spPr>
          <a:xfrm>
            <a:off x="3017510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17951817-9A8B-45C0-A507-732104D3E1CC}"/>
              </a:ext>
            </a:extLst>
          </p:cNvPr>
          <p:cNvSpPr/>
          <p:nvPr/>
        </p:nvSpPr>
        <p:spPr>
          <a:xfrm>
            <a:off x="3017510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B6F532F-A21D-4CD0-B316-8F6AE9B45AF1}"/>
              </a:ext>
            </a:extLst>
          </p:cNvPr>
          <p:cNvSpPr/>
          <p:nvPr/>
        </p:nvSpPr>
        <p:spPr>
          <a:xfrm>
            <a:off x="3017510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BDB17FE-B4E9-4920-993E-DFBCF4CB1574}"/>
              </a:ext>
            </a:extLst>
          </p:cNvPr>
          <p:cNvSpPr txBox="1"/>
          <p:nvPr/>
        </p:nvSpPr>
        <p:spPr>
          <a:xfrm>
            <a:off x="2930643" y="4929721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1320" marR="356870" indent="-38100" algn="just">
              <a:lnSpc>
                <a:spcPct val="1016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575D0E98-D355-46C9-83AE-FAAF7AD00759}"/>
              </a:ext>
            </a:extLst>
          </p:cNvPr>
          <p:cNvSpPr txBox="1"/>
          <p:nvPr/>
        </p:nvSpPr>
        <p:spPr>
          <a:xfrm>
            <a:off x="3017510" y="6144350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4325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C1D5B37-D6BD-4AD5-9976-0225186B1983}"/>
              </a:ext>
            </a:extLst>
          </p:cNvPr>
          <p:cNvSpPr txBox="1"/>
          <p:nvPr/>
        </p:nvSpPr>
        <p:spPr>
          <a:xfrm>
            <a:off x="3491931" y="5839169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BBE722C8-FD73-45E2-93D0-0671184BA325}"/>
              </a:ext>
            </a:extLst>
          </p:cNvPr>
          <p:cNvSpPr txBox="1"/>
          <p:nvPr/>
        </p:nvSpPr>
        <p:spPr>
          <a:xfrm>
            <a:off x="2694042" y="4519131"/>
            <a:ext cx="7635240" cy="136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84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 Memory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(hardware)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R="2229485" algn="r">
              <a:lnSpc>
                <a:spcPct val="100000"/>
              </a:lnSpc>
              <a:spcBef>
                <a:spcPts val="214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95BDD109-20A9-4F77-A861-29E72022DC84}"/>
              </a:ext>
            </a:extLst>
          </p:cNvPr>
          <p:cNvSpPr/>
          <p:nvPr/>
        </p:nvSpPr>
        <p:spPr>
          <a:xfrm>
            <a:off x="5836910" y="4929721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963D0D6D-68EC-4E9E-ADD4-36B81EBC2703}"/>
              </a:ext>
            </a:extLst>
          </p:cNvPr>
          <p:cNvSpPr/>
          <p:nvPr/>
        </p:nvSpPr>
        <p:spPr>
          <a:xfrm>
            <a:off x="5923778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2C63476C-B9D2-4769-8EB7-486A1A0460E4}"/>
              </a:ext>
            </a:extLst>
          </p:cNvPr>
          <p:cNvSpPr/>
          <p:nvPr/>
        </p:nvSpPr>
        <p:spPr>
          <a:xfrm>
            <a:off x="5923778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126B2B1-6768-4FBD-A85A-192551640584}"/>
              </a:ext>
            </a:extLst>
          </p:cNvPr>
          <p:cNvSpPr/>
          <p:nvPr/>
        </p:nvSpPr>
        <p:spPr>
          <a:xfrm>
            <a:off x="5923778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F80B1B71-FFF5-4E7B-B919-2B3343FE596F}"/>
              </a:ext>
            </a:extLst>
          </p:cNvPr>
          <p:cNvSpPr/>
          <p:nvPr/>
        </p:nvSpPr>
        <p:spPr>
          <a:xfrm>
            <a:off x="5923778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AB8BE8CB-992A-496A-95FB-A1EC3C688A7D}"/>
              </a:ext>
            </a:extLst>
          </p:cNvPr>
          <p:cNvSpPr txBox="1"/>
          <p:nvPr/>
        </p:nvSpPr>
        <p:spPr>
          <a:xfrm>
            <a:off x="5836910" y="4929721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1320" marR="356870" indent="-38100" algn="just">
              <a:lnSpc>
                <a:spcPct val="1016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48AA7A29-97C3-450B-8264-F401FE3DC6B4}"/>
              </a:ext>
            </a:extLst>
          </p:cNvPr>
          <p:cNvSpPr txBox="1"/>
          <p:nvPr/>
        </p:nvSpPr>
        <p:spPr>
          <a:xfrm>
            <a:off x="5923778" y="6144350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4325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4991F294-AA6D-45B5-A15C-8992DE312DC5}"/>
              </a:ext>
            </a:extLst>
          </p:cNvPr>
          <p:cNvSpPr txBox="1"/>
          <p:nvPr/>
        </p:nvSpPr>
        <p:spPr>
          <a:xfrm>
            <a:off x="6398399" y="5839169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47A8C797-95B1-4703-8418-8BF86248A2EE}"/>
              </a:ext>
            </a:extLst>
          </p:cNvPr>
          <p:cNvSpPr/>
          <p:nvPr/>
        </p:nvSpPr>
        <p:spPr>
          <a:xfrm>
            <a:off x="4383777" y="4929721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7F77984A-20B4-4638-91C4-312A9E385585}"/>
              </a:ext>
            </a:extLst>
          </p:cNvPr>
          <p:cNvSpPr/>
          <p:nvPr/>
        </p:nvSpPr>
        <p:spPr>
          <a:xfrm>
            <a:off x="4470645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E9F9EC70-8ECF-4D96-8AB5-F5FE449D9265}"/>
              </a:ext>
            </a:extLst>
          </p:cNvPr>
          <p:cNvSpPr/>
          <p:nvPr/>
        </p:nvSpPr>
        <p:spPr>
          <a:xfrm>
            <a:off x="4470645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ED1C45BF-5D25-47AB-98EC-F5208A168E60}"/>
              </a:ext>
            </a:extLst>
          </p:cNvPr>
          <p:cNvSpPr/>
          <p:nvPr/>
        </p:nvSpPr>
        <p:spPr>
          <a:xfrm>
            <a:off x="4470645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4CC8E067-8F06-4C01-8DC7-54194C16AAD9}"/>
              </a:ext>
            </a:extLst>
          </p:cNvPr>
          <p:cNvSpPr/>
          <p:nvPr/>
        </p:nvSpPr>
        <p:spPr>
          <a:xfrm>
            <a:off x="4470645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EFCFAAC1-078B-4EFC-A58C-F6ACF8A39D13}"/>
              </a:ext>
            </a:extLst>
          </p:cNvPr>
          <p:cNvSpPr txBox="1"/>
          <p:nvPr/>
        </p:nvSpPr>
        <p:spPr>
          <a:xfrm>
            <a:off x="4383777" y="4929721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1320" marR="356870" indent="-38100" algn="just">
              <a:lnSpc>
                <a:spcPct val="1016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D1DA27C8-D74C-4205-BDDE-C1615CE922FF}"/>
              </a:ext>
            </a:extLst>
          </p:cNvPr>
          <p:cNvSpPr txBox="1"/>
          <p:nvPr/>
        </p:nvSpPr>
        <p:spPr>
          <a:xfrm>
            <a:off x="4470645" y="6144350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4325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33CF5822-01DE-4197-9FEC-5B1C247478B0}"/>
              </a:ext>
            </a:extLst>
          </p:cNvPr>
          <p:cNvSpPr txBox="1"/>
          <p:nvPr/>
        </p:nvSpPr>
        <p:spPr>
          <a:xfrm>
            <a:off x="4945065" y="5839169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6238C73F-8BD4-4506-85A3-43C404D4C12E}"/>
              </a:ext>
            </a:extLst>
          </p:cNvPr>
          <p:cNvSpPr/>
          <p:nvPr/>
        </p:nvSpPr>
        <p:spPr>
          <a:xfrm>
            <a:off x="8742416" y="4929721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53CE4E7E-104D-487D-8025-9B03A3C8012A}"/>
              </a:ext>
            </a:extLst>
          </p:cNvPr>
          <p:cNvSpPr/>
          <p:nvPr/>
        </p:nvSpPr>
        <p:spPr>
          <a:xfrm>
            <a:off x="8830047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E974F896-13E6-4E23-B948-8EDA8252E8EB}"/>
              </a:ext>
            </a:extLst>
          </p:cNvPr>
          <p:cNvSpPr/>
          <p:nvPr/>
        </p:nvSpPr>
        <p:spPr>
          <a:xfrm>
            <a:off x="8830047" y="5265764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35958C34-5ED3-4553-BFBC-FA7A70A109F1}"/>
              </a:ext>
            </a:extLst>
          </p:cNvPr>
          <p:cNvSpPr/>
          <p:nvPr/>
        </p:nvSpPr>
        <p:spPr>
          <a:xfrm>
            <a:off x="8830047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7A0BF91C-779D-40B2-9F09-490F764A09E2}"/>
              </a:ext>
            </a:extLst>
          </p:cNvPr>
          <p:cNvSpPr/>
          <p:nvPr/>
        </p:nvSpPr>
        <p:spPr>
          <a:xfrm>
            <a:off x="8830047" y="5541608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B5BE8D1F-C807-4447-9366-C35A41316D3A}"/>
              </a:ext>
            </a:extLst>
          </p:cNvPr>
          <p:cNvSpPr txBox="1"/>
          <p:nvPr/>
        </p:nvSpPr>
        <p:spPr>
          <a:xfrm>
            <a:off x="8742416" y="4929721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2590" marR="356870" indent="-38100" algn="just">
              <a:lnSpc>
                <a:spcPct val="101600"/>
              </a:lnSpc>
              <a:spcBef>
                <a:spcPts val="275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  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07B961A9-C7EF-4496-87FA-21C0336DC4DB}"/>
              </a:ext>
            </a:extLst>
          </p:cNvPr>
          <p:cNvSpPr txBox="1"/>
          <p:nvPr/>
        </p:nvSpPr>
        <p:spPr>
          <a:xfrm>
            <a:off x="8830047" y="6144350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24867279-0AC0-4406-8C34-DF74EB48B781}"/>
              </a:ext>
            </a:extLst>
          </p:cNvPr>
          <p:cNvSpPr txBox="1"/>
          <p:nvPr/>
        </p:nvSpPr>
        <p:spPr>
          <a:xfrm>
            <a:off x="9304721" y="5839169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19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1. Address Translator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42265" marR="13970" indent="-342265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Due to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write-once </a:t>
            </a:r>
            <a:r>
              <a:rPr lang="en-US" altLang="zh-TW" sz="2800" spc="-25" dirty="0">
                <a:solidFill>
                  <a:srgbClr val="FF0000"/>
                </a:solidFill>
                <a:latin typeface="Arial"/>
                <a:cs typeface="Arial"/>
              </a:rPr>
              <a:t>property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out-place</a:t>
            </a:r>
            <a:r>
              <a:rPr lang="en-US" altLang="zh-TW" sz="2800" b="1" spc="5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update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adopted to write the updated data to free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pages.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Address translator </a:t>
            </a:r>
            <a:r>
              <a:rPr lang="en-US" altLang="zh-TW" sz="2400" b="1" spc="-5" dirty="0">
                <a:solidFill>
                  <a:srgbClr val="0000FF"/>
                </a:solidFill>
                <a:latin typeface="Arial"/>
                <a:cs typeface="Arial"/>
              </a:rPr>
              <a:t>maps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logical block addresses</a:t>
            </a:r>
            <a:r>
              <a:rPr lang="en-US" altLang="zh-TW" sz="2400" i="1" u="sng" spc="15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(</a:t>
            </a:r>
            <a:r>
              <a:rPr lang="en-US" altLang="zh-TW" sz="2400" b="1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LBAs)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from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host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to </a:t>
            </a:r>
            <a:r>
              <a:rPr lang="en-US" altLang="zh-TW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physical page addresses </a:t>
            </a:r>
            <a:r>
              <a:rPr lang="en-US" altLang="zh-TW" i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(</a:t>
            </a:r>
            <a:r>
              <a:rPr lang="en-US" altLang="zh-TW" b="1" i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PPAs</a:t>
            </a:r>
            <a:r>
              <a:rPr lang="en-US" altLang="zh-TW" i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)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in</a:t>
            </a:r>
            <a:r>
              <a:rPr lang="en-US" altLang="zh-TW" u="sng" spc="114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flash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mapping table is kept in the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memory space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 the flash</a:t>
            </a:r>
            <a:r>
              <a:rPr lang="en-US" altLang="zh-TW" sz="20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device.</a:t>
            </a: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32710E5-60E2-4DA2-8F3D-2049CF041CC7}"/>
              </a:ext>
            </a:extLst>
          </p:cNvPr>
          <p:cNvSpPr/>
          <p:nvPr/>
        </p:nvSpPr>
        <p:spPr>
          <a:xfrm>
            <a:off x="2221974" y="3000753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4266056-A152-4941-8908-09CB3EC5F180}"/>
              </a:ext>
            </a:extLst>
          </p:cNvPr>
          <p:cNvSpPr txBox="1"/>
          <p:nvPr/>
        </p:nvSpPr>
        <p:spPr>
          <a:xfrm>
            <a:off x="2320950" y="3834536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CACE097-9356-4EC1-AEDC-F2B96F5253AA}"/>
              </a:ext>
            </a:extLst>
          </p:cNvPr>
          <p:cNvSpPr/>
          <p:nvPr/>
        </p:nvSpPr>
        <p:spPr>
          <a:xfrm>
            <a:off x="2782044" y="4375401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7CFE3BB-2FE9-4C7E-BDFD-602363A417FF}"/>
              </a:ext>
            </a:extLst>
          </p:cNvPr>
          <p:cNvSpPr txBox="1"/>
          <p:nvPr/>
        </p:nvSpPr>
        <p:spPr>
          <a:xfrm>
            <a:off x="5092428" y="4400293"/>
            <a:ext cx="3028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15BC351-AD37-446A-B3AB-0E27B3569753}"/>
              </a:ext>
            </a:extLst>
          </p:cNvPr>
          <p:cNvSpPr/>
          <p:nvPr/>
        </p:nvSpPr>
        <p:spPr>
          <a:xfrm>
            <a:off x="2782044" y="3115053"/>
            <a:ext cx="7635240" cy="1165860"/>
          </a:xfrm>
          <a:custGeom>
            <a:avLst/>
            <a:gdLst/>
            <a:ahLst/>
            <a:cxnLst/>
            <a:rect l="l" t="t" r="r" b="b"/>
            <a:pathLst>
              <a:path w="7635240" h="1165860">
                <a:moveTo>
                  <a:pt x="0" y="1165859"/>
                </a:moveTo>
                <a:lnTo>
                  <a:pt x="7635240" y="1165859"/>
                </a:lnTo>
                <a:lnTo>
                  <a:pt x="7635240" y="0"/>
                </a:lnTo>
                <a:lnTo>
                  <a:pt x="0" y="0"/>
                </a:lnTo>
                <a:lnTo>
                  <a:pt x="0" y="11658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7DF5E76-4706-4323-95E6-07BFC4937B6A}"/>
              </a:ext>
            </a:extLst>
          </p:cNvPr>
          <p:cNvSpPr txBox="1"/>
          <p:nvPr/>
        </p:nvSpPr>
        <p:spPr>
          <a:xfrm>
            <a:off x="4899641" y="3139690"/>
            <a:ext cx="341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32A1671-846A-4945-8BA3-3ED528BBE782}"/>
              </a:ext>
            </a:extLst>
          </p:cNvPr>
          <p:cNvSpPr/>
          <p:nvPr/>
        </p:nvSpPr>
        <p:spPr>
          <a:xfrm>
            <a:off x="3018264" y="3531105"/>
            <a:ext cx="2232025" cy="626745"/>
          </a:xfrm>
          <a:custGeom>
            <a:avLst/>
            <a:gdLst/>
            <a:ahLst/>
            <a:cxnLst/>
            <a:rect l="l" t="t" r="r" b="b"/>
            <a:pathLst>
              <a:path w="2232025" h="626745">
                <a:moveTo>
                  <a:pt x="0" y="626363"/>
                </a:moveTo>
                <a:lnTo>
                  <a:pt x="2231897" y="626363"/>
                </a:lnTo>
                <a:lnTo>
                  <a:pt x="2231897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11BD385-E235-44E7-9D74-D984D2611FC0}"/>
              </a:ext>
            </a:extLst>
          </p:cNvPr>
          <p:cNvSpPr txBox="1"/>
          <p:nvPr/>
        </p:nvSpPr>
        <p:spPr>
          <a:xfrm>
            <a:off x="3158980" y="3520182"/>
            <a:ext cx="1239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3017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22E9386-F8E1-49E0-8907-D0A909C79218}"/>
              </a:ext>
            </a:extLst>
          </p:cNvPr>
          <p:cNvSpPr txBox="1"/>
          <p:nvPr/>
        </p:nvSpPr>
        <p:spPr>
          <a:xfrm>
            <a:off x="5483334" y="3531105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CA6F9504-76A7-437E-AB78-A2AACA4FA174}"/>
              </a:ext>
            </a:extLst>
          </p:cNvPr>
          <p:cNvSpPr txBox="1"/>
          <p:nvPr/>
        </p:nvSpPr>
        <p:spPr>
          <a:xfrm>
            <a:off x="7949166" y="3531105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0FC87AD0-EA88-4D14-96CF-EF6711033FB3}"/>
              </a:ext>
            </a:extLst>
          </p:cNvPr>
          <p:cNvSpPr/>
          <p:nvPr/>
        </p:nvSpPr>
        <p:spPr>
          <a:xfrm>
            <a:off x="3018645" y="481088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D176B2A1-AAE8-4C38-BC13-FA5069BC8A52}"/>
              </a:ext>
            </a:extLst>
          </p:cNvPr>
          <p:cNvSpPr/>
          <p:nvPr/>
        </p:nvSpPr>
        <p:spPr>
          <a:xfrm>
            <a:off x="3018645" y="481088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166EAED3-3DCA-421B-A1AD-374A5CC71482}"/>
              </a:ext>
            </a:extLst>
          </p:cNvPr>
          <p:cNvSpPr/>
          <p:nvPr/>
        </p:nvSpPr>
        <p:spPr>
          <a:xfrm>
            <a:off x="3105512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C828E206-ED38-47E7-BAB0-73E548FAD739}"/>
              </a:ext>
            </a:extLst>
          </p:cNvPr>
          <p:cNvSpPr/>
          <p:nvPr/>
        </p:nvSpPr>
        <p:spPr>
          <a:xfrm>
            <a:off x="3105512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23AA51E9-843D-427C-808D-07326F98A968}"/>
              </a:ext>
            </a:extLst>
          </p:cNvPr>
          <p:cNvSpPr/>
          <p:nvPr/>
        </p:nvSpPr>
        <p:spPr>
          <a:xfrm>
            <a:off x="3105512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205E0E99-C742-4C8C-BB6E-C51C3C3A034B}"/>
              </a:ext>
            </a:extLst>
          </p:cNvPr>
          <p:cNvSpPr/>
          <p:nvPr/>
        </p:nvSpPr>
        <p:spPr>
          <a:xfrm>
            <a:off x="3105512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CDF045A7-5149-448C-BB63-9F769D5815B2}"/>
              </a:ext>
            </a:extLst>
          </p:cNvPr>
          <p:cNvSpPr txBox="1"/>
          <p:nvPr/>
        </p:nvSpPr>
        <p:spPr>
          <a:xfrm>
            <a:off x="3382245" y="4837681"/>
            <a:ext cx="635635" cy="8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R="5080" algn="ctr">
              <a:lnSpc>
                <a:spcPct val="102600"/>
              </a:lnSpc>
              <a:spcBef>
                <a:spcPts val="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R="3810"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B8144760-DBF2-4632-B0D5-D59F424F250E}"/>
              </a:ext>
            </a:extLst>
          </p:cNvPr>
          <p:cNvSpPr/>
          <p:nvPr/>
        </p:nvSpPr>
        <p:spPr>
          <a:xfrm>
            <a:off x="3105512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23E43BC8-4C95-4685-A32E-252F394D03B9}"/>
              </a:ext>
            </a:extLst>
          </p:cNvPr>
          <p:cNvSpPr/>
          <p:nvPr/>
        </p:nvSpPr>
        <p:spPr>
          <a:xfrm>
            <a:off x="3105512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3B5266D1-C523-42AD-85EA-FFC6F287037A}"/>
              </a:ext>
            </a:extLst>
          </p:cNvPr>
          <p:cNvSpPr txBox="1"/>
          <p:nvPr/>
        </p:nvSpPr>
        <p:spPr>
          <a:xfrm>
            <a:off x="3547345" y="599744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0720BB7-9FB9-4E33-90BA-71DDB33A17B0}"/>
              </a:ext>
            </a:extLst>
          </p:cNvPr>
          <p:cNvSpPr txBox="1"/>
          <p:nvPr/>
        </p:nvSpPr>
        <p:spPr>
          <a:xfrm>
            <a:off x="3579933" y="572033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34EE2DE3-5A96-415B-A3AA-0EEC3FCDEF98}"/>
              </a:ext>
            </a:extLst>
          </p:cNvPr>
          <p:cNvSpPr/>
          <p:nvPr/>
        </p:nvSpPr>
        <p:spPr>
          <a:xfrm>
            <a:off x="4471779" y="481088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8BB8747C-7F94-4297-B507-6955599A09DF}"/>
              </a:ext>
            </a:extLst>
          </p:cNvPr>
          <p:cNvSpPr txBox="1"/>
          <p:nvPr/>
        </p:nvSpPr>
        <p:spPr>
          <a:xfrm>
            <a:off x="4471779" y="4810883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1A4BE5A9-D9CC-4D5F-806D-15758E7B91E2}"/>
              </a:ext>
            </a:extLst>
          </p:cNvPr>
          <p:cNvSpPr/>
          <p:nvPr/>
        </p:nvSpPr>
        <p:spPr>
          <a:xfrm>
            <a:off x="4558647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13A07617-45A0-4AC0-8655-711C5AD65BC8}"/>
              </a:ext>
            </a:extLst>
          </p:cNvPr>
          <p:cNvSpPr/>
          <p:nvPr/>
        </p:nvSpPr>
        <p:spPr>
          <a:xfrm>
            <a:off x="4558647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77AC4B0D-283A-40CA-B4AE-8B2FB517F882}"/>
              </a:ext>
            </a:extLst>
          </p:cNvPr>
          <p:cNvSpPr/>
          <p:nvPr/>
        </p:nvSpPr>
        <p:spPr>
          <a:xfrm>
            <a:off x="4558647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39ABEC01-94E5-4121-BE97-B740E71AD6E0}"/>
              </a:ext>
            </a:extLst>
          </p:cNvPr>
          <p:cNvSpPr/>
          <p:nvPr/>
        </p:nvSpPr>
        <p:spPr>
          <a:xfrm>
            <a:off x="4558647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1432597B-B371-4019-BF8A-A0B743485C82}"/>
              </a:ext>
            </a:extLst>
          </p:cNvPr>
          <p:cNvSpPr/>
          <p:nvPr/>
        </p:nvSpPr>
        <p:spPr>
          <a:xfrm>
            <a:off x="4558647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2D32F501-8B0D-42EB-BE38-CC6456DFA4AB}"/>
              </a:ext>
            </a:extLst>
          </p:cNvPr>
          <p:cNvSpPr/>
          <p:nvPr/>
        </p:nvSpPr>
        <p:spPr>
          <a:xfrm>
            <a:off x="4558647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ABF46DD4-1390-43A9-A37B-8571AC5AA33E}"/>
              </a:ext>
            </a:extLst>
          </p:cNvPr>
          <p:cNvSpPr txBox="1"/>
          <p:nvPr/>
        </p:nvSpPr>
        <p:spPr>
          <a:xfrm>
            <a:off x="5037131" y="572033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36ADCA7A-B88F-4EDC-9060-CE2420B1F1F1}"/>
              </a:ext>
            </a:extLst>
          </p:cNvPr>
          <p:cNvSpPr/>
          <p:nvPr/>
        </p:nvSpPr>
        <p:spPr>
          <a:xfrm>
            <a:off x="5924912" y="481088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44A64306-E721-4110-B1B2-718547436FCC}"/>
              </a:ext>
            </a:extLst>
          </p:cNvPr>
          <p:cNvSpPr txBox="1"/>
          <p:nvPr/>
        </p:nvSpPr>
        <p:spPr>
          <a:xfrm>
            <a:off x="5924912" y="4810883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2763DFE1-4F89-41E9-96FF-09DD33C6120A}"/>
              </a:ext>
            </a:extLst>
          </p:cNvPr>
          <p:cNvSpPr/>
          <p:nvPr/>
        </p:nvSpPr>
        <p:spPr>
          <a:xfrm>
            <a:off x="6011780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C7F8AE69-23A1-4DF1-8279-BA48CE836393}"/>
              </a:ext>
            </a:extLst>
          </p:cNvPr>
          <p:cNvSpPr/>
          <p:nvPr/>
        </p:nvSpPr>
        <p:spPr>
          <a:xfrm>
            <a:off x="6011780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A604FB96-344F-4C62-ACEC-DA5F6B8B82FA}"/>
              </a:ext>
            </a:extLst>
          </p:cNvPr>
          <p:cNvSpPr/>
          <p:nvPr/>
        </p:nvSpPr>
        <p:spPr>
          <a:xfrm>
            <a:off x="6011780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FD5619A8-B21F-4EB7-9189-4FE06BE9BF07}"/>
              </a:ext>
            </a:extLst>
          </p:cNvPr>
          <p:cNvSpPr/>
          <p:nvPr/>
        </p:nvSpPr>
        <p:spPr>
          <a:xfrm>
            <a:off x="6011780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77283FD6-D025-4303-85E8-024901FEBC95}"/>
              </a:ext>
            </a:extLst>
          </p:cNvPr>
          <p:cNvSpPr/>
          <p:nvPr/>
        </p:nvSpPr>
        <p:spPr>
          <a:xfrm>
            <a:off x="6011780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71CA34DB-A4A6-4832-9785-00928696D2C9}"/>
              </a:ext>
            </a:extLst>
          </p:cNvPr>
          <p:cNvSpPr/>
          <p:nvPr/>
        </p:nvSpPr>
        <p:spPr>
          <a:xfrm>
            <a:off x="6011780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CB420136-FD4C-4368-B2F2-C9C8E07E1318}"/>
              </a:ext>
            </a:extLst>
          </p:cNvPr>
          <p:cNvSpPr txBox="1"/>
          <p:nvPr/>
        </p:nvSpPr>
        <p:spPr>
          <a:xfrm>
            <a:off x="6486401" y="572033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DD9F191A-549E-46FA-8021-3D8D78F40C77}"/>
              </a:ext>
            </a:extLst>
          </p:cNvPr>
          <p:cNvSpPr/>
          <p:nvPr/>
        </p:nvSpPr>
        <p:spPr>
          <a:xfrm>
            <a:off x="8830418" y="4810883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25FBF305-536D-4222-A1DC-DCE584B1D7F8}"/>
              </a:ext>
            </a:extLst>
          </p:cNvPr>
          <p:cNvSpPr txBox="1"/>
          <p:nvPr/>
        </p:nvSpPr>
        <p:spPr>
          <a:xfrm>
            <a:off x="8830418" y="4810883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BD3B27C3-651B-41C8-A1D6-464CCCF903B9}"/>
              </a:ext>
            </a:extLst>
          </p:cNvPr>
          <p:cNvSpPr/>
          <p:nvPr/>
        </p:nvSpPr>
        <p:spPr>
          <a:xfrm>
            <a:off x="8918049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F43D4986-6B28-43C7-AE92-CB8AFD667292}"/>
              </a:ext>
            </a:extLst>
          </p:cNvPr>
          <p:cNvSpPr/>
          <p:nvPr/>
        </p:nvSpPr>
        <p:spPr>
          <a:xfrm>
            <a:off x="8918049" y="514692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4B96B4CF-071E-4AFF-85A6-FC971E1748E5}"/>
              </a:ext>
            </a:extLst>
          </p:cNvPr>
          <p:cNvSpPr/>
          <p:nvPr/>
        </p:nvSpPr>
        <p:spPr>
          <a:xfrm>
            <a:off x="8918049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4722BC5C-71ED-4421-BED1-3A820856B4A4}"/>
              </a:ext>
            </a:extLst>
          </p:cNvPr>
          <p:cNvSpPr/>
          <p:nvPr/>
        </p:nvSpPr>
        <p:spPr>
          <a:xfrm>
            <a:off x="8918049" y="542277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6C678349-5A6A-41C6-B74C-663C0435278E}"/>
              </a:ext>
            </a:extLst>
          </p:cNvPr>
          <p:cNvSpPr/>
          <p:nvPr/>
        </p:nvSpPr>
        <p:spPr>
          <a:xfrm>
            <a:off x="8918049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070EB600-E5EE-4C84-8F89-4B5D0EAACF35}"/>
              </a:ext>
            </a:extLst>
          </p:cNvPr>
          <p:cNvSpPr/>
          <p:nvPr/>
        </p:nvSpPr>
        <p:spPr>
          <a:xfrm>
            <a:off x="8918049" y="602551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55DAEF95-E00E-4528-BA19-091C48B6540F}"/>
              </a:ext>
            </a:extLst>
          </p:cNvPr>
          <p:cNvSpPr txBox="1"/>
          <p:nvPr/>
        </p:nvSpPr>
        <p:spPr>
          <a:xfrm>
            <a:off x="9392723" y="572033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8D5F550A-4FBC-42B7-9EF4-D42BFC096A8E}"/>
              </a:ext>
            </a:extLst>
          </p:cNvPr>
          <p:cNvSpPr txBox="1"/>
          <p:nvPr/>
        </p:nvSpPr>
        <p:spPr>
          <a:xfrm>
            <a:off x="7926305" y="5433057"/>
            <a:ext cx="266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2644E223-CE80-40F6-A549-12ED2A16227C}"/>
              </a:ext>
            </a:extLst>
          </p:cNvPr>
          <p:cNvSpPr/>
          <p:nvPr/>
        </p:nvSpPr>
        <p:spPr>
          <a:xfrm>
            <a:off x="3217653" y="5224269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8" y="218186"/>
                </a:moveTo>
                <a:lnTo>
                  <a:pt x="85598" y="362940"/>
                </a:lnTo>
                <a:lnTo>
                  <a:pt x="201411" y="305054"/>
                </a:lnTo>
                <a:lnTo>
                  <a:pt x="100076" y="305054"/>
                </a:lnTo>
                <a:lnTo>
                  <a:pt x="100076" y="276098"/>
                </a:lnTo>
                <a:lnTo>
                  <a:pt x="201422" y="276098"/>
                </a:lnTo>
                <a:lnTo>
                  <a:pt x="85598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8" y="305054"/>
                </a:lnTo>
                <a:lnTo>
                  <a:pt x="85598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6" y="276098"/>
                </a:lnTo>
                <a:lnTo>
                  <a:pt x="100076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8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8" y="290576"/>
                </a:lnTo>
                <a:lnTo>
                  <a:pt x="85598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09B70B1E-7B99-43DD-8817-672718153807}"/>
              </a:ext>
            </a:extLst>
          </p:cNvPr>
          <p:cNvSpPr/>
          <p:nvPr/>
        </p:nvSpPr>
        <p:spPr>
          <a:xfrm>
            <a:off x="3217653" y="5594601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8" y="544194"/>
                </a:moveTo>
                <a:lnTo>
                  <a:pt x="85598" y="688974"/>
                </a:lnTo>
                <a:lnTo>
                  <a:pt x="201422" y="631062"/>
                </a:lnTo>
                <a:lnTo>
                  <a:pt x="100076" y="631062"/>
                </a:lnTo>
                <a:lnTo>
                  <a:pt x="100076" y="602106"/>
                </a:lnTo>
                <a:lnTo>
                  <a:pt x="201422" y="602106"/>
                </a:lnTo>
                <a:lnTo>
                  <a:pt x="85598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8" y="631062"/>
                </a:lnTo>
                <a:lnTo>
                  <a:pt x="85598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6" y="602106"/>
                </a:lnTo>
                <a:lnTo>
                  <a:pt x="100076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8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8" y="616584"/>
                </a:lnTo>
                <a:lnTo>
                  <a:pt x="85598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DAD735C9-026B-4C73-817A-25EF09F2E4FD}"/>
              </a:ext>
            </a:extLst>
          </p:cNvPr>
          <p:cNvSpPr/>
          <p:nvPr/>
        </p:nvSpPr>
        <p:spPr>
          <a:xfrm>
            <a:off x="2746356" y="4157469"/>
            <a:ext cx="1425575" cy="2120265"/>
          </a:xfrm>
          <a:custGeom>
            <a:avLst/>
            <a:gdLst/>
            <a:ahLst/>
            <a:cxnLst/>
            <a:rect l="l" t="t" r="r" b="b"/>
            <a:pathLst>
              <a:path w="1425575" h="2120265">
                <a:moveTo>
                  <a:pt x="130175" y="1891436"/>
                </a:moveTo>
                <a:lnTo>
                  <a:pt x="130175" y="2120036"/>
                </a:lnTo>
                <a:lnTo>
                  <a:pt x="282575" y="2043836"/>
                </a:lnTo>
                <a:lnTo>
                  <a:pt x="168275" y="2043836"/>
                </a:lnTo>
                <a:lnTo>
                  <a:pt x="168275" y="1967636"/>
                </a:lnTo>
                <a:lnTo>
                  <a:pt x="282575" y="1967636"/>
                </a:lnTo>
                <a:lnTo>
                  <a:pt x="130175" y="1891436"/>
                </a:lnTo>
                <a:close/>
              </a:path>
              <a:path w="1425575" h="2120265">
                <a:moveTo>
                  <a:pt x="1349375" y="381381"/>
                </a:moveTo>
                <a:lnTo>
                  <a:pt x="0" y="381381"/>
                </a:lnTo>
                <a:lnTo>
                  <a:pt x="0" y="2043836"/>
                </a:lnTo>
                <a:lnTo>
                  <a:pt x="130175" y="2043836"/>
                </a:lnTo>
                <a:lnTo>
                  <a:pt x="130175" y="2005736"/>
                </a:lnTo>
                <a:lnTo>
                  <a:pt x="76200" y="2005736"/>
                </a:lnTo>
                <a:lnTo>
                  <a:pt x="38100" y="1967636"/>
                </a:lnTo>
                <a:lnTo>
                  <a:pt x="76200" y="1967636"/>
                </a:lnTo>
                <a:lnTo>
                  <a:pt x="76200" y="457581"/>
                </a:lnTo>
                <a:lnTo>
                  <a:pt x="38100" y="457581"/>
                </a:lnTo>
                <a:lnTo>
                  <a:pt x="76200" y="419481"/>
                </a:lnTo>
                <a:lnTo>
                  <a:pt x="1349375" y="419481"/>
                </a:lnTo>
                <a:lnTo>
                  <a:pt x="1349375" y="381381"/>
                </a:lnTo>
                <a:close/>
              </a:path>
              <a:path w="1425575" h="2120265">
                <a:moveTo>
                  <a:pt x="282575" y="1967636"/>
                </a:moveTo>
                <a:lnTo>
                  <a:pt x="168275" y="1967636"/>
                </a:lnTo>
                <a:lnTo>
                  <a:pt x="168275" y="2043836"/>
                </a:lnTo>
                <a:lnTo>
                  <a:pt x="282575" y="2043836"/>
                </a:lnTo>
                <a:lnTo>
                  <a:pt x="358775" y="2005736"/>
                </a:lnTo>
                <a:lnTo>
                  <a:pt x="282575" y="1967636"/>
                </a:lnTo>
                <a:close/>
              </a:path>
              <a:path w="1425575" h="2120265">
                <a:moveTo>
                  <a:pt x="76200" y="1967636"/>
                </a:moveTo>
                <a:lnTo>
                  <a:pt x="38100" y="1967636"/>
                </a:lnTo>
                <a:lnTo>
                  <a:pt x="76200" y="2005736"/>
                </a:lnTo>
                <a:lnTo>
                  <a:pt x="76200" y="1967636"/>
                </a:lnTo>
                <a:close/>
              </a:path>
              <a:path w="1425575" h="2120265">
                <a:moveTo>
                  <a:pt x="130175" y="1967636"/>
                </a:moveTo>
                <a:lnTo>
                  <a:pt x="76200" y="1967636"/>
                </a:lnTo>
                <a:lnTo>
                  <a:pt x="76200" y="2005736"/>
                </a:lnTo>
                <a:lnTo>
                  <a:pt x="130175" y="2005736"/>
                </a:lnTo>
                <a:lnTo>
                  <a:pt x="130175" y="1967636"/>
                </a:lnTo>
                <a:close/>
              </a:path>
              <a:path w="1425575" h="2120265">
                <a:moveTo>
                  <a:pt x="76200" y="419481"/>
                </a:moveTo>
                <a:lnTo>
                  <a:pt x="38100" y="457581"/>
                </a:lnTo>
                <a:lnTo>
                  <a:pt x="76200" y="457581"/>
                </a:lnTo>
                <a:lnTo>
                  <a:pt x="76200" y="419481"/>
                </a:lnTo>
                <a:close/>
              </a:path>
              <a:path w="1425575" h="2120265">
                <a:moveTo>
                  <a:pt x="1425575" y="381381"/>
                </a:moveTo>
                <a:lnTo>
                  <a:pt x="1387475" y="381381"/>
                </a:lnTo>
                <a:lnTo>
                  <a:pt x="1349375" y="419481"/>
                </a:lnTo>
                <a:lnTo>
                  <a:pt x="76200" y="419481"/>
                </a:lnTo>
                <a:lnTo>
                  <a:pt x="76200" y="457581"/>
                </a:lnTo>
                <a:lnTo>
                  <a:pt x="1425575" y="457581"/>
                </a:lnTo>
                <a:lnTo>
                  <a:pt x="1425575" y="381381"/>
                </a:lnTo>
                <a:close/>
              </a:path>
              <a:path w="1425575" h="2120265">
                <a:moveTo>
                  <a:pt x="1425575" y="0"/>
                </a:moveTo>
                <a:lnTo>
                  <a:pt x="1349375" y="0"/>
                </a:lnTo>
                <a:lnTo>
                  <a:pt x="1349375" y="419481"/>
                </a:lnTo>
                <a:lnTo>
                  <a:pt x="1387475" y="381381"/>
                </a:lnTo>
                <a:lnTo>
                  <a:pt x="1425575" y="381381"/>
                </a:lnTo>
                <a:lnTo>
                  <a:pt x="14255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73627EE5-1638-4AB4-A8D2-4CC9134DDCC7}"/>
              </a:ext>
            </a:extLst>
          </p:cNvPr>
          <p:cNvSpPr/>
          <p:nvPr/>
        </p:nvSpPr>
        <p:spPr>
          <a:xfrm>
            <a:off x="3531851" y="3115053"/>
            <a:ext cx="1203960" cy="400050"/>
          </a:xfrm>
          <a:custGeom>
            <a:avLst/>
            <a:gdLst/>
            <a:ahLst/>
            <a:cxnLst/>
            <a:rect l="l" t="t" r="r" b="b"/>
            <a:pathLst>
              <a:path w="1203960" h="400050">
                <a:moveTo>
                  <a:pt x="1203959" y="200025"/>
                </a:moveTo>
                <a:lnTo>
                  <a:pt x="0" y="200025"/>
                </a:lnTo>
                <a:lnTo>
                  <a:pt x="601980" y="400050"/>
                </a:lnTo>
                <a:lnTo>
                  <a:pt x="1203959" y="200025"/>
                </a:lnTo>
                <a:close/>
              </a:path>
              <a:path w="1203960" h="400050">
                <a:moveTo>
                  <a:pt x="941069" y="0"/>
                </a:moveTo>
                <a:lnTo>
                  <a:pt x="262889" y="0"/>
                </a:lnTo>
                <a:lnTo>
                  <a:pt x="262889" y="200025"/>
                </a:lnTo>
                <a:lnTo>
                  <a:pt x="941069" y="200025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CE60EAFB-A04A-4F00-AD88-06E2327396C2}"/>
              </a:ext>
            </a:extLst>
          </p:cNvPr>
          <p:cNvSpPr txBox="1"/>
          <p:nvPr/>
        </p:nvSpPr>
        <p:spPr>
          <a:xfrm>
            <a:off x="3924789" y="3078984"/>
            <a:ext cx="431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nsolas"/>
                <a:cs typeface="Consolas"/>
              </a:rPr>
              <a:t>LBA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A98F0BAD-8B6B-4717-BDE7-6169D095C79D}"/>
              </a:ext>
            </a:extLst>
          </p:cNvPr>
          <p:cNvSpPr/>
          <p:nvPr/>
        </p:nvSpPr>
        <p:spPr>
          <a:xfrm>
            <a:off x="4487781" y="3646547"/>
            <a:ext cx="329565" cy="130810"/>
          </a:xfrm>
          <a:custGeom>
            <a:avLst/>
            <a:gdLst/>
            <a:ahLst/>
            <a:cxnLst/>
            <a:rect l="l" t="t" r="r" b="b"/>
            <a:pathLst>
              <a:path w="329564" h="130810">
                <a:moveTo>
                  <a:pt x="0" y="130301"/>
                </a:moveTo>
                <a:lnTo>
                  <a:pt x="329184" y="130301"/>
                </a:lnTo>
                <a:lnTo>
                  <a:pt x="329184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448FDA34-7698-40DD-8C2B-CC08A1E5AD80}"/>
              </a:ext>
            </a:extLst>
          </p:cNvPr>
          <p:cNvSpPr/>
          <p:nvPr/>
        </p:nvSpPr>
        <p:spPr>
          <a:xfrm>
            <a:off x="4487781" y="3646547"/>
            <a:ext cx="329565" cy="130810"/>
          </a:xfrm>
          <a:custGeom>
            <a:avLst/>
            <a:gdLst/>
            <a:ahLst/>
            <a:cxnLst/>
            <a:rect l="l" t="t" r="r" b="b"/>
            <a:pathLst>
              <a:path w="329564" h="130810">
                <a:moveTo>
                  <a:pt x="0" y="130301"/>
                </a:moveTo>
                <a:lnTo>
                  <a:pt x="329184" y="130301"/>
                </a:lnTo>
                <a:lnTo>
                  <a:pt x="329184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0900EAC2-9BE5-42CC-9F5D-834D3E025EF0}"/>
              </a:ext>
            </a:extLst>
          </p:cNvPr>
          <p:cNvSpPr/>
          <p:nvPr/>
        </p:nvSpPr>
        <p:spPr>
          <a:xfrm>
            <a:off x="4816964" y="3646547"/>
            <a:ext cx="328930" cy="130810"/>
          </a:xfrm>
          <a:custGeom>
            <a:avLst/>
            <a:gdLst/>
            <a:ahLst/>
            <a:cxnLst/>
            <a:rect l="l" t="t" r="r" b="b"/>
            <a:pathLst>
              <a:path w="328929" h="130810">
                <a:moveTo>
                  <a:pt x="0" y="130301"/>
                </a:moveTo>
                <a:lnTo>
                  <a:pt x="328421" y="130301"/>
                </a:lnTo>
                <a:lnTo>
                  <a:pt x="328421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FB43D5AB-76A3-42EC-A80D-830D55855BA8}"/>
              </a:ext>
            </a:extLst>
          </p:cNvPr>
          <p:cNvSpPr/>
          <p:nvPr/>
        </p:nvSpPr>
        <p:spPr>
          <a:xfrm>
            <a:off x="4816964" y="3646547"/>
            <a:ext cx="328930" cy="130810"/>
          </a:xfrm>
          <a:custGeom>
            <a:avLst/>
            <a:gdLst/>
            <a:ahLst/>
            <a:cxnLst/>
            <a:rect l="l" t="t" r="r" b="b"/>
            <a:pathLst>
              <a:path w="328929" h="130810">
                <a:moveTo>
                  <a:pt x="0" y="130301"/>
                </a:moveTo>
                <a:lnTo>
                  <a:pt x="328421" y="130301"/>
                </a:lnTo>
                <a:lnTo>
                  <a:pt x="328421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6EB274A2-A777-4978-8FCB-A5234D776FA1}"/>
              </a:ext>
            </a:extLst>
          </p:cNvPr>
          <p:cNvSpPr txBox="1"/>
          <p:nvPr/>
        </p:nvSpPr>
        <p:spPr>
          <a:xfrm>
            <a:off x="4556488" y="3612131"/>
            <a:ext cx="531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28295" algn="l"/>
              </a:tabLst>
            </a:pPr>
            <a:r>
              <a:rPr sz="900" b="1" dirty="0">
                <a:solidFill>
                  <a:srgbClr val="FFFFFF"/>
                </a:solidFill>
                <a:latin typeface="Consolas"/>
                <a:cs typeface="Consolas"/>
              </a:rPr>
              <a:t>LBA	PBA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E6C4E767-63B9-4813-82C4-42CC4012EE4D}"/>
              </a:ext>
            </a:extLst>
          </p:cNvPr>
          <p:cNvSpPr/>
          <p:nvPr/>
        </p:nvSpPr>
        <p:spPr>
          <a:xfrm>
            <a:off x="4487781" y="3776850"/>
            <a:ext cx="329565" cy="130810"/>
          </a:xfrm>
          <a:custGeom>
            <a:avLst/>
            <a:gdLst/>
            <a:ahLst/>
            <a:cxnLst/>
            <a:rect l="l" t="t" r="r" b="b"/>
            <a:pathLst>
              <a:path w="329564" h="130810">
                <a:moveTo>
                  <a:pt x="0" y="130301"/>
                </a:moveTo>
                <a:lnTo>
                  <a:pt x="329184" y="130301"/>
                </a:lnTo>
                <a:lnTo>
                  <a:pt x="329184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E08A6919-309E-42BA-80AB-BF26CFC1439C}"/>
              </a:ext>
            </a:extLst>
          </p:cNvPr>
          <p:cNvSpPr/>
          <p:nvPr/>
        </p:nvSpPr>
        <p:spPr>
          <a:xfrm>
            <a:off x="4487781" y="3776850"/>
            <a:ext cx="329565" cy="130810"/>
          </a:xfrm>
          <a:custGeom>
            <a:avLst/>
            <a:gdLst/>
            <a:ahLst/>
            <a:cxnLst/>
            <a:rect l="l" t="t" r="r" b="b"/>
            <a:pathLst>
              <a:path w="329564" h="130810">
                <a:moveTo>
                  <a:pt x="0" y="130301"/>
                </a:moveTo>
                <a:lnTo>
                  <a:pt x="329184" y="130301"/>
                </a:lnTo>
                <a:lnTo>
                  <a:pt x="329184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7B223AFC-7CFE-46F4-81FA-377B081E9CBB}"/>
              </a:ext>
            </a:extLst>
          </p:cNvPr>
          <p:cNvSpPr/>
          <p:nvPr/>
        </p:nvSpPr>
        <p:spPr>
          <a:xfrm>
            <a:off x="4816964" y="3776850"/>
            <a:ext cx="328930" cy="130810"/>
          </a:xfrm>
          <a:custGeom>
            <a:avLst/>
            <a:gdLst/>
            <a:ahLst/>
            <a:cxnLst/>
            <a:rect l="l" t="t" r="r" b="b"/>
            <a:pathLst>
              <a:path w="328929" h="130810">
                <a:moveTo>
                  <a:pt x="0" y="130301"/>
                </a:moveTo>
                <a:lnTo>
                  <a:pt x="328421" y="130301"/>
                </a:lnTo>
                <a:lnTo>
                  <a:pt x="328421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0036D86F-3FFF-480A-A0D1-4A653E53E87E}"/>
              </a:ext>
            </a:extLst>
          </p:cNvPr>
          <p:cNvSpPr/>
          <p:nvPr/>
        </p:nvSpPr>
        <p:spPr>
          <a:xfrm>
            <a:off x="4816964" y="3776850"/>
            <a:ext cx="328930" cy="130810"/>
          </a:xfrm>
          <a:custGeom>
            <a:avLst/>
            <a:gdLst/>
            <a:ahLst/>
            <a:cxnLst/>
            <a:rect l="l" t="t" r="r" b="b"/>
            <a:pathLst>
              <a:path w="328929" h="130810">
                <a:moveTo>
                  <a:pt x="0" y="130301"/>
                </a:moveTo>
                <a:lnTo>
                  <a:pt x="328421" y="130301"/>
                </a:lnTo>
                <a:lnTo>
                  <a:pt x="328421" y="0"/>
                </a:lnTo>
                <a:lnTo>
                  <a:pt x="0" y="0"/>
                </a:lnTo>
                <a:lnTo>
                  <a:pt x="0" y="130301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53F6570B-37B4-4CC2-852D-37CDBDC0A596}"/>
              </a:ext>
            </a:extLst>
          </p:cNvPr>
          <p:cNvSpPr/>
          <p:nvPr/>
        </p:nvSpPr>
        <p:spPr>
          <a:xfrm>
            <a:off x="4487781" y="3907151"/>
            <a:ext cx="329565" cy="129539"/>
          </a:xfrm>
          <a:custGeom>
            <a:avLst/>
            <a:gdLst/>
            <a:ahLst/>
            <a:cxnLst/>
            <a:rect l="l" t="t" r="r" b="b"/>
            <a:pathLst>
              <a:path w="329564" h="129539">
                <a:moveTo>
                  <a:pt x="0" y="129539"/>
                </a:moveTo>
                <a:lnTo>
                  <a:pt x="329184" y="129539"/>
                </a:lnTo>
                <a:lnTo>
                  <a:pt x="329184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A2A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8746BCC4-397E-4B74-A919-D16BF35D2FE8}"/>
              </a:ext>
            </a:extLst>
          </p:cNvPr>
          <p:cNvSpPr/>
          <p:nvPr/>
        </p:nvSpPr>
        <p:spPr>
          <a:xfrm>
            <a:off x="4487781" y="3907151"/>
            <a:ext cx="329565" cy="129539"/>
          </a:xfrm>
          <a:custGeom>
            <a:avLst/>
            <a:gdLst/>
            <a:ahLst/>
            <a:cxnLst/>
            <a:rect l="l" t="t" r="r" b="b"/>
            <a:pathLst>
              <a:path w="329564" h="129539">
                <a:moveTo>
                  <a:pt x="0" y="129539"/>
                </a:moveTo>
                <a:lnTo>
                  <a:pt x="329184" y="129539"/>
                </a:lnTo>
                <a:lnTo>
                  <a:pt x="329184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F51B0379-8F6D-4B27-A7A7-FAF47F83D069}"/>
              </a:ext>
            </a:extLst>
          </p:cNvPr>
          <p:cNvSpPr/>
          <p:nvPr/>
        </p:nvSpPr>
        <p:spPr>
          <a:xfrm>
            <a:off x="4816964" y="3907151"/>
            <a:ext cx="328930" cy="129539"/>
          </a:xfrm>
          <a:custGeom>
            <a:avLst/>
            <a:gdLst/>
            <a:ahLst/>
            <a:cxnLst/>
            <a:rect l="l" t="t" r="r" b="b"/>
            <a:pathLst>
              <a:path w="328929" h="129539">
                <a:moveTo>
                  <a:pt x="0" y="129539"/>
                </a:moveTo>
                <a:lnTo>
                  <a:pt x="328421" y="129539"/>
                </a:lnTo>
                <a:lnTo>
                  <a:pt x="328421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A2A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5C8E7EAE-3155-46DE-A787-613D84FEC9CB}"/>
              </a:ext>
            </a:extLst>
          </p:cNvPr>
          <p:cNvSpPr/>
          <p:nvPr/>
        </p:nvSpPr>
        <p:spPr>
          <a:xfrm>
            <a:off x="4816964" y="3907151"/>
            <a:ext cx="328930" cy="129539"/>
          </a:xfrm>
          <a:custGeom>
            <a:avLst/>
            <a:gdLst/>
            <a:ahLst/>
            <a:cxnLst/>
            <a:rect l="l" t="t" r="r" b="b"/>
            <a:pathLst>
              <a:path w="328929" h="129539">
                <a:moveTo>
                  <a:pt x="0" y="129539"/>
                </a:moveTo>
                <a:lnTo>
                  <a:pt x="328421" y="129539"/>
                </a:lnTo>
                <a:lnTo>
                  <a:pt x="328421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05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Page-Level, Block-Level, and Hybrid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BD0C611-40E7-4AB9-962C-1D27D6D22CE2}"/>
              </a:ext>
            </a:extLst>
          </p:cNvPr>
          <p:cNvSpPr txBox="1"/>
          <p:nvPr/>
        </p:nvSpPr>
        <p:spPr>
          <a:xfrm>
            <a:off x="2072289" y="3707760"/>
            <a:ext cx="36728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Block-Level</a:t>
            </a:r>
            <a:r>
              <a:rPr sz="2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8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BAST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1F1FF57-5077-4B19-969E-D70E26F685DE}"/>
              </a:ext>
            </a:extLst>
          </p:cNvPr>
          <p:cNvSpPr txBox="1"/>
          <p:nvPr/>
        </p:nvSpPr>
        <p:spPr>
          <a:xfrm>
            <a:off x="6476903" y="3707760"/>
            <a:ext cx="2740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Hybrid</a:t>
            </a:r>
            <a:r>
              <a:rPr sz="28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800" b="1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FAST</a:t>
            </a:r>
            <a:r>
              <a:rPr sz="2800" b="1" spc="-3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96515E4-AE94-46B9-93A8-504B453AB6E2}"/>
              </a:ext>
            </a:extLst>
          </p:cNvPr>
          <p:cNvSpPr/>
          <p:nvPr/>
        </p:nvSpPr>
        <p:spPr>
          <a:xfrm>
            <a:off x="3856258" y="4840218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89" h="1530350">
                <a:moveTo>
                  <a:pt x="0" y="1530095"/>
                </a:moveTo>
                <a:lnTo>
                  <a:pt x="1139190" y="1530095"/>
                </a:lnTo>
                <a:lnTo>
                  <a:pt x="1139190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ACCA058-228D-4C11-B8B6-B72FE9FE6758}"/>
              </a:ext>
            </a:extLst>
          </p:cNvPr>
          <p:cNvSpPr txBox="1"/>
          <p:nvPr/>
        </p:nvSpPr>
        <p:spPr>
          <a:xfrm>
            <a:off x="3993800" y="4866508"/>
            <a:ext cx="864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E7DB93C-0C06-473E-9ACA-DC60A2E61471}"/>
              </a:ext>
            </a:extLst>
          </p:cNvPr>
          <p:cNvSpPr txBox="1"/>
          <p:nvPr/>
        </p:nvSpPr>
        <p:spPr>
          <a:xfrm>
            <a:off x="3930173" y="5176261"/>
            <a:ext cx="991869" cy="276225"/>
          </a:xfrm>
          <a:prstGeom prst="rect">
            <a:avLst/>
          </a:prstGeom>
          <a:solidFill>
            <a:srgbClr val="7E7E7E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F9324C6-4AA1-4CFF-AB36-127CEA0185F5}"/>
              </a:ext>
            </a:extLst>
          </p:cNvPr>
          <p:cNvSpPr txBox="1"/>
          <p:nvPr/>
        </p:nvSpPr>
        <p:spPr>
          <a:xfrm>
            <a:off x="3930173" y="5452104"/>
            <a:ext cx="991869" cy="276860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77EE348-8A59-4680-A106-4D6767AB6798}"/>
              </a:ext>
            </a:extLst>
          </p:cNvPr>
          <p:cNvSpPr/>
          <p:nvPr/>
        </p:nvSpPr>
        <p:spPr>
          <a:xfrm>
            <a:off x="393017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69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CF7948D6-D6B7-4489-AEDD-8C319CF93553}"/>
              </a:ext>
            </a:extLst>
          </p:cNvPr>
          <p:cNvSpPr/>
          <p:nvPr/>
        </p:nvSpPr>
        <p:spPr>
          <a:xfrm>
            <a:off x="393017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69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47C056DF-1529-4246-8316-18F99F49DC2E}"/>
              </a:ext>
            </a:extLst>
          </p:cNvPr>
          <p:cNvSpPr txBox="1"/>
          <p:nvPr/>
        </p:nvSpPr>
        <p:spPr>
          <a:xfrm>
            <a:off x="3939698" y="5977758"/>
            <a:ext cx="972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825D63D8-82FC-4578-9AF2-C81874BF47DF}"/>
              </a:ext>
            </a:extLst>
          </p:cNvPr>
          <p:cNvSpPr txBox="1"/>
          <p:nvPr/>
        </p:nvSpPr>
        <p:spPr>
          <a:xfrm>
            <a:off x="3930173" y="5728711"/>
            <a:ext cx="991869" cy="276860"/>
          </a:xfrm>
          <a:prstGeom prst="rect">
            <a:avLst/>
          </a:prstGeom>
          <a:solidFill>
            <a:srgbClr val="7E7E7E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B36D3F23-1E57-42DF-85F1-376C0A7E733B}"/>
              </a:ext>
            </a:extLst>
          </p:cNvPr>
          <p:cNvSpPr/>
          <p:nvPr/>
        </p:nvSpPr>
        <p:spPr>
          <a:xfrm>
            <a:off x="5201951" y="4840218"/>
            <a:ext cx="1138555" cy="1530350"/>
          </a:xfrm>
          <a:custGeom>
            <a:avLst/>
            <a:gdLst/>
            <a:ahLst/>
            <a:cxnLst/>
            <a:rect l="l" t="t" r="r" b="b"/>
            <a:pathLst>
              <a:path w="1138554" h="1530350">
                <a:moveTo>
                  <a:pt x="0" y="1530095"/>
                </a:moveTo>
                <a:lnTo>
                  <a:pt x="1138427" y="1530095"/>
                </a:lnTo>
                <a:lnTo>
                  <a:pt x="1138427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84A7CC12-4EC4-4458-92CC-239C1C100204}"/>
              </a:ext>
            </a:extLst>
          </p:cNvPr>
          <p:cNvSpPr txBox="1"/>
          <p:nvPr/>
        </p:nvSpPr>
        <p:spPr>
          <a:xfrm>
            <a:off x="5338984" y="4866508"/>
            <a:ext cx="864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B1EE656D-9495-4137-ACDD-E50927B737E2}"/>
              </a:ext>
            </a:extLst>
          </p:cNvPr>
          <p:cNvSpPr/>
          <p:nvPr/>
        </p:nvSpPr>
        <p:spPr>
          <a:xfrm>
            <a:off x="5275103" y="5176261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67036E7E-2675-4789-91FA-D04353CF8382}"/>
              </a:ext>
            </a:extLst>
          </p:cNvPr>
          <p:cNvSpPr/>
          <p:nvPr/>
        </p:nvSpPr>
        <p:spPr>
          <a:xfrm>
            <a:off x="5275103" y="5176261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00A91923-BF6E-4F0D-AD31-8354781E45F5}"/>
              </a:ext>
            </a:extLst>
          </p:cNvPr>
          <p:cNvSpPr txBox="1"/>
          <p:nvPr/>
        </p:nvSpPr>
        <p:spPr>
          <a:xfrm>
            <a:off x="5275103" y="5148193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304810EA-6088-4E37-90BB-80EEE799EB2B}"/>
              </a:ext>
            </a:extLst>
          </p:cNvPr>
          <p:cNvSpPr/>
          <p:nvPr/>
        </p:nvSpPr>
        <p:spPr>
          <a:xfrm>
            <a:off x="5275103" y="5452104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59195588-067E-4065-B3A8-295D098D4648}"/>
              </a:ext>
            </a:extLst>
          </p:cNvPr>
          <p:cNvSpPr/>
          <p:nvPr/>
        </p:nvSpPr>
        <p:spPr>
          <a:xfrm>
            <a:off x="5275103" y="5452104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1AE5218A-745B-4FB4-ABF5-D5D3BC9E8310}"/>
              </a:ext>
            </a:extLst>
          </p:cNvPr>
          <p:cNvSpPr txBox="1"/>
          <p:nvPr/>
        </p:nvSpPr>
        <p:spPr>
          <a:xfrm>
            <a:off x="5275103" y="542429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FB706185-1A8E-4A6E-B01C-542A4981A431}"/>
              </a:ext>
            </a:extLst>
          </p:cNvPr>
          <p:cNvSpPr/>
          <p:nvPr/>
        </p:nvSpPr>
        <p:spPr>
          <a:xfrm>
            <a:off x="527510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EC7B1A3C-63F0-4458-ADEB-44065B6710EC}"/>
              </a:ext>
            </a:extLst>
          </p:cNvPr>
          <p:cNvSpPr/>
          <p:nvPr/>
        </p:nvSpPr>
        <p:spPr>
          <a:xfrm>
            <a:off x="527510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8D123D8C-68C2-4BAD-9085-F66D778BA50C}"/>
              </a:ext>
            </a:extLst>
          </p:cNvPr>
          <p:cNvSpPr/>
          <p:nvPr/>
        </p:nvSpPr>
        <p:spPr>
          <a:xfrm>
            <a:off x="5275103" y="572947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857E2B6F-7655-4AB4-A064-A97FA45CFD9D}"/>
              </a:ext>
            </a:extLst>
          </p:cNvPr>
          <p:cNvSpPr/>
          <p:nvPr/>
        </p:nvSpPr>
        <p:spPr>
          <a:xfrm>
            <a:off x="5275103" y="572947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D00423D9-706F-4428-919F-9EC323C27B74}"/>
              </a:ext>
            </a:extLst>
          </p:cNvPr>
          <p:cNvSpPr txBox="1"/>
          <p:nvPr/>
        </p:nvSpPr>
        <p:spPr>
          <a:xfrm>
            <a:off x="5275103" y="5701660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99A4C97B-A34B-49DE-88FB-B2BDE39D0B70}"/>
              </a:ext>
            </a:extLst>
          </p:cNvPr>
          <p:cNvSpPr/>
          <p:nvPr/>
        </p:nvSpPr>
        <p:spPr>
          <a:xfrm>
            <a:off x="5040026" y="5086725"/>
            <a:ext cx="447040" cy="454659"/>
          </a:xfrm>
          <a:custGeom>
            <a:avLst/>
            <a:gdLst/>
            <a:ahLst/>
            <a:cxnLst/>
            <a:rect l="l" t="t" r="r" b="b"/>
            <a:pathLst>
              <a:path w="447039" h="454660">
                <a:moveTo>
                  <a:pt x="223265" y="0"/>
                </a:moveTo>
                <a:lnTo>
                  <a:pt x="223265" y="99186"/>
                </a:lnTo>
                <a:lnTo>
                  <a:pt x="0" y="99186"/>
                </a:lnTo>
                <a:lnTo>
                  <a:pt x="0" y="354964"/>
                </a:lnTo>
                <a:lnTo>
                  <a:pt x="223265" y="354964"/>
                </a:lnTo>
                <a:lnTo>
                  <a:pt x="223265" y="454151"/>
                </a:lnTo>
                <a:lnTo>
                  <a:pt x="446532" y="227075"/>
                </a:lnTo>
                <a:lnTo>
                  <a:pt x="223265" y="0"/>
                </a:lnTo>
                <a:close/>
              </a:path>
            </a:pathLst>
          </a:custGeom>
          <a:solidFill>
            <a:srgbClr val="9C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28424875-1F02-45BE-88AD-9A8203F33358}"/>
              </a:ext>
            </a:extLst>
          </p:cNvPr>
          <p:cNvSpPr txBox="1"/>
          <p:nvPr/>
        </p:nvSpPr>
        <p:spPr>
          <a:xfrm>
            <a:off x="5149754" y="513142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BC5C4EC1-1C27-492D-8BE9-70E13D3ED38F}"/>
              </a:ext>
            </a:extLst>
          </p:cNvPr>
          <p:cNvSpPr txBox="1"/>
          <p:nvPr/>
        </p:nvSpPr>
        <p:spPr>
          <a:xfrm>
            <a:off x="2073813" y="4186803"/>
            <a:ext cx="1601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marR="5080" indent="-469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1-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Block-Level  </a:t>
            </a:r>
            <a:r>
              <a:rPr sz="1800" dirty="0">
                <a:latin typeface="Arial"/>
                <a:cs typeface="Arial"/>
              </a:rPr>
              <a:t>Mapping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2DA7AB97-EDED-404A-99EB-609FDDC258F9}"/>
              </a:ext>
            </a:extLst>
          </p:cNvPr>
          <p:cNvSpPr/>
          <p:nvPr/>
        </p:nvSpPr>
        <p:spPr>
          <a:xfrm>
            <a:off x="6795292" y="4840218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89" h="1530350">
                <a:moveTo>
                  <a:pt x="0" y="1530095"/>
                </a:moveTo>
                <a:lnTo>
                  <a:pt x="1139189" y="1530095"/>
                </a:lnTo>
                <a:lnTo>
                  <a:pt x="1139189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EB7BCC14-3E5C-41FA-B590-05902388A538}"/>
              </a:ext>
            </a:extLst>
          </p:cNvPr>
          <p:cNvSpPr txBox="1"/>
          <p:nvPr/>
        </p:nvSpPr>
        <p:spPr>
          <a:xfrm>
            <a:off x="6932834" y="4866508"/>
            <a:ext cx="864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6" name="object 32">
            <a:extLst>
              <a:ext uri="{FF2B5EF4-FFF2-40B4-BE49-F238E27FC236}">
                <a16:creationId xmlns:a16="http://schemas.microsoft.com/office/drawing/2014/main" id="{B6A69633-E34B-4046-964F-6C54A70B1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35293"/>
              </p:ext>
            </p:extLst>
          </p:nvPr>
        </p:nvGraphicFramePr>
        <p:xfrm>
          <a:off x="6859682" y="5166736"/>
          <a:ext cx="991235" cy="110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 marR="362585" algn="r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R="362585" algn="r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R="362585" algn="r">
                        <a:lnSpc>
                          <a:spcPts val="2045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R="362585" algn="r">
                        <a:lnSpc>
                          <a:spcPts val="2045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object 33">
            <a:extLst>
              <a:ext uri="{FF2B5EF4-FFF2-40B4-BE49-F238E27FC236}">
                <a16:creationId xmlns:a16="http://schemas.microsoft.com/office/drawing/2014/main" id="{681388D0-3D54-43BF-A39A-3AE8FE8D4FA2}"/>
              </a:ext>
            </a:extLst>
          </p:cNvPr>
          <p:cNvSpPr/>
          <p:nvPr/>
        </p:nvSpPr>
        <p:spPr>
          <a:xfrm>
            <a:off x="9597929" y="4840218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90" h="1530350">
                <a:moveTo>
                  <a:pt x="0" y="1530095"/>
                </a:moveTo>
                <a:lnTo>
                  <a:pt x="1139190" y="1530095"/>
                </a:lnTo>
                <a:lnTo>
                  <a:pt x="1139190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80C18524-06E2-445F-BC34-6DFDCAE36957}"/>
              </a:ext>
            </a:extLst>
          </p:cNvPr>
          <p:cNvSpPr txBox="1"/>
          <p:nvPr/>
        </p:nvSpPr>
        <p:spPr>
          <a:xfrm>
            <a:off x="9742073" y="4866508"/>
            <a:ext cx="851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2F796FE4-B6D4-46D4-8C90-D770728EA9EB}"/>
              </a:ext>
            </a:extLst>
          </p:cNvPr>
          <p:cNvSpPr/>
          <p:nvPr/>
        </p:nvSpPr>
        <p:spPr>
          <a:xfrm>
            <a:off x="9671843" y="5176261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C873E03A-0B2B-460A-8AAC-E2A3727EC668}"/>
              </a:ext>
            </a:extLst>
          </p:cNvPr>
          <p:cNvSpPr/>
          <p:nvPr/>
        </p:nvSpPr>
        <p:spPr>
          <a:xfrm>
            <a:off x="9671843" y="5176261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9D3C43D0-62AA-4323-B4D1-892298CE8D98}"/>
              </a:ext>
            </a:extLst>
          </p:cNvPr>
          <p:cNvSpPr txBox="1"/>
          <p:nvPr/>
        </p:nvSpPr>
        <p:spPr>
          <a:xfrm>
            <a:off x="9671843" y="5148193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840C1E5C-9DD1-4A07-BC72-154039E6BF4A}"/>
              </a:ext>
            </a:extLst>
          </p:cNvPr>
          <p:cNvSpPr/>
          <p:nvPr/>
        </p:nvSpPr>
        <p:spPr>
          <a:xfrm>
            <a:off x="9671843" y="5452104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494A869A-9638-4A8D-AFDD-7D5CD4CE16F2}"/>
              </a:ext>
            </a:extLst>
          </p:cNvPr>
          <p:cNvSpPr/>
          <p:nvPr/>
        </p:nvSpPr>
        <p:spPr>
          <a:xfrm>
            <a:off x="9671843" y="5452104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F5B5E0EA-C19E-4FA4-A215-C0EF851D30FF}"/>
              </a:ext>
            </a:extLst>
          </p:cNvPr>
          <p:cNvSpPr txBox="1"/>
          <p:nvPr/>
        </p:nvSpPr>
        <p:spPr>
          <a:xfrm>
            <a:off x="9671843" y="542429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5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70C492AA-D7A8-45A6-A0DD-3A754BE81B45}"/>
              </a:ext>
            </a:extLst>
          </p:cNvPr>
          <p:cNvSpPr/>
          <p:nvPr/>
        </p:nvSpPr>
        <p:spPr>
          <a:xfrm>
            <a:off x="967184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2C4B9AC9-3117-44C1-A1C7-31C637BDFC38}"/>
              </a:ext>
            </a:extLst>
          </p:cNvPr>
          <p:cNvSpPr/>
          <p:nvPr/>
        </p:nvSpPr>
        <p:spPr>
          <a:xfrm>
            <a:off x="9671843" y="6005317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15E4FF0A-A2CA-4606-BC47-2D5D99724FF9}"/>
              </a:ext>
            </a:extLst>
          </p:cNvPr>
          <p:cNvSpPr/>
          <p:nvPr/>
        </p:nvSpPr>
        <p:spPr>
          <a:xfrm>
            <a:off x="9671843" y="572947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E852D4D1-7F3B-4247-954B-C22BAFDBE326}"/>
              </a:ext>
            </a:extLst>
          </p:cNvPr>
          <p:cNvSpPr/>
          <p:nvPr/>
        </p:nvSpPr>
        <p:spPr>
          <a:xfrm>
            <a:off x="9671843" y="572947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62F344BA-3E5D-4216-84E6-3F9F187B6F7C}"/>
              </a:ext>
            </a:extLst>
          </p:cNvPr>
          <p:cNvSpPr txBox="1"/>
          <p:nvPr/>
        </p:nvSpPr>
        <p:spPr>
          <a:xfrm>
            <a:off x="9671843" y="5701660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7FB8E156-F65F-46F6-B03A-45E073812601}"/>
              </a:ext>
            </a:extLst>
          </p:cNvPr>
          <p:cNvSpPr/>
          <p:nvPr/>
        </p:nvSpPr>
        <p:spPr>
          <a:xfrm>
            <a:off x="9436004" y="5086725"/>
            <a:ext cx="447675" cy="454659"/>
          </a:xfrm>
          <a:custGeom>
            <a:avLst/>
            <a:gdLst/>
            <a:ahLst/>
            <a:cxnLst/>
            <a:rect l="l" t="t" r="r" b="b"/>
            <a:pathLst>
              <a:path w="447675" h="454660">
                <a:moveTo>
                  <a:pt x="223647" y="0"/>
                </a:moveTo>
                <a:lnTo>
                  <a:pt x="223647" y="99186"/>
                </a:lnTo>
                <a:lnTo>
                  <a:pt x="0" y="99186"/>
                </a:lnTo>
                <a:lnTo>
                  <a:pt x="0" y="354964"/>
                </a:lnTo>
                <a:lnTo>
                  <a:pt x="223647" y="354964"/>
                </a:lnTo>
                <a:lnTo>
                  <a:pt x="223647" y="454151"/>
                </a:lnTo>
                <a:lnTo>
                  <a:pt x="447294" y="227075"/>
                </a:lnTo>
                <a:lnTo>
                  <a:pt x="223647" y="0"/>
                </a:lnTo>
                <a:close/>
              </a:path>
            </a:pathLst>
          </a:custGeom>
          <a:solidFill>
            <a:srgbClr val="9C9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44057D1C-FDE0-4D83-843A-DBD9CF8EE8FB}"/>
              </a:ext>
            </a:extLst>
          </p:cNvPr>
          <p:cNvSpPr txBox="1"/>
          <p:nvPr/>
        </p:nvSpPr>
        <p:spPr>
          <a:xfrm>
            <a:off x="9546747" y="513142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4EB0732B-CDD1-47C9-8118-07172D8E2A67}"/>
              </a:ext>
            </a:extLst>
          </p:cNvPr>
          <p:cNvSpPr/>
          <p:nvPr/>
        </p:nvSpPr>
        <p:spPr>
          <a:xfrm>
            <a:off x="8501410" y="2026915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90" h="1530350">
                <a:moveTo>
                  <a:pt x="0" y="1530096"/>
                </a:moveTo>
                <a:lnTo>
                  <a:pt x="1139190" y="1530096"/>
                </a:lnTo>
                <a:lnTo>
                  <a:pt x="1139190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67291A6D-E6F0-43D1-8B99-E9E0FADE72D7}"/>
              </a:ext>
            </a:extLst>
          </p:cNvPr>
          <p:cNvSpPr/>
          <p:nvPr/>
        </p:nvSpPr>
        <p:spPr>
          <a:xfrm>
            <a:off x="8575325" y="2362956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1" y="275843"/>
                </a:lnTo>
                <a:lnTo>
                  <a:pt x="991361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36246B0B-A23E-4673-AFE0-1ACEE3217B18}"/>
              </a:ext>
            </a:extLst>
          </p:cNvPr>
          <p:cNvSpPr/>
          <p:nvPr/>
        </p:nvSpPr>
        <p:spPr>
          <a:xfrm>
            <a:off x="8575325" y="2362956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1" y="275843"/>
                </a:lnTo>
                <a:lnTo>
                  <a:pt x="991361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20C5A023-7E99-41B8-A1CE-10C2B5DC413D}"/>
              </a:ext>
            </a:extLst>
          </p:cNvPr>
          <p:cNvSpPr txBox="1"/>
          <p:nvPr/>
        </p:nvSpPr>
        <p:spPr>
          <a:xfrm>
            <a:off x="8584850" y="2334890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EB1F4D5F-1B6B-49C7-B352-756E02730B0A}"/>
              </a:ext>
            </a:extLst>
          </p:cNvPr>
          <p:cNvSpPr/>
          <p:nvPr/>
        </p:nvSpPr>
        <p:spPr>
          <a:xfrm>
            <a:off x="8575325" y="2638800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1" y="276605"/>
                </a:lnTo>
                <a:lnTo>
                  <a:pt x="991361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24BD76E8-B6F8-4EA4-95E0-E99BB05706AF}"/>
              </a:ext>
            </a:extLst>
          </p:cNvPr>
          <p:cNvSpPr/>
          <p:nvPr/>
        </p:nvSpPr>
        <p:spPr>
          <a:xfrm>
            <a:off x="8575325" y="2638800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1" y="276605"/>
                </a:lnTo>
                <a:lnTo>
                  <a:pt x="991361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8A244ECE-1513-429C-8E70-EA9BB56544D3}"/>
              </a:ext>
            </a:extLst>
          </p:cNvPr>
          <p:cNvSpPr txBox="1"/>
          <p:nvPr/>
        </p:nvSpPr>
        <p:spPr>
          <a:xfrm>
            <a:off x="8584850" y="2610987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1749AD05-DD3F-4001-962C-A9FF71384485}"/>
              </a:ext>
            </a:extLst>
          </p:cNvPr>
          <p:cNvSpPr/>
          <p:nvPr/>
        </p:nvSpPr>
        <p:spPr>
          <a:xfrm>
            <a:off x="8575325" y="3192012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6"/>
                </a:moveTo>
                <a:lnTo>
                  <a:pt x="991361" y="276606"/>
                </a:lnTo>
                <a:lnTo>
                  <a:pt x="991361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02548FB4-5DE3-419B-8A71-98B4AD0638C7}"/>
              </a:ext>
            </a:extLst>
          </p:cNvPr>
          <p:cNvSpPr txBox="1"/>
          <p:nvPr/>
        </p:nvSpPr>
        <p:spPr>
          <a:xfrm>
            <a:off x="8575325" y="3192012"/>
            <a:ext cx="991869" cy="27686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963C3CB6-31AE-4DFD-85C2-38B2116063DB}"/>
              </a:ext>
            </a:extLst>
          </p:cNvPr>
          <p:cNvSpPr/>
          <p:nvPr/>
        </p:nvSpPr>
        <p:spPr>
          <a:xfrm>
            <a:off x="8575325" y="2916168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1" y="275844"/>
                </a:lnTo>
                <a:lnTo>
                  <a:pt x="99136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9B980267-7B1A-4CA8-AF89-3BFBBE69BDCC}"/>
              </a:ext>
            </a:extLst>
          </p:cNvPr>
          <p:cNvSpPr txBox="1"/>
          <p:nvPr/>
        </p:nvSpPr>
        <p:spPr>
          <a:xfrm>
            <a:off x="8575325" y="2915787"/>
            <a:ext cx="991869" cy="276225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5678097A-F405-4804-9F6B-269CCB3569AC}"/>
              </a:ext>
            </a:extLst>
          </p:cNvPr>
          <p:cNvSpPr/>
          <p:nvPr/>
        </p:nvSpPr>
        <p:spPr>
          <a:xfrm>
            <a:off x="9846341" y="2026915"/>
            <a:ext cx="1139190" cy="1530350"/>
          </a:xfrm>
          <a:custGeom>
            <a:avLst/>
            <a:gdLst/>
            <a:ahLst/>
            <a:cxnLst/>
            <a:rect l="l" t="t" r="r" b="b"/>
            <a:pathLst>
              <a:path w="1139190" h="1530350">
                <a:moveTo>
                  <a:pt x="0" y="1530096"/>
                </a:moveTo>
                <a:lnTo>
                  <a:pt x="1139190" y="1530096"/>
                </a:lnTo>
                <a:lnTo>
                  <a:pt x="1139190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E2BC2179-B2FD-4EBF-BA2A-88A02D182BBF}"/>
              </a:ext>
            </a:extLst>
          </p:cNvPr>
          <p:cNvSpPr txBox="1"/>
          <p:nvPr/>
        </p:nvSpPr>
        <p:spPr>
          <a:xfrm>
            <a:off x="8639206" y="2053458"/>
            <a:ext cx="220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7630" algn="l"/>
              </a:tabLst>
            </a:pP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dirty="0">
                <a:latin typeface="Arial"/>
                <a:cs typeface="Arial"/>
              </a:rPr>
              <a:t> X	</a:t>
            </a: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A0F52254-9DD5-403C-A828-905B57DF87C8}"/>
              </a:ext>
            </a:extLst>
          </p:cNvPr>
          <p:cNvSpPr/>
          <p:nvPr/>
        </p:nvSpPr>
        <p:spPr>
          <a:xfrm>
            <a:off x="9920255" y="2362956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B4BCA9F6-FC43-4294-B5CF-A5BBE8531058}"/>
              </a:ext>
            </a:extLst>
          </p:cNvPr>
          <p:cNvSpPr/>
          <p:nvPr/>
        </p:nvSpPr>
        <p:spPr>
          <a:xfrm>
            <a:off x="9920255" y="2362956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602A962C-5B16-49D7-A595-4912BE1DC2EE}"/>
              </a:ext>
            </a:extLst>
          </p:cNvPr>
          <p:cNvSpPr txBox="1"/>
          <p:nvPr/>
        </p:nvSpPr>
        <p:spPr>
          <a:xfrm>
            <a:off x="9920255" y="2334890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C8F10F86-1A2B-4506-9253-7F0ED784F540}"/>
              </a:ext>
            </a:extLst>
          </p:cNvPr>
          <p:cNvSpPr/>
          <p:nvPr/>
        </p:nvSpPr>
        <p:spPr>
          <a:xfrm>
            <a:off x="9920255" y="2638800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F46124F1-EA1D-4A53-938B-0FEDA99179EF}"/>
              </a:ext>
            </a:extLst>
          </p:cNvPr>
          <p:cNvSpPr/>
          <p:nvPr/>
        </p:nvSpPr>
        <p:spPr>
          <a:xfrm>
            <a:off x="9920255" y="2638800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5"/>
                </a:moveTo>
                <a:lnTo>
                  <a:pt x="991362" y="276605"/>
                </a:lnTo>
                <a:lnTo>
                  <a:pt x="991362" y="0"/>
                </a:lnTo>
                <a:lnTo>
                  <a:pt x="0" y="0"/>
                </a:lnTo>
                <a:lnTo>
                  <a:pt x="0" y="276605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278003B3-D984-4D98-A060-BEB763049C3C}"/>
              </a:ext>
            </a:extLst>
          </p:cNvPr>
          <p:cNvSpPr txBox="1"/>
          <p:nvPr/>
        </p:nvSpPr>
        <p:spPr>
          <a:xfrm>
            <a:off x="9920255" y="2610987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1" name="object 67">
            <a:extLst>
              <a:ext uri="{FF2B5EF4-FFF2-40B4-BE49-F238E27FC236}">
                <a16:creationId xmlns:a16="http://schemas.microsoft.com/office/drawing/2014/main" id="{EAF5E125-5BFB-4A88-89C5-11948B158402}"/>
              </a:ext>
            </a:extLst>
          </p:cNvPr>
          <p:cNvSpPr/>
          <p:nvPr/>
        </p:nvSpPr>
        <p:spPr>
          <a:xfrm>
            <a:off x="9920255" y="3192012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6"/>
                </a:moveTo>
                <a:lnTo>
                  <a:pt x="991362" y="276606"/>
                </a:lnTo>
                <a:lnTo>
                  <a:pt x="991362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>
            <a:extLst>
              <a:ext uri="{FF2B5EF4-FFF2-40B4-BE49-F238E27FC236}">
                <a16:creationId xmlns:a16="http://schemas.microsoft.com/office/drawing/2014/main" id="{5B580DD7-DE33-477A-8CD4-9773C054B297}"/>
              </a:ext>
            </a:extLst>
          </p:cNvPr>
          <p:cNvSpPr txBox="1"/>
          <p:nvPr/>
        </p:nvSpPr>
        <p:spPr>
          <a:xfrm>
            <a:off x="9920255" y="3192012"/>
            <a:ext cx="991869" cy="27686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3" name="object 69">
            <a:extLst>
              <a:ext uri="{FF2B5EF4-FFF2-40B4-BE49-F238E27FC236}">
                <a16:creationId xmlns:a16="http://schemas.microsoft.com/office/drawing/2014/main" id="{EC64E7F3-35A4-4959-BD14-60870BD96427}"/>
              </a:ext>
            </a:extLst>
          </p:cNvPr>
          <p:cNvSpPr/>
          <p:nvPr/>
        </p:nvSpPr>
        <p:spPr>
          <a:xfrm>
            <a:off x="9920255" y="2916168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0">
            <a:extLst>
              <a:ext uri="{FF2B5EF4-FFF2-40B4-BE49-F238E27FC236}">
                <a16:creationId xmlns:a16="http://schemas.microsoft.com/office/drawing/2014/main" id="{4E9ED16A-4597-4521-B607-E26F13023177}"/>
              </a:ext>
            </a:extLst>
          </p:cNvPr>
          <p:cNvSpPr txBox="1"/>
          <p:nvPr/>
        </p:nvSpPr>
        <p:spPr>
          <a:xfrm>
            <a:off x="9920255" y="2915787"/>
            <a:ext cx="991869" cy="276225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45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143AD5C9-F016-4568-869B-1800882DDB37}"/>
              </a:ext>
            </a:extLst>
          </p:cNvPr>
          <p:cNvSpPr/>
          <p:nvPr/>
        </p:nvSpPr>
        <p:spPr>
          <a:xfrm>
            <a:off x="9684416" y="2273422"/>
            <a:ext cx="447675" cy="454659"/>
          </a:xfrm>
          <a:custGeom>
            <a:avLst/>
            <a:gdLst/>
            <a:ahLst/>
            <a:cxnLst/>
            <a:rect l="l" t="t" r="r" b="b"/>
            <a:pathLst>
              <a:path w="447675" h="454660">
                <a:moveTo>
                  <a:pt x="223647" y="0"/>
                </a:moveTo>
                <a:lnTo>
                  <a:pt x="223647" y="99187"/>
                </a:lnTo>
                <a:lnTo>
                  <a:pt x="0" y="99187"/>
                </a:lnTo>
                <a:lnTo>
                  <a:pt x="0" y="354964"/>
                </a:lnTo>
                <a:lnTo>
                  <a:pt x="223647" y="354964"/>
                </a:lnTo>
                <a:lnTo>
                  <a:pt x="223647" y="454151"/>
                </a:lnTo>
                <a:lnTo>
                  <a:pt x="447293" y="227075"/>
                </a:lnTo>
                <a:lnTo>
                  <a:pt x="223647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2">
            <a:extLst>
              <a:ext uri="{FF2B5EF4-FFF2-40B4-BE49-F238E27FC236}">
                <a16:creationId xmlns:a16="http://schemas.microsoft.com/office/drawing/2014/main" id="{C75D556A-74A3-4A8E-8587-88DB91CFD289}"/>
              </a:ext>
            </a:extLst>
          </p:cNvPr>
          <p:cNvSpPr txBox="1"/>
          <p:nvPr/>
        </p:nvSpPr>
        <p:spPr>
          <a:xfrm>
            <a:off x="9795414" y="2317872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7" name="object 73">
            <a:extLst>
              <a:ext uri="{FF2B5EF4-FFF2-40B4-BE49-F238E27FC236}">
                <a16:creationId xmlns:a16="http://schemas.microsoft.com/office/drawing/2014/main" id="{4C6206E3-F8D6-4236-80BB-FBF5ABABA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03821"/>
              </p:ext>
            </p:extLst>
          </p:nvPr>
        </p:nvGraphicFramePr>
        <p:xfrm>
          <a:off x="6632225" y="2019930"/>
          <a:ext cx="1756410" cy="1528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LBA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PBA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0~3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4~7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81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8~11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81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object 74">
            <a:extLst>
              <a:ext uri="{FF2B5EF4-FFF2-40B4-BE49-F238E27FC236}">
                <a16:creationId xmlns:a16="http://schemas.microsoft.com/office/drawing/2014/main" id="{5E34344D-2CA7-4F14-83EE-537397E4A343}"/>
              </a:ext>
            </a:extLst>
          </p:cNvPr>
          <p:cNvSpPr txBox="1"/>
          <p:nvPr/>
        </p:nvSpPr>
        <p:spPr>
          <a:xfrm>
            <a:off x="6476903" y="711919"/>
            <a:ext cx="3059430" cy="9613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Block-level</a:t>
            </a:r>
            <a:r>
              <a:rPr sz="2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(BL)</a:t>
            </a:r>
            <a:endParaRPr sz="2800">
              <a:latin typeface="Arial"/>
              <a:cs typeface="Arial"/>
            </a:endParaRPr>
          </a:p>
          <a:p>
            <a:pPr marL="254635">
              <a:lnSpc>
                <a:spcPct val="100000"/>
              </a:lnSpc>
              <a:spcBef>
                <a:spcPts val="720"/>
              </a:spcBef>
            </a:pPr>
            <a:r>
              <a:rPr sz="1800" spc="-5" dirty="0">
                <a:latin typeface="Arial"/>
                <a:cs typeface="Arial"/>
              </a:rPr>
              <a:t>1-1 Block-Level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5">
            <a:extLst>
              <a:ext uri="{FF2B5EF4-FFF2-40B4-BE49-F238E27FC236}">
                <a16:creationId xmlns:a16="http://schemas.microsoft.com/office/drawing/2014/main" id="{7259AB2D-1078-468D-B1B3-F8D548A07944}"/>
              </a:ext>
            </a:extLst>
          </p:cNvPr>
          <p:cNvSpPr txBox="1"/>
          <p:nvPr/>
        </p:nvSpPr>
        <p:spPr>
          <a:xfrm>
            <a:off x="6765702" y="1647566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Mapping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76">
            <a:extLst>
              <a:ext uri="{FF2B5EF4-FFF2-40B4-BE49-F238E27FC236}">
                <a16:creationId xmlns:a16="http://schemas.microsoft.com/office/drawing/2014/main" id="{41053011-CE40-41A7-B072-FF241B1E6CC8}"/>
              </a:ext>
            </a:extLst>
          </p:cNvPr>
          <p:cNvSpPr/>
          <p:nvPr/>
        </p:nvSpPr>
        <p:spPr>
          <a:xfrm>
            <a:off x="9371995" y="2703952"/>
            <a:ext cx="852169" cy="144780"/>
          </a:xfrm>
          <a:custGeom>
            <a:avLst/>
            <a:gdLst/>
            <a:ahLst/>
            <a:cxnLst/>
            <a:rect l="l" t="t" r="r" b="b"/>
            <a:pathLst>
              <a:path w="852170" h="144780">
                <a:moveTo>
                  <a:pt x="707389" y="0"/>
                </a:moveTo>
                <a:lnTo>
                  <a:pt x="707389" y="144779"/>
                </a:lnTo>
                <a:lnTo>
                  <a:pt x="823214" y="86867"/>
                </a:lnTo>
                <a:lnTo>
                  <a:pt x="721868" y="86867"/>
                </a:lnTo>
                <a:lnTo>
                  <a:pt x="721868" y="57911"/>
                </a:lnTo>
                <a:lnTo>
                  <a:pt x="823213" y="57911"/>
                </a:lnTo>
                <a:lnTo>
                  <a:pt x="707389" y="0"/>
                </a:lnTo>
                <a:close/>
              </a:path>
              <a:path w="852170" h="144780">
                <a:moveTo>
                  <a:pt x="707389" y="57911"/>
                </a:moveTo>
                <a:lnTo>
                  <a:pt x="0" y="57911"/>
                </a:lnTo>
                <a:lnTo>
                  <a:pt x="0" y="86867"/>
                </a:lnTo>
                <a:lnTo>
                  <a:pt x="707389" y="86867"/>
                </a:lnTo>
                <a:lnTo>
                  <a:pt x="707389" y="57911"/>
                </a:lnTo>
                <a:close/>
              </a:path>
              <a:path w="852170" h="144780">
                <a:moveTo>
                  <a:pt x="823213" y="57911"/>
                </a:moveTo>
                <a:lnTo>
                  <a:pt x="721868" y="57911"/>
                </a:lnTo>
                <a:lnTo>
                  <a:pt x="721868" y="86867"/>
                </a:lnTo>
                <a:lnTo>
                  <a:pt x="823214" y="86867"/>
                </a:lnTo>
                <a:lnTo>
                  <a:pt x="852170" y="72389"/>
                </a:lnTo>
                <a:lnTo>
                  <a:pt x="823213" y="579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7">
            <a:extLst>
              <a:ext uri="{FF2B5EF4-FFF2-40B4-BE49-F238E27FC236}">
                <a16:creationId xmlns:a16="http://schemas.microsoft.com/office/drawing/2014/main" id="{3A877D35-5A3D-4727-B24E-4628DD159416}"/>
              </a:ext>
            </a:extLst>
          </p:cNvPr>
          <p:cNvSpPr/>
          <p:nvPr/>
        </p:nvSpPr>
        <p:spPr>
          <a:xfrm>
            <a:off x="9371995" y="2982081"/>
            <a:ext cx="852169" cy="144780"/>
          </a:xfrm>
          <a:custGeom>
            <a:avLst/>
            <a:gdLst/>
            <a:ahLst/>
            <a:cxnLst/>
            <a:rect l="l" t="t" r="r" b="b"/>
            <a:pathLst>
              <a:path w="852170" h="144780">
                <a:moveTo>
                  <a:pt x="707389" y="0"/>
                </a:moveTo>
                <a:lnTo>
                  <a:pt x="707389" y="144779"/>
                </a:lnTo>
                <a:lnTo>
                  <a:pt x="823214" y="86867"/>
                </a:lnTo>
                <a:lnTo>
                  <a:pt x="721868" y="86867"/>
                </a:lnTo>
                <a:lnTo>
                  <a:pt x="721868" y="57912"/>
                </a:lnTo>
                <a:lnTo>
                  <a:pt x="823214" y="57912"/>
                </a:lnTo>
                <a:lnTo>
                  <a:pt x="707389" y="0"/>
                </a:lnTo>
                <a:close/>
              </a:path>
              <a:path w="852170" h="144780">
                <a:moveTo>
                  <a:pt x="707389" y="57912"/>
                </a:moveTo>
                <a:lnTo>
                  <a:pt x="0" y="57912"/>
                </a:lnTo>
                <a:lnTo>
                  <a:pt x="0" y="86867"/>
                </a:lnTo>
                <a:lnTo>
                  <a:pt x="707389" y="86867"/>
                </a:lnTo>
                <a:lnTo>
                  <a:pt x="707389" y="57912"/>
                </a:lnTo>
                <a:close/>
              </a:path>
              <a:path w="852170" h="144780">
                <a:moveTo>
                  <a:pt x="823214" y="57912"/>
                </a:moveTo>
                <a:lnTo>
                  <a:pt x="721868" y="57912"/>
                </a:lnTo>
                <a:lnTo>
                  <a:pt x="721868" y="86867"/>
                </a:lnTo>
                <a:lnTo>
                  <a:pt x="823214" y="86867"/>
                </a:lnTo>
                <a:lnTo>
                  <a:pt x="852170" y="72389"/>
                </a:lnTo>
                <a:lnTo>
                  <a:pt x="823214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8">
            <a:extLst>
              <a:ext uri="{FF2B5EF4-FFF2-40B4-BE49-F238E27FC236}">
                <a16:creationId xmlns:a16="http://schemas.microsoft.com/office/drawing/2014/main" id="{33F575DD-6288-459D-9A46-85ABFB40769F}"/>
              </a:ext>
            </a:extLst>
          </p:cNvPr>
          <p:cNvSpPr/>
          <p:nvPr/>
        </p:nvSpPr>
        <p:spPr>
          <a:xfrm>
            <a:off x="9371995" y="3254116"/>
            <a:ext cx="852169" cy="144780"/>
          </a:xfrm>
          <a:custGeom>
            <a:avLst/>
            <a:gdLst/>
            <a:ahLst/>
            <a:cxnLst/>
            <a:rect l="l" t="t" r="r" b="b"/>
            <a:pathLst>
              <a:path w="852170" h="144779">
                <a:moveTo>
                  <a:pt x="707389" y="0"/>
                </a:moveTo>
                <a:lnTo>
                  <a:pt x="707389" y="144779"/>
                </a:lnTo>
                <a:lnTo>
                  <a:pt x="823214" y="86867"/>
                </a:lnTo>
                <a:lnTo>
                  <a:pt x="721868" y="86867"/>
                </a:lnTo>
                <a:lnTo>
                  <a:pt x="721868" y="57912"/>
                </a:lnTo>
                <a:lnTo>
                  <a:pt x="823214" y="57912"/>
                </a:lnTo>
                <a:lnTo>
                  <a:pt x="707389" y="0"/>
                </a:lnTo>
                <a:close/>
              </a:path>
              <a:path w="852170" h="144779">
                <a:moveTo>
                  <a:pt x="707389" y="57912"/>
                </a:moveTo>
                <a:lnTo>
                  <a:pt x="0" y="57912"/>
                </a:lnTo>
                <a:lnTo>
                  <a:pt x="0" y="86867"/>
                </a:lnTo>
                <a:lnTo>
                  <a:pt x="707389" y="86867"/>
                </a:lnTo>
                <a:lnTo>
                  <a:pt x="707389" y="57912"/>
                </a:lnTo>
                <a:close/>
              </a:path>
              <a:path w="852170" h="144779">
                <a:moveTo>
                  <a:pt x="823214" y="57912"/>
                </a:moveTo>
                <a:lnTo>
                  <a:pt x="721868" y="57912"/>
                </a:lnTo>
                <a:lnTo>
                  <a:pt x="721868" y="86867"/>
                </a:lnTo>
                <a:lnTo>
                  <a:pt x="823214" y="86867"/>
                </a:lnTo>
                <a:lnTo>
                  <a:pt x="852170" y="72389"/>
                </a:lnTo>
                <a:lnTo>
                  <a:pt x="823214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>
            <a:extLst>
              <a:ext uri="{FF2B5EF4-FFF2-40B4-BE49-F238E27FC236}">
                <a16:creationId xmlns:a16="http://schemas.microsoft.com/office/drawing/2014/main" id="{FB456F1D-F4FE-42DB-B125-0CE420A189F3}"/>
              </a:ext>
            </a:extLst>
          </p:cNvPr>
          <p:cNvSpPr/>
          <p:nvPr/>
        </p:nvSpPr>
        <p:spPr>
          <a:xfrm>
            <a:off x="8049545" y="4840218"/>
            <a:ext cx="1138555" cy="1530350"/>
          </a:xfrm>
          <a:custGeom>
            <a:avLst/>
            <a:gdLst/>
            <a:ahLst/>
            <a:cxnLst/>
            <a:rect l="l" t="t" r="r" b="b"/>
            <a:pathLst>
              <a:path w="1138554" h="1530350">
                <a:moveTo>
                  <a:pt x="0" y="1530095"/>
                </a:moveTo>
                <a:lnTo>
                  <a:pt x="1138427" y="1530095"/>
                </a:lnTo>
                <a:lnTo>
                  <a:pt x="1138427" y="0"/>
                </a:lnTo>
                <a:lnTo>
                  <a:pt x="0" y="0"/>
                </a:lnTo>
                <a:lnTo>
                  <a:pt x="0" y="153009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>
            <a:extLst>
              <a:ext uri="{FF2B5EF4-FFF2-40B4-BE49-F238E27FC236}">
                <a16:creationId xmlns:a16="http://schemas.microsoft.com/office/drawing/2014/main" id="{23BC0EE8-DE95-448C-A9A1-C671BE66A476}"/>
              </a:ext>
            </a:extLst>
          </p:cNvPr>
          <p:cNvSpPr txBox="1"/>
          <p:nvPr/>
        </p:nvSpPr>
        <p:spPr>
          <a:xfrm>
            <a:off x="8186832" y="4866508"/>
            <a:ext cx="864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5" name="object 81">
            <a:extLst>
              <a:ext uri="{FF2B5EF4-FFF2-40B4-BE49-F238E27FC236}">
                <a16:creationId xmlns:a16="http://schemas.microsoft.com/office/drawing/2014/main" id="{3390BA18-34C0-482B-98E6-9A99F9AED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27906"/>
              </p:ext>
            </p:extLst>
          </p:nvPr>
        </p:nvGraphicFramePr>
        <p:xfrm>
          <a:off x="8113171" y="5166736"/>
          <a:ext cx="991235" cy="110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844">
                <a:tc>
                  <a:txBody>
                    <a:bodyPr/>
                    <a:lstStyle/>
                    <a:p>
                      <a:pPr marL="370840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70840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70840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70840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" name="object 82">
            <a:extLst>
              <a:ext uri="{FF2B5EF4-FFF2-40B4-BE49-F238E27FC236}">
                <a16:creationId xmlns:a16="http://schemas.microsoft.com/office/drawing/2014/main" id="{1A020878-7547-4614-A805-4B21674CB586}"/>
              </a:ext>
            </a:extLst>
          </p:cNvPr>
          <p:cNvSpPr/>
          <p:nvPr/>
        </p:nvSpPr>
        <p:spPr>
          <a:xfrm>
            <a:off x="9436004" y="5365617"/>
            <a:ext cx="447675" cy="453390"/>
          </a:xfrm>
          <a:custGeom>
            <a:avLst/>
            <a:gdLst/>
            <a:ahLst/>
            <a:cxnLst/>
            <a:rect l="l" t="t" r="r" b="b"/>
            <a:pathLst>
              <a:path w="447675" h="453389">
                <a:moveTo>
                  <a:pt x="223647" y="0"/>
                </a:moveTo>
                <a:lnTo>
                  <a:pt x="223647" y="99059"/>
                </a:lnTo>
                <a:lnTo>
                  <a:pt x="0" y="99059"/>
                </a:lnTo>
                <a:lnTo>
                  <a:pt x="0" y="354393"/>
                </a:lnTo>
                <a:lnTo>
                  <a:pt x="223647" y="354393"/>
                </a:lnTo>
                <a:lnTo>
                  <a:pt x="223647" y="453389"/>
                </a:lnTo>
                <a:lnTo>
                  <a:pt x="447294" y="226694"/>
                </a:lnTo>
                <a:lnTo>
                  <a:pt x="223647" y="0"/>
                </a:lnTo>
                <a:close/>
              </a:path>
            </a:pathLst>
          </a:custGeom>
          <a:solidFill>
            <a:srgbClr val="6B6B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>
            <a:extLst>
              <a:ext uri="{FF2B5EF4-FFF2-40B4-BE49-F238E27FC236}">
                <a16:creationId xmlns:a16="http://schemas.microsoft.com/office/drawing/2014/main" id="{7C2033BE-3DDE-4AE5-8B71-FA933684D0D6}"/>
              </a:ext>
            </a:extLst>
          </p:cNvPr>
          <p:cNvSpPr txBox="1"/>
          <p:nvPr/>
        </p:nvSpPr>
        <p:spPr>
          <a:xfrm>
            <a:off x="9546747" y="5410067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8" name="object 84">
            <a:extLst>
              <a:ext uri="{FF2B5EF4-FFF2-40B4-BE49-F238E27FC236}">
                <a16:creationId xmlns:a16="http://schemas.microsoft.com/office/drawing/2014/main" id="{B98F2300-C39F-4532-9B0E-785F53681221}"/>
              </a:ext>
            </a:extLst>
          </p:cNvPr>
          <p:cNvSpPr/>
          <p:nvPr/>
        </p:nvSpPr>
        <p:spPr>
          <a:xfrm>
            <a:off x="9436004" y="5643748"/>
            <a:ext cx="447675" cy="454659"/>
          </a:xfrm>
          <a:custGeom>
            <a:avLst/>
            <a:gdLst/>
            <a:ahLst/>
            <a:cxnLst/>
            <a:rect l="l" t="t" r="r" b="b"/>
            <a:pathLst>
              <a:path w="447675" h="454660">
                <a:moveTo>
                  <a:pt x="223647" y="0"/>
                </a:moveTo>
                <a:lnTo>
                  <a:pt x="223647" y="99161"/>
                </a:lnTo>
                <a:lnTo>
                  <a:pt x="0" y="99161"/>
                </a:lnTo>
                <a:lnTo>
                  <a:pt x="0" y="354990"/>
                </a:lnTo>
                <a:lnTo>
                  <a:pt x="223647" y="354990"/>
                </a:lnTo>
                <a:lnTo>
                  <a:pt x="223647" y="454152"/>
                </a:lnTo>
                <a:lnTo>
                  <a:pt x="447294" y="227076"/>
                </a:lnTo>
                <a:lnTo>
                  <a:pt x="223647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>
            <a:extLst>
              <a:ext uri="{FF2B5EF4-FFF2-40B4-BE49-F238E27FC236}">
                <a16:creationId xmlns:a16="http://schemas.microsoft.com/office/drawing/2014/main" id="{4D9F8B5D-506F-4FEE-AA30-EA3700C152CC}"/>
              </a:ext>
            </a:extLst>
          </p:cNvPr>
          <p:cNvSpPr txBox="1"/>
          <p:nvPr/>
        </p:nvSpPr>
        <p:spPr>
          <a:xfrm>
            <a:off x="9546747" y="5688452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90" name="object 86">
            <a:extLst>
              <a:ext uri="{FF2B5EF4-FFF2-40B4-BE49-F238E27FC236}">
                <a16:creationId xmlns:a16="http://schemas.microsoft.com/office/drawing/2014/main" id="{1F6DEC64-EE67-432A-A48F-D76E0CA3A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41248"/>
              </p:ext>
            </p:extLst>
          </p:nvPr>
        </p:nvGraphicFramePr>
        <p:xfrm>
          <a:off x="7579136" y="4178675"/>
          <a:ext cx="1290320" cy="611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LBA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PBA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0~3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object 87">
            <a:extLst>
              <a:ext uri="{FF2B5EF4-FFF2-40B4-BE49-F238E27FC236}">
                <a16:creationId xmlns:a16="http://schemas.microsoft.com/office/drawing/2014/main" id="{AB582B5C-F74E-4539-BC1A-68EEC7D16AD0}"/>
              </a:ext>
            </a:extLst>
          </p:cNvPr>
          <p:cNvSpPr/>
          <p:nvPr/>
        </p:nvSpPr>
        <p:spPr>
          <a:xfrm>
            <a:off x="9742328" y="4185089"/>
            <a:ext cx="645795" cy="306070"/>
          </a:xfrm>
          <a:custGeom>
            <a:avLst/>
            <a:gdLst/>
            <a:ahLst/>
            <a:cxnLst/>
            <a:rect l="l" t="t" r="r" b="b"/>
            <a:pathLst>
              <a:path w="645795" h="306070">
                <a:moveTo>
                  <a:pt x="0" y="305752"/>
                </a:moveTo>
                <a:lnTo>
                  <a:pt x="645299" y="305752"/>
                </a:lnTo>
                <a:lnTo>
                  <a:pt x="645299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8">
            <a:extLst>
              <a:ext uri="{FF2B5EF4-FFF2-40B4-BE49-F238E27FC236}">
                <a16:creationId xmlns:a16="http://schemas.microsoft.com/office/drawing/2014/main" id="{E6DFB65B-9BA0-4AF9-84BD-697346B49C83}"/>
              </a:ext>
            </a:extLst>
          </p:cNvPr>
          <p:cNvSpPr/>
          <p:nvPr/>
        </p:nvSpPr>
        <p:spPr>
          <a:xfrm>
            <a:off x="10387615" y="4185089"/>
            <a:ext cx="645795" cy="306070"/>
          </a:xfrm>
          <a:custGeom>
            <a:avLst/>
            <a:gdLst/>
            <a:ahLst/>
            <a:cxnLst/>
            <a:rect l="l" t="t" r="r" b="b"/>
            <a:pathLst>
              <a:path w="645795" h="306070">
                <a:moveTo>
                  <a:pt x="0" y="305752"/>
                </a:moveTo>
                <a:lnTo>
                  <a:pt x="645299" y="305752"/>
                </a:lnTo>
                <a:lnTo>
                  <a:pt x="645299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9">
            <a:extLst>
              <a:ext uri="{FF2B5EF4-FFF2-40B4-BE49-F238E27FC236}">
                <a16:creationId xmlns:a16="http://schemas.microsoft.com/office/drawing/2014/main" id="{0792773A-F630-4655-8BAC-EECDDAA958AD}"/>
              </a:ext>
            </a:extLst>
          </p:cNvPr>
          <p:cNvSpPr/>
          <p:nvPr/>
        </p:nvSpPr>
        <p:spPr>
          <a:xfrm>
            <a:off x="10387615" y="4178675"/>
            <a:ext cx="0" cy="624205"/>
          </a:xfrm>
          <a:custGeom>
            <a:avLst/>
            <a:gdLst/>
            <a:ahLst/>
            <a:cxnLst/>
            <a:rect l="l" t="t" r="r" b="b"/>
            <a:pathLst>
              <a:path h="624204">
                <a:moveTo>
                  <a:pt x="0" y="0"/>
                </a:moveTo>
                <a:lnTo>
                  <a:pt x="0" y="6242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0">
            <a:extLst>
              <a:ext uri="{FF2B5EF4-FFF2-40B4-BE49-F238E27FC236}">
                <a16:creationId xmlns:a16="http://schemas.microsoft.com/office/drawing/2014/main" id="{54E84ABF-4C62-4674-95DC-5E391E226EA5}"/>
              </a:ext>
            </a:extLst>
          </p:cNvPr>
          <p:cNvSpPr/>
          <p:nvPr/>
        </p:nvSpPr>
        <p:spPr>
          <a:xfrm>
            <a:off x="9735978" y="4490842"/>
            <a:ext cx="1303655" cy="0"/>
          </a:xfrm>
          <a:custGeom>
            <a:avLst/>
            <a:gdLst/>
            <a:ahLst/>
            <a:cxnLst/>
            <a:rect l="l" t="t" r="r" b="b"/>
            <a:pathLst>
              <a:path w="1303654">
                <a:moveTo>
                  <a:pt x="0" y="0"/>
                </a:moveTo>
                <a:lnTo>
                  <a:pt x="130340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1">
            <a:extLst>
              <a:ext uri="{FF2B5EF4-FFF2-40B4-BE49-F238E27FC236}">
                <a16:creationId xmlns:a16="http://schemas.microsoft.com/office/drawing/2014/main" id="{0A1E9394-6504-44C6-BB62-E3C08CCFFC81}"/>
              </a:ext>
            </a:extLst>
          </p:cNvPr>
          <p:cNvSpPr/>
          <p:nvPr/>
        </p:nvSpPr>
        <p:spPr>
          <a:xfrm>
            <a:off x="9742328" y="4178675"/>
            <a:ext cx="0" cy="624205"/>
          </a:xfrm>
          <a:custGeom>
            <a:avLst/>
            <a:gdLst/>
            <a:ahLst/>
            <a:cxnLst/>
            <a:rect l="l" t="t" r="r" b="b"/>
            <a:pathLst>
              <a:path h="624204">
                <a:moveTo>
                  <a:pt x="0" y="0"/>
                </a:moveTo>
                <a:lnTo>
                  <a:pt x="0" y="6242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>
            <a:extLst>
              <a:ext uri="{FF2B5EF4-FFF2-40B4-BE49-F238E27FC236}">
                <a16:creationId xmlns:a16="http://schemas.microsoft.com/office/drawing/2014/main" id="{BCA2CE1E-CCC7-4B7B-9B5E-FDECCCF0206F}"/>
              </a:ext>
            </a:extLst>
          </p:cNvPr>
          <p:cNvSpPr/>
          <p:nvPr/>
        </p:nvSpPr>
        <p:spPr>
          <a:xfrm>
            <a:off x="11033029" y="4178675"/>
            <a:ext cx="0" cy="624205"/>
          </a:xfrm>
          <a:custGeom>
            <a:avLst/>
            <a:gdLst/>
            <a:ahLst/>
            <a:cxnLst/>
            <a:rect l="l" t="t" r="r" b="b"/>
            <a:pathLst>
              <a:path h="624204">
                <a:moveTo>
                  <a:pt x="0" y="0"/>
                </a:moveTo>
                <a:lnTo>
                  <a:pt x="0" y="6242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>
            <a:extLst>
              <a:ext uri="{FF2B5EF4-FFF2-40B4-BE49-F238E27FC236}">
                <a16:creationId xmlns:a16="http://schemas.microsoft.com/office/drawing/2014/main" id="{70BADA58-3D0A-4217-97E0-2CEB68D10A2E}"/>
              </a:ext>
            </a:extLst>
          </p:cNvPr>
          <p:cNvSpPr/>
          <p:nvPr/>
        </p:nvSpPr>
        <p:spPr>
          <a:xfrm>
            <a:off x="9735978" y="4185025"/>
            <a:ext cx="1303655" cy="0"/>
          </a:xfrm>
          <a:custGeom>
            <a:avLst/>
            <a:gdLst/>
            <a:ahLst/>
            <a:cxnLst/>
            <a:rect l="l" t="t" r="r" b="b"/>
            <a:pathLst>
              <a:path w="1303654">
                <a:moveTo>
                  <a:pt x="0" y="0"/>
                </a:moveTo>
                <a:lnTo>
                  <a:pt x="130340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>
            <a:extLst>
              <a:ext uri="{FF2B5EF4-FFF2-40B4-BE49-F238E27FC236}">
                <a16:creationId xmlns:a16="http://schemas.microsoft.com/office/drawing/2014/main" id="{394911A3-0CB4-4440-BD61-A45BBF87ACAD}"/>
              </a:ext>
            </a:extLst>
          </p:cNvPr>
          <p:cNvSpPr/>
          <p:nvPr/>
        </p:nvSpPr>
        <p:spPr>
          <a:xfrm>
            <a:off x="9735978" y="4796530"/>
            <a:ext cx="1303655" cy="0"/>
          </a:xfrm>
          <a:custGeom>
            <a:avLst/>
            <a:gdLst/>
            <a:ahLst/>
            <a:cxnLst/>
            <a:rect l="l" t="t" r="r" b="b"/>
            <a:pathLst>
              <a:path w="1303654">
                <a:moveTo>
                  <a:pt x="0" y="0"/>
                </a:moveTo>
                <a:lnTo>
                  <a:pt x="130340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>
            <a:extLst>
              <a:ext uri="{FF2B5EF4-FFF2-40B4-BE49-F238E27FC236}">
                <a16:creationId xmlns:a16="http://schemas.microsoft.com/office/drawing/2014/main" id="{4549A3EA-4B9C-4C27-BD1F-0D649FEC43F3}"/>
              </a:ext>
            </a:extLst>
          </p:cNvPr>
          <p:cNvSpPr txBox="1"/>
          <p:nvPr/>
        </p:nvSpPr>
        <p:spPr>
          <a:xfrm>
            <a:off x="9748678" y="4213981"/>
            <a:ext cx="12782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  <a:tabLst>
                <a:tab pos="785495" algn="l"/>
              </a:tabLst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LBA	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0" name="object 96">
            <a:extLst>
              <a:ext uri="{FF2B5EF4-FFF2-40B4-BE49-F238E27FC236}">
                <a16:creationId xmlns:a16="http://schemas.microsoft.com/office/drawing/2014/main" id="{09B51090-D989-4555-9FB1-6BB27071EA42}"/>
              </a:ext>
            </a:extLst>
          </p:cNvPr>
          <p:cNvSpPr txBox="1"/>
          <p:nvPr/>
        </p:nvSpPr>
        <p:spPr>
          <a:xfrm>
            <a:off x="9748678" y="4509892"/>
            <a:ext cx="633095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5"/>
              </a:spcBef>
            </a:pPr>
            <a:r>
              <a:rPr sz="1400" b="1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1" name="object 97">
            <a:extLst>
              <a:ext uri="{FF2B5EF4-FFF2-40B4-BE49-F238E27FC236}">
                <a16:creationId xmlns:a16="http://schemas.microsoft.com/office/drawing/2014/main" id="{649A9C66-12CA-4260-A36D-5EDBEB111288}"/>
              </a:ext>
            </a:extLst>
          </p:cNvPr>
          <p:cNvSpPr txBox="1"/>
          <p:nvPr/>
        </p:nvSpPr>
        <p:spPr>
          <a:xfrm>
            <a:off x="10393965" y="4509892"/>
            <a:ext cx="633095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22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5"/>
              </a:spcBef>
            </a:pPr>
            <a:r>
              <a:rPr sz="1400" b="1" dirty="0">
                <a:latin typeface="Arial"/>
                <a:cs typeface="Arial"/>
              </a:rPr>
              <a:t>(Z,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2" name="object 98">
            <a:extLst>
              <a:ext uri="{FF2B5EF4-FFF2-40B4-BE49-F238E27FC236}">
                <a16:creationId xmlns:a16="http://schemas.microsoft.com/office/drawing/2014/main" id="{2E14DBD9-2185-4D4D-A487-61DC72FC6C52}"/>
              </a:ext>
            </a:extLst>
          </p:cNvPr>
          <p:cNvSpPr txBox="1"/>
          <p:nvPr/>
        </p:nvSpPr>
        <p:spPr>
          <a:xfrm>
            <a:off x="6729379" y="4200265"/>
            <a:ext cx="805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1-1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BL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3" name="object 99">
            <a:extLst>
              <a:ext uri="{FF2B5EF4-FFF2-40B4-BE49-F238E27FC236}">
                <a16:creationId xmlns:a16="http://schemas.microsoft.com/office/drawing/2014/main" id="{31F1F8F9-1AF7-40B8-AFE4-EE240316C7C3}"/>
              </a:ext>
            </a:extLst>
          </p:cNvPr>
          <p:cNvSpPr txBox="1"/>
          <p:nvPr/>
        </p:nvSpPr>
        <p:spPr>
          <a:xfrm>
            <a:off x="9237630" y="4200265"/>
            <a:ext cx="470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100">
            <a:extLst>
              <a:ext uri="{FF2B5EF4-FFF2-40B4-BE49-F238E27FC236}">
                <a16:creationId xmlns:a16="http://schemas.microsoft.com/office/drawing/2014/main" id="{FFBCCC4C-640B-4F83-868D-B2BF47E249A5}"/>
              </a:ext>
            </a:extLst>
          </p:cNvPr>
          <p:cNvSpPr/>
          <p:nvPr/>
        </p:nvSpPr>
        <p:spPr>
          <a:xfrm>
            <a:off x="3856258" y="2027677"/>
            <a:ext cx="1139190" cy="1530985"/>
          </a:xfrm>
          <a:custGeom>
            <a:avLst/>
            <a:gdLst/>
            <a:ahLst/>
            <a:cxnLst/>
            <a:rect l="l" t="t" r="r" b="b"/>
            <a:pathLst>
              <a:path w="1139189" h="1530985">
                <a:moveTo>
                  <a:pt x="0" y="1530858"/>
                </a:moveTo>
                <a:lnTo>
                  <a:pt x="1139190" y="1530858"/>
                </a:lnTo>
                <a:lnTo>
                  <a:pt x="1139190" y="0"/>
                </a:lnTo>
                <a:lnTo>
                  <a:pt x="0" y="0"/>
                </a:lnTo>
                <a:lnTo>
                  <a:pt x="0" y="153085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5" name="object 101">
            <a:extLst>
              <a:ext uri="{FF2B5EF4-FFF2-40B4-BE49-F238E27FC236}">
                <a16:creationId xmlns:a16="http://schemas.microsoft.com/office/drawing/2014/main" id="{3D71ADB6-6C4A-43A1-9629-FBC801BA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11826"/>
              </p:ext>
            </p:extLst>
          </p:nvPr>
        </p:nvGraphicFramePr>
        <p:xfrm>
          <a:off x="3920648" y="2354193"/>
          <a:ext cx="991235" cy="110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606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" name="object 102">
            <a:extLst>
              <a:ext uri="{FF2B5EF4-FFF2-40B4-BE49-F238E27FC236}">
                <a16:creationId xmlns:a16="http://schemas.microsoft.com/office/drawing/2014/main" id="{35999408-E1CD-4248-9DCE-076C4A8D7CD8}"/>
              </a:ext>
            </a:extLst>
          </p:cNvPr>
          <p:cNvSpPr/>
          <p:nvPr/>
        </p:nvSpPr>
        <p:spPr>
          <a:xfrm>
            <a:off x="5201951" y="2027677"/>
            <a:ext cx="1138555" cy="1530985"/>
          </a:xfrm>
          <a:custGeom>
            <a:avLst/>
            <a:gdLst/>
            <a:ahLst/>
            <a:cxnLst/>
            <a:rect l="l" t="t" r="r" b="b"/>
            <a:pathLst>
              <a:path w="1138554" h="1530985">
                <a:moveTo>
                  <a:pt x="0" y="1530858"/>
                </a:moveTo>
                <a:lnTo>
                  <a:pt x="1138427" y="1530858"/>
                </a:lnTo>
                <a:lnTo>
                  <a:pt x="1138427" y="0"/>
                </a:lnTo>
                <a:lnTo>
                  <a:pt x="0" y="0"/>
                </a:lnTo>
                <a:lnTo>
                  <a:pt x="0" y="153085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>
            <a:extLst>
              <a:ext uri="{FF2B5EF4-FFF2-40B4-BE49-F238E27FC236}">
                <a16:creationId xmlns:a16="http://schemas.microsoft.com/office/drawing/2014/main" id="{6A6A97E8-9136-4C94-9FBA-B54BB5B0E228}"/>
              </a:ext>
            </a:extLst>
          </p:cNvPr>
          <p:cNvSpPr txBox="1"/>
          <p:nvPr/>
        </p:nvSpPr>
        <p:spPr>
          <a:xfrm>
            <a:off x="3993800" y="2054219"/>
            <a:ext cx="2209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7630" algn="l"/>
              </a:tabLst>
            </a:pP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	Block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8" name="object 104">
            <a:extLst>
              <a:ext uri="{FF2B5EF4-FFF2-40B4-BE49-F238E27FC236}">
                <a16:creationId xmlns:a16="http://schemas.microsoft.com/office/drawing/2014/main" id="{23C144D9-D0A1-4078-B78A-029A19A8D115}"/>
              </a:ext>
            </a:extLst>
          </p:cNvPr>
          <p:cNvSpPr/>
          <p:nvPr/>
        </p:nvSpPr>
        <p:spPr>
          <a:xfrm>
            <a:off x="5275103" y="2363718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6"/>
                </a:moveTo>
                <a:lnTo>
                  <a:pt x="991362" y="276606"/>
                </a:lnTo>
                <a:lnTo>
                  <a:pt x="991362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>
            <a:extLst>
              <a:ext uri="{FF2B5EF4-FFF2-40B4-BE49-F238E27FC236}">
                <a16:creationId xmlns:a16="http://schemas.microsoft.com/office/drawing/2014/main" id="{A4EA8567-A879-43A4-ADA6-B5918D786CA0}"/>
              </a:ext>
            </a:extLst>
          </p:cNvPr>
          <p:cNvSpPr/>
          <p:nvPr/>
        </p:nvSpPr>
        <p:spPr>
          <a:xfrm>
            <a:off x="5275103" y="2363718"/>
            <a:ext cx="991869" cy="276860"/>
          </a:xfrm>
          <a:custGeom>
            <a:avLst/>
            <a:gdLst/>
            <a:ahLst/>
            <a:cxnLst/>
            <a:rect l="l" t="t" r="r" b="b"/>
            <a:pathLst>
              <a:path w="991870" h="276860">
                <a:moveTo>
                  <a:pt x="0" y="276606"/>
                </a:moveTo>
                <a:lnTo>
                  <a:pt x="991362" y="276606"/>
                </a:lnTo>
                <a:lnTo>
                  <a:pt x="991362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6">
            <a:extLst>
              <a:ext uri="{FF2B5EF4-FFF2-40B4-BE49-F238E27FC236}">
                <a16:creationId xmlns:a16="http://schemas.microsoft.com/office/drawing/2014/main" id="{53A1A971-05CE-462B-9A68-8D13F2AEE8D3}"/>
              </a:ext>
            </a:extLst>
          </p:cNvPr>
          <p:cNvSpPr txBox="1"/>
          <p:nvPr/>
        </p:nvSpPr>
        <p:spPr>
          <a:xfrm>
            <a:off x="5275103" y="2335905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07">
            <a:extLst>
              <a:ext uri="{FF2B5EF4-FFF2-40B4-BE49-F238E27FC236}">
                <a16:creationId xmlns:a16="http://schemas.microsoft.com/office/drawing/2014/main" id="{19306816-3D61-4F35-88E9-640A1011B028}"/>
              </a:ext>
            </a:extLst>
          </p:cNvPr>
          <p:cNvSpPr/>
          <p:nvPr/>
        </p:nvSpPr>
        <p:spPr>
          <a:xfrm>
            <a:off x="5275103" y="2640325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8">
            <a:extLst>
              <a:ext uri="{FF2B5EF4-FFF2-40B4-BE49-F238E27FC236}">
                <a16:creationId xmlns:a16="http://schemas.microsoft.com/office/drawing/2014/main" id="{AC3CBF50-C7A2-4CB7-864C-D755B8062AD3}"/>
              </a:ext>
            </a:extLst>
          </p:cNvPr>
          <p:cNvSpPr/>
          <p:nvPr/>
        </p:nvSpPr>
        <p:spPr>
          <a:xfrm>
            <a:off x="5275103" y="2640325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3"/>
                </a:moveTo>
                <a:lnTo>
                  <a:pt x="991362" y="275843"/>
                </a:lnTo>
                <a:lnTo>
                  <a:pt x="99136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09">
            <a:extLst>
              <a:ext uri="{FF2B5EF4-FFF2-40B4-BE49-F238E27FC236}">
                <a16:creationId xmlns:a16="http://schemas.microsoft.com/office/drawing/2014/main" id="{A1E12AEB-76AF-4238-AE58-440DC63A896C}"/>
              </a:ext>
            </a:extLst>
          </p:cNvPr>
          <p:cNvSpPr/>
          <p:nvPr/>
        </p:nvSpPr>
        <p:spPr>
          <a:xfrm>
            <a:off x="5275103" y="3193537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0">
            <a:extLst>
              <a:ext uri="{FF2B5EF4-FFF2-40B4-BE49-F238E27FC236}">
                <a16:creationId xmlns:a16="http://schemas.microsoft.com/office/drawing/2014/main" id="{B114958A-FEFA-411F-8F53-62FB04403ABA}"/>
              </a:ext>
            </a:extLst>
          </p:cNvPr>
          <p:cNvSpPr/>
          <p:nvPr/>
        </p:nvSpPr>
        <p:spPr>
          <a:xfrm>
            <a:off x="5275103" y="3193537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1">
            <a:extLst>
              <a:ext uri="{FF2B5EF4-FFF2-40B4-BE49-F238E27FC236}">
                <a16:creationId xmlns:a16="http://schemas.microsoft.com/office/drawing/2014/main" id="{3F9DD044-7FDB-4DFF-B463-A9B981341D1D}"/>
              </a:ext>
            </a:extLst>
          </p:cNvPr>
          <p:cNvSpPr/>
          <p:nvPr/>
        </p:nvSpPr>
        <p:spPr>
          <a:xfrm>
            <a:off x="5275103" y="291769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2">
            <a:extLst>
              <a:ext uri="{FF2B5EF4-FFF2-40B4-BE49-F238E27FC236}">
                <a16:creationId xmlns:a16="http://schemas.microsoft.com/office/drawing/2014/main" id="{378A1C8D-B4DC-4F45-A3A7-30CF5D4C755A}"/>
              </a:ext>
            </a:extLst>
          </p:cNvPr>
          <p:cNvSpPr/>
          <p:nvPr/>
        </p:nvSpPr>
        <p:spPr>
          <a:xfrm>
            <a:off x="5275103" y="2917693"/>
            <a:ext cx="991869" cy="276225"/>
          </a:xfrm>
          <a:custGeom>
            <a:avLst/>
            <a:gdLst/>
            <a:ahLst/>
            <a:cxnLst/>
            <a:rect l="l" t="t" r="r" b="b"/>
            <a:pathLst>
              <a:path w="991870" h="276225">
                <a:moveTo>
                  <a:pt x="0" y="275844"/>
                </a:moveTo>
                <a:lnTo>
                  <a:pt x="991362" y="275844"/>
                </a:lnTo>
                <a:lnTo>
                  <a:pt x="99136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3">
            <a:extLst>
              <a:ext uri="{FF2B5EF4-FFF2-40B4-BE49-F238E27FC236}">
                <a16:creationId xmlns:a16="http://schemas.microsoft.com/office/drawing/2014/main" id="{44DB6793-BA1F-46E7-93EA-04A4D835D191}"/>
              </a:ext>
            </a:extLst>
          </p:cNvPr>
          <p:cNvSpPr/>
          <p:nvPr/>
        </p:nvSpPr>
        <p:spPr>
          <a:xfrm>
            <a:off x="5040026" y="2274946"/>
            <a:ext cx="447040" cy="453390"/>
          </a:xfrm>
          <a:custGeom>
            <a:avLst/>
            <a:gdLst/>
            <a:ahLst/>
            <a:cxnLst/>
            <a:rect l="l" t="t" r="r" b="b"/>
            <a:pathLst>
              <a:path w="447039" h="453389">
                <a:moveTo>
                  <a:pt x="223265" y="0"/>
                </a:moveTo>
                <a:lnTo>
                  <a:pt x="223265" y="99060"/>
                </a:lnTo>
                <a:lnTo>
                  <a:pt x="0" y="99060"/>
                </a:lnTo>
                <a:lnTo>
                  <a:pt x="0" y="354329"/>
                </a:lnTo>
                <a:lnTo>
                  <a:pt x="223265" y="354329"/>
                </a:lnTo>
                <a:lnTo>
                  <a:pt x="223265" y="453389"/>
                </a:lnTo>
                <a:lnTo>
                  <a:pt x="446532" y="226695"/>
                </a:lnTo>
                <a:lnTo>
                  <a:pt x="223265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4">
            <a:extLst>
              <a:ext uri="{FF2B5EF4-FFF2-40B4-BE49-F238E27FC236}">
                <a16:creationId xmlns:a16="http://schemas.microsoft.com/office/drawing/2014/main" id="{02E4D976-B05D-4F91-917B-87255E7B17AC}"/>
              </a:ext>
            </a:extLst>
          </p:cNvPr>
          <p:cNvSpPr txBox="1"/>
          <p:nvPr/>
        </p:nvSpPr>
        <p:spPr>
          <a:xfrm>
            <a:off x="5149754" y="2319142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9" name="object 115">
            <a:extLst>
              <a:ext uri="{FF2B5EF4-FFF2-40B4-BE49-F238E27FC236}">
                <a16:creationId xmlns:a16="http://schemas.microsoft.com/office/drawing/2014/main" id="{CB0C2F62-C417-4F98-94A9-A3D3B4A2F0B1}"/>
              </a:ext>
            </a:extLst>
          </p:cNvPr>
          <p:cNvSpPr/>
          <p:nvPr/>
        </p:nvSpPr>
        <p:spPr>
          <a:xfrm>
            <a:off x="2557430" y="2027486"/>
            <a:ext cx="1193165" cy="306070"/>
          </a:xfrm>
          <a:custGeom>
            <a:avLst/>
            <a:gdLst/>
            <a:ahLst/>
            <a:cxnLst/>
            <a:rect l="l" t="t" r="r" b="b"/>
            <a:pathLst>
              <a:path w="1193164" h="306069">
                <a:moveTo>
                  <a:pt x="0" y="305752"/>
                </a:moveTo>
                <a:lnTo>
                  <a:pt x="1192758" y="305752"/>
                </a:lnTo>
                <a:lnTo>
                  <a:pt x="1192758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6">
            <a:extLst>
              <a:ext uri="{FF2B5EF4-FFF2-40B4-BE49-F238E27FC236}">
                <a16:creationId xmlns:a16="http://schemas.microsoft.com/office/drawing/2014/main" id="{B60A3F96-C9CE-4CEF-9AA5-39907BEB4835}"/>
              </a:ext>
            </a:extLst>
          </p:cNvPr>
          <p:cNvSpPr/>
          <p:nvPr/>
        </p:nvSpPr>
        <p:spPr>
          <a:xfrm>
            <a:off x="2557430" y="2021072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5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7">
            <a:extLst>
              <a:ext uri="{FF2B5EF4-FFF2-40B4-BE49-F238E27FC236}">
                <a16:creationId xmlns:a16="http://schemas.microsoft.com/office/drawing/2014/main" id="{6614F196-FCFE-4BA5-9F25-71D2842328C6}"/>
              </a:ext>
            </a:extLst>
          </p:cNvPr>
          <p:cNvSpPr/>
          <p:nvPr/>
        </p:nvSpPr>
        <p:spPr>
          <a:xfrm>
            <a:off x="1987200" y="233323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8">
            <a:extLst>
              <a:ext uri="{FF2B5EF4-FFF2-40B4-BE49-F238E27FC236}">
                <a16:creationId xmlns:a16="http://schemas.microsoft.com/office/drawing/2014/main" id="{D2208EC8-5290-4047-BE57-D715095BD3DF}"/>
              </a:ext>
            </a:extLst>
          </p:cNvPr>
          <p:cNvSpPr/>
          <p:nvPr/>
        </p:nvSpPr>
        <p:spPr>
          <a:xfrm>
            <a:off x="1987200" y="263892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9">
            <a:extLst>
              <a:ext uri="{FF2B5EF4-FFF2-40B4-BE49-F238E27FC236}">
                <a16:creationId xmlns:a16="http://schemas.microsoft.com/office/drawing/2014/main" id="{D5D2BDC9-900C-47E2-AF89-B34B8B727A8F}"/>
              </a:ext>
            </a:extLst>
          </p:cNvPr>
          <p:cNvSpPr/>
          <p:nvPr/>
        </p:nvSpPr>
        <p:spPr>
          <a:xfrm>
            <a:off x="1987200" y="2944743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0">
            <a:extLst>
              <a:ext uri="{FF2B5EF4-FFF2-40B4-BE49-F238E27FC236}">
                <a16:creationId xmlns:a16="http://schemas.microsoft.com/office/drawing/2014/main" id="{1D24018E-DFB2-4D6C-912A-874B5CC5A75D}"/>
              </a:ext>
            </a:extLst>
          </p:cNvPr>
          <p:cNvSpPr/>
          <p:nvPr/>
        </p:nvSpPr>
        <p:spPr>
          <a:xfrm>
            <a:off x="1987200" y="3250433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1">
            <a:extLst>
              <a:ext uri="{FF2B5EF4-FFF2-40B4-BE49-F238E27FC236}">
                <a16:creationId xmlns:a16="http://schemas.microsoft.com/office/drawing/2014/main" id="{A707B28F-B3A3-4EDD-A269-B81879C91344}"/>
              </a:ext>
            </a:extLst>
          </p:cNvPr>
          <p:cNvSpPr/>
          <p:nvPr/>
        </p:nvSpPr>
        <p:spPr>
          <a:xfrm>
            <a:off x="1993550" y="2021072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5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2">
            <a:extLst>
              <a:ext uri="{FF2B5EF4-FFF2-40B4-BE49-F238E27FC236}">
                <a16:creationId xmlns:a16="http://schemas.microsoft.com/office/drawing/2014/main" id="{6D6E7AA7-C0A4-4C77-9B2E-D24E58615C05}"/>
              </a:ext>
            </a:extLst>
          </p:cNvPr>
          <p:cNvSpPr/>
          <p:nvPr/>
        </p:nvSpPr>
        <p:spPr>
          <a:xfrm>
            <a:off x="3750214" y="2021072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5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3">
            <a:extLst>
              <a:ext uri="{FF2B5EF4-FFF2-40B4-BE49-F238E27FC236}">
                <a16:creationId xmlns:a16="http://schemas.microsoft.com/office/drawing/2014/main" id="{724FF484-5597-4365-9C44-879C48354B1D}"/>
              </a:ext>
            </a:extLst>
          </p:cNvPr>
          <p:cNvSpPr/>
          <p:nvPr/>
        </p:nvSpPr>
        <p:spPr>
          <a:xfrm>
            <a:off x="1987200" y="2027422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4">
            <a:extLst>
              <a:ext uri="{FF2B5EF4-FFF2-40B4-BE49-F238E27FC236}">
                <a16:creationId xmlns:a16="http://schemas.microsoft.com/office/drawing/2014/main" id="{6ED91BA1-EECE-4ADC-9F03-2E7C53A69E3F}"/>
              </a:ext>
            </a:extLst>
          </p:cNvPr>
          <p:cNvSpPr/>
          <p:nvPr/>
        </p:nvSpPr>
        <p:spPr>
          <a:xfrm>
            <a:off x="1987200" y="355624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5">
            <a:extLst>
              <a:ext uri="{FF2B5EF4-FFF2-40B4-BE49-F238E27FC236}">
                <a16:creationId xmlns:a16="http://schemas.microsoft.com/office/drawing/2014/main" id="{B6DF13F1-501B-4D92-B1F0-7CBB7B1D92D1}"/>
              </a:ext>
            </a:extLst>
          </p:cNvPr>
          <p:cNvSpPr txBox="1"/>
          <p:nvPr/>
        </p:nvSpPr>
        <p:spPr>
          <a:xfrm>
            <a:off x="1999900" y="2352288"/>
            <a:ext cx="551180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400" b="1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26">
            <a:extLst>
              <a:ext uri="{FF2B5EF4-FFF2-40B4-BE49-F238E27FC236}">
                <a16:creationId xmlns:a16="http://schemas.microsoft.com/office/drawing/2014/main" id="{D1584491-AE94-45E9-BC74-5A811E7D3977}"/>
              </a:ext>
            </a:extLst>
          </p:cNvPr>
          <p:cNvSpPr txBox="1"/>
          <p:nvPr/>
        </p:nvSpPr>
        <p:spPr>
          <a:xfrm>
            <a:off x="2563780" y="2352288"/>
            <a:ext cx="1180465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159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70"/>
              </a:spcBef>
            </a:pPr>
            <a:r>
              <a:rPr sz="1400" b="1" spc="-5" dirty="0">
                <a:latin typeface="Arial"/>
                <a:cs typeface="Arial"/>
              </a:rPr>
              <a:t>(X, </a:t>
            </a:r>
            <a:r>
              <a:rPr sz="1400" b="1" spc="-30" dirty="0">
                <a:latin typeface="Arial"/>
                <a:cs typeface="Arial"/>
              </a:rPr>
              <a:t>0)</a:t>
            </a:r>
            <a:r>
              <a:rPr sz="1400" b="1" spc="-3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(Y,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27">
            <a:extLst>
              <a:ext uri="{FF2B5EF4-FFF2-40B4-BE49-F238E27FC236}">
                <a16:creationId xmlns:a16="http://schemas.microsoft.com/office/drawing/2014/main" id="{C018B549-8A56-41D3-88D4-EDA89142FCB7}"/>
              </a:ext>
            </a:extLst>
          </p:cNvPr>
          <p:cNvSpPr txBox="1"/>
          <p:nvPr/>
        </p:nvSpPr>
        <p:spPr>
          <a:xfrm>
            <a:off x="1993550" y="2638928"/>
            <a:ext cx="563880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2" name="object 128">
            <a:extLst>
              <a:ext uri="{FF2B5EF4-FFF2-40B4-BE49-F238E27FC236}">
                <a16:creationId xmlns:a16="http://schemas.microsoft.com/office/drawing/2014/main" id="{4D44FC27-9059-4FDE-B918-5B91B13ED0BF}"/>
              </a:ext>
            </a:extLst>
          </p:cNvPr>
          <p:cNvSpPr txBox="1"/>
          <p:nvPr/>
        </p:nvSpPr>
        <p:spPr>
          <a:xfrm>
            <a:off x="2557430" y="2638928"/>
            <a:ext cx="1193165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Arial"/>
                <a:cs typeface="Arial"/>
              </a:rPr>
              <a:t>(X,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3" name="object 129">
            <a:extLst>
              <a:ext uri="{FF2B5EF4-FFF2-40B4-BE49-F238E27FC236}">
                <a16:creationId xmlns:a16="http://schemas.microsoft.com/office/drawing/2014/main" id="{AB213400-D065-4B42-87EA-3978DA2A1796}"/>
              </a:ext>
            </a:extLst>
          </p:cNvPr>
          <p:cNvSpPr txBox="1"/>
          <p:nvPr/>
        </p:nvSpPr>
        <p:spPr>
          <a:xfrm>
            <a:off x="1993550" y="2944743"/>
            <a:ext cx="563880" cy="306070"/>
          </a:xfrm>
          <a:prstGeom prst="rect">
            <a:avLst/>
          </a:prstGeom>
          <a:solidFill>
            <a:srgbClr val="CDCDDA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4" name="object 130">
            <a:extLst>
              <a:ext uri="{FF2B5EF4-FFF2-40B4-BE49-F238E27FC236}">
                <a16:creationId xmlns:a16="http://schemas.microsoft.com/office/drawing/2014/main" id="{D8080B16-635E-46FF-9248-A71675E4F2E4}"/>
              </a:ext>
            </a:extLst>
          </p:cNvPr>
          <p:cNvSpPr txBox="1"/>
          <p:nvPr/>
        </p:nvSpPr>
        <p:spPr>
          <a:xfrm>
            <a:off x="2557430" y="2944743"/>
            <a:ext cx="1193165" cy="306070"/>
          </a:xfrm>
          <a:prstGeom prst="rect">
            <a:avLst/>
          </a:prstGeom>
          <a:solidFill>
            <a:srgbClr val="CDCDDA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(X,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5" name="object 131">
            <a:extLst>
              <a:ext uri="{FF2B5EF4-FFF2-40B4-BE49-F238E27FC236}">
                <a16:creationId xmlns:a16="http://schemas.microsoft.com/office/drawing/2014/main" id="{32D69FFE-A722-440D-80C0-D76A53568BFA}"/>
              </a:ext>
            </a:extLst>
          </p:cNvPr>
          <p:cNvSpPr txBox="1"/>
          <p:nvPr/>
        </p:nvSpPr>
        <p:spPr>
          <a:xfrm>
            <a:off x="1993550" y="3250433"/>
            <a:ext cx="563880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6" name="object 132">
            <a:extLst>
              <a:ext uri="{FF2B5EF4-FFF2-40B4-BE49-F238E27FC236}">
                <a16:creationId xmlns:a16="http://schemas.microsoft.com/office/drawing/2014/main" id="{0992E9F8-4645-4D7D-AF29-CC599F703334}"/>
              </a:ext>
            </a:extLst>
          </p:cNvPr>
          <p:cNvSpPr txBox="1"/>
          <p:nvPr/>
        </p:nvSpPr>
        <p:spPr>
          <a:xfrm>
            <a:off x="2557430" y="3250433"/>
            <a:ext cx="1193165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7" name="object 133">
            <a:extLst>
              <a:ext uri="{FF2B5EF4-FFF2-40B4-BE49-F238E27FC236}">
                <a16:creationId xmlns:a16="http://schemas.microsoft.com/office/drawing/2014/main" id="{1CC046BA-31B9-4559-9697-DA2BD8D520AC}"/>
              </a:ext>
            </a:extLst>
          </p:cNvPr>
          <p:cNvSpPr txBox="1"/>
          <p:nvPr/>
        </p:nvSpPr>
        <p:spPr>
          <a:xfrm>
            <a:off x="2072289" y="709942"/>
            <a:ext cx="3041015" cy="96456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Page-Level</a:t>
            </a:r>
            <a:r>
              <a:rPr sz="28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(PL)</a:t>
            </a:r>
            <a:endParaRPr sz="28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latin typeface="Arial"/>
                <a:cs typeface="Arial"/>
              </a:rPr>
              <a:t>1-1 Page-Level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8" name="object 134">
            <a:extLst>
              <a:ext uri="{FF2B5EF4-FFF2-40B4-BE49-F238E27FC236}">
                <a16:creationId xmlns:a16="http://schemas.microsoft.com/office/drawing/2014/main" id="{83D7206B-0632-4E9B-BE52-AF6441E4FC6E}"/>
              </a:ext>
            </a:extLst>
          </p:cNvPr>
          <p:cNvSpPr txBox="1"/>
          <p:nvPr/>
        </p:nvSpPr>
        <p:spPr>
          <a:xfrm>
            <a:off x="1999900" y="1648836"/>
            <a:ext cx="1744345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Mapping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1040"/>
              </a:spcBef>
              <a:tabLst>
                <a:tab pos="977900" algn="l"/>
              </a:tabLst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LBA	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9" name="object 135">
            <a:extLst>
              <a:ext uri="{FF2B5EF4-FFF2-40B4-BE49-F238E27FC236}">
                <a16:creationId xmlns:a16="http://schemas.microsoft.com/office/drawing/2014/main" id="{DDFA60C3-B2F4-48FD-8FA0-41D9B66AF4FE}"/>
              </a:ext>
            </a:extLst>
          </p:cNvPr>
          <p:cNvSpPr/>
          <p:nvPr/>
        </p:nvSpPr>
        <p:spPr>
          <a:xfrm>
            <a:off x="1993550" y="6068702"/>
            <a:ext cx="812800" cy="306070"/>
          </a:xfrm>
          <a:custGeom>
            <a:avLst/>
            <a:gdLst/>
            <a:ahLst/>
            <a:cxnLst/>
            <a:rect l="l" t="t" r="r" b="b"/>
            <a:pathLst>
              <a:path w="812800" h="306070">
                <a:moveTo>
                  <a:pt x="0" y="305752"/>
                </a:moveTo>
                <a:lnTo>
                  <a:pt x="812558" y="305752"/>
                </a:lnTo>
                <a:lnTo>
                  <a:pt x="812558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E8E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6">
            <a:extLst>
              <a:ext uri="{FF2B5EF4-FFF2-40B4-BE49-F238E27FC236}">
                <a16:creationId xmlns:a16="http://schemas.microsoft.com/office/drawing/2014/main" id="{1023FC41-FF4A-44B0-83C6-AA74CA6E5A8A}"/>
              </a:ext>
            </a:extLst>
          </p:cNvPr>
          <p:cNvSpPr/>
          <p:nvPr/>
        </p:nvSpPr>
        <p:spPr>
          <a:xfrm>
            <a:off x="2806108" y="6068702"/>
            <a:ext cx="944244" cy="306070"/>
          </a:xfrm>
          <a:custGeom>
            <a:avLst/>
            <a:gdLst/>
            <a:ahLst/>
            <a:cxnLst/>
            <a:rect l="l" t="t" r="r" b="b"/>
            <a:pathLst>
              <a:path w="944244" h="306070">
                <a:moveTo>
                  <a:pt x="0" y="305752"/>
                </a:moveTo>
                <a:lnTo>
                  <a:pt x="944079" y="305752"/>
                </a:lnTo>
                <a:lnTo>
                  <a:pt x="944079" y="0"/>
                </a:lnTo>
                <a:lnTo>
                  <a:pt x="0" y="0"/>
                </a:lnTo>
                <a:lnTo>
                  <a:pt x="0" y="305752"/>
                </a:lnTo>
                <a:close/>
              </a:path>
            </a:pathLst>
          </a:custGeom>
          <a:solidFill>
            <a:srgbClr val="E8E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7">
            <a:extLst>
              <a:ext uri="{FF2B5EF4-FFF2-40B4-BE49-F238E27FC236}">
                <a16:creationId xmlns:a16="http://schemas.microsoft.com/office/drawing/2014/main" id="{0AA0DF64-03BD-443E-B000-3A03A625087C}"/>
              </a:ext>
            </a:extLst>
          </p:cNvPr>
          <p:cNvSpPr/>
          <p:nvPr/>
        </p:nvSpPr>
        <p:spPr>
          <a:xfrm>
            <a:off x="2806108" y="4839329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38">
            <a:extLst>
              <a:ext uri="{FF2B5EF4-FFF2-40B4-BE49-F238E27FC236}">
                <a16:creationId xmlns:a16="http://schemas.microsoft.com/office/drawing/2014/main" id="{0D9FCC69-49E3-4ADD-B25E-84F98E818BFF}"/>
              </a:ext>
            </a:extLst>
          </p:cNvPr>
          <p:cNvSpPr/>
          <p:nvPr/>
        </p:nvSpPr>
        <p:spPr>
          <a:xfrm>
            <a:off x="1987200" y="5151368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39">
            <a:extLst>
              <a:ext uri="{FF2B5EF4-FFF2-40B4-BE49-F238E27FC236}">
                <a16:creationId xmlns:a16="http://schemas.microsoft.com/office/drawing/2014/main" id="{02FA8443-E898-4FC5-8A70-A3812DC60C45}"/>
              </a:ext>
            </a:extLst>
          </p:cNvPr>
          <p:cNvSpPr/>
          <p:nvPr/>
        </p:nvSpPr>
        <p:spPr>
          <a:xfrm>
            <a:off x="1987200" y="5457185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0">
            <a:extLst>
              <a:ext uri="{FF2B5EF4-FFF2-40B4-BE49-F238E27FC236}">
                <a16:creationId xmlns:a16="http://schemas.microsoft.com/office/drawing/2014/main" id="{4296F5AC-94C0-47C8-A8E9-025569F606A7}"/>
              </a:ext>
            </a:extLst>
          </p:cNvPr>
          <p:cNvSpPr/>
          <p:nvPr/>
        </p:nvSpPr>
        <p:spPr>
          <a:xfrm>
            <a:off x="1987200" y="5762937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1">
            <a:extLst>
              <a:ext uri="{FF2B5EF4-FFF2-40B4-BE49-F238E27FC236}">
                <a16:creationId xmlns:a16="http://schemas.microsoft.com/office/drawing/2014/main" id="{45264E3D-06A6-459D-8905-CD808A87BC30}"/>
              </a:ext>
            </a:extLst>
          </p:cNvPr>
          <p:cNvSpPr/>
          <p:nvPr/>
        </p:nvSpPr>
        <p:spPr>
          <a:xfrm>
            <a:off x="1987200" y="6068702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2">
            <a:extLst>
              <a:ext uri="{FF2B5EF4-FFF2-40B4-BE49-F238E27FC236}">
                <a16:creationId xmlns:a16="http://schemas.microsoft.com/office/drawing/2014/main" id="{00164752-4932-4E65-B3BD-701BF1D08926}"/>
              </a:ext>
            </a:extLst>
          </p:cNvPr>
          <p:cNvSpPr/>
          <p:nvPr/>
        </p:nvSpPr>
        <p:spPr>
          <a:xfrm>
            <a:off x="1993550" y="4839329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3">
            <a:extLst>
              <a:ext uri="{FF2B5EF4-FFF2-40B4-BE49-F238E27FC236}">
                <a16:creationId xmlns:a16="http://schemas.microsoft.com/office/drawing/2014/main" id="{86AF0072-B110-4214-9F9C-D4DF1A8721E3}"/>
              </a:ext>
            </a:extLst>
          </p:cNvPr>
          <p:cNvSpPr/>
          <p:nvPr/>
        </p:nvSpPr>
        <p:spPr>
          <a:xfrm>
            <a:off x="3750214" y="4839329"/>
            <a:ext cx="0" cy="1541780"/>
          </a:xfrm>
          <a:custGeom>
            <a:avLst/>
            <a:gdLst/>
            <a:ahLst/>
            <a:cxnLst/>
            <a:rect l="l" t="t" r="r" b="b"/>
            <a:pathLst>
              <a:path h="1541779">
                <a:moveTo>
                  <a:pt x="0" y="0"/>
                </a:moveTo>
                <a:lnTo>
                  <a:pt x="0" y="15414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4">
            <a:extLst>
              <a:ext uri="{FF2B5EF4-FFF2-40B4-BE49-F238E27FC236}">
                <a16:creationId xmlns:a16="http://schemas.microsoft.com/office/drawing/2014/main" id="{E1DC4DB2-F527-496C-970E-E8EF647CC7C6}"/>
              </a:ext>
            </a:extLst>
          </p:cNvPr>
          <p:cNvSpPr/>
          <p:nvPr/>
        </p:nvSpPr>
        <p:spPr>
          <a:xfrm>
            <a:off x="1987200" y="4845679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5">
            <a:extLst>
              <a:ext uri="{FF2B5EF4-FFF2-40B4-BE49-F238E27FC236}">
                <a16:creationId xmlns:a16="http://schemas.microsoft.com/office/drawing/2014/main" id="{5325E484-24C9-44F5-93F8-CFA752FC1EDF}"/>
              </a:ext>
            </a:extLst>
          </p:cNvPr>
          <p:cNvSpPr/>
          <p:nvPr/>
        </p:nvSpPr>
        <p:spPr>
          <a:xfrm>
            <a:off x="1987200" y="6374455"/>
            <a:ext cx="1769745" cy="0"/>
          </a:xfrm>
          <a:custGeom>
            <a:avLst/>
            <a:gdLst/>
            <a:ahLst/>
            <a:cxnLst/>
            <a:rect l="l" t="t" r="r" b="b"/>
            <a:pathLst>
              <a:path w="1769745">
                <a:moveTo>
                  <a:pt x="0" y="0"/>
                </a:moveTo>
                <a:lnTo>
                  <a:pt x="176936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6">
            <a:extLst>
              <a:ext uri="{FF2B5EF4-FFF2-40B4-BE49-F238E27FC236}">
                <a16:creationId xmlns:a16="http://schemas.microsoft.com/office/drawing/2014/main" id="{9AA39DC8-6F56-40E4-A0CE-0D3FC8F8748E}"/>
              </a:ext>
            </a:extLst>
          </p:cNvPr>
          <p:cNvSpPr txBox="1"/>
          <p:nvPr/>
        </p:nvSpPr>
        <p:spPr>
          <a:xfrm>
            <a:off x="1999900" y="4852029"/>
            <a:ext cx="800100" cy="280670"/>
          </a:xfrm>
          <a:prstGeom prst="rect">
            <a:avLst/>
          </a:prstGeom>
          <a:solidFill>
            <a:srgbClr val="2C2C89"/>
          </a:solidFill>
        </p:spPr>
        <p:txBody>
          <a:bodyPr vert="horz" wrap="square" lIns="0" tIns="3492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27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LBA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1" name="object 147">
            <a:extLst>
              <a:ext uri="{FF2B5EF4-FFF2-40B4-BE49-F238E27FC236}">
                <a16:creationId xmlns:a16="http://schemas.microsoft.com/office/drawing/2014/main" id="{C9504DCB-F4A1-48B8-8824-8B51BF1CC7FE}"/>
              </a:ext>
            </a:extLst>
          </p:cNvPr>
          <p:cNvSpPr txBox="1"/>
          <p:nvPr/>
        </p:nvSpPr>
        <p:spPr>
          <a:xfrm>
            <a:off x="2812458" y="4852029"/>
            <a:ext cx="931544" cy="280670"/>
          </a:xfrm>
          <a:prstGeom prst="rect">
            <a:avLst/>
          </a:prstGeom>
          <a:solidFill>
            <a:srgbClr val="2C2C89"/>
          </a:solidFill>
        </p:spPr>
        <p:txBody>
          <a:bodyPr vert="horz" wrap="square" lIns="0" tIns="3492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7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PBA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48">
            <a:extLst>
              <a:ext uri="{FF2B5EF4-FFF2-40B4-BE49-F238E27FC236}">
                <a16:creationId xmlns:a16="http://schemas.microsoft.com/office/drawing/2014/main" id="{0988C9F0-42F8-477F-A1EC-01FC829C8F87}"/>
              </a:ext>
            </a:extLst>
          </p:cNvPr>
          <p:cNvSpPr txBox="1"/>
          <p:nvPr/>
        </p:nvSpPr>
        <p:spPr>
          <a:xfrm>
            <a:off x="1999900" y="5170418"/>
            <a:ext cx="800100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222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75"/>
              </a:spcBef>
            </a:pPr>
            <a:r>
              <a:rPr sz="1400" b="1" spc="-5" dirty="0">
                <a:latin typeface="Arial"/>
                <a:cs typeface="Arial"/>
              </a:rPr>
              <a:t>0~3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3" name="object 149">
            <a:extLst>
              <a:ext uri="{FF2B5EF4-FFF2-40B4-BE49-F238E27FC236}">
                <a16:creationId xmlns:a16="http://schemas.microsoft.com/office/drawing/2014/main" id="{B0231499-3932-434E-960C-49E34E318951}"/>
              </a:ext>
            </a:extLst>
          </p:cNvPr>
          <p:cNvSpPr txBox="1"/>
          <p:nvPr/>
        </p:nvSpPr>
        <p:spPr>
          <a:xfrm>
            <a:off x="2812458" y="5170418"/>
            <a:ext cx="931544" cy="280670"/>
          </a:xfrm>
          <a:prstGeom prst="rect">
            <a:avLst/>
          </a:prstGeom>
          <a:solidFill>
            <a:srgbClr val="CDCDDA"/>
          </a:solidFill>
        </p:spPr>
        <p:txBody>
          <a:bodyPr vert="horz" wrap="square" lIns="0" tIns="2222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75"/>
              </a:spcBef>
            </a:pPr>
            <a:r>
              <a:rPr sz="1400" b="1" spc="-5" dirty="0">
                <a:latin typeface="Arial"/>
                <a:cs typeface="Arial"/>
              </a:rPr>
              <a:t>(X,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4" name="object 150">
            <a:extLst>
              <a:ext uri="{FF2B5EF4-FFF2-40B4-BE49-F238E27FC236}">
                <a16:creationId xmlns:a16="http://schemas.microsoft.com/office/drawing/2014/main" id="{80BCC838-533A-408A-893F-8C07F922A5EC}"/>
              </a:ext>
            </a:extLst>
          </p:cNvPr>
          <p:cNvSpPr txBox="1"/>
          <p:nvPr/>
        </p:nvSpPr>
        <p:spPr>
          <a:xfrm>
            <a:off x="1993550" y="5457185"/>
            <a:ext cx="812800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4~7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5" name="object 151">
            <a:extLst>
              <a:ext uri="{FF2B5EF4-FFF2-40B4-BE49-F238E27FC236}">
                <a16:creationId xmlns:a16="http://schemas.microsoft.com/office/drawing/2014/main" id="{0E418602-656C-4C58-9560-958F3DC76251}"/>
              </a:ext>
            </a:extLst>
          </p:cNvPr>
          <p:cNvSpPr txBox="1"/>
          <p:nvPr/>
        </p:nvSpPr>
        <p:spPr>
          <a:xfrm>
            <a:off x="2806108" y="5457185"/>
            <a:ext cx="944244" cy="306070"/>
          </a:xfrm>
          <a:prstGeom prst="rect">
            <a:avLst/>
          </a:prstGeom>
          <a:solidFill>
            <a:srgbClr val="E8E8EC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6" name="object 152">
            <a:extLst>
              <a:ext uri="{FF2B5EF4-FFF2-40B4-BE49-F238E27FC236}">
                <a16:creationId xmlns:a16="http://schemas.microsoft.com/office/drawing/2014/main" id="{25BB85CB-F8A6-4E6F-8B01-C6426623FE07}"/>
              </a:ext>
            </a:extLst>
          </p:cNvPr>
          <p:cNvSpPr txBox="1"/>
          <p:nvPr/>
        </p:nvSpPr>
        <p:spPr>
          <a:xfrm>
            <a:off x="1993550" y="5762937"/>
            <a:ext cx="812800" cy="306070"/>
          </a:xfrm>
          <a:prstGeom prst="rect">
            <a:avLst/>
          </a:prstGeom>
          <a:solidFill>
            <a:srgbClr val="CDCDDA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325"/>
              </a:spcBef>
            </a:pPr>
            <a:r>
              <a:rPr sz="1400" b="1" spc="-20" dirty="0">
                <a:latin typeface="Arial"/>
                <a:cs typeface="Arial"/>
              </a:rPr>
              <a:t>8~11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7" name="object 153">
            <a:extLst>
              <a:ext uri="{FF2B5EF4-FFF2-40B4-BE49-F238E27FC236}">
                <a16:creationId xmlns:a16="http://schemas.microsoft.com/office/drawing/2014/main" id="{29B05842-6A40-46AA-8487-C194C1B96CE7}"/>
              </a:ext>
            </a:extLst>
          </p:cNvPr>
          <p:cNvSpPr txBox="1"/>
          <p:nvPr/>
        </p:nvSpPr>
        <p:spPr>
          <a:xfrm>
            <a:off x="2806108" y="5762937"/>
            <a:ext cx="944244" cy="306070"/>
          </a:xfrm>
          <a:prstGeom prst="rect">
            <a:avLst/>
          </a:prstGeom>
          <a:solidFill>
            <a:srgbClr val="CDCDDA"/>
          </a:solidFill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8" name="object 154">
            <a:extLst>
              <a:ext uri="{FF2B5EF4-FFF2-40B4-BE49-F238E27FC236}">
                <a16:creationId xmlns:a16="http://schemas.microsoft.com/office/drawing/2014/main" id="{34968590-B1A7-4E62-ADA2-37108F6E2975}"/>
              </a:ext>
            </a:extLst>
          </p:cNvPr>
          <p:cNvSpPr txBox="1"/>
          <p:nvPr/>
        </p:nvSpPr>
        <p:spPr>
          <a:xfrm>
            <a:off x="1993550" y="6068702"/>
            <a:ext cx="812800" cy="30607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9" name="object 155">
            <a:extLst>
              <a:ext uri="{FF2B5EF4-FFF2-40B4-BE49-F238E27FC236}">
                <a16:creationId xmlns:a16="http://schemas.microsoft.com/office/drawing/2014/main" id="{83F856E5-633F-4E65-8F90-E0873A650D7F}"/>
              </a:ext>
            </a:extLst>
          </p:cNvPr>
          <p:cNvSpPr txBox="1"/>
          <p:nvPr/>
        </p:nvSpPr>
        <p:spPr>
          <a:xfrm>
            <a:off x="2806108" y="6068702"/>
            <a:ext cx="944244" cy="30607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0" name="object 156">
            <a:extLst>
              <a:ext uri="{FF2B5EF4-FFF2-40B4-BE49-F238E27FC236}">
                <a16:creationId xmlns:a16="http://schemas.microsoft.com/office/drawing/2014/main" id="{78F87767-1A3F-4FB4-B2AF-5DDF5ECB171C}"/>
              </a:ext>
            </a:extLst>
          </p:cNvPr>
          <p:cNvSpPr/>
          <p:nvPr/>
        </p:nvSpPr>
        <p:spPr>
          <a:xfrm>
            <a:off x="5040026" y="5364093"/>
            <a:ext cx="447040" cy="454659"/>
          </a:xfrm>
          <a:custGeom>
            <a:avLst/>
            <a:gdLst/>
            <a:ahLst/>
            <a:cxnLst/>
            <a:rect l="l" t="t" r="r" b="b"/>
            <a:pathLst>
              <a:path w="447039" h="454660">
                <a:moveTo>
                  <a:pt x="223265" y="0"/>
                </a:moveTo>
                <a:lnTo>
                  <a:pt x="223265" y="99186"/>
                </a:lnTo>
                <a:lnTo>
                  <a:pt x="0" y="99186"/>
                </a:lnTo>
                <a:lnTo>
                  <a:pt x="0" y="354990"/>
                </a:lnTo>
                <a:lnTo>
                  <a:pt x="223265" y="354990"/>
                </a:lnTo>
                <a:lnTo>
                  <a:pt x="223265" y="454151"/>
                </a:lnTo>
                <a:lnTo>
                  <a:pt x="446532" y="227075"/>
                </a:lnTo>
                <a:lnTo>
                  <a:pt x="223265" y="0"/>
                </a:lnTo>
                <a:close/>
              </a:path>
            </a:pathLst>
          </a:custGeom>
          <a:solidFill>
            <a:srgbClr val="6B6B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57">
            <a:extLst>
              <a:ext uri="{FF2B5EF4-FFF2-40B4-BE49-F238E27FC236}">
                <a16:creationId xmlns:a16="http://schemas.microsoft.com/office/drawing/2014/main" id="{3CF8278F-8732-4BB7-888E-6D88255A5E28}"/>
              </a:ext>
            </a:extLst>
          </p:cNvPr>
          <p:cNvSpPr txBox="1"/>
          <p:nvPr/>
        </p:nvSpPr>
        <p:spPr>
          <a:xfrm>
            <a:off x="5149754" y="5408798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2" name="object 158">
            <a:extLst>
              <a:ext uri="{FF2B5EF4-FFF2-40B4-BE49-F238E27FC236}">
                <a16:creationId xmlns:a16="http://schemas.microsoft.com/office/drawing/2014/main" id="{0AF05E27-5C3C-4771-86C9-14F6F73BA30D}"/>
              </a:ext>
            </a:extLst>
          </p:cNvPr>
          <p:cNvSpPr/>
          <p:nvPr/>
        </p:nvSpPr>
        <p:spPr>
          <a:xfrm>
            <a:off x="5040026" y="5641461"/>
            <a:ext cx="447040" cy="454659"/>
          </a:xfrm>
          <a:custGeom>
            <a:avLst/>
            <a:gdLst/>
            <a:ahLst/>
            <a:cxnLst/>
            <a:rect l="l" t="t" r="r" b="b"/>
            <a:pathLst>
              <a:path w="447039" h="454660">
                <a:moveTo>
                  <a:pt x="223265" y="0"/>
                </a:moveTo>
                <a:lnTo>
                  <a:pt x="223265" y="99161"/>
                </a:lnTo>
                <a:lnTo>
                  <a:pt x="0" y="99161"/>
                </a:lnTo>
                <a:lnTo>
                  <a:pt x="0" y="354990"/>
                </a:lnTo>
                <a:lnTo>
                  <a:pt x="223265" y="354990"/>
                </a:lnTo>
                <a:lnTo>
                  <a:pt x="223265" y="454152"/>
                </a:lnTo>
                <a:lnTo>
                  <a:pt x="446532" y="227076"/>
                </a:lnTo>
                <a:lnTo>
                  <a:pt x="223265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59">
            <a:extLst>
              <a:ext uri="{FF2B5EF4-FFF2-40B4-BE49-F238E27FC236}">
                <a16:creationId xmlns:a16="http://schemas.microsoft.com/office/drawing/2014/main" id="{A8CF7111-E2C9-4677-AED7-0D42F5F4179E}"/>
              </a:ext>
            </a:extLst>
          </p:cNvPr>
          <p:cNvSpPr txBox="1"/>
          <p:nvPr/>
        </p:nvSpPr>
        <p:spPr>
          <a:xfrm>
            <a:off x="5149754" y="568616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4" name="object 160">
            <a:extLst>
              <a:ext uri="{FF2B5EF4-FFF2-40B4-BE49-F238E27FC236}">
                <a16:creationId xmlns:a16="http://schemas.microsoft.com/office/drawing/2014/main" id="{CCCF751C-5C10-4DD4-A920-21B56691869C}"/>
              </a:ext>
            </a:extLst>
          </p:cNvPr>
          <p:cNvSpPr/>
          <p:nvPr/>
        </p:nvSpPr>
        <p:spPr>
          <a:xfrm>
            <a:off x="6016147" y="5361046"/>
            <a:ext cx="144780" cy="852805"/>
          </a:xfrm>
          <a:custGeom>
            <a:avLst/>
            <a:gdLst/>
            <a:ahLst/>
            <a:cxnLst/>
            <a:rect l="l" t="t" r="r" b="b"/>
            <a:pathLst>
              <a:path w="144779" h="852804">
                <a:moveTo>
                  <a:pt x="86867" y="130302"/>
                </a:moveTo>
                <a:lnTo>
                  <a:pt x="57912" y="130302"/>
                </a:lnTo>
                <a:lnTo>
                  <a:pt x="57912" y="852233"/>
                </a:lnTo>
                <a:lnTo>
                  <a:pt x="86867" y="852233"/>
                </a:lnTo>
                <a:lnTo>
                  <a:pt x="86867" y="130302"/>
                </a:lnTo>
                <a:close/>
              </a:path>
              <a:path w="144779" h="852804">
                <a:moveTo>
                  <a:pt x="72389" y="0"/>
                </a:moveTo>
                <a:lnTo>
                  <a:pt x="0" y="144780"/>
                </a:lnTo>
                <a:lnTo>
                  <a:pt x="57912" y="144780"/>
                </a:lnTo>
                <a:lnTo>
                  <a:pt x="57912" y="130302"/>
                </a:lnTo>
                <a:lnTo>
                  <a:pt x="137540" y="130302"/>
                </a:lnTo>
                <a:lnTo>
                  <a:pt x="72389" y="0"/>
                </a:lnTo>
                <a:close/>
              </a:path>
              <a:path w="144779" h="852804">
                <a:moveTo>
                  <a:pt x="137540" y="130302"/>
                </a:moveTo>
                <a:lnTo>
                  <a:pt x="86867" y="130302"/>
                </a:lnTo>
                <a:lnTo>
                  <a:pt x="86867" y="144780"/>
                </a:lnTo>
                <a:lnTo>
                  <a:pt x="144779" y="144780"/>
                </a:lnTo>
                <a:lnTo>
                  <a:pt x="137540" y="1303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1">
            <a:extLst>
              <a:ext uri="{FF2B5EF4-FFF2-40B4-BE49-F238E27FC236}">
                <a16:creationId xmlns:a16="http://schemas.microsoft.com/office/drawing/2014/main" id="{290AF44F-C0BA-4953-9644-B260E75982E3}"/>
              </a:ext>
            </a:extLst>
          </p:cNvPr>
          <p:cNvSpPr/>
          <p:nvPr/>
        </p:nvSpPr>
        <p:spPr>
          <a:xfrm>
            <a:off x="1937924" y="6168008"/>
            <a:ext cx="4648200" cy="679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2">
            <a:extLst>
              <a:ext uri="{FF2B5EF4-FFF2-40B4-BE49-F238E27FC236}">
                <a16:creationId xmlns:a16="http://schemas.microsoft.com/office/drawing/2014/main" id="{87135403-D078-4DD0-B9EC-9B1D51B798AA}"/>
              </a:ext>
            </a:extLst>
          </p:cNvPr>
          <p:cNvSpPr/>
          <p:nvPr/>
        </p:nvSpPr>
        <p:spPr>
          <a:xfrm>
            <a:off x="1934875" y="6346308"/>
            <a:ext cx="4653534" cy="501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3">
            <a:extLst>
              <a:ext uri="{FF2B5EF4-FFF2-40B4-BE49-F238E27FC236}">
                <a16:creationId xmlns:a16="http://schemas.microsoft.com/office/drawing/2014/main" id="{68E4B4E6-26E0-4A99-A2A8-3B0915C7D991}"/>
              </a:ext>
            </a:extLst>
          </p:cNvPr>
          <p:cNvSpPr/>
          <p:nvPr/>
        </p:nvSpPr>
        <p:spPr>
          <a:xfrm>
            <a:off x="1993550" y="6203703"/>
            <a:ext cx="4544060" cy="575945"/>
          </a:xfrm>
          <a:custGeom>
            <a:avLst/>
            <a:gdLst/>
            <a:ahLst/>
            <a:cxnLst/>
            <a:rect l="l" t="t" r="r" b="b"/>
            <a:pathLst>
              <a:path w="4544060" h="575945">
                <a:moveTo>
                  <a:pt x="4482973" y="210426"/>
                </a:moveTo>
                <a:lnTo>
                  <a:pt x="60832" y="210426"/>
                </a:lnTo>
                <a:lnTo>
                  <a:pt x="37153" y="215207"/>
                </a:lnTo>
                <a:lnTo>
                  <a:pt x="17817" y="228245"/>
                </a:lnTo>
                <a:lnTo>
                  <a:pt x="4780" y="247582"/>
                </a:lnTo>
                <a:lnTo>
                  <a:pt x="0" y="271259"/>
                </a:lnTo>
                <a:lnTo>
                  <a:pt x="0" y="514591"/>
                </a:lnTo>
                <a:lnTo>
                  <a:pt x="4780" y="538270"/>
                </a:lnTo>
                <a:lnTo>
                  <a:pt x="17817" y="557606"/>
                </a:lnTo>
                <a:lnTo>
                  <a:pt x="37153" y="570643"/>
                </a:lnTo>
                <a:lnTo>
                  <a:pt x="60832" y="575424"/>
                </a:lnTo>
                <a:lnTo>
                  <a:pt x="4482973" y="575424"/>
                </a:lnTo>
                <a:lnTo>
                  <a:pt x="4506676" y="570643"/>
                </a:lnTo>
                <a:lnTo>
                  <a:pt x="4526010" y="557606"/>
                </a:lnTo>
                <a:lnTo>
                  <a:pt x="4539033" y="538270"/>
                </a:lnTo>
                <a:lnTo>
                  <a:pt x="4543806" y="514591"/>
                </a:lnTo>
                <a:lnTo>
                  <a:pt x="4543806" y="271259"/>
                </a:lnTo>
                <a:lnTo>
                  <a:pt x="4539033" y="247582"/>
                </a:lnTo>
                <a:lnTo>
                  <a:pt x="4526010" y="228245"/>
                </a:lnTo>
                <a:lnTo>
                  <a:pt x="4506676" y="215207"/>
                </a:lnTo>
                <a:lnTo>
                  <a:pt x="4482973" y="210426"/>
                </a:lnTo>
                <a:close/>
              </a:path>
              <a:path w="4544060" h="575945">
                <a:moveTo>
                  <a:pt x="4043679" y="0"/>
                </a:moveTo>
                <a:lnTo>
                  <a:pt x="2650490" y="210426"/>
                </a:lnTo>
                <a:lnTo>
                  <a:pt x="3786504" y="210426"/>
                </a:lnTo>
                <a:lnTo>
                  <a:pt x="40436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4">
            <a:extLst>
              <a:ext uri="{FF2B5EF4-FFF2-40B4-BE49-F238E27FC236}">
                <a16:creationId xmlns:a16="http://schemas.microsoft.com/office/drawing/2014/main" id="{9DE7ACDF-E6EC-48D3-AD40-23F233D63A0B}"/>
              </a:ext>
            </a:extLst>
          </p:cNvPr>
          <p:cNvSpPr/>
          <p:nvPr/>
        </p:nvSpPr>
        <p:spPr>
          <a:xfrm>
            <a:off x="1993550" y="6203703"/>
            <a:ext cx="4544060" cy="575945"/>
          </a:xfrm>
          <a:custGeom>
            <a:avLst/>
            <a:gdLst/>
            <a:ahLst/>
            <a:cxnLst/>
            <a:rect l="l" t="t" r="r" b="b"/>
            <a:pathLst>
              <a:path w="4544060" h="575945">
                <a:moveTo>
                  <a:pt x="0" y="271259"/>
                </a:moveTo>
                <a:lnTo>
                  <a:pt x="4780" y="247582"/>
                </a:lnTo>
                <a:lnTo>
                  <a:pt x="17817" y="228245"/>
                </a:lnTo>
                <a:lnTo>
                  <a:pt x="37153" y="215207"/>
                </a:lnTo>
                <a:lnTo>
                  <a:pt x="60832" y="210426"/>
                </a:lnTo>
                <a:lnTo>
                  <a:pt x="2650490" y="210426"/>
                </a:lnTo>
                <a:lnTo>
                  <a:pt x="4043679" y="0"/>
                </a:lnTo>
                <a:lnTo>
                  <a:pt x="3786504" y="210426"/>
                </a:lnTo>
                <a:lnTo>
                  <a:pt x="4482973" y="210426"/>
                </a:lnTo>
                <a:lnTo>
                  <a:pt x="4506676" y="215207"/>
                </a:lnTo>
                <a:lnTo>
                  <a:pt x="4526010" y="228245"/>
                </a:lnTo>
                <a:lnTo>
                  <a:pt x="4539033" y="247582"/>
                </a:lnTo>
                <a:lnTo>
                  <a:pt x="4543806" y="271259"/>
                </a:lnTo>
                <a:lnTo>
                  <a:pt x="4543806" y="362508"/>
                </a:lnTo>
                <a:lnTo>
                  <a:pt x="4543806" y="514591"/>
                </a:lnTo>
                <a:lnTo>
                  <a:pt x="4539033" y="538270"/>
                </a:lnTo>
                <a:lnTo>
                  <a:pt x="4526010" y="557606"/>
                </a:lnTo>
                <a:lnTo>
                  <a:pt x="4506676" y="570643"/>
                </a:lnTo>
                <a:lnTo>
                  <a:pt x="4482973" y="575424"/>
                </a:lnTo>
                <a:lnTo>
                  <a:pt x="3786504" y="575424"/>
                </a:lnTo>
                <a:lnTo>
                  <a:pt x="2650490" y="575424"/>
                </a:lnTo>
                <a:lnTo>
                  <a:pt x="60832" y="575424"/>
                </a:lnTo>
                <a:lnTo>
                  <a:pt x="37153" y="570643"/>
                </a:lnTo>
                <a:lnTo>
                  <a:pt x="17817" y="557606"/>
                </a:lnTo>
                <a:lnTo>
                  <a:pt x="4780" y="538270"/>
                </a:lnTo>
                <a:lnTo>
                  <a:pt x="0" y="514591"/>
                </a:lnTo>
                <a:lnTo>
                  <a:pt x="0" y="362508"/>
                </a:lnTo>
                <a:lnTo>
                  <a:pt x="0" y="27125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5">
            <a:extLst>
              <a:ext uri="{FF2B5EF4-FFF2-40B4-BE49-F238E27FC236}">
                <a16:creationId xmlns:a16="http://schemas.microsoft.com/office/drawing/2014/main" id="{52D8DA63-F545-4B26-AFD4-99ADC93AC2C2}"/>
              </a:ext>
            </a:extLst>
          </p:cNvPr>
          <p:cNvSpPr txBox="1"/>
          <p:nvPr/>
        </p:nvSpPr>
        <p:spPr>
          <a:xfrm>
            <a:off x="2072289" y="6448610"/>
            <a:ext cx="434213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Slow in read (must check spare</a:t>
            </a:r>
            <a:r>
              <a:rPr lang="en-US" altLang="zh-TW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area)!</a:t>
            </a:r>
            <a:endParaRPr lang="en-US" altLang="zh-TW" dirty="0">
              <a:latin typeface="Arial"/>
              <a:cs typeface="Arial"/>
            </a:endParaRPr>
          </a:p>
        </p:txBody>
      </p:sp>
      <p:sp>
        <p:nvSpPr>
          <p:cNvPr id="170" name="object 166">
            <a:extLst>
              <a:ext uri="{FF2B5EF4-FFF2-40B4-BE49-F238E27FC236}">
                <a16:creationId xmlns:a16="http://schemas.microsoft.com/office/drawing/2014/main" id="{651A25A8-5AB5-4A8F-ABE0-186E1FBDA630}"/>
              </a:ext>
            </a:extLst>
          </p:cNvPr>
          <p:cNvSpPr/>
          <p:nvPr/>
        </p:nvSpPr>
        <p:spPr>
          <a:xfrm>
            <a:off x="8736488" y="1425316"/>
            <a:ext cx="2068829" cy="1558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67">
            <a:extLst>
              <a:ext uri="{FF2B5EF4-FFF2-40B4-BE49-F238E27FC236}">
                <a16:creationId xmlns:a16="http://schemas.microsoft.com/office/drawing/2014/main" id="{FF2B38BF-7001-4100-9ED9-566F71A51D44}"/>
              </a:ext>
            </a:extLst>
          </p:cNvPr>
          <p:cNvSpPr/>
          <p:nvPr/>
        </p:nvSpPr>
        <p:spPr>
          <a:xfrm>
            <a:off x="8831738" y="1394061"/>
            <a:ext cx="1877568" cy="608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68">
            <a:extLst>
              <a:ext uri="{FF2B5EF4-FFF2-40B4-BE49-F238E27FC236}">
                <a16:creationId xmlns:a16="http://schemas.microsoft.com/office/drawing/2014/main" id="{8330C200-447F-4728-BF31-24CA3734D0DE}"/>
              </a:ext>
            </a:extLst>
          </p:cNvPr>
          <p:cNvSpPr/>
          <p:nvPr/>
        </p:nvSpPr>
        <p:spPr>
          <a:xfrm>
            <a:off x="8792114" y="1461130"/>
            <a:ext cx="1964689" cy="1454150"/>
          </a:xfrm>
          <a:custGeom>
            <a:avLst/>
            <a:gdLst/>
            <a:ahLst/>
            <a:cxnLst/>
            <a:rect l="l" t="t" r="r" b="b"/>
            <a:pathLst>
              <a:path w="1964690" h="1454150">
                <a:moveTo>
                  <a:pt x="818514" y="364998"/>
                </a:moveTo>
                <a:lnTo>
                  <a:pt x="327405" y="364998"/>
                </a:lnTo>
                <a:lnTo>
                  <a:pt x="967866" y="1453768"/>
                </a:lnTo>
                <a:lnTo>
                  <a:pt x="818514" y="364998"/>
                </a:lnTo>
                <a:close/>
              </a:path>
              <a:path w="1964690" h="1454150">
                <a:moveTo>
                  <a:pt x="1903602" y="0"/>
                </a:moveTo>
                <a:lnTo>
                  <a:pt x="60832" y="0"/>
                </a:lnTo>
                <a:lnTo>
                  <a:pt x="37129" y="4772"/>
                </a:lnTo>
                <a:lnTo>
                  <a:pt x="17795" y="17795"/>
                </a:lnTo>
                <a:lnTo>
                  <a:pt x="4772" y="37129"/>
                </a:lnTo>
                <a:lnTo>
                  <a:pt x="0" y="60832"/>
                </a:lnTo>
                <a:lnTo>
                  <a:pt x="0" y="304164"/>
                </a:lnTo>
                <a:lnTo>
                  <a:pt x="4772" y="327868"/>
                </a:lnTo>
                <a:lnTo>
                  <a:pt x="17795" y="347202"/>
                </a:lnTo>
                <a:lnTo>
                  <a:pt x="37129" y="360225"/>
                </a:lnTo>
                <a:lnTo>
                  <a:pt x="60832" y="364998"/>
                </a:lnTo>
                <a:lnTo>
                  <a:pt x="1903602" y="364998"/>
                </a:lnTo>
                <a:lnTo>
                  <a:pt x="1927306" y="360225"/>
                </a:lnTo>
                <a:lnTo>
                  <a:pt x="1946640" y="347202"/>
                </a:lnTo>
                <a:lnTo>
                  <a:pt x="1959663" y="327868"/>
                </a:lnTo>
                <a:lnTo>
                  <a:pt x="1964435" y="304164"/>
                </a:lnTo>
                <a:lnTo>
                  <a:pt x="1964435" y="60832"/>
                </a:lnTo>
                <a:lnTo>
                  <a:pt x="1959663" y="37129"/>
                </a:lnTo>
                <a:lnTo>
                  <a:pt x="1946640" y="17795"/>
                </a:lnTo>
                <a:lnTo>
                  <a:pt x="1927306" y="4772"/>
                </a:lnTo>
                <a:lnTo>
                  <a:pt x="19036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69">
            <a:extLst>
              <a:ext uri="{FF2B5EF4-FFF2-40B4-BE49-F238E27FC236}">
                <a16:creationId xmlns:a16="http://schemas.microsoft.com/office/drawing/2014/main" id="{BDE41556-E1EE-4A74-9101-AFB61A95C95C}"/>
              </a:ext>
            </a:extLst>
          </p:cNvPr>
          <p:cNvSpPr/>
          <p:nvPr/>
        </p:nvSpPr>
        <p:spPr>
          <a:xfrm>
            <a:off x="8792114" y="1461130"/>
            <a:ext cx="1964689" cy="1454150"/>
          </a:xfrm>
          <a:custGeom>
            <a:avLst/>
            <a:gdLst/>
            <a:ahLst/>
            <a:cxnLst/>
            <a:rect l="l" t="t" r="r" b="b"/>
            <a:pathLst>
              <a:path w="1964690" h="1454150">
                <a:moveTo>
                  <a:pt x="0" y="60832"/>
                </a:moveTo>
                <a:lnTo>
                  <a:pt x="4772" y="37129"/>
                </a:lnTo>
                <a:lnTo>
                  <a:pt x="17795" y="17795"/>
                </a:lnTo>
                <a:lnTo>
                  <a:pt x="37129" y="4772"/>
                </a:lnTo>
                <a:lnTo>
                  <a:pt x="60832" y="0"/>
                </a:lnTo>
                <a:lnTo>
                  <a:pt x="327405" y="0"/>
                </a:lnTo>
                <a:lnTo>
                  <a:pt x="818514" y="0"/>
                </a:lnTo>
                <a:lnTo>
                  <a:pt x="1903602" y="0"/>
                </a:lnTo>
                <a:lnTo>
                  <a:pt x="1927306" y="4772"/>
                </a:lnTo>
                <a:lnTo>
                  <a:pt x="1946640" y="17795"/>
                </a:lnTo>
                <a:lnTo>
                  <a:pt x="1959663" y="37129"/>
                </a:lnTo>
                <a:lnTo>
                  <a:pt x="1964435" y="60832"/>
                </a:lnTo>
                <a:lnTo>
                  <a:pt x="1964435" y="212851"/>
                </a:lnTo>
                <a:lnTo>
                  <a:pt x="1964435" y="304164"/>
                </a:lnTo>
                <a:lnTo>
                  <a:pt x="1959663" y="327868"/>
                </a:lnTo>
                <a:lnTo>
                  <a:pt x="1946640" y="347202"/>
                </a:lnTo>
                <a:lnTo>
                  <a:pt x="1927306" y="360225"/>
                </a:lnTo>
                <a:lnTo>
                  <a:pt x="1903602" y="364998"/>
                </a:lnTo>
                <a:lnTo>
                  <a:pt x="818514" y="364998"/>
                </a:lnTo>
                <a:lnTo>
                  <a:pt x="967866" y="1453768"/>
                </a:lnTo>
                <a:lnTo>
                  <a:pt x="327405" y="364998"/>
                </a:lnTo>
                <a:lnTo>
                  <a:pt x="60832" y="364998"/>
                </a:lnTo>
                <a:lnTo>
                  <a:pt x="37129" y="360225"/>
                </a:lnTo>
                <a:lnTo>
                  <a:pt x="17795" y="347202"/>
                </a:lnTo>
                <a:lnTo>
                  <a:pt x="4772" y="327868"/>
                </a:lnTo>
                <a:lnTo>
                  <a:pt x="0" y="304164"/>
                </a:lnTo>
                <a:lnTo>
                  <a:pt x="0" y="212851"/>
                </a:lnTo>
                <a:lnTo>
                  <a:pt x="0" y="60832"/>
                </a:lnTo>
                <a:close/>
              </a:path>
            </a:pathLst>
          </a:custGeom>
          <a:ln w="289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0">
            <a:extLst>
              <a:ext uri="{FF2B5EF4-FFF2-40B4-BE49-F238E27FC236}">
                <a16:creationId xmlns:a16="http://schemas.microsoft.com/office/drawing/2014/main" id="{244A28B8-6650-458A-95CF-A88A8F506257}"/>
              </a:ext>
            </a:extLst>
          </p:cNvPr>
          <p:cNvSpPr txBox="1"/>
          <p:nvPr/>
        </p:nvSpPr>
        <p:spPr>
          <a:xfrm>
            <a:off x="9013093" y="1471797"/>
            <a:ext cx="1522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Slow in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write!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5" name="object 171">
            <a:extLst>
              <a:ext uri="{FF2B5EF4-FFF2-40B4-BE49-F238E27FC236}">
                <a16:creationId xmlns:a16="http://schemas.microsoft.com/office/drawing/2014/main" id="{E03A935F-EBFA-4721-A693-FB5296D5699F}"/>
              </a:ext>
            </a:extLst>
          </p:cNvPr>
          <p:cNvSpPr/>
          <p:nvPr/>
        </p:nvSpPr>
        <p:spPr>
          <a:xfrm>
            <a:off x="3465733" y="1425303"/>
            <a:ext cx="2671572" cy="7193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2">
            <a:extLst>
              <a:ext uri="{FF2B5EF4-FFF2-40B4-BE49-F238E27FC236}">
                <a16:creationId xmlns:a16="http://schemas.microsoft.com/office/drawing/2014/main" id="{3279BC6D-B31B-4415-A44D-0B9D752773CE}"/>
              </a:ext>
            </a:extLst>
          </p:cNvPr>
          <p:cNvSpPr/>
          <p:nvPr/>
        </p:nvSpPr>
        <p:spPr>
          <a:xfrm>
            <a:off x="3806348" y="1394061"/>
            <a:ext cx="2230374" cy="608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3">
            <a:extLst>
              <a:ext uri="{FF2B5EF4-FFF2-40B4-BE49-F238E27FC236}">
                <a16:creationId xmlns:a16="http://schemas.microsoft.com/office/drawing/2014/main" id="{06BA1492-FA5D-46B7-974D-DB32AAE0FF7A}"/>
              </a:ext>
            </a:extLst>
          </p:cNvPr>
          <p:cNvSpPr/>
          <p:nvPr/>
        </p:nvSpPr>
        <p:spPr>
          <a:xfrm>
            <a:off x="3521105" y="1461130"/>
            <a:ext cx="2567940" cy="615315"/>
          </a:xfrm>
          <a:custGeom>
            <a:avLst/>
            <a:gdLst/>
            <a:ahLst/>
            <a:cxnLst/>
            <a:rect l="l" t="t" r="r" b="b"/>
            <a:pathLst>
              <a:path w="2567940" h="615314">
                <a:moveTo>
                  <a:pt x="1210310" y="364998"/>
                </a:moveTo>
                <a:lnTo>
                  <a:pt x="628776" y="364998"/>
                </a:lnTo>
                <a:lnTo>
                  <a:pt x="0" y="614806"/>
                </a:lnTo>
                <a:lnTo>
                  <a:pt x="1210310" y="364998"/>
                </a:lnTo>
                <a:close/>
              </a:path>
              <a:path w="2567940" h="615314">
                <a:moveTo>
                  <a:pt x="2506598" y="0"/>
                </a:moveTo>
                <a:lnTo>
                  <a:pt x="301879" y="0"/>
                </a:lnTo>
                <a:lnTo>
                  <a:pt x="278175" y="4772"/>
                </a:lnTo>
                <a:lnTo>
                  <a:pt x="258841" y="17795"/>
                </a:lnTo>
                <a:lnTo>
                  <a:pt x="245818" y="37129"/>
                </a:lnTo>
                <a:lnTo>
                  <a:pt x="241045" y="60832"/>
                </a:lnTo>
                <a:lnTo>
                  <a:pt x="241045" y="304164"/>
                </a:lnTo>
                <a:lnTo>
                  <a:pt x="245818" y="327868"/>
                </a:lnTo>
                <a:lnTo>
                  <a:pt x="258841" y="347202"/>
                </a:lnTo>
                <a:lnTo>
                  <a:pt x="278175" y="360225"/>
                </a:lnTo>
                <a:lnTo>
                  <a:pt x="301879" y="364998"/>
                </a:lnTo>
                <a:lnTo>
                  <a:pt x="2506598" y="364998"/>
                </a:lnTo>
                <a:lnTo>
                  <a:pt x="2530302" y="360225"/>
                </a:lnTo>
                <a:lnTo>
                  <a:pt x="2549636" y="347202"/>
                </a:lnTo>
                <a:lnTo>
                  <a:pt x="2562659" y="327868"/>
                </a:lnTo>
                <a:lnTo>
                  <a:pt x="2567432" y="304164"/>
                </a:lnTo>
                <a:lnTo>
                  <a:pt x="2567432" y="60832"/>
                </a:lnTo>
                <a:lnTo>
                  <a:pt x="2562659" y="37129"/>
                </a:lnTo>
                <a:lnTo>
                  <a:pt x="2549636" y="17795"/>
                </a:lnTo>
                <a:lnTo>
                  <a:pt x="2530302" y="4772"/>
                </a:lnTo>
                <a:lnTo>
                  <a:pt x="25065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4">
            <a:extLst>
              <a:ext uri="{FF2B5EF4-FFF2-40B4-BE49-F238E27FC236}">
                <a16:creationId xmlns:a16="http://schemas.microsoft.com/office/drawing/2014/main" id="{8B5CD3A7-6072-474B-99AA-ACA209B5BC3F}"/>
              </a:ext>
            </a:extLst>
          </p:cNvPr>
          <p:cNvSpPr/>
          <p:nvPr/>
        </p:nvSpPr>
        <p:spPr>
          <a:xfrm>
            <a:off x="3521105" y="1461130"/>
            <a:ext cx="2567940" cy="615315"/>
          </a:xfrm>
          <a:custGeom>
            <a:avLst/>
            <a:gdLst/>
            <a:ahLst/>
            <a:cxnLst/>
            <a:rect l="l" t="t" r="r" b="b"/>
            <a:pathLst>
              <a:path w="2567940" h="615314">
                <a:moveTo>
                  <a:pt x="241045" y="60832"/>
                </a:moveTo>
                <a:lnTo>
                  <a:pt x="245818" y="37129"/>
                </a:lnTo>
                <a:lnTo>
                  <a:pt x="258841" y="17795"/>
                </a:lnTo>
                <a:lnTo>
                  <a:pt x="278175" y="4772"/>
                </a:lnTo>
                <a:lnTo>
                  <a:pt x="301879" y="0"/>
                </a:lnTo>
                <a:lnTo>
                  <a:pt x="628776" y="0"/>
                </a:lnTo>
                <a:lnTo>
                  <a:pt x="1210310" y="0"/>
                </a:lnTo>
                <a:lnTo>
                  <a:pt x="2506598" y="0"/>
                </a:lnTo>
                <a:lnTo>
                  <a:pt x="2530302" y="4772"/>
                </a:lnTo>
                <a:lnTo>
                  <a:pt x="2549636" y="17795"/>
                </a:lnTo>
                <a:lnTo>
                  <a:pt x="2562659" y="37129"/>
                </a:lnTo>
                <a:lnTo>
                  <a:pt x="2567432" y="60832"/>
                </a:lnTo>
                <a:lnTo>
                  <a:pt x="2567432" y="212851"/>
                </a:lnTo>
                <a:lnTo>
                  <a:pt x="2567432" y="304164"/>
                </a:lnTo>
                <a:lnTo>
                  <a:pt x="2562659" y="327868"/>
                </a:lnTo>
                <a:lnTo>
                  <a:pt x="2549636" y="347202"/>
                </a:lnTo>
                <a:lnTo>
                  <a:pt x="2530302" y="360225"/>
                </a:lnTo>
                <a:lnTo>
                  <a:pt x="2506598" y="364998"/>
                </a:lnTo>
                <a:lnTo>
                  <a:pt x="1210310" y="364998"/>
                </a:lnTo>
                <a:lnTo>
                  <a:pt x="0" y="614806"/>
                </a:lnTo>
                <a:lnTo>
                  <a:pt x="628776" y="364998"/>
                </a:lnTo>
                <a:lnTo>
                  <a:pt x="301879" y="364998"/>
                </a:lnTo>
                <a:lnTo>
                  <a:pt x="278175" y="360225"/>
                </a:lnTo>
                <a:lnTo>
                  <a:pt x="258841" y="347202"/>
                </a:lnTo>
                <a:lnTo>
                  <a:pt x="245818" y="327868"/>
                </a:lnTo>
                <a:lnTo>
                  <a:pt x="241045" y="304164"/>
                </a:lnTo>
                <a:lnTo>
                  <a:pt x="241045" y="212851"/>
                </a:lnTo>
                <a:lnTo>
                  <a:pt x="241045" y="6083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5">
            <a:extLst>
              <a:ext uri="{FF2B5EF4-FFF2-40B4-BE49-F238E27FC236}">
                <a16:creationId xmlns:a16="http://schemas.microsoft.com/office/drawing/2014/main" id="{32B5E7F4-7676-4A92-A787-25B2378F6D96}"/>
              </a:ext>
            </a:extLst>
          </p:cNvPr>
          <p:cNvSpPr txBox="1"/>
          <p:nvPr/>
        </p:nvSpPr>
        <p:spPr>
          <a:xfrm>
            <a:off x="3987704" y="1471797"/>
            <a:ext cx="1874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Big in table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size!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0" name="object 176">
            <a:extLst>
              <a:ext uri="{FF2B5EF4-FFF2-40B4-BE49-F238E27FC236}">
                <a16:creationId xmlns:a16="http://schemas.microsoft.com/office/drawing/2014/main" id="{8D192551-8202-43BC-B26E-CBB89CA5F281}"/>
              </a:ext>
            </a:extLst>
          </p:cNvPr>
          <p:cNvSpPr txBox="1"/>
          <p:nvPr/>
        </p:nvSpPr>
        <p:spPr>
          <a:xfrm>
            <a:off x="3960779" y="4089267"/>
            <a:ext cx="939800" cy="6991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Arial"/>
                <a:cs typeface="Arial"/>
              </a:rPr>
              <a:t>(Like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BL)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1800" b="1" spc="-5" dirty="0">
                <a:latin typeface="Arial"/>
                <a:cs typeface="Arial"/>
              </a:rPr>
              <a:t>Primary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1" name="object 177">
            <a:extLst>
              <a:ext uri="{FF2B5EF4-FFF2-40B4-BE49-F238E27FC236}">
                <a16:creationId xmlns:a16="http://schemas.microsoft.com/office/drawing/2014/main" id="{EB4A17D6-2C38-41C5-AB4B-7DA71E990DE1}"/>
              </a:ext>
            </a:extLst>
          </p:cNvPr>
          <p:cNvSpPr txBox="1"/>
          <p:nvPr/>
        </p:nvSpPr>
        <p:spPr>
          <a:xfrm>
            <a:off x="5173376" y="4089267"/>
            <a:ext cx="1194435" cy="6991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Arial"/>
                <a:cs typeface="Arial"/>
              </a:rPr>
              <a:t>(Logging)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800" b="1" spc="-5" dirty="0">
                <a:latin typeface="Arial"/>
                <a:cs typeface="Arial"/>
              </a:rPr>
              <a:t>Secondary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2" name="object 178">
            <a:extLst>
              <a:ext uri="{FF2B5EF4-FFF2-40B4-BE49-F238E27FC236}">
                <a16:creationId xmlns:a16="http://schemas.microsoft.com/office/drawing/2014/main" id="{F6D5DA12-120D-44D1-9E83-3E1289AABF7D}"/>
              </a:ext>
            </a:extLst>
          </p:cNvPr>
          <p:cNvSpPr/>
          <p:nvPr/>
        </p:nvSpPr>
        <p:spPr>
          <a:xfrm>
            <a:off x="9065291" y="4533005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137"/>
                </a:lnTo>
              </a:path>
            </a:pathLst>
          </a:custGeom>
          <a:ln w="43179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79">
            <a:extLst>
              <a:ext uri="{FF2B5EF4-FFF2-40B4-BE49-F238E27FC236}">
                <a16:creationId xmlns:a16="http://schemas.microsoft.com/office/drawing/2014/main" id="{9F6D5C37-ED1F-45FE-BA58-45DCB8723F0A}"/>
              </a:ext>
            </a:extLst>
          </p:cNvPr>
          <p:cNvSpPr/>
          <p:nvPr/>
        </p:nvSpPr>
        <p:spPr>
          <a:xfrm>
            <a:off x="8955308" y="4511416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19964" y="0"/>
                </a:lnTo>
              </a:path>
            </a:pathLst>
          </a:custGeom>
          <a:ln w="4318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0">
            <a:extLst>
              <a:ext uri="{FF2B5EF4-FFF2-40B4-BE49-F238E27FC236}">
                <a16:creationId xmlns:a16="http://schemas.microsoft.com/office/drawing/2014/main" id="{4C86D4B9-C17A-4D05-B449-BC29533C6B60}"/>
              </a:ext>
            </a:extLst>
          </p:cNvPr>
          <p:cNvSpPr/>
          <p:nvPr/>
        </p:nvSpPr>
        <p:spPr>
          <a:xfrm>
            <a:off x="9065291" y="4401687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138"/>
                </a:lnTo>
              </a:path>
            </a:pathLst>
          </a:custGeom>
          <a:ln w="43179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1">
            <a:extLst>
              <a:ext uri="{FF2B5EF4-FFF2-40B4-BE49-F238E27FC236}">
                <a16:creationId xmlns:a16="http://schemas.microsoft.com/office/drawing/2014/main" id="{D0F2B964-8448-41B3-BAA7-78E72C2EA456}"/>
              </a:ext>
            </a:extLst>
          </p:cNvPr>
          <p:cNvSpPr txBox="1"/>
          <p:nvPr/>
        </p:nvSpPr>
        <p:spPr>
          <a:xfrm>
            <a:off x="7248302" y="6406763"/>
            <a:ext cx="362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Data Block(s) </a:t>
            </a:r>
            <a:r>
              <a:rPr sz="2700" i="1" spc="-7" baseline="1543" dirty="0">
                <a:solidFill>
                  <a:srgbClr val="FF0000"/>
                </a:solidFill>
                <a:latin typeface="Arial"/>
                <a:cs typeface="Arial"/>
              </a:rPr>
              <a:t>share </a:t>
            </a:r>
            <a:r>
              <a:rPr sz="1800" b="1" dirty="0">
                <a:latin typeface="Arial"/>
                <a:cs typeface="Arial"/>
              </a:rPr>
              <a:t>Log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Block(s)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6" name="object 182">
            <a:extLst>
              <a:ext uri="{FF2B5EF4-FFF2-40B4-BE49-F238E27FC236}">
                <a16:creationId xmlns:a16="http://schemas.microsoft.com/office/drawing/2014/main" id="{8D19138F-DAF4-4628-8905-A9090FBBEACB}"/>
              </a:ext>
            </a:extLst>
          </p:cNvPr>
          <p:cNvSpPr/>
          <p:nvPr/>
        </p:nvSpPr>
        <p:spPr>
          <a:xfrm>
            <a:off x="9260743" y="3689979"/>
            <a:ext cx="1773174" cy="6377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3">
            <a:extLst>
              <a:ext uri="{FF2B5EF4-FFF2-40B4-BE49-F238E27FC236}">
                <a16:creationId xmlns:a16="http://schemas.microsoft.com/office/drawing/2014/main" id="{C7CD723F-BC4F-449D-A931-895AF51D8E22}"/>
              </a:ext>
            </a:extLst>
          </p:cNvPr>
          <p:cNvSpPr/>
          <p:nvPr/>
        </p:nvSpPr>
        <p:spPr>
          <a:xfrm>
            <a:off x="9266078" y="3665583"/>
            <a:ext cx="1761744" cy="608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4">
            <a:extLst>
              <a:ext uri="{FF2B5EF4-FFF2-40B4-BE49-F238E27FC236}">
                <a16:creationId xmlns:a16="http://schemas.microsoft.com/office/drawing/2014/main" id="{BC59A792-0839-4634-9E71-720EBBA3AA44}"/>
              </a:ext>
            </a:extLst>
          </p:cNvPr>
          <p:cNvSpPr/>
          <p:nvPr/>
        </p:nvSpPr>
        <p:spPr>
          <a:xfrm>
            <a:off x="9316369" y="3725793"/>
            <a:ext cx="1668780" cy="533400"/>
          </a:xfrm>
          <a:custGeom>
            <a:avLst/>
            <a:gdLst/>
            <a:ahLst/>
            <a:cxnLst/>
            <a:rect l="l" t="t" r="r" b="b"/>
            <a:pathLst>
              <a:path w="1668779" h="533400">
                <a:moveTo>
                  <a:pt x="1390650" y="378713"/>
                </a:moveTo>
                <a:lnTo>
                  <a:pt x="973454" y="378713"/>
                </a:lnTo>
                <a:lnTo>
                  <a:pt x="1074038" y="533400"/>
                </a:lnTo>
                <a:lnTo>
                  <a:pt x="1390650" y="378713"/>
                </a:lnTo>
                <a:close/>
              </a:path>
              <a:path w="1668779" h="533400">
                <a:moveTo>
                  <a:pt x="1605660" y="0"/>
                </a:moveTo>
                <a:lnTo>
                  <a:pt x="63119" y="0"/>
                </a:lnTo>
                <a:lnTo>
                  <a:pt x="38576" y="4968"/>
                </a:lnTo>
                <a:lnTo>
                  <a:pt x="18510" y="18510"/>
                </a:lnTo>
                <a:lnTo>
                  <a:pt x="4968" y="38576"/>
                </a:lnTo>
                <a:lnTo>
                  <a:pt x="0" y="63118"/>
                </a:lnTo>
                <a:lnTo>
                  <a:pt x="0" y="315594"/>
                </a:lnTo>
                <a:lnTo>
                  <a:pt x="4968" y="340137"/>
                </a:lnTo>
                <a:lnTo>
                  <a:pt x="18510" y="360203"/>
                </a:lnTo>
                <a:lnTo>
                  <a:pt x="38576" y="373745"/>
                </a:lnTo>
                <a:lnTo>
                  <a:pt x="63119" y="378713"/>
                </a:lnTo>
                <a:lnTo>
                  <a:pt x="1605660" y="378713"/>
                </a:lnTo>
                <a:lnTo>
                  <a:pt x="1630203" y="373745"/>
                </a:lnTo>
                <a:lnTo>
                  <a:pt x="1650269" y="360203"/>
                </a:lnTo>
                <a:lnTo>
                  <a:pt x="1663811" y="340137"/>
                </a:lnTo>
                <a:lnTo>
                  <a:pt x="1668779" y="315594"/>
                </a:lnTo>
                <a:lnTo>
                  <a:pt x="1668779" y="63118"/>
                </a:lnTo>
                <a:lnTo>
                  <a:pt x="1663811" y="38576"/>
                </a:lnTo>
                <a:lnTo>
                  <a:pt x="1650269" y="18510"/>
                </a:lnTo>
                <a:lnTo>
                  <a:pt x="1630203" y="4968"/>
                </a:lnTo>
                <a:lnTo>
                  <a:pt x="16056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5">
            <a:extLst>
              <a:ext uri="{FF2B5EF4-FFF2-40B4-BE49-F238E27FC236}">
                <a16:creationId xmlns:a16="http://schemas.microsoft.com/office/drawing/2014/main" id="{77F94B29-16CC-44A4-B5CE-3758A72528DC}"/>
              </a:ext>
            </a:extLst>
          </p:cNvPr>
          <p:cNvSpPr/>
          <p:nvPr/>
        </p:nvSpPr>
        <p:spPr>
          <a:xfrm>
            <a:off x="9316369" y="3725793"/>
            <a:ext cx="1668780" cy="533400"/>
          </a:xfrm>
          <a:custGeom>
            <a:avLst/>
            <a:gdLst/>
            <a:ahLst/>
            <a:cxnLst/>
            <a:rect l="l" t="t" r="r" b="b"/>
            <a:pathLst>
              <a:path w="1668779" h="533400">
                <a:moveTo>
                  <a:pt x="0" y="63118"/>
                </a:moveTo>
                <a:lnTo>
                  <a:pt x="4968" y="38576"/>
                </a:lnTo>
                <a:lnTo>
                  <a:pt x="18510" y="18510"/>
                </a:lnTo>
                <a:lnTo>
                  <a:pt x="38576" y="4968"/>
                </a:lnTo>
                <a:lnTo>
                  <a:pt x="63119" y="0"/>
                </a:lnTo>
                <a:lnTo>
                  <a:pt x="973454" y="0"/>
                </a:lnTo>
                <a:lnTo>
                  <a:pt x="1390650" y="0"/>
                </a:lnTo>
                <a:lnTo>
                  <a:pt x="1605660" y="0"/>
                </a:lnTo>
                <a:lnTo>
                  <a:pt x="1630203" y="4968"/>
                </a:lnTo>
                <a:lnTo>
                  <a:pt x="1650269" y="18510"/>
                </a:lnTo>
                <a:lnTo>
                  <a:pt x="1663811" y="38576"/>
                </a:lnTo>
                <a:lnTo>
                  <a:pt x="1668779" y="63118"/>
                </a:lnTo>
                <a:lnTo>
                  <a:pt x="1668779" y="220980"/>
                </a:lnTo>
                <a:lnTo>
                  <a:pt x="1668779" y="315594"/>
                </a:lnTo>
                <a:lnTo>
                  <a:pt x="1663811" y="340137"/>
                </a:lnTo>
                <a:lnTo>
                  <a:pt x="1650269" y="360203"/>
                </a:lnTo>
                <a:lnTo>
                  <a:pt x="1630203" y="373745"/>
                </a:lnTo>
                <a:lnTo>
                  <a:pt x="1605660" y="378713"/>
                </a:lnTo>
                <a:lnTo>
                  <a:pt x="1390650" y="378713"/>
                </a:lnTo>
                <a:lnTo>
                  <a:pt x="1074038" y="533400"/>
                </a:lnTo>
                <a:lnTo>
                  <a:pt x="973454" y="378713"/>
                </a:lnTo>
                <a:lnTo>
                  <a:pt x="63119" y="378713"/>
                </a:lnTo>
                <a:lnTo>
                  <a:pt x="38576" y="373745"/>
                </a:lnTo>
                <a:lnTo>
                  <a:pt x="18510" y="360203"/>
                </a:lnTo>
                <a:lnTo>
                  <a:pt x="4968" y="340137"/>
                </a:lnTo>
                <a:lnTo>
                  <a:pt x="0" y="315594"/>
                </a:lnTo>
                <a:lnTo>
                  <a:pt x="0" y="220980"/>
                </a:lnTo>
                <a:lnTo>
                  <a:pt x="0" y="6311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6">
            <a:extLst>
              <a:ext uri="{FF2B5EF4-FFF2-40B4-BE49-F238E27FC236}">
                <a16:creationId xmlns:a16="http://schemas.microsoft.com/office/drawing/2014/main" id="{497DE0D0-2E43-4217-950D-CD290119F83E}"/>
              </a:ext>
            </a:extLst>
          </p:cNvPr>
          <p:cNvSpPr txBox="1"/>
          <p:nvPr/>
        </p:nvSpPr>
        <p:spPr>
          <a:xfrm>
            <a:off x="9447433" y="3743573"/>
            <a:ext cx="14071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R/W?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31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Flash Memory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Flash memory is a widely used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memory/storage technology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today’s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products.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is 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type of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non-volatile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30" dirty="0">
                <a:solidFill>
                  <a:srgbClr val="750E6C"/>
                </a:solidFill>
                <a:latin typeface="Arial"/>
                <a:cs typeface="Arial"/>
              </a:rPr>
              <a:t>memory.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Data can be </a:t>
            </a:r>
            <a:r>
              <a:rPr lang="en-US" altLang="zh-TW" sz="2000" b="1" spc="-5" dirty="0">
                <a:solidFill>
                  <a:srgbClr val="750E6C"/>
                </a:solidFill>
                <a:latin typeface="Arial"/>
                <a:cs typeface="Arial"/>
              </a:rPr>
              <a:t>persisted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under power loss.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Revenue Growth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40% every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year!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35" dirty="0">
                <a:solidFill>
                  <a:srgbClr val="333333"/>
                </a:solidFill>
                <a:latin typeface="Arial"/>
                <a:cs typeface="Arial"/>
              </a:rPr>
              <a:t>Volume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Price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~40% annual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reduction!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B6B6911-0B43-45CA-B3E2-5CC662FDA394}"/>
              </a:ext>
            </a:extLst>
          </p:cNvPr>
          <p:cNvSpPr/>
          <p:nvPr/>
        </p:nvSpPr>
        <p:spPr>
          <a:xfrm>
            <a:off x="5878388" y="3646848"/>
            <a:ext cx="5006347" cy="2737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F229FA5-501C-412F-9A20-3ED377787CA8}"/>
              </a:ext>
            </a:extLst>
          </p:cNvPr>
          <p:cNvSpPr txBox="1"/>
          <p:nvPr/>
        </p:nvSpPr>
        <p:spPr>
          <a:xfrm>
            <a:off x="6225099" y="6367950"/>
            <a:ext cx="438848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Sources </a:t>
            </a: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: Global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SSD </a:t>
            </a: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Market to Post CAGR of 41% Until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2022,</a:t>
            </a:r>
            <a:r>
              <a:rPr sz="1000" spc="-1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OriginStorage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D728FF2-D6C6-4F04-BBEA-2847BEFEE996}"/>
              </a:ext>
            </a:extLst>
          </p:cNvPr>
          <p:cNvSpPr txBox="1"/>
          <p:nvPr/>
        </p:nvSpPr>
        <p:spPr>
          <a:xfrm>
            <a:off x="2573849" y="6365663"/>
            <a:ext cx="27533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Sources </a:t>
            </a: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: Micron,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Intel </a:t>
            </a: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And 3D NAND Post</a:t>
            </a:r>
            <a:r>
              <a:rPr sz="1000" spc="1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[</a:t>
            </a:r>
            <a:r>
              <a:rPr sz="10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link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952FB28-D04C-44C3-924F-62D3FEC0881E}"/>
              </a:ext>
            </a:extLst>
          </p:cNvPr>
          <p:cNvSpPr/>
          <p:nvPr/>
        </p:nvSpPr>
        <p:spPr>
          <a:xfrm>
            <a:off x="2205980" y="3646848"/>
            <a:ext cx="3382071" cy="2707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47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Hybrid FTL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Hybrid FTLs logically partition blocks into two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groups: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Data Blocks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mapped via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block-level</a:t>
            </a:r>
            <a:r>
              <a:rPr lang="en-US" altLang="zh-TW" sz="2400" u="sng" spc="10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mapping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Log/Update Blocks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mapped via a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page-level</a:t>
            </a:r>
            <a:r>
              <a:rPr lang="en-US" altLang="zh-TW" sz="2400" u="sng" spc="114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mapping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Any update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on data blocks are performed by writes to the log</a:t>
            </a:r>
            <a:r>
              <a:rPr lang="en-US" altLang="zh-TW" sz="2000" spc="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Few log blocks are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shared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by all data</a:t>
            </a:r>
            <a:r>
              <a:rPr lang="en-US" altLang="zh-TW" sz="2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0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EA7CC23-EDB7-4FEF-A786-DF2EAAA784D0}"/>
              </a:ext>
            </a:extLst>
          </p:cNvPr>
          <p:cNvSpPr/>
          <p:nvPr/>
        </p:nvSpPr>
        <p:spPr>
          <a:xfrm>
            <a:off x="2638028" y="3115017"/>
            <a:ext cx="7416829" cy="3554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30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Expensive Merge of Hybrid FTL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Hybrid FTLs induce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costly garbage</a:t>
            </a:r>
            <a:r>
              <a:rPr lang="en-US" altLang="zh-TW"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collection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E6124EA-2D3D-47F2-A7F7-DAA7FB5429EF}"/>
              </a:ext>
            </a:extLst>
          </p:cNvPr>
          <p:cNvSpPr/>
          <p:nvPr/>
        </p:nvSpPr>
        <p:spPr>
          <a:xfrm>
            <a:off x="1746069" y="1700808"/>
            <a:ext cx="9128732" cy="4384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7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Demand-based Address Translation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Keeping all mapping tables in RAM is</a:t>
            </a:r>
            <a:r>
              <a:rPr lang="en-US" altLang="zh-TW" sz="28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ineffective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Page-level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translation for all data with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limited</a:t>
            </a:r>
            <a:r>
              <a:rPr lang="en-US" altLang="zh-TW" sz="28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RAM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Map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008000"/>
                </a:solidFill>
                <a:latin typeface="Arial"/>
                <a:cs typeface="Arial"/>
              </a:rPr>
              <a:t>data pages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stored in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translation pages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lang="en-US" altLang="zh-TW" sz="240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flash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10" dirty="0">
                <a:solidFill>
                  <a:srgbClr val="FF0000"/>
                </a:solidFill>
                <a:latin typeface="Arial"/>
                <a:cs typeface="Arial"/>
              </a:rPr>
              <a:t>Translation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pages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cached in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RAM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on</a:t>
            </a:r>
            <a:r>
              <a:rPr lang="en-US" altLang="zh-TW" sz="2400" spc="8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demand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240665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Map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translation pages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z="2400" spc="-5" dirty="0">
                <a:solidFill>
                  <a:srgbClr val="17375E"/>
                </a:solidFill>
                <a:latin typeface="Arial"/>
                <a:cs typeface="Arial"/>
              </a:rPr>
              <a:t>global translation table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are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kept in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RAM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efficient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lookup.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6DC4911-0B4D-4B79-AA75-9F5ADE8DD550}"/>
              </a:ext>
            </a:extLst>
          </p:cNvPr>
          <p:cNvSpPr/>
          <p:nvPr/>
        </p:nvSpPr>
        <p:spPr>
          <a:xfrm>
            <a:off x="1917948" y="3666186"/>
            <a:ext cx="8991600" cy="3043555"/>
          </a:xfrm>
          <a:custGeom>
            <a:avLst/>
            <a:gdLst/>
            <a:ahLst/>
            <a:cxnLst/>
            <a:rect l="l" t="t" r="r" b="b"/>
            <a:pathLst>
              <a:path w="8991600" h="3043554">
                <a:moveTo>
                  <a:pt x="0" y="3043428"/>
                </a:moveTo>
                <a:lnTo>
                  <a:pt x="8991600" y="3043428"/>
                </a:lnTo>
                <a:lnTo>
                  <a:pt x="8991600" y="0"/>
                </a:lnTo>
                <a:lnTo>
                  <a:pt x="0" y="0"/>
                </a:lnTo>
                <a:lnTo>
                  <a:pt x="0" y="3043428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18B9B02-9558-4623-AD67-1A498B8B41A4}"/>
              </a:ext>
            </a:extLst>
          </p:cNvPr>
          <p:cNvSpPr txBox="1"/>
          <p:nvPr/>
        </p:nvSpPr>
        <p:spPr>
          <a:xfrm>
            <a:off x="10445162" y="4245051"/>
            <a:ext cx="366395" cy="1887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40FA1AAF-E105-4E7A-A435-F151848AFB36}"/>
              </a:ext>
            </a:extLst>
          </p:cNvPr>
          <p:cNvSpPr/>
          <p:nvPr/>
        </p:nvSpPr>
        <p:spPr>
          <a:xfrm>
            <a:off x="6890761" y="4230802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81854E77-10D8-4602-A82F-BF3478C33D89}"/>
              </a:ext>
            </a:extLst>
          </p:cNvPr>
          <p:cNvSpPr/>
          <p:nvPr/>
        </p:nvSpPr>
        <p:spPr>
          <a:xfrm>
            <a:off x="6965057" y="4307409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EBFDB27C-21FA-43AF-A17D-7FC3FA762D9C}"/>
              </a:ext>
            </a:extLst>
          </p:cNvPr>
          <p:cNvSpPr/>
          <p:nvPr/>
        </p:nvSpPr>
        <p:spPr>
          <a:xfrm>
            <a:off x="6965057" y="4307409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02BE8651-2A72-4A37-A191-382609AA09C1}"/>
              </a:ext>
            </a:extLst>
          </p:cNvPr>
          <p:cNvSpPr/>
          <p:nvPr/>
        </p:nvSpPr>
        <p:spPr>
          <a:xfrm>
            <a:off x="7178797" y="4230802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9BACF8F8-DB9C-435B-A070-597677E6B8FF}"/>
              </a:ext>
            </a:extLst>
          </p:cNvPr>
          <p:cNvSpPr/>
          <p:nvPr/>
        </p:nvSpPr>
        <p:spPr>
          <a:xfrm>
            <a:off x="7253092" y="4307409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57819F17-680B-46FA-A455-4BE7B4013AA5}"/>
              </a:ext>
            </a:extLst>
          </p:cNvPr>
          <p:cNvSpPr/>
          <p:nvPr/>
        </p:nvSpPr>
        <p:spPr>
          <a:xfrm>
            <a:off x="7253092" y="4307409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40D11E78-BDA9-40A4-9255-578F6CF143EA}"/>
              </a:ext>
            </a:extLst>
          </p:cNvPr>
          <p:cNvSpPr/>
          <p:nvPr/>
        </p:nvSpPr>
        <p:spPr>
          <a:xfrm>
            <a:off x="7754870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FB73DEFD-AFA4-4333-B46D-D55B958A1585}"/>
              </a:ext>
            </a:extLst>
          </p:cNvPr>
          <p:cNvSpPr/>
          <p:nvPr/>
        </p:nvSpPr>
        <p:spPr>
          <a:xfrm>
            <a:off x="7829165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4596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B220D4C1-97C3-4F03-B054-F0C990F1EB83}"/>
              </a:ext>
            </a:extLst>
          </p:cNvPr>
          <p:cNvSpPr/>
          <p:nvPr/>
        </p:nvSpPr>
        <p:spPr>
          <a:xfrm>
            <a:off x="7829165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3C996CFA-C467-47F5-B059-AE5B1EA207D2}"/>
              </a:ext>
            </a:extLst>
          </p:cNvPr>
          <p:cNvSpPr/>
          <p:nvPr/>
        </p:nvSpPr>
        <p:spPr>
          <a:xfrm>
            <a:off x="8042905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678B89D1-A90D-4F8B-AE94-101BF782E02C}"/>
              </a:ext>
            </a:extLst>
          </p:cNvPr>
          <p:cNvSpPr/>
          <p:nvPr/>
        </p:nvSpPr>
        <p:spPr>
          <a:xfrm>
            <a:off x="8117201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84873243-AD36-495A-8AF9-20E3FBF87143}"/>
              </a:ext>
            </a:extLst>
          </p:cNvPr>
          <p:cNvSpPr/>
          <p:nvPr/>
        </p:nvSpPr>
        <p:spPr>
          <a:xfrm>
            <a:off x="8117201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EE5F7A15-8D9B-46E8-B482-5802160698B9}"/>
              </a:ext>
            </a:extLst>
          </p:cNvPr>
          <p:cNvSpPr/>
          <p:nvPr/>
        </p:nvSpPr>
        <p:spPr>
          <a:xfrm>
            <a:off x="8330941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ACEF337C-A216-4D8D-B7C6-C551205FEC5D}"/>
              </a:ext>
            </a:extLst>
          </p:cNvPr>
          <p:cNvSpPr/>
          <p:nvPr/>
        </p:nvSpPr>
        <p:spPr>
          <a:xfrm>
            <a:off x="8405236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459520E7-7D4E-4987-A667-E2E98C115021}"/>
              </a:ext>
            </a:extLst>
          </p:cNvPr>
          <p:cNvSpPr/>
          <p:nvPr/>
        </p:nvSpPr>
        <p:spPr>
          <a:xfrm>
            <a:off x="8405236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83264EFC-FF3B-4FEE-896B-8ED6D99A4C64}"/>
              </a:ext>
            </a:extLst>
          </p:cNvPr>
          <p:cNvSpPr/>
          <p:nvPr/>
        </p:nvSpPr>
        <p:spPr>
          <a:xfrm>
            <a:off x="9483085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EF081A6D-F7E3-488A-83FB-D9169493447B}"/>
              </a:ext>
            </a:extLst>
          </p:cNvPr>
          <p:cNvSpPr/>
          <p:nvPr/>
        </p:nvSpPr>
        <p:spPr>
          <a:xfrm>
            <a:off x="9557381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482A3622-BB52-42E3-852A-F7F83283C11A}"/>
              </a:ext>
            </a:extLst>
          </p:cNvPr>
          <p:cNvSpPr/>
          <p:nvPr/>
        </p:nvSpPr>
        <p:spPr>
          <a:xfrm>
            <a:off x="9557381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0281EA79-0A9F-4AD9-908C-A05266E1C208}"/>
              </a:ext>
            </a:extLst>
          </p:cNvPr>
          <p:cNvSpPr/>
          <p:nvPr/>
        </p:nvSpPr>
        <p:spPr>
          <a:xfrm>
            <a:off x="9771121" y="4230053"/>
            <a:ext cx="427532" cy="648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B8923BC2-A9B4-4425-A0E5-D69B8364CCCF}"/>
              </a:ext>
            </a:extLst>
          </p:cNvPr>
          <p:cNvSpPr/>
          <p:nvPr/>
        </p:nvSpPr>
        <p:spPr>
          <a:xfrm>
            <a:off x="9845417" y="4306647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90" h="504825">
                <a:moveTo>
                  <a:pt x="0" y="504444"/>
                </a:moveTo>
                <a:lnTo>
                  <a:pt x="288035" y="504444"/>
                </a:lnTo>
                <a:lnTo>
                  <a:pt x="288035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01CEA954-F88F-4DB9-813B-C205296DE3D9}"/>
              </a:ext>
            </a:extLst>
          </p:cNvPr>
          <p:cNvSpPr/>
          <p:nvPr/>
        </p:nvSpPr>
        <p:spPr>
          <a:xfrm>
            <a:off x="9845417" y="4306647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90" h="504825">
                <a:moveTo>
                  <a:pt x="0" y="504444"/>
                </a:moveTo>
                <a:lnTo>
                  <a:pt x="288035" y="504444"/>
                </a:lnTo>
                <a:lnTo>
                  <a:pt x="288035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9F491153-369F-4951-B35F-DE0D1B47303C}"/>
              </a:ext>
            </a:extLst>
          </p:cNvPr>
          <p:cNvSpPr/>
          <p:nvPr/>
        </p:nvSpPr>
        <p:spPr>
          <a:xfrm>
            <a:off x="6868664" y="3938918"/>
            <a:ext cx="3299460" cy="349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2ECDF684-FFB9-4A1E-858B-B2B77ED9226F}"/>
              </a:ext>
            </a:extLst>
          </p:cNvPr>
          <p:cNvSpPr/>
          <p:nvPr/>
        </p:nvSpPr>
        <p:spPr>
          <a:xfrm>
            <a:off x="6967342" y="4012554"/>
            <a:ext cx="3111500" cy="212090"/>
          </a:xfrm>
          <a:custGeom>
            <a:avLst/>
            <a:gdLst/>
            <a:ahLst/>
            <a:cxnLst/>
            <a:rect l="l" t="t" r="r" b="b"/>
            <a:pathLst>
              <a:path w="3111500" h="212089">
                <a:moveTo>
                  <a:pt x="0" y="206461"/>
                </a:moveTo>
                <a:lnTo>
                  <a:pt x="45239" y="189957"/>
                </a:lnTo>
                <a:lnTo>
                  <a:pt x="112617" y="169339"/>
                </a:lnTo>
                <a:lnTo>
                  <a:pt x="153530" y="157894"/>
                </a:lnTo>
                <a:lnTo>
                  <a:pt x="198684" y="145911"/>
                </a:lnTo>
                <a:lnTo>
                  <a:pt x="247648" y="133551"/>
                </a:lnTo>
                <a:lnTo>
                  <a:pt x="299991" y="120977"/>
                </a:lnTo>
                <a:lnTo>
                  <a:pt x="355282" y="108354"/>
                </a:lnTo>
                <a:lnTo>
                  <a:pt x="413089" y="95843"/>
                </a:lnTo>
                <a:lnTo>
                  <a:pt x="472982" y="83609"/>
                </a:lnTo>
                <a:lnTo>
                  <a:pt x="534528" y="71813"/>
                </a:lnTo>
                <a:lnTo>
                  <a:pt x="597298" y="60620"/>
                </a:lnTo>
                <a:lnTo>
                  <a:pt x="660859" y="50191"/>
                </a:lnTo>
                <a:lnTo>
                  <a:pt x="724781" y="40691"/>
                </a:lnTo>
                <a:lnTo>
                  <a:pt x="788633" y="32282"/>
                </a:lnTo>
                <a:lnTo>
                  <a:pt x="851983" y="25128"/>
                </a:lnTo>
                <a:lnTo>
                  <a:pt x="914400" y="19390"/>
                </a:lnTo>
                <a:lnTo>
                  <a:pt x="958052" y="16118"/>
                </a:lnTo>
                <a:lnTo>
                  <a:pt x="1003367" y="13157"/>
                </a:lnTo>
                <a:lnTo>
                  <a:pt x="1050203" y="10505"/>
                </a:lnTo>
                <a:lnTo>
                  <a:pt x="1098422" y="8158"/>
                </a:lnTo>
                <a:lnTo>
                  <a:pt x="1147882" y="6112"/>
                </a:lnTo>
                <a:lnTo>
                  <a:pt x="1198443" y="4367"/>
                </a:lnTo>
                <a:lnTo>
                  <a:pt x="1249966" y="2917"/>
                </a:lnTo>
                <a:lnTo>
                  <a:pt x="1302309" y="1760"/>
                </a:lnTo>
                <a:lnTo>
                  <a:pt x="1355333" y="892"/>
                </a:lnTo>
                <a:lnTo>
                  <a:pt x="1408898" y="312"/>
                </a:lnTo>
                <a:lnTo>
                  <a:pt x="1462863" y="15"/>
                </a:lnTo>
                <a:lnTo>
                  <a:pt x="1517089" y="0"/>
                </a:lnTo>
                <a:lnTo>
                  <a:pt x="1571434" y="261"/>
                </a:lnTo>
                <a:lnTo>
                  <a:pt x="1625759" y="797"/>
                </a:lnTo>
                <a:lnTo>
                  <a:pt x="1679923" y="1605"/>
                </a:lnTo>
                <a:lnTo>
                  <a:pt x="1733787" y="2680"/>
                </a:lnTo>
                <a:lnTo>
                  <a:pt x="1787210" y="4021"/>
                </a:lnTo>
                <a:lnTo>
                  <a:pt x="1840052" y="5624"/>
                </a:lnTo>
                <a:lnTo>
                  <a:pt x="1892172" y="7487"/>
                </a:lnTo>
                <a:lnTo>
                  <a:pt x="1943431" y="9605"/>
                </a:lnTo>
                <a:lnTo>
                  <a:pt x="1993688" y="11976"/>
                </a:lnTo>
                <a:lnTo>
                  <a:pt x="2042803" y="14597"/>
                </a:lnTo>
                <a:lnTo>
                  <a:pt x="2090636" y="17465"/>
                </a:lnTo>
                <a:lnTo>
                  <a:pt x="2137046" y="20577"/>
                </a:lnTo>
                <a:lnTo>
                  <a:pt x="2181894" y="23929"/>
                </a:lnTo>
                <a:lnTo>
                  <a:pt x="2225040" y="27518"/>
                </a:lnTo>
                <a:lnTo>
                  <a:pt x="2286636" y="33528"/>
                </a:lnTo>
                <a:lnTo>
                  <a:pt x="2349091" y="40795"/>
                </a:lnTo>
                <a:lnTo>
                  <a:pt x="2411969" y="49177"/>
                </a:lnTo>
                <a:lnTo>
                  <a:pt x="2474839" y="58530"/>
                </a:lnTo>
                <a:lnTo>
                  <a:pt x="2537265" y="68713"/>
                </a:lnTo>
                <a:lnTo>
                  <a:pt x="2598815" y="79584"/>
                </a:lnTo>
                <a:lnTo>
                  <a:pt x="2659054" y="90999"/>
                </a:lnTo>
                <a:lnTo>
                  <a:pt x="2717551" y="102817"/>
                </a:lnTo>
                <a:lnTo>
                  <a:pt x="2773870" y="114894"/>
                </a:lnTo>
                <a:lnTo>
                  <a:pt x="2827579" y="127090"/>
                </a:lnTo>
                <a:lnTo>
                  <a:pt x="2878243" y="139260"/>
                </a:lnTo>
                <a:lnTo>
                  <a:pt x="2925430" y="151263"/>
                </a:lnTo>
                <a:lnTo>
                  <a:pt x="2968706" y="162957"/>
                </a:lnTo>
                <a:lnTo>
                  <a:pt x="3007638" y="174199"/>
                </a:lnTo>
                <a:lnTo>
                  <a:pt x="3070732" y="194756"/>
                </a:lnTo>
                <a:lnTo>
                  <a:pt x="3094028" y="203786"/>
                </a:lnTo>
                <a:lnTo>
                  <a:pt x="3111246" y="211795"/>
                </a:lnTo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0B41CBDB-62EF-489D-B6AB-E9D468F6CA27}"/>
              </a:ext>
            </a:extLst>
          </p:cNvPr>
          <p:cNvSpPr/>
          <p:nvPr/>
        </p:nvSpPr>
        <p:spPr>
          <a:xfrm>
            <a:off x="7856978" y="3804107"/>
            <a:ext cx="1525270" cy="400050"/>
          </a:xfrm>
          <a:custGeom>
            <a:avLst/>
            <a:gdLst/>
            <a:ahLst/>
            <a:cxnLst/>
            <a:rect l="l" t="t" r="r" b="b"/>
            <a:pathLst>
              <a:path w="1525270" h="400050">
                <a:moveTo>
                  <a:pt x="0" y="400049"/>
                </a:moveTo>
                <a:lnTo>
                  <a:pt x="1524762" y="400049"/>
                </a:lnTo>
                <a:lnTo>
                  <a:pt x="1524762" y="0"/>
                </a:lnTo>
                <a:lnTo>
                  <a:pt x="0" y="0"/>
                </a:lnTo>
                <a:lnTo>
                  <a:pt x="0" y="400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BE6F3C31-C4E1-425E-9F44-B851142A21D1}"/>
              </a:ext>
            </a:extLst>
          </p:cNvPr>
          <p:cNvSpPr/>
          <p:nvPr/>
        </p:nvSpPr>
        <p:spPr>
          <a:xfrm>
            <a:off x="7790684" y="3767531"/>
            <a:ext cx="1662684" cy="5646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8">
            <a:extLst>
              <a:ext uri="{FF2B5EF4-FFF2-40B4-BE49-F238E27FC236}">
                <a16:creationId xmlns:a16="http://schemas.microsoft.com/office/drawing/2014/main" id="{965D32A2-F415-44CE-BCD5-BC012ED937F3}"/>
              </a:ext>
            </a:extLst>
          </p:cNvPr>
          <p:cNvSpPr txBox="1"/>
          <p:nvPr/>
        </p:nvSpPr>
        <p:spPr>
          <a:xfrm>
            <a:off x="7936479" y="3830269"/>
            <a:ext cx="1351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05868"/>
                </a:solidFill>
                <a:latin typeface="Arial"/>
                <a:cs typeface="Arial"/>
              </a:rPr>
              <a:t>Data</a:t>
            </a:r>
            <a:r>
              <a:rPr sz="2000" spc="-60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9">
            <a:extLst>
              <a:ext uri="{FF2B5EF4-FFF2-40B4-BE49-F238E27FC236}">
                <a16:creationId xmlns:a16="http://schemas.microsoft.com/office/drawing/2014/main" id="{FF9A2C59-0076-4800-A845-6D9A486F6B2F}"/>
              </a:ext>
            </a:extLst>
          </p:cNvPr>
          <p:cNvSpPr/>
          <p:nvPr/>
        </p:nvSpPr>
        <p:spPr>
          <a:xfrm>
            <a:off x="8962640" y="4279595"/>
            <a:ext cx="686561" cy="564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0">
            <a:extLst>
              <a:ext uri="{FF2B5EF4-FFF2-40B4-BE49-F238E27FC236}">
                <a16:creationId xmlns:a16="http://schemas.microsoft.com/office/drawing/2014/main" id="{3C1D53AD-8A9B-47F0-90AF-5F087AD9977A}"/>
              </a:ext>
            </a:extLst>
          </p:cNvPr>
          <p:cNvSpPr txBox="1"/>
          <p:nvPr/>
        </p:nvSpPr>
        <p:spPr>
          <a:xfrm>
            <a:off x="9108943" y="4342587"/>
            <a:ext cx="3759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05868"/>
                </a:solidFill>
                <a:latin typeface="Arial"/>
                <a:cs typeface="Arial"/>
              </a:rPr>
              <a:t>. .</a:t>
            </a:r>
            <a:r>
              <a:rPr sz="2000" spc="-100" dirty="0">
                <a:solidFill>
                  <a:srgbClr val="20586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05868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41">
            <a:extLst>
              <a:ext uri="{FF2B5EF4-FFF2-40B4-BE49-F238E27FC236}">
                <a16:creationId xmlns:a16="http://schemas.microsoft.com/office/drawing/2014/main" id="{A16760D3-6353-4106-963D-5A5522BF0F49}"/>
              </a:ext>
            </a:extLst>
          </p:cNvPr>
          <p:cNvSpPr/>
          <p:nvPr/>
        </p:nvSpPr>
        <p:spPr>
          <a:xfrm>
            <a:off x="8618978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2">
            <a:extLst>
              <a:ext uri="{FF2B5EF4-FFF2-40B4-BE49-F238E27FC236}">
                <a16:creationId xmlns:a16="http://schemas.microsoft.com/office/drawing/2014/main" id="{001DCA7E-D688-4F42-A501-E085C6E96B3D}"/>
              </a:ext>
            </a:extLst>
          </p:cNvPr>
          <p:cNvSpPr/>
          <p:nvPr/>
        </p:nvSpPr>
        <p:spPr>
          <a:xfrm>
            <a:off x="8693272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3">
            <a:extLst>
              <a:ext uri="{FF2B5EF4-FFF2-40B4-BE49-F238E27FC236}">
                <a16:creationId xmlns:a16="http://schemas.microsoft.com/office/drawing/2014/main" id="{E47CBC05-8B78-45CC-A136-B9B30E7DE7AF}"/>
              </a:ext>
            </a:extLst>
          </p:cNvPr>
          <p:cNvSpPr/>
          <p:nvPr/>
        </p:nvSpPr>
        <p:spPr>
          <a:xfrm>
            <a:off x="8693272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90" h="504189">
                <a:moveTo>
                  <a:pt x="0" y="503682"/>
                </a:moveTo>
                <a:lnTo>
                  <a:pt x="288035" y="503682"/>
                </a:lnTo>
                <a:lnTo>
                  <a:pt x="288035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4">
            <a:extLst>
              <a:ext uri="{FF2B5EF4-FFF2-40B4-BE49-F238E27FC236}">
                <a16:creationId xmlns:a16="http://schemas.microsoft.com/office/drawing/2014/main" id="{E96D606F-B79D-459D-A82C-3669304FB93B}"/>
              </a:ext>
            </a:extLst>
          </p:cNvPr>
          <p:cNvSpPr txBox="1"/>
          <p:nvPr/>
        </p:nvSpPr>
        <p:spPr>
          <a:xfrm>
            <a:off x="2039362" y="4186631"/>
            <a:ext cx="744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Flash  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5">
            <a:extLst>
              <a:ext uri="{FF2B5EF4-FFF2-40B4-BE49-F238E27FC236}">
                <a16:creationId xmlns:a16="http://schemas.microsoft.com/office/drawing/2014/main" id="{3668D0C7-0088-4FB9-90F9-8CA8CD6D4F20}"/>
              </a:ext>
            </a:extLst>
          </p:cNvPr>
          <p:cNvSpPr/>
          <p:nvPr/>
        </p:nvSpPr>
        <p:spPr>
          <a:xfrm>
            <a:off x="7466834" y="4228516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6">
            <a:extLst>
              <a:ext uri="{FF2B5EF4-FFF2-40B4-BE49-F238E27FC236}">
                <a16:creationId xmlns:a16="http://schemas.microsoft.com/office/drawing/2014/main" id="{3512AC0E-6586-4FB9-BD40-4579596294D8}"/>
              </a:ext>
            </a:extLst>
          </p:cNvPr>
          <p:cNvSpPr/>
          <p:nvPr/>
        </p:nvSpPr>
        <p:spPr>
          <a:xfrm>
            <a:off x="7541128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2AEC0471-0AF5-4684-BA9E-F1B7D57370C9}"/>
              </a:ext>
            </a:extLst>
          </p:cNvPr>
          <p:cNvSpPr/>
          <p:nvPr/>
        </p:nvSpPr>
        <p:spPr>
          <a:xfrm>
            <a:off x="7541128" y="4305123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8">
            <a:extLst>
              <a:ext uri="{FF2B5EF4-FFF2-40B4-BE49-F238E27FC236}">
                <a16:creationId xmlns:a16="http://schemas.microsoft.com/office/drawing/2014/main" id="{ED9632BD-A399-4A19-A8E4-2E007F4D29D4}"/>
              </a:ext>
            </a:extLst>
          </p:cNvPr>
          <p:cNvSpPr/>
          <p:nvPr/>
        </p:nvSpPr>
        <p:spPr>
          <a:xfrm>
            <a:off x="7693909" y="4810710"/>
            <a:ext cx="579881" cy="458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A2D7C6EC-B45D-4C41-BFDE-586EDB85FDF3}"/>
              </a:ext>
            </a:extLst>
          </p:cNvPr>
          <p:cNvSpPr/>
          <p:nvPr/>
        </p:nvSpPr>
        <p:spPr>
          <a:xfrm>
            <a:off x="7628378" y="5848554"/>
            <a:ext cx="718616" cy="353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0">
            <a:extLst>
              <a:ext uri="{FF2B5EF4-FFF2-40B4-BE49-F238E27FC236}">
                <a16:creationId xmlns:a16="http://schemas.microsoft.com/office/drawing/2014/main" id="{9ECFEFD3-BB2A-47F5-A796-1F0A7278C9D2}"/>
              </a:ext>
            </a:extLst>
          </p:cNvPr>
          <p:cNvSpPr/>
          <p:nvPr/>
        </p:nvSpPr>
        <p:spPr>
          <a:xfrm>
            <a:off x="7705721" y="5922086"/>
            <a:ext cx="573405" cy="215900"/>
          </a:xfrm>
          <a:custGeom>
            <a:avLst/>
            <a:gdLst/>
            <a:ahLst/>
            <a:cxnLst/>
            <a:rect l="l" t="t" r="r" b="b"/>
            <a:pathLst>
              <a:path w="573404" h="215900">
                <a:moveTo>
                  <a:pt x="0" y="215645"/>
                </a:moveTo>
                <a:lnTo>
                  <a:pt x="573024" y="215645"/>
                </a:lnTo>
                <a:lnTo>
                  <a:pt x="57302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1">
            <a:extLst>
              <a:ext uri="{FF2B5EF4-FFF2-40B4-BE49-F238E27FC236}">
                <a16:creationId xmlns:a16="http://schemas.microsoft.com/office/drawing/2014/main" id="{294352F8-6515-4D46-A022-0CDC62513160}"/>
              </a:ext>
            </a:extLst>
          </p:cNvPr>
          <p:cNvSpPr/>
          <p:nvPr/>
        </p:nvSpPr>
        <p:spPr>
          <a:xfrm>
            <a:off x="7705721" y="5922086"/>
            <a:ext cx="573405" cy="215900"/>
          </a:xfrm>
          <a:custGeom>
            <a:avLst/>
            <a:gdLst/>
            <a:ahLst/>
            <a:cxnLst/>
            <a:rect l="l" t="t" r="r" b="b"/>
            <a:pathLst>
              <a:path w="573404" h="215900">
                <a:moveTo>
                  <a:pt x="0" y="215645"/>
                </a:moveTo>
                <a:lnTo>
                  <a:pt x="573024" y="215645"/>
                </a:lnTo>
                <a:lnTo>
                  <a:pt x="57302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2">
            <a:extLst>
              <a:ext uri="{FF2B5EF4-FFF2-40B4-BE49-F238E27FC236}">
                <a16:creationId xmlns:a16="http://schemas.microsoft.com/office/drawing/2014/main" id="{31B5B03C-CEFE-4A04-BE54-8D8C3E54A077}"/>
              </a:ext>
            </a:extLst>
          </p:cNvPr>
          <p:cNvSpPr/>
          <p:nvPr/>
        </p:nvSpPr>
        <p:spPr>
          <a:xfrm>
            <a:off x="7359391" y="6148781"/>
            <a:ext cx="699528" cy="4534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3">
            <a:extLst>
              <a:ext uri="{FF2B5EF4-FFF2-40B4-BE49-F238E27FC236}">
                <a16:creationId xmlns:a16="http://schemas.microsoft.com/office/drawing/2014/main" id="{D6AAD2ED-A689-4779-9D68-FE7E5F468A0C}"/>
              </a:ext>
            </a:extLst>
          </p:cNvPr>
          <p:cNvSpPr/>
          <p:nvPr/>
        </p:nvSpPr>
        <p:spPr>
          <a:xfrm>
            <a:off x="7845547" y="6148781"/>
            <a:ext cx="823722" cy="4534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4">
            <a:extLst>
              <a:ext uri="{FF2B5EF4-FFF2-40B4-BE49-F238E27FC236}">
                <a16:creationId xmlns:a16="http://schemas.microsoft.com/office/drawing/2014/main" id="{84C77D7B-A8AD-46EB-8959-91AA2E0C95C9}"/>
              </a:ext>
            </a:extLst>
          </p:cNvPr>
          <p:cNvSpPr txBox="1"/>
          <p:nvPr/>
        </p:nvSpPr>
        <p:spPr>
          <a:xfrm>
            <a:off x="7473946" y="6196534"/>
            <a:ext cx="1064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000"/>
                </a:solidFill>
                <a:latin typeface="Arial"/>
                <a:cs typeface="Arial"/>
              </a:rPr>
              <a:t>Data</a:t>
            </a:r>
            <a:r>
              <a:rPr sz="16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Arial"/>
                <a:cs typeface="Arial"/>
              </a:rPr>
              <a:t>pages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5">
            <a:extLst>
              <a:ext uri="{FF2B5EF4-FFF2-40B4-BE49-F238E27FC236}">
                <a16:creationId xmlns:a16="http://schemas.microsoft.com/office/drawing/2014/main" id="{0314B204-EE99-4E09-9974-9DB57A6E385B}"/>
              </a:ext>
            </a:extLst>
          </p:cNvPr>
          <p:cNvSpPr/>
          <p:nvPr/>
        </p:nvSpPr>
        <p:spPr>
          <a:xfrm>
            <a:off x="7628378" y="5411928"/>
            <a:ext cx="718616" cy="353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6">
            <a:extLst>
              <a:ext uri="{FF2B5EF4-FFF2-40B4-BE49-F238E27FC236}">
                <a16:creationId xmlns:a16="http://schemas.microsoft.com/office/drawing/2014/main" id="{0BB564F6-9D20-449C-B5B2-E33F85B11797}"/>
              </a:ext>
            </a:extLst>
          </p:cNvPr>
          <p:cNvSpPr/>
          <p:nvPr/>
        </p:nvSpPr>
        <p:spPr>
          <a:xfrm>
            <a:off x="7705721" y="5485461"/>
            <a:ext cx="573405" cy="215900"/>
          </a:xfrm>
          <a:custGeom>
            <a:avLst/>
            <a:gdLst/>
            <a:ahLst/>
            <a:cxnLst/>
            <a:rect l="l" t="t" r="r" b="b"/>
            <a:pathLst>
              <a:path w="573404" h="215900">
                <a:moveTo>
                  <a:pt x="0" y="215645"/>
                </a:moveTo>
                <a:lnTo>
                  <a:pt x="573024" y="215645"/>
                </a:lnTo>
                <a:lnTo>
                  <a:pt x="57302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7">
            <a:extLst>
              <a:ext uri="{FF2B5EF4-FFF2-40B4-BE49-F238E27FC236}">
                <a16:creationId xmlns:a16="http://schemas.microsoft.com/office/drawing/2014/main" id="{C29B83C6-EE4B-4066-9D7A-34B32DAAAF48}"/>
              </a:ext>
            </a:extLst>
          </p:cNvPr>
          <p:cNvSpPr/>
          <p:nvPr/>
        </p:nvSpPr>
        <p:spPr>
          <a:xfrm>
            <a:off x="7705721" y="5485461"/>
            <a:ext cx="573405" cy="215900"/>
          </a:xfrm>
          <a:custGeom>
            <a:avLst/>
            <a:gdLst/>
            <a:ahLst/>
            <a:cxnLst/>
            <a:rect l="l" t="t" r="r" b="b"/>
            <a:pathLst>
              <a:path w="573404" h="215900">
                <a:moveTo>
                  <a:pt x="0" y="215645"/>
                </a:moveTo>
                <a:lnTo>
                  <a:pt x="573024" y="215645"/>
                </a:lnTo>
                <a:lnTo>
                  <a:pt x="57302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ln w="12953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8">
            <a:extLst>
              <a:ext uri="{FF2B5EF4-FFF2-40B4-BE49-F238E27FC236}">
                <a16:creationId xmlns:a16="http://schemas.microsoft.com/office/drawing/2014/main" id="{33DFB335-5745-48E2-8F4E-51D9978C6415}"/>
              </a:ext>
            </a:extLst>
          </p:cNvPr>
          <p:cNvSpPr/>
          <p:nvPr/>
        </p:nvSpPr>
        <p:spPr>
          <a:xfrm>
            <a:off x="7628378" y="5196231"/>
            <a:ext cx="714095" cy="354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9">
            <a:extLst>
              <a:ext uri="{FF2B5EF4-FFF2-40B4-BE49-F238E27FC236}">
                <a16:creationId xmlns:a16="http://schemas.microsoft.com/office/drawing/2014/main" id="{147D67D0-1246-4B4A-9177-314BB1359DAA}"/>
              </a:ext>
            </a:extLst>
          </p:cNvPr>
          <p:cNvSpPr/>
          <p:nvPr/>
        </p:nvSpPr>
        <p:spPr>
          <a:xfrm>
            <a:off x="7705721" y="5269815"/>
            <a:ext cx="568960" cy="216535"/>
          </a:xfrm>
          <a:custGeom>
            <a:avLst/>
            <a:gdLst/>
            <a:ahLst/>
            <a:cxnLst/>
            <a:rect l="l" t="t" r="r" b="b"/>
            <a:pathLst>
              <a:path w="568960" h="216535">
                <a:moveTo>
                  <a:pt x="0" y="216408"/>
                </a:moveTo>
                <a:lnTo>
                  <a:pt x="568451" y="216408"/>
                </a:lnTo>
                <a:lnTo>
                  <a:pt x="568451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9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0">
            <a:extLst>
              <a:ext uri="{FF2B5EF4-FFF2-40B4-BE49-F238E27FC236}">
                <a16:creationId xmlns:a16="http://schemas.microsoft.com/office/drawing/2014/main" id="{E3CEA6F0-8B0A-4C25-A213-0ABA1816C83E}"/>
              </a:ext>
            </a:extLst>
          </p:cNvPr>
          <p:cNvSpPr/>
          <p:nvPr/>
        </p:nvSpPr>
        <p:spPr>
          <a:xfrm>
            <a:off x="7705721" y="5269815"/>
            <a:ext cx="568960" cy="216535"/>
          </a:xfrm>
          <a:custGeom>
            <a:avLst/>
            <a:gdLst/>
            <a:ahLst/>
            <a:cxnLst/>
            <a:rect l="l" t="t" r="r" b="b"/>
            <a:pathLst>
              <a:path w="568960" h="216535">
                <a:moveTo>
                  <a:pt x="0" y="216408"/>
                </a:moveTo>
                <a:lnTo>
                  <a:pt x="568451" y="216408"/>
                </a:lnTo>
                <a:lnTo>
                  <a:pt x="568451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2954">
            <a:solidFill>
              <a:srgbClr val="4596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1">
            <a:extLst>
              <a:ext uri="{FF2B5EF4-FFF2-40B4-BE49-F238E27FC236}">
                <a16:creationId xmlns:a16="http://schemas.microsoft.com/office/drawing/2014/main" id="{8E1645E3-BEFC-456A-AE42-D0A9EF3323A8}"/>
              </a:ext>
            </a:extLst>
          </p:cNvPr>
          <p:cNvSpPr/>
          <p:nvPr/>
        </p:nvSpPr>
        <p:spPr>
          <a:xfrm>
            <a:off x="2853305" y="5096079"/>
            <a:ext cx="601345" cy="154940"/>
          </a:xfrm>
          <a:custGeom>
            <a:avLst/>
            <a:gdLst/>
            <a:ahLst/>
            <a:cxnLst/>
            <a:rect l="l" t="t" r="r" b="b"/>
            <a:pathLst>
              <a:path w="601344" h="154939">
                <a:moveTo>
                  <a:pt x="575436" y="0"/>
                </a:moveTo>
                <a:lnTo>
                  <a:pt x="25781" y="0"/>
                </a:lnTo>
                <a:lnTo>
                  <a:pt x="15746" y="2028"/>
                </a:lnTo>
                <a:lnTo>
                  <a:pt x="7551" y="7556"/>
                </a:lnTo>
                <a:lnTo>
                  <a:pt x="2026" y="15751"/>
                </a:lnTo>
                <a:lnTo>
                  <a:pt x="0" y="25781"/>
                </a:lnTo>
                <a:lnTo>
                  <a:pt x="0" y="128905"/>
                </a:lnTo>
                <a:lnTo>
                  <a:pt x="2026" y="138934"/>
                </a:lnTo>
                <a:lnTo>
                  <a:pt x="7551" y="147129"/>
                </a:lnTo>
                <a:lnTo>
                  <a:pt x="15746" y="152657"/>
                </a:lnTo>
                <a:lnTo>
                  <a:pt x="25781" y="154686"/>
                </a:lnTo>
                <a:lnTo>
                  <a:pt x="575436" y="154686"/>
                </a:lnTo>
                <a:lnTo>
                  <a:pt x="585466" y="152657"/>
                </a:lnTo>
                <a:lnTo>
                  <a:pt x="593661" y="147129"/>
                </a:lnTo>
                <a:lnTo>
                  <a:pt x="599189" y="138934"/>
                </a:lnTo>
                <a:lnTo>
                  <a:pt x="601217" y="128905"/>
                </a:lnTo>
                <a:lnTo>
                  <a:pt x="601217" y="25781"/>
                </a:lnTo>
                <a:lnTo>
                  <a:pt x="599189" y="15751"/>
                </a:lnTo>
                <a:lnTo>
                  <a:pt x="593661" y="7556"/>
                </a:lnTo>
                <a:lnTo>
                  <a:pt x="585466" y="2028"/>
                </a:lnTo>
                <a:lnTo>
                  <a:pt x="57543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2">
            <a:extLst>
              <a:ext uri="{FF2B5EF4-FFF2-40B4-BE49-F238E27FC236}">
                <a16:creationId xmlns:a16="http://schemas.microsoft.com/office/drawing/2014/main" id="{8F755DD7-3939-4420-ABA5-FE1F2EF62CDF}"/>
              </a:ext>
            </a:extLst>
          </p:cNvPr>
          <p:cNvSpPr/>
          <p:nvPr/>
        </p:nvSpPr>
        <p:spPr>
          <a:xfrm>
            <a:off x="2853305" y="5250765"/>
            <a:ext cx="601345" cy="154940"/>
          </a:xfrm>
          <a:custGeom>
            <a:avLst/>
            <a:gdLst/>
            <a:ahLst/>
            <a:cxnLst/>
            <a:rect l="l" t="t" r="r" b="b"/>
            <a:pathLst>
              <a:path w="601344" h="154939">
                <a:moveTo>
                  <a:pt x="575436" y="0"/>
                </a:moveTo>
                <a:lnTo>
                  <a:pt x="25781" y="0"/>
                </a:lnTo>
                <a:lnTo>
                  <a:pt x="15746" y="2028"/>
                </a:lnTo>
                <a:lnTo>
                  <a:pt x="7551" y="7556"/>
                </a:lnTo>
                <a:lnTo>
                  <a:pt x="2026" y="15751"/>
                </a:lnTo>
                <a:lnTo>
                  <a:pt x="0" y="25781"/>
                </a:lnTo>
                <a:lnTo>
                  <a:pt x="0" y="128905"/>
                </a:lnTo>
                <a:lnTo>
                  <a:pt x="2026" y="138934"/>
                </a:lnTo>
                <a:lnTo>
                  <a:pt x="7551" y="147129"/>
                </a:lnTo>
                <a:lnTo>
                  <a:pt x="15746" y="152657"/>
                </a:lnTo>
                <a:lnTo>
                  <a:pt x="25781" y="154686"/>
                </a:lnTo>
                <a:lnTo>
                  <a:pt x="575436" y="154686"/>
                </a:lnTo>
                <a:lnTo>
                  <a:pt x="585466" y="152657"/>
                </a:lnTo>
                <a:lnTo>
                  <a:pt x="593661" y="147129"/>
                </a:lnTo>
                <a:lnTo>
                  <a:pt x="599189" y="138934"/>
                </a:lnTo>
                <a:lnTo>
                  <a:pt x="601217" y="128905"/>
                </a:lnTo>
                <a:lnTo>
                  <a:pt x="601217" y="25781"/>
                </a:lnTo>
                <a:lnTo>
                  <a:pt x="599189" y="15751"/>
                </a:lnTo>
                <a:lnTo>
                  <a:pt x="593661" y="7556"/>
                </a:lnTo>
                <a:lnTo>
                  <a:pt x="585466" y="2028"/>
                </a:lnTo>
                <a:lnTo>
                  <a:pt x="575436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3">
            <a:extLst>
              <a:ext uri="{FF2B5EF4-FFF2-40B4-BE49-F238E27FC236}">
                <a16:creationId xmlns:a16="http://schemas.microsoft.com/office/drawing/2014/main" id="{884BCC5C-8BCC-4F70-9231-010B08F9EA11}"/>
              </a:ext>
            </a:extLst>
          </p:cNvPr>
          <p:cNvSpPr/>
          <p:nvPr/>
        </p:nvSpPr>
        <p:spPr>
          <a:xfrm>
            <a:off x="2853305" y="5408499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08"/>
                </a:lnTo>
                <a:lnTo>
                  <a:pt x="7512" y="7492"/>
                </a:lnTo>
                <a:lnTo>
                  <a:pt x="2015" y="15644"/>
                </a:lnTo>
                <a:lnTo>
                  <a:pt x="0" y="25653"/>
                </a:lnTo>
                <a:lnTo>
                  <a:pt x="0" y="128269"/>
                </a:lnTo>
                <a:lnTo>
                  <a:pt x="2015" y="138279"/>
                </a:lnTo>
                <a:lnTo>
                  <a:pt x="7512" y="146430"/>
                </a:lnTo>
                <a:lnTo>
                  <a:pt x="15666" y="151915"/>
                </a:lnTo>
                <a:lnTo>
                  <a:pt x="25653" y="153923"/>
                </a:lnTo>
                <a:lnTo>
                  <a:pt x="575563" y="153923"/>
                </a:lnTo>
                <a:lnTo>
                  <a:pt x="585573" y="151915"/>
                </a:lnTo>
                <a:lnTo>
                  <a:pt x="593725" y="146430"/>
                </a:lnTo>
                <a:lnTo>
                  <a:pt x="599209" y="138279"/>
                </a:lnTo>
                <a:lnTo>
                  <a:pt x="601217" y="128269"/>
                </a:lnTo>
                <a:lnTo>
                  <a:pt x="601217" y="25653"/>
                </a:lnTo>
                <a:lnTo>
                  <a:pt x="599209" y="15644"/>
                </a:lnTo>
                <a:lnTo>
                  <a:pt x="593725" y="7492"/>
                </a:lnTo>
                <a:lnTo>
                  <a:pt x="585573" y="2008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4">
            <a:extLst>
              <a:ext uri="{FF2B5EF4-FFF2-40B4-BE49-F238E27FC236}">
                <a16:creationId xmlns:a16="http://schemas.microsoft.com/office/drawing/2014/main" id="{0F7D69E1-C0A0-4DD3-B4F4-743B33349A44}"/>
              </a:ext>
            </a:extLst>
          </p:cNvPr>
          <p:cNvSpPr/>
          <p:nvPr/>
        </p:nvSpPr>
        <p:spPr>
          <a:xfrm>
            <a:off x="2853305" y="5746065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15"/>
                </a:lnTo>
                <a:lnTo>
                  <a:pt x="7512" y="7512"/>
                </a:lnTo>
                <a:lnTo>
                  <a:pt x="2015" y="15666"/>
                </a:lnTo>
                <a:lnTo>
                  <a:pt x="0" y="25653"/>
                </a:lnTo>
                <a:lnTo>
                  <a:pt x="0" y="128269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4"/>
                </a:lnTo>
                <a:lnTo>
                  <a:pt x="575563" y="153924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69"/>
                </a:lnTo>
                <a:lnTo>
                  <a:pt x="601217" y="25653"/>
                </a:lnTo>
                <a:lnTo>
                  <a:pt x="599209" y="15666"/>
                </a:lnTo>
                <a:lnTo>
                  <a:pt x="593725" y="7512"/>
                </a:lnTo>
                <a:lnTo>
                  <a:pt x="585573" y="2015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5">
            <a:extLst>
              <a:ext uri="{FF2B5EF4-FFF2-40B4-BE49-F238E27FC236}">
                <a16:creationId xmlns:a16="http://schemas.microsoft.com/office/drawing/2014/main" id="{14579E9D-8A92-42A4-A084-5459F074221C}"/>
              </a:ext>
            </a:extLst>
          </p:cNvPr>
          <p:cNvSpPr/>
          <p:nvPr/>
        </p:nvSpPr>
        <p:spPr>
          <a:xfrm>
            <a:off x="2853305" y="5919800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15"/>
                </a:lnTo>
                <a:lnTo>
                  <a:pt x="7512" y="7512"/>
                </a:lnTo>
                <a:lnTo>
                  <a:pt x="2015" y="15666"/>
                </a:lnTo>
                <a:lnTo>
                  <a:pt x="0" y="25653"/>
                </a:lnTo>
                <a:lnTo>
                  <a:pt x="0" y="128269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3"/>
                </a:lnTo>
                <a:lnTo>
                  <a:pt x="575563" y="153923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69"/>
                </a:lnTo>
                <a:lnTo>
                  <a:pt x="601217" y="25653"/>
                </a:lnTo>
                <a:lnTo>
                  <a:pt x="599209" y="15666"/>
                </a:lnTo>
                <a:lnTo>
                  <a:pt x="593725" y="7512"/>
                </a:lnTo>
                <a:lnTo>
                  <a:pt x="585573" y="2015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6">
            <a:extLst>
              <a:ext uri="{FF2B5EF4-FFF2-40B4-BE49-F238E27FC236}">
                <a16:creationId xmlns:a16="http://schemas.microsoft.com/office/drawing/2014/main" id="{D683D3AB-4CC4-4223-A1D9-292A9AD4D196}"/>
              </a:ext>
            </a:extLst>
          </p:cNvPr>
          <p:cNvSpPr/>
          <p:nvPr/>
        </p:nvSpPr>
        <p:spPr>
          <a:xfrm>
            <a:off x="2853305" y="5582235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08"/>
                </a:lnTo>
                <a:lnTo>
                  <a:pt x="7512" y="7492"/>
                </a:lnTo>
                <a:lnTo>
                  <a:pt x="2015" y="15644"/>
                </a:lnTo>
                <a:lnTo>
                  <a:pt x="0" y="25653"/>
                </a:lnTo>
                <a:lnTo>
                  <a:pt x="0" y="128269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3"/>
                </a:lnTo>
                <a:lnTo>
                  <a:pt x="575563" y="153923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69"/>
                </a:lnTo>
                <a:lnTo>
                  <a:pt x="601217" y="25653"/>
                </a:lnTo>
                <a:lnTo>
                  <a:pt x="599209" y="15644"/>
                </a:lnTo>
                <a:lnTo>
                  <a:pt x="593725" y="7492"/>
                </a:lnTo>
                <a:lnTo>
                  <a:pt x="585573" y="2008"/>
                </a:lnTo>
                <a:lnTo>
                  <a:pt x="575563" y="0"/>
                </a:lnTo>
                <a:close/>
              </a:path>
            </a:pathLst>
          </a:custGeom>
          <a:solidFill>
            <a:srgbClr val="355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7">
            <a:extLst>
              <a:ext uri="{FF2B5EF4-FFF2-40B4-BE49-F238E27FC236}">
                <a16:creationId xmlns:a16="http://schemas.microsoft.com/office/drawing/2014/main" id="{3778B2D9-CB2D-4855-BF8A-DCC28AF0AF8E}"/>
              </a:ext>
            </a:extLst>
          </p:cNvPr>
          <p:cNvSpPr/>
          <p:nvPr/>
        </p:nvSpPr>
        <p:spPr>
          <a:xfrm>
            <a:off x="2853305" y="6079820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15"/>
                </a:lnTo>
                <a:lnTo>
                  <a:pt x="7512" y="7512"/>
                </a:lnTo>
                <a:lnTo>
                  <a:pt x="2015" y="15666"/>
                </a:lnTo>
                <a:lnTo>
                  <a:pt x="0" y="25654"/>
                </a:lnTo>
                <a:lnTo>
                  <a:pt x="0" y="128270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4"/>
                </a:lnTo>
                <a:lnTo>
                  <a:pt x="575563" y="153924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70"/>
                </a:lnTo>
                <a:lnTo>
                  <a:pt x="601217" y="25654"/>
                </a:lnTo>
                <a:lnTo>
                  <a:pt x="599209" y="15666"/>
                </a:lnTo>
                <a:lnTo>
                  <a:pt x="593725" y="7512"/>
                </a:lnTo>
                <a:lnTo>
                  <a:pt x="585573" y="2015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8">
            <a:extLst>
              <a:ext uri="{FF2B5EF4-FFF2-40B4-BE49-F238E27FC236}">
                <a16:creationId xmlns:a16="http://schemas.microsoft.com/office/drawing/2014/main" id="{24B798BC-E5CC-422D-BA29-01E429886F3E}"/>
              </a:ext>
            </a:extLst>
          </p:cNvPr>
          <p:cNvSpPr/>
          <p:nvPr/>
        </p:nvSpPr>
        <p:spPr>
          <a:xfrm>
            <a:off x="2853305" y="6253556"/>
            <a:ext cx="601345" cy="154305"/>
          </a:xfrm>
          <a:custGeom>
            <a:avLst/>
            <a:gdLst/>
            <a:ahLst/>
            <a:cxnLst/>
            <a:rect l="l" t="t" r="r" b="b"/>
            <a:pathLst>
              <a:path w="601344" h="154304">
                <a:moveTo>
                  <a:pt x="575563" y="0"/>
                </a:moveTo>
                <a:lnTo>
                  <a:pt x="25653" y="0"/>
                </a:lnTo>
                <a:lnTo>
                  <a:pt x="15666" y="2015"/>
                </a:lnTo>
                <a:lnTo>
                  <a:pt x="7512" y="7512"/>
                </a:lnTo>
                <a:lnTo>
                  <a:pt x="2015" y="15666"/>
                </a:lnTo>
                <a:lnTo>
                  <a:pt x="0" y="25654"/>
                </a:lnTo>
                <a:lnTo>
                  <a:pt x="0" y="128270"/>
                </a:lnTo>
                <a:lnTo>
                  <a:pt x="2015" y="138257"/>
                </a:lnTo>
                <a:lnTo>
                  <a:pt x="7512" y="146411"/>
                </a:lnTo>
                <a:lnTo>
                  <a:pt x="15666" y="151908"/>
                </a:lnTo>
                <a:lnTo>
                  <a:pt x="25653" y="153924"/>
                </a:lnTo>
                <a:lnTo>
                  <a:pt x="575563" y="153924"/>
                </a:lnTo>
                <a:lnTo>
                  <a:pt x="585573" y="151908"/>
                </a:lnTo>
                <a:lnTo>
                  <a:pt x="593725" y="146411"/>
                </a:lnTo>
                <a:lnTo>
                  <a:pt x="599209" y="138257"/>
                </a:lnTo>
                <a:lnTo>
                  <a:pt x="601217" y="128270"/>
                </a:lnTo>
                <a:lnTo>
                  <a:pt x="601217" y="25654"/>
                </a:lnTo>
                <a:lnTo>
                  <a:pt x="599209" y="15666"/>
                </a:lnTo>
                <a:lnTo>
                  <a:pt x="593725" y="7512"/>
                </a:lnTo>
                <a:lnTo>
                  <a:pt x="585573" y="2015"/>
                </a:lnTo>
                <a:lnTo>
                  <a:pt x="57556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9">
            <a:extLst>
              <a:ext uri="{FF2B5EF4-FFF2-40B4-BE49-F238E27FC236}">
                <a16:creationId xmlns:a16="http://schemas.microsoft.com/office/drawing/2014/main" id="{BCFFA312-4A50-4FF6-A2E3-96A489341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5217"/>
              </p:ext>
            </p:extLst>
          </p:nvPr>
        </p:nvGraphicFramePr>
        <p:xfrm>
          <a:off x="2846827" y="5089601"/>
          <a:ext cx="601345" cy="131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6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" name="object 71">
            <a:extLst>
              <a:ext uri="{FF2B5EF4-FFF2-40B4-BE49-F238E27FC236}">
                <a16:creationId xmlns:a16="http://schemas.microsoft.com/office/drawing/2014/main" id="{6893E5FC-F31D-4410-9FA7-726D54546EA8}"/>
              </a:ext>
            </a:extLst>
          </p:cNvPr>
          <p:cNvSpPr txBox="1"/>
          <p:nvPr/>
        </p:nvSpPr>
        <p:spPr>
          <a:xfrm>
            <a:off x="2048759" y="6429451"/>
            <a:ext cx="21996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7375E"/>
                </a:solidFill>
                <a:latin typeface="Arial"/>
                <a:cs typeface="Arial"/>
              </a:rPr>
              <a:t>Global </a:t>
            </a:r>
            <a:r>
              <a:rPr sz="1600" spc="-10" dirty="0">
                <a:solidFill>
                  <a:srgbClr val="17375E"/>
                </a:solidFill>
                <a:latin typeface="Arial"/>
                <a:cs typeface="Arial"/>
              </a:rPr>
              <a:t>Translation</a:t>
            </a:r>
            <a:r>
              <a:rPr sz="1600" spc="-114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17375E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72">
            <a:extLst>
              <a:ext uri="{FF2B5EF4-FFF2-40B4-BE49-F238E27FC236}">
                <a16:creationId xmlns:a16="http://schemas.microsoft.com/office/drawing/2014/main" id="{62BC4A6A-4AF6-4910-837A-F88D186E029D}"/>
              </a:ext>
            </a:extLst>
          </p:cNvPr>
          <p:cNvSpPr/>
          <p:nvPr/>
        </p:nvSpPr>
        <p:spPr>
          <a:xfrm>
            <a:off x="4751827" y="4797755"/>
            <a:ext cx="1132332" cy="13418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3">
            <a:extLst>
              <a:ext uri="{FF2B5EF4-FFF2-40B4-BE49-F238E27FC236}">
                <a16:creationId xmlns:a16="http://schemas.microsoft.com/office/drawing/2014/main" id="{367D68E7-8B02-4D83-8247-B45FC9E314A9}"/>
              </a:ext>
            </a:extLst>
          </p:cNvPr>
          <p:cNvSpPr/>
          <p:nvPr/>
        </p:nvSpPr>
        <p:spPr>
          <a:xfrm>
            <a:off x="4672579" y="5466792"/>
            <a:ext cx="730122" cy="3857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4">
            <a:extLst>
              <a:ext uri="{FF2B5EF4-FFF2-40B4-BE49-F238E27FC236}">
                <a16:creationId xmlns:a16="http://schemas.microsoft.com/office/drawing/2014/main" id="{EF7E1553-A57A-49A9-8905-C2A422726529}"/>
              </a:ext>
            </a:extLst>
          </p:cNvPr>
          <p:cNvSpPr/>
          <p:nvPr/>
        </p:nvSpPr>
        <p:spPr>
          <a:xfrm>
            <a:off x="4743445" y="5533848"/>
            <a:ext cx="597535" cy="260985"/>
          </a:xfrm>
          <a:custGeom>
            <a:avLst/>
            <a:gdLst/>
            <a:ahLst/>
            <a:cxnLst/>
            <a:rect l="l" t="t" r="r" b="b"/>
            <a:pathLst>
              <a:path w="597535" h="260985">
                <a:moveTo>
                  <a:pt x="0" y="260603"/>
                </a:moveTo>
                <a:lnTo>
                  <a:pt x="597407" y="260603"/>
                </a:lnTo>
                <a:lnTo>
                  <a:pt x="597407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5">
            <a:extLst>
              <a:ext uri="{FF2B5EF4-FFF2-40B4-BE49-F238E27FC236}">
                <a16:creationId xmlns:a16="http://schemas.microsoft.com/office/drawing/2014/main" id="{72282639-EA9E-4671-BE2A-25BF82112B63}"/>
              </a:ext>
            </a:extLst>
          </p:cNvPr>
          <p:cNvSpPr/>
          <p:nvPr/>
        </p:nvSpPr>
        <p:spPr>
          <a:xfrm>
            <a:off x="4677914" y="5724348"/>
            <a:ext cx="718616" cy="3872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6">
            <a:extLst>
              <a:ext uri="{FF2B5EF4-FFF2-40B4-BE49-F238E27FC236}">
                <a16:creationId xmlns:a16="http://schemas.microsoft.com/office/drawing/2014/main" id="{9443E431-026D-4A4C-8361-76E754C45134}"/>
              </a:ext>
            </a:extLst>
          </p:cNvPr>
          <p:cNvSpPr/>
          <p:nvPr/>
        </p:nvSpPr>
        <p:spPr>
          <a:xfrm>
            <a:off x="4755257" y="5797880"/>
            <a:ext cx="573405" cy="249554"/>
          </a:xfrm>
          <a:custGeom>
            <a:avLst/>
            <a:gdLst/>
            <a:ahLst/>
            <a:cxnLst/>
            <a:rect l="l" t="t" r="r" b="b"/>
            <a:pathLst>
              <a:path w="573404" h="249554">
                <a:moveTo>
                  <a:pt x="0" y="249174"/>
                </a:moveTo>
                <a:lnTo>
                  <a:pt x="573023" y="249174"/>
                </a:lnTo>
                <a:lnTo>
                  <a:pt x="573023" y="0"/>
                </a:lnTo>
                <a:lnTo>
                  <a:pt x="0" y="0"/>
                </a:lnTo>
                <a:lnTo>
                  <a:pt x="0" y="24917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7">
            <a:extLst>
              <a:ext uri="{FF2B5EF4-FFF2-40B4-BE49-F238E27FC236}">
                <a16:creationId xmlns:a16="http://schemas.microsoft.com/office/drawing/2014/main" id="{8405309A-A899-483F-B9C6-C816B6EE7A67}"/>
              </a:ext>
            </a:extLst>
          </p:cNvPr>
          <p:cNvSpPr/>
          <p:nvPr/>
        </p:nvSpPr>
        <p:spPr>
          <a:xfrm>
            <a:off x="4755257" y="5797880"/>
            <a:ext cx="573405" cy="249554"/>
          </a:xfrm>
          <a:custGeom>
            <a:avLst/>
            <a:gdLst/>
            <a:ahLst/>
            <a:cxnLst/>
            <a:rect l="l" t="t" r="r" b="b"/>
            <a:pathLst>
              <a:path w="573404" h="249554">
                <a:moveTo>
                  <a:pt x="0" y="249174"/>
                </a:moveTo>
                <a:lnTo>
                  <a:pt x="573023" y="249174"/>
                </a:lnTo>
                <a:lnTo>
                  <a:pt x="573023" y="0"/>
                </a:lnTo>
                <a:lnTo>
                  <a:pt x="0" y="0"/>
                </a:lnTo>
                <a:lnTo>
                  <a:pt x="0" y="24917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8">
            <a:extLst>
              <a:ext uri="{FF2B5EF4-FFF2-40B4-BE49-F238E27FC236}">
                <a16:creationId xmlns:a16="http://schemas.microsoft.com/office/drawing/2014/main" id="{F68848F0-E503-460C-9BDE-9EC8B2F9B507}"/>
              </a:ext>
            </a:extLst>
          </p:cNvPr>
          <p:cNvSpPr/>
          <p:nvPr/>
        </p:nvSpPr>
        <p:spPr>
          <a:xfrm>
            <a:off x="4679438" y="5977319"/>
            <a:ext cx="718616" cy="3879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9">
            <a:extLst>
              <a:ext uri="{FF2B5EF4-FFF2-40B4-BE49-F238E27FC236}">
                <a16:creationId xmlns:a16="http://schemas.microsoft.com/office/drawing/2014/main" id="{750F5B46-7EE2-437D-BF33-660E72E64217}"/>
              </a:ext>
            </a:extLst>
          </p:cNvPr>
          <p:cNvSpPr/>
          <p:nvPr/>
        </p:nvSpPr>
        <p:spPr>
          <a:xfrm>
            <a:off x="4756780" y="6050865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0" y="249936"/>
                </a:moveTo>
                <a:lnTo>
                  <a:pt x="573023" y="249936"/>
                </a:lnTo>
                <a:lnTo>
                  <a:pt x="573023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80">
            <a:extLst>
              <a:ext uri="{FF2B5EF4-FFF2-40B4-BE49-F238E27FC236}">
                <a16:creationId xmlns:a16="http://schemas.microsoft.com/office/drawing/2014/main" id="{20976242-DEAE-4DE5-B8E5-604DCBC6EB05}"/>
              </a:ext>
            </a:extLst>
          </p:cNvPr>
          <p:cNvSpPr/>
          <p:nvPr/>
        </p:nvSpPr>
        <p:spPr>
          <a:xfrm>
            <a:off x="4756780" y="6050865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0" y="249936"/>
                </a:moveTo>
                <a:lnTo>
                  <a:pt x="573023" y="249936"/>
                </a:lnTo>
                <a:lnTo>
                  <a:pt x="573023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81">
            <a:extLst>
              <a:ext uri="{FF2B5EF4-FFF2-40B4-BE49-F238E27FC236}">
                <a16:creationId xmlns:a16="http://schemas.microsoft.com/office/drawing/2014/main" id="{D30045D8-2699-44A7-86BD-A713E929DF7A}"/>
              </a:ext>
            </a:extLst>
          </p:cNvPr>
          <p:cNvSpPr/>
          <p:nvPr/>
        </p:nvSpPr>
        <p:spPr>
          <a:xfrm>
            <a:off x="5708138" y="6111443"/>
            <a:ext cx="970788" cy="4534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3">
            <a:extLst>
              <a:ext uri="{FF2B5EF4-FFF2-40B4-BE49-F238E27FC236}">
                <a16:creationId xmlns:a16="http://schemas.microsoft.com/office/drawing/2014/main" id="{2327EA53-D413-4114-AC26-AA3ABA3E8388}"/>
              </a:ext>
            </a:extLst>
          </p:cNvPr>
          <p:cNvSpPr txBox="1"/>
          <p:nvPr/>
        </p:nvSpPr>
        <p:spPr>
          <a:xfrm>
            <a:off x="5370317" y="6159704"/>
            <a:ext cx="1631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21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Cached 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Translation</a:t>
            </a:r>
            <a:r>
              <a:rPr sz="16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84">
            <a:extLst>
              <a:ext uri="{FF2B5EF4-FFF2-40B4-BE49-F238E27FC236}">
                <a16:creationId xmlns:a16="http://schemas.microsoft.com/office/drawing/2014/main" id="{503894C6-3D3F-40D4-8118-7B1952AECE21}"/>
              </a:ext>
            </a:extLst>
          </p:cNvPr>
          <p:cNvSpPr/>
          <p:nvPr/>
        </p:nvSpPr>
        <p:spPr>
          <a:xfrm>
            <a:off x="5801102" y="5120805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85">
            <a:extLst>
              <a:ext uri="{FF2B5EF4-FFF2-40B4-BE49-F238E27FC236}">
                <a16:creationId xmlns:a16="http://schemas.microsoft.com/office/drawing/2014/main" id="{8DCA68F1-4816-4E4F-8494-4DDA024F7EC1}"/>
              </a:ext>
            </a:extLst>
          </p:cNvPr>
          <p:cNvSpPr/>
          <p:nvPr/>
        </p:nvSpPr>
        <p:spPr>
          <a:xfrm>
            <a:off x="5878445" y="5193615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08"/>
                </a:lnTo>
                <a:lnTo>
                  <a:pt x="7492" y="7493"/>
                </a:lnTo>
                <a:lnTo>
                  <a:pt x="2008" y="15644"/>
                </a:lnTo>
                <a:lnTo>
                  <a:pt x="0" y="25654"/>
                </a:lnTo>
                <a:lnTo>
                  <a:pt x="0" y="128269"/>
                </a:lnTo>
                <a:lnTo>
                  <a:pt x="2008" y="138279"/>
                </a:lnTo>
                <a:lnTo>
                  <a:pt x="7493" y="146431"/>
                </a:lnTo>
                <a:lnTo>
                  <a:pt x="15644" y="151915"/>
                </a:lnTo>
                <a:lnTo>
                  <a:pt x="25653" y="153924"/>
                </a:lnTo>
                <a:lnTo>
                  <a:pt x="576326" y="153924"/>
                </a:lnTo>
                <a:lnTo>
                  <a:pt x="586335" y="151915"/>
                </a:lnTo>
                <a:lnTo>
                  <a:pt x="594487" y="146431"/>
                </a:lnTo>
                <a:lnTo>
                  <a:pt x="599971" y="138279"/>
                </a:lnTo>
                <a:lnTo>
                  <a:pt x="601979" y="128269"/>
                </a:lnTo>
                <a:lnTo>
                  <a:pt x="601979" y="25654"/>
                </a:lnTo>
                <a:lnTo>
                  <a:pt x="599971" y="15644"/>
                </a:lnTo>
                <a:lnTo>
                  <a:pt x="594486" y="7493"/>
                </a:lnTo>
                <a:lnTo>
                  <a:pt x="586335" y="2008"/>
                </a:lnTo>
                <a:lnTo>
                  <a:pt x="576326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6">
            <a:extLst>
              <a:ext uri="{FF2B5EF4-FFF2-40B4-BE49-F238E27FC236}">
                <a16:creationId xmlns:a16="http://schemas.microsoft.com/office/drawing/2014/main" id="{78C09CE4-2198-4540-AE22-6148C28331A2}"/>
              </a:ext>
            </a:extLst>
          </p:cNvPr>
          <p:cNvSpPr/>
          <p:nvPr/>
        </p:nvSpPr>
        <p:spPr>
          <a:xfrm>
            <a:off x="5878445" y="5193615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4"/>
                </a:moveTo>
                <a:lnTo>
                  <a:pt x="2008" y="15644"/>
                </a:lnTo>
                <a:lnTo>
                  <a:pt x="7492" y="7493"/>
                </a:lnTo>
                <a:lnTo>
                  <a:pt x="15644" y="2008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08"/>
                </a:lnTo>
                <a:lnTo>
                  <a:pt x="594486" y="7493"/>
                </a:lnTo>
                <a:lnTo>
                  <a:pt x="599971" y="15644"/>
                </a:lnTo>
                <a:lnTo>
                  <a:pt x="601979" y="25654"/>
                </a:lnTo>
                <a:lnTo>
                  <a:pt x="601979" y="128269"/>
                </a:lnTo>
                <a:lnTo>
                  <a:pt x="599971" y="138279"/>
                </a:lnTo>
                <a:lnTo>
                  <a:pt x="594487" y="146431"/>
                </a:lnTo>
                <a:lnTo>
                  <a:pt x="586335" y="151915"/>
                </a:lnTo>
                <a:lnTo>
                  <a:pt x="576326" y="153924"/>
                </a:lnTo>
                <a:lnTo>
                  <a:pt x="25653" y="153924"/>
                </a:lnTo>
                <a:lnTo>
                  <a:pt x="15644" y="151915"/>
                </a:lnTo>
                <a:lnTo>
                  <a:pt x="7493" y="146431"/>
                </a:lnTo>
                <a:lnTo>
                  <a:pt x="2008" y="138279"/>
                </a:lnTo>
                <a:lnTo>
                  <a:pt x="0" y="128269"/>
                </a:lnTo>
                <a:lnTo>
                  <a:pt x="0" y="2565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7">
            <a:extLst>
              <a:ext uri="{FF2B5EF4-FFF2-40B4-BE49-F238E27FC236}">
                <a16:creationId xmlns:a16="http://schemas.microsoft.com/office/drawing/2014/main" id="{F5236B91-9B4C-46C5-9B5F-C8A5F2B3C39D}"/>
              </a:ext>
            </a:extLst>
          </p:cNvPr>
          <p:cNvSpPr/>
          <p:nvPr/>
        </p:nvSpPr>
        <p:spPr>
          <a:xfrm>
            <a:off x="5798053" y="5438598"/>
            <a:ext cx="756691" cy="3010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8">
            <a:extLst>
              <a:ext uri="{FF2B5EF4-FFF2-40B4-BE49-F238E27FC236}">
                <a16:creationId xmlns:a16="http://schemas.microsoft.com/office/drawing/2014/main" id="{95D07E07-8842-4C20-B5BA-40587F64BF5C}"/>
              </a:ext>
            </a:extLst>
          </p:cNvPr>
          <p:cNvSpPr/>
          <p:nvPr/>
        </p:nvSpPr>
        <p:spPr>
          <a:xfrm>
            <a:off x="5868920" y="5504892"/>
            <a:ext cx="624205" cy="177800"/>
          </a:xfrm>
          <a:custGeom>
            <a:avLst/>
            <a:gdLst/>
            <a:ahLst/>
            <a:cxnLst/>
            <a:rect l="l" t="t" r="r" b="b"/>
            <a:pathLst>
              <a:path w="624204" h="177800">
                <a:moveTo>
                  <a:pt x="594487" y="0"/>
                </a:moveTo>
                <a:lnTo>
                  <a:pt x="29590" y="0"/>
                </a:lnTo>
                <a:lnTo>
                  <a:pt x="18055" y="2319"/>
                </a:lnTo>
                <a:lnTo>
                  <a:pt x="8651" y="8651"/>
                </a:lnTo>
                <a:lnTo>
                  <a:pt x="2319" y="18055"/>
                </a:lnTo>
                <a:lnTo>
                  <a:pt x="0" y="29591"/>
                </a:lnTo>
                <a:lnTo>
                  <a:pt x="0" y="147955"/>
                </a:lnTo>
                <a:lnTo>
                  <a:pt x="2319" y="159490"/>
                </a:lnTo>
                <a:lnTo>
                  <a:pt x="8651" y="168894"/>
                </a:lnTo>
                <a:lnTo>
                  <a:pt x="18055" y="175226"/>
                </a:lnTo>
                <a:lnTo>
                  <a:pt x="29590" y="177546"/>
                </a:lnTo>
                <a:lnTo>
                  <a:pt x="594487" y="177546"/>
                </a:lnTo>
                <a:lnTo>
                  <a:pt x="606022" y="175226"/>
                </a:lnTo>
                <a:lnTo>
                  <a:pt x="615426" y="168894"/>
                </a:lnTo>
                <a:lnTo>
                  <a:pt x="621758" y="159490"/>
                </a:lnTo>
                <a:lnTo>
                  <a:pt x="624077" y="147955"/>
                </a:lnTo>
                <a:lnTo>
                  <a:pt x="624077" y="29591"/>
                </a:lnTo>
                <a:lnTo>
                  <a:pt x="621758" y="18055"/>
                </a:lnTo>
                <a:lnTo>
                  <a:pt x="615426" y="8651"/>
                </a:lnTo>
                <a:lnTo>
                  <a:pt x="606022" y="2319"/>
                </a:lnTo>
                <a:lnTo>
                  <a:pt x="594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9">
            <a:extLst>
              <a:ext uri="{FF2B5EF4-FFF2-40B4-BE49-F238E27FC236}">
                <a16:creationId xmlns:a16="http://schemas.microsoft.com/office/drawing/2014/main" id="{11E8AD97-F9A1-4E05-9632-438509ABF9D4}"/>
              </a:ext>
            </a:extLst>
          </p:cNvPr>
          <p:cNvSpPr/>
          <p:nvPr/>
        </p:nvSpPr>
        <p:spPr>
          <a:xfrm>
            <a:off x="5801102" y="5770068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90">
            <a:extLst>
              <a:ext uri="{FF2B5EF4-FFF2-40B4-BE49-F238E27FC236}">
                <a16:creationId xmlns:a16="http://schemas.microsoft.com/office/drawing/2014/main" id="{0B2DE794-675F-4394-9B30-D01544D29089}"/>
              </a:ext>
            </a:extLst>
          </p:cNvPr>
          <p:cNvSpPr/>
          <p:nvPr/>
        </p:nvSpPr>
        <p:spPr>
          <a:xfrm>
            <a:off x="5878445" y="5842838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15"/>
                </a:lnTo>
                <a:lnTo>
                  <a:pt x="7492" y="7512"/>
                </a:lnTo>
                <a:lnTo>
                  <a:pt x="2008" y="15666"/>
                </a:lnTo>
                <a:lnTo>
                  <a:pt x="0" y="25653"/>
                </a:lnTo>
                <a:lnTo>
                  <a:pt x="0" y="128269"/>
                </a:lnTo>
                <a:lnTo>
                  <a:pt x="2008" y="138257"/>
                </a:lnTo>
                <a:lnTo>
                  <a:pt x="7493" y="146411"/>
                </a:lnTo>
                <a:lnTo>
                  <a:pt x="15644" y="151908"/>
                </a:lnTo>
                <a:lnTo>
                  <a:pt x="25653" y="153923"/>
                </a:lnTo>
                <a:lnTo>
                  <a:pt x="576326" y="153923"/>
                </a:lnTo>
                <a:lnTo>
                  <a:pt x="586335" y="151908"/>
                </a:lnTo>
                <a:lnTo>
                  <a:pt x="594487" y="146411"/>
                </a:lnTo>
                <a:lnTo>
                  <a:pt x="599971" y="138257"/>
                </a:lnTo>
                <a:lnTo>
                  <a:pt x="601979" y="128269"/>
                </a:lnTo>
                <a:lnTo>
                  <a:pt x="601979" y="25653"/>
                </a:lnTo>
                <a:lnTo>
                  <a:pt x="599971" y="15666"/>
                </a:lnTo>
                <a:lnTo>
                  <a:pt x="594486" y="7512"/>
                </a:lnTo>
                <a:lnTo>
                  <a:pt x="586335" y="2015"/>
                </a:lnTo>
                <a:lnTo>
                  <a:pt x="576326" y="0"/>
                </a:lnTo>
                <a:close/>
              </a:path>
            </a:pathLst>
          </a:custGeom>
          <a:solidFill>
            <a:srgbClr val="FBAC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91">
            <a:extLst>
              <a:ext uri="{FF2B5EF4-FFF2-40B4-BE49-F238E27FC236}">
                <a16:creationId xmlns:a16="http://schemas.microsoft.com/office/drawing/2014/main" id="{9A3953BC-D76B-4B1F-9B59-63D4FF261822}"/>
              </a:ext>
            </a:extLst>
          </p:cNvPr>
          <p:cNvSpPr/>
          <p:nvPr/>
        </p:nvSpPr>
        <p:spPr>
          <a:xfrm>
            <a:off x="5878445" y="5842838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3"/>
                </a:moveTo>
                <a:lnTo>
                  <a:pt x="2008" y="15666"/>
                </a:lnTo>
                <a:lnTo>
                  <a:pt x="7492" y="7512"/>
                </a:lnTo>
                <a:lnTo>
                  <a:pt x="15644" y="2015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15"/>
                </a:lnTo>
                <a:lnTo>
                  <a:pt x="594486" y="7512"/>
                </a:lnTo>
                <a:lnTo>
                  <a:pt x="599971" y="15666"/>
                </a:lnTo>
                <a:lnTo>
                  <a:pt x="601979" y="25653"/>
                </a:lnTo>
                <a:lnTo>
                  <a:pt x="601979" y="128269"/>
                </a:lnTo>
                <a:lnTo>
                  <a:pt x="599971" y="138257"/>
                </a:lnTo>
                <a:lnTo>
                  <a:pt x="594487" y="146411"/>
                </a:lnTo>
                <a:lnTo>
                  <a:pt x="586335" y="151908"/>
                </a:lnTo>
                <a:lnTo>
                  <a:pt x="576326" y="153923"/>
                </a:lnTo>
                <a:lnTo>
                  <a:pt x="25653" y="153923"/>
                </a:lnTo>
                <a:lnTo>
                  <a:pt x="15644" y="151908"/>
                </a:lnTo>
                <a:lnTo>
                  <a:pt x="7493" y="146411"/>
                </a:lnTo>
                <a:lnTo>
                  <a:pt x="2008" y="138257"/>
                </a:lnTo>
                <a:lnTo>
                  <a:pt x="0" y="128269"/>
                </a:lnTo>
                <a:lnTo>
                  <a:pt x="0" y="25653"/>
                </a:lnTo>
                <a:close/>
              </a:path>
            </a:pathLst>
          </a:custGeom>
          <a:ln w="12954">
            <a:solidFill>
              <a:srgbClr val="CC5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92">
            <a:extLst>
              <a:ext uri="{FF2B5EF4-FFF2-40B4-BE49-F238E27FC236}">
                <a16:creationId xmlns:a16="http://schemas.microsoft.com/office/drawing/2014/main" id="{9205197A-C8D7-41EC-B029-C4005A7E89CD}"/>
              </a:ext>
            </a:extLst>
          </p:cNvPr>
          <p:cNvSpPr/>
          <p:nvPr/>
        </p:nvSpPr>
        <p:spPr>
          <a:xfrm>
            <a:off x="5801102" y="5606237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93">
            <a:extLst>
              <a:ext uri="{FF2B5EF4-FFF2-40B4-BE49-F238E27FC236}">
                <a16:creationId xmlns:a16="http://schemas.microsoft.com/office/drawing/2014/main" id="{2C0AA58B-D9CA-496E-A0F8-F2DC4C04B27E}"/>
              </a:ext>
            </a:extLst>
          </p:cNvPr>
          <p:cNvSpPr/>
          <p:nvPr/>
        </p:nvSpPr>
        <p:spPr>
          <a:xfrm>
            <a:off x="5878445" y="5679009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08"/>
                </a:lnTo>
                <a:lnTo>
                  <a:pt x="7492" y="7492"/>
                </a:lnTo>
                <a:lnTo>
                  <a:pt x="2008" y="15644"/>
                </a:lnTo>
                <a:lnTo>
                  <a:pt x="0" y="25653"/>
                </a:lnTo>
                <a:lnTo>
                  <a:pt x="0" y="128269"/>
                </a:lnTo>
                <a:lnTo>
                  <a:pt x="2008" y="138257"/>
                </a:lnTo>
                <a:lnTo>
                  <a:pt x="7493" y="146411"/>
                </a:lnTo>
                <a:lnTo>
                  <a:pt x="15644" y="151908"/>
                </a:lnTo>
                <a:lnTo>
                  <a:pt x="25653" y="153923"/>
                </a:lnTo>
                <a:lnTo>
                  <a:pt x="576326" y="153923"/>
                </a:lnTo>
                <a:lnTo>
                  <a:pt x="586335" y="151908"/>
                </a:lnTo>
                <a:lnTo>
                  <a:pt x="594487" y="146411"/>
                </a:lnTo>
                <a:lnTo>
                  <a:pt x="599971" y="138257"/>
                </a:lnTo>
                <a:lnTo>
                  <a:pt x="601979" y="128269"/>
                </a:lnTo>
                <a:lnTo>
                  <a:pt x="601979" y="25653"/>
                </a:lnTo>
                <a:lnTo>
                  <a:pt x="599971" y="15644"/>
                </a:lnTo>
                <a:lnTo>
                  <a:pt x="594486" y="7492"/>
                </a:lnTo>
                <a:lnTo>
                  <a:pt x="586335" y="2008"/>
                </a:lnTo>
                <a:lnTo>
                  <a:pt x="576326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94">
            <a:extLst>
              <a:ext uri="{FF2B5EF4-FFF2-40B4-BE49-F238E27FC236}">
                <a16:creationId xmlns:a16="http://schemas.microsoft.com/office/drawing/2014/main" id="{31C20E60-31EC-4BC5-83E1-6CA9FD1FBA38}"/>
              </a:ext>
            </a:extLst>
          </p:cNvPr>
          <p:cNvSpPr/>
          <p:nvPr/>
        </p:nvSpPr>
        <p:spPr>
          <a:xfrm>
            <a:off x="5878445" y="5679009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3"/>
                </a:moveTo>
                <a:lnTo>
                  <a:pt x="2008" y="15644"/>
                </a:lnTo>
                <a:lnTo>
                  <a:pt x="7492" y="7492"/>
                </a:lnTo>
                <a:lnTo>
                  <a:pt x="15644" y="2008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08"/>
                </a:lnTo>
                <a:lnTo>
                  <a:pt x="594486" y="7492"/>
                </a:lnTo>
                <a:lnTo>
                  <a:pt x="599971" y="15644"/>
                </a:lnTo>
                <a:lnTo>
                  <a:pt x="601979" y="25653"/>
                </a:lnTo>
                <a:lnTo>
                  <a:pt x="601979" y="128269"/>
                </a:lnTo>
                <a:lnTo>
                  <a:pt x="599971" y="138257"/>
                </a:lnTo>
                <a:lnTo>
                  <a:pt x="594487" y="146411"/>
                </a:lnTo>
                <a:lnTo>
                  <a:pt x="586335" y="151908"/>
                </a:lnTo>
                <a:lnTo>
                  <a:pt x="576326" y="153923"/>
                </a:lnTo>
                <a:lnTo>
                  <a:pt x="25653" y="153923"/>
                </a:lnTo>
                <a:lnTo>
                  <a:pt x="15644" y="151908"/>
                </a:lnTo>
                <a:lnTo>
                  <a:pt x="7493" y="146411"/>
                </a:lnTo>
                <a:lnTo>
                  <a:pt x="2008" y="138257"/>
                </a:lnTo>
                <a:lnTo>
                  <a:pt x="0" y="128269"/>
                </a:lnTo>
                <a:lnTo>
                  <a:pt x="0" y="25653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95">
            <a:extLst>
              <a:ext uri="{FF2B5EF4-FFF2-40B4-BE49-F238E27FC236}">
                <a16:creationId xmlns:a16="http://schemas.microsoft.com/office/drawing/2014/main" id="{0A62040E-AC3B-4C62-AEC3-DE9A7EE3FE64}"/>
              </a:ext>
            </a:extLst>
          </p:cNvPr>
          <p:cNvSpPr/>
          <p:nvPr/>
        </p:nvSpPr>
        <p:spPr>
          <a:xfrm>
            <a:off x="5801102" y="5742636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6">
            <a:extLst>
              <a:ext uri="{FF2B5EF4-FFF2-40B4-BE49-F238E27FC236}">
                <a16:creationId xmlns:a16="http://schemas.microsoft.com/office/drawing/2014/main" id="{1C933C9B-FB68-4526-A9DD-2115F2662FF8}"/>
              </a:ext>
            </a:extLst>
          </p:cNvPr>
          <p:cNvSpPr/>
          <p:nvPr/>
        </p:nvSpPr>
        <p:spPr>
          <a:xfrm>
            <a:off x="5878445" y="5815406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15"/>
                </a:lnTo>
                <a:lnTo>
                  <a:pt x="7492" y="7512"/>
                </a:lnTo>
                <a:lnTo>
                  <a:pt x="2008" y="15666"/>
                </a:lnTo>
                <a:lnTo>
                  <a:pt x="0" y="25654"/>
                </a:lnTo>
                <a:lnTo>
                  <a:pt x="0" y="128270"/>
                </a:lnTo>
                <a:lnTo>
                  <a:pt x="2008" y="138257"/>
                </a:lnTo>
                <a:lnTo>
                  <a:pt x="7493" y="146411"/>
                </a:lnTo>
                <a:lnTo>
                  <a:pt x="15644" y="151908"/>
                </a:lnTo>
                <a:lnTo>
                  <a:pt x="25653" y="153924"/>
                </a:lnTo>
                <a:lnTo>
                  <a:pt x="576326" y="153924"/>
                </a:lnTo>
                <a:lnTo>
                  <a:pt x="586335" y="151908"/>
                </a:lnTo>
                <a:lnTo>
                  <a:pt x="594487" y="146411"/>
                </a:lnTo>
                <a:lnTo>
                  <a:pt x="599971" y="138257"/>
                </a:lnTo>
                <a:lnTo>
                  <a:pt x="601979" y="128270"/>
                </a:lnTo>
                <a:lnTo>
                  <a:pt x="601979" y="25654"/>
                </a:lnTo>
                <a:lnTo>
                  <a:pt x="599971" y="15666"/>
                </a:lnTo>
                <a:lnTo>
                  <a:pt x="594486" y="7512"/>
                </a:lnTo>
                <a:lnTo>
                  <a:pt x="586335" y="2015"/>
                </a:lnTo>
                <a:lnTo>
                  <a:pt x="576326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7">
            <a:extLst>
              <a:ext uri="{FF2B5EF4-FFF2-40B4-BE49-F238E27FC236}">
                <a16:creationId xmlns:a16="http://schemas.microsoft.com/office/drawing/2014/main" id="{6DFE2062-8D57-46D6-B1A1-8A0E03485A98}"/>
              </a:ext>
            </a:extLst>
          </p:cNvPr>
          <p:cNvSpPr/>
          <p:nvPr/>
        </p:nvSpPr>
        <p:spPr>
          <a:xfrm>
            <a:off x="5878445" y="5815406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4"/>
                </a:moveTo>
                <a:lnTo>
                  <a:pt x="2008" y="15666"/>
                </a:lnTo>
                <a:lnTo>
                  <a:pt x="7492" y="7512"/>
                </a:lnTo>
                <a:lnTo>
                  <a:pt x="15644" y="2015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15"/>
                </a:lnTo>
                <a:lnTo>
                  <a:pt x="594486" y="7512"/>
                </a:lnTo>
                <a:lnTo>
                  <a:pt x="599971" y="15666"/>
                </a:lnTo>
                <a:lnTo>
                  <a:pt x="601979" y="25654"/>
                </a:lnTo>
                <a:lnTo>
                  <a:pt x="601979" y="128270"/>
                </a:lnTo>
                <a:lnTo>
                  <a:pt x="599971" y="138257"/>
                </a:lnTo>
                <a:lnTo>
                  <a:pt x="594487" y="146411"/>
                </a:lnTo>
                <a:lnTo>
                  <a:pt x="586335" y="151908"/>
                </a:lnTo>
                <a:lnTo>
                  <a:pt x="576326" y="153924"/>
                </a:lnTo>
                <a:lnTo>
                  <a:pt x="25653" y="153924"/>
                </a:lnTo>
                <a:lnTo>
                  <a:pt x="15644" y="151908"/>
                </a:lnTo>
                <a:lnTo>
                  <a:pt x="7493" y="146411"/>
                </a:lnTo>
                <a:lnTo>
                  <a:pt x="2008" y="138257"/>
                </a:lnTo>
                <a:lnTo>
                  <a:pt x="0" y="128270"/>
                </a:lnTo>
                <a:lnTo>
                  <a:pt x="0" y="2565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8">
            <a:extLst>
              <a:ext uri="{FF2B5EF4-FFF2-40B4-BE49-F238E27FC236}">
                <a16:creationId xmlns:a16="http://schemas.microsoft.com/office/drawing/2014/main" id="{62994C30-7900-4499-A47C-95A54C5740E0}"/>
              </a:ext>
            </a:extLst>
          </p:cNvPr>
          <p:cNvSpPr/>
          <p:nvPr/>
        </p:nvSpPr>
        <p:spPr>
          <a:xfrm>
            <a:off x="5801102" y="5916372"/>
            <a:ext cx="747433" cy="2901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9">
            <a:extLst>
              <a:ext uri="{FF2B5EF4-FFF2-40B4-BE49-F238E27FC236}">
                <a16:creationId xmlns:a16="http://schemas.microsoft.com/office/drawing/2014/main" id="{7D923F8E-88D8-4A7D-BE5A-AC141CC7AED4}"/>
              </a:ext>
            </a:extLst>
          </p:cNvPr>
          <p:cNvSpPr/>
          <p:nvPr/>
        </p:nvSpPr>
        <p:spPr>
          <a:xfrm>
            <a:off x="5878445" y="5989143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576326" y="0"/>
                </a:moveTo>
                <a:lnTo>
                  <a:pt x="25653" y="0"/>
                </a:lnTo>
                <a:lnTo>
                  <a:pt x="15644" y="2015"/>
                </a:lnTo>
                <a:lnTo>
                  <a:pt x="7492" y="7512"/>
                </a:lnTo>
                <a:lnTo>
                  <a:pt x="2008" y="15666"/>
                </a:lnTo>
                <a:lnTo>
                  <a:pt x="0" y="25654"/>
                </a:lnTo>
                <a:lnTo>
                  <a:pt x="0" y="128270"/>
                </a:lnTo>
                <a:lnTo>
                  <a:pt x="2008" y="138257"/>
                </a:lnTo>
                <a:lnTo>
                  <a:pt x="7493" y="146411"/>
                </a:lnTo>
                <a:lnTo>
                  <a:pt x="15644" y="151908"/>
                </a:lnTo>
                <a:lnTo>
                  <a:pt x="25653" y="153924"/>
                </a:lnTo>
                <a:lnTo>
                  <a:pt x="576326" y="153924"/>
                </a:lnTo>
                <a:lnTo>
                  <a:pt x="586335" y="151908"/>
                </a:lnTo>
                <a:lnTo>
                  <a:pt x="594487" y="146411"/>
                </a:lnTo>
                <a:lnTo>
                  <a:pt x="599971" y="138257"/>
                </a:lnTo>
                <a:lnTo>
                  <a:pt x="601979" y="128270"/>
                </a:lnTo>
                <a:lnTo>
                  <a:pt x="601979" y="25654"/>
                </a:lnTo>
                <a:lnTo>
                  <a:pt x="599971" y="15666"/>
                </a:lnTo>
                <a:lnTo>
                  <a:pt x="594486" y="7512"/>
                </a:lnTo>
                <a:lnTo>
                  <a:pt x="586335" y="2015"/>
                </a:lnTo>
                <a:lnTo>
                  <a:pt x="576326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00">
            <a:extLst>
              <a:ext uri="{FF2B5EF4-FFF2-40B4-BE49-F238E27FC236}">
                <a16:creationId xmlns:a16="http://schemas.microsoft.com/office/drawing/2014/main" id="{1F4A8E61-06DB-4CA8-ABDC-E1D977C91D0F}"/>
              </a:ext>
            </a:extLst>
          </p:cNvPr>
          <p:cNvSpPr/>
          <p:nvPr/>
        </p:nvSpPr>
        <p:spPr>
          <a:xfrm>
            <a:off x="5878445" y="5989143"/>
            <a:ext cx="601980" cy="154305"/>
          </a:xfrm>
          <a:custGeom>
            <a:avLst/>
            <a:gdLst/>
            <a:ahLst/>
            <a:cxnLst/>
            <a:rect l="l" t="t" r="r" b="b"/>
            <a:pathLst>
              <a:path w="601979" h="154304">
                <a:moveTo>
                  <a:pt x="0" y="25654"/>
                </a:moveTo>
                <a:lnTo>
                  <a:pt x="2008" y="15666"/>
                </a:lnTo>
                <a:lnTo>
                  <a:pt x="7492" y="7512"/>
                </a:lnTo>
                <a:lnTo>
                  <a:pt x="15644" y="2015"/>
                </a:lnTo>
                <a:lnTo>
                  <a:pt x="25653" y="0"/>
                </a:lnTo>
                <a:lnTo>
                  <a:pt x="576326" y="0"/>
                </a:lnTo>
                <a:lnTo>
                  <a:pt x="586335" y="2015"/>
                </a:lnTo>
                <a:lnTo>
                  <a:pt x="594486" y="7512"/>
                </a:lnTo>
                <a:lnTo>
                  <a:pt x="599971" y="15666"/>
                </a:lnTo>
                <a:lnTo>
                  <a:pt x="601979" y="25654"/>
                </a:lnTo>
                <a:lnTo>
                  <a:pt x="601979" y="128270"/>
                </a:lnTo>
                <a:lnTo>
                  <a:pt x="599971" y="138257"/>
                </a:lnTo>
                <a:lnTo>
                  <a:pt x="594487" y="146411"/>
                </a:lnTo>
                <a:lnTo>
                  <a:pt x="586335" y="151908"/>
                </a:lnTo>
                <a:lnTo>
                  <a:pt x="576326" y="153924"/>
                </a:lnTo>
                <a:lnTo>
                  <a:pt x="25653" y="153924"/>
                </a:lnTo>
                <a:lnTo>
                  <a:pt x="15644" y="151908"/>
                </a:lnTo>
                <a:lnTo>
                  <a:pt x="7493" y="146411"/>
                </a:lnTo>
                <a:lnTo>
                  <a:pt x="2008" y="138257"/>
                </a:lnTo>
                <a:lnTo>
                  <a:pt x="0" y="128270"/>
                </a:lnTo>
                <a:lnTo>
                  <a:pt x="0" y="2565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01">
            <a:extLst>
              <a:ext uri="{FF2B5EF4-FFF2-40B4-BE49-F238E27FC236}">
                <a16:creationId xmlns:a16="http://schemas.microsoft.com/office/drawing/2014/main" id="{27A7303C-23FF-4A28-A0AF-9462503459B0}"/>
              </a:ext>
            </a:extLst>
          </p:cNvPr>
          <p:cNvSpPr/>
          <p:nvPr/>
        </p:nvSpPr>
        <p:spPr>
          <a:xfrm>
            <a:off x="5801102" y="5274704"/>
            <a:ext cx="747433" cy="2914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02">
            <a:extLst>
              <a:ext uri="{FF2B5EF4-FFF2-40B4-BE49-F238E27FC236}">
                <a16:creationId xmlns:a16="http://schemas.microsoft.com/office/drawing/2014/main" id="{66BD7D4C-5183-47E6-88D9-C46224F0D767}"/>
              </a:ext>
            </a:extLst>
          </p:cNvPr>
          <p:cNvSpPr/>
          <p:nvPr/>
        </p:nvSpPr>
        <p:spPr>
          <a:xfrm>
            <a:off x="5878445" y="5347538"/>
            <a:ext cx="601980" cy="154940"/>
          </a:xfrm>
          <a:custGeom>
            <a:avLst/>
            <a:gdLst/>
            <a:ahLst/>
            <a:cxnLst/>
            <a:rect l="l" t="t" r="r" b="b"/>
            <a:pathLst>
              <a:path w="601979" h="154939">
                <a:moveTo>
                  <a:pt x="576199" y="0"/>
                </a:moveTo>
                <a:lnTo>
                  <a:pt x="25780" y="0"/>
                </a:lnTo>
                <a:lnTo>
                  <a:pt x="15751" y="2028"/>
                </a:lnTo>
                <a:lnTo>
                  <a:pt x="7556" y="7556"/>
                </a:lnTo>
                <a:lnTo>
                  <a:pt x="2028" y="15751"/>
                </a:lnTo>
                <a:lnTo>
                  <a:pt x="0" y="25781"/>
                </a:lnTo>
                <a:lnTo>
                  <a:pt x="0" y="128904"/>
                </a:lnTo>
                <a:lnTo>
                  <a:pt x="2028" y="138934"/>
                </a:lnTo>
                <a:lnTo>
                  <a:pt x="7556" y="147129"/>
                </a:lnTo>
                <a:lnTo>
                  <a:pt x="15751" y="152657"/>
                </a:lnTo>
                <a:lnTo>
                  <a:pt x="25780" y="154685"/>
                </a:lnTo>
                <a:lnTo>
                  <a:pt x="576199" y="154685"/>
                </a:lnTo>
                <a:lnTo>
                  <a:pt x="586228" y="152657"/>
                </a:lnTo>
                <a:lnTo>
                  <a:pt x="594423" y="147129"/>
                </a:lnTo>
                <a:lnTo>
                  <a:pt x="599951" y="138934"/>
                </a:lnTo>
                <a:lnTo>
                  <a:pt x="601979" y="128904"/>
                </a:lnTo>
                <a:lnTo>
                  <a:pt x="601979" y="25781"/>
                </a:lnTo>
                <a:lnTo>
                  <a:pt x="599951" y="15751"/>
                </a:lnTo>
                <a:lnTo>
                  <a:pt x="594423" y="7556"/>
                </a:lnTo>
                <a:lnTo>
                  <a:pt x="586228" y="2028"/>
                </a:lnTo>
                <a:lnTo>
                  <a:pt x="576199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103">
            <a:extLst>
              <a:ext uri="{FF2B5EF4-FFF2-40B4-BE49-F238E27FC236}">
                <a16:creationId xmlns:a16="http://schemas.microsoft.com/office/drawing/2014/main" id="{65B5FDB0-1207-468F-81D4-052AF1260A6B}"/>
              </a:ext>
            </a:extLst>
          </p:cNvPr>
          <p:cNvSpPr/>
          <p:nvPr/>
        </p:nvSpPr>
        <p:spPr>
          <a:xfrm>
            <a:off x="5878445" y="5347538"/>
            <a:ext cx="601980" cy="154940"/>
          </a:xfrm>
          <a:custGeom>
            <a:avLst/>
            <a:gdLst/>
            <a:ahLst/>
            <a:cxnLst/>
            <a:rect l="l" t="t" r="r" b="b"/>
            <a:pathLst>
              <a:path w="601979" h="154939">
                <a:moveTo>
                  <a:pt x="0" y="25781"/>
                </a:moveTo>
                <a:lnTo>
                  <a:pt x="2028" y="15751"/>
                </a:lnTo>
                <a:lnTo>
                  <a:pt x="7556" y="7556"/>
                </a:lnTo>
                <a:lnTo>
                  <a:pt x="15751" y="2028"/>
                </a:lnTo>
                <a:lnTo>
                  <a:pt x="25780" y="0"/>
                </a:lnTo>
                <a:lnTo>
                  <a:pt x="576199" y="0"/>
                </a:lnTo>
                <a:lnTo>
                  <a:pt x="586228" y="2028"/>
                </a:lnTo>
                <a:lnTo>
                  <a:pt x="594423" y="7556"/>
                </a:lnTo>
                <a:lnTo>
                  <a:pt x="599951" y="15751"/>
                </a:lnTo>
                <a:lnTo>
                  <a:pt x="601979" y="25781"/>
                </a:lnTo>
                <a:lnTo>
                  <a:pt x="601979" y="128904"/>
                </a:lnTo>
                <a:lnTo>
                  <a:pt x="599951" y="138934"/>
                </a:lnTo>
                <a:lnTo>
                  <a:pt x="594423" y="147129"/>
                </a:lnTo>
                <a:lnTo>
                  <a:pt x="586228" y="152657"/>
                </a:lnTo>
                <a:lnTo>
                  <a:pt x="576199" y="154685"/>
                </a:lnTo>
                <a:lnTo>
                  <a:pt x="25780" y="154685"/>
                </a:lnTo>
                <a:lnTo>
                  <a:pt x="15751" y="152657"/>
                </a:lnTo>
                <a:lnTo>
                  <a:pt x="7556" y="147129"/>
                </a:lnTo>
                <a:lnTo>
                  <a:pt x="2028" y="138934"/>
                </a:lnTo>
                <a:lnTo>
                  <a:pt x="0" y="128904"/>
                </a:lnTo>
                <a:lnTo>
                  <a:pt x="0" y="25781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04">
            <a:extLst>
              <a:ext uri="{FF2B5EF4-FFF2-40B4-BE49-F238E27FC236}">
                <a16:creationId xmlns:a16="http://schemas.microsoft.com/office/drawing/2014/main" id="{0AED5CC8-773C-4AAC-8FD5-030618DF2136}"/>
              </a:ext>
            </a:extLst>
          </p:cNvPr>
          <p:cNvSpPr/>
          <p:nvPr/>
        </p:nvSpPr>
        <p:spPr>
          <a:xfrm>
            <a:off x="4677914" y="5202378"/>
            <a:ext cx="718616" cy="3879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05">
            <a:extLst>
              <a:ext uri="{FF2B5EF4-FFF2-40B4-BE49-F238E27FC236}">
                <a16:creationId xmlns:a16="http://schemas.microsoft.com/office/drawing/2014/main" id="{729FC9BA-FDFF-40CB-B3E1-CB057C456262}"/>
              </a:ext>
            </a:extLst>
          </p:cNvPr>
          <p:cNvSpPr/>
          <p:nvPr/>
        </p:nvSpPr>
        <p:spPr>
          <a:xfrm>
            <a:off x="4755257" y="5275911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0" y="249935"/>
                </a:moveTo>
                <a:lnTo>
                  <a:pt x="573023" y="249935"/>
                </a:lnTo>
                <a:lnTo>
                  <a:pt x="573023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6">
            <a:extLst>
              <a:ext uri="{FF2B5EF4-FFF2-40B4-BE49-F238E27FC236}">
                <a16:creationId xmlns:a16="http://schemas.microsoft.com/office/drawing/2014/main" id="{D777E90F-2A34-4EE1-9C20-8ED8E256EA98}"/>
              </a:ext>
            </a:extLst>
          </p:cNvPr>
          <p:cNvSpPr/>
          <p:nvPr/>
        </p:nvSpPr>
        <p:spPr>
          <a:xfrm>
            <a:off x="4755257" y="5275911"/>
            <a:ext cx="573405" cy="250190"/>
          </a:xfrm>
          <a:custGeom>
            <a:avLst/>
            <a:gdLst/>
            <a:ahLst/>
            <a:cxnLst/>
            <a:rect l="l" t="t" r="r" b="b"/>
            <a:pathLst>
              <a:path w="573404" h="250189">
                <a:moveTo>
                  <a:pt x="0" y="249935"/>
                </a:moveTo>
                <a:lnTo>
                  <a:pt x="573023" y="249935"/>
                </a:lnTo>
                <a:lnTo>
                  <a:pt x="573023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7">
            <a:extLst>
              <a:ext uri="{FF2B5EF4-FFF2-40B4-BE49-F238E27FC236}">
                <a16:creationId xmlns:a16="http://schemas.microsoft.com/office/drawing/2014/main" id="{EAE7AA8C-5E21-4D7B-BD5E-3F9C28B75E0E}"/>
              </a:ext>
            </a:extLst>
          </p:cNvPr>
          <p:cNvSpPr/>
          <p:nvPr/>
        </p:nvSpPr>
        <p:spPr>
          <a:xfrm>
            <a:off x="6131809" y="5520893"/>
            <a:ext cx="108203" cy="1082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8">
            <a:extLst>
              <a:ext uri="{FF2B5EF4-FFF2-40B4-BE49-F238E27FC236}">
                <a16:creationId xmlns:a16="http://schemas.microsoft.com/office/drawing/2014/main" id="{BB3AB742-2E8F-4954-BA84-40C395BF7117}"/>
              </a:ext>
            </a:extLst>
          </p:cNvPr>
          <p:cNvSpPr/>
          <p:nvPr/>
        </p:nvSpPr>
        <p:spPr>
          <a:xfrm>
            <a:off x="4987285" y="5597855"/>
            <a:ext cx="108203" cy="10744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9">
            <a:extLst>
              <a:ext uri="{FF2B5EF4-FFF2-40B4-BE49-F238E27FC236}">
                <a16:creationId xmlns:a16="http://schemas.microsoft.com/office/drawing/2014/main" id="{FC1D0510-6B89-45B0-97D9-AA80C17CA2E2}"/>
              </a:ext>
            </a:extLst>
          </p:cNvPr>
          <p:cNvSpPr/>
          <p:nvPr/>
        </p:nvSpPr>
        <p:spPr>
          <a:xfrm>
            <a:off x="7627615" y="5627574"/>
            <a:ext cx="717854" cy="3543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10">
            <a:extLst>
              <a:ext uri="{FF2B5EF4-FFF2-40B4-BE49-F238E27FC236}">
                <a16:creationId xmlns:a16="http://schemas.microsoft.com/office/drawing/2014/main" id="{D3D1641D-6424-418C-AAA2-0ED3ACEC2E56}"/>
              </a:ext>
            </a:extLst>
          </p:cNvPr>
          <p:cNvSpPr/>
          <p:nvPr/>
        </p:nvSpPr>
        <p:spPr>
          <a:xfrm>
            <a:off x="7704959" y="5701106"/>
            <a:ext cx="572770" cy="216535"/>
          </a:xfrm>
          <a:custGeom>
            <a:avLst/>
            <a:gdLst/>
            <a:ahLst/>
            <a:cxnLst/>
            <a:rect l="l" t="t" r="r" b="b"/>
            <a:pathLst>
              <a:path w="572770" h="216535">
                <a:moveTo>
                  <a:pt x="0" y="216407"/>
                </a:moveTo>
                <a:lnTo>
                  <a:pt x="572262" y="216407"/>
                </a:lnTo>
                <a:lnTo>
                  <a:pt x="57226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11">
            <a:extLst>
              <a:ext uri="{FF2B5EF4-FFF2-40B4-BE49-F238E27FC236}">
                <a16:creationId xmlns:a16="http://schemas.microsoft.com/office/drawing/2014/main" id="{A9A44D53-17DE-4E23-9E56-6B54661DC294}"/>
              </a:ext>
            </a:extLst>
          </p:cNvPr>
          <p:cNvSpPr/>
          <p:nvPr/>
        </p:nvSpPr>
        <p:spPr>
          <a:xfrm>
            <a:off x="7704959" y="5701106"/>
            <a:ext cx="572770" cy="216535"/>
          </a:xfrm>
          <a:custGeom>
            <a:avLst/>
            <a:gdLst/>
            <a:ahLst/>
            <a:cxnLst/>
            <a:rect l="l" t="t" r="r" b="b"/>
            <a:pathLst>
              <a:path w="572770" h="216535">
                <a:moveTo>
                  <a:pt x="0" y="216407"/>
                </a:moveTo>
                <a:lnTo>
                  <a:pt x="572262" y="216407"/>
                </a:lnTo>
                <a:lnTo>
                  <a:pt x="57226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1295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12">
            <a:extLst>
              <a:ext uri="{FF2B5EF4-FFF2-40B4-BE49-F238E27FC236}">
                <a16:creationId xmlns:a16="http://schemas.microsoft.com/office/drawing/2014/main" id="{0266AF7B-F92B-46EF-B9BB-DC3969936765}"/>
              </a:ext>
            </a:extLst>
          </p:cNvPr>
          <p:cNvSpPr/>
          <p:nvPr/>
        </p:nvSpPr>
        <p:spPr>
          <a:xfrm>
            <a:off x="4792976" y="4219372"/>
            <a:ext cx="457377" cy="6477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13">
            <a:extLst>
              <a:ext uri="{FF2B5EF4-FFF2-40B4-BE49-F238E27FC236}">
                <a16:creationId xmlns:a16="http://schemas.microsoft.com/office/drawing/2014/main" id="{CEC29BDE-D1EA-455D-B121-E98AC3BB9D04}"/>
              </a:ext>
            </a:extLst>
          </p:cNvPr>
          <p:cNvSpPr/>
          <p:nvPr/>
        </p:nvSpPr>
        <p:spPr>
          <a:xfrm>
            <a:off x="4860794" y="4289501"/>
            <a:ext cx="330835" cy="516890"/>
          </a:xfrm>
          <a:custGeom>
            <a:avLst/>
            <a:gdLst/>
            <a:ahLst/>
            <a:cxnLst/>
            <a:rect l="l" t="t" r="r" b="b"/>
            <a:pathLst>
              <a:path w="330835" h="516889">
                <a:moveTo>
                  <a:pt x="0" y="516636"/>
                </a:moveTo>
                <a:lnTo>
                  <a:pt x="330707" y="516636"/>
                </a:lnTo>
                <a:lnTo>
                  <a:pt x="330707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14">
            <a:extLst>
              <a:ext uri="{FF2B5EF4-FFF2-40B4-BE49-F238E27FC236}">
                <a16:creationId xmlns:a16="http://schemas.microsoft.com/office/drawing/2014/main" id="{9DFBC0B8-AC7E-4F46-8830-CA2BC2CE63F1}"/>
              </a:ext>
            </a:extLst>
          </p:cNvPr>
          <p:cNvSpPr/>
          <p:nvPr/>
        </p:nvSpPr>
        <p:spPr>
          <a:xfrm>
            <a:off x="6576055" y="4230040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15">
            <a:extLst>
              <a:ext uri="{FF2B5EF4-FFF2-40B4-BE49-F238E27FC236}">
                <a16:creationId xmlns:a16="http://schemas.microsoft.com/office/drawing/2014/main" id="{2E428D90-FE82-4EBE-97AD-0E65B01B2FE7}"/>
              </a:ext>
            </a:extLst>
          </p:cNvPr>
          <p:cNvSpPr/>
          <p:nvPr/>
        </p:nvSpPr>
        <p:spPr>
          <a:xfrm>
            <a:off x="6650351" y="4306647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6">
            <a:extLst>
              <a:ext uri="{FF2B5EF4-FFF2-40B4-BE49-F238E27FC236}">
                <a16:creationId xmlns:a16="http://schemas.microsoft.com/office/drawing/2014/main" id="{CC09D761-BCAD-4F8A-B7B6-42873A02A583}"/>
              </a:ext>
            </a:extLst>
          </p:cNvPr>
          <p:cNvSpPr/>
          <p:nvPr/>
        </p:nvSpPr>
        <p:spPr>
          <a:xfrm>
            <a:off x="6650351" y="4306647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7">
            <a:extLst>
              <a:ext uri="{FF2B5EF4-FFF2-40B4-BE49-F238E27FC236}">
                <a16:creationId xmlns:a16="http://schemas.microsoft.com/office/drawing/2014/main" id="{FB565AC6-6DFB-41D7-BCC8-E1BAC2308E79}"/>
              </a:ext>
            </a:extLst>
          </p:cNvPr>
          <p:cNvSpPr/>
          <p:nvPr/>
        </p:nvSpPr>
        <p:spPr>
          <a:xfrm>
            <a:off x="4815835" y="3936746"/>
            <a:ext cx="2183130" cy="3309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8">
            <a:extLst>
              <a:ext uri="{FF2B5EF4-FFF2-40B4-BE49-F238E27FC236}">
                <a16:creationId xmlns:a16="http://schemas.microsoft.com/office/drawing/2014/main" id="{064EC35F-0905-4397-AA73-0364F2CCCFD0}"/>
              </a:ext>
            </a:extLst>
          </p:cNvPr>
          <p:cNvSpPr/>
          <p:nvPr/>
        </p:nvSpPr>
        <p:spPr>
          <a:xfrm>
            <a:off x="4903847" y="4010276"/>
            <a:ext cx="2015489" cy="194310"/>
          </a:xfrm>
          <a:custGeom>
            <a:avLst/>
            <a:gdLst/>
            <a:ahLst/>
            <a:cxnLst/>
            <a:rect l="l" t="t" r="r" b="b"/>
            <a:pathLst>
              <a:path w="2015489" h="194310">
                <a:moveTo>
                  <a:pt x="0" y="189309"/>
                </a:moveTo>
                <a:lnTo>
                  <a:pt x="49458" y="165143"/>
                </a:lnTo>
                <a:lnTo>
                  <a:pt x="85818" y="150125"/>
                </a:lnTo>
                <a:lnTo>
                  <a:pt x="128674" y="133824"/>
                </a:lnTo>
                <a:lnTo>
                  <a:pt x="177085" y="116744"/>
                </a:lnTo>
                <a:lnTo>
                  <a:pt x="230108" y="99393"/>
                </a:lnTo>
                <a:lnTo>
                  <a:pt x="286800" y="82274"/>
                </a:lnTo>
                <a:lnTo>
                  <a:pt x="346220" y="65893"/>
                </a:lnTo>
                <a:lnTo>
                  <a:pt x="407425" y="50756"/>
                </a:lnTo>
                <a:lnTo>
                  <a:pt x="469473" y="37367"/>
                </a:lnTo>
                <a:lnTo>
                  <a:pt x="531421" y="26233"/>
                </a:lnTo>
                <a:lnTo>
                  <a:pt x="592327" y="17859"/>
                </a:lnTo>
                <a:lnTo>
                  <a:pt x="636020" y="13356"/>
                </a:lnTo>
                <a:lnTo>
                  <a:pt x="682119" y="9523"/>
                </a:lnTo>
                <a:lnTo>
                  <a:pt x="730299" y="6350"/>
                </a:lnTo>
                <a:lnTo>
                  <a:pt x="780235" y="3824"/>
                </a:lnTo>
                <a:lnTo>
                  <a:pt x="831603" y="1937"/>
                </a:lnTo>
                <a:lnTo>
                  <a:pt x="884077" y="678"/>
                </a:lnTo>
                <a:lnTo>
                  <a:pt x="937332" y="36"/>
                </a:lnTo>
                <a:lnTo>
                  <a:pt x="991043" y="0"/>
                </a:lnTo>
                <a:lnTo>
                  <a:pt x="1044885" y="559"/>
                </a:lnTo>
                <a:lnTo>
                  <a:pt x="1098533" y="1705"/>
                </a:lnTo>
                <a:lnTo>
                  <a:pt x="1151661" y="3425"/>
                </a:lnTo>
                <a:lnTo>
                  <a:pt x="1203945" y="5709"/>
                </a:lnTo>
                <a:lnTo>
                  <a:pt x="1255060" y="8547"/>
                </a:lnTo>
                <a:lnTo>
                  <a:pt x="1304680" y="11928"/>
                </a:lnTo>
                <a:lnTo>
                  <a:pt x="1352481" y="15842"/>
                </a:lnTo>
                <a:lnTo>
                  <a:pt x="1398136" y="20277"/>
                </a:lnTo>
                <a:lnTo>
                  <a:pt x="1441323" y="25225"/>
                </a:lnTo>
                <a:lnTo>
                  <a:pt x="1501413" y="33930"/>
                </a:lnTo>
                <a:lnTo>
                  <a:pt x="1562435" y="45084"/>
                </a:lnTo>
                <a:lnTo>
                  <a:pt x="1623440" y="58245"/>
                </a:lnTo>
                <a:lnTo>
                  <a:pt x="1683483" y="72972"/>
                </a:lnTo>
                <a:lnTo>
                  <a:pt x="1741616" y="88825"/>
                </a:lnTo>
                <a:lnTo>
                  <a:pt x="1796891" y="105362"/>
                </a:lnTo>
                <a:lnTo>
                  <a:pt x="1848361" y="122142"/>
                </a:lnTo>
                <a:lnTo>
                  <a:pt x="1895079" y="138725"/>
                </a:lnTo>
                <a:lnTo>
                  <a:pt x="1936099" y="154669"/>
                </a:lnTo>
                <a:lnTo>
                  <a:pt x="1997251" y="182879"/>
                </a:lnTo>
                <a:lnTo>
                  <a:pt x="2015489" y="194262"/>
                </a:lnTo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9">
            <a:extLst>
              <a:ext uri="{FF2B5EF4-FFF2-40B4-BE49-F238E27FC236}">
                <a16:creationId xmlns:a16="http://schemas.microsoft.com/office/drawing/2014/main" id="{F457FCCF-BF8A-4A83-AFEC-D878584E4B3E}"/>
              </a:ext>
            </a:extLst>
          </p:cNvPr>
          <p:cNvSpPr txBox="1"/>
          <p:nvPr/>
        </p:nvSpPr>
        <p:spPr>
          <a:xfrm>
            <a:off x="6186165" y="4342587"/>
            <a:ext cx="3759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C5200"/>
                </a:solidFill>
                <a:latin typeface="Arial"/>
                <a:cs typeface="Arial"/>
              </a:rPr>
              <a:t>. .</a:t>
            </a:r>
            <a:r>
              <a:rPr sz="2000" spc="-100" dirty="0">
                <a:solidFill>
                  <a:srgbClr val="CC52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C52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4" name="object 120">
            <a:extLst>
              <a:ext uri="{FF2B5EF4-FFF2-40B4-BE49-F238E27FC236}">
                <a16:creationId xmlns:a16="http://schemas.microsoft.com/office/drawing/2014/main" id="{606EFA81-B1D8-4B2F-864F-21F38D3F1618}"/>
              </a:ext>
            </a:extLst>
          </p:cNvPr>
          <p:cNvSpPr/>
          <p:nvPr/>
        </p:nvSpPr>
        <p:spPr>
          <a:xfrm>
            <a:off x="5117588" y="4220909"/>
            <a:ext cx="427532" cy="648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21">
            <a:extLst>
              <a:ext uri="{FF2B5EF4-FFF2-40B4-BE49-F238E27FC236}">
                <a16:creationId xmlns:a16="http://schemas.microsoft.com/office/drawing/2014/main" id="{2F74FE91-68AB-466A-8ECB-456767084AD4}"/>
              </a:ext>
            </a:extLst>
          </p:cNvPr>
          <p:cNvSpPr/>
          <p:nvPr/>
        </p:nvSpPr>
        <p:spPr>
          <a:xfrm>
            <a:off x="5191883" y="4297503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89" h="504825">
                <a:moveTo>
                  <a:pt x="0" y="504444"/>
                </a:moveTo>
                <a:lnTo>
                  <a:pt x="288036" y="504444"/>
                </a:lnTo>
                <a:lnTo>
                  <a:pt x="2880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22">
            <a:extLst>
              <a:ext uri="{FF2B5EF4-FFF2-40B4-BE49-F238E27FC236}">
                <a16:creationId xmlns:a16="http://schemas.microsoft.com/office/drawing/2014/main" id="{33EAE0FA-56A0-4D61-9334-B019032204D0}"/>
              </a:ext>
            </a:extLst>
          </p:cNvPr>
          <p:cNvSpPr/>
          <p:nvPr/>
        </p:nvSpPr>
        <p:spPr>
          <a:xfrm>
            <a:off x="5191883" y="4297503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89" h="504825">
                <a:moveTo>
                  <a:pt x="0" y="504444"/>
                </a:moveTo>
                <a:lnTo>
                  <a:pt x="288036" y="504444"/>
                </a:lnTo>
                <a:lnTo>
                  <a:pt x="2880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23">
            <a:extLst>
              <a:ext uri="{FF2B5EF4-FFF2-40B4-BE49-F238E27FC236}">
                <a16:creationId xmlns:a16="http://schemas.microsoft.com/office/drawing/2014/main" id="{40C15F1B-72E3-4D32-82ED-292A5A4BA712}"/>
              </a:ext>
            </a:extLst>
          </p:cNvPr>
          <p:cNvSpPr/>
          <p:nvPr/>
        </p:nvSpPr>
        <p:spPr>
          <a:xfrm>
            <a:off x="5457440" y="3884880"/>
            <a:ext cx="913130" cy="400050"/>
          </a:xfrm>
          <a:custGeom>
            <a:avLst/>
            <a:gdLst/>
            <a:ahLst/>
            <a:cxnLst/>
            <a:rect l="l" t="t" r="r" b="b"/>
            <a:pathLst>
              <a:path w="913129" h="400050">
                <a:moveTo>
                  <a:pt x="0" y="400050"/>
                </a:moveTo>
                <a:lnTo>
                  <a:pt x="912876" y="400050"/>
                </a:lnTo>
                <a:lnTo>
                  <a:pt x="912876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8DFADCE5-3316-4C0D-BF81-3F5679161003}"/>
              </a:ext>
            </a:extLst>
          </p:cNvPr>
          <p:cNvSpPr/>
          <p:nvPr/>
        </p:nvSpPr>
        <p:spPr>
          <a:xfrm>
            <a:off x="5394955" y="3848304"/>
            <a:ext cx="1056131" cy="56464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25">
            <a:extLst>
              <a:ext uri="{FF2B5EF4-FFF2-40B4-BE49-F238E27FC236}">
                <a16:creationId xmlns:a16="http://schemas.microsoft.com/office/drawing/2014/main" id="{A054D001-CEDB-4A7B-A0E4-CDA30033FF59}"/>
              </a:ext>
            </a:extLst>
          </p:cNvPr>
          <p:cNvSpPr txBox="1"/>
          <p:nvPr/>
        </p:nvSpPr>
        <p:spPr>
          <a:xfrm>
            <a:off x="5541005" y="3911295"/>
            <a:ext cx="7448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0" name="object 126">
            <a:extLst>
              <a:ext uri="{FF2B5EF4-FFF2-40B4-BE49-F238E27FC236}">
                <a16:creationId xmlns:a16="http://schemas.microsoft.com/office/drawing/2014/main" id="{7A94E75B-08F2-4F4E-865C-633D8520AA23}"/>
              </a:ext>
            </a:extLst>
          </p:cNvPr>
          <p:cNvSpPr/>
          <p:nvPr/>
        </p:nvSpPr>
        <p:spPr>
          <a:xfrm>
            <a:off x="4498844" y="4230040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7">
            <a:extLst>
              <a:ext uri="{FF2B5EF4-FFF2-40B4-BE49-F238E27FC236}">
                <a16:creationId xmlns:a16="http://schemas.microsoft.com/office/drawing/2014/main" id="{9C0D388E-7C62-4FA5-B608-89823BB19AF3}"/>
              </a:ext>
            </a:extLst>
          </p:cNvPr>
          <p:cNvSpPr/>
          <p:nvPr/>
        </p:nvSpPr>
        <p:spPr>
          <a:xfrm>
            <a:off x="4573139" y="4306647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8">
            <a:extLst>
              <a:ext uri="{FF2B5EF4-FFF2-40B4-BE49-F238E27FC236}">
                <a16:creationId xmlns:a16="http://schemas.microsoft.com/office/drawing/2014/main" id="{4FD279F3-7143-49B7-9824-2A2B86491544}"/>
              </a:ext>
            </a:extLst>
          </p:cNvPr>
          <p:cNvSpPr/>
          <p:nvPr/>
        </p:nvSpPr>
        <p:spPr>
          <a:xfrm>
            <a:off x="4573139" y="4306647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2"/>
                </a:moveTo>
                <a:lnTo>
                  <a:pt x="288036" y="503682"/>
                </a:lnTo>
                <a:lnTo>
                  <a:pt x="288036" y="0"/>
                </a:lnTo>
                <a:lnTo>
                  <a:pt x="0" y="0"/>
                </a:lnTo>
                <a:lnTo>
                  <a:pt x="0" y="503682"/>
                </a:lnTo>
                <a:close/>
              </a:path>
            </a:pathLst>
          </a:custGeom>
          <a:ln w="129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9">
            <a:extLst>
              <a:ext uri="{FF2B5EF4-FFF2-40B4-BE49-F238E27FC236}">
                <a16:creationId xmlns:a16="http://schemas.microsoft.com/office/drawing/2014/main" id="{03B7F2CC-223D-4C48-8543-A018AE399F4E}"/>
              </a:ext>
            </a:extLst>
          </p:cNvPr>
          <p:cNvSpPr/>
          <p:nvPr/>
        </p:nvSpPr>
        <p:spPr>
          <a:xfrm>
            <a:off x="5414005" y="4220134"/>
            <a:ext cx="427532" cy="6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30">
            <a:extLst>
              <a:ext uri="{FF2B5EF4-FFF2-40B4-BE49-F238E27FC236}">
                <a16:creationId xmlns:a16="http://schemas.microsoft.com/office/drawing/2014/main" id="{C49533AC-DB2E-44B2-8D02-5806887A3116}"/>
              </a:ext>
            </a:extLst>
          </p:cNvPr>
          <p:cNvSpPr/>
          <p:nvPr/>
        </p:nvSpPr>
        <p:spPr>
          <a:xfrm>
            <a:off x="5488301" y="4296741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31">
            <a:extLst>
              <a:ext uri="{FF2B5EF4-FFF2-40B4-BE49-F238E27FC236}">
                <a16:creationId xmlns:a16="http://schemas.microsoft.com/office/drawing/2014/main" id="{93B9767A-F691-4EBE-9A0C-93D4F1688F6E}"/>
              </a:ext>
            </a:extLst>
          </p:cNvPr>
          <p:cNvSpPr/>
          <p:nvPr/>
        </p:nvSpPr>
        <p:spPr>
          <a:xfrm>
            <a:off x="5488301" y="4296741"/>
            <a:ext cx="288290" cy="504190"/>
          </a:xfrm>
          <a:custGeom>
            <a:avLst/>
            <a:gdLst/>
            <a:ahLst/>
            <a:cxnLst/>
            <a:rect l="l" t="t" r="r" b="b"/>
            <a:pathLst>
              <a:path w="288289" h="504189">
                <a:moveTo>
                  <a:pt x="0" y="503681"/>
                </a:moveTo>
                <a:lnTo>
                  <a:pt x="288036" y="503681"/>
                </a:lnTo>
                <a:lnTo>
                  <a:pt x="288036" y="0"/>
                </a:lnTo>
                <a:lnTo>
                  <a:pt x="0" y="0"/>
                </a:lnTo>
                <a:lnTo>
                  <a:pt x="0" y="503681"/>
                </a:lnTo>
                <a:close/>
              </a:path>
            </a:pathLst>
          </a:custGeom>
          <a:ln w="129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32">
            <a:extLst>
              <a:ext uri="{FF2B5EF4-FFF2-40B4-BE49-F238E27FC236}">
                <a16:creationId xmlns:a16="http://schemas.microsoft.com/office/drawing/2014/main" id="{EB8C7A2E-24BE-4D75-AEF8-F1C34533849B}"/>
              </a:ext>
            </a:extLst>
          </p:cNvPr>
          <p:cNvSpPr/>
          <p:nvPr/>
        </p:nvSpPr>
        <p:spPr>
          <a:xfrm>
            <a:off x="5711185" y="4221671"/>
            <a:ext cx="427532" cy="648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33">
            <a:extLst>
              <a:ext uri="{FF2B5EF4-FFF2-40B4-BE49-F238E27FC236}">
                <a16:creationId xmlns:a16="http://schemas.microsoft.com/office/drawing/2014/main" id="{022926E1-9FAD-4041-B113-1F880C4720C4}"/>
              </a:ext>
            </a:extLst>
          </p:cNvPr>
          <p:cNvSpPr/>
          <p:nvPr/>
        </p:nvSpPr>
        <p:spPr>
          <a:xfrm>
            <a:off x="5785480" y="4298265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89" h="504825">
                <a:moveTo>
                  <a:pt x="0" y="504444"/>
                </a:moveTo>
                <a:lnTo>
                  <a:pt x="288036" y="504444"/>
                </a:lnTo>
                <a:lnTo>
                  <a:pt x="2880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34">
            <a:extLst>
              <a:ext uri="{FF2B5EF4-FFF2-40B4-BE49-F238E27FC236}">
                <a16:creationId xmlns:a16="http://schemas.microsoft.com/office/drawing/2014/main" id="{EBDD6D3D-4A85-40F8-A3C5-33D77E1FF233}"/>
              </a:ext>
            </a:extLst>
          </p:cNvPr>
          <p:cNvSpPr/>
          <p:nvPr/>
        </p:nvSpPr>
        <p:spPr>
          <a:xfrm>
            <a:off x="5785480" y="4298265"/>
            <a:ext cx="288290" cy="504825"/>
          </a:xfrm>
          <a:custGeom>
            <a:avLst/>
            <a:gdLst/>
            <a:ahLst/>
            <a:cxnLst/>
            <a:rect l="l" t="t" r="r" b="b"/>
            <a:pathLst>
              <a:path w="288289" h="504825">
                <a:moveTo>
                  <a:pt x="0" y="504444"/>
                </a:moveTo>
                <a:lnTo>
                  <a:pt x="288036" y="504444"/>
                </a:lnTo>
                <a:lnTo>
                  <a:pt x="2880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295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35">
            <a:extLst>
              <a:ext uri="{FF2B5EF4-FFF2-40B4-BE49-F238E27FC236}">
                <a16:creationId xmlns:a16="http://schemas.microsoft.com/office/drawing/2014/main" id="{9025E7A7-4307-4846-BF8A-224FBEBA08A5}"/>
              </a:ext>
            </a:extLst>
          </p:cNvPr>
          <p:cNvSpPr/>
          <p:nvPr/>
        </p:nvSpPr>
        <p:spPr>
          <a:xfrm>
            <a:off x="5148067" y="3566363"/>
            <a:ext cx="1581912" cy="56464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6">
            <a:extLst>
              <a:ext uri="{FF2B5EF4-FFF2-40B4-BE49-F238E27FC236}">
                <a16:creationId xmlns:a16="http://schemas.microsoft.com/office/drawing/2014/main" id="{137301FE-6DE7-4A13-B880-19FB2285385D}"/>
              </a:ext>
            </a:extLst>
          </p:cNvPr>
          <p:cNvSpPr txBox="1"/>
          <p:nvPr/>
        </p:nvSpPr>
        <p:spPr>
          <a:xfrm>
            <a:off x="5293864" y="3628848"/>
            <a:ext cx="12712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ranslation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1" name="object 137">
            <a:extLst>
              <a:ext uri="{FF2B5EF4-FFF2-40B4-BE49-F238E27FC236}">
                <a16:creationId xmlns:a16="http://schemas.microsoft.com/office/drawing/2014/main" id="{CBABEE6C-B36D-48F5-A68A-930F05FD65AE}"/>
              </a:ext>
            </a:extLst>
          </p:cNvPr>
          <p:cNvSpPr/>
          <p:nvPr/>
        </p:nvSpPr>
        <p:spPr>
          <a:xfrm>
            <a:off x="1960621" y="4960824"/>
            <a:ext cx="5229225" cy="0"/>
          </a:xfrm>
          <a:custGeom>
            <a:avLst/>
            <a:gdLst/>
            <a:ahLst/>
            <a:cxnLst/>
            <a:rect l="l" t="t" r="r" b="b"/>
            <a:pathLst>
              <a:path w="5229225">
                <a:moveTo>
                  <a:pt x="0" y="0"/>
                </a:moveTo>
                <a:lnTo>
                  <a:pt x="5229225" y="0"/>
                </a:lnTo>
              </a:path>
            </a:pathLst>
          </a:custGeom>
          <a:ln w="28956">
            <a:solidFill>
              <a:srgbClr val="80808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8">
            <a:extLst>
              <a:ext uri="{FF2B5EF4-FFF2-40B4-BE49-F238E27FC236}">
                <a16:creationId xmlns:a16="http://schemas.microsoft.com/office/drawing/2014/main" id="{3C5CBE4E-BA8D-4085-BD89-D98826A28B4C}"/>
              </a:ext>
            </a:extLst>
          </p:cNvPr>
          <p:cNvSpPr txBox="1"/>
          <p:nvPr/>
        </p:nvSpPr>
        <p:spPr>
          <a:xfrm>
            <a:off x="2039362" y="5435042"/>
            <a:ext cx="744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RAM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3" name="object 139">
            <a:extLst>
              <a:ext uri="{FF2B5EF4-FFF2-40B4-BE49-F238E27FC236}">
                <a16:creationId xmlns:a16="http://schemas.microsoft.com/office/drawing/2014/main" id="{D5546462-BBF5-4776-93BE-C2BFEB916E23}"/>
              </a:ext>
            </a:extLst>
          </p:cNvPr>
          <p:cNvSpPr/>
          <p:nvPr/>
        </p:nvSpPr>
        <p:spPr>
          <a:xfrm>
            <a:off x="7189465" y="4955490"/>
            <a:ext cx="0" cy="1741805"/>
          </a:xfrm>
          <a:custGeom>
            <a:avLst/>
            <a:gdLst/>
            <a:ahLst/>
            <a:cxnLst/>
            <a:rect l="l" t="t" r="r" b="b"/>
            <a:pathLst>
              <a:path h="1741804">
                <a:moveTo>
                  <a:pt x="0" y="0"/>
                </a:moveTo>
                <a:lnTo>
                  <a:pt x="0" y="1741627"/>
                </a:lnTo>
              </a:path>
            </a:pathLst>
          </a:custGeom>
          <a:ln w="28956">
            <a:solidFill>
              <a:srgbClr val="80808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40">
            <a:extLst>
              <a:ext uri="{FF2B5EF4-FFF2-40B4-BE49-F238E27FC236}">
                <a16:creationId xmlns:a16="http://schemas.microsoft.com/office/drawing/2014/main" id="{FD486232-FE96-43BC-89BB-61F5DA87A625}"/>
              </a:ext>
            </a:extLst>
          </p:cNvPr>
          <p:cNvSpPr/>
          <p:nvPr/>
        </p:nvSpPr>
        <p:spPr>
          <a:xfrm>
            <a:off x="2993132" y="5482031"/>
            <a:ext cx="5000244" cy="5943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41">
            <a:extLst>
              <a:ext uri="{FF2B5EF4-FFF2-40B4-BE49-F238E27FC236}">
                <a16:creationId xmlns:a16="http://schemas.microsoft.com/office/drawing/2014/main" id="{D53A956A-7C9E-4461-9AED-161199A5D74C}"/>
              </a:ext>
            </a:extLst>
          </p:cNvPr>
          <p:cNvSpPr/>
          <p:nvPr/>
        </p:nvSpPr>
        <p:spPr>
          <a:xfrm>
            <a:off x="3105908" y="5551526"/>
            <a:ext cx="4592320" cy="346710"/>
          </a:xfrm>
          <a:custGeom>
            <a:avLst/>
            <a:gdLst/>
            <a:ahLst/>
            <a:cxnLst/>
            <a:rect l="l" t="t" r="r" b="b"/>
            <a:pathLst>
              <a:path w="4592320" h="346710">
                <a:moveTo>
                  <a:pt x="4461480" y="277370"/>
                </a:moveTo>
                <a:lnTo>
                  <a:pt x="4392549" y="346709"/>
                </a:lnTo>
                <a:lnTo>
                  <a:pt x="4574866" y="279399"/>
                </a:lnTo>
                <a:lnTo>
                  <a:pt x="4475988" y="279399"/>
                </a:lnTo>
                <a:lnTo>
                  <a:pt x="4461480" y="277370"/>
                </a:lnTo>
                <a:close/>
              </a:path>
              <a:path w="4592320" h="346710">
                <a:moveTo>
                  <a:pt x="4465581" y="240225"/>
                </a:moveTo>
                <a:lnTo>
                  <a:pt x="4478401" y="260349"/>
                </a:lnTo>
                <a:lnTo>
                  <a:pt x="4461480" y="277370"/>
                </a:lnTo>
                <a:lnTo>
                  <a:pt x="4475988" y="279399"/>
                </a:lnTo>
                <a:lnTo>
                  <a:pt x="4480941" y="241299"/>
                </a:lnTo>
                <a:lnTo>
                  <a:pt x="4465581" y="240225"/>
                </a:lnTo>
                <a:close/>
              </a:path>
              <a:path w="4592320" h="346710">
                <a:moveTo>
                  <a:pt x="4412869" y="157479"/>
                </a:moveTo>
                <a:lnTo>
                  <a:pt x="4465581" y="240225"/>
                </a:lnTo>
                <a:lnTo>
                  <a:pt x="4480941" y="241299"/>
                </a:lnTo>
                <a:lnTo>
                  <a:pt x="4475988" y="279399"/>
                </a:lnTo>
                <a:lnTo>
                  <a:pt x="4574866" y="279399"/>
                </a:lnTo>
                <a:lnTo>
                  <a:pt x="4592066" y="273049"/>
                </a:lnTo>
                <a:lnTo>
                  <a:pt x="4412869" y="157479"/>
                </a:lnTo>
                <a:close/>
              </a:path>
              <a:path w="4592320" h="346710">
                <a:moveTo>
                  <a:pt x="3981545" y="120649"/>
                </a:moveTo>
                <a:lnTo>
                  <a:pt x="3841241" y="120649"/>
                </a:lnTo>
                <a:lnTo>
                  <a:pt x="3878706" y="130809"/>
                </a:lnTo>
                <a:lnTo>
                  <a:pt x="3878453" y="130809"/>
                </a:lnTo>
                <a:lnTo>
                  <a:pt x="3914520" y="140969"/>
                </a:lnTo>
                <a:lnTo>
                  <a:pt x="3914266" y="140969"/>
                </a:lnTo>
                <a:lnTo>
                  <a:pt x="3949318" y="151129"/>
                </a:lnTo>
                <a:lnTo>
                  <a:pt x="3983354" y="161289"/>
                </a:lnTo>
                <a:lnTo>
                  <a:pt x="4083812" y="193039"/>
                </a:lnTo>
                <a:lnTo>
                  <a:pt x="4117593" y="203199"/>
                </a:lnTo>
                <a:lnTo>
                  <a:pt x="4152011" y="212089"/>
                </a:lnTo>
                <a:lnTo>
                  <a:pt x="4223893" y="232409"/>
                </a:lnTo>
                <a:lnTo>
                  <a:pt x="4261866" y="241299"/>
                </a:lnTo>
                <a:lnTo>
                  <a:pt x="4343145" y="259079"/>
                </a:lnTo>
                <a:lnTo>
                  <a:pt x="4433443" y="274319"/>
                </a:lnTo>
                <a:lnTo>
                  <a:pt x="4457827" y="276859"/>
                </a:lnTo>
                <a:lnTo>
                  <a:pt x="4461480" y="277370"/>
                </a:lnTo>
                <a:lnTo>
                  <a:pt x="4478401" y="260349"/>
                </a:lnTo>
                <a:lnTo>
                  <a:pt x="4465581" y="240225"/>
                </a:lnTo>
                <a:lnTo>
                  <a:pt x="4462780" y="240029"/>
                </a:lnTo>
                <a:lnTo>
                  <a:pt x="4463033" y="240029"/>
                </a:lnTo>
                <a:lnTo>
                  <a:pt x="4438904" y="236219"/>
                </a:lnTo>
                <a:lnTo>
                  <a:pt x="4439158" y="236219"/>
                </a:lnTo>
                <a:lnTo>
                  <a:pt x="4415917" y="232409"/>
                </a:lnTo>
                <a:lnTo>
                  <a:pt x="4393438" y="228599"/>
                </a:lnTo>
                <a:lnTo>
                  <a:pt x="4393692" y="228599"/>
                </a:lnTo>
                <a:lnTo>
                  <a:pt x="4371594" y="224789"/>
                </a:lnTo>
                <a:lnTo>
                  <a:pt x="4350384" y="220979"/>
                </a:lnTo>
                <a:lnTo>
                  <a:pt x="4350639" y="220979"/>
                </a:lnTo>
                <a:lnTo>
                  <a:pt x="4309364" y="213359"/>
                </a:lnTo>
                <a:lnTo>
                  <a:pt x="4309745" y="213359"/>
                </a:lnTo>
                <a:lnTo>
                  <a:pt x="4270375" y="204469"/>
                </a:lnTo>
                <a:lnTo>
                  <a:pt x="4270756" y="204469"/>
                </a:lnTo>
                <a:lnTo>
                  <a:pt x="4233164" y="195579"/>
                </a:lnTo>
                <a:lnTo>
                  <a:pt x="4233418" y="195579"/>
                </a:lnTo>
                <a:lnTo>
                  <a:pt x="4197222" y="185419"/>
                </a:lnTo>
                <a:lnTo>
                  <a:pt x="4197604" y="185419"/>
                </a:lnTo>
                <a:lnTo>
                  <a:pt x="4162425" y="176529"/>
                </a:lnTo>
                <a:lnTo>
                  <a:pt x="4128262" y="166369"/>
                </a:lnTo>
                <a:lnTo>
                  <a:pt x="4128516" y="166369"/>
                </a:lnTo>
                <a:lnTo>
                  <a:pt x="4094861" y="156209"/>
                </a:lnTo>
                <a:lnTo>
                  <a:pt x="4028186" y="135889"/>
                </a:lnTo>
                <a:lnTo>
                  <a:pt x="3994404" y="124459"/>
                </a:lnTo>
                <a:lnTo>
                  <a:pt x="3981545" y="120649"/>
                </a:lnTo>
                <a:close/>
              </a:path>
              <a:path w="4592320" h="346710">
                <a:moveTo>
                  <a:pt x="37591" y="72389"/>
                </a:moveTo>
                <a:lnTo>
                  <a:pt x="22842" y="76199"/>
                </a:lnTo>
                <a:lnTo>
                  <a:pt x="10842" y="83819"/>
                </a:lnTo>
                <a:lnTo>
                  <a:pt x="2819" y="96519"/>
                </a:lnTo>
                <a:lnTo>
                  <a:pt x="0" y="110489"/>
                </a:lnTo>
                <a:lnTo>
                  <a:pt x="3180" y="125729"/>
                </a:lnTo>
                <a:lnTo>
                  <a:pt x="11498" y="138429"/>
                </a:lnTo>
                <a:lnTo>
                  <a:pt x="23719" y="146049"/>
                </a:lnTo>
                <a:lnTo>
                  <a:pt x="38607" y="148589"/>
                </a:lnTo>
                <a:lnTo>
                  <a:pt x="53357" y="146049"/>
                </a:lnTo>
                <a:lnTo>
                  <a:pt x="65357" y="137159"/>
                </a:lnTo>
                <a:lnTo>
                  <a:pt x="70171" y="129539"/>
                </a:lnTo>
                <a:lnTo>
                  <a:pt x="38353" y="129539"/>
                </a:lnTo>
                <a:lnTo>
                  <a:pt x="37845" y="91439"/>
                </a:lnTo>
                <a:lnTo>
                  <a:pt x="70252" y="91439"/>
                </a:lnTo>
                <a:lnTo>
                  <a:pt x="64706" y="83819"/>
                </a:lnTo>
                <a:lnTo>
                  <a:pt x="52482" y="74929"/>
                </a:lnTo>
                <a:lnTo>
                  <a:pt x="37591" y="72389"/>
                </a:lnTo>
                <a:close/>
              </a:path>
              <a:path w="4592320" h="346710">
                <a:moveTo>
                  <a:pt x="70252" y="91439"/>
                </a:moveTo>
                <a:lnTo>
                  <a:pt x="37845" y="91439"/>
                </a:lnTo>
                <a:lnTo>
                  <a:pt x="38353" y="129539"/>
                </a:lnTo>
                <a:lnTo>
                  <a:pt x="70171" y="129539"/>
                </a:lnTo>
                <a:lnTo>
                  <a:pt x="73380" y="124459"/>
                </a:lnTo>
                <a:lnTo>
                  <a:pt x="76200" y="110489"/>
                </a:lnTo>
                <a:lnTo>
                  <a:pt x="73025" y="95249"/>
                </a:lnTo>
                <a:lnTo>
                  <a:pt x="70252" y="91439"/>
                </a:lnTo>
                <a:close/>
              </a:path>
              <a:path w="4592320" h="346710">
                <a:moveTo>
                  <a:pt x="2551429" y="71119"/>
                </a:moveTo>
                <a:lnTo>
                  <a:pt x="2158365" y="71119"/>
                </a:lnTo>
                <a:lnTo>
                  <a:pt x="2117216" y="74929"/>
                </a:lnTo>
                <a:lnTo>
                  <a:pt x="2074926" y="76199"/>
                </a:lnTo>
                <a:lnTo>
                  <a:pt x="2075179" y="76199"/>
                </a:lnTo>
                <a:lnTo>
                  <a:pt x="2031238" y="78739"/>
                </a:lnTo>
                <a:lnTo>
                  <a:pt x="1985899" y="81279"/>
                </a:lnTo>
                <a:lnTo>
                  <a:pt x="1938909" y="82549"/>
                </a:lnTo>
                <a:lnTo>
                  <a:pt x="1783461" y="86359"/>
                </a:lnTo>
                <a:lnTo>
                  <a:pt x="1726946" y="86359"/>
                </a:lnTo>
                <a:lnTo>
                  <a:pt x="1668272" y="87629"/>
                </a:lnTo>
                <a:lnTo>
                  <a:pt x="1545717" y="88899"/>
                </a:lnTo>
                <a:lnTo>
                  <a:pt x="1351406" y="90169"/>
                </a:lnTo>
                <a:lnTo>
                  <a:pt x="118744" y="90169"/>
                </a:lnTo>
                <a:lnTo>
                  <a:pt x="76580" y="91439"/>
                </a:lnTo>
                <a:lnTo>
                  <a:pt x="70252" y="91439"/>
                </a:lnTo>
                <a:lnTo>
                  <a:pt x="73025" y="95249"/>
                </a:lnTo>
                <a:lnTo>
                  <a:pt x="76200" y="110489"/>
                </a:lnTo>
                <a:lnTo>
                  <a:pt x="73380" y="124459"/>
                </a:lnTo>
                <a:lnTo>
                  <a:pt x="70171" y="129539"/>
                </a:lnTo>
                <a:lnTo>
                  <a:pt x="77088" y="129539"/>
                </a:lnTo>
                <a:lnTo>
                  <a:pt x="119125" y="128269"/>
                </a:lnTo>
                <a:lnTo>
                  <a:pt x="1351534" y="128269"/>
                </a:lnTo>
                <a:lnTo>
                  <a:pt x="1545971" y="126999"/>
                </a:lnTo>
                <a:lnTo>
                  <a:pt x="1668652" y="125729"/>
                </a:lnTo>
                <a:lnTo>
                  <a:pt x="1727453" y="124459"/>
                </a:lnTo>
                <a:lnTo>
                  <a:pt x="1784223" y="124459"/>
                </a:lnTo>
                <a:lnTo>
                  <a:pt x="1987422" y="119379"/>
                </a:lnTo>
                <a:lnTo>
                  <a:pt x="2239644" y="104139"/>
                </a:lnTo>
                <a:lnTo>
                  <a:pt x="2349880" y="92709"/>
                </a:lnTo>
                <a:lnTo>
                  <a:pt x="2384932" y="90169"/>
                </a:lnTo>
                <a:lnTo>
                  <a:pt x="2551429" y="71119"/>
                </a:lnTo>
                <a:close/>
              </a:path>
              <a:path w="4592320" h="346710">
                <a:moveTo>
                  <a:pt x="3614166" y="38099"/>
                </a:moveTo>
                <a:lnTo>
                  <a:pt x="3066541" y="38099"/>
                </a:lnTo>
                <a:lnTo>
                  <a:pt x="3107436" y="39369"/>
                </a:lnTo>
                <a:lnTo>
                  <a:pt x="3107181" y="39369"/>
                </a:lnTo>
                <a:lnTo>
                  <a:pt x="3148203" y="40639"/>
                </a:lnTo>
                <a:lnTo>
                  <a:pt x="3187572" y="40639"/>
                </a:lnTo>
                <a:lnTo>
                  <a:pt x="3225927" y="41909"/>
                </a:lnTo>
                <a:lnTo>
                  <a:pt x="3263011" y="44449"/>
                </a:lnTo>
                <a:lnTo>
                  <a:pt x="3262756" y="44449"/>
                </a:lnTo>
                <a:lnTo>
                  <a:pt x="3298825" y="45719"/>
                </a:lnTo>
                <a:lnTo>
                  <a:pt x="3298697" y="45719"/>
                </a:lnTo>
                <a:lnTo>
                  <a:pt x="3333495" y="48259"/>
                </a:lnTo>
                <a:lnTo>
                  <a:pt x="3367151" y="49529"/>
                </a:lnTo>
                <a:lnTo>
                  <a:pt x="3399663" y="52069"/>
                </a:lnTo>
                <a:lnTo>
                  <a:pt x="3431158" y="54609"/>
                </a:lnTo>
                <a:lnTo>
                  <a:pt x="3461639" y="58419"/>
                </a:lnTo>
                <a:lnTo>
                  <a:pt x="3491229" y="60959"/>
                </a:lnTo>
                <a:lnTo>
                  <a:pt x="3490976" y="60959"/>
                </a:lnTo>
                <a:lnTo>
                  <a:pt x="3519804" y="63499"/>
                </a:lnTo>
                <a:lnTo>
                  <a:pt x="3547617" y="67309"/>
                </a:lnTo>
                <a:lnTo>
                  <a:pt x="3547364" y="67309"/>
                </a:lnTo>
                <a:lnTo>
                  <a:pt x="3574288" y="71119"/>
                </a:lnTo>
                <a:lnTo>
                  <a:pt x="3600322" y="73659"/>
                </a:lnTo>
                <a:lnTo>
                  <a:pt x="3600068" y="73659"/>
                </a:lnTo>
                <a:lnTo>
                  <a:pt x="3625468" y="77469"/>
                </a:lnTo>
                <a:lnTo>
                  <a:pt x="3649979" y="81279"/>
                </a:lnTo>
                <a:lnTo>
                  <a:pt x="3649726" y="81279"/>
                </a:lnTo>
                <a:lnTo>
                  <a:pt x="3673729" y="85089"/>
                </a:lnTo>
                <a:lnTo>
                  <a:pt x="3673475" y="85089"/>
                </a:lnTo>
                <a:lnTo>
                  <a:pt x="3696716" y="90169"/>
                </a:lnTo>
                <a:lnTo>
                  <a:pt x="3696462" y="90169"/>
                </a:lnTo>
                <a:lnTo>
                  <a:pt x="3719067" y="93979"/>
                </a:lnTo>
                <a:lnTo>
                  <a:pt x="3718814" y="93979"/>
                </a:lnTo>
                <a:lnTo>
                  <a:pt x="3740784" y="97789"/>
                </a:lnTo>
                <a:lnTo>
                  <a:pt x="3761993" y="102869"/>
                </a:lnTo>
                <a:lnTo>
                  <a:pt x="3761613" y="102869"/>
                </a:lnTo>
                <a:lnTo>
                  <a:pt x="3802633" y="111759"/>
                </a:lnTo>
                <a:lnTo>
                  <a:pt x="3802379" y="111759"/>
                </a:lnTo>
                <a:lnTo>
                  <a:pt x="3841495" y="121919"/>
                </a:lnTo>
                <a:lnTo>
                  <a:pt x="3841241" y="120649"/>
                </a:lnTo>
                <a:lnTo>
                  <a:pt x="3981545" y="120649"/>
                </a:lnTo>
                <a:lnTo>
                  <a:pt x="3924807" y="104139"/>
                </a:lnTo>
                <a:lnTo>
                  <a:pt x="3888486" y="93979"/>
                </a:lnTo>
                <a:lnTo>
                  <a:pt x="3850640" y="83819"/>
                </a:lnTo>
                <a:lnTo>
                  <a:pt x="3769867" y="66039"/>
                </a:lnTo>
                <a:lnTo>
                  <a:pt x="3748278" y="60959"/>
                </a:lnTo>
                <a:lnTo>
                  <a:pt x="3726179" y="57149"/>
                </a:lnTo>
                <a:lnTo>
                  <a:pt x="3703446" y="52069"/>
                </a:lnTo>
                <a:lnTo>
                  <a:pt x="3614166" y="38099"/>
                </a:lnTo>
                <a:close/>
              </a:path>
              <a:path w="4592320" h="346710">
                <a:moveTo>
                  <a:pt x="3107943" y="1269"/>
                </a:moveTo>
                <a:lnTo>
                  <a:pt x="2950717" y="1269"/>
                </a:lnTo>
                <a:lnTo>
                  <a:pt x="2878201" y="3809"/>
                </a:lnTo>
                <a:lnTo>
                  <a:pt x="2808858" y="8889"/>
                </a:lnTo>
                <a:lnTo>
                  <a:pt x="2775077" y="10159"/>
                </a:lnTo>
                <a:lnTo>
                  <a:pt x="2741803" y="13969"/>
                </a:lnTo>
                <a:lnTo>
                  <a:pt x="2676397" y="19049"/>
                </a:lnTo>
                <a:lnTo>
                  <a:pt x="2611881" y="26669"/>
                </a:lnTo>
                <a:lnTo>
                  <a:pt x="2547112" y="33019"/>
                </a:lnTo>
                <a:lnTo>
                  <a:pt x="2503642" y="38104"/>
                </a:lnTo>
                <a:lnTo>
                  <a:pt x="2345943" y="55879"/>
                </a:lnTo>
                <a:lnTo>
                  <a:pt x="2310383" y="58419"/>
                </a:lnTo>
                <a:lnTo>
                  <a:pt x="2273807" y="62229"/>
                </a:lnTo>
                <a:lnTo>
                  <a:pt x="2236342" y="66039"/>
                </a:lnTo>
                <a:lnTo>
                  <a:pt x="2197862" y="68579"/>
                </a:lnTo>
                <a:lnTo>
                  <a:pt x="2158238" y="71119"/>
                </a:lnTo>
                <a:lnTo>
                  <a:pt x="2551303" y="71119"/>
                </a:lnTo>
                <a:lnTo>
                  <a:pt x="2615945" y="63499"/>
                </a:lnTo>
                <a:lnTo>
                  <a:pt x="2680207" y="57149"/>
                </a:lnTo>
                <a:lnTo>
                  <a:pt x="2679954" y="57149"/>
                </a:lnTo>
                <a:lnTo>
                  <a:pt x="2745231" y="50799"/>
                </a:lnTo>
                <a:lnTo>
                  <a:pt x="2756026" y="50799"/>
                </a:lnTo>
                <a:lnTo>
                  <a:pt x="2778125" y="48259"/>
                </a:lnTo>
                <a:lnTo>
                  <a:pt x="2777870" y="48259"/>
                </a:lnTo>
                <a:lnTo>
                  <a:pt x="2811526" y="46989"/>
                </a:lnTo>
                <a:lnTo>
                  <a:pt x="2845562" y="44449"/>
                </a:lnTo>
                <a:lnTo>
                  <a:pt x="2845307" y="44449"/>
                </a:lnTo>
                <a:lnTo>
                  <a:pt x="2880105" y="41909"/>
                </a:lnTo>
                <a:lnTo>
                  <a:pt x="2915539" y="40639"/>
                </a:lnTo>
                <a:lnTo>
                  <a:pt x="2915284" y="40639"/>
                </a:lnTo>
                <a:lnTo>
                  <a:pt x="2951861" y="39369"/>
                </a:lnTo>
                <a:lnTo>
                  <a:pt x="2988817" y="39369"/>
                </a:lnTo>
                <a:lnTo>
                  <a:pt x="3027173" y="38104"/>
                </a:lnTo>
                <a:lnTo>
                  <a:pt x="3027044" y="38099"/>
                </a:lnTo>
                <a:lnTo>
                  <a:pt x="3614166" y="38099"/>
                </a:lnTo>
                <a:lnTo>
                  <a:pt x="3523995" y="25399"/>
                </a:lnTo>
                <a:lnTo>
                  <a:pt x="3465194" y="20319"/>
                </a:lnTo>
                <a:lnTo>
                  <a:pt x="3434461" y="16509"/>
                </a:lnTo>
                <a:lnTo>
                  <a:pt x="3369691" y="11429"/>
                </a:lnTo>
                <a:lnTo>
                  <a:pt x="3335781" y="10159"/>
                </a:lnTo>
                <a:lnTo>
                  <a:pt x="3300729" y="7619"/>
                </a:lnTo>
                <a:lnTo>
                  <a:pt x="3227324" y="5079"/>
                </a:lnTo>
                <a:lnTo>
                  <a:pt x="3188842" y="2539"/>
                </a:lnTo>
                <a:lnTo>
                  <a:pt x="3149091" y="2539"/>
                </a:lnTo>
                <a:lnTo>
                  <a:pt x="3107943" y="1269"/>
                </a:lnTo>
                <a:close/>
              </a:path>
              <a:path w="4592320" h="346710">
                <a:moveTo>
                  <a:pt x="2756026" y="50799"/>
                </a:moveTo>
                <a:lnTo>
                  <a:pt x="2745231" y="50799"/>
                </a:lnTo>
                <a:lnTo>
                  <a:pt x="2744978" y="52069"/>
                </a:lnTo>
                <a:lnTo>
                  <a:pt x="2756026" y="50799"/>
                </a:lnTo>
                <a:close/>
              </a:path>
              <a:path w="4592320" h="346710">
                <a:moveTo>
                  <a:pt x="3066541" y="38099"/>
                </a:moveTo>
                <a:lnTo>
                  <a:pt x="3027173" y="38104"/>
                </a:lnTo>
                <a:lnTo>
                  <a:pt x="3066668" y="39369"/>
                </a:lnTo>
                <a:lnTo>
                  <a:pt x="3066541" y="38099"/>
                </a:lnTo>
                <a:close/>
              </a:path>
              <a:path w="4592320" h="346710">
                <a:moveTo>
                  <a:pt x="3027044" y="0"/>
                </a:moveTo>
                <a:lnTo>
                  <a:pt x="2988309" y="1269"/>
                </a:lnTo>
                <a:lnTo>
                  <a:pt x="3066922" y="1269"/>
                </a:lnTo>
                <a:lnTo>
                  <a:pt x="302704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677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DFTL: An Working Example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5013176"/>
            <a:ext cx="11089233" cy="1543447"/>
          </a:xfrm>
        </p:spPr>
        <p:txBody>
          <a:bodyPr anchor="t">
            <a:noAutofit/>
          </a:bodyPr>
          <a:lstStyle/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sz="1600" b="1" dirty="0">
                <a:latin typeface="Arial"/>
                <a:cs typeface="Arial"/>
              </a:rPr>
              <a:t>(1) </a:t>
            </a:r>
            <a:r>
              <a:rPr lang="en-US" altLang="zh-TW" sz="1600" spc="-5" dirty="0">
                <a:latin typeface="Arial"/>
                <a:cs typeface="Arial"/>
              </a:rPr>
              <a:t>Request </a:t>
            </a:r>
            <a:r>
              <a:rPr lang="en-US" altLang="zh-TW" sz="1600" dirty="0">
                <a:latin typeface="Arial"/>
                <a:cs typeface="Arial"/>
              </a:rPr>
              <a:t>to DLP N </a:t>
            </a:r>
            <a:r>
              <a:rPr lang="en-US" altLang="zh-TW" sz="1600" spc="-5" dirty="0">
                <a:latin typeface="Arial"/>
                <a:cs typeface="Arial"/>
              </a:rPr>
              <a:t>1280 </a:t>
            </a:r>
            <a:r>
              <a:rPr lang="en-US" altLang="zh-TW" sz="1600" dirty="0">
                <a:latin typeface="Arial"/>
                <a:cs typeface="Arial"/>
              </a:rPr>
              <a:t>incurs a </a:t>
            </a:r>
            <a:r>
              <a:rPr lang="en-US" altLang="zh-TW" sz="1600" dirty="0">
                <a:solidFill>
                  <a:srgbClr val="FF0000"/>
                </a:solidFill>
                <a:latin typeface="Arial"/>
                <a:cs typeface="Arial"/>
              </a:rPr>
              <a:t>miss </a:t>
            </a:r>
            <a:r>
              <a:rPr lang="en-US" altLang="zh-TW" sz="1600" dirty="0">
                <a:latin typeface="Arial"/>
                <a:cs typeface="Arial"/>
              </a:rPr>
              <a:t>in Cached </a:t>
            </a:r>
            <a:r>
              <a:rPr lang="en-US" altLang="zh-TW" sz="1600" spc="-5" dirty="0">
                <a:latin typeface="Arial"/>
                <a:cs typeface="Arial"/>
              </a:rPr>
              <a:t>Mapping </a:t>
            </a:r>
            <a:r>
              <a:rPr lang="en-US" altLang="zh-TW" sz="1600" spc="-40" dirty="0">
                <a:latin typeface="Arial"/>
                <a:cs typeface="Arial"/>
              </a:rPr>
              <a:t>Table </a:t>
            </a:r>
            <a:r>
              <a:rPr lang="en-US" altLang="zh-TW" sz="1600" dirty="0">
                <a:latin typeface="Arial"/>
                <a:cs typeface="Arial"/>
              </a:rPr>
              <a:t>(CMT), </a:t>
            </a:r>
            <a:r>
              <a:rPr lang="en-US" altLang="zh-TW" sz="1600" b="1" dirty="0">
                <a:latin typeface="Arial"/>
                <a:cs typeface="Arial"/>
              </a:rPr>
              <a:t>(2) </a:t>
            </a:r>
            <a:r>
              <a:rPr lang="en-US" altLang="zh-TW" sz="1600" spc="-5" dirty="0">
                <a:solidFill>
                  <a:srgbClr val="FF0000"/>
                </a:solidFill>
                <a:latin typeface="Arial"/>
                <a:cs typeface="Arial"/>
              </a:rPr>
              <a:t>Victim entry </a:t>
            </a:r>
            <a:r>
              <a:rPr lang="en-US" altLang="zh-TW" sz="1600" dirty="0">
                <a:latin typeface="Arial"/>
                <a:cs typeface="Arial"/>
              </a:rPr>
              <a:t>DLP N  1 is </a:t>
            </a:r>
            <a:r>
              <a:rPr lang="en-US" altLang="zh-TW" sz="1600" spc="-5" dirty="0">
                <a:latin typeface="Arial"/>
                <a:cs typeface="Arial"/>
              </a:rPr>
              <a:t>selected, </a:t>
            </a:r>
            <a:r>
              <a:rPr lang="en-US" altLang="zh-TW" sz="1600" dirty="0">
                <a:latin typeface="Arial"/>
                <a:cs typeface="Arial"/>
              </a:rPr>
              <a:t>its </a:t>
            </a:r>
            <a:r>
              <a:rPr lang="en-US" altLang="zh-TW" sz="1600" spc="-5" dirty="0">
                <a:latin typeface="Arial"/>
                <a:cs typeface="Arial"/>
              </a:rPr>
              <a:t>corresponding translation page </a:t>
            </a:r>
            <a:r>
              <a:rPr lang="en-US" altLang="zh-TW" sz="1600" dirty="0">
                <a:latin typeface="Arial"/>
                <a:cs typeface="Arial"/>
              </a:rPr>
              <a:t>MPPN 21 is </a:t>
            </a:r>
            <a:r>
              <a:rPr lang="en-US" altLang="zh-TW" sz="1600" spc="-5" dirty="0">
                <a:latin typeface="Arial"/>
                <a:cs typeface="Arial"/>
              </a:rPr>
              <a:t>located using </a:t>
            </a:r>
            <a:r>
              <a:rPr lang="en-US" altLang="zh-TW" sz="1600" dirty="0">
                <a:latin typeface="Arial"/>
                <a:cs typeface="Arial"/>
              </a:rPr>
              <a:t>Global </a:t>
            </a:r>
            <a:r>
              <a:rPr lang="en-US" altLang="zh-TW" sz="1600" spc="-10" dirty="0">
                <a:latin typeface="Arial"/>
                <a:cs typeface="Arial"/>
              </a:rPr>
              <a:t>Translation  </a:t>
            </a:r>
            <a:r>
              <a:rPr lang="en-US" altLang="zh-TW" sz="1600" dirty="0">
                <a:latin typeface="Arial"/>
                <a:cs typeface="Arial"/>
              </a:rPr>
              <a:t>Directory (GTD), </a:t>
            </a:r>
            <a:r>
              <a:rPr lang="en-US" altLang="zh-TW" sz="1600" b="1" dirty="0">
                <a:latin typeface="Arial"/>
                <a:cs typeface="Arial"/>
              </a:rPr>
              <a:t>(3)-(4) </a:t>
            </a:r>
            <a:r>
              <a:rPr lang="en-US" altLang="zh-TW" sz="1600" dirty="0">
                <a:latin typeface="Arial"/>
                <a:cs typeface="Arial"/>
              </a:rPr>
              <a:t>MPPN 21 is </a:t>
            </a:r>
            <a:r>
              <a:rPr lang="en-US" altLang="zh-TW" sz="1600" spc="-5" dirty="0">
                <a:solidFill>
                  <a:srgbClr val="FF0000"/>
                </a:solidFill>
                <a:latin typeface="Arial"/>
                <a:cs typeface="Arial"/>
              </a:rPr>
              <a:t>read, updated </a:t>
            </a:r>
            <a:r>
              <a:rPr lang="en-US" altLang="zh-TW" sz="1600" dirty="0">
                <a:latin typeface="Arial"/>
                <a:cs typeface="Arial"/>
              </a:rPr>
              <a:t>(DPPN </a:t>
            </a:r>
            <a:r>
              <a:rPr lang="en-US" altLang="zh-TW" sz="1600" spc="-5" dirty="0">
                <a:latin typeface="Arial"/>
                <a:cs typeface="Arial"/>
              </a:rPr>
              <a:t>130 </a:t>
            </a:r>
            <a:r>
              <a:rPr lang="en-US" altLang="zh-TW" sz="1600" dirty="0">
                <a:latin typeface="Arial"/>
                <a:cs typeface="Arial"/>
              </a:rPr>
              <a:t>→ DPPN </a:t>
            </a:r>
            <a:r>
              <a:rPr lang="en-US" altLang="zh-TW" sz="1600" spc="-5" dirty="0">
                <a:latin typeface="Arial"/>
                <a:cs typeface="Arial"/>
              </a:rPr>
              <a:t>260) and </a:t>
            </a:r>
            <a:r>
              <a:rPr lang="en-US" altLang="zh-TW" sz="1600" dirty="0">
                <a:solidFill>
                  <a:srgbClr val="FF0000"/>
                </a:solidFill>
                <a:latin typeface="Arial"/>
                <a:cs typeface="Arial"/>
              </a:rPr>
              <a:t>written </a:t>
            </a:r>
            <a:r>
              <a:rPr lang="en-US" altLang="zh-TW" sz="1600" dirty="0">
                <a:latin typeface="Arial"/>
                <a:cs typeface="Arial"/>
              </a:rPr>
              <a:t>to a  </a:t>
            </a:r>
            <a:r>
              <a:rPr lang="en-US" altLang="zh-TW" sz="1600" spc="-5" dirty="0">
                <a:latin typeface="Arial"/>
                <a:cs typeface="Arial"/>
              </a:rPr>
              <a:t>free translation page </a:t>
            </a:r>
            <a:r>
              <a:rPr lang="en-US" altLang="zh-TW" sz="1600" dirty="0">
                <a:latin typeface="Arial"/>
                <a:cs typeface="Arial"/>
              </a:rPr>
              <a:t>(MPPN </a:t>
            </a:r>
            <a:r>
              <a:rPr lang="en-US" altLang="zh-TW" sz="1600" spc="-5" dirty="0">
                <a:latin typeface="Arial"/>
                <a:cs typeface="Arial"/>
              </a:rPr>
              <a:t>23), </a:t>
            </a:r>
            <a:r>
              <a:rPr lang="en-US" altLang="zh-TW" sz="1600" b="1" dirty="0">
                <a:latin typeface="Arial"/>
                <a:cs typeface="Arial"/>
              </a:rPr>
              <a:t>(5)-(6) </a:t>
            </a:r>
            <a:r>
              <a:rPr lang="en-US" altLang="zh-TW" sz="1600" dirty="0">
                <a:latin typeface="Arial"/>
                <a:cs typeface="Arial"/>
              </a:rPr>
              <a:t>GTD is </a:t>
            </a:r>
            <a:r>
              <a:rPr lang="en-US" altLang="zh-TW" sz="1600" spc="-5" dirty="0">
                <a:solidFill>
                  <a:srgbClr val="FF0000"/>
                </a:solidFill>
                <a:latin typeface="Arial"/>
                <a:cs typeface="Arial"/>
              </a:rPr>
              <a:t>updated </a:t>
            </a:r>
            <a:r>
              <a:rPr lang="en-US" altLang="zh-TW" sz="1600" dirty="0">
                <a:latin typeface="Arial"/>
                <a:cs typeface="Arial"/>
              </a:rPr>
              <a:t>(MPPN </a:t>
            </a:r>
            <a:r>
              <a:rPr lang="en-US" altLang="zh-TW" sz="1600" spc="-5" dirty="0">
                <a:latin typeface="Arial"/>
                <a:cs typeface="Arial"/>
              </a:rPr>
              <a:t>21 </a:t>
            </a:r>
            <a:r>
              <a:rPr lang="en-US" altLang="zh-TW" sz="1600" dirty="0">
                <a:latin typeface="Arial"/>
                <a:cs typeface="Arial"/>
              </a:rPr>
              <a:t>→ MPPN </a:t>
            </a:r>
            <a:r>
              <a:rPr lang="en-US" altLang="zh-TW" sz="1600" spc="-5" dirty="0">
                <a:latin typeface="Arial"/>
                <a:cs typeface="Arial"/>
              </a:rPr>
              <a:t>23) and DLP </a:t>
            </a:r>
            <a:r>
              <a:rPr lang="en-US" altLang="zh-TW" sz="1600" dirty="0">
                <a:latin typeface="Arial"/>
                <a:cs typeface="Arial"/>
              </a:rPr>
              <a:t>N 1  </a:t>
            </a:r>
            <a:r>
              <a:rPr lang="en-US" altLang="zh-TW" sz="1600" spc="-5" dirty="0">
                <a:latin typeface="Arial"/>
                <a:cs typeface="Arial"/>
              </a:rPr>
              <a:t>entry </a:t>
            </a:r>
            <a:r>
              <a:rPr lang="en-US" altLang="zh-TW" sz="1600" dirty="0">
                <a:latin typeface="Arial"/>
                <a:cs typeface="Arial"/>
              </a:rPr>
              <a:t>is erased from </a:t>
            </a:r>
            <a:r>
              <a:rPr lang="en-US" altLang="zh-TW" sz="1600" spc="-45" dirty="0">
                <a:latin typeface="Arial"/>
                <a:cs typeface="Arial"/>
              </a:rPr>
              <a:t>CMT. </a:t>
            </a:r>
            <a:r>
              <a:rPr lang="en-US" altLang="zh-TW" sz="1600" b="1" spc="-15" dirty="0">
                <a:latin typeface="Arial"/>
                <a:cs typeface="Arial"/>
              </a:rPr>
              <a:t>(7)-(11) </a:t>
            </a:r>
            <a:r>
              <a:rPr lang="en-US" altLang="zh-TW" sz="1600" dirty="0">
                <a:latin typeface="Arial"/>
                <a:cs typeface="Arial"/>
              </a:rPr>
              <a:t>The </a:t>
            </a:r>
            <a:r>
              <a:rPr lang="en-US" altLang="zh-TW" sz="1600" spc="-5" dirty="0">
                <a:latin typeface="Arial"/>
                <a:cs typeface="Arial"/>
              </a:rPr>
              <a:t>original </a:t>
            </a:r>
            <a:r>
              <a:rPr lang="en-US" altLang="zh-TW" sz="1600" spc="-10" dirty="0">
                <a:latin typeface="Arial"/>
                <a:cs typeface="Arial"/>
              </a:rPr>
              <a:t>request’s </a:t>
            </a:r>
            <a:r>
              <a:rPr lang="en-US" altLang="zh-TW" sz="1600" dirty="0">
                <a:latin typeface="Arial"/>
                <a:cs typeface="Arial"/>
              </a:rPr>
              <a:t>(DLP N </a:t>
            </a:r>
            <a:r>
              <a:rPr lang="en-US" altLang="zh-TW" sz="1600" spc="-5" dirty="0">
                <a:latin typeface="Arial"/>
                <a:cs typeface="Arial"/>
              </a:rPr>
              <a:t>1280) </a:t>
            </a:r>
            <a:r>
              <a:rPr lang="en-US" altLang="zh-TW" sz="1600" spc="-5" dirty="0">
                <a:solidFill>
                  <a:srgbClr val="0000FF"/>
                </a:solidFill>
                <a:latin typeface="Arial"/>
                <a:cs typeface="Arial"/>
              </a:rPr>
              <a:t>translation page </a:t>
            </a:r>
            <a:r>
              <a:rPr lang="en-US" altLang="zh-TW" sz="1600" dirty="0">
                <a:latin typeface="Arial"/>
                <a:cs typeface="Arial"/>
              </a:rPr>
              <a:t>is located  on flash (MPPN </a:t>
            </a:r>
            <a:r>
              <a:rPr lang="en-US" altLang="zh-TW" sz="1600" spc="-5" dirty="0">
                <a:latin typeface="Arial"/>
                <a:cs typeface="Arial"/>
              </a:rPr>
              <a:t>15). </a:t>
            </a:r>
            <a:r>
              <a:rPr lang="en-US" altLang="zh-TW" sz="1600" dirty="0">
                <a:latin typeface="Arial"/>
                <a:cs typeface="Arial"/>
              </a:rPr>
              <a:t>The </a:t>
            </a:r>
            <a:r>
              <a:rPr lang="en-US" altLang="zh-TW" sz="1600" spc="-5" dirty="0">
                <a:latin typeface="Arial"/>
                <a:cs typeface="Arial"/>
              </a:rPr>
              <a:t>mapping entry </a:t>
            </a:r>
            <a:r>
              <a:rPr lang="en-US" altLang="zh-TW" sz="1600" dirty="0">
                <a:latin typeface="Arial"/>
                <a:cs typeface="Arial"/>
              </a:rPr>
              <a:t>is </a:t>
            </a:r>
            <a:r>
              <a:rPr lang="en-US" altLang="zh-TW" sz="1600" spc="-5" dirty="0">
                <a:solidFill>
                  <a:srgbClr val="0000FF"/>
                </a:solidFill>
                <a:latin typeface="Arial"/>
                <a:cs typeface="Arial"/>
              </a:rPr>
              <a:t>loaded </a:t>
            </a:r>
            <a:r>
              <a:rPr lang="en-US" altLang="zh-TW" sz="1600" spc="-5" dirty="0">
                <a:latin typeface="Arial"/>
                <a:cs typeface="Arial"/>
              </a:rPr>
              <a:t>into </a:t>
            </a:r>
            <a:r>
              <a:rPr lang="en-US" altLang="zh-TW" sz="1600" dirty="0">
                <a:latin typeface="Arial"/>
                <a:cs typeface="Arial"/>
              </a:rPr>
              <a:t>CMT </a:t>
            </a:r>
            <a:r>
              <a:rPr lang="en-US" altLang="zh-TW" sz="1600" spc="-5" dirty="0">
                <a:latin typeface="Arial"/>
                <a:cs typeface="Arial"/>
              </a:rPr>
              <a:t>and </a:t>
            </a:r>
            <a:r>
              <a:rPr lang="en-US" altLang="zh-TW" sz="1600" dirty="0">
                <a:latin typeface="Arial"/>
                <a:cs typeface="Arial"/>
              </a:rPr>
              <a:t>the </a:t>
            </a:r>
            <a:r>
              <a:rPr lang="en-US" altLang="zh-TW" sz="1600" spc="-5" dirty="0">
                <a:latin typeface="Arial"/>
                <a:cs typeface="Arial"/>
              </a:rPr>
              <a:t>request </a:t>
            </a:r>
            <a:r>
              <a:rPr lang="en-US" altLang="zh-TW" sz="1600" dirty="0">
                <a:latin typeface="Arial"/>
                <a:cs typeface="Arial"/>
              </a:rPr>
              <a:t>is</a:t>
            </a:r>
            <a:r>
              <a:rPr lang="en-US" altLang="zh-TW" sz="1600" spc="5" dirty="0">
                <a:latin typeface="Arial"/>
                <a:cs typeface="Arial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Arial"/>
                <a:cs typeface="Arial"/>
              </a:rPr>
              <a:t>serviced</a:t>
            </a:r>
            <a:r>
              <a:rPr lang="en-US" altLang="zh-TW" sz="1600" dirty="0">
                <a:latin typeface="Arial"/>
                <a:cs typeface="Arial"/>
              </a:rPr>
              <a:t>.</a:t>
            </a: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sz="1600" dirty="0">
                <a:latin typeface="Arial"/>
                <a:cs typeface="Arial"/>
              </a:rPr>
              <a:t>Note </a:t>
            </a:r>
            <a:r>
              <a:rPr lang="en-US" altLang="zh-TW" sz="1600" spc="-5" dirty="0">
                <a:latin typeface="Arial"/>
                <a:cs typeface="Arial"/>
              </a:rPr>
              <a:t>that each </a:t>
            </a:r>
            <a:r>
              <a:rPr lang="en-US" altLang="zh-TW" sz="1600" dirty="0">
                <a:latin typeface="Arial"/>
                <a:cs typeface="Arial"/>
              </a:rPr>
              <a:t>GTD </a:t>
            </a:r>
            <a:r>
              <a:rPr lang="en-US" altLang="zh-TW" sz="1600" spc="-5" dirty="0">
                <a:latin typeface="Arial"/>
                <a:cs typeface="Arial"/>
              </a:rPr>
              <a:t>entry maps 512 logically consecutive</a:t>
            </a:r>
            <a:r>
              <a:rPr lang="en-US" altLang="zh-TW" sz="1600" spc="125" dirty="0">
                <a:latin typeface="Arial"/>
                <a:cs typeface="Arial"/>
              </a:rPr>
              <a:t> </a:t>
            </a:r>
            <a:r>
              <a:rPr lang="en-US" altLang="zh-TW" sz="1600" spc="-5" dirty="0">
                <a:latin typeface="Arial"/>
                <a:cs typeface="Arial"/>
              </a:rPr>
              <a:t>mappings.</a:t>
            </a:r>
            <a:endParaRPr lang="en-US" altLang="zh-TW" sz="1600" dirty="0"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1600" dirty="0"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699E2F5-0CAB-4940-9CDB-959B31994A93}"/>
              </a:ext>
            </a:extLst>
          </p:cNvPr>
          <p:cNvSpPr/>
          <p:nvPr/>
        </p:nvSpPr>
        <p:spPr>
          <a:xfrm>
            <a:off x="1845940" y="894730"/>
            <a:ext cx="9043416" cy="4097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44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2. Garbage Collector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Since the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out-place update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leaves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multiple versions  of data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the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garbage collector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to reclaim pages  occupied by stale data by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erasing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its residing</a:t>
            </a:r>
            <a:r>
              <a:rPr lang="en-US" altLang="zh-TW" sz="2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207010" indent="-285750">
              <a:lnSpc>
                <a:spcPct val="100000"/>
              </a:lnSpc>
              <a:spcBef>
                <a:spcPts val="590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b="1" spc="-5" dirty="0">
                <a:solidFill>
                  <a:srgbClr val="0000FF"/>
                </a:solidFill>
                <a:latin typeface="Arial"/>
                <a:cs typeface="Arial"/>
              </a:rPr>
              <a:t>live-page copying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 needed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migrate pages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 latest versions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before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erase</a:t>
            </a:r>
            <a:r>
              <a:rPr lang="en-US" altLang="zh-TW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operation.</a:t>
            </a: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C2919B1-43FF-4BD8-BCAA-4DD3BDF20ECA}"/>
              </a:ext>
            </a:extLst>
          </p:cNvPr>
          <p:cNvSpPr/>
          <p:nvPr/>
        </p:nvSpPr>
        <p:spPr>
          <a:xfrm>
            <a:off x="2221974" y="3102986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BF87799-A15E-4735-8467-5F63920F6301}"/>
              </a:ext>
            </a:extLst>
          </p:cNvPr>
          <p:cNvSpPr txBox="1"/>
          <p:nvPr/>
        </p:nvSpPr>
        <p:spPr>
          <a:xfrm>
            <a:off x="2320950" y="3936769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4CDFDA6-DFA8-44A7-810B-6A294FAE3B80}"/>
              </a:ext>
            </a:extLst>
          </p:cNvPr>
          <p:cNvSpPr/>
          <p:nvPr/>
        </p:nvSpPr>
        <p:spPr>
          <a:xfrm>
            <a:off x="2782044" y="4477634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EAC3DCB-6E36-428F-8933-830D5E3745FC}"/>
              </a:ext>
            </a:extLst>
          </p:cNvPr>
          <p:cNvSpPr txBox="1"/>
          <p:nvPr/>
        </p:nvSpPr>
        <p:spPr>
          <a:xfrm>
            <a:off x="2782044" y="3217286"/>
            <a:ext cx="7635240" cy="11658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211709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69CE834-53B2-4799-BD34-0D23938B8658}"/>
              </a:ext>
            </a:extLst>
          </p:cNvPr>
          <p:cNvSpPr txBox="1"/>
          <p:nvPr/>
        </p:nvSpPr>
        <p:spPr>
          <a:xfrm>
            <a:off x="3018264" y="3633338"/>
            <a:ext cx="2232025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501650" marR="495300" indent="10668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E526BEF-15DA-48E8-84E7-0AC58B2E4D96}"/>
              </a:ext>
            </a:extLst>
          </p:cNvPr>
          <p:cNvSpPr txBox="1"/>
          <p:nvPr/>
        </p:nvSpPr>
        <p:spPr>
          <a:xfrm>
            <a:off x="5483334" y="3633338"/>
            <a:ext cx="2232660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92B9C40-E09B-4842-B361-14334A627E58}"/>
              </a:ext>
            </a:extLst>
          </p:cNvPr>
          <p:cNvSpPr txBox="1"/>
          <p:nvPr/>
        </p:nvSpPr>
        <p:spPr>
          <a:xfrm>
            <a:off x="7949166" y="3633338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3BA54FEE-35F9-4B05-8C53-FBEC254C74D3}"/>
              </a:ext>
            </a:extLst>
          </p:cNvPr>
          <p:cNvSpPr/>
          <p:nvPr/>
        </p:nvSpPr>
        <p:spPr>
          <a:xfrm>
            <a:off x="3018645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83C9275C-1519-4930-8A99-9746F4CB1FFB}"/>
              </a:ext>
            </a:extLst>
          </p:cNvPr>
          <p:cNvSpPr/>
          <p:nvPr/>
        </p:nvSpPr>
        <p:spPr>
          <a:xfrm>
            <a:off x="3018645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403704FD-6585-46B1-BE98-D2997A113B26}"/>
              </a:ext>
            </a:extLst>
          </p:cNvPr>
          <p:cNvSpPr/>
          <p:nvPr/>
        </p:nvSpPr>
        <p:spPr>
          <a:xfrm>
            <a:off x="3105512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2DF02920-1D2E-413A-B044-0F291A7B9C6F}"/>
              </a:ext>
            </a:extLst>
          </p:cNvPr>
          <p:cNvSpPr/>
          <p:nvPr/>
        </p:nvSpPr>
        <p:spPr>
          <a:xfrm>
            <a:off x="3105512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FD390653-532C-4BF1-8E44-A9BEB2CDFB7B}"/>
              </a:ext>
            </a:extLst>
          </p:cNvPr>
          <p:cNvSpPr/>
          <p:nvPr/>
        </p:nvSpPr>
        <p:spPr>
          <a:xfrm>
            <a:off x="3105512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3F7E8EB7-F89E-4DF8-869B-CA4DCEED3AF3}"/>
              </a:ext>
            </a:extLst>
          </p:cNvPr>
          <p:cNvSpPr/>
          <p:nvPr/>
        </p:nvSpPr>
        <p:spPr>
          <a:xfrm>
            <a:off x="3105512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204E2A1A-F2EF-4A71-AAD0-C744B0357CC9}"/>
              </a:ext>
            </a:extLst>
          </p:cNvPr>
          <p:cNvSpPr/>
          <p:nvPr/>
        </p:nvSpPr>
        <p:spPr>
          <a:xfrm>
            <a:off x="3105512" y="612774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2B28A809-FE32-485A-A7D3-529E10FF2FC0}"/>
              </a:ext>
            </a:extLst>
          </p:cNvPr>
          <p:cNvSpPr/>
          <p:nvPr/>
        </p:nvSpPr>
        <p:spPr>
          <a:xfrm>
            <a:off x="3105512" y="612774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41AAF015-E5B1-4EC1-B559-C412D61CA32F}"/>
              </a:ext>
            </a:extLst>
          </p:cNvPr>
          <p:cNvSpPr txBox="1"/>
          <p:nvPr/>
        </p:nvSpPr>
        <p:spPr>
          <a:xfrm>
            <a:off x="3547345" y="6099678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FCA5A26-3026-4C78-A9CE-BB188C732E26}"/>
              </a:ext>
            </a:extLst>
          </p:cNvPr>
          <p:cNvSpPr txBox="1"/>
          <p:nvPr/>
        </p:nvSpPr>
        <p:spPr>
          <a:xfrm>
            <a:off x="3579933" y="582256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8E4C3BAB-3431-40E2-AAAB-C09F4DB879E0}"/>
              </a:ext>
            </a:extLst>
          </p:cNvPr>
          <p:cNvSpPr/>
          <p:nvPr/>
        </p:nvSpPr>
        <p:spPr>
          <a:xfrm>
            <a:off x="4471779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14AE1C40-8931-48F5-8F10-D3B4927EAF13}"/>
              </a:ext>
            </a:extLst>
          </p:cNvPr>
          <p:cNvSpPr/>
          <p:nvPr/>
        </p:nvSpPr>
        <p:spPr>
          <a:xfrm>
            <a:off x="4471779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57200A54-2DC5-4940-883E-E09909232C71}"/>
              </a:ext>
            </a:extLst>
          </p:cNvPr>
          <p:cNvSpPr/>
          <p:nvPr/>
        </p:nvSpPr>
        <p:spPr>
          <a:xfrm>
            <a:off x="4558647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8048159-239B-4CE9-8E81-5926CEF281B6}"/>
              </a:ext>
            </a:extLst>
          </p:cNvPr>
          <p:cNvSpPr/>
          <p:nvPr/>
        </p:nvSpPr>
        <p:spPr>
          <a:xfrm>
            <a:off x="4558647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243B532C-0B2B-4BC2-8C59-69FA004ABA4B}"/>
              </a:ext>
            </a:extLst>
          </p:cNvPr>
          <p:cNvSpPr/>
          <p:nvPr/>
        </p:nvSpPr>
        <p:spPr>
          <a:xfrm>
            <a:off x="4558647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A9C7A69F-21D7-4FD7-AD27-53A3D0AB1A71}"/>
              </a:ext>
            </a:extLst>
          </p:cNvPr>
          <p:cNvSpPr/>
          <p:nvPr/>
        </p:nvSpPr>
        <p:spPr>
          <a:xfrm>
            <a:off x="4558647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B47F17E5-B4BD-4D50-B189-9AA9E489B9B2}"/>
              </a:ext>
            </a:extLst>
          </p:cNvPr>
          <p:cNvSpPr/>
          <p:nvPr/>
        </p:nvSpPr>
        <p:spPr>
          <a:xfrm>
            <a:off x="4558647" y="612774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1C74EC2A-8A87-4C3C-94D5-072388AFD95E}"/>
              </a:ext>
            </a:extLst>
          </p:cNvPr>
          <p:cNvSpPr/>
          <p:nvPr/>
        </p:nvSpPr>
        <p:spPr>
          <a:xfrm>
            <a:off x="4558647" y="612774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69882E33-3666-4F40-A4E2-EA078363419D}"/>
              </a:ext>
            </a:extLst>
          </p:cNvPr>
          <p:cNvSpPr txBox="1"/>
          <p:nvPr/>
        </p:nvSpPr>
        <p:spPr>
          <a:xfrm>
            <a:off x="5037131" y="582256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E947E0CB-4850-4099-A253-FD43F900F0B4}"/>
              </a:ext>
            </a:extLst>
          </p:cNvPr>
          <p:cNvSpPr/>
          <p:nvPr/>
        </p:nvSpPr>
        <p:spPr>
          <a:xfrm>
            <a:off x="5924912" y="491311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075BE497-E6E9-4602-ACF8-785A2002074D}"/>
              </a:ext>
            </a:extLst>
          </p:cNvPr>
          <p:cNvSpPr/>
          <p:nvPr/>
        </p:nvSpPr>
        <p:spPr>
          <a:xfrm>
            <a:off x="6011780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5C390331-F706-41B1-81C6-CA17EF24E6A4}"/>
              </a:ext>
            </a:extLst>
          </p:cNvPr>
          <p:cNvSpPr/>
          <p:nvPr/>
        </p:nvSpPr>
        <p:spPr>
          <a:xfrm>
            <a:off x="6011780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E9D80CD4-A669-4EE3-9A22-A6FC80FEC1EA}"/>
              </a:ext>
            </a:extLst>
          </p:cNvPr>
          <p:cNvSpPr/>
          <p:nvPr/>
        </p:nvSpPr>
        <p:spPr>
          <a:xfrm>
            <a:off x="6011780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D2C7F0C7-C454-4D34-B316-5C5768B567A9}"/>
              </a:ext>
            </a:extLst>
          </p:cNvPr>
          <p:cNvSpPr/>
          <p:nvPr/>
        </p:nvSpPr>
        <p:spPr>
          <a:xfrm>
            <a:off x="6011780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E445EBBD-36D5-4F02-91C7-2D2A1441C6C1}"/>
              </a:ext>
            </a:extLst>
          </p:cNvPr>
          <p:cNvSpPr txBox="1"/>
          <p:nvPr/>
        </p:nvSpPr>
        <p:spPr>
          <a:xfrm>
            <a:off x="5924912" y="4913116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3855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06D2C02A-3ACD-4A50-8BF7-71A233AE7ACF}"/>
              </a:ext>
            </a:extLst>
          </p:cNvPr>
          <p:cNvSpPr txBox="1"/>
          <p:nvPr/>
        </p:nvSpPr>
        <p:spPr>
          <a:xfrm>
            <a:off x="6011780" y="6127745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77F32ED4-863C-4BCD-AC0B-BFCB01EB7FDB}"/>
              </a:ext>
            </a:extLst>
          </p:cNvPr>
          <p:cNvSpPr txBox="1"/>
          <p:nvPr/>
        </p:nvSpPr>
        <p:spPr>
          <a:xfrm>
            <a:off x="6486401" y="582256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B37FD98-2CB7-45F4-A323-240993C4A487}"/>
              </a:ext>
            </a:extLst>
          </p:cNvPr>
          <p:cNvSpPr/>
          <p:nvPr/>
        </p:nvSpPr>
        <p:spPr>
          <a:xfrm>
            <a:off x="8830418" y="4913116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0A406719-6486-425F-A960-88CD3C290DCA}"/>
              </a:ext>
            </a:extLst>
          </p:cNvPr>
          <p:cNvSpPr/>
          <p:nvPr/>
        </p:nvSpPr>
        <p:spPr>
          <a:xfrm>
            <a:off x="8918049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20FD7263-CA25-42F5-A08D-72F0D29F8A84}"/>
              </a:ext>
            </a:extLst>
          </p:cNvPr>
          <p:cNvSpPr/>
          <p:nvPr/>
        </p:nvSpPr>
        <p:spPr>
          <a:xfrm>
            <a:off x="8918049" y="524915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520A8EBE-1012-4985-8BDF-CF4FC2871687}"/>
              </a:ext>
            </a:extLst>
          </p:cNvPr>
          <p:cNvSpPr/>
          <p:nvPr/>
        </p:nvSpPr>
        <p:spPr>
          <a:xfrm>
            <a:off x="8918049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F1D1ACE2-6123-42BA-9A02-A528D975A624}"/>
              </a:ext>
            </a:extLst>
          </p:cNvPr>
          <p:cNvSpPr/>
          <p:nvPr/>
        </p:nvSpPr>
        <p:spPr>
          <a:xfrm>
            <a:off x="8918049" y="552500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59176F66-3593-499E-9891-BCEB19056A9C}"/>
              </a:ext>
            </a:extLst>
          </p:cNvPr>
          <p:cNvSpPr txBox="1"/>
          <p:nvPr/>
        </p:nvSpPr>
        <p:spPr>
          <a:xfrm>
            <a:off x="8830418" y="4913116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4490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EB3FD313-7458-4689-877A-18F777D49B79}"/>
              </a:ext>
            </a:extLst>
          </p:cNvPr>
          <p:cNvSpPr txBox="1"/>
          <p:nvPr/>
        </p:nvSpPr>
        <p:spPr>
          <a:xfrm>
            <a:off x="8918049" y="6127745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F’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C05571EB-944F-4AC0-8031-5DE0EDB76E51}"/>
              </a:ext>
            </a:extLst>
          </p:cNvPr>
          <p:cNvSpPr txBox="1"/>
          <p:nvPr/>
        </p:nvSpPr>
        <p:spPr>
          <a:xfrm>
            <a:off x="9392723" y="582256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15298578-64EC-4013-B1C7-652E8D7121D1}"/>
              </a:ext>
            </a:extLst>
          </p:cNvPr>
          <p:cNvSpPr txBox="1"/>
          <p:nvPr/>
        </p:nvSpPr>
        <p:spPr>
          <a:xfrm>
            <a:off x="4835634" y="4407022"/>
            <a:ext cx="3357245" cy="14585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170815" marR="2726690" indent="-171450">
              <a:lnSpc>
                <a:spcPct val="102600"/>
              </a:lnSpc>
              <a:spcBef>
                <a:spcPts val="509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A”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9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F3FA5BE2-5A81-4AAD-8715-AFD074CE051E}"/>
              </a:ext>
            </a:extLst>
          </p:cNvPr>
          <p:cNvSpPr/>
          <p:nvPr/>
        </p:nvSpPr>
        <p:spPr>
          <a:xfrm>
            <a:off x="3902184" y="5318120"/>
            <a:ext cx="1036319" cy="1009015"/>
          </a:xfrm>
          <a:custGeom>
            <a:avLst/>
            <a:gdLst/>
            <a:ahLst/>
            <a:cxnLst/>
            <a:rect l="l" t="t" r="r" b="b"/>
            <a:pathLst>
              <a:path w="1036319" h="1009014">
                <a:moveTo>
                  <a:pt x="590931" y="979462"/>
                </a:moveTo>
                <a:lnTo>
                  <a:pt x="0" y="979462"/>
                </a:lnTo>
                <a:lnTo>
                  <a:pt x="0" y="1008418"/>
                </a:lnTo>
                <a:lnTo>
                  <a:pt x="619887" y="1008418"/>
                </a:lnTo>
                <a:lnTo>
                  <a:pt x="619887" y="993940"/>
                </a:lnTo>
                <a:lnTo>
                  <a:pt x="590931" y="993940"/>
                </a:lnTo>
                <a:lnTo>
                  <a:pt x="590931" y="979462"/>
                </a:lnTo>
                <a:close/>
              </a:path>
              <a:path w="1036319" h="1009014">
                <a:moveTo>
                  <a:pt x="891032" y="57912"/>
                </a:moveTo>
                <a:lnTo>
                  <a:pt x="590931" y="57912"/>
                </a:lnTo>
                <a:lnTo>
                  <a:pt x="590931" y="993940"/>
                </a:lnTo>
                <a:lnTo>
                  <a:pt x="605408" y="979462"/>
                </a:lnTo>
                <a:lnTo>
                  <a:pt x="619887" y="979462"/>
                </a:lnTo>
                <a:lnTo>
                  <a:pt x="619887" y="86868"/>
                </a:lnTo>
                <a:lnTo>
                  <a:pt x="605408" y="86868"/>
                </a:lnTo>
                <a:lnTo>
                  <a:pt x="619887" y="72390"/>
                </a:lnTo>
                <a:lnTo>
                  <a:pt x="891032" y="72390"/>
                </a:lnTo>
                <a:lnTo>
                  <a:pt x="891032" y="57912"/>
                </a:lnTo>
                <a:close/>
              </a:path>
              <a:path w="1036319" h="1009014">
                <a:moveTo>
                  <a:pt x="619887" y="979462"/>
                </a:moveTo>
                <a:lnTo>
                  <a:pt x="605408" y="979462"/>
                </a:lnTo>
                <a:lnTo>
                  <a:pt x="590931" y="993940"/>
                </a:lnTo>
                <a:lnTo>
                  <a:pt x="619887" y="993940"/>
                </a:lnTo>
                <a:lnTo>
                  <a:pt x="619887" y="979462"/>
                </a:lnTo>
                <a:close/>
              </a:path>
              <a:path w="1036319" h="1009014">
                <a:moveTo>
                  <a:pt x="891032" y="0"/>
                </a:moveTo>
                <a:lnTo>
                  <a:pt x="891032" y="144780"/>
                </a:lnTo>
                <a:lnTo>
                  <a:pt x="1006856" y="86868"/>
                </a:lnTo>
                <a:lnTo>
                  <a:pt x="905510" y="86868"/>
                </a:lnTo>
                <a:lnTo>
                  <a:pt x="905510" y="57912"/>
                </a:lnTo>
                <a:lnTo>
                  <a:pt x="1006856" y="57912"/>
                </a:lnTo>
                <a:lnTo>
                  <a:pt x="891032" y="0"/>
                </a:lnTo>
                <a:close/>
              </a:path>
              <a:path w="1036319" h="1009014">
                <a:moveTo>
                  <a:pt x="619887" y="72390"/>
                </a:moveTo>
                <a:lnTo>
                  <a:pt x="605408" y="86868"/>
                </a:lnTo>
                <a:lnTo>
                  <a:pt x="619887" y="86868"/>
                </a:lnTo>
                <a:lnTo>
                  <a:pt x="619887" y="72390"/>
                </a:lnTo>
                <a:close/>
              </a:path>
              <a:path w="1036319" h="1009014">
                <a:moveTo>
                  <a:pt x="891032" y="72390"/>
                </a:moveTo>
                <a:lnTo>
                  <a:pt x="619887" y="72390"/>
                </a:lnTo>
                <a:lnTo>
                  <a:pt x="619887" y="86868"/>
                </a:lnTo>
                <a:lnTo>
                  <a:pt x="891032" y="86868"/>
                </a:lnTo>
                <a:lnTo>
                  <a:pt x="891032" y="72390"/>
                </a:lnTo>
                <a:close/>
              </a:path>
              <a:path w="1036319" h="1009014">
                <a:moveTo>
                  <a:pt x="1006856" y="57912"/>
                </a:moveTo>
                <a:lnTo>
                  <a:pt x="905510" y="57912"/>
                </a:lnTo>
                <a:lnTo>
                  <a:pt x="905510" y="86868"/>
                </a:lnTo>
                <a:lnTo>
                  <a:pt x="1006856" y="86868"/>
                </a:lnTo>
                <a:lnTo>
                  <a:pt x="1035812" y="72390"/>
                </a:lnTo>
                <a:lnTo>
                  <a:pt x="100685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655CFCB2-5262-4EFC-B2CC-A42BCA2BBF10}"/>
              </a:ext>
            </a:extLst>
          </p:cNvPr>
          <p:cNvSpPr/>
          <p:nvPr/>
        </p:nvSpPr>
        <p:spPr>
          <a:xfrm>
            <a:off x="3091416" y="4524878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90" y="0"/>
                </a:lnTo>
                <a:lnTo>
                  <a:pt x="262890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83DFE27A-6513-438B-88EB-D3BDA7CED6B4}"/>
              </a:ext>
            </a:extLst>
          </p:cNvPr>
          <p:cNvSpPr txBox="1"/>
          <p:nvPr/>
        </p:nvSpPr>
        <p:spPr>
          <a:xfrm>
            <a:off x="3379959" y="4500493"/>
            <a:ext cx="64071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230504" marR="8255" indent="-228600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B3079D1E-28A7-4378-A5AC-0F26D38304BF}"/>
              </a:ext>
            </a:extLst>
          </p:cNvPr>
          <p:cNvSpPr/>
          <p:nvPr/>
        </p:nvSpPr>
        <p:spPr>
          <a:xfrm>
            <a:off x="3217653" y="5326502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8" y="218186"/>
                </a:moveTo>
                <a:lnTo>
                  <a:pt x="85598" y="362940"/>
                </a:lnTo>
                <a:lnTo>
                  <a:pt x="201411" y="305054"/>
                </a:lnTo>
                <a:lnTo>
                  <a:pt x="100076" y="305054"/>
                </a:lnTo>
                <a:lnTo>
                  <a:pt x="100076" y="276098"/>
                </a:lnTo>
                <a:lnTo>
                  <a:pt x="201422" y="276098"/>
                </a:lnTo>
                <a:lnTo>
                  <a:pt x="85598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8" y="305054"/>
                </a:lnTo>
                <a:lnTo>
                  <a:pt x="85598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6" y="276098"/>
                </a:lnTo>
                <a:lnTo>
                  <a:pt x="100076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8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8" y="290576"/>
                </a:lnTo>
                <a:lnTo>
                  <a:pt x="85598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D68F07EE-CFCF-4CFF-8A63-986F878FFD96}"/>
              </a:ext>
            </a:extLst>
          </p:cNvPr>
          <p:cNvSpPr/>
          <p:nvPr/>
        </p:nvSpPr>
        <p:spPr>
          <a:xfrm>
            <a:off x="3217653" y="5696834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8" y="544194"/>
                </a:moveTo>
                <a:lnTo>
                  <a:pt x="85598" y="688974"/>
                </a:lnTo>
                <a:lnTo>
                  <a:pt x="201422" y="631062"/>
                </a:lnTo>
                <a:lnTo>
                  <a:pt x="100076" y="631062"/>
                </a:lnTo>
                <a:lnTo>
                  <a:pt x="100076" y="602106"/>
                </a:lnTo>
                <a:lnTo>
                  <a:pt x="201422" y="602106"/>
                </a:lnTo>
                <a:lnTo>
                  <a:pt x="85598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8" y="631062"/>
                </a:lnTo>
                <a:lnTo>
                  <a:pt x="85598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6" y="602106"/>
                </a:lnTo>
                <a:lnTo>
                  <a:pt x="100076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8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8" y="616584"/>
                </a:lnTo>
                <a:lnTo>
                  <a:pt x="85598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77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Typical GC Procedure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469900" marR="322580" indent="-457200">
              <a:lnSpc>
                <a:spcPts val="3000"/>
              </a:lnSpc>
              <a:spcBef>
                <a:spcPts val="500"/>
              </a:spcBef>
              <a:buFont typeface="+mj-lt"/>
              <a:buAutoNum type="arabicPeriod"/>
              <a:tabLst>
                <a:tab pos="526415" algn="l"/>
              </a:tabLst>
            </a:pP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Victim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Block Selection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Pick one (or more)</a:t>
            </a:r>
            <a:r>
              <a:rPr lang="en-US" altLang="zh-TW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block  that is “most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worthy”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lang="en-US" altLang="zh-TW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reclaimed</a:t>
            </a:r>
            <a:endParaRPr lang="en-US" altLang="zh-TW" dirty="0">
              <a:latin typeface="Arial"/>
              <a:cs typeface="Arial"/>
            </a:endParaRPr>
          </a:p>
          <a:p>
            <a:pPr marL="469900" marR="322580" indent="-457200">
              <a:lnSpc>
                <a:spcPts val="3000"/>
              </a:lnSpc>
              <a:spcBef>
                <a:spcPts val="500"/>
              </a:spcBef>
              <a:buFont typeface="+mj-lt"/>
              <a:buAutoNum type="arabicPeriod"/>
              <a:tabLst>
                <a:tab pos="526415" algn="l"/>
              </a:tabLst>
            </a:pP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Live-Page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Copying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Migrate all live pages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out</a:t>
            </a:r>
            <a:endParaRPr lang="en-US" altLang="zh-TW" dirty="0">
              <a:latin typeface="Arial"/>
              <a:cs typeface="Arial"/>
            </a:endParaRPr>
          </a:p>
          <a:p>
            <a:pPr marL="469900" marR="5080" indent="-457200">
              <a:lnSpc>
                <a:spcPts val="3000"/>
              </a:lnSpc>
              <a:spcBef>
                <a:spcPts val="710"/>
              </a:spcBef>
              <a:buFont typeface="+mj-lt"/>
              <a:buAutoNum type="arabicPeriod"/>
              <a:tabLst>
                <a:tab pos="526415" algn="l"/>
              </a:tabLst>
            </a:pPr>
            <a:r>
              <a:rPr lang="en-US" altLang="zh-TW" b="1" spc="-10" dirty="0">
                <a:solidFill>
                  <a:srgbClr val="333333"/>
                </a:solidFill>
                <a:latin typeface="Arial"/>
                <a:cs typeface="Arial"/>
              </a:rPr>
              <a:t>Victim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Block Erasing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Reclaim the space</a:t>
            </a:r>
            <a:r>
              <a:rPr lang="en-US" altLang="zh-TW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occupied  by dead pages</a:t>
            </a:r>
            <a:endParaRPr lang="en-US" altLang="zh-TW" dirty="0">
              <a:latin typeface="Arial"/>
              <a:cs typeface="Arial"/>
            </a:endParaRPr>
          </a:p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158377-E739-4866-B2F9-57134D004046}"/>
              </a:ext>
            </a:extLst>
          </p:cNvPr>
          <p:cNvSpPr/>
          <p:nvPr/>
        </p:nvSpPr>
        <p:spPr>
          <a:xfrm>
            <a:off x="2061964" y="2852936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25DEAA1-3563-467D-A061-E72B7E05AF20}"/>
              </a:ext>
            </a:extLst>
          </p:cNvPr>
          <p:cNvSpPr txBox="1"/>
          <p:nvPr/>
        </p:nvSpPr>
        <p:spPr>
          <a:xfrm>
            <a:off x="2160940" y="3686719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0CBE6D6-A4E6-4F36-9823-44FF3BD02E18}"/>
              </a:ext>
            </a:extLst>
          </p:cNvPr>
          <p:cNvSpPr/>
          <p:nvPr/>
        </p:nvSpPr>
        <p:spPr>
          <a:xfrm>
            <a:off x="2622034" y="4227584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2C04317-B064-4C45-80DE-ABE61CD7D7FF}"/>
              </a:ext>
            </a:extLst>
          </p:cNvPr>
          <p:cNvSpPr/>
          <p:nvPr/>
        </p:nvSpPr>
        <p:spPr>
          <a:xfrm>
            <a:off x="2622034" y="2967236"/>
            <a:ext cx="7635240" cy="1165860"/>
          </a:xfrm>
          <a:custGeom>
            <a:avLst/>
            <a:gdLst/>
            <a:ahLst/>
            <a:cxnLst/>
            <a:rect l="l" t="t" r="r" b="b"/>
            <a:pathLst>
              <a:path w="7635240" h="1165860">
                <a:moveTo>
                  <a:pt x="0" y="1165859"/>
                </a:moveTo>
                <a:lnTo>
                  <a:pt x="7635240" y="1165859"/>
                </a:lnTo>
                <a:lnTo>
                  <a:pt x="7635240" y="0"/>
                </a:lnTo>
                <a:lnTo>
                  <a:pt x="0" y="0"/>
                </a:lnTo>
                <a:lnTo>
                  <a:pt x="0" y="11658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ADE60B9-DD44-4C8B-98D8-7CFCCE1815C0}"/>
              </a:ext>
            </a:extLst>
          </p:cNvPr>
          <p:cNvSpPr/>
          <p:nvPr/>
        </p:nvSpPr>
        <p:spPr>
          <a:xfrm>
            <a:off x="2858254" y="3383288"/>
            <a:ext cx="2232025" cy="626745"/>
          </a:xfrm>
          <a:custGeom>
            <a:avLst/>
            <a:gdLst/>
            <a:ahLst/>
            <a:cxnLst/>
            <a:rect l="l" t="t" r="r" b="b"/>
            <a:pathLst>
              <a:path w="2232025" h="626745">
                <a:moveTo>
                  <a:pt x="0" y="626363"/>
                </a:moveTo>
                <a:lnTo>
                  <a:pt x="2231897" y="626363"/>
                </a:lnTo>
                <a:lnTo>
                  <a:pt x="2231897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F028D17-DC39-42C7-8491-C9E711E8F2DA}"/>
              </a:ext>
            </a:extLst>
          </p:cNvPr>
          <p:cNvSpPr txBox="1"/>
          <p:nvPr/>
        </p:nvSpPr>
        <p:spPr>
          <a:xfrm>
            <a:off x="5323324" y="3383288"/>
            <a:ext cx="2232660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46F067F-3887-435B-AF81-217C2C5D6FEE}"/>
              </a:ext>
            </a:extLst>
          </p:cNvPr>
          <p:cNvSpPr txBox="1"/>
          <p:nvPr/>
        </p:nvSpPr>
        <p:spPr>
          <a:xfrm>
            <a:off x="7789156" y="3383288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30401170-8590-4442-B9FC-D2D8F245C7FA}"/>
              </a:ext>
            </a:extLst>
          </p:cNvPr>
          <p:cNvSpPr/>
          <p:nvPr/>
        </p:nvSpPr>
        <p:spPr>
          <a:xfrm>
            <a:off x="2858635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D9B801FD-4DA3-4B0E-88BF-8D9C3987798C}"/>
              </a:ext>
            </a:extLst>
          </p:cNvPr>
          <p:cNvSpPr/>
          <p:nvPr/>
        </p:nvSpPr>
        <p:spPr>
          <a:xfrm>
            <a:off x="2858635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E35C820-AE5B-44FD-8725-F89EA5976412}"/>
              </a:ext>
            </a:extLst>
          </p:cNvPr>
          <p:cNvSpPr/>
          <p:nvPr/>
        </p:nvSpPr>
        <p:spPr>
          <a:xfrm>
            <a:off x="2945502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96770AE-D724-4BA3-B8E2-A72B4E5CF6EF}"/>
              </a:ext>
            </a:extLst>
          </p:cNvPr>
          <p:cNvSpPr/>
          <p:nvPr/>
        </p:nvSpPr>
        <p:spPr>
          <a:xfrm>
            <a:off x="2945502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9A043346-772B-4552-AEF2-5283C7998E04}"/>
              </a:ext>
            </a:extLst>
          </p:cNvPr>
          <p:cNvSpPr/>
          <p:nvPr/>
        </p:nvSpPr>
        <p:spPr>
          <a:xfrm>
            <a:off x="2945502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9AE27D4-F53F-4F52-B1B7-A94FC3C00DFB}"/>
              </a:ext>
            </a:extLst>
          </p:cNvPr>
          <p:cNvSpPr/>
          <p:nvPr/>
        </p:nvSpPr>
        <p:spPr>
          <a:xfrm>
            <a:off x="2945502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0BF359D-F93E-42B2-A2E9-279C5EFD3D9F}"/>
              </a:ext>
            </a:extLst>
          </p:cNvPr>
          <p:cNvSpPr/>
          <p:nvPr/>
        </p:nvSpPr>
        <p:spPr>
          <a:xfrm>
            <a:off x="2945502" y="587769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FABA4538-56F1-4470-AB4C-4FBCF740E737}"/>
              </a:ext>
            </a:extLst>
          </p:cNvPr>
          <p:cNvSpPr/>
          <p:nvPr/>
        </p:nvSpPr>
        <p:spPr>
          <a:xfrm>
            <a:off x="2945502" y="587769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6559133-B460-45C0-828C-69304D24B888}"/>
              </a:ext>
            </a:extLst>
          </p:cNvPr>
          <p:cNvSpPr txBox="1"/>
          <p:nvPr/>
        </p:nvSpPr>
        <p:spPr>
          <a:xfrm>
            <a:off x="3387335" y="5849628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6F337024-542B-4690-8242-DEE8D87B7B19}"/>
              </a:ext>
            </a:extLst>
          </p:cNvPr>
          <p:cNvSpPr txBox="1"/>
          <p:nvPr/>
        </p:nvSpPr>
        <p:spPr>
          <a:xfrm>
            <a:off x="3419923" y="557251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337BDD3-7FB2-4DA2-93DC-A18B37D57EBB}"/>
              </a:ext>
            </a:extLst>
          </p:cNvPr>
          <p:cNvSpPr/>
          <p:nvPr/>
        </p:nvSpPr>
        <p:spPr>
          <a:xfrm>
            <a:off x="4311769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BAF3B8DB-885F-48B6-8B48-06C2B922A6CE}"/>
              </a:ext>
            </a:extLst>
          </p:cNvPr>
          <p:cNvSpPr/>
          <p:nvPr/>
        </p:nvSpPr>
        <p:spPr>
          <a:xfrm>
            <a:off x="4311769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53971AF5-D4AF-4405-BB6C-51D4F0094D21}"/>
              </a:ext>
            </a:extLst>
          </p:cNvPr>
          <p:cNvSpPr/>
          <p:nvPr/>
        </p:nvSpPr>
        <p:spPr>
          <a:xfrm>
            <a:off x="4398637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684D0692-F1EC-45D4-93A1-F77C5A74651C}"/>
              </a:ext>
            </a:extLst>
          </p:cNvPr>
          <p:cNvSpPr/>
          <p:nvPr/>
        </p:nvSpPr>
        <p:spPr>
          <a:xfrm>
            <a:off x="4398637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4371B308-87F6-4D8A-8BB0-DCE728673487}"/>
              </a:ext>
            </a:extLst>
          </p:cNvPr>
          <p:cNvSpPr/>
          <p:nvPr/>
        </p:nvSpPr>
        <p:spPr>
          <a:xfrm>
            <a:off x="4398637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A60A3361-A542-4002-93B8-B830D2CD2FF5}"/>
              </a:ext>
            </a:extLst>
          </p:cNvPr>
          <p:cNvSpPr/>
          <p:nvPr/>
        </p:nvSpPr>
        <p:spPr>
          <a:xfrm>
            <a:off x="4398637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3E461BEF-CD21-450B-99F4-41637DB43353}"/>
              </a:ext>
            </a:extLst>
          </p:cNvPr>
          <p:cNvSpPr/>
          <p:nvPr/>
        </p:nvSpPr>
        <p:spPr>
          <a:xfrm>
            <a:off x="4398637" y="587769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89ED5F8A-FE58-4BA9-923B-A559C9703375}"/>
              </a:ext>
            </a:extLst>
          </p:cNvPr>
          <p:cNvSpPr/>
          <p:nvPr/>
        </p:nvSpPr>
        <p:spPr>
          <a:xfrm>
            <a:off x="4398637" y="5877695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081667D6-61B9-4534-9B89-B800BB4267F6}"/>
              </a:ext>
            </a:extLst>
          </p:cNvPr>
          <p:cNvSpPr txBox="1"/>
          <p:nvPr/>
        </p:nvSpPr>
        <p:spPr>
          <a:xfrm>
            <a:off x="4877121" y="557251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82255C27-843C-4359-8EEC-842BC4CF8990}"/>
              </a:ext>
            </a:extLst>
          </p:cNvPr>
          <p:cNvSpPr/>
          <p:nvPr/>
        </p:nvSpPr>
        <p:spPr>
          <a:xfrm>
            <a:off x="5764902" y="4663066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11788156-FE21-44E2-ACBF-8CB070AC25CF}"/>
              </a:ext>
            </a:extLst>
          </p:cNvPr>
          <p:cNvSpPr/>
          <p:nvPr/>
        </p:nvSpPr>
        <p:spPr>
          <a:xfrm>
            <a:off x="5851770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2C0973EA-763F-48FC-9E63-C46F6F30A02D}"/>
              </a:ext>
            </a:extLst>
          </p:cNvPr>
          <p:cNvSpPr/>
          <p:nvPr/>
        </p:nvSpPr>
        <p:spPr>
          <a:xfrm>
            <a:off x="5851770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F7C7F163-DBCD-4B5E-85AC-627672D3F893}"/>
              </a:ext>
            </a:extLst>
          </p:cNvPr>
          <p:cNvSpPr/>
          <p:nvPr/>
        </p:nvSpPr>
        <p:spPr>
          <a:xfrm>
            <a:off x="5851770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9209CD4A-4640-4570-A5E8-351B303204CA}"/>
              </a:ext>
            </a:extLst>
          </p:cNvPr>
          <p:cNvSpPr/>
          <p:nvPr/>
        </p:nvSpPr>
        <p:spPr>
          <a:xfrm>
            <a:off x="5851770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E2418C1A-D692-425D-8C5B-358A227F0160}"/>
              </a:ext>
            </a:extLst>
          </p:cNvPr>
          <p:cNvSpPr txBox="1"/>
          <p:nvPr/>
        </p:nvSpPr>
        <p:spPr>
          <a:xfrm>
            <a:off x="5764902" y="4663066"/>
            <a:ext cx="1351280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3855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0DDA49FA-D0E6-4466-942F-67653E5DD2A4}"/>
              </a:ext>
            </a:extLst>
          </p:cNvPr>
          <p:cNvSpPr txBox="1"/>
          <p:nvPr/>
        </p:nvSpPr>
        <p:spPr>
          <a:xfrm>
            <a:off x="5851770" y="5877695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DEA921E8-90F1-4845-B270-A89276AA8BC7}"/>
              </a:ext>
            </a:extLst>
          </p:cNvPr>
          <p:cNvSpPr txBox="1"/>
          <p:nvPr/>
        </p:nvSpPr>
        <p:spPr>
          <a:xfrm>
            <a:off x="6326391" y="557251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E601F929-980E-4BE8-8A14-E74941B67AB1}"/>
              </a:ext>
            </a:extLst>
          </p:cNvPr>
          <p:cNvSpPr/>
          <p:nvPr/>
        </p:nvSpPr>
        <p:spPr>
          <a:xfrm>
            <a:off x="8670408" y="4663066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B2C4B1A9-79EF-4E91-B847-0C802F317B5C}"/>
              </a:ext>
            </a:extLst>
          </p:cNvPr>
          <p:cNvSpPr/>
          <p:nvPr/>
        </p:nvSpPr>
        <p:spPr>
          <a:xfrm>
            <a:off x="8758039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45B63CD5-88DF-4CA5-AFAB-CAAD20FC998E}"/>
              </a:ext>
            </a:extLst>
          </p:cNvPr>
          <p:cNvSpPr/>
          <p:nvPr/>
        </p:nvSpPr>
        <p:spPr>
          <a:xfrm>
            <a:off x="8758039" y="4999109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9BDDA157-B175-4C23-97CA-7C15CB64E2D8}"/>
              </a:ext>
            </a:extLst>
          </p:cNvPr>
          <p:cNvSpPr/>
          <p:nvPr/>
        </p:nvSpPr>
        <p:spPr>
          <a:xfrm>
            <a:off x="8758039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4C7E46B9-5604-40C0-ABA0-726D30F0FFED}"/>
              </a:ext>
            </a:extLst>
          </p:cNvPr>
          <p:cNvSpPr/>
          <p:nvPr/>
        </p:nvSpPr>
        <p:spPr>
          <a:xfrm>
            <a:off x="8758039" y="5274953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1F4335DF-EE5E-4D0B-85B4-B672EC8BDFC2}"/>
              </a:ext>
            </a:extLst>
          </p:cNvPr>
          <p:cNvSpPr txBox="1"/>
          <p:nvPr/>
        </p:nvSpPr>
        <p:spPr>
          <a:xfrm>
            <a:off x="8670408" y="4663066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4490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09DFF7FD-E434-4D9B-8913-248C8B7E405F}"/>
              </a:ext>
            </a:extLst>
          </p:cNvPr>
          <p:cNvSpPr txBox="1"/>
          <p:nvPr/>
        </p:nvSpPr>
        <p:spPr>
          <a:xfrm>
            <a:off x="8758039" y="5877695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F’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272FE591-EFF3-40D1-93FB-BE386DC74EF6}"/>
              </a:ext>
            </a:extLst>
          </p:cNvPr>
          <p:cNvSpPr txBox="1"/>
          <p:nvPr/>
        </p:nvSpPr>
        <p:spPr>
          <a:xfrm>
            <a:off x="9232713" y="5572514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1ECDBE7F-BD0A-4F2E-B1FE-2C1A4D027F4F}"/>
              </a:ext>
            </a:extLst>
          </p:cNvPr>
          <p:cNvSpPr txBox="1"/>
          <p:nvPr/>
        </p:nvSpPr>
        <p:spPr>
          <a:xfrm>
            <a:off x="4675624" y="4156972"/>
            <a:ext cx="3357245" cy="14585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170815" marR="2726690" indent="-171450">
              <a:lnSpc>
                <a:spcPct val="102600"/>
              </a:lnSpc>
              <a:spcBef>
                <a:spcPts val="509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A”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9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B5998777-220C-498C-83C8-6AEA88DD0356}"/>
              </a:ext>
            </a:extLst>
          </p:cNvPr>
          <p:cNvSpPr/>
          <p:nvPr/>
        </p:nvSpPr>
        <p:spPr>
          <a:xfrm>
            <a:off x="3742174" y="5068070"/>
            <a:ext cx="1036319" cy="1009015"/>
          </a:xfrm>
          <a:custGeom>
            <a:avLst/>
            <a:gdLst/>
            <a:ahLst/>
            <a:cxnLst/>
            <a:rect l="l" t="t" r="r" b="b"/>
            <a:pathLst>
              <a:path w="1036319" h="1009014">
                <a:moveTo>
                  <a:pt x="590931" y="979462"/>
                </a:moveTo>
                <a:lnTo>
                  <a:pt x="0" y="979462"/>
                </a:lnTo>
                <a:lnTo>
                  <a:pt x="0" y="1008418"/>
                </a:lnTo>
                <a:lnTo>
                  <a:pt x="619887" y="1008418"/>
                </a:lnTo>
                <a:lnTo>
                  <a:pt x="619887" y="993940"/>
                </a:lnTo>
                <a:lnTo>
                  <a:pt x="590931" y="993940"/>
                </a:lnTo>
                <a:lnTo>
                  <a:pt x="590931" y="979462"/>
                </a:lnTo>
                <a:close/>
              </a:path>
              <a:path w="1036319" h="1009014">
                <a:moveTo>
                  <a:pt x="891032" y="57912"/>
                </a:moveTo>
                <a:lnTo>
                  <a:pt x="590931" y="57912"/>
                </a:lnTo>
                <a:lnTo>
                  <a:pt x="590931" y="993940"/>
                </a:lnTo>
                <a:lnTo>
                  <a:pt x="605408" y="979462"/>
                </a:lnTo>
                <a:lnTo>
                  <a:pt x="619887" y="979462"/>
                </a:lnTo>
                <a:lnTo>
                  <a:pt x="619887" y="86868"/>
                </a:lnTo>
                <a:lnTo>
                  <a:pt x="605408" y="86868"/>
                </a:lnTo>
                <a:lnTo>
                  <a:pt x="619887" y="72390"/>
                </a:lnTo>
                <a:lnTo>
                  <a:pt x="891032" y="72390"/>
                </a:lnTo>
                <a:lnTo>
                  <a:pt x="891032" y="57912"/>
                </a:lnTo>
                <a:close/>
              </a:path>
              <a:path w="1036319" h="1009014">
                <a:moveTo>
                  <a:pt x="619887" y="979462"/>
                </a:moveTo>
                <a:lnTo>
                  <a:pt x="605408" y="979462"/>
                </a:lnTo>
                <a:lnTo>
                  <a:pt x="590931" y="993940"/>
                </a:lnTo>
                <a:lnTo>
                  <a:pt x="619887" y="993940"/>
                </a:lnTo>
                <a:lnTo>
                  <a:pt x="619887" y="979462"/>
                </a:lnTo>
                <a:close/>
              </a:path>
              <a:path w="1036319" h="1009014">
                <a:moveTo>
                  <a:pt x="891032" y="0"/>
                </a:moveTo>
                <a:lnTo>
                  <a:pt x="891032" y="144780"/>
                </a:lnTo>
                <a:lnTo>
                  <a:pt x="1006856" y="86868"/>
                </a:lnTo>
                <a:lnTo>
                  <a:pt x="905510" y="86868"/>
                </a:lnTo>
                <a:lnTo>
                  <a:pt x="905510" y="57912"/>
                </a:lnTo>
                <a:lnTo>
                  <a:pt x="1006856" y="57912"/>
                </a:lnTo>
                <a:lnTo>
                  <a:pt x="891032" y="0"/>
                </a:lnTo>
                <a:close/>
              </a:path>
              <a:path w="1036319" h="1009014">
                <a:moveTo>
                  <a:pt x="619887" y="72390"/>
                </a:moveTo>
                <a:lnTo>
                  <a:pt x="605408" y="86868"/>
                </a:lnTo>
                <a:lnTo>
                  <a:pt x="619887" y="86868"/>
                </a:lnTo>
                <a:lnTo>
                  <a:pt x="619887" y="72390"/>
                </a:lnTo>
                <a:close/>
              </a:path>
              <a:path w="1036319" h="1009014">
                <a:moveTo>
                  <a:pt x="891032" y="72390"/>
                </a:moveTo>
                <a:lnTo>
                  <a:pt x="619887" y="72390"/>
                </a:lnTo>
                <a:lnTo>
                  <a:pt x="619887" y="86868"/>
                </a:lnTo>
                <a:lnTo>
                  <a:pt x="891032" y="86868"/>
                </a:lnTo>
                <a:lnTo>
                  <a:pt x="891032" y="72390"/>
                </a:lnTo>
                <a:close/>
              </a:path>
              <a:path w="1036319" h="1009014">
                <a:moveTo>
                  <a:pt x="1006856" y="57912"/>
                </a:moveTo>
                <a:lnTo>
                  <a:pt x="905510" y="57912"/>
                </a:lnTo>
                <a:lnTo>
                  <a:pt x="905510" y="86868"/>
                </a:lnTo>
                <a:lnTo>
                  <a:pt x="1006856" y="86868"/>
                </a:lnTo>
                <a:lnTo>
                  <a:pt x="1035812" y="72390"/>
                </a:lnTo>
                <a:lnTo>
                  <a:pt x="100685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2D2BAA6F-EDDE-40AA-BC64-5912C4BAE215}"/>
              </a:ext>
            </a:extLst>
          </p:cNvPr>
          <p:cNvSpPr/>
          <p:nvPr/>
        </p:nvSpPr>
        <p:spPr>
          <a:xfrm>
            <a:off x="2931406" y="4274828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90" y="0"/>
                </a:lnTo>
                <a:lnTo>
                  <a:pt x="262890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FCFF736E-9D47-43B1-8143-78848E23C069}"/>
              </a:ext>
            </a:extLst>
          </p:cNvPr>
          <p:cNvSpPr txBox="1"/>
          <p:nvPr/>
        </p:nvSpPr>
        <p:spPr>
          <a:xfrm>
            <a:off x="3219949" y="4250443"/>
            <a:ext cx="64071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230504" marR="8255" indent="-228600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9682AF5A-F4BF-4C78-817B-938FC5533D32}"/>
              </a:ext>
            </a:extLst>
          </p:cNvPr>
          <p:cNvSpPr/>
          <p:nvPr/>
        </p:nvSpPr>
        <p:spPr>
          <a:xfrm>
            <a:off x="3057643" y="5076452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8" y="218186"/>
                </a:moveTo>
                <a:lnTo>
                  <a:pt x="85598" y="362940"/>
                </a:lnTo>
                <a:lnTo>
                  <a:pt x="201411" y="305054"/>
                </a:lnTo>
                <a:lnTo>
                  <a:pt x="100076" y="305054"/>
                </a:lnTo>
                <a:lnTo>
                  <a:pt x="100076" y="276098"/>
                </a:lnTo>
                <a:lnTo>
                  <a:pt x="201422" y="276098"/>
                </a:lnTo>
                <a:lnTo>
                  <a:pt x="85598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8" y="305054"/>
                </a:lnTo>
                <a:lnTo>
                  <a:pt x="85598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6" y="276098"/>
                </a:lnTo>
                <a:lnTo>
                  <a:pt x="100076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8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8" y="290576"/>
                </a:lnTo>
                <a:lnTo>
                  <a:pt x="85598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AB7D881F-FEDF-42D7-B900-19F9DF10FEEC}"/>
              </a:ext>
            </a:extLst>
          </p:cNvPr>
          <p:cNvSpPr/>
          <p:nvPr/>
        </p:nvSpPr>
        <p:spPr>
          <a:xfrm>
            <a:off x="3057643" y="5446784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8" y="544194"/>
                </a:moveTo>
                <a:lnTo>
                  <a:pt x="85598" y="688974"/>
                </a:lnTo>
                <a:lnTo>
                  <a:pt x="201422" y="631062"/>
                </a:lnTo>
                <a:lnTo>
                  <a:pt x="100076" y="631062"/>
                </a:lnTo>
                <a:lnTo>
                  <a:pt x="100076" y="602106"/>
                </a:lnTo>
                <a:lnTo>
                  <a:pt x="201422" y="602106"/>
                </a:lnTo>
                <a:lnTo>
                  <a:pt x="85598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8" y="631062"/>
                </a:lnTo>
                <a:lnTo>
                  <a:pt x="85598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6" y="602106"/>
                </a:lnTo>
                <a:lnTo>
                  <a:pt x="100076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8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8" y="616584"/>
                </a:lnTo>
                <a:lnTo>
                  <a:pt x="85598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D5EE1C30-23E4-42FD-86C6-D9F9F7364B3C}"/>
              </a:ext>
            </a:extLst>
          </p:cNvPr>
          <p:cNvSpPr/>
          <p:nvPr/>
        </p:nvSpPr>
        <p:spPr>
          <a:xfrm>
            <a:off x="2452869" y="4336537"/>
            <a:ext cx="571474" cy="51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8FD128FE-7159-4E6F-99E1-D8A603202289}"/>
              </a:ext>
            </a:extLst>
          </p:cNvPr>
          <p:cNvSpPr/>
          <p:nvPr/>
        </p:nvSpPr>
        <p:spPr>
          <a:xfrm>
            <a:off x="2328664" y="4258788"/>
            <a:ext cx="714057" cy="715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F22CDC2B-F779-4309-961F-B5E0270FF4BE}"/>
              </a:ext>
            </a:extLst>
          </p:cNvPr>
          <p:cNvSpPr/>
          <p:nvPr/>
        </p:nvSpPr>
        <p:spPr>
          <a:xfrm>
            <a:off x="2508496" y="4372364"/>
            <a:ext cx="467359" cy="408940"/>
          </a:xfrm>
          <a:custGeom>
            <a:avLst/>
            <a:gdLst/>
            <a:ahLst/>
            <a:cxnLst/>
            <a:rect l="l" t="t" r="r" b="b"/>
            <a:pathLst>
              <a:path w="467359" h="408939">
                <a:moveTo>
                  <a:pt x="409874" y="303530"/>
                </a:moveTo>
                <a:lnTo>
                  <a:pt x="360425" y="303530"/>
                </a:lnTo>
                <a:lnTo>
                  <a:pt x="466978" y="408686"/>
                </a:lnTo>
                <a:lnTo>
                  <a:pt x="409874" y="303530"/>
                </a:lnTo>
                <a:close/>
              </a:path>
              <a:path w="467359" h="408939">
                <a:moveTo>
                  <a:pt x="300355" y="0"/>
                </a:moveTo>
                <a:lnTo>
                  <a:pt x="60071" y="0"/>
                </a:lnTo>
                <a:lnTo>
                  <a:pt x="36690" y="4724"/>
                </a:lnTo>
                <a:lnTo>
                  <a:pt x="17595" y="17605"/>
                </a:lnTo>
                <a:lnTo>
                  <a:pt x="4721" y="36701"/>
                </a:lnTo>
                <a:lnTo>
                  <a:pt x="0" y="60071"/>
                </a:lnTo>
                <a:lnTo>
                  <a:pt x="0" y="304165"/>
                </a:lnTo>
                <a:lnTo>
                  <a:pt x="4721" y="327534"/>
                </a:lnTo>
                <a:lnTo>
                  <a:pt x="17595" y="346630"/>
                </a:lnTo>
                <a:lnTo>
                  <a:pt x="36690" y="359511"/>
                </a:lnTo>
                <a:lnTo>
                  <a:pt x="60071" y="364236"/>
                </a:lnTo>
                <a:lnTo>
                  <a:pt x="300355" y="364236"/>
                </a:lnTo>
                <a:lnTo>
                  <a:pt x="323735" y="359511"/>
                </a:lnTo>
                <a:lnTo>
                  <a:pt x="342830" y="346630"/>
                </a:lnTo>
                <a:lnTo>
                  <a:pt x="355704" y="327534"/>
                </a:lnTo>
                <a:lnTo>
                  <a:pt x="360425" y="304165"/>
                </a:lnTo>
                <a:lnTo>
                  <a:pt x="360425" y="303530"/>
                </a:lnTo>
                <a:lnTo>
                  <a:pt x="409874" y="303530"/>
                </a:lnTo>
                <a:lnTo>
                  <a:pt x="360425" y="212471"/>
                </a:lnTo>
                <a:lnTo>
                  <a:pt x="360425" y="60071"/>
                </a:lnTo>
                <a:lnTo>
                  <a:pt x="355704" y="36701"/>
                </a:lnTo>
                <a:lnTo>
                  <a:pt x="342830" y="17605"/>
                </a:lnTo>
                <a:lnTo>
                  <a:pt x="323735" y="4724"/>
                </a:lnTo>
                <a:lnTo>
                  <a:pt x="300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2320513C-36F3-4691-89DC-C6E542E20163}"/>
              </a:ext>
            </a:extLst>
          </p:cNvPr>
          <p:cNvSpPr/>
          <p:nvPr/>
        </p:nvSpPr>
        <p:spPr>
          <a:xfrm>
            <a:off x="2508496" y="4372364"/>
            <a:ext cx="467359" cy="408940"/>
          </a:xfrm>
          <a:custGeom>
            <a:avLst/>
            <a:gdLst/>
            <a:ahLst/>
            <a:cxnLst/>
            <a:rect l="l" t="t" r="r" b="b"/>
            <a:pathLst>
              <a:path w="467359" h="408939">
                <a:moveTo>
                  <a:pt x="0" y="60071"/>
                </a:moveTo>
                <a:lnTo>
                  <a:pt x="4721" y="36701"/>
                </a:lnTo>
                <a:lnTo>
                  <a:pt x="17595" y="17605"/>
                </a:lnTo>
                <a:lnTo>
                  <a:pt x="36690" y="4724"/>
                </a:lnTo>
                <a:lnTo>
                  <a:pt x="60071" y="0"/>
                </a:lnTo>
                <a:lnTo>
                  <a:pt x="210248" y="0"/>
                </a:lnTo>
                <a:lnTo>
                  <a:pt x="300355" y="0"/>
                </a:lnTo>
                <a:lnTo>
                  <a:pt x="323735" y="4724"/>
                </a:lnTo>
                <a:lnTo>
                  <a:pt x="342830" y="17605"/>
                </a:lnTo>
                <a:lnTo>
                  <a:pt x="355704" y="36701"/>
                </a:lnTo>
                <a:lnTo>
                  <a:pt x="360425" y="60071"/>
                </a:lnTo>
                <a:lnTo>
                  <a:pt x="360425" y="212471"/>
                </a:lnTo>
                <a:lnTo>
                  <a:pt x="466978" y="408686"/>
                </a:lnTo>
                <a:lnTo>
                  <a:pt x="360425" y="303530"/>
                </a:lnTo>
                <a:lnTo>
                  <a:pt x="360425" y="304165"/>
                </a:lnTo>
                <a:lnTo>
                  <a:pt x="355704" y="327534"/>
                </a:lnTo>
                <a:lnTo>
                  <a:pt x="342830" y="346630"/>
                </a:lnTo>
                <a:lnTo>
                  <a:pt x="323735" y="359511"/>
                </a:lnTo>
                <a:lnTo>
                  <a:pt x="300355" y="364236"/>
                </a:lnTo>
                <a:lnTo>
                  <a:pt x="210248" y="364236"/>
                </a:lnTo>
                <a:lnTo>
                  <a:pt x="60071" y="364236"/>
                </a:lnTo>
                <a:lnTo>
                  <a:pt x="36690" y="359511"/>
                </a:lnTo>
                <a:lnTo>
                  <a:pt x="17595" y="346630"/>
                </a:lnTo>
                <a:lnTo>
                  <a:pt x="4721" y="327534"/>
                </a:lnTo>
                <a:lnTo>
                  <a:pt x="0" y="304165"/>
                </a:lnTo>
                <a:lnTo>
                  <a:pt x="0" y="303530"/>
                </a:lnTo>
                <a:lnTo>
                  <a:pt x="0" y="212471"/>
                </a:lnTo>
                <a:lnTo>
                  <a:pt x="0" y="600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85FBA717-4AB7-4C83-B5C8-93735D8C7E25}"/>
              </a:ext>
            </a:extLst>
          </p:cNvPr>
          <p:cNvSpPr txBox="1"/>
          <p:nvPr/>
        </p:nvSpPr>
        <p:spPr>
          <a:xfrm>
            <a:off x="2552946" y="4351028"/>
            <a:ext cx="28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Wingdings"/>
                <a:cs typeface="Wingdings"/>
              </a:rPr>
              <a:t>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AA64F08C-9193-4676-8C0E-029469307237}"/>
              </a:ext>
            </a:extLst>
          </p:cNvPr>
          <p:cNvSpPr/>
          <p:nvPr/>
        </p:nvSpPr>
        <p:spPr>
          <a:xfrm>
            <a:off x="3804657" y="5399540"/>
            <a:ext cx="571474" cy="514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E9CEE1D1-1EEC-4FDE-996E-3D7EDF539167}"/>
              </a:ext>
            </a:extLst>
          </p:cNvPr>
          <p:cNvSpPr/>
          <p:nvPr/>
        </p:nvSpPr>
        <p:spPr>
          <a:xfrm>
            <a:off x="3681213" y="5321816"/>
            <a:ext cx="714057" cy="715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4B1C3100-D411-455D-9B4A-07877B776BEB}"/>
              </a:ext>
            </a:extLst>
          </p:cNvPr>
          <p:cNvSpPr/>
          <p:nvPr/>
        </p:nvSpPr>
        <p:spPr>
          <a:xfrm>
            <a:off x="3860284" y="5435353"/>
            <a:ext cx="467359" cy="409575"/>
          </a:xfrm>
          <a:custGeom>
            <a:avLst/>
            <a:gdLst/>
            <a:ahLst/>
            <a:cxnLst/>
            <a:rect l="l" t="t" r="r" b="b"/>
            <a:pathLst>
              <a:path w="467360" h="409575">
                <a:moveTo>
                  <a:pt x="409875" y="304165"/>
                </a:moveTo>
                <a:lnTo>
                  <a:pt x="360425" y="304165"/>
                </a:lnTo>
                <a:lnTo>
                  <a:pt x="466978" y="409536"/>
                </a:lnTo>
                <a:lnTo>
                  <a:pt x="409875" y="304165"/>
                </a:lnTo>
                <a:close/>
              </a:path>
              <a:path w="467360" h="409575">
                <a:moveTo>
                  <a:pt x="300354" y="0"/>
                </a:moveTo>
                <a:lnTo>
                  <a:pt x="60070" y="0"/>
                </a:lnTo>
                <a:lnTo>
                  <a:pt x="36701" y="4721"/>
                </a:lnTo>
                <a:lnTo>
                  <a:pt x="17605" y="17595"/>
                </a:lnTo>
                <a:lnTo>
                  <a:pt x="4724" y="36690"/>
                </a:lnTo>
                <a:lnTo>
                  <a:pt x="0" y="60071"/>
                </a:lnTo>
                <a:lnTo>
                  <a:pt x="0" y="304927"/>
                </a:lnTo>
                <a:lnTo>
                  <a:pt x="4724" y="328307"/>
                </a:lnTo>
                <a:lnTo>
                  <a:pt x="17605" y="347402"/>
                </a:lnTo>
                <a:lnTo>
                  <a:pt x="36701" y="360276"/>
                </a:lnTo>
                <a:lnTo>
                  <a:pt x="60070" y="364998"/>
                </a:lnTo>
                <a:lnTo>
                  <a:pt x="300354" y="364998"/>
                </a:lnTo>
                <a:lnTo>
                  <a:pt x="323724" y="360276"/>
                </a:lnTo>
                <a:lnTo>
                  <a:pt x="342820" y="347402"/>
                </a:lnTo>
                <a:lnTo>
                  <a:pt x="355701" y="328307"/>
                </a:lnTo>
                <a:lnTo>
                  <a:pt x="360425" y="304927"/>
                </a:lnTo>
                <a:lnTo>
                  <a:pt x="360425" y="304165"/>
                </a:lnTo>
                <a:lnTo>
                  <a:pt x="409875" y="304165"/>
                </a:lnTo>
                <a:lnTo>
                  <a:pt x="360425" y="212915"/>
                </a:lnTo>
                <a:lnTo>
                  <a:pt x="360425" y="60071"/>
                </a:lnTo>
                <a:lnTo>
                  <a:pt x="355701" y="36690"/>
                </a:lnTo>
                <a:lnTo>
                  <a:pt x="342820" y="17595"/>
                </a:lnTo>
                <a:lnTo>
                  <a:pt x="323724" y="4721"/>
                </a:lnTo>
                <a:lnTo>
                  <a:pt x="300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1565C395-270D-4508-B318-081F3140F28C}"/>
              </a:ext>
            </a:extLst>
          </p:cNvPr>
          <p:cNvSpPr/>
          <p:nvPr/>
        </p:nvSpPr>
        <p:spPr>
          <a:xfrm>
            <a:off x="3860284" y="5435353"/>
            <a:ext cx="467359" cy="409575"/>
          </a:xfrm>
          <a:custGeom>
            <a:avLst/>
            <a:gdLst/>
            <a:ahLst/>
            <a:cxnLst/>
            <a:rect l="l" t="t" r="r" b="b"/>
            <a:pathLst>
              <a:path w="467360" h="409575">
                <a:moveTo>
                  <a:pt x="0" y="60071"/>
                </a:moveTo>
                <a:lnTo>
                  <a:pt x="4724" y="36690"/>
                </a:lnTo>
                <a:lnTo>
                  <a:pt x="17605" y="17595"/>
                </a:lnTo>
                <a:lnTo>
                  <a:pt x="36701" y="4721"/>
                </a:lnTo>
                <a:lnTo>
                  <a:pt x="60070" y="0"/>
                </a:lnTo>
                <a:lnTo>
                  <a:pt x="210312" y="0"/>
                </a:lnTo>
                <a:lnTo>
                  <a:pt x="300354" y="0"/>
                </a:lnTo>
                <a:lnTo>
                  <a:pt x="323724" y="4721"/>
                </a:lnTo>
                <a:lnTo>
                  <a:pt x="342820" y="17595"/>
                </a:lnTo>
                <a:lnTo>
                  <a:pt x="355701" y="36690"/>
                </a:lnTo>
                <a:lnTo>
                  <a:pt x="360425" y="60071"/>
                </a:lnTo>
                <a:lnTo>
                  <a:pt x="360425" y="212915"/>
                </a:lnTo>
                <a:lnTo>
                  <a:pt x="466978" y="409536"/>
                </a:lnTo>
                <a:lnTo>
                  <a:pt x="360425" y="304165"/>
                </a:lnTo>
                <a:lnTo>
                  <a:pt x="360425" y="304927"/>
                </a:lnTo>
                <a:lnTo>
                  <a:pt x="355701" y="328307"/>
                </a:lnTo>
                <a:lnTo>
                  <a:pt x="342820" y="347402"/>
                </a:lnTo>
                <a:lnTo>
                  <a:pt x="323724" y="360276"/>
                </a:lnTo>
                <a:lnTo>
                  <a:pt x="300354" y="364998"/>
                </a:lnTo>
                <a:lnTo>
                  <a:pt x="210312" y="364998"/>
                </a:lnTo>
                <a:lnTo>
                  <a:pt x="60070" y="364998"/>
                </a:lnTo>
                <a:lnTo>
                  <a:pt x="36701" y="360276"/>
                </a:lnTo>
                <a:lnTo>
                  <a:pt x="17605" y="347402"/>
                </a:lnTo>
                <a:lnTo>
                  <a:pt x="4724" y="328307"/>
                </a:lnTo>
                <a:lnTo>
                  <a:pt x="0" y="304927"/>
                </a:lnTo>
                <a:lnTo>
                  <a:pt x="0" y="304165"/>
                </a:lnTo>
                <a:lnTo>
                  <a:pt x="0" y="212915"/>
                </a:lnTo>
                <a:lnTo>
                  <a:pt x="0" y="6007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C7F74E7A-A5DE-4EBC-B6EF-85377722DAC0}"/>
              </a:ext>
            </a:extLst>
          </p:cNvPr>
          <p:cNvSpPr txBox="1"/>
          <p:nvPr/>
        </p:nvSpPr>
        <p:spPr>
          <a:xfrm>
            <a:off x="3905241" y="5414271"/>
            <a:ext cx="28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Wingdings"/>
                <a:cs typeface="Wingdings"/>
              </a:rPr>
              <a:t>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F0F38ADA-3BD6-4C61-98A3-028F5C38F7BC}"/>
              </a:ext>
            </a:extLst>
          </p:cNvPr>
          <p:cNvSpPr/>
          <p:nvPr/>
        </p:nvSpPr>
        <p:spPr>
          <a:xfrm>
            <a:off x="3018274" y="3838964"/>
            <a:ext cx="571474" cy="514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7EBE9216-C853-4E3C-A179-0F333F0CE6A1}"/>
              </a:ext>
            </a:extLst>
          </p:cNvPr>
          <p:cNvSpPr/>
          <p:nvPr/>
        </p:nvSpPr>
        <p:spPr>
          <a:xfrm>
            <a:off x="2894829" y="3761201"/>
            <a:ext cx="714057" cy="715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6FFCBB85-9B9B-4475-976F-66FE6AD545A6}"/>
              </a:ext>
            </a:extLst>
          </p:cNvPr>
          <p:cNvSpPr/>
          <p:nvPr/>
        </p:nvSpPr>
        <p:spPr>
          <a:xfrm>
            <a:off x="3073899" y="3874778"/>
            <a:ext cx="467359" cy="409575"/>
          </a:xfrm>
          <a:custGeom>
            <a:avLst/>
            <a:gdLst/>
            <a:ahLst/>
            <a:cxnLst/>
            <a:rect l="l" t="t" r="r" b="b"/>
            <a:pathLst>
              <a:path w="467360" h="409575">
                <a:moveTo>
                  <a:pt x="409884" y="304165"/>
                </a:moveTo>
                <a:lnTo>
                  <a:pt x="360425" y="304165"/>
                </a:lnTo>
                <a:lnTo>
                  <a:pt x="466979" y="409575"/>
                </a:lnTo>
                <a:lnTo>
                  <a:pt x="409884" y="304165"/>
                </a:lnTo>
                <a:close/>
              </a:path>
              <a:path w="467360" h="409575">
                <a:moveTo>
                  <a:pt x="300355" y="0"/>
                </a:moveTo>
                <a:lnTo>
                  <a:pt x="60071" y="0"/>
                </a:lnTo>
                <a:lnTo>
                  <a:pt x="36701" y="4724"/>
                </a:lnTo>
                <a:lnTo>
                  <a:pt x="17605" y="17605"/>
                </a:lnTo>
                <a:lnTo>
                  <a:pt x="4724" y="36701"/>
                </a:lnTo>
                <a:lnTo>
                  <a:pt x="0" y="60071"/>
                </a:lnTo>
                <a:lnTo>
                  <a:pt x="0" y="304927"/>
                </a:lnTo>
                <a:lnTo>
                  <a:pt x="4724" y="328296"/>
                </a:lnTo>
                <a:lnTo>
                  <a:pt x="17605" y="347392"/>
                </a:lnTo>
                <a:lnTo>
                  <a:pt x="36701" y="360273"/>
                </a:lnTo>
                <a:lnTo>
                  <a:pt x="60071" y="364998"/>
                </a:lnTo>
                <a:lnTo>
                  <a:pt x="300355" y="364998"/>
                </a:lnTo>
                <a:lnTo>
                  <a:pt x="323724" y="360273"/>
                </a:lnTo>
                <a:lnTo>
                  <a:pt x="342820" y="347392"/>
                </a:lnTo>
                <a:lnTo>
                  <a:pt x="355701" y="328296"/>
                </a:lnTo>
                <a:lnTo>
                  <a:pt x="360425" y="304927"/>
                </a:lnTo>
                <a:lnTo>
                  <a:pt x="360425" y="304165"/>
                </a:lnTo>
                <a:lnTo>
                  <a:pt x="409884" y="304165"/>
                </a:lnTo>
                <a:lnTo>
                  <a:pt x="360425" y="212852"/>
                </a:lnTo>
                <a:lnTo>
                  <a:pt x="360425" y="60071"/>
                </a:lnTo>
                <a:lnTo>
                  <a:pt x="355701" y="36701"/>
                </a:lnTo>
                <a:lnTo>
                  <a:pt x="342820" y="17605"/>
                </a:lnTo>
                <a:lnTo>
                  <a:pt x="323724" y="4724"/>
                </a:lnTo>
                <a:lnTo>
                  <a:pt x="300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A869104E-34E7-499D-95DB-4DEB56E04120}"/>
              </a:ext>
            </a:extLst>
          </p:cNvPr>
          <p:cNvSpPr/>
          <p:nvPr/>
        </p:nvSpPr>
        <p:spPr>
          <a:xfrm>
            <a:off x="3073899" y="3874778"/>
            <a:ext cx="467359" cy="409575"/>
          </a:xfrm>
          <a:custGeom>
            <a:avLst/>
            <a:gdLst/>
            <a:ahLst/>
            <a:cxnLst/>
            <a:rect l="l" t="t" r="r" b="b"/>
            <a:pathLst>
              <a:path w="467360" h="409575">
                <a:moveTo>
                  <a:pt x="0" y="60071"/>
                </a:moveTo>
                <a:lnTo>
                  <a:pt x="4724" y="36701"/>
                </a:lnTo>
                <a:lnTo>
                  <a:pt x="17605" y="17605"/>
                </a:lnTo>
                <a:lnTo>
                  <a:pt x="36701" y="4724"/>
                </a:lnTo>
                <a:lnTo>
                  <a:pt x="60071" y="0"/>
                </a:lnTo>
                <a:lnTo>
                  <a:pt x="210312" y="0"/>
                </a:lnTo>
                <a:lnTo>
                  <a:pt x="300355" y="0"/>
                </a:lnTo>
                <a:lnTo>
                  <a:pt x="323724" y="4724"/>
                </a:lnTo>
                <a:lnTo>
                  <a:pt x="342820" y="17605"/>
                </a:lnTo>
                <a:lnTo>
                  <a:pt x="355701" y="36701"/>
                </a:lnTo>
                <a:lnTo>
                  <a:pt x="360425" y="60071"/>
                </a:lnTo>
                <a:lnTo>
                  <a:pt x="360425" y="212852"/>
                </a:lnTo>
                <a:lnTo>
                  <a:pt x="466979" y="409575"/>
                </a:lnTo>
                <a:lnTo>
                  <a:pt x="360425" y="304165"/>
                </a:lnTo>
                <a:lnTo>
                  <a:pt x="360425" y="304927"/>
                </a:lnTo>
                <a:lnTo>
                  <a:pt x="355701" y="328296"/>
                </a:lnTo>
                <a:lnTo>
                  <a:pt x="342820" y="347392"/>
                </a:lnTo>
                <a:lnTo>
                  <a:pt x="323724" y="360273"/>
                </a:lnTo>
                <a:lnTo>
                  <a:pt x="300355" y="364998"/>
                </a:lnTo>
                <a:lnTo>
                  <a:pt x="210312" y="364998"/>
                </a:lnTo>
                <a:lnTo>
                  <a:pt x="60071" y="364998"/>
                </a:lnTo>
                <a:lnTo>
                  <a:pt x="36701" y="360273"/>
                </a:lnTo>
                <a:lnTo>
                  <a:pt x="17605" y="347392"/>
                </a:lnTo>
                <a:lnTo>
                  <a:pt x="4724" y="328296"/>
                </a:lnTo>
                <a:lnTo>
                  <a:pt x="0" y="304927"/>
                </a:lnTo>
                <a:lnTo>
                  <a:pt x="0" y="304165"/>
                </a:lnTo>
                <a:lnTo>
                  <a:pt x="0" y="212852"/>
                </a:lnTo>
                <a:lnTo>
                  <a:pt x="0" y="60071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86BFEED9-D048-4744-BD79-E56AA8C59CD1}"/>
              </a:ext>
            </a:extLst>
          </p:cNvPr>
          <p:cNvSpPr txBox="1"/>
          <p:nvPr/>
        </p:nvSpPr>
        <p:spPr>
          <a:xfrm>
            <a:off x="3118604" y="3372365"/>
            <a:ext cx="1481455" cy="872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1066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870"/>
              </a:lnSpc>
            </a:pPr>
            <a:r>
              <a:rPr sz="2400" b="1" spc="-5" dirty="0">
                <a:latin typeface="Wingdings"/>
                <a:cs typeface="Wingdings"/>
              </a:rPr>
              <a:t>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81A590-8642-4CF6-BCB1-72AC62C3FC8B}"/>
              </a:ext>
            </a:extLst>
          </p:cNvPr>
          <p:cNvSpPr/>
          <p:nvPr/>
        </p:nvSpPr>
        <p:spPr>
          <a:xfrm>
            <a:off x="2323248" y="2992365"/>
            <a:ext cx="570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37510">
              <a:lnSpc>
                <a:spcPct val="100000"/>
              </a:lnSpc>
              <a:spcBef>
                <a:spcPts val="1620"/>
              </a:spcBef>
            </a:pPr>
            <a:r>
              <a:rPr lang="en-US" altLang="zh-TW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lang="en-US" altLang="zh-TW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lang="en-US" altLang="zh-TW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76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Typical Victim Block Selection Policies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413384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Random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selects the victim block in a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uniformly-  random manner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to yield a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long-term average</a:t>
            </a:r>
            <a:r>
              <a:rPr lang="en-US" altLang="zh-TW" sz="2800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use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FIFO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(or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RR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cleans blocks in a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round-robin manner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for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minimized P/E cycle</a:t>
            </a:r>
            <a:r>
              <a:rPr lang="en-US" altLang="zh-TW" sz="2800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00AF50"/>
                </a:solidFill>
                <a:latin typeface="Arial"/>
                <a:cs typeface="Arial"/>
              </a:rPr>
              <a:t>difference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202565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Greedy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cleans the block with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largest number of  dead pages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for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minimized live-page</a:t>
            </a:r>
            <a:r>
              <a:rPr lang="en-US" altLang="zh-TW" sz="2800" spc="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copying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4572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Cost-Benefit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CB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(and its variants) cleans the block  with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largest benefit-cost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for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wear</a:t>
            </a:r>
            <a:r>
              <a:rPr lang="en-US" altLang="zh-TW" sz="2800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leveling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37FFA6D-E59C-4159-AC11-1DF978CAC450}"/>
              </a:ext>
            </a:extLst>
          </p:cNvPr>
          <p:cNvSpPr/>
          <p:nvPr/>
        </p:nvSpPr>
        <p:spPr>
          <a:xfrm>
            <a:off x="4676889" y="5200734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>
                <a:moveTo>
                  <a:pt x="0" y="0"/>
                </a:moveTo>
                <a:lnTo>
                  <a:pt x="103479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C275A03-6A39-4F67-9832-753C87702CB2}"/>
              </a:ext>
            </a:extLst>
          </p:cNvPr>
          <p:cNvSpPr txBox="1"/>
          <p:nvPr/>
        </p:nvSpPr>
        <p:spPr>
          <a:xfrm>
            <a:off x="5783821" y="4970610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3F238F4-C4C2-4EDB-AA57-44FBF6A8542A}"/>
              </a:ext>
            </a:extLst>
          </p:cNvPr>
          <p:cNvSpPr/>
          <p:nvPr/>
        </p:nvSpPr>
        <p:spPr>
          <a:xfrm>
            <a:off x="6107926" y="520073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79">
                <a:moveTo>
                  <a:pt x="0" y="0"/>
                </a:moveTo>
                <a:lnTo>
                  <a:pt x="183337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D520ECA-3C4C-4656-AC41-C09C65D3D816}"/>
              </a:ext>
            </a:extLst>
          </p:cNvPr>
          <p:cNvSpPr txBox="1"/>
          <p:nvPr/>
        </p:nvSpPr>
        <p:spPr>
          <a:xfrm>
            <a:off x="4664444" y="4739724"/>
            <a:ext cx="3289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3355" algn="l"/>
              </a:tabLst>
            </a:pPr>
            <a:r>
              <a:rPr sz="2400" spc="-5" dirty="0">
                <a:latin typeface="Cambria Math"/>
                <a:cs typeface="Cambria Math"/>
              </a:rPr>
              <a:t>𝑏𝑒𝑛𝑒𝑓𝑖𝑡	</a:t>
            </a:r>
            <a:r>
              <a:rPr sz="2400" dirty="0">
                <a:latin typeface="Cambria Math"/>
                <a:cs typeface="Cambria Math"/>
              </a:rPr>
              <a:t>𝑎𝑔𝑒 × </a:t>
            </a:r>
            <a:r>
              <a:rPr sz="2400" spc="-5" dirty="0">
                <a:latin typeface="Cambria Math"/>
                <a:cs typeface="Cambria Math"/>
              </a:rPr>
              <a:t>(1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𝑢)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A746B6D-2B50-45E4-84D2-356DE665F189}"/>
              </a:ext>
            </a:extLst>
          </p:cNvPr>
          <p:cNvSpPr txBox="1"/>
          <p:nvPr/>
        </p:nvSpPr>
        <p:spPr>
          <a:xfrm>
            <a:off x="4896091" y="5174827"/>
            <a:ext cx="230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3260" algn="l"/>
              </a:tabLst>
            </a:pPr>
            <a:r>
              <a:rPr sz="2400" dirty="0">
                <a:latin typeface="Cambria Math"/>
                <a:cs typeface="Cambria Math"/>
              </a:rPr>
              <a:t>𝑐𝑜𝑠𝑡	</a:t>
            </a:r>
            <a:r>
              <a:rPr sz="2400" spc="-5" dirty="0">
                <a:latin typeface="Cambria Math"/>
                <a:cs typeface="Cambria Math"/>
              </a:rPr>
              <a:t>2𝑢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BF34D6-B038-486F-BB41-19C9685B39DD}"/>
              </a:ext>
            </a:extLst>
          </p:cNvPr>
          <p:cNvSpPr txBox="1"/>
          <p:nvPr/>
        </p:nvSpPr>
        <p:spPr>
          <a:xfrm>
            <a:off x="2349996" y="5552778"/>
            <a:ext cx="8251190" cy="10267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8450" marR="5080" indent="-285750">
              <a:lnSpc>
                <a:spcPct val="80000"/>
              </a:lnSpc>
              <a:spcBef>
                <a:spcPts val="675"/>
              </a:spcBef>
              <a:buClr>
                <a:srgbClr val="6F2F9F"/>
              </a:buClr>
              <a:buSzPct val="95833"/>
              <a:buFont typeface="Calibri"/>
              <a:buChar char="–"/>
              <a:tabLst>
                <a:tab pos="297815" algn="l"/>
                <a:tab pos="298450" algn="l"/>
              </a:tabLst>
            </a:pPr>
            <a:r>
              <a:rPr sz="2400" b="1" i="1" spc="-5" dirty="0">
                <a:latin typeface="Arial"/>
                <a:cs typeface="Arial"/>
              </a:rPr>
              <a:t>age</a:t>
            </a:r>
            <a:r>
              <a:rPr sz="2400" spc="-5" dirty="0">
                <a:latin typeface="Arial"/>
                <a:cs typeface="Arial"/>
              </a:rPr>
              <a:t>: invalidated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period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current </a:t>
            </a:r>
            <a:r>
              <a:rPr sz="2400" dirty="0">
                <a:latin typeface="Arial"/>
                <a:cs typeface="Arial"/>
              </a:rPr>
              <a:t>time – the time </a:t>
            </a:r>
            <a:r>
              <a:rPr sz="2400" spc="-5" dirty="0">
                <a:latin typeface="Arial"/>
                <a:cs typeface="Arial"/>
              </a:rPr>
              <a:t>when  a page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block was lastly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invalidated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ts val="2700"/>
              </a:lnSpc>
              <a:buClr>
                <a:srgbClr val="0000CC"/>
              </a:buClr>
              <a:buSzPct val="95833"/>
              <a:buFont typeface="Calibri"/>
              <a:buChar char="–"/>
              <a:tabLst>
                <a:tab pos="297815" algn="l"/>
                <a:tab pos="298450" algn="l"/>
              </a:tabLst>
            </a:pPr>
            <a:r>
              <a:rPr sz="2400" b="1" i="1" spc="-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: percentage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live pages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269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Page Liveness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9145017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Keep the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LBA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into the </a:t>
            </a:r>
            <a:r>
              <a:rPr lang="en-US" altLang="zh-TW" sz="2800" dirty="0">
                <a:solidFill>
                  <a:srgbClr val="45969F"/>
                </a:solidFill>
                <a:latin typeface="Arial"/>
                <a:cs typeface="Arial"/>
              </a:rPr>
              <a:t>spare</a:t>
            </a:r>
            <a:r>
              <a:rPr lang="en-US" altLang="zh-TW" sz="2800" spc="-10" dirty="0">
                <a:solidFill>
                  <a:srgbClr val="45969F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45969F"/>
                </a:solidFill>
                <a:latin typeface="Arial"/>
                <a:cs typeface="Arial"/>
              </a:rPr>
              <a:t>area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1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Check both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spare area of pages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the mapping table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during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GC.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Live: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LBA </a:t>
            </a:r>
            <a:r>
              <a:rPr lang="en-US" altLang="zh-TW" sz="2400" b="1" spc="-5" dirty="0">
                <a:solidFill>
                  <a:srgbClr val="00AF50"/>
                </a:solidFill>
                <a:latin typeface="Arial"/>
                <a:cs typeface="Arial"/>
              </a:rPr>
              <a:t>matches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4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mapping.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Dead: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LBA 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mismatches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4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mapping.</a:t>
            </a:r>
            <a:endParaRPr lang="en-US" altLang="zh-TW" sz="2400" dirty="0">
              <a:latin typeface="Arial"/>
              <a:cs typeface="Arial"/>
            </a:endParaRPr>
          </a:p>
        </p:txBody>
      </p:sp>
      <p:graphicFrame>
        <p:nvGraphicFramePr>
          <p:cNvPr id="5" name="object 73">
            <a:extLst>
              <a:ext uri="{FF2B5EF4-FFF2-40B4-BE49-F238E27FC236}">
                <a16:creationId xmlns:a16="http://schemas.microsoft.com/office/drawing/2014/main" id="{D20A54F3-B5C0-4D58-B7E3-962ECFBC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2678"/>
              </p:ext>
            </p:extLst>
          </p:nvPr>
        </p:nvGraphicFramePr>
        <p:xfrm>
          <a:off x="10126860" y="1052736"/>
          <a:ext cx="1665605" cy="2011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LBA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(O,</a:t>
                      </a:r>
                      <a:r>
                        <a:rPr sz="1600" b="1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3)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(Q,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(Q,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(Q,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3)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…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…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40FE264D-854C-45E3-9444-0E3DEA21CF81}"/>
              </a:ext>
            </a:extLst>
          </p:cNvPr>
          <p:cNvSpPr/>
          <p:nvPr/>
        </p:nvSpPr>
        <p:spPr>
          <a:xfrm>
            <a:off x="2164910" y="3252369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A3688DC-ACCC-45BA-ADE8-6D31C745D114}"/>
              </a:ext>
            </a:extLst>
          </p:cNvPr>
          <p:cNvSpPr txBox="1"/>
          <p:nvPr/>
        </p:nvSpPr>
        <p:spPr>
          <a:xfrm>
            <a:off x="2263886" y="4086152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3757C99-4825-47C6-AF04-671E137FF80B}"/>
              </a:ext>
            </a:extLst>
          </p:cNvPr>
          <p:cNvSpPr/>
          <p:nvPr/>
        </p:nvSpPr>
        <p:spPr>
          <a:xfrm>
            <a:off x="2724980" y="4627017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5D49BF9-B379-4556-908B-77F5F54E65C0}"/>
              </a:ext>
            </a:extLst>
          </p:cNvPr>
          <p:cNvSpPr txBox="1"/>
          <p:nvPr/>
        </p:nvSpPr>
        <p:spPr>
          <a:xfrm>
            <a:off x="2724980" y="3366669"/>
            <a:ext cx="7635240" cy="11658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211709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6607698D-A064-4E0F-BCD7-CE8E5D3C3613}"/>
              </a:ext>
            </a:extLst>
          </p:cNvPr>
          <p:cNvSpPr txBox="1"/>
          <p:nvPr/>
        </p:nvSpPr>
        <p:spPr>
          <a:xfrm>
            <a:off x="2961200" y="3782721"/>
            <a:ext cx="2232025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501650" marR="495300" indent="10668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71BFEEA-B512-43C5-852A-AD71D614D29E}"/>
              </a:ext>
            </a:extLst>
          </p:cNvPr>
          <p:cNvSpPr txBox="1"/>
          <p:nvPr/>
        </p:nvSpPr>
        <p:spPr>
          <a:xfrm>
            <a:off x="5426270" y="3782721"/>
            <a:ext cx="2232660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857F50BC-3430-47BB-BC5C-7F214DEC1223}"/>
              </a:ext>
            </a:extLst>
          </p:cNvPr>
          <p:cNvSpPr txBox="1"/>
          <p:nvPr/>
        </p:nvSpPr>
        <p:spPr>
          <a:xfrm>
            <a:off x="7892102" y="3782721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CB8BC36-AAD3-44FD-8B79-64EEB1843DBB}"/>
              </a:ext>
            </a:extLst>
          </p:cNvPr>
          <p:cNvSpPr/>
          <p:nvPr/>
        </p:nvSpPr>
        <p:spPr>
          <a:xfrm>
            <a:off x="2961581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BC8222BA-4AA7-40CE-8D3A-FA3EA5095779}"/>
              </a:ext>
            </a:extLst>
          </p:cNvPr>
          <p:cNvSpPr/>
          <p:nvPr/>
        </p:nvSpPr>
        <p:spPr>
          <a:xfrm>
            <a:off x="2961581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90106D9-E515-4555-83AB-D23BDDCB55CD}"/>
              </a:ext>
            </a:extLst>
          </p:cNvPr>
          <p:cNvSpPr txBox="1"/>
          <p:nvPr/>
        </p:nvSpPr>
        <p:spPr>
          <a:xfrm>
            <a:off x="3192086" y="5089297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7C058267-E8BB-4BBE-8FCE-2DEFCD4BDB30}"/>
              </a:ext>
            </a:extLst>
          </p:cNvPr>
          <p:cNvSpPr/>
          <p:nvPr/>
        </p:nvSpPr>
        <p:spPr>
          <a:xfrm>
            <a:off x="3048448" y="5398542"/>
            <a:ext cx="896619" cy="276225"/>
          </a:xfrm>
          <a:custGeom>
            <a:avLst/>
            <a:gdLst/>
            <a:ahLst/>
            <a:cxnLst/>
            <a:rect l="l" t="t" r="r" b="b"/>
            <a:pathLst>
              <a:path w="896619" h="276225">
                <a:moveTo>
                  <a:pt x="0" y="275843"/>
                </a:moveTo>
                <a:lnTo>
                  <a:pt x="896111" y="275843"/>
                </a:lnTo>
                <a:lnTo>
                  <a:pt x="896111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E4F693C-06A4-4DDD-B6B4-539C96E0C6E2}"/>
              </a:ext>
            </a:extLst>
          </p:cNvPr>
          <p:cNvSpPr/>
          <p:nvPr/>
        </p:nvSpPr>
        <p:spPr>
          <a:xfrm>
            <a:off x="3048448" y="5398542"/>
            <a:ext cx="896619" cy="276225"/>
          </a:xfrm>
          <a:custGeom>
            <a:avLst/>
            <a:gdLst/>
            <a:ahLst/>
            <a:cxnLst/>
            <a:rect l="l" t="t" r="r" b="b"/>
            <a:pathLst>
              <a:path w="896619" h="276225">
                <a:moveTo>
                  <a:pt x="0" y="275843"/>
                </a:moveTo>
                <a:lnTo>
                  <a:pt x="896111" y="275843"/>
                </a:lnTo>
                <a:lnTo>
                  <a:pt x="896111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37E8960E-0330-4CEB-BD29-177CD77C5AF5}"/>
              </a:ext>
            </a:extLst>
          </p:cNvPr>
          <p:cNvSpPr txBox="1"/>
          <p:nvPr/>
        </p:nvSpPr>
        <p:spPr>
          <a:xfrm>
            <a:off x="3057973" y="5370729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0149653C-571B-49C8-BE19-228E044F6D6B}"/>
              </a:ext>
            </a:extLst>
          </p:cNvPr>
          <p:cNvSpPr/>
          <p:nvPr/>
        </p:nvSpPr>
        <p:spPr>
          <a:xfrm>
            <a:off x="3048448" y="5674386"/>
            <a:ext cx="896619" cy="276860"/>
          </a:xfrm>
          <a:custGeom>
            <a:avLst/>
            <a:gdLst/>
            <a:ahLst/>
            <a:cxnLst/>
            <a:rect l="l" t="t" r="r" b="b"/>
            <a:pathLst>
              <a:path w="896619" h="276860">
                <a:moveTo>
                  <a:pt x="0" y="276606"/>
                </a:moveTo>
                <a:lnTo>
                  <a:pt x="896111" y="276606"/>
                </a:lnTo>
                <a:lnTo>
                  <a:pt x="896111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3F977A7-1829-4D1F-930C-610820FDF16C}"/>
              </a:ext>
            </a:extLst>
          </p:cNvPr>
          <p:cNvSpPr/>
          <p:nvPr/>
        </p:nvSpPr>
        <p:spPr>
          <a:xfrm>
            <a:off x="3048448" y="5674386"/>
            <a:ext cx="896619" cy="276860"/>
          </a:xfrm>
          <a:custGeom>
            <a:avLst/>
            <a:gdLst/>
            <a:ahLst/>
            <a:cxnLst/>
            <a:rect l="l" t="t" r="r" b="b"/>
            <a:pathLst>
              <a:path w="896619" h="276860">
                <a:moveTo>
                  <a:pt x="0" y="276606"/>
                </a:moveTo>
                <a:lnTo>
                  <a:pt x="896111" y="276606"/>
                </a:lnTo>
                <a:lnTo>
                  <a:pt x="896111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ECB4D6BE-3CAA-4E89-B039-64546C1A115C}"/>
              </a:ext>
            </a:extLst>
          </p:cNvPr>
          <p:cNvSpPr/>
          <p:nvPr/>
        </p:nvSpPr>
        <p:spPr>
          <a:xfrm>
            <a:off x="3048448" y="6277128"/>
            <a:ext cx="896619" cy="276225"/>
          </a:xfrm>
          <a:custGeom>
            <a:avLst/>
            <a:gdLst/>
            <a:ahLst/>
            <a:cxnLst/>
            <a:rect l="l" t="t" r="r" b="b"/>
            <a:pathLst>
              <a:path w="896619" h="276225">
                <a:moveTo>
                  <a:pt x="0" y="275844"/>
                </a:moveTo>
                <a:lnTo>
                  <a:pt x="896111" y="275844"/>
                </a:lnTo>
                <a:lnTo>
                  <a:pt x="89611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AA675E03-5C9F-45BF-BCE7-4479A7B8B2F5}"/>
              </a:ext>
            </a:extLst>
          </p:cNvPr>
          <p:cNvSpPr/>
          <p:nvPr/>
        </p:nvSpPr>
        <p:spPr>
          <a:xfrm>
            <a:off x="3048448" y="6277128"/>
            <a:ext cx="896619" cy="276225"/>
          </a:xfrm>
          <a:custGeom>
            <a:avLst/>
            <a:gdLst/>
            <a:ahLst/>
            <a:cxnLst/>
            <a:rect l="l" t="t" r="r" b="b"/>
            <a:pathLst>
              <a:path w="896619" h="276225">
                <a:moveTo>
                  <a:pt x="0" y="275844"/>
                </a:moveTo>
                <a:lnTo>
                  <a:pt x="896111" y="275844"/>
                </a:lnTo>
                <a:lnTo>
                  <a:pt x="896111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2C01DD2-254D-47E6-92C1-CCE6C694E103}"/>
              </a:ext>
            </a:extLst>
          </p:cNvPr>
          <p:cNvSpPr txBox="1"/>
          <p:nvPr/>
        </p:nvSpPr>
        <p:spPr>
          <a:xfrm>
            <a:off x="3522869" y="5971947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4D9CA21-70F7-4308-BE39-65FA77226453}"/>
              </a:ext>
            </a:extLst>
          </p:cNvPr>
          <p:cNvSpPr/>
          <p:nvPr/>
        </p:nvSpPr>
        <p:spPr>
          <a:xfrm>
            <a:off x="4414715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E3ECFFA-4DE7-418D-A7BE-92946A79737A}"/>
              </a:ext>
            </a:extLst>
          </p:cNvPr>
          <p:cNvSpPr/>
          <p:nvPr/>
        </p:nvSpPr>
        <p:spPr>
          <a:xfrm>
            <a:off x="4414715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0A6E7530-D0D3-4166-871D-60B2F563AEE7}"/>
              </a:ext>
            </a:extLst>
          </p:cNvPr>
          <p:cNvSpPr/>
          <p:nvPr/>
        </p:nvSpPr>
        <p:spPr>
          <a:xfrm>
            <a:off x="4501583" y="5398542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3"/>
                </a:moveTo>
                <a:lnTo>
                  <a:pt x="896874" y="275843"/>
                </a:lnTo>
                <a:lnTo>
                  <a:pt x="896874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79BC39A8-A4FD-4887-A399-04FA1F27B4B0}"/>
              </a:ext>
            </a:extLst>
          </p:cNvPr>
          <p:cNvSpPr/>
          <p:nvPr/>
        </p:nvSpPr>
        <p:spPr>
          <a:xfrm>
            <a:off x="4501583" y="5398542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3"/>
                </a:moveTo>
                <a:lnTo>
                  <a:pt x="896874" y="275843"/>
                </a:lnTo>
                <a:lnTo>
                  <a:pt x="896874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EFD24093-C315-42C0-AFD0-F66823BFF563}"/>
              </a:ext>
            </a:extLst>
          </p:cNvPr>
          <p:cNvSpPr txBox="1"/>
          <p:nvPr/>
        </p:nvSpPr>
        <p:spPr>
          <a:xfrm>
            <a:off x="4511108" y="5370729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F02E12BC-3A80-421C-B334-9CE021B714D3}"/>
              </a:ext>
            </a:extLst>
          </p:cNvPr>
          <p:cNvSpPr/>
          <p:nvPr/>
        </p:nvSpPr>
        <p:spPr>
          <a:xfrm>
            <a:off x="4501583" y="5674386"/>
            <a:ext cx="897255" cy="276860"/>
          </a:xfrm>
          <a:custGeom>
            <a:avLst/>
            <a:gdLst/>
            <a:ahLst/>
            <a:cxnLst/>
            <a:rect l="l" t="t" r="r" b="b"/>
            <a:pathLst>
              <a:path w="897254" h="276860">
                <a:moveTo>
                  <a:pt x="0" y="276606"/>
                </a:moveTo>
                <a:lnTo>
                  <a:pt x="896874" y="276606"/>
                </a:lnTo>
                <a:lnTo>
                  <a:pt x="896874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B6C5B5CE-9FDC-4933-93A8-74B4E7D9B48C}"/>
              </a:ext>
            </a:extLst>
          </p:cNvPr>
          <p:cNvSpPr/>
          <p:nvPr/>
        </p:nvSpPr>
        <p:spPr>
          <a:xfrm>
            <a:off x="4501583" y="5674386"/>
            <a:ext cx="897255" cy="276860"/>
          </a:xfrm>
          <a:custGeom>
            <a:avLst/>
            <a:gdLst/>
            <a:ahLst/>
            <a:cxnLst/>
            <a:rect l="l" t="t" r="r" b="b"/>
            <a:pathLst>
              <a:path w="897254" h="276860">
                <a:moveTo>
                  <a:pt x="0" y="276606"/>
                </a:moveTo>
                <a:lnTo>
                  <a:pt x="896874" y="276606"/>
                </a:lnTo>
                <a:lnTo>
                  <a:pt x="896874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1B4FE010-FBF6-4D3D-9FB8-8CEE43CF41E1}"/>
              </a:ext>
            </a:extLst>
          </p:cNvPr>
          <p:cNvSpPr/>
          <p:nvPr/>
        </p:nvSpPr>
        <p:spPr>
          <a:xfrm>
            <a:off x="4501583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82F33616-543E-4DFE-9487-63FB735EB45B}"/>
              </a:ext>
            </a:extLst>
          </p:cNvPr>
          <p:cNvSpPr/>
          <p:nvPr/>
        </p:nvSpPr>
        <p:spPr>
          <a:xfrm>
            <a:off x="4501583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E4D872DB-EE9D-4CB6-8B27-71A0975D1017}"/>
              </a:ext>
            </a:extLst>
          </p:cNvPr>
          <p:cNvSpPr txBox="1"/>
          <p:nvPr/>
        </p:nvSpPr>
        <p:spPr>
          <a:xfrm>
            <a:off x="4980067" y="5971947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C2F2F3EF-2098-4683-8409-D4F60DEBC2C4}"/>
              </a:ext>
            </a:extLst>
          </p:cNvPr>
          <p:cNvSpPr/>
          <p:nvPr/>
        </p:nvSpPr>
        <p:spPr>
          <a:xfrm>
            <a:off x="5867848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33EADDA8-A5FA-41B9-8FCC-FC15F5A4BA1F}"/>
              </a:ext>
            </a:extLst>
          </p:cNvPr>
          <p:cNvSpPr/>
          <p:nvPr/>
        </p:nvSpPr>
        <p:spPr>
          <a:xfrm>
            <a:off x="5867848" y="5062499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0911402E-A07A-47C5-BE15-73FA3125A5B9}"/>
              </a:ext>
            </a:extLst>
          </p:cNvPr>
          <p:cNvSpPr txBox="1"/>
          <p:nvPr/>
        </p:nvSpPr>
        <p:spPr>
          <a:xfrm>
            <a:off x="4657665" y="4556405"/>
            <a:ext cx="3406140" cy="83311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1453515" algn="l"/>
              </a:tabLst>
            </a:pP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	</a:t>
            </a:r>
            <a:r>
              <a:rPr sz="1800" b="1" spc="-5" dirty="0">
                <a:latin typeface="Arial"/>
                <a:cs typeface="Arial"/>
              </a:rPr>
              <a:t>Block </a:t>
            </a:r>
            <a:r>
              <a:rPr sz="1800" b="1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DA3F9913-B1FE-42BE-BA1C-4753F2855B55}"/>
              </a:ext>
            </a:extLst>
          </p:cNvPr>
          <p:cNvSpPr/>
          <p:nvPr/>
        </p:nvSpPr>
        <p:spPr>
          <a:xfrm>
            <a:off x="5954716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1ADED700-2792-4A86-A2C5-AFB0930E21CC}"/>
              </a:ext>
            </a:extLst>
          </p:cNvPr>
          <p:cNvSpPr/>
          <p:nvPr/>
        </p:nvSpPr>
        <p:spPr>
          <a:xfrm>
            <a:off x="5954716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53F2A34F-4253-40E7-9AE3-CA66872957A4}"/>
              </a:ext>
            </a:extLst>
          </p:cNvPr>
          <p:cNvSpPr txBox="1"/>
          <p:nvPr/>
        </p:nvSpPr>
        <p:spPr>
          <a:xfrm>
            <a:off x="6307649" y="624906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99507ECD-8B5E-4118-8600-73A703480512}"/>
              </a:ext>
            </a:extLst>
          </p:cNvPr>
          <p:cNvSpPr txBox="1"/>
          <p:nvPr/>
        </p:nvSpPr>
        <p:spPr>
          <a:xfrm>
            <a:off x="6429337" y="5971947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1A715E0C-6311-455E-AFF5-136B072C6267}"/>
              </a:ext>
            </a:extLst>
          </p:cNvPr>
          <p:cNvSpPr/>
          <p:nvPr/>
        </p:nvSpPr>
        <p:spPr>
          <a:xfrm>
            <a:off x="8773354" y="5062499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164144B3-8532-43B3-839D-53EA95173259}"/>
              </a:ext>
            </a:extLst>
          </p:cNvPr>
          <p:cNvSpPr/>
          <p:nvPr/>
        </p:nvSpPr>
        <p:spPr>
          <a:xfrm>
            <a:off x="8773354" y="5062499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F810ABD1-A6F1-4249-84D9-5B18C9BBEFD3}"/>
              </a:ext>
            </a:extLst>
          </p:cNvPr>
          <p:cNvSpPr txBox="1"/>
          <p:nvPr/>
        </p:nvSpPr>
        <p:spPr>
          <a:xfrm>
            <a:off x="9011226" y="5089297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Block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822C9315-06CC-4D0A-AB65-5DEE3518BDBC}"/>
              </a:ext>
            </a:extLst>
          </p:cNvPr>
          <p:cNvSpPr/>
          <p:nvPr/>
        </p:nvSpPr>
        <p:spPr>
          <a:xfrm>
            <a:off x="8860985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736E3AE0-AA80-4A8C-A5E1-F63A30418675}"/>
              </a:ext>
            </a:extLst>
          </p:cNvPr>
          <p:cNvSpPr/>
          <p:nvPr/>
        </p:nvSpPr>
        <p:spPr>
          <a:xfrm>
            <a:off x="8860985" y="6277128"/>
            <a:ext cx="897255" cy="276225"/>
          </a:xfrm>
          <a:custGeom>
            <a:avLst/>
            <a:gdLst/>
            <a:ahLst/>
            <a:cxnLst/>
            <a:rect l="l" t="t" r="r" b="b"/>
            <a:pathLst>
              <a:path w="897254" h="276225">
                <a:moveTo>
                  <a:pt x="0" y="275844"/>
                </a:moveTo>
                <a:lnTo>
                  <a:pt x="896874" y="275844"/>
                </a:lnTo>
                <a:lnTo>
                  <a:pt x="89687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7F724787-6520-412A-A160-0BBBC4B979E8}"/>
              </a:ext>
            </a:extLst>
          </p:cNvPr>
          <p:cNvSpPr txBox="1"/>
          <p:nvPr/>
        </p:nvSpPr>
        <p:spPr>
          <a:xfrm>
            <a:off x="9335659" y="5971947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4E782BE0-18B7-40E3-A29A-29F19E662B54}"/>
              </a:ext>
            </a:extLst>
          </p:cNvPr>
          <p:cNvSpPr txBox="1"/>
          <p:nvPr/>
        </p:nvSpPr>
        <p:spPr>
          <a:xfrm>
            <a:off x="7856541" y="5684673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E28D4DF1-0B69-4DE8-BC50-754B748525EB}"/>
              </a:ext>
            </a:extLst>
          </p:cNvPr>
          <p:cNvSpPr/>
          <p:nvPr/>
        </p:nvSpPr>
        <p:spPr>
          <a:xfrm>
            <a:off x="3034352" y="4674261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90" y="0"/>
                </a:lnTo>
                <a:lnTo>
                  <a:pt x="262890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F3E8FA0D-CD92-4776-958D-EA20C4428BD6}"/>
              </a:ext>
            </a:extLst>
          </p:cNvPr>
          <p:cNvSpPr txBox="1"/>
          <p:nvPr/>
        </p:nvSpPr>
        <p:spPr>
          <a:xfrm>
            <a:off x="3310195" y="4649876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D1CFFC2C-834D-46C1-9DDD-DA9E4857BF6D}"/>
              </a:ext>
            </a:extLst>
          </p:cNvPr>
          <p:cNvSpPr/>
          <p:nvPr/>
        </p:nvSpPr>
        <p:spPr>
          <a:xfrm>
            <a:off x="3092009" y="5475885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7" y="218186"/>
                </a:moveTo>
                <a:lnTo>
                  <a:pt x="85597" y="362940"/>
                </a:lnTo>
                <a:lnTo>
                  <a:pt x="201411" y="305054"/>
                </a:lnTo>
                <a:lnTo>
                  <a:pt x="100075" y="305054"/>
                </a:lnTo>
                <a:lnTo>
                  <a:pt x="100075" y="276098"/>
                </a:lnTo>
                <a:lnTo>
                  <a:pt x="201422" y="276098"/>
                </a:lnTo>
                <a:lnTo>
                  <a:pt x="85597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7" y="305054"/>
                </a:lnTo>
                <a:lnTo>
                  <a:pt x="85597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5" y="276098"/>
                </a:lnTo>
                <a:lnTo>
                  <a:pt x="100075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7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7" y="290576"/>
                </a:lnTo>
                <a:lnTo>
                  <a:pt x="85597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04673D40-FAC8-428C-A0B0-BCF2754C23E3}"/>
              </a:ext>
            </a:extLst>
          </p:cNvPr>
          <p:cNvSpPr/>
          <p:nvPr/>
        </p:nvSpPr>
        <p:spPr>
          <a:xfrm>
            <a:off x="3092009" y="5846217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7" y="544194"/>
                </a:moveTo>
                <a:lnTo>
                  <a:pt x="85597" y="688974"/>
                </a:lnTo>
                <a:lnTo>
                  <a:pt x="201422" y="631062"/>
                </a:lnTo>
                <a:lnTo>
                  <a:pt x="100075" y="631062"/>
                </a:lnTo>
                <a:lnTo>
                  <a:pt x="100075" y="602106"/>
                </a:lnTo>
                <a:lnTo>
                  <a:pt x="201422" y="602106"/>
                </a:lnTo>
                <a:lnTo>
                  <a:pt x="85597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7" y="631062"/>
                </a:lnTo>
                <a:lnTo>
                  <a:pt x="85597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5" y="602106"/>
                </a:lnTo>
                <a:lnTo>
                  <a:pt x="100075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7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7" y="616584"/>
                </a:lnTo>
                <a:lnTo>
                  <a:pt x="85597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654D06E7-4D7B-494B-8CC6-1A1C40D91B08}"/>
              </a:ext>
            </a:extLst>
          </p:cNvPr>
          <p:cNvSpPr/>
          <p:nvPr/>
        </p:nvSpPr>
        <p:spPr>
          <a:xfrm>
            <a:off x="3944561" y="5398542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69" h="276225">
                <a:moveTo>
                  <a:pt x="0" y="275843"/>
                </a:moveTo>
                <a:lnTo>
                  <a:pt x="280416" y="275843"/>
                </a:lnTo>
                <a:lnTo>
                  <a:pt x="280416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AFFA69D9-E578-447D-9DD1-54CDAFB15679}"/>
              </a:ext>
            </a:extLst>
          </p:cNvPr>
          <p:cNvSpPr/>
          <p:nvPr/>
        </p:nvSpPr>
        <p:spPr>
          <a:xfrm>
            <a:off x="3944561" y="5398542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69" h="276225">
                <a:moveTo>
                  <a:pt x="0" y="275843"/>
                </a:moveTo>
                <a:lnTo>
                  <a:pt x="280416" y="275843"/>
                </a:lnTo>
                <a:lnTo>
                  <a:pt x="280416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49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6140051B-D0C5-4713-9CB8-E95ABC84CF08}"/>
              </a:ext>
            </a:extLst>
          </p:cNvPr>
          <p:cNvSpPr/>
          <p:nvPr/>
        </p:nvSpPr>
        <p:spPr>
          <a:xfrm>
            <a:off x="3944561" y="5674386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69" h="276860">
                <a:moveTo>
                  <a:pt x="0" y="276606"/>
                </a:moveTo>
                <a:lnTo>
                  <a:pt x="280416" y="276606"/>
                </a:lnTo>
                <a:lnTo>
                  <a:pt x="280416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4DFA28BE-9BEC-45C0-95B5-BD6A2395CCEF}"/>
              </a:ext>
            </a:extLst>
          </p:cNvPr>
          <p:cNvSpPr/>
          <p:nvPr/>
        </p:nvSpPr>
        <p:spPr>
          <a:xfrm>
            <a:off x="3944561" y="5674386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69" h="276860">
                <a:moveTo>
                  <a:pt x="0" y="276606"/>
                </a:moveTo>
                <a:lnTo>
                  <a:pt x="280416" y="276606"/>
                </a:lnTo>
                <a:lnTo>
                  <a:pt x="280416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8C10CF30-2E24-4407-A1A1-915090033B8C}"/>
              </a:ext>
            </a:extLst>
          </p:cNvPr>
          <p:cNvSpPr txBox="1"/>
          <p:nvPr/>
        </p:nvSpPr>
        <p:spPr>
          <a:xfrm>
            <a:off x="3057973" y="5396129"/>
            <a:ext cx="109664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5"/>
              </a:spcBef>
              <a:tabLst>
                <a:tab pos="646430" algn="l"/>
              </a:tabLst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	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C2DCBF14-3EBB-408A-9D55-864478273E22}"/>
              </a:ext>
            </a:extLst>
          </p:cNvPr>
          <p:cNvSpPr/>
          <p:nvPr/>
        </p:nvSpPr>
        <p:spPr>
          <a:xfrm>
            <a:off x="3944561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69" h="276225">
                <a:moveTo>
                  <a:pt x="0" y="275844"/>
                </a:moveTo>
                <a:lnTo>
                  <a:pt x="280416" y="275844"/>
                </a:lnTo>
                <a:lnTo>
                  <a:pt x="280416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4504B132-5697-4A91-92E4-F1D00084F44B}"/>
              </a:ext>
            </a:extLst>
          </p:cNvPr>
          <p:cNvSpPr/>
          <p:nvPr/>
        </p:nvSpPr>
        <p:spPr>
          <a:xfrm>
            <a:off x="3944561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69" h="276225">
                <a:moveTo>
                  <a:pt x="0" y="275844"/>
                </a:moveTo>
                <a:lnTo>
                  <a:pt x="280416" y="275844"/>
                </a:lnTo>
                <a:lnTo>
                  <a:pt x="280416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198477FA-EEF3-48A3-8677-8B0391261B8B}"/>
              </a:ext>
            </a:extLst>
          </p:cNvPr>
          <p:cNvSpPr txBox="1"/>
          <p:nvPr/>
        </p:nvSpPr>
        <p:spPr>
          <a:xfrm>
            <a:off x="3337881" y="6249061"/>
            <a:ext cx="81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</a:tabLst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’	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97CCFC7D-7ADD-408F-97FC-C815B1E2F576}"/>
              </a:ext>
            </a:extLst>
          </p:cNvPr>
          <p:cNvSpPr/>
          <p:nvPr/>
        </p:nvSpPr>
        <p:spPr>
          <a:xfrm>
            <a:off x="3845120" y="5467503"/>
            <a:ext cx="1036319" cy="1009015"/>
          </a:xfrm>
          <a:custGeom>
            <a:avLst/>
            <a:gdLst/>
            <a:ahLst/>
            <a:cxnLst/>
            <a:rect l="l" t="t" r="r" b="b"/>
            <a:pathLst>
              <a:path w="1036319" h="1009014">
                <a:moveTo>
                  <a:pt x="590931" y="979462"/>
                </a:moveTo>
                <a:lnTo>
                  <a:pt x="0" y="979462"/>
                </a:lnTo>
                <a:lnTo>
                  <a:pt x="0" y="1008418"/>
                </a:lnTo>
                <a:lnTo>
                  <a:pt x="619887" y="1008418"/>
                </a:lnTo>
                <a:lnTo>
                  <a:pt x="619887" y="993940"/>
                </a:lnTo>
                <a:lnTo>
                  <a:pt x="590931" y="993940"/>
                </a:lnTo>
                <a:lnTo>
                  <a:pt x="590931" y="979462"/>
                </a:lnTo>
                <a:close/>
              </a:path>
              <a:path w="1036319" h="1009014">
                <a:moveTo>
                  <a:pt x="891032" y="57912"/>
                </a:moveTo>
                <a:lnTo>
                  <a:pt x="590931" y="57912"/>
                </a:lnTo>
                <a:lnTo>
                  <a:pt x="590931" y="993940"/>
                </a:lnTo>
                <a:lnTo>
                  <a:pt x="605408" y="979462"/>
                </a:lnTo>
                <a:lnTo>
                  <a:pt x="619887" y="979462"/>
                </a:lnTo>
                <a:lnTo>
                  <a:pt x="619887" y="86868"/>
                </a:lnTo>
                <a:lnTo>
                  <a:pt x="605408" y="86868"/>
                </a:lnTo>
                <a:lnTo>
                  <a:pt x="619887" y="72390"/>
                </a:lnTo>
                <a:lnTo>
                  <a:pt x="891032" y="72390"/>
                </a:lnTo>
                <a:lnTo>
                  <a:pt x="891032" y="57912"/>
                </a:lnTo>
                <a:close/>
              </a:path>
              <a:path w="1036319" h="1009014">
                <a:moveTo>
                  <a:pt x="619887" y="979462"/>
                </a:moveTo>
                <a:lnTo>
                  <a:pt x="605408" y="979462"/>
                </a:lnTo>
                <a:lnTo>
                  <a:pt x="590931" y="993940"/>
                </a:lnTo>
                <a:lnTo>
                  <a:pt x="619887" y="993940"/>
                </a:lnTo>
                <a:lnTo>
                  <a:pt x="619887" y="979462"/>
                </a:lnTo>
                <a:close/>
              </a:path>
              <a:path w="1036319" h="1009014">
                <a:moveTo>
                  <a:pt x="891032" y="0"/>
                </a:moveTo>
                <a:lnTo>
                  <a:pt x="891032" y="144780"/>
                </a:lnTo>
                <a:lnTo>
                  <a:pt x="1006856" y="86868"/>
                </a:lnTo>
                <a:lnTo>
                  <a:pt x="905510" y="86868"/>
                </a:lnTo>
                <a:lnTo>
                  <a:pt x="905510" y="57912"/>
                </a:lnTo>
                <a:lnTo>
                  <a:pt x="1006856" y="57912"/>
                </a:lnTo>
                <a:lnTo>
                  <a:pt x="891032" y="0"/>
                </a:lnTo>
                <a:close/>
              </a:path>
              <a:path w="1036319" h="1009014">
                <a:moveTo>
                  <a:pt x="619887" y="72390"/>
                </a:moveTo>
                <a:lnTo>
                  <a:pt x="605408" y="86868"/>
                </a:lnTo>
                <a:lnTo>
                  <a:pt x="619887" y="86868"/>
                </a:lnTo>
                <a:lnTo>
                  <a:pt x="619887" y="72390"/>
                </a:lnTo>
                <a:close/>
              </a:path>
              <a:path w="1036319" h="1009014">
                <a:moveTo>
                  <a:pt x="891032" y="72390"/>
                </a:moveTo>
                <a:lnTo>
                  <a:pt x="619887" y="72390"/>
                </a:lnTo>
                <a:lnTo>
                  <a:pt x="619887" y="86868"/>
                </a:lnTo>
                <a:lnTo>
                  <a:pt x="891032" y="86868"/>
                </a:lnTo>
                <a:lnTo>
                  <a:pt x="891032" y="72390"/>
                </a:lnTo>
                <a:close/>
              </a:path>
              <a:path w="1036319" h="1009014">
                <a:moveTo>
                  <a:pt x="1006856" y="57912"/>
                </a:moveTo>
                <a:lnTo>
                  <a:pt x="905510" y="57912"/>
                </a:lnTo>
                <a:lnTo>
                  <a:pt x="905510" y="86868"/>
                </a:lnTo>
                <a:lnTo>
                  <a:pt x="1006856" y="86868"/>
                </a:lnTo>
                <a:lnTo>
                  <a:pt x="1035812" y="72390"/>
                </a:lnTo>
                <a:lnTo>
                  <a:pt x="100685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A86192D4-4703-4B61-92B2-54A866967B96}"/>
              </a:ext>
            </a:extLst>
          </p:cNvPr>
          <p:cNvSpPr txBox="1"/>
          <p:nvPr/>
        </p:nvSpPr>
        <p:spPr>
          <a:xfrm>
            <a:off x="5398075" y="5398542"/>
            <a:ext cx="280035" cy="276225"/>
          </a:xfrm>
          <a:prstGeom prst="rect">
            <a:avLst/>
          </a:prstGeom>
          <a:solidFill>
            <a:srgbClr val="BADFE2"/>
          </a:solidFill>
          <a:ln w="19050">
            <a:solidFill>
              <a:srgbClr val="1E4648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1B8BE125-21D4-4EDE-981C-74047DE933CB}"/>
              </a:ext>
            </a:extLst>
          </p:cNvPr>
          <p:cNvSpPr/>
          <p:nvPr/>
        </p:nvSpPr>
        <p:spPr>
          <a:xfrm>
            <a:off x="5397695" y="5674386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70" h="276860">
                <a:moveTo>
                  <a:pt x="0" y="276606"/>
                </a:moveTo>
                <a:lnTo>
                  <a:pt x="280415" y="276606"/>
                </a:lnTo>
                <a:lnTo>
                  <a:pt x="280415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D2E4FA6C-E682-45BD-9AA9-CC45F81136D5}"/>
              </a:ext>
            </a:extLst>
          </p:cNvPr>
          <p:cNvSpPr/>
          <p:nvPr/>
        </p:nvSpPr>
        <p:spPr>
          <a:xfrm>
            <a:off x="5397695" y="5674386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70" h="276860">
                <a:moveTo>
                  <a:pt x="0" y="276606"/>
                </a:moveTo>
                <a:lnTo>
                  <a:pt x="280415" y="276606"/>
                </a:lnTo>
                <a:lnTo>
                  <a:pt x="280415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AA15DFB5-A130-492B-BDD9-E127311770EF}"/>
              </a:ext>
            </a:extLst>
          </p:cNvPr>
          <p:cNvSpPr/>
          <p:nvPr/>
        </p:nvSpPr>
        <p:spPr>
          <a:xfrm>
            <a:off x="5397695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70" h="276225">
                <a:moveTo>
                  <a:pt x="0" y="275844"/>
                </a:moveTo>
                <a:lnTo>
                  <a:pt x="280415" y="275844"/>
                </a:lnTo>
                <a:lnTo>
                  <a:pt x="280415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C88C5F79-5F6E-4F5E-8B89-B39CAA1ADFF5}"/>
              </a:ext>
            </a:extLst>
          </p:cNvPr>
          <p:cNvSpPr/>
          <p:nvPr/>
        </p:nvSpPr>
        <p:spPr>
          <a:xfrm>
            <a:off x="5397695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70" h="276225">
                <a:moveTo>
                  <a:pt x="0" y="275844"/>
                </a:moveTo>
                <a:lnTo>
                  <a:pt x="280415" y="275844"/>
                </a:lnTo>
                <a:lnTo>
                  <a:pt x="280415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5">
            <a:extLst>
              <a:ext uri="{FF2B5EF4-FFF2-40B4-BE49-F238E27FC236}">
                <a16:creationId xmlns:a16="http://schemas.microsoft.com/office/drawing/2014/main" id="{D1AAF193-C5F8-4613-A749-C674DAE6E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55688"/>
              </p:ext>
            </p:extLst>
          </p:nvPr>
        </p:nvGraphicFramePr>
        <p:xfrm>
          <a:off x="5945191" y="5389017"/>
          <a:ext cx="1170940" cy="552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43">
                <a:tc>
                  <a:txBody>
                    <a:bodyPr/>
                    <a:lstStyle/>
                    <a:p>
                      <a:pPr marL="4445" algn="ctr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4445" algn="ctr">
                        <a:lnSpc>
                          <a:spcPts val="2045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object 66">
            <a:extLst>
              <a:ext uri="{FF2B5EF4-FFF2-40B4-BE49-F238E27FC236}">
                <a16:creationId xmlns:a16="http://schemas.microsoft.com/office/drawing/2014/main" id="{E34A445F-C5D3-4F3F-B772-19E7096C2068}"/>
              </a:ext>
            </a:extLst>
          </p:cNvPr>
          <p:cNvSpPr/>
          <p:nvPr/>
        </p:nvSpPr>
        <p:spPr>
          <a:xfrm>
            <a:off x="6846256" y="6277128"/>
            <a:ext cx="280035" cy="276225"/>
          </a:xfrm>
          <a:custGeom>
            <a:avLst/>
            <a:gdLst/>
            <a:ahLst/>
            <a:cxnLst/>
            <a:rect l="l" t="t" r="r" b="b"/>
            <a:pathLst>
              <a:path w="280035" h="276225">
                <a:moveTo>
                  <a:pt x="0" y="275844"/>
                </a:moveTo>
                <a:lnTo>
                  <a:pt x="279653" y="275844"/>
                </a:lnTo>
                <a:lnTo>
                  <a:pt x="279653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C360BF1F-097A-43F7-894F-44A1326DA47C}"/>
              </a:ext>
            </a:extLst>
          </p:cNvPr>
          <p:cNvSpPr/>
          <p:nvPr/>
        </p:nvSpPr>
        <p:spPr>
          <a:xfrm>
            <a:off x="6846256" y="6277128"/>
            <a:ext cx="280035" cy="276225"/>
          </a:xfrm>
          <a:custGeom>
            <a:avLst/>
            <a:gdLst/>
            <a:ahLst/>
            <a:cxnLst/>
            <a:rect l="l" t="t" r="r" b="b"/>
            <a:pathLst>
              <a:path w="280035" h="276225">
                <a:moveTo>
                  <a:pt x="0" y="275844"/>
                </a:moveTo>
                <a:lnTo>
                  <a:pt x="279653" y="275844"/>
                </a:lnTo>
                <a:lnTo>
                  <a:pt x="279653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44FA2B9F-6E50-42C0-B37D-710DB4D91D70}"/>
              </a:ext>
            </a:extLst>
          </p:cNvPr>
          <p:cNvSpPr txBox="1"/>
          <p:nvPr/>
        </p:nvSpPr>
        <p:spPr>
          <a:xfrm>
            <a:off x="6917249" y="6273953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2" name="object 69">
            <a:extLst>
              <a:ext uri="{FF2B5EF4-FFF2-40B4-BE49-F238E27FC236}">
                <a16:creationId xmlns:a16="http://schemas.microsoft.com/office/drawing/2014/main" id="{40BC134F-E328-42B8-8216-99FA49FED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49562"/>
              </p:ext>
            </p:extLst>
          </p:nvPr>
        </p:nvGraphicFramePr>
        <p:xfrm>
          <a:off x="8851460" y="5389017"/>
          <a:ext cx="1176653" cy="552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43">
                <a:tc>
                  <a:txBody>
                    <a:bodyPr/>
                    <a:lstStyle/>
                    <a:p>
                      <a:pPr marL="371475">
                        <a:lnSpc>
                          <a:spcPts val="2039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6">
                <a:tc>
                  <a:txBody>
                    <a:bodyPr/>
                    <a:lstStyle/>
                    <a:p>
                      <a:pPr marL="378460">
                        <a:lnSpc>
                          <a:spcPts val="2045"/>
                        </a:lnSpc>
                      </a:pPr>
                      <a:r>
                        <a:rPr sz="18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1E4648"/>
                      </a:solidFill>
                      <a:prstDash val="solid"/>
                    </a:lnL>
                    <a:lnR w="19050">
                      <a:solidFill>
                        <a:srgbClr val="1E4648"/>
                      </a:solidFill>
                      <a:prstDash val="solid"/>
                    </a:lnR>
                    <a:lnT w="19050">
                      <a:solidFill>
                        <a:srgbClr val="1E4648"/>
                      </a:solidFill>
                      <a:prstDash val="solid"/>
                    </a:lnT>
                    <a:lnB w="19050">
                      <a:solidFill>
                        <a:srgbClr val="1E4648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object 70">
            <a:extLst>
              <a:ext uri="{FF2B5EF4-FFF2-40B4-BE49-F238E27FC236}">
                <a16:creationId xmlns:a16="http://schemas.microsoft.com/office/drawing/2014/main" id="{C68AFDF3-AFAF-44A8-9DA2-7E946D12B3D3}"/>
              </a:ext>
            </a:extLst>
          </p:cNvPr>
          <p:cNvSpPr/>
          <p:nvPr/>
        </p:nvSpPr>
        <p:spPr>
          <a:xfrm>
            <a:off x="9757859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70" h="276225">
                <a:moveTo>
                  <a:pt x="0" y="275844"/>
                </a:moveTo>
                <a:lnTo>
                  <a:pt x="280416" y="275844"/>
                </a:lnTo>
                <a:lnTo>
                  <a:pt x="280416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5C61ADFB-8A85-48C4-A9FF-76AAD1009FEA}"/>
              </a:ext>
            </a:extLst>
          </p:cNvPr>
          <p:cNvSpPr/>
          <p:nvPr/>
        </p:nvSpPr>
        <p:spPr>
          <a:xfrm>
            <a:off x="9757859" y="6277128"/>
            <a:ext cx="280670" cy="276225"/>
          </a:xfrm>
          <a:custGeom>
            <a:avLst/>
            <a:gdLst/>
            <a:ahLst/>
            <a:cxnLst/>
            <a:rect l="l" t="t" r="r" b="b"/>
            <a:pathLst>
              <a:path w="280670" h="276225">
                <a:moveTo>
                  <a:pt x="0" y="275844"/>
                </a:moveTo>
                <a:lnTo>
                  <a:pt x="280416" y="275844"/>
                </a:lnTo>
                <a:lnTo>
                  <a:pt x="280416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50">
            <a:solidFill>
              <a:srgbClr val="1E46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id="{80F310AF-F1B6-412D-A7CA-2074AD120637}"/>
              </a:ext>
            </a:extLst>
          </p:cNvPr>
          <p:cNvSpPr txBox="1"/>
          <p:nvPr/>
        </p:nvSpPr>
        <p:spPr>
          <a:xfrm>
            <a:off x="9195122" y="6249061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6430" algn="l"/>
              </a:tabLst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’	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12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3. Wear Leveler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Since each block can only endure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limited number of  P/E cycles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the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wear leveler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to prolong the overall  lifetime by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evenly distributing erases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469900" marR="13081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main objective is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prevent any flash block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being  worn out “prematurely”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than</a:t>
            </a:r>
            <a:r>
              <a:rPr lang="en-US" altLang="zh-TW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others.</a:t>
            </a: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315991-2B50-4DD9-AB81-81367CC988AF}"/>
              </a:ext>
            </a:extLst>
          </p:cNvPr>
          <p:cNvSpPr/>
          <p:nvPr/>
        </p:nvSpPr>
        <p:spPr>
          <a:xfrm>
            <a:off x="2277988" y="3132963"/>
            <a:ext cx="8313420" cy="3554729"/>
          </a:xfrm>
          <a:custGeom>
            <a:avLst/>
            <a:gdLst/>
            <a:ahLst/>
            <a:cxnLst/>
            <a:rect l="l" t="t" r="r" b="b"/>
            <a:pathLst>
              <a:path w="8313420" h="3554729">
                <a:moveTo>
                  <a:pt x="0" y="3554729"/>
                </a:moveTo>
                <a:lnTo>
                  <a:pt x="8313420" y="3554729"/>
                </a:lnTo>
                <a:lnTo>
                  <a:pt x="8313420" y="0"/>
                </a:lnTo>
                <a:lnTo>
                  <a:pt x="0" y="0"/>
                </a:lnTo>
                <a:lnTo>
                  <a:pt x="0" y="3554729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ED64C7C-94D3-4E0C-A8EB-4CC8E99D3BD2}"/>
              </a:ext>
            </a:extLst>
          </p:cNvPr>
          <p:cNvSpPr txBox="1"/>
          <p:nvPr/>
        </p:nvSpPr>
        <p:spPr>
          <a:xfrm>
            <a:off x="2376964" y="3966746"/>
            <a:ext cx="366395" cy="1887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latin typeface="Arial"/>
                <a:cs typeface="Arial"/>
              </a:rPr>
              <a:t>Flash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18478EF-524C-4895-873B-1496ADE8FFD6}"/>
              </a:ext>
            </a:extLst>
          </p:cNvPr>
          <p:cNvSpPr/>
          <p:nvPr/>
        </p:nvSpPr>
        <p:spPr>
          <a:xfrm>
            <a:off x="2838058" y="4507611"/>
            <a:ext cx="7635240" cy="2078989"/>
          </a:xfrm>
          <a:custGeom>
            <a:avLst/>
            <a:gdLst/>
            <a:ahLst/>
            <a:cxnLst/>
            <a:rect l="l" t="t" r="r" b="b"/>
            <a:pathLst>
              <a:path w="7635240" h="2078989">
                <a:moveTo>
                  <a:pt x="0" y="2078735"/>
                </a:moveTo>
                <a:lnTo>
                  <a:pt x="7635240" y="2078735"/>
                </a:lnTo>
                <a:lnTo>
                  <a:pt x="7635240" y="0"/>
                </a:lnTo>
                <a:lnTo>
                  <a:pt x="0" y="0"/>
                </a:lnTo>
                <a:lnTo>
                  <a:pt x="0" y="207873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C2393D4-4891-4BC7-A1BE-F23487ED5AF7}"/>
              </a:ext>
            </a:extLst>
          </p:cNvPr>
          <p:cNvSpPr txBox="1"/>
          <p:nvPr/>
        </p:nvSpPr>
        <p:spPr>
          <a:xfrm>
            <a:off x="2838058" y="3247263"/>
            <a:ext cx="7635240" cy="11658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211709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2D49D91-308A-4C0F-9849-23B6DDD06452}"/>
              </a:ext>
            </a:extLst>
          </p:cNvPr>
          <p:cNvSpPr txBox="1"/>
          <p:nvPr/>
        </p:nvSpPr>
        <p:spPr>
          <a:xfrm>
            <a:off x="3074278" y="3663315"/>
            <a:ext cx="2232025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501650" marR="495300" indent="106680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Address  </a:t>
            </a:r>
            <a:r>
              <a:rPr sz="2000" b="1" spc="-114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ranslator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F79065B-1930-4A17-8D0F-557C50AEC7FE}"/>
              </a:ext>
            </a:extLst>
          </p:cNvPr>
          <p:cNvSpPr txBox="1"/>
          <p:nvPr/>
        </p:nvSpPr>
        <p:spPr>
          <a:xfrm>
            <a:off x="5539348" y="3663315"/>
            <a:ext cx="2232660" cy="62674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270" rIns="0" bIns="0" rtlCol="0">
            <a:spAutoFit/>
          </a:bodyPr>
          <a:lstStyle/>
          <a:p>
            <a:pPr marL="566420" marR="558165" indent="3492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Arial"/>
                <a:cs typeface="Arial"/>
              </a:rPr>
              <a:t>Garbage  Collector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F3A1C46-4174-44AF-B139-EA0590CAC6A4}"/>
              </a:ext>
            </a:extLst>
          </p:cNvPr>
          <p:cNvSpPr txBox="1"/>
          <p:nvPr/>
        </p:nvSpPr>
        <p:spPr>
          <a:xfrm>
            <a:off x="8005180" y="3663315"/>
            <a:ext cx="2232660" cy="6267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" rIns="0" bIns="0" rtlCol="0">
            <a:spAutoFit/>
          </a:bodyPr>
          <a:lstStyle/>
          <a:p>
            <a:pPr marL="671830" marR="664210" indent="135890">
              <a:lnSpc>
                <a:spcPct val="100000"/>
              </a:lnSpc>
              <a:spcBef>
                <a:spcPts val="10"/>
              </a:spcBef>
            </a:pPr>
            <a:r>
              <a:rPr sz="2000" b="1" spc="-15" dirty="0">
                <a:latin typeface="Arial"/>
                <a:cs typeface="Arial"/>
              </a:rPr>
              <a:t>Wear  </a:t>
            </a:r>
            <a:r>
              <a:rPr sz="2000" b="1" spc="-5" dirty="0">
                <a:latin typeface="Arial"/>
                <a:cs typeface="Arial"/>
              </a:rPr>
              <a:t>Leveler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435AD97-4A25-438C-B141-377BC0BC9BF6}"/>
              </a:ext>
            </a:extLst>
          </p:cNvPr>
          <p:cNvSpPr/>
          <p:nvPr/>
        </p:nvSpPr>
        <p:spPr>
          <a:xfrm>
            <a:off x="3074659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87F9806-FE00-4BC5-BEE8-10E90DD94B6E}"/>
              </a:ext>
            </a:extLst>
          </p:cNvPr>
          <p:cNvSpPr/>
          <p:nvPr/>
        </p:nvSpPr>
        <p:spPr>
          <a:xfrm>
            <a:off x="3074659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80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94BA0CE7-F679-4155-B239-5248E1FF9D4A}"/>
              </a:ext>
            </a:extLst>
          </p:cNvPr>
          <p:cNvSpPr/>
          <p:nvPr/>
        </p:nvSpPr>
        <p:spPr>
          <a:xfrm>
            <a:off x="3161526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9424323-6DA3-496C-A66B-15EB2ACF3E85}"/>
              </a:ext>
            </a:extLst>
          </p:cNvPr>
          <p:cNvSpPr/>
          <p:nvPr/>
        </p:nvSpPr>
        <p:spPr>
          <a:xfrm>
            <a:off x="3161526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3"/>
                </a:moveTo>
                <a:lnTo>
                  <a:pt x="1176528" y="275843"/>
                </a:lnTo>
                <a:lnTo>
                  <a:pt x="117652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5BFD300-251C-4FE7-8CAA-955AE7D2D32A}"/>
              </a:ext>
            </a:extLst>
          </p:cNvPr>
          <p:cNvSpPr/>
          <p:nvPr/>
        </p:nvSpPr>
        <p:spPr>
          <a:xfrm>
            <a:off x="3161526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D3E2845A-3711-4666-802B-C6980C5571BC}"/>
              </a:ext>
            </a:extLst>
          </p:cNvPr>
          <p:cNvSpPr/>
          <p:nvPr/>
        </p:nvSpPr>
        <p:spPr>
          <a:xfrm>
            <a:off x="3161526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5" h="276860">
                <a:moveTo>
                  <a:pt x="0" y="276606"/>
                </a:moveTo>
                <a:lnTo>
                  <a:pt x="1176528" y="276606"/>
                </a:lnTo>
                <a:lnTo>
                  <a:pt x="1176528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EEF379CC-48CB-44F8-B210-881C05F4CE82}"/>
              </a:ext>
            </a:extLst>
          </p:cNvPr>
          <p:cNvSpPr/>
          <p:nvPr/>
        </p:nvSpPr>
        <p:spPr>
          <a:xfrm>
            <a:off x="3161526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57EF5844-C1BC-4D5A-9F7B-B3426E83097D}"/>
              </a:ext>
            </a:extLst>
          </p:cNvPr>
          <p:cNvSpPr/>
          <p:nvPr/>
        </p:nvSpPr>
        <p:spPr>
          <a:xfrm>
            <a:off x="3161526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5" h="276225">
                <a:moveTo>
                  <a:pt x="0" y="275844"/>
                </a:moveTo>
                <a:lnTo>
                  <a:pt x="1176528" y="275844"/>
                </a:lnTo>
                <a:lnTo>
                  <a:pt x="117652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0293EDEB-380D-45A6-B28E-83562DD88A5C}"/>
              </a:ext>
            </a:extLst>
          </p:cNvPr>
          <p:cNvSpPr txBox="1"/>
          <p:nvPr/>
        </p:nvSpPr>
        <p:spPr>
          <a:xfrm>
            <a:off x="3635947" y="585254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FC8FDD9B-CDBA-4C35-90CC-76DBF16D0507}"/>
              </a:ext>
            </a:extLst>
          </p:cNvPr>
          <p:cNvSpPr/>
          <p:nvPr/>
        </p:nvSpPr>
        <p:spPr>
          <a:xfrm>
            <a:off x="4527793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0EAF36CA-3E87-4201-9780-4282E7F61373}"/>
              </a:ext>
            </a:extLst>
          </p:cNvPr>
          <p:cNvSpPr/>
          <p:nvPr/>
        </p:nvSpPr>
        <p:spPr>
          <a:xfrm>
            <a:off x="4527793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C94A85CE-8876-43F8-8FA1-2E135D024D41}"/>
              </a:ext>
            </a:extLst>
          </p:cNvPr>
          <p:cNvSpPr/>
          <p:nvPr/>
        </p:nvSpPr>
        <p:spPr>
          <a:xfrm>
            <a:off x="4614661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1140CDAA-379A-4435-B157-92A040FE22B3}"/>
              </a:ext>
            </a:extLst>
          </p:cNvPr>
          <p:cNvSpPr/>
          <p:nvPr/>
        </p:nvSpPr>
        <p:spPr>
          <a:xfrm>
            <a:off x="4614661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8B1C9D84-97EE-4AD7-9B26-15009FE9FE94}"/>
              </a:ext>
            </a:extLst>
          </p:cNvPr>
          <p:cNvSpPr/>
          <p:nvPr/>
        </p:nvSpPr>
        <p:spPr>
          <a:xfrm>
            <a:off x="4614661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86BD8ADE-1B3C-4205-AC79-F218EC5FEB59}"/>
              </a:ext>
            </a:extLst>
          </p:cNvPr>
          <p:cNvSpPr/>
          <p:nvPr/>
        </p:nvSpPr>
        <p:spPr>
          <a:xfrm>
            <a:off x="4614661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2FF12265-FA52-47FD-866B-3504412BC93D}"/>
              </a:ext>
            </a:extLst>
          </p:cNvPr>
          <p:cNvSpPr/>
          <p:nvPr/>
        </p:nvSpPr>
        <p:spPr>
          <a:xfrm>
            <a:off x="4614661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81204E6B-215F-4370-AB1F-DC871F7D662E}"/>
              </a:ext>
            </a:extLst>
          </p:cNvPr>
          <p:cNvSpPr/>
          <p:nvPr/>
        </p:nvSpPr>
        <p:spPr>
          <a:xfrm>
            <a:off x="4614661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1718EFD9-2A87-4F0F-896B-E3B0F18B3B4B}"/>
              </a:ext>
            </a:extLst>
          </p:cNvPr>
          <p:cNvSpPr txBox="1"/>
          <p:nvPr/>
        </p:nvSpPr>
        <p:spPr>
          <a:xfrm>
            <a:off x="5093145" y="585254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0242FD8F-DF88-4B0D-8327-BF5B5E6D6FF6}"/>
              </a:ext>
            </a:extLst>
          </p:cNvPr>
          <p:cNvSpPr/>
          <p:nvPr/>
        </p:nvSpPr>
        <p:spPr>
          <a:xfrm>
            <a:off x="5980926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7E2222B9-C981-499D-A626-065CA3E56A85}"/>
              </a:ext>
            </a:extLst>
          </p:cNvPr>
          <p:cNvSpPr/>
          <p:nvPr/>
        </p:nvSpPr>
        <p:spPr>
          <a:xfrm>
            <a:off x="5980926" y="4943093"/>
            <a:ext cx="1351280" cy="1561465"/>
          </a:xfrm>
          <a:custGeom>
            <a:avLst/>
            <a:gdLst/>
            <a:ahLst/>
            <a:cxnLst/>
            <a:rect l="l" t="t" r="r" b="b"/>
            <a:pathLst>
              <a:path w="1351279" h="1561464">
                <a:moveTo>
                  <a:pt x="0" y="1561338"/>
                </a:moveTo>
                <a:lnTo>
                  <a:pt x="1351026" y="1561338"/>
                </a:lnTo>
                <a:lnTo>
                  <a:pt x="1351026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15C58255-2662-42B8-952E-63B3094CFD5F}"/>
              </a:ext>
            </a:extLst>
          </p:cNvPr>
          <p:cNvSpPr/>
          <p:nvPr/>
        </p:nvSpPr>
        <p:spPr>
          <a:xfrm>
            <a:off x="6067794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991ACB0F-92F6-4B0F-826E-5FFDCBA1309F}"/>
              </a:ext>
            </a:extLst>
          </p:cNvPr>
          <p:cNvSpPr/>
          <p:nvPr/>
        </p:nvSpPr>
        <p:spPr>
          <a:xfrm>
            <a:off x="6067794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05487601-E702-492F-B2E8-30DB549F4CB9}"/>
              </a:ext>
            </a:extLst>
          </p:cNvPr>
          <p:cNvSpPr/>
          <p:nvPr/>
        </p:nvSpPr>
        <p:spPr>
          <a:xfrm>
            <a:off x="6067794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A4E3E643-0CF6-4866-8664-D99C2B597563}"/>
              </a:ext>
            </a:extLst>
          </p:cNvPr>
          <p:cNvSpPr/>
          <p:nvPr/>
        </p:nvSpPr>
        <p:spPr>
          <a:xfrm>
            <a:off x="6067794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7BF3E290-056F-4EB0-B336-C9CAC785D00A}"/>
              </a:ext>
            </a:extLst>
          </p:cNvPr>
          <p:cNvSpPr/>
          <p:nvPr/>
        </p:nvSpPr>
        <p:spPr>
          <a:xfrm>
            <a:off x="6067794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3478A852-E91D-4B86-8356-D25C386F2D29}"/>
              </a:ext>
            </a:extLst>
          </p:cNvPr>
          <p:cNvSpPr/>
          <p:nvPr/>
        </p:nvSpPr>
        <p:spPr>
          <a:xfrm>
            <a:off x="6067794" y="6157722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4"/>
                </a:moveTo>
                <a:lnTo>
                  <a:pt x="1176527" y="275844"/>
                </a:lnTo>
                <a:lnTo>
                  <a:pt x="1176527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69E11ED8-F7AE-40EA-9B86-5FFC211EFAAE}"/>
              </a:ext>
            </a:extLst>
          </p:cNvPr>
          <p:cNvSpPr txBox="1"/>
          <p:nvPr/>
        </p:nvSpPr>
        <p:spPr>
          <a:xfrm>
            <a:off x="3603359" y="6129655"/>
            <a:ext cx="314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969260" algn="l"/>
              </a:tabLst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’	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5D068697-0765-44DE-BA8C-211BC4DF74A2}"/>
              </a:ext>
            </a:extLst>
          </p:cNvPr>
          <p:cNvSpPr txBox="1"/>
          <p:nvPr/>
        </p:nvSpPr>
        <p:spPr>
          <a:xfrm>
            <a:off x="6542415" y="585254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DE075016-D18E-4DEA-BDCB-2D70297FC8B5}"/>
              </a:ext>
            </a:extLst>
          </p:cNvPr>
          <p:cNvSpPr/>
          <p:nvPr/>
        </p:nvSpPr>
        <p:spPr>
          <a:xfrm>
            <a:off x="8886432" y="4943093"/>
            <a:ext cx="1351915" cy="1561465"/>
          </a:xfrm>
          <a:custGeom>
            <a:avLst/>
            <a:gdLst/>
            <a:ahLst/>
            <a:cxnLst/>
            <a:rect l="l" t="t" r="r" b="b"/>
            <a:pathLst>
              <a:path w="1351915" h="1561464">
                <a:moveTo>
                  <a:pt x="0" y="1561338"/>
                </a:moveTo>
                <a:lnTo>
                  <a:pt x="1351788" y="1561338"/>
                </a:lnTo>
                <a:lnTo>
                  <a:pt x="1351788" y="0"/>
                </a:lnTo>
                <a:lnTo>
                  <a:pt x="0" y="0"/>
                </a:lnTo>
                <a:lnTo>
                  <a:pt x="0" y="15613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8A204514-16E7-4A44-8102-A39F3B61C21E}"/>
              </a:ext>
            </a:extLst>
          </p:cNvPr>
          <p:cNvSpPr/>
          <p:nvPr/>
        </p:nvSpPr>
        <p:spPr>
          <a:xfrm>
            <a:off x="8974063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1E8F09F0-176A-44A3-9F4E-EF42D9B17ADF}"/>
              </a:ext>
            </a:extLst>
          </p:cNvPr>
          <p:cNvSpPr/>
          <p:nvPr/>
        </p:nvSpPr>
        <p:spPr>
          <a:xfrm>
            <a:off x="8974063" y="5279136"/>
            <a:ext cx="1176655" cy="276225"/>
          </a:xfrm>
          <a:custGeom>
            <a:avLst/>
            <a:gdLst/>
            <a:ahLst/>
            <a:cxnLst/>
            <a:rect l="l" t="t" r="r" b="b"/>
            <a:pathLst>
              <a:path w="1176654" h="276225">
                <a:moveTo>
                  <a:pt x="0" y="275843"/>
                </a:moveTo>
                <a:lnTo>
                  <a:pt x="1176527" y="275843"/>
                </a:lnTo>
                <a:lnTo>
                  <a:pt x="1176527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C261075B-E684-419F-8593-E1035EA174CE}"/>
              </a:ext>
            </a:extLst>
          </p:cNvPr>
          <p:cNvSpPr/>
          <p:nvPr/>
        </p:nvSpPr>
        <p:spPr>
          <a:xfrm>
            <a:off x="8974063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EB8DD036-C93F-42F4-B799-BA92232D6CF8}"/>
              </a:ext>
            </a:extLst>
          </p:cNvPr>
          <p:cNvSpPr/>
          <p:nvPr/>
        </p:nvSpPr>
        <p:spPr>
          <a:xfrm>
            <a:off x="8974063" y="5554980"/>
            <a:ext cx="1176655" cy="276860"/>
          </a:xfrm>
          <a:custGeom>
            <a:avLst/>
            <a:gdLst/>
            <a:ahLst/>
            <a:cxnLst/>
            <a:rect l="l" t="t" r="r" b="b"/>
            <a:pathLst>
              <a:path w="1176654" h="276860">
                <a:moveTo>
                  <a:pt x="0" y="276606"/>
                </a:moveTo>
                <a:lnTo>
                  <a:pt x="1176527" y="276606"/>
                </a:lnTo>
                <a:lnTo>
                  <a:pt x="1176527" y="0"/>
                </a:lnTo>
                <a:lnTo>
                  <a:pt x="0" y="0"/>
                </a:lnTo>
                <a:lnTo>
                  <a:pt x="0" y="27660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D48ED930-F34B-47FD-A37E-DBDBE15271E8}"/>
              </a:ext>
            </a:extLst>
          </p:cNvPr>
          <p:cNvSpPr txBox="1"/>
          <p:nvPr/>
        </p:nvSpPr>
        <p:spPr>
          <a:xfrm>
            <a:off x="8886432" y="4943093"/>
            <a:ext cx="1351915" cy="156146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64490" marR="356870" algn="ctr">
              <a:lnSpc>
                <a:spcPct val="102600"/>
              </a:lnSpc>
              <a:spcBef>
                <a:spcPts val="254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D28A389E-9D4C-4D2C-A22E-06D9FC5EA240}"/>
              </a:ext>
            </a:extLst>
          </p:cNvPr>
          <p:cNvSpPr txBox="1"/>
          <p:nvPr/>
        </p:nvSpPr>
        <p:spPr>
          <a:xfrm>
            <a:off x="8974063" y="6157722"/>
            <a:ext cx="1176655" cy="276225"/>
          </a:xfrm>
          <a:prstGeom prst="rect">
            <a:avLst/>
          </a:prstGeom>
          <a:solidFill>
            <a:srgbClr val="D1D1EF"/>
          </a:solidFill>
          <a:ln w="19050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39"/>
              </a:lnSpc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F’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19FDCFD5-7BBF-4BE1-B590-04B399850465}"/>
              </a:ext>
            </a:extLst>
          </p:cNvPr>
          <p:cNvSpPr txBox="1"/>
          <p:nvPr/>
        </p:nvSpPr>
        <p:spPr>
          <a:xfrm>
            <a:off x="9448737" y="5852541"/>
            <a:ext cx="30924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DFDA773D-1D5E-4B1B-8BAF-5782ED50F001}"/>
              </a:ext>
            </a:extLst>
          </p:cNvPr>
          <p:cNvSpPr/>
          <p:nvPr/>
        </p:nvSpPr>
        <p:spPr>
          <a:xfrm>
            <a:off x="3147430" y="4554855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90" y="0"/>
                </a:lnTo>
                <a:lnTo>
                  <a:pt x="262890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C5829125-4ADF-4E26-B0EF-EAB27DE18336}"/>
              </a:ext>
            </a:extLst>
          </p:cNvPr>
          <p:cNvSpPr txBox="1"/>
          <p:nvPr/>
        </p:nvSpPr>
        <p:spPr>
          <a:xfrm>
            <a:off x="3435973" y="4530470"/>
            <a:ext cx="64071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230504" marR="8255" indent="-228600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FD526B87-0545-41FC-82F7-73A89E15A755}"/>
              </a:ext>
            </a:extLst>
          </p:cNvPr>
          <p:cNvSpPr/>
          <p:nvPr/>
        </p:nvSpPr>
        <p:spPr>
          <a:xfrm>
            <a:off x="4600564" y="4554855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59" y="176403"/>
                </a:moveTo>
                <a:lnTo>
                  <a:pt x="0" y="176403"/>
                </a:lnTo>
                <a:lnTo>
                  <a:pt x="601980" y="352806"/>
                </a:lnTo>
                <a:lnTo>
                  <a:pt x="1203959" y="176403"/>
                </a:lnTo>
                <a:close/>
              </a:path>
              <a:path w="1203960" h="353060">
                <a:moveTo>
                  <a:pt x="941069" y="0"/>
                </a:moveTo>
                <a:lnTo>
                  <a:pt x="262889" y="0"/>
                </a:lnTo>
                <a:lnTo>
                  <a:pt x="262889" y="176403"/>
                </a:lnTo>
                <a:lnTo>
                  <a:pt x="941069" y="176403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F7C68462-084F-49AD-943E-37B9D0CBD629}"/>
              </a:ext>
            </a:extLst>
          </p:cNvPr>
          <p:cNvSpPr txBox="1"/>
          <p:nvPr/>
        </p:nvSpPr>
        <p:spPr>
          <a:xfrm>
            <a:off x="4889362" y="4530470"/>
            <a:ext cx="64071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173355" marR="8255" indent="-171450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A”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137B9159-7519-437A-8D28-D44F4DD26A42}"/>
              </a:ext>
            </a:extLst>
          </p:cNvPr>
          <p:cNvSpPr/>
          <p:nvPr/>
        </p:nvSpPr>
        <p:spPr>
          <a:xfrm>
            <a:off x="6053698" y="4554855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60" h="353060">
                <a:moveTo>
                  <a:pt x="1203960" y="176403"/>
                </a:moveTo>
                <a:lnTo>
                  <a:pt x="0" y="176403"/>
                </a:lnTo>
                <a:lnTo>
                  <a:pt x="601979" y="352806"/>
                </a:lnTo>
                <a:lnTo>
                  <a:pt x="1203960" y="176403"/>
                </a:lnTo>
                <a:close/>
              </a:path>
              <a:path w="1203960" h="353060">
                <a:moveTo>
                  <a:pt x="941070" y="0"/>
                </a:moveTo>
                <a:lnTo>
                  <a:pt x="262889" y="0"/>
                </a:lnTo>
                <a:lnTo>
                  <a:pt x="262889" y="176403"/>
                </a:lnTo>
                <a:lnTo>
                  <a:pt x="941070" y="176403"/>
                </a:lnTo>
                <a:lnTo>
                  <a:pt x="9410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218D12ED-0A26-420C-B68F-06C9087A5587}"/>
              </a:ext>
            </a:extLst>
          </p:cNvPr>
          <p:cNvSpPr txBox="1"/>
          <p:nvPr/>
        </p:nvSpPr>
        <p:spPr>
          <a:xfrm>
            <a:off x="6342495" y="4530470"/>
            <a:ext cx="640715" cy="129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  <a:p>
            <a:pPr marL="1905" marR="8255" algn="ctr">
              <a:lnSpc>
                <a:spcPct val="102600"/>
              </a:lnSpc>
              <a:spcBef>
                <a:spcPts val="1240"/>
              </a:spcBef>
            </a:pPr>
            <a:r>
              <a:rPr sz="1800" b="1" spc="-5" dirty="0">
                <a:latin typeface="Arial"/>
                <a:cs typeface="Arial"/>
              </a:rPr>
              <a:t>Block 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R="6350" algn="ctr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4F2AE057-96B8-45C2-BECD-9D25EDD343AB}"/>
              </a:ext>
            </a:extLst>
          </p:cNvPr>
          <p:cNvSpPr/>
          <p:nvPr/>
        </p:nvSpPr>
        <p:spPr>
          <a:xfrm>
            <a:off x="8959966" y="4554855"/>
            <a:ext cx="1203960" cy="353060"/>
          </a:xfrm>
          <a:custGeom>
            <a:avLst/>
            <a:gdLst/>
            <a:ahLst/>
            <a:cxnLst/>
            <a:rect l="l" t="t" r="r" b="b"/>
            <a:pathLst>
              <a:path w="1203959" h="353060">
                <a:moveTo>
                  <a:pt x="1203959" y="176403"/>
                </a:moveTo>
                <a:lnTo>
                  <a:pt x="0" y="176403"/>
                </a:lnTo>
                <a:lnTo>
                  <a:pt x="601979" y="352806"/>
                </a:lnTo>
                <a:lnTo>
                  <a:pt x="1203959" y="176403"/>
                </a:lnTo>
                <a:close/>
              </a:path>
              <a:path w="1203959" h="353060">
                <a:moveTo>
                  <a:pt x="941070" y="0"/>
                </a:moveTo>
                <a:lnTo>
                  <a:pt x="262889" y="0"/>
                </a:lnTo>
                <a:lnTo>
                  <a:pt x="262889" y="176403"/>
                </a:lnTo>
                <a:lnTo>
                  <a:pt x="941070" y="176403"/>
                </a:lnTo>
                <a:lnTo>
                  <a:pt x="9410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64F62800-E35B-4653-A1CF-52AD54EA379A}"/>
              </a:ext>
            </a:extLst>
          </p:cNvPr>
          <p:cNvSpPr txBox="1"/>
          <p:nvPr/>
        </p:nvSpPr>
        <p:spPr>
          <a:xfrm>
            <a:off x="9249017" y="4530470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nsolas"/>
                <a:cs typeface="Consolas"/>
              </a:rPr>
              <a:t>er</a:t>
            </a:r>
            <a:r>
              <a:rPr sz="1800" b="1" i="1" spc="-5" dirty="0">
                <a:latin typeface="Consolas"/>
                <a:cs typeface="Consolas"/>
              </a:rPr>
              <a:t>a</a:t>
            </a:r>
            <a:r>
              <a:rPr sz="1800" b="1" i="1" dirty="0">
                <a:latin typeface="Consolas"/>
                <a:cs typeface="Consolas"/>
              </a:rPr>
              <a:t>se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140D4FB3-7E2B-414A-953E-1D852EC1BD5A}"/>
              </a:ext>
            </a:extLst>
          </p:cNvPr>
          <p:cNvSpPr txBox="1"/>
          <p:nvPr/>
        </p:nvSpPr>
        <p:spPr>
          <a:xfrm>
            <a:off x="7524865" y="4579493"/>
            <a:ext cx="1181735" cy="153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endParaRPr sz="24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Flash  Memory</a:t>
            </a:r>
            <a:endParaRPr sz="2400">
              <a:latin typeface="Arial"/>
              <a:cs typeface="Arial"/>
            </a:endParaRPr>
          </a:p>
          <a:p>
            <a:pPr marR="4445" algn="ctr">
              <a:lnSpc>
                <a:spcPct val="100000"/>
              </a:lnSpc>
              <a:spcBef>
                <a:spcPts val="819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9F6C477C-F3A5-4342-BCAA-1C6D5BBB1718}"/>
              </a:ext>
            </a:extLst>
          </p:cNvPr>
          <p:cNvSpPr/>
          <p:nvPr/>
        </p:nvSpPr>
        <p:spPr>
          <a:xfrm>
            <a:off x="3958198" y="5348097"/>
            <a:ext cx="1036319" cy="1009015"/>
          </a:xfrm>
          <a:custGeom>
            <a:avLst/>
            <a:gdLst/>
            <a:ahLst/>
            <a:cxnLst/>
            <a:rect l="l" t="t" r="r" b="b"/>
            <a:pathLst>
              <a:path w="1036319" h="1009014">
                <a:moveTo>
                  <a:pt x="590931" y="979462"/>
                </a:moveTo>
                <a:lnTo>
                  <a:pt x="0" y="979462"/>
                </a:lnTo>
                <a:lnTo>
                  <a:pt x="0" y="1008418"/>
                </a:lnTo>
                <a:lnTo>
                  <a:pt x="619887" y="1008418"/>
                </a:lnTo>
                <a:lnTo>
                  <a:pt x="619887" y="993940"/>
                </a:lnTo>
                <a:lnTo>
                  <a:pt x="590931" y="993940"/>
                </a:lnTo>
                <a:lnTo>
                  <a:pt x="590931" y="979462"/>
                </a:lnTo>
                <a:close/>
              </a:path>
              <a:path w="1036319" h="1009014">
                <a:moveTo>
                  <a:pt x="891032" y="57912"/>
                </a:moveTo>
                <a:lnTo>
                  <a:pt x="590931" y="57912"/>
                </a:lnTo>
                <a:lnTo>
                  <a:pt x="590931" y="993940"/>
                </a:lnTo>
                <a:lnTo>
                  <a:pt x="605408" y="979462"/>
                </a:lnTo>
                <a:lnTo>
                  <a:pt x="619887" y="979462"/>
                </a:lnTo>
                <a:lnTo>
                  <a:pt x="619887" y="86868"/>
                </a:lnTo>
                <a:lnTo>
                  <a:pt x="605408" y="86868"/>
                </a:lnTo>
                <a:lnTo>
                  <a:pt x="619887" y="72390"/>
                </a:lnTo>
                <a:lnTo>
                  <a:pt x="891032" y="72390"/>
                </a:lnTo>
                <a:lnTo>
                  <a:pt x="891032" y="57912"/>
                </a:lnTo>
                <a:close/>
              </a:path>
              <a:path w="1036319" h="1009014">
                <a:moveTo>
                  <a:pt x="619887" y="979462"/>
                </a:moveTo>
                <a:lnTo>
                  <a:pt x="605408" y="979462"/>
                </a:lnTo>
                <a:lnTo>
                  <a:pt x="590931" y="993940"/>
                </a:lnTo>
                <a:lnTo>
                  <a:pt x="619887" y="993940"/>
                </a:lnTo>
                <a:lnTo>
                  <a:pt x="619887" y="979462"/>
                </a:lnTo>
                <a:close/>
              </a:path>
              <a:path w="1036319" h="1009014">
                <a:moveTo>
                  <a:pt x="891032" y="0"/>
                </a:moveTo>
                <a:lnTo>
                  <a:pt x="891032" y="144780"/>
                </a:lnTo>
                <a:lnTo>
                  <a:pt x="1006856" y="86868"/>
                </a:lnTo>
                <a:lnTo>
                  <a:pt x="905510" y="86868"/>
                </a:lnTo>
                <a:lnTo>
                  <a:pt x="905510" y="57912"/>
                </a:lnTo>
                <a:lnTo>
                  <a:pt x="1006856" y="57912"/>
                </a:lnTo>
                <a:lnTo>
                  <a:pt x="891032" y="0"/>
                </a:lnTo>
                <a:close/>
              </a:path>
              <a:path w="1036319" h="1009014">
                <a:moveTo>
                  <a:pt x="619887" y="72390"/>
                </a:moveTo>
                <a:lnTo>
                  <a:pt x="605408" y="86868"/>
                </a:lnTo>
                <a:lnTo>
                  <a:pt x="619887" y="86868"/>
                </a:lnTo>
                <a:lnTo>
                  <a:pt x="619887" y="72390"/>
                </a:lnTo>
                <a:close/>
              </a:path>
              <a:path w="1036319" h="1009014">
                <a:moveTo>
                  <a:pt x="891032" y="72390"/>
                </a:moveTo>
                <a:lnTo>
                  <a:pt x="619887" y="72390"/>
                </a:lnTo>
                <a:lnTo>
                  <a:pt x="619887" y="86868"/>
                </a:lnTo>
                <a:lnTo>
                  <a:pt x="891032" y="86868"/>
                </a:lnTo>
                <a:lnTo>
                  <a:pt x="891032" y="72390"/>
                </a:lnTo>
                <a:close/>
              </a:path>
              <a:path w="1036319" h="1009014">
                <a:moveTo>
                  <a:pt x="1006856" y="57912"/>
                </a:moveTo>
                <a:lnTo>
                  <a:pt x="905510" y="57912"/>
                </a:lnTo>
                <a:lnTo>
                  <a:pt x="905510" y="86868"/>
                </a:lnTo>
                <a:lnTo>
                  <a:pt x="1006856" y="86868"/>
                </a:lnTo>
                <a:lnTo>
                  <a:pt x="1035812" y="72390"/>
                </a:lnTo>
                <a:lnTo>
                  <a:pt x="1006856" y="579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F2E73AEE-DC64-466D-A0B8-2FEBB1E4FB1D}"/>
              </a:ext>
            </a:extLst>
          </p:cNvPr>
          <p:cNvSpPr/>
          <p:nvPr/>
        </p:nvSpPr>
        <p:spPr>
          <a:xfrm>
            <a:off x="3273667" y="5356479"/>
            <a:ext cx="243204" cy="363220"/>
          </a:xfrm>
          <a:custGeom>
            <a:avLst/>
            <a:gdLst/>
            <a:ahLst/>
            <a:cxnLst/>
            <a:rect l="l" t="t" r="r" b="b"/>
            <a:pathLst>
              <a:path w="243205" h="363220">
                <a:moveTo>
                  <a:pt x="85598" y="218186"/>
                </a:moveTo>
                <a:lnTo>
                  <a:pt x="85598" y="362940"/>
                </a:lnTo>
                <a:lnTo>
                  <a:pt x="201411" y="305054"/>
                </a:lnTo>
                <a:lnTo>
                  <a:pt x="100076" y="305054"/>
                </a:lnTo>
                <a:lnTo>
                  <a:pt x="100076" y="276098"/>
                </a:lnTo>
                <a:lnTo>
                  <a:pt x="201422" y="276098"/>
                </a:lnTo>
                <a:lnTo>
                  <a:pt x="85598" y="218186"/>
                </a:lnTo>
                <a:close/>
              </a:path>
              <a:path w="243205" h="363220">
                <a:moveTo>
                  <a:pt x="243078" y="0"/>
                </a:moveTo>
                <a:lnTo>
                  <a:pt x="0" y="0"/>
                </a:lnTo>
                <a:lnTo>
                  <a:pt x="0" y="305054"/>
                </a:lnTo>
                <a:lnTo>
                  <a:pt x="85598" y="305054"/>
                </a:lnTo>
                <a:lnTo>
                  <a:pt x="85598" y="290576"/>
                </a:lnTo>
                <a:lnTo>
                  <a:pt x="28956" y="290576"/>
                </a:lnTo>
                <a:lnTo>
                  <a:pt x="14478" y="276098"/>
                </a:lnTo>
                <a:lnTo>
                  <a:pt x="28956" y="276098"/>
                </a:lnTo>
                <a:lnTo>
                  <a:pt x="28956" y="28956"/>
                </a:lnTo>
                <a:lnTo>
                  <a:pt x="14478" y="28956"/>
                </a:lnTo>
                <a:lnTo>
                  <a:pt x="28956" y="14478"/>
                </a:lnTo>
                <a:lnTo>
                  <a:pt x="243078" y="14478"/>
                </a:lnTo>
                <a:lnTo>
                  <a:pt x="243078" y="0"/>
                </a:lnTo>
                <a:close/>
              </a:path>
              <a:path w="243205" h="363220">
                <a:moveTo>
                  <a:pt x="201422" y="276098"/>
                </a:moveTo>
                <a:lnTo>
                  <a:pt x="100076" y="276098"/>
                </a:lnTo>
                <a:lnTo>
                  <a:pt x="100076" y="305054"/>
                </a:lnTo>
                <a:lnTo>
                  <a:pt x="201411" y="305054"/>
                </a:lnTo>
                <a:lnTo>
                  <a:pt x="230378" y="290576"/>
                </a:lnTo>
                <a:lnTo>
                  <a:pt x="201422" y="276098"/>
                </a:lnTo>
                <a:close/>
              </a:path>
              <a:path w="243205" h="363220">
                <a:moveTo>
                  <a:pt x="28956" y="276098"/>
                </a:moveTo>
                <a:lnTo>
                  <a:pt x="14478" y="276098"/>
                </a:lnTo>
                <a:lnTo>
                  <a:pt x="28956" y="290576"/>
                </a:lnTo>
                <a:lnTo>
                  <a:pt x="28956" y="276098"/>
                </a:lnTo>
                <a:close/>
              </a:path>
              <a:path w="243205" h="363220">
                <a:moveTo>
                  <a:pt x="85598" y="276098"/>
                </a:moveTo>
                <a:lnTo>
                  <a:pt x="28956" y="276098"/>
                </a:lnTo>
                <a:lnTo>
                  <a:pt x="28956" y="290576"/>
                </a:lnTo>
                <a:lnTo>
                  <a:pt x="85598" y="290576"/>
                </a:lnTo>
                <a:lnTo>
                  <a:pt x="85598" y="276098"/>
                </a:lnTo>
                <a:close/>
              </a:path>
              <a:path w="243205" h="363220">
                <a:moveTo>
                  <a:pt x="28956" y="14478"/>
                </a:moveTo>
                <a:lnTo>
                  <a:pt x="14478" y="28956"/>
                </a:lnTo>
                <a:lnTo>
                  <a:pt x="28956" y="28956"/>
                </a:lnTo>
                <a:lnTo>
                  <a:pt x="28956" y="14478"/>
                </a:lnTo>
                <a:close/>
              </a:path>
              <a:path w="243205" h="363220">
                <a:moveTo>
                  <a:pt x="243078" y="14478"/>
                </a:moveTo>
                <a:lnTo>
                  <a:pt x="28956" y="14478"/>
                </a:lnTo>
                <a:lnTo>
                  <a:pt x="28956" y="28956"/>
                </a:lnTo>
                <a:lnTo>
                  <a:pt x="243078" y="28956"/>
                </a:lnTo>
                <a:lnTo>
                  <a:pt x="243078" y="1447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0A701444-014B-4698-9052-144AAE0CF073}"/>
              </a:ext>
            </a:extLst>
          </p:cNvPr>
          <p:cNvSpPr/>
          <p:nvPr/>
        </p:nvSpPr>
        <p:spPr>
          <a:xfrm>
            <a:off x="3273667" y="5726811"/>
            <a:ext cx="243204" cy="688975"/>
          </a:xfrm>
          <a:custGeom>
            <a:avLst/>
            <a:gdLst/>
            <a:ahLst/>
            <a:cxnLst/>
            <a:rect l="l" t="t" r="r" b="b"/>
            <a:pathLst>
              <a:path w="243205" h="688975">
                <a:moveTo>
                  <a:pt x="85598" y="544194"/>
                </a:moveTo>
                <a:lnTo>
                  <a:pt x="85598" y="688974"/>
                </a:lnTo>
                <a:lnTo>
                  <a:pt x="201422" y="631062"/>
                </a:lnTo>
                <a:lnTo>
                  <a:pt x="100076" y="631062"/>
                </a:lnTo>
                <a:lnTo>
                  <a:pt x="100076" y="602106"/>
                </a:lnTo>
                <a:lnTo>
                  <a:pt x="201422" y="602106"/>
                </a:lnTo>
                <a:lnTo>
                  <a:pt x="85598" y="544194"/>
                </a:lnTo>
                <a:close/>
              </a:path>
              <a:path w="243205" h="688975">
                <a:moveTo>
                  <a:pt x="243078" y="0"/>
                </a:moveTo>
                <a:lnTo>
                  <a:pt x="0" y="0"/>
                </a:lnTo>
                <a:lnTo>
                  <a:pt x="0" y="631062"/>
                </a:lnTo>
                <a:lnTo>
                  <a:pt x="85598" y="631062"/>
                </a:lnTo>
                <a:lnTo>
                  <a:pt x="85598" y="616584"/>
                </a:lnTo>
                <a:lnTo>
                  <a:pt x="28956" y="616584"/>
                </a:lnTo>
                <a:lnTo>
                  <a:pt x="14478" y="602106"/>
                </a:lnTo>
                <a:lnTo>
                  <a:pt x="28956" y="602106"/>
                </a:lnTo>
                <a:lnTo>
                  <a:pt x="28956" y="28955"/>
                </a:lnTo>
                <a:lnTo>
                  <a:pt x="14478" y="28955"/>
                </a:lnTo>
                <a:lnTo>
                  <a:pt x="28956" y="14477"/>
                </a:lnTo>
                <a:lnTo>
                  <a:pt x="243078" y="14477"/>
                </a:lnTo>
                <a:lnTo>
                  <a:pt x="243078" y="0"/>
                </a:lnTo>
                <a:close/>
              </a:path>
              <a:path w="243205" h="688975">
                <a:moveTo>
                  <a:pt x="201422" y="602106"/>
                </a:moveTo>
                <a:lnTo>
                  <a:pt x="100076" y="602106"/>
                </a:lnTo>
                <a:lnTo>
                  <a:pt x="100076" y="631062"/>
                </a:lnTo>
                <a:lnTo>
                  <a:pt x="201422" y="631062"/>
                </a:lnTo>
                <a:lnTo>
                  <a:pt x="230378" y="616584"/>
                </a:lnTo>
                <a:lnTo>
                  <a:pt x="201422" y="602106"/>
                </a:lnTo>
                <a:close/>
              </a:path>
              <a:path w="243205" h="688975">
                <a:moveTo>
                  <a:pt x="28956" y="602106"/>
                </a:moveTo>
                <a:lnTo>
                  <a:pt x="14478" y="602106"/>
                </a:lnTo>
                <a:lnTo>
                  <a:pt x="28956" y="616584"/>
                </a:lnTo>
                <a:lnTo>
                  <a:pt x="28956" y="602106"/>
                </a:lnTo>
                <a:close/>
              </a:path>
              <a:path w="243205" h="688975">
                <a:moveTo>
                  <a:pt x="85598" y="602106"/>
                </a:moveTo>
                <a:lnTo>
                  <a:pt x="28956" y="602106"/>
                </a:lnTo>
                <a:lnTo>
                  <a:pt x="28956" y="616584"/>
                </a:lnTo>
                <a:lnTo>
                  <a:pt x="85598" y="616584"/>
                </a:lnTo>
                <a:lnTo>
                  <a:pt x="85598" y="602106"/>
                </a:lnTo>
                <a:close/>
              </a:path>
              <a:path w="243205" h="688975">
                <a:moveTo>
                  <a:pt x="28956" y="14477"/>
                </a:moveTo>
                <a:lnTo>
                  <a:pt x="14478" y="28955"/>
                </a:lnTo>
                <a:lnTo>
                  <a:pt x="28956" y="28955"/>
                </a:lnTo>
                <a:lnTo>
                  <a:pt x="28956" y="14477"/>
                </a:lnTo>
                <a:close/>
              </a:path>
              <a:path w="243205" h="688975">
                <a:moveTo>
                  <a:pt x="243078" y="14477"/>
                </a:moveTo>
                <a:lnTo>
                  <a:pt x="28956" y="14477"/>
                </a:lnTo>
                <a:lnTo>
                  <a:pt x="28956" y="28955"/>
                </a:lnTo>
                <a:lnTo>
                  <a:pt x="243078" y="28955"/>
                </a:lnTo>
                <a:lnTo>
                  <a:pt x="243078" y="14477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5609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Dynamic vs. Static Wear Leveling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Wear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leveling is classified into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static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dynamic</a:t>
            </a:r>
            <a:r>
              <a:rPr lang="en-US" altLang="zh-TW" sz="2800" b="1" dirty="0"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based on </a:t>
            </a:r>
            <a:r>
              <a:rPr lang="en-US" altLang="zh-TW" sz="2800" u="sng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the type of blocks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 involved in</a:t>
            </a:r>
            <a:r>
              <a:rPr lang="en-US" altLang="zh-TW" sz="2800" u="sng" spc="-5" dirty="0">
                <a:solidFill>
                  <a:srgbClr val="333333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 WL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7A7FEEE-8621-41A1-8AA6-5FF0D462269B}"/>
              </a:ext>
            </a:extLst>
          </p:cNvPr>
          <p:cNvSpPr/>
          <p:nvPr/>
        </p:nvSpPr>
        <p:spPr>
          <a:xfrm>
            <a:off x="4088960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449579" y="0"/>
                </a:moveTo>
                <a:lnTo>
                  <a:pt x="89915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0" y="521970"/>
                </a:lnTo>
                <a:lnTo>
                  <a:pt x="7066" y="556968"/>
                </a:lnTo>
                <a:lnTo>
                  <a:pt x="26336" y="585549"/>
                </a:lnTo>
                <a:lnTo>
                  <a:pt x="54917" y="604819"/>
                </a:lnTo>
                <a:lnTo>
                  <a:pt x="89915" y="611886"/>
                </a:lnTo>
                <a:lnTo>
                  <a:pt x="449579" y="611886"/>
                </a:lnTo>
                <a:lnTo>
                  <a:pt x="484578" y="604819"/>
                </a:lnTo>
                <a:lnTo>
                  <a:pt x="513159" y="585549"/>
                </a:lnTo>
                <a:lnTo>
                  <a:pt x="532429" y="556968"/>
                </a:lnTo>
                <a:lnTo>
                  <a:pt x="539496" y="521970"/>
                </a:lnTo>
                <a:lnTo>
                  <a:pt x="539496" y="89916"/>
                </a:lnTo>
                <a:lnTo>
                  <a:pt x="532429" y="54917"/>
                </a:lnTo>
                <a:lnTo>
                  <a:pt x="513159" y="26336"/>
                </a:lnTo>
                <a:lnTo>
                  <a:pt x="484578" y="7066"/>
                </a:lnTo>
                <a:lnTo>
                  <a:pt x="449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0F1410B-A552-490F-AAE1-9AF9E9E71C6D}"/>
              </a:ext>
            </a:extLst>
          </p:cNvPr>
          <p:cNvSpPr/>
          <p:nvPr/>
        </p:nvSpPr>
        <p:spPr>
          <a:xfrm>
            <a:off x="4088960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449579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6" y="89916"/>
                </a:lnTo>
                <a:lnTo>
                  <a:pt x="539496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79" y="611886"/>
                </a:lnTo>
                <a:lnTo>
                  <a:pt x="89915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F784137-0A32-4635-AE46-584BAE8F4AD1}"/>
              </a:ext>
            </a:extLst>
          </p:cNvPr>
          <p:cNvSpPr/>
          <p:nvPr/>
        </p:nvSpPr>
        <p:spPr>
          <a:xfrm>
            <a:off x="4787715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5" h="612139">
                <a:moveTo>
                  <a:pt x="450214" y="0"/>
                </a:moveTo>
                <a:lnTo>
                  <a:pt x="90043" y="0"/>
                </a:lnTo>
                <a:lnTo>
                  <a:pt x="54971" y="7068"/>
                </a:lnTo>
                <a:lnTo>
                  <a:pt x="26352" y="26352"/>
                </a:lnTo>
                <a:lnTo>
                  <a:pt x="7068" y="54971"/>
                </a:lnTo>
                <a:lnTo>
                  <a:pt x="0" y="90043"/>
                </a:lnTo>
                <a:lnTo>
                  <a:pt x="0" y="521843"/>
                </a:lnTo>
                <a:lnTo>
                  <a:pt x="7068" y="556893"/>
                </a:lnTo>
                <a:lnTo>
                  <a:pt x="26352" y="585514"/>
                </a:lnTo>
                <a:lnTo>
                  <a:pt x="54971" y="604810"/>
                </a:lnTo>
                <a:lnTo>
                  <a:pt x="90043" y="611886"/>
                </a:lnTo>
                <a:lnTo>
                  <a:pt x="450214" y="611886"/>
                </a:lnTo>
                <a:lnTo>
                  <a:pt x="485286" y="604810"/>
                </a:lnTo>
                <a:lnTo>
                  <a:pt x="513905" y="585514"/>
                </a:lnTo>
                <a:lnTo>
                  <a:pt x="533189" y="556893"/>
                </a:lnTo>
                <a:lnTo>
                  <a:pt x="540258" y="521843"/>
                </a:lnTo>
                <a:lnTo>
                  <a:pt x="540258" y="90043"/>
                </a:lnTo>
                <a:lnTo>
                  <a:pt x="533189" y="54971"/>
                </a:lnTo>
                <a:lnTo>
                  <a:pt x="513905" y="26352"/>
                </a:lnTo>
                <a:lnTo>
                  <a:pt x="485286" y="7068"/>
                </a:lnTo>
                <a:lnTo>
                  <a:pt x="4502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CFBE102-8669-494C-9F4D-88CFAB55AF3C}"/>
              </a:ext>
            </a:extLst>
          </p:cNvPr>
          <p:cNvSpPr/>
          <p:nvPr/>
        </p:nvSpPr>
        <p:spPr>
          <a:xfrm>
            <a:off x="4787715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5" h="612139">
                <a:moveTo>
                  <a:pt x="0" y="90043"/>
                </a:moveTo>
                <a:lnTo>
                  <a:pt x="7068" y="54971"/>
                </a:lnTo>
                <a:lnTo>
                  <a:pt x="26352" y="26352"/>
                </a:lnTo>
                <a:lnTo>
                  <a:pt x="54971" y="7068"/>
                </a:lnTo>
                <a:lnTo>
                  <a:pt x="90043" y="0"/>
                </a:lnTo>
                <a:lnTo>
                  <a:pt x="450214" y="0"/>
                </a:lnTo>
                <a:lnTo>
                  <a:pt x="485286" y="7068"/>
                </a:lnTo>
                <a:lnTo>
                  <a:pt x="513905" y="26352"/>
                </a:lnTo>
                <a:lnTo>
                  <a:pt x="533189" y="54971"/>
                </a:lnTo>
                <a:lnTo>
                  <a:pt x="540258" y="90043"/>
                </a:lnTo>
                <a:lnTo>
                  <a:pt x="540258" y="521843"/>
                </a:lnTo>
                <a:lnTo>
                  <a:pt x="533189" y="556893"/>
                </a:lnTo>
                <a:lnTo>
                  <a:pt x="513905" y="585514"/>
                </a:lnTo>
                <a:lnTo>
                  <a:pt x="485286" y="604810"/>
                </a:lnTo>
                <a:lnTo>
                  <a:pt x="450214" y="611886"/>
                </a:lnTo>
                <a:lnTo>
                  <a:pt x="90043" y="611886"/>
                </a:lnTo>
                <a:lnTo>
                  <a:pt x="54971" y="604810"/>
                </a:lnTo>
                <a:lnTo>
                  <a:pt x="26352" y="585514"/>
                </a:lnTo>
                <a:lnTo>
                  <a:pt x="7068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62599F5-129B-4231-A183-F8F53AF97856}"/>
              </a:ext>
            </a:extLst>
          </p:cNvPr>
          <p:cNvSpPr/>
          <p:nvPr/>
        </p:nvSpPr>
        <p:spPr>
          <a:xfrm>
            <a:off x="1994223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5" h="612139">
                <a:moveTo>
                  <a:pt x="0" y="90043"/>
                </a:moveTo>
                <a:lnTo>
                  <a:pt x="7075" y="54971"/>
                </a:lnTo>
                <a:lnTo>
                  <a:pt x="26371" y="26352"/>
                </a:lnTo>
                <a:lnTo>
                  <a:pt x="54992" y="7068"/>
                </a:lnTo>
                <a:lnTo>
                  <a:pt x="90043" y="0"/>
                </a:lnTo>
                <a:lnTo>
                  <a:pt x="450214" y="0"/>
                </a:lnTo>
                <a:lnTo>
                  <a:pt x="485265" y="7068"/>
                </a:lnTo>
                <a:lnTo>
                  <a:pt x="513886" y="26352"/>
                </a:lnTo>
                <a:lnTo>
                  <a:pt x="533182" y="54971"/>
                </a:lnTo>
                <a:lnTo>
                  <a:pt x="540258" y="90043"/>
                </a:lnTo>
                <a:lnTo>
                  <a:pt x="540258" y="521843"/>
                </a:lnTo>
                <a:lnTo>
                  <a:pt x="533182" y="556893"/>
                </a:lnTo>
                <a:lnTo>
                  <a:pt x="513886" y="585514"/>
                </a:lnTo>
                <a:lnTo>
                  <a:pt x="485265" y="604810"/>
                </a:lnTo>
                <a:lnTo>
                  <a:pt x="450214" y="611886"/>
                </a:lnTo>
                <a:lnTo>
                  <a:pt x="90043" y="611886"/>
                </a:lnTo>
                <a:lnTo>
                  <a:pt x="54992" y="604810"/>
                </a:lnTo>
                <a:lnTo>
                  <a:pt x="26371" y="585514"/>
                </a:lnTo>
                <a:lnTo>
                  <a:pt x="7075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F62871F-53C8-4D42-9658-F78B6DD54470}"/>
              </a:ext>
            </a:extLst>
          </p:cNvPr>
          <p:cNvSpPr/>
          <p:nvPr/>
        </p:nvSpPr>
        <p:spPr>
          <a:xfrm>
            <a:off x="2693739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5" h="612139">
                <a:moveTo>
                  <a:pt x="0" y="90043"/>
                </a:moveTo>
                <a:lnTo>
                  <a:pt x="7068" y="54971"/>
                </a:lnTo>
                <a:lnTo>
                  <a:pt x="26352" y="26352"/>
                </a:lnTo>
                <a:lnTo>
                  <a:pt x="54971" y="7068"/>
                </a:lnTo>
                <a:lnTo>
                  <a:pt x="90042" y="0"/>
                </a:lnTo>
                <a:lnTo>
                  <a:pt x="450215" y="0"/>
                </a:lnTo>
                <a:lnTo>
                  <a:pt x="485286" y="7068"/>
                </a:lnTo>
                <a:lnTo>
                  <a:pt x="513905" y="26352"/>
                </a:lnTo>
                <a:lnTo>
                  <a:pt x="533189" y="54971"/>
                </a:lnTo>
                <a:lnTo>
                  <a:pt x="540258" y="90043"/>
                </a:lnTo>
                <a:lnTo>
                  <a:pt x="540258" y="521843"/>
                </a:lnTo>
                <a:lnTo>
                  <a:pt x="533189" y="556893"/>
                </a:lnTo>
                <a:lnTo>
                  <a:pt x="513905" y="585514"/>
                </a:lnTo>
                <a:lnTo>
                  <a:pt x="485286" y="604810"/>
                </a:lnTo>
                <a:lnTo>
                  <a:pt x="450215" y="611886"/>
                </a:lnTo>
                <a:lnTo>
                  <a:pt x="90042" y="611886"/>
                </a:lnTo>
                <a:lnTo>
                  <a:pt x="54971" y="604810"/>
                </a:lnTo>
                <a:lnTo>
                  <a:pt x="26352" y="585514"/>
                </a:lnTo>
                <a:lnTo>
                  <a:pt x="7068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FBB62C9-4813-481D-B2BB-BE94C7416C92}"/>
              </a:ext>
            </a:extLst>
          </p:cNvPr>
          <p:cNvSpPr/>
          <p:nvPr/>
        </p:nvSpPr>
        <p:spPr>
          <a:xfrm>
            <a:off x="3393254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449580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5" y="89916"/>
                </a:lnTo>
                <a:lnTo>
                  <a:pt x="539495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80" y="611886"/>
                </a:lnTo>
                <a:lnTo>
                  <a:pt x="89915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28EC811-31D3-4B79-9530-256CBA9E90DB}"/>
              </a:ext>
            </a:extLst>
          </p:cNvPr>
          <p:cNvSpPr/>
          <p:nvPr/>
        </p:nvSpPr>
        <p:spPr>
          <a:xfrm>
            <a:off x="2258637" y="6187559"/>
            <a:ext cx="1399540" cy="177800"/>
          </a:xfrm>
          <a:custGeom>
            <a:avLst/>
            <a:gdLst/>
            <a:ahLst/>
            <a:cxnLst/>
            <a:rect l="l" t="t" r="r" b="b"/>
            <a:pathLst>
              <a:path w="1399539" h="177800">
                <a:moveTo>
                  <a:pt x="1399032" y="0"/>
                </a:moveTo>
                <a:lnTo>
                  <a:pt x="1392789" y="34551"/>
                </a:lnTo>
                <a:lnTo>
                  <a:pt x="1375759" y="62769"/>
                </a:lnTo>
                <a:lnTo>
                  <a:pt x="1350490" y="81795"/>
                </a:lnTo>
                <a:lnTo>
                  <a:pt x="1319530" y="88772"/>
                </a:lnTo>
                <a:lnTo>
                  <a:pt x="779018" y="88772"/>
                </a:lnTo>
                <a:lnTo>
                  <a:pt x="748057" y="95748"/>
                </a:lnTo>
                <a:lnTo>
                  <a:pt x="722788" y="114771"/>
                </a:lnTo>
                <a:lnTo>
                  <a:pt x="705758" y="142988"/>
                </a:lnTo>
                <a:lnTo>
                  <a:pt x="699516" y="177545"/>
                </a:lnTo>
                <a:lnTo>
                  <a:pt x="693273" y="142988"/>
                </a:lnTo>
                <a:lnTo>
                  <a:pt x="676243" y="114771"/>
                </a:lnTo>
                <a:lnTo>
                  <a:pt x="650974" y="95748"/>
                </a:lnTo>
                <a:lnTo>
                  <a:pt x="620013" y="88772"/>
                </a:lnTo>
                <a:lnTo>
                  <a:pt x="79565" y="88772"/>
                </a:lnTo>
                <a:lnTo>
                  <a:pt x="48595" y="81795"/>
                </a:lnTo>
                <a:lnTo>
                  <a:pt x="23304" y="62769"/>
                </a:lnTo>
                <a:lnTo>
                  <a:pt x="6252" y="34551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701DBCA-30E7-47E3-937B-2F44906ABEAD}"/>
              </a:ext>
            </a:extLst>
          </p:cNvPr>
          <p:cNvSpPr txBox="1"/>
          <p:nvPr/>
        </p:nvSpPr>
        <p:spPr>
          <a:xfrm>
            <a:off x="2733489" y="6375138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F85E0A9-B897-43FE-8D69-94432EBF9482}"/>
              </a:ext>
            </a:extLst>
          </p:cNvPr>
          <p:cNvSpPr txBox="1"/>
          <p:nvPr/>
        </p:nvSpPr>
        <p:spPr>
          <a:xfrm>
            <a:off x="4430972" y="6375138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85FA3DF3-3752-4620-A96C-F6D6A7DACA03}"/>
              </a:ext>
            </a:extLst>
          </p:cNvPr>
          <p:cNvSpPr txBox="1"/>
          <p:nvPr/>
        </p:nvSpPr>
        <p:spPr>
          <a:xfrm>
            <a:off x="3454850" y="5121140"/>
            <a:ext cx="2009139" cy="84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0885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	old</a:t>
            </a:r>
            <a:r>
              <a:rPr sz="2000" b="1" spc="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young</a:t>
            </a:r>
            <a:endParaRPr sz="20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1870"/>
              </a:spcBef>
              <a:tabLst>
                <a:tab pos="756920" algn="l"/>
                <a:tab pos="1456055" algn="l"/>
              </a:tabLst>
            </a:pPr>
            <a:r>
              <a:rPr sz="1800" spc="-5" dirty="0">
                <a:latin typeface="Arial"/>
                <a:cs typeface="Arial"/>
              </a:rPr>
              <a:t>blk	blk	blk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9CDC6AC3-993A-4483-A0AF-C540E4B7658E}"/>
              </a:ext>
            </a:extLst>
          </p:cNvPr>
          <p:cNvSpPr/>
          <p:nvPr/>
        </p:nvSpPr>
        <p:spPr>
          <a:xfrm>
            <a:off x="4342707" y="6187559"/>
            <a:ext cx="736600" cy="177800"/>
          </a:xfrm>
          <a:custGeom>
            <a:avLst/>
            <a:gdLst/>
            <a:ahLst/>
            <a:cxnLst/>
            <a:rect l="l" t="t" r="r" b="b"/>
            <a:pathLst>
              <a:path w="736600" h="177800">
                <a:moveTo>
                  <a:pt x="736092" y="0"/>
                </a:moveTo>
                <a:lnTo>
                  <a:pt x="729849" y="34551"/>
                </a:lnTo>
                <a:lnTo>
                  <a:pt x="712819" y="62769"/>
                </a:lnTo>
                <a:lnTo>
                  <a:pt x="687550" y="81795"/>
                </a:lnTo>
                <a:lnTo>
                  <a:pt x="656590" y="88772"/>
                </a:lnTo>
                <a:lnTo>
                  <a:pt x="447547" y="88772"/>
                </a:lnTo>
                <a:lnTo>
                  <a:pt x="416587" y="95750"/>
                </a:lnTo>
                <a:lnTo>
                  <a:pt x="391318" y="114776"/>
                </a:lnTo>
                <a:lnTo>
                  <a:pt x="374288" y="142994"/>
                </a:lnTo>
                <a:lnTo>
                  <a:pt x="368045" y="177545"/>
                </a:lnTo>
                <a:lnTo>
                  <a:pt x="361803" y="142994"/>
                </a:lnTo>
                <a:lnTo>
                  <a:pt x="344773" y="114776"/>
                </a:lnTo>
                <a:lnTo>
                  <a:pt x="319504" y="95750"/>
                </a:lnTo>
                <a:lnTo>
                  <a:pt x="288544" y="88772"/>
                </a:lnTo>
                <a:lnTo>
                  <a:pt x="79502" y="88772"/>
                </a:lnTo>
                <a:lnTo>
                  <a:pt x="48541" y="81795"/>
                </a:lnTo>
                <a:lnTo>
                  <a:pt x="23272" y="62769"/>
                </a:lnTo>
                <a:lnTo>
                  <a:pt x="6242" y="34551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69C981FC-8753-4ACA-94C0-0BE48F49B9AE}"/>
              </a:ext>
            </a:extLst>
          </p:cNvPr>
          <p:cNvSpPr/>
          <p:nvPr/>
        </p:nvSpPr>
        <p:spPr>
          <a:xfrm>
            <a:off x="9207315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449579" y="0"/>
                </a:moveTo>
                <a:lnTo>
                  <a:pt x="89916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0" y="521970"/>
                </a:lnTo>
                <a:lnTo>
                  <a:pt x="7066" y="556968"/>
                </a:lnTo>
                <a:lnTo>
                  <a:pt x="26336" y="585549"/>
                </a:lnTo>
                <a:lnTo>
                  <a:pt x="54917" y="604819"/>
                </a:lnTo>
                <a:lnTo>
                  <a:pt x="89916" y="611886"/>
                </a:lnTo>
                <a:lnTo>
                  <a:pt x="449579" y="611886"/>
                </a:lnTo>
                <a:lnTo>
                  <a:pt x="484578" y="604819"/>
                </a:lnTo>
                <a:lnTo>
                  <a:pt x="513159" y="585549"/>
                </a:lnTo>
                <a:lnTo>
                  <a:pt x="532429" y="556968"/>
                </a:lnTo>
                <a:lnTo>
                  <a:pt x="539496" y="521970"/>
                </a:lnTo>
                <a:lnTo>
                  <a:pt x="539496" y="89916"/>
                </a:lnTo>
                <a:lnTo>
                  <a:pt x="532429" y="54917"/>
                </a:lnTo>
                <a:lnTo>
                  <a:pt x="513159" y="26336"/>
                </a:lnTo>
                <a:lnTo>
                  <a:pt x="484578" y="7066"/>
                </a:lnTo>
                <a:lnTo>
                  <a:pt x="449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196FC742-4BB9-4E5F-8949-08E423937049}"/>
              </a:ext>
            </a:extLst>
          </p:cNvPr>
          <p:cNvSpPr/>
          <p:nvPr/>
        </p:nvSpPr>
        <p:spPr>
          <a:xfrm>
            <a:off x="9207315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449579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6" y="89916"/>
                </a:lnTo>
                <a:lnTo>
                  <a:pt x="539496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79" y="611886"/>
                </a:lnTo>
                <a:lnTo>
                  <a:pt x="89916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5EAD3687-7338-433A-978A-B9F508D3FD82}"/>
              </a:ext>
            </a:extLst>
          </p:cNvPr>
          <p:cNvSpPr/>
          <p:nvPr/>
        </p:nvSpPr>
        <p:spPr>
          <a:xfrm>
            <a:off x="7808282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4" h="612139">
                <a:moveTo>
                  <a:pt x="0" y="90043"/>
                </a:moveTo>
                <a:lnTo>
                  <a:pt x="7068" y="54971"/>
                </a:lnTo>
                <a:lnTo>
                  <a:pt x="26352" y="26352"/>
                </a:lnTo>
                <a:lnTo>
                  <a:pt x="54971" y="7068"/>
                </a:lnTo>
                <a:lnTo>
                  <a:pt x="90043" y="0"/>
                </a:lnTo>
                <a:lnTo>
                  <a:pt x="450214" y="0"/>
                </a:lnTo>
                <a:lnTo>
                  <a:pt x="485286" y="7068"/>
                </a:lnTo>
                <a:lnTo>
                  <a:pt x="513905" y="26352"/>
                </a:lnTo>
                <a:lnTo>
                  <a:pt x="533189" y="54971"/>
                </a:lnTo>
                <a:lnTo>
                  <a:pt x="540257" y="90043"/>
                </a:lnTo>
                <a:lnTo>
                  <a:pt x="540257" y="521843"/>
                </a:lnTo>
                <a:lnTo>
                  <a:pt x="533189" y="556893"/>
                </a:lnTo>
                <a:lnTo>
                  <a:pt x="513905" y="585514"/>
                </a:lnTo>
                <a:lnTo>
                  <a:pt x="485286" y="604810"/>
                </a:lnTo>
                <a:lnTo>
                  <a:pt x="450214" y="611886"/>
                </a:lnTo>
                <a:lnTo>
                  <a:pt x="90043" y="611886"/>
                </a:lnTo>
                <a:lnTo>
                  <a:pt x="54971" y="604810"/>
                </a:lnTo>
                <a:lnTo>
                  <a:pt x="26352" y="585514"/>
                </a:lnTo>
                <a:lnTo>
                  <a:pt x="7068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33D65955-6C05-45B4-9960-822758318E51}"/>
              </a:ext>
            </a:extLst>
          </p:cNvPr>
          <p:cNvSpPr/>
          <p:nvPr/>
        </p:nvSpPr>
        <p:spPr>
          <a:xfrm>
            <a:off x="8507798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4" h="612139">
                <a:moveTo>
                  <a:pt x="450215" y="0"/>
                </a:moveTo>
                <a:lnTo>
                  <a:pt x="90043" y="0"/>
                </a:lnTo>
                <a:lnTo>
                  <a:pt x="54971" y="7068"/>
                </a:lnTo>
                <a:lnTo>
                  <a:pt x="26352" y="26352"/>
                </a:lnTo>
                <a:lnTo>
                  <a:pt x="7068" y="54971"/>
                </a:lnTo>
                <a:lnTo>
                  <a:pt x="0" y="90043"/>
                </a:lnTo>
                <a:lnTo>
                  <a:pt x="0" y="521843"/>
                </a:lnTo>
                <a:lnTo>
                  <a:pt x="7068" y="556893"/>
                </a:lnTo>
                <a:lnTo>
                  <a:pt x="26352" y="585514"/>
                </a:lnTo>
                <a:lnTo>
                  <a:pt x="54971" y="604810"/>
                </a:lnTo>
                <a:lnTo>
                  <a:pt x="90043" y="611886"/>
                </a:lnTo>
                <a:lnTo>
                  <a:pt x="450215" y="611886"/>
                </a:lnTo>
                <a:lnTo>
                  <a:pt x="485286" y="604810"/>
                </a:lnTo>
                <a:lnTo>
                  <a:pt x="513905" y="585514"/>
                </a:lnTo>
                <a:lnTo>
                  <a:pt x="533189" y="556893"/>
                </a:lnTo>
                <a:lnTo>
                  <a:pt x="540258" y="521843"/>
                </a:lnTo>
                <a:lnTo>
                  <a:pt x="540258" y="90043"/>
                </a:lnTo>
                <a:lnTo>
                  <a:pt x="533189" y="54971"/>
                </a:lnTo>
                <a:lnTo>
                  <a:pt x="513905" y="26352"/>
                </a:lnTo>
                <a:lnTo>
                  <a:pt x="485286" y="7068"/>
                </a:lnTo>
                <a:lnTo>
                  <a:pt x="45021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B5B2C41E-E88E-4E79-B0E0-DB37DB46CEDE}"/>
              </a:ext>
            </a:extLst>
          </p:cNvPr>
          <p:cNvSpPr/>
          <p:nvPr/>
        </p:nvSpPr>
        <p:spPr>
          <a:xfrm>
            <a:off x="8507798" y="5512427"/>
            <a:ext cx="540385" cy="612140"/>
          </a:xfrm>
          <a:custGeom>
            <a:avLst/>
            <a:gdLst/>
            <a:ahLst/>
            <a:cxnLst/>
            <a:rect l="l" t="t" r="r" b="b"/>
            <a:pathLst>
              <a:path w="540384" h="612139">
                <a:moveTo>
                  <a:pt x="0" y="90043"/>
                </a:moveTo>
                <a:lnTo>
                  <a:pt x="7068" y="54971"/>
                </a:lnTo>
                <a:lnTo>
                  <a:pt x="26352" y="26352"/>
                </a:lnTo>
                <a:lnTo>
                  <a:pt x="54971" y="7068"/>
                </a:lnTo>
                <a:lnTo>
                  <a:pt x="90043" y="0"/>
                </a:lnTo>
                <a:lnTo>
                  <a:pt x="450215" y="0"/>
                </a:lnTo>
                <a:lnTo>
                  <a:pt x="485286" y="7068"/>
                </a:lnTo>
                <a:lnTo>
                  <a:pt x="513905" y="26352"/>
                </a:lnTo>
                <a:lnTo>
                  <a:pt x="533189" y="54971"/>
                </a:lnTo>
                <a:lnTo>
                  <a:pt x="540258" y="90043"/>
                </a:lnTo>
                <a:lnTo>
                  <a:pt x="540258" y="521843"/>
                </a:lnTo>
                <a:lnTo>
                  <a:pt x="533189" y="556893"/>
                </a:lnTo>
                <a:lnTo>
                  <a:pt x="513905" y="585514"/>
                </a:lnTo>
                <a:lnTo>
                  <a:pt x="485286" y="604810"/>
                </a:lnTo>
                <a:lnTo>
                  <a:pt x="450215" y="611886"/>
                </a:lnTo>
                <a:lnTo>
                  <a:pt x="90043" y="611886"/>
                </a:lnTo>
                <a:lnTo>
                  <a:pt x="54971" y="604810"/>
                </a:lnTo>
                <a:lnTo>
                  <a:pt x="26352" y="585514"/>
                </a:lnTo>
                <a:lnTo>
                  <a:pt x="7068" y="556893"/>
                </a:lnTo>
                <a:lnTo>
                  <a:pt x="0" y="521843"/>
                </a:lnTo>
                <a:lnTo>
                  <a:pt x="0" y="90043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8D3148C3-F17F-4A48-92F5-53A94E7309BF}"/>
              </a:ext>
            </a:extLst>
          </p:cNvPr>
          <p:cNvSpPr/>
          <p:nvPr/>
        </p:nvSpPr>
        <p:spPr>
          <a:xfrm>
            <a:off x="6413822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449579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6" y="89916"/>
                </a:lnTo>
                <a:lnTo>
                  <a:pt x="539496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79" y="611886"/>
                </a:lnTo>
                <a:lnTo>
                  <a:pt x="89915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E986CB2-B31C-46EF-82CE-BA9DB9EDFDB6}"/>
              </a:ext>
            </a:extLst>
          </p:cNvPr>
          <p:cNvSpPr txBox="1"/>
          <p:nvPr/>
        </p:nvSpPr>
        <p:spPr>
          <a:xfrm>
            <a:off x="6524694" y="5662923"/>
            <a:ext cx="241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160" algn="l"/>
                <a:tab pos="2106295" algn="l"/>
              </a:tabLst>
            </a:pPr>
            <a:r>
              <a:rPr sz="1800" spc="-5" dirty="0">
                <a:latin typeface="Arial"/>
                <a:cs typeface="Arial"/>
              </a:rPr>
              <a:t>blk	blk	blk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498CCF04-3A36-49F7-91D8-A1209D9008A3}"/>
              </a:ext>
            </a:extLst>
          </p:cNvPr>
          <p:cNvSpPr txBox="1"/>
          <p:nvPr/>
        </p:nvSpPr>
        <p:spPr>
          <a:xfrm>
            <a:off x="7148517" y="6375138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33041756-D85D-46E0-BF9F-892DC86E4B7C}"/>
              </a:ext>
            </a:extLst>
          </p:cNvPr>
          <p:cNvSpPr/>
          <p:nvPr/>
        </p:nvSpPr>
        <p:spPr>
          <a:xfrm>
            <a:off x="7104195" y="5512427"/>
            <a:ext cx="539750" cy="612140"/>
          </a:xfrm>
          <a:custGeom>
            <a:avLst/>
            <a:gdLst/>
            <a:ahLst/>
            <a:cxnLst/>
            <a:rect l="l" t="t" r="r" b="b"/>
            <a:pathLst>
              <a:path w="539750" h="6121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449579" y="0"/>
                </a:lnTo>
                <a:lnTo>
                  <a:pt x="484578" y="7066"/>
                </a:lnTo>
                <a:lnTo>
                  <a:pt x="513159" y="26336"/>
                </a:lnTo>
                <a:lnTo>
                  <a:pt x="532429" y="54917"/>
                </a:lnTo>
                <a:lnTo>
                  <a:pt x="539495" y="89916"/>
                </a:lnTo>
                <a:lnTo>
                  <a:pt x="539495" y="521970"/>
                </a:lnTo>
                <a:lnTo>
                  <a:pt x="532429" y="556968"/>
                </a:lnTo>
                <a:lnTo>
                  <a:pt x="513159" y="585549"/>
                </a:lnTo>
                <a:lnTo>
                  <a:pt x="484578" y="604819"/>
                </a:lnTo>
                <a:lnTo>
                  <a:pt x="449579" y="611886"/>
                </a:lnTo>
                <a:lnTo>
                  <a:pt x="89915" y="611886"/>
                </a:lnTo>
                <a:lnTo>
                  <a:pt x="54917" y="604819"/>
                </a:lnTo>
                <a:lnTo>
                  <a:pt x="26336" y="585549"/>
                </a:lnTo>
                <a:lnTo>
                  <a:pt x="7066" y="556968"/>
                </a:lnTo>
                <a:lnTo>
                  <a:pt x="0" y="521970"/>
                </a:lnTo>
                <a:lnTo>
                  <a:pt x="0" y="8991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6E825C16-D4AF-4129-AAB7-7D3E12A02B43}"/>
              </a:ext>
            </a:extLst>
          </p:cNvPr>
          <p:cNvSpPr txBox="1"/>
          <p:nvPr/>
        </p:nvSpPr>
        <p:spPr>
          <a:xfrm>
            <a:off x="6294315" y="5121140"/>
            <a:ext cx="35763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7345" algn="l"/>
                <a:tab pos="2291080" algn="l"/>
                <a:tab pos="2802255" algn="l"/>
              </a:tabLst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yo</a:t>
            </a:r>
            <a:r>
              <a:rPr sz="2000" b="1" spc="-15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ng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yo</a:t>
            </a:r>
            <a:r>
              <a:rPr sz="2000" b="1" spc="-15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BD521DBC-A2FE-4FFA-B743-E3FD1A066371}"/>
              </a:ext>
            </a:extLst>
          </p:cNvPr>
          <p:cNvSpPr/>
          <p:nvPr/>
        </p:nvSpPr>
        <p:spPr>
          <a:xfrm>
            <a:off x="7373942" y="5401683"/>
            <a:ext cx="1948180" cy="401320"/>
          </a:xfrm>
          <a:custGeom>
            <a:avLst/>
            <a:gdLst/>
            <a:ahLst/>
            <a:cxnLst/>
            <a:rect l="l" t="t" r="r" b="b"/>
            <a:pathLst>
              <a:path w="1948179" h="401320">
                <a:moveTo>
                  <a:pt x="1480866" y="57150"/>
                </a:moveTo>
                <a:lnTo>
                  <a:pt x="933450" y="57150"/>
                </a:lnTo>
                <a:lnTo>
                  <a:pt x="977138" y="57530"/>
                </a:lnTo>
                <a:lnTo>
                  <a:pt x="1021842" y="58673"/>
                </a:lnTo>
                <a:lnTo>
                  <a:pt x="1067562" y="60578"/>
                </a:lnTo>
                <a:lnTo>
                  <a:pt x="1113536" y="63245"/>
                </a:lnTo>
                <a:lnTo>
                  <a:pt x="1160018" y="66675"/>
                </a:lnTo>
                <a:lnTo>
                  <a:pt x="1206119" y="70738"/>
                </a:lnTo>
                <a:lnTo>
                  <a:pt x="1251839" y="75691"/>
                </a:lnTo>
                <a:lnTo>
                  <a:pt x="1297051" y="81406"/>
                </a:lnTo>
                <a:lnTo>
                  <a:pt x="1340866" y="87756"/>
                </a:lnTo>
                <a:lnTo>
                  <a:pt x="1383538" y="94995"/>
                </a:lnTo>
                <a:lnTo>
                  <a:pt x="1424432" y="102869"/>
                </a:lnTo>
                <a:lnTo>
                  <a:pt x="1463421" y="111759"/>
                </a:lnTo>
                <a:lnTo>
                  <a:pt x="1517142" y="126110"/>
                </a:lnTo>
                <a:lnTo>
                  <a:pt x="1564894" y="142366"/>
                </a:lnTo>
                <a:lnTo>
                  <a:pt x="1623060" y="167639"/>
                </a:lnTo>
                <a:lnTo>
                  <a:pt x="1675511" y="196595"/>
                </a:lnTo>
                <a:lnTo>
                  <a:pt x="1723390" y="228726"/>
                </a:lnTo>
                <a:lnTo>
                  <a:pt x="1767459" y="263651"/>
                </a:lnTo>
                <a:lnTo>
                  <a:pt x="1808988" y="301015"/>
                </a:lnTo>
                <a:lnTo>
                  <a:pt x="1867789" y="359981"/>
                </a:lnTo>
                <a:lnTo>
                  <a:pt x="1906270" y="400850"/>
                </a:lnTo>
                <a:lnTo>
                  <a:pt x="1947926" y="361657"/>
                </a:lnTo>
                <a:lnTo>
                  <a:pt x="1909445" y="320801"/>
                </a:lnTo>
                <a:lnTo>
                  <a:pt x="1869567" y="280161"/>
                </a:lnTo>
                <a:lnTo>
                  <a:pt x="1827402" y="240156"/>
                </a:lnTo>
                <a:lnTo>
                  <a:pt x="1782191" y="201802"/>
                </a:lnTo>
                <a:lnTo>
                  <a:pt x="1732788" y="165607"/>
                </a:lnTo>
                <a:lnTo>
                  <a:pt x="1678686" y="132333"/>
                </a:lnTo>
                <a:lnTo>
                  <a:pt x="1618869" y="102615"/>
                </a:lnTo>
                <a:lnTo>
                  <a:pt x="1552448" y="77342"/>
                </a:lnTo>
                <a:lnTo>
                  <a:pt x="1515745" y="66166"/>
                </a:lnTo>
                <a:lnTo>
                  <a:pt x="1496822" y="61086"/>
                </a:lnTo>
                <a:lnTo>
                  <a:pt x="1480866" y="57150"/>
                </a:lnTo>
                <a:close/>
              </a:path>
              <a:path w="1948179" h="401320">
                <a:moveTo>
                  <a:pt x="53340" y="186562"/>
                </a:moveTo>
                <a:lnTo>
                  <a:pt x="0" y="370687"/>
                </a:lnTo>
                <a:lnTo>
                  <a:pt x="179324" y="302907"/>
                </a:lnTo>
                <a:lnTo>
                  <a:pt x="160194" y="285241"/>
                </a:lnTo>
                <a:lnTo>
                  <a:pt x="117729" y="285241"/>
                </a:lnTo>
                <a:lnTo>
                  <a:pt x="76073" y="246125"/>
                </a:lnTo>
                <a:lnTo>
                  <a:pt x="95585" y="225575"/>
                </a:lnTo>
                <a:lnTo>
                  <a:pt x="53340" y="186562"/>
                </a:lnTo>
                <a:close/>
              </a:path>
              <a:path w="1948179" h="401320">
                <a:moveTo>
                  <a:pt x="95585" y="225575"/>
                </a:moveTo>
                <a:lnTo>
                  <a:pt x="76073" y="246125"/>
                </a:lnTo>
                <a:lnTo>
                  <a:pt x="117729" y="285241"/>
                </a:lnTo>
                <a:lnTo>
                  <a:pt x="137160" y="264413"/>
                </a:lnTo>
                <a:lnTo>
                  <a:pt x="137409" y="264199"/>
                </a:lnTo>
                <a:lnTo>
                  <a:pt x="95585" y="225575"/>
                </a:lnTo>
                <a:close/>
              </a:path>
              <a:path w="1948179" h="401320">
                <a:moveTo>
                  <a:pt x="137409" y="264199"/>
                </a:moveTo>
                <a:lnTo>
                  <a:pt x="137160" y="264413"/>
                </a:lnTo>
                <a:lnTo>
                  <a:pt x="117729" y="285241"/>
                </a:lnTo>
                <a:lnTo>
                  <a:pt x="160194" y="285241"/>
                </a:lnTo>
                <a:lnTo>
                  <a:pt x="137409" y="264199"/>
                </a:lnTo>
                <a:close/>
              </a:path>
              <a:path w="1948179" h="401320">
                <a:moveTo>
                  <a:pt x="934085" y="0"/>
                </a:moveTo>
                <a:lnTo>
                  <a:pt x="890904" y="253"/>
                </a:lnTo>
                <a:lnTo>
                  <a:pt x="849502" y="1269"/>
                </a:lnTo>
                <a:lnTo>
                  <a:pt x="808863" y="3047"/>
                </a:lnTo>
                <a:lnTo>
                  <a:pt x="767588" y="6095"/>
                </a:lnTo>
                <a:lnTo>
                  <a:pt x="726440" y="9905"/>
                </a:lnTo>
                <a:lnTo>
                  <a:pt x="685419" y="14604"/>
                </a:lnTo>
                <a:lnTo>
                  <a:pt x="644525" y="20319"/>
                </a:lnTo>
                <a:lnTo>
                  <a:pt x="604139" y="26669"/>
                </a:lnTo>
                <a:lnTo>
                  <a:pt x="564261" y="33908"/>
                </a:lnTo>
                <a:lnTo>
                  <a:pt x="525018" y="41655"/>
                </a:lnTo>
                <a:lnTo>
                  <a:pt x="486664" y="50037"/>
                </a:lnTo>
                <a:lnTo>
                  <a:pt x="449325" y="58927"/>
                </a:lnTo>
                <a:lnTo>
                  <a:pt x="378206" y="78104"/>
                </a:lnTo>
                <a:lnTo>
                  <a:pt x="312674" y="98805"/>
                </a:lnTo>
                <a:lnTo>
                  <a:pt x="254254" y="120268"/>
                </a:lnTo>
                <a:lnTo>
                  <a:pt x="198882" y="147700"/>
                </a:lnTo>
                <a:lnTo>
                  <a:pt x="146939" y="182498"/>
                </a:lnTo>
                <a:lnTo>
                  <a:pt x="99949" y="220979"/>
                </a:lnTo>
                <a:lnTo>
                  <a:pt x="95585" y="225575"/>
                </a:lnTo>
                <a:lnTo>
                  <a:pt x="137409" y="264199"/>
                </a:lnTo>
                <a:lnTo>
                  <a:pt x="158115" y="246379"/>
                </a:lnTo>
                <a:lnTo>
                  <a:pt x="179959" y="229107"/>
                </a:lnTo>
                <a:lnTo>
                  <a:pt x="226187" y="197992"/>
                </a:lnTo>
                <a:lnTo>
                  <a:pt x="262382" y="178815"/>
                </a:lnTo>
                <a:lnTo>
                  <a:pt x="301625" y="163322"/>
                </a:lnTo>
                <a:lnTo>
                  <a:pt x="361188" y="143001"/>
                </a:lnTo>
                <a:lnTo>
                  <a:pt x="427354" y="123697"/>
                </a:lnTo>
                <a:lnTo>
                  <a:pt x="498855" y="105917"/>
                </a:lnTo>
                <a:lnTo>
                  <a:pt x="536194" y="97662"/>
                </a:lnTo>
                <a:lnTo>
                  <a:pt x="574294" y="90042"/>
                </a:lnTo>
                <a:lnTo>
                  <a:pt x="613155" y="83184"/>
                </a:lnTo>
                <a:lnTo>
                  <a:pt x="652399" y="76961"/>
                </a:lnTo>
                <a:lnTo>
                  <a:pt x="692023" y="71373"/>
                </a:lnTo>
                <a:lnTo>
                  <a:pt x="731774" y="66801"/>
                </a:lnTo>
                <a:lnTo>
                  <a:pt x="771778" y="62991"/>
                </a:lnTo>
                <a:lnTo>
                  <a:pt x="811402" y="60197"/>
                </a:lnTo>
                <a:lnTo>
                  <a:pt x="850900" y="58292"/>
                </a:lnTo>
                <a:lnTo>
                  <a:pt x="891286" y="57403"/>
                </a:lnTo>
                <a:lnTo>
                  <a:pt x="1480866" y="57150"/>
                </a:lnTo>
                <a:lnTo>
                  <a:pt x="1477264" y="56260"/>
                </a:lnTo>
                <a:lnTo>
                  <a:pt x="1436877" y="47116"/>
                </a:lnTo>
                <a:lnTo>
                  <a:pt x="1394333" y="38861"/>
                </a:lnTo>
                <a:lnTo>
                  <a:pt x="1350518" y="31368"/>
                </a:lnTo>
                <a:lnTo>
                  <a:pt x="1305178" y="24891"/>
                </a:lnTo>
                <a:lnTo>
                  <a:pt x="1259077" y="18922"/>
                </a:lnTo>
                <a:lnTo>
                  <a:pt x="1212215" y="13969"/>
                </a:lnTo>
                <a:lnTo>
                  <a:pt x="1165098" y="9651"/>
                </a:lnTo>
                <a:lnTo>
                  <a:pt x="1117727" y="6222"/>
                </a:lnTo>
                <a:lnTo>
                  <a:pt x="1070864" y="3555"/>
                </a:lnTo>
                <a:lnTo>
                  <a:pt x="1024254" y="1650"/>
                </a:lnTo>
                <a:lnTo>
                  <a:pt x="978535" y="507"/>
                </a:lnTo>
                <a:lnTo>
                  <a:pt x="9340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A1CDE98B-2DEC-405D-9113-A8DB316AF58E}"/>
              </a:ext>
            </a:extLst>
          </p:cNvPr>
          <p:cNvSpPr/>
          <p:nvPr/>
        </p:nvSpPr>
        <p:spPr>
          <a:xfrm>
            <a:off x="6671378" y="6187559"/>
            <a:ext cx="1399540" cy="177800"/>
          </a:xfrm>
          <a:custGeom>
            <a:avLst/>
            <a:gdLst/>
            <a:ahLst/>
            <a:cxnLst/>
            <a:rect l="l" t="t" r="r" b="b"/>
            <a:pathLst>
              <a:path w="1399540" h="177800">
                <a:moveTo>
                  <a:pt x="1399032" y="0"/>
                </a:moveTo>
                <a:lnTo>
                  <a:pt x="1392789" y="34551"/>
                </a:lnTo>
                <a:lnTo>
                  <a:pt x="1375759" y="62769"/>
                </a:lnTo>
                <a:lnTo>
                  <a:pt x="1350490" y="81795"/>
                </a:lnTo>
                <a:lnTo>
                  <a:pt x="1319530" y="88772"/>
                </a:lnTo>
                <a:lnTo>
                  <a:pt x="779018" y="88772"/>
                </a:lnTo>
                <a:lnTo>
                  <a:pt x="748057" y="95748"/>
                </a:lnTo>
                <a:lnTo>
                  <a:pt x="722788" y="114771"/>
                </a:lnTo>
                <a:lnTo>
                  <a:pt x="705758" y="142988"/>
                </a:lnTo>
                <a:lnTo>
                  <a:pt x="699516" y="177545"/>
                </a:lnTo>
                <a:lnTo>
                  <a:pt x="693273" y="142988"/>
                </a:lnTo>
                <a:lnTo>
                  <a:pt x="676243" y="114771"/>
                </a:lnTo>
                <a:lnTo>
                  <a:pt x="650974" y="95748"/>
                </a:lnTo>
                <a:lnTo>
                  <a:pt x="620013" y="88772"/>
                </a:lnTo>
                <a:lnTo>
                  <a:pt x="79502" y="88772"/>
                </a:lnTo>
                <a:lnTo>
                  <a:pt x="48541" y="81795"/>
                </a:lnTo>
                <a:lnTo>
                  <a:pt x="23272" y="62769"/>
                </a:lnTo>
                <a:lnTo>
                  <a:pt x="6242" y="34551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CB41DCA4-70F4-41BC-91E7-00B766B5F4E3}"/>
              </a:ext>
            </a:extLst>
          </p:cNvPr>
          <p:cNvSpPr txBox="1"/>
          <p:nvPr/>
        </p:nvSpPr>
        <p:spPr>
          <a:xfrm>
            <a:off x="8872162" y="6375138"/>
            <a:ext cx="56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us</a:t>
            </a:r>
            <a:r>
              <a:rPr sz="1800" b="1" dirty="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80C69415-A368-4010-9A84-548B7B265416}"/>
              </a:ext>
            </a:extLst>
          </p:cNvPr>
          <p:cNvSpPr/>
          <p:nvPr/>
        </p:nvSpPr>
        <p:spPr>
          <a:xfrm>
            <a:off x="8791263" y="6187559"/>
            <a:ext cx="737235" cy="177800"/>
          </a:xfrm>
          <a:custGeom>
            <a:avLst/>
            <a:gdLst/>
            <a:ahLst/>
            <a:cxnLst/>
            <a:rect l="l" t="t" r="r" b="b"/>
            <a:pathLst>
              <a:path w="737234" h="177800">
                <a:moveTo>
                  <a:pt x="736853" y="0"/>
                </a:moveTo>
                <a:lnTo>
                  <a:pt x="730611" y="34551"/>
                </a:lnTo>
                <a:lnTo>
                  <a:pt x="713581" y="62769"/>
                </a:lnTo>
                <a:lnTo>
                  <a:pt x="688312" y="81795"/>
                </a:lnTo>
                <a:lnTo>
                  <a:pt x="657351" y="88772"/>
                </a:lnTo>
                <a:lnTo>
                  <a:pt x="447928" y="88772"/>
                </a:lnTo>
                <a:lnTo>
                  <a:pt x="416968" y="95750"/>
                </a:lnTo>
                <a:lnTo>
                  <a:pt x="391699" y="114776"/>
                </a:lnTo>
                <a:lnTo>
                  <a:pt x="374669" y="142994"/>
                </a:lnTo>
                <a:lnTo>
                  <a:pt x="368426" y="177545"/>
                </a:lnTo>
                <a:lnTo>
                  <a:pt x="362184" y="142994"/>
                </a:lnTo>
                <a:lnTo>
                  <a:pt x="345154" y="114776"/>
                </a:lnTo>
                <a:lnTo>
                  <a:pt x="319885" y="95750"/>
                </a:lnTo>
                <a:lnTo>
                  <a:pt x="288925" y="88772"/>
                </a:lnTo>
                <a:lnTo>
                  <a:pt x="79501" y="88772"/>
                </a:lnTo>
                <a:lnTo>
                  <a:pt x="48541" y="81795"/>
                </a:lnTo>
                <a:lnTo>
                  <a:pt x="23272" y="62769"/>
                </a:lnTo>
                <a:lnTo>
                  <a:pt x="6242" y="34551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AAA3A9A0-CAE6-448F-993D-7A94F76904D1}"/>
              </a:ext>
            </a:extLst>
          </p:cNvPr>
          <p:cNvSpPr txBox="1">
            <a:spLocks/>
          </p:cNvSpPr>
          <p:nvPr/>
        </p:nvSpPr>
        <p:spPr>
          <a:xfrm>
            <a:off x="1714188" y="1827598"/>
            <a:ext cx="4019168" cy="24193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298450" indent="-28575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298450" algn="l"/>
              </a:tabLst>
            </a:pP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Wear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Leveling</a:t>
            </a:r>
          </a:p>
          <a:p>
            <a:pPr marL="698500" marR="6985" lvl="1">
              <a:lnSpc>
                <a:spcPct val="100000"/>
              </a:lnSpc>
              <a:spcBef>
                <a:spcPts val="490"/>
              </a:spcBef>
              <a:tabLst>
                <a:tab pos="697865" algn="l"/>
                <a:tab pos="698500" algn="l"/>
              </a:tabLst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b="1" spc="-5" dirty="0">
                <a:solidFill>
                  <a:srgbClr val="750E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blocks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closer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 erase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5080" lvl="1">
              <a:lnSpc>
                <a:spcPct val="100000"/>
              </a:lnSpc>
              <a:spcBef>
                <a:spcPts val="480"/>
              </a:spcBef>
              <a:tabLst>
                <a:tab pos="697865" algn="l"/>
                <a:tab pos="698500" algn="l"/>
              </a:tabLst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How? Simply use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free block  with lower erase count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 </a:t>
            </a:r>
            <a:r>
              <a:rPr lang="en-US" spc="-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young </a:t>
            </a:r>
            <a:r>
              <a:rPr lang="en-US" spc="-5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block) to service  writes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F31D533C-3621-4C47-9FC3-31674DB97D0A}"/>
              </a:ext>
            </a:extLst>
          </p:cNvPr>
          <p:cNvSpPr txBox="1"/>
          <p:nvPr/>
        </p:nvSpPr>
        <p:spPr>
          <a:xfrm>
            <a:off x="6294570" y="1827598"/>
            <a:ext cx="3871595" cy="11391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298450" algn="l"/>
              </a:tabLst>
            </a:pP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Static </a:t>
            </a:r>
            <a:r>
              <a:rPr sz="2400" b="1" spc="-15" dirty="0">
                <a:solidFill>
                  <a:srgbClr val="333333"/>
                </a:solidFill>
                <a:latin typeface="Arial"/>
                <a:cs typeface="Arial"/>
              </a:rPr>
              <a:t>Wear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 Leveling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685165" algn="l"/>
                <a:tab pos="698500" algn="l"/>
              </a:tabLst>
            </a:pP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Let </a:t>
            </a:r>
            <a:r>
              <a:rPr sz="2000" b="1" spc="-5" dirty="0">
                <a:solidFill>
                  <a:srgbClr val="750E6C"/>
                </a:solidFill>
                <a:latin typeface="Arial"/>
                <a:cs typeface="Arial"/>
              </a:rPr>
              <a:t>all blocks (free +</a:t>
            </a:r>
            <a:r>
              <a:rPr sz="2000" b="1" spc="-5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50E6C"/>
                </a:solidFill>
                <a:latin typeface="Arial"/>
                <a:cs typeface="Arial"/>
              </a:rPr>
              <a:t>used)</a:t>
            </a:r>
            <a:endParaRPr sz="2000" dirty="0">
              <a:latin typeface="Arial"/>
              <a:cs typeface="Arial"/>
            </a:endParaRPr>
          </a:p>
          <a:p>
            <a:pPr marL="346710" algn="ctr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have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closer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erase counts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FC6EA997-B039-47FB-8F4C-38D4CD9D4566}"/>
              </a:ext>
            </a:extLst>
          </p:cNvPr>
          <p:cNvSpPr/>
          <p:nvPr/>
        </p:nvSpPr>
        <p:spPr>
          <a:xfrm>
            <a:off x="1714188" y="4679943"/>
            <a:ext cx="1088390" cy="447040"/>
          </a:xfrm>
          <a:custGeom>
            <a:avLst/>
            <a:gdLst/>
            <a:ahLst/>
            <a:cxnLst/>
            <a:rect l="l" t="t" r="r" b="b"/>
            <a:pathLst>
              <a:path w="1088390" h="447039">
                <a:moveTo>
                  <a:pt x="1088136" y="223265"/>
                </a:moveTo>
                <a:lnTo>
                  <a:pt x="0" y="223265"/>
                </a:lnTo>
                <a:lnTo>
                  <a:pt x="544068" y="446531"/>
                </a:lnTo>
                <a:lnTo>
                  <a:pt x="1088136" y="223265"/>
                </a:lnTo>
                <a:close/>
              </a:path>
              <a:path w="1088390" h="447039">
                <a:moveTo>
                  <a:pt x="896238" y="0"/>
                </a:moveTo>
                <a:lnTo>
                  <a:pt x="191871" y="0"/>
                </a:lnTo>
                <a:lnTo>
                  <a:pt x="191871" y="223265"/>
                </a:lnTo>
                <a:lnTo>
                  <a:pt x="896238" y="223265"/>
                </a:lnTo>
                <a:lnTo>
                  <a:pt x="896238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6CB0CCA4-917A-4DE0-966C-0DFCC064540E}"/>
              </a:ext>
            </a:extLst>
          </p:cNvPr>
          <p:cNvSpPr txBox="1"/>
          <p:nvPr/>
        </p:nvSpPr>
        <p:spPr>
          <a:xfrm>
            <a:off x="1869381" y="4534430"/>
            <a:ext cx="1290320" cy="14287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265"/>
              </a:spcBef>
            </a:pPr>
            <a:r>
              <a:rPr sz="1800" b="1" i="1" spc="-5" dirty="0">
                <a:solidFill>
                  <a:srgbClr val="FFFFFF"/>
                </a:solidFill>
                <a:latin typeface="Consolas"/>
                <a:cs typeface="Consolas"/>
              </a:rPr>
              <a:t>write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young</a:t>
            </a:r>
            <a:r>
              <a:rPr sz="2000" b="1" spc="3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old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1870"/>
              </a:spcBef>
              <a:tabLst>
                <a:tab pos="947419" algn="l"/>
              </a:tabLst>
            </a:pPr>
            <a:r>
              <a:rPr sz="1800" spc="-5" dirty="0">
                <a:latin typeface="Arial"/>
                <a:cs typeface="Arial"/>
              </a:rPr>
              <a:t>blk	blk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940D126D-C164-45EC-AAA5-1BEF95BA4B82}"/>
              </a:ext>
            </a:extLst>
          </p:cNvPr>
          <p:cNvSpPr/>
          <p:nvPr/>
        </p:nvSpPr>
        <p:spPr>
          <a:xfrm>
            <a:off x="8932614" y="4679943"/>
            <a:ext cx="1088390" cy="447040"/>
          </a:xfrm>
          <a:custGeom>
            <a:avLst/>
            <a:gdLst/>
            <a:ahLst/>
            <a:cxnLst/>
            <a:rect l="l" t="t" r="r" b="b"/>
            <a:pathLst>
              <a:path w="1088390" h="447039">
                <a:moveTo>
                  <a:pt x="1088136" y="223265"/>
                </a:moveTo>
                <a:lnTo>
                  <a:pt x="0" y="223265"/>
                </a:lnTo>
                <a:lnTo>
                  <a:pt x="544068" y="446531"/>
                </a:lnTo>
                <a:lnTo>
                  <a:pt x="1088136" y="223265"/>
                </a:lnTo>
                <a:close/>
              </a:path>
              <a:path w="1088390" h="447039">
                <a:moveTo>
                  <a:pt x="896239" y="0"/>
                </a:moveTo>
                <a:lnTo>
                  <a:pt x="191897" y="0"/>
                </a:lnTo>
                <a:lnTo>
                  <a:pt x="191897" y="223265"/>
                </a:lnTo>
                <a:lnTo>
                  <a:pt x="896239" y="223265"/>
                </a:lnTo>
                <a:lnTo>
                  <a:pt x="896239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48D1DFE1-F5F4-4C10-8A43-95D7BC2726B2}"/>
              </a:ext>
            </a:extLst>
          </p:cNvPr>
          <p:cNvSpPr txBox="1"/>
          <p:nvPr/>
        </p:nvSpPr>
        <p:spPr>
          <a:xfrm>
            <a:off x="6751770" y="3002273"/>
            <a:ext cx="3417570" cy="197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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Actively move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cold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data in  </a:t>
            </a: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young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block to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elder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marL="469900" marR="33020" indent="-457200">
              <a:lnSpc>
                <a:spcPct val="100000"/>
              </a:lnSpc>
              <a:spcBef>
                <a:spcPts val="480"/>
              </a:spcBef>
              <a:tabLst>
                <a:tab pos="469265" algn="l"/>
              </a:tabLst>
            </a:pPr>
            <a:r>
              <a:rPr sz="2000" spc="-5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Then use this (previously-  used) </a:t>
            </a:r>
            <a:r>
              <a:rPr sz="2000" spc="-5" dirty="0">
                <a:solidFill>
                  <a:srgbClr val="00AF50"/>
                </a:solidFill>
                <a:latin typeface="Arial"/>
                <a:cs typeface="Arial"/>
              </a:rPr>
              <a:t>young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block to  service writes</a:t>
            </a:r>
            <a:endParaRPr sz="2000">
              <a:latin typeface="Arial"/>
              <a:cs typeface="Arial"/>
            </a:endParaRPr>
          </a:p>
          <a:p>
            <a:pPr marR="370205" algn="r">
              <a:lnSpc>
                <a:spcPct val="100000"/>
              </a:lnSpc>
              <a:spcBef>
                <a:spcPts val="755"/>
              </a:spcBef>
            </a:pP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wr</a:t>
            </a:r>
            <a:r>
              <a:rPr sz="1800" b="1" i="1" spc="-5" dirty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sz="1800" b="1" i="1" dirty="0">
                <a:solidFill>
                  <a:srgbClr val="FFFFFF"/>
                </a:solidFill>
                <a:latin typeface="Consolas"/>
                <a:cs typeface="Consolas"/>
              </a:rPr>
              <a:t>te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8D72AA46-7614-42E6-B67A-014514CC8F8C}"/>
              </a:ext>
            </a:extLst>
          </p:cNvPr>
          <p:cNvSpPr/>
          <p:nvPr/>
        </p:nvSpPr>
        <p:spPr>
          <a:xfrm>
            <a:off x="9300659" y="5606534"/>
            <a:ext cx="360680" cy="426720"/>
          </a:xfrm>
          <a:custGeom>
            <a:avLst/>
            <a:gdLst/>
            <a:ahLst/>
            <a:cxnLst/>
            <a:rect l="l" t="t" r="r" b="b"/>
            <a:pathLst>
              <a:path w="360679" h="426720">
                <a:moveTo>
                  <a:pt x="360425" y="0"/>
                </a:moveTo>
                <a:lnTo>
                  <a:pt x="0" y="0"/>
                </a:lnTo>
                <a:lnTo>
                  <a:pt x="0" y="403491"/>
                </a:lnTo>
                <a:lnTo>
                  <a:pt x="49017" y="420121"/>
                </a:lnTo>
                <a:lnTo>
                  <a:pt x="89385" y="426365"/>
                </a:lnTo>
                <a:lnTo>
                  <a:pt x="123265" y="424255"/>
                </a:lnTo>
                <a:lnTo>
                  <a:pt x="152820" y="415826"/>
                </a:lnTo>
                <a:lnTo>
                  <a:pt x="180212" y="403113"/>
                </a:lnTo>
                <a:lnTo>
                  <a:pt x="207605" y="388150"/>
                </a:lnTo>
                <a:lnTo>
                  <a:pt x="237160" y="372971"/>
                </a:lnTo>
                <a:lnTo>
                  <a:pt x="271040" y="359611"/>
                </a:lnTo>
                <a:lnTo>
                  <a:pt x="311408" y="350102"/>
                </a:lnTo>
                <a:lnTo>
                  <a:pt x="360425" y="346481"/>
                </a:lnTo>
                <a:lnTo>
                  <a:pt x="360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F7DB15AA-00FC-4D7A-9BC9-BC24F549A91F}"/>
              </a:ext>
            </a:extLst>
          </p:cNvPr>
          <p:cNvSpPr/>
          <p:nvPr/>
        </p:nvSpPr>
        <p:spPr>
          <a:xfrm>
            <a:off x="9300659" y="5606534"/>
            <a:ext cx="360680" cy="426720"/>
          </a:xfrm>
          <a:custGeom>
            <a:avLst/>
            <a:gdLst/>
            <a:ahLst/>
            <a:cxnLst/>
            <a:rect l="l" t="t" r="r" b="b"/>
            <a:pathLst>
              <a:path w="360679" h="426720">
                <a:moveTo>
                  <a:pt x="0" y="0"/>
                </a:moveTo>
                <a:lnTo>
                  <a:pt x="360425" y="0"/>
                </a:lnTo>
                <a:lnTo>
                  <a:pt x="360425" y="346481"/>
                </a:lnTo>
                <a:lnTo>
                  <a:pt x="311408" y="350102"/>
                </a:lnTo>
                <a:lnTo>
                  <a:pt x="271040" y="359611"/>
                </a:lnTo>
                <a:lnTo>
                  <a:pt x="237160" y="372971"/>
                </a:lnTo>
                <a:lnTo>
                  <a:pt x="207605" y="388150"/>
                </a:lnTo>
                <a:lnTo>
                  <a:pt x="180212" y="403113"/>
                </a:lnTo>
                <a:lnTo>
                  <a:pt x="152820" y="415826"/>
                </a:lnTo>
                <a:lnTo>
                  <a:pt x="123265" y="424255"/>
                </a:lnTo>
                <a:lnTo>
                  <a:pt x="89385" y="426365"/>
                </a:lnTo>
                <a:lnTo>
                  <a:pt x="49017" y="420121"/>
                </a:lnTo>
                <a:lnTo>
                  <a:pt x="0" y="403491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90C15F73-CFA3-4E86-BCF0-9AE5ABE1668C}"/>
              </a:ext>
            </a:extLst>
          </p:cNvPr>
          <p:cNvSpPr txBox="1"/>
          <p:nvPr/>
        </p:nvSpPr>
        <p:spPr>
          <a:xfrm>
            <a:off x="9376605" y="5608313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90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Solid-State Drive vs. Hard Disk Drive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069C433-0275-4791-983D-0187EEDA75D3}"/>
              </a:ext>
            </a:extLst>
          </p:cNvPr>
          <p:cNvSpPr txBox="1"/>
          <p:nvPr/>
        </p:nvSpPr>
        <p:spPr>
          <a:xfrm>
            <a:off x="2667951" y="1033862"/>
            <a:ext cx="28733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3135" marR="5080" indent="-941069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Solid-State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Drive  (SSD)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E53107B-77E2-4E5C-9D71-2C080C652F64}"/>
              </a:ext>
            </a:extLst>
          </p:cNvPr>
          <p:cNvSpPr txBox="1"/>
          <p:nvPr/>
        </p:nvSpPr>
        <p:spPr>
          <a:xfrm>
            <a:off x="6543483" y="1033862"/>
            <a:ext cx="26758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3755" marR="5080" indent="-82169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Hard Disk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Drive  (HDD)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91CACE4-F2D6-400B-92E4-8D942B64E938}"/>
              </a:ext>
            </a:extLst>
          </p:cNvPr>
          <p:cNvSpPr/>
          <p:nvPr/>
        </p:nvSpPr>
        <p:spPr>
          <a:xfrm>
            <a:off x="1598612" y="2048085"/>
            <a:ext cx="8991600" cy="19286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B3650CC2-C145-432E-9D99-34C0BA3AA783}"/>
              </a:ext>
            </a:extLst>
          </p:cNvPr>
          <p:cNvSpPr txBox="1"/>
          <p:nvPr/>
        </p:nvSpPr>
        <p:spPr>
          <a:xfrm>
            <a:off x="2134552" y="3990717"/>
            <a:ext cx="3853815" cy="2586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7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Faster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No vibrations or</a:t>
            </a:r>
            <a:r>
              <a:rPr sz="28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noise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Shock</a:t>
            </a:r>
            <a:r>
              <a:rPr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resistance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More energy</a:t>
            </a:r>
            <a:r>
              <a:rPr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efficient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Lighter and</a:t>
            </a:r>
            <a:r>
              <a:rPr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smaller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1D00BAB5-FE08-47CC-99E7-4B961024C1DA}"/>
              </a:ext>
            </a:extLst>
          </p:cNvPr>
          <p:cNvSpPr txBox="1"/>
          <p:nvPr/>
        </p:nvSpPr>
        <p:spPr>
          <a:xfrm>
            <a:off x="6539420" y="3990717"/>
            <a:ext cx="300418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7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Cheaper per</a:t>
            </a:r>
            <a:r>
              <a:rPr sz="2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GB</a:t>
            </a:r>
            <a:endParaRPr sz="2800">
              <a:latin typeface="Arial"/>
              <a:cs typeface="Arial"/>
            </a:endParaRPr>
          </a:p>
          <a:p>
            <a:pPr marL="396240" indent="-38354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96875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45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Dynamic Wear Leveling (DWL)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AAEAE42E-68E4-4A48-A977-87B2D47580DC}"/>
              </a:ext>
            </a:extLst>
          </p:cNvPr>
          <p:cNvSpPr/>
          <p:nvPr/>
        </p:nvSpPr>
        <p:spPr>
          <a:xfrm>
            <a:off x="5688057" y="5300857"/>
            <a:ext cx="3568700" cy="742950"/>
          </a:xfrm>
          <a:custGeom>
            <a:avLst/>
            <a:gdLst/>
            <a:ahLst/>
            <a:cxnLst/>
            <a:rect l="l" t="t" r="r" b="b"/>
            <a:pathLst>
              <a:path w="3568700" h="742950">
                <a:moveTo>
                  <a:pt x="0" y="91567"/>
                </a:moveTo>
                <a:lnTo>
                  <a:pt x="7199" y="55935"/>
                </a:lnTo>
                <a:lnTo>
                  <a:pt x="26828" y="26828"/>
                </a:lnTo>
                <a:lnTo>
                  <a:pt x="55935" y="7199"/>
                </a:lnTo>
                <a:lnTo>
                  <a:pt x="91566" y="0"/>
                </a:lnTo>
                <a:lnTo>
                  <a:pt x="3476879" y="0"/>
                </a:lnTo>
                <a:lnTo>
                  <a:pt x="3512510" y="7199"/>
                </a:lnTo>
                <a:lnTo>
                  <a:pt x="3541617" y="26828"/>
                </a:lnTo>
                <a:lnTo>
                  <a:pt x="3561246" y="55935"/>
                </a:lnTo>
                <a:lnTo>
                  <a:pt x="3568445" y="91567"/>
                </a:lnTo>
                <a:lnTo>
                  <a:pt x="3568445" y="651370"/>
                </a:lnTo>
                <a:lnTo>
                  <a:pt x="3561246" y="687014"/>
                </a:lnTo>
                <a:lnTo>
                  <a:pt x="3541617" y="716124"/>
                </a:lnTo>
                <a:lnTo>
                  <a:pt x="3512510" y="735752"/>
                </a:lnTo>
                <a:lnTo>
                  <a:pt x="3476879" y="742950"/>
                </a:lnTo>
                <a:lnTo>
                  <a:pt x="91566" y="742950"/>
                </a:lnTo>
                <a:lnTo>
                  <a:pt x="55935" y="735752"/>
                </a:lnTo>
                <a:lnTo>
                  <a:pt x="26828" y="716124"/>
                </a:lnTo>
                <a:lnTo>
                  <a:pt x="7199" y="687014"/>
                </a:lnTo>
                <a:lnTo>
                  <a:pt x="0" y="651370"/>
                </a:lnTo>
                <a:lnTo>
                  <a:pt x="0" y="91567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CA008EAD-B1AB-4A16-B7C6-44F9C7CF7A5B}"/>
              </a:ext>
            </a:extLst>
          </p:cNvPr>
          <p:cNvSpPr/>
          <p:nvPr/>
        </p:nvSpPr>
        <p:spPr>
          <a:xfrm>
            <a:off x="3071350" y="5300857"/>
            <a:ext cx="2527935" cy="742950"/>
          </a:xfrm>
          <a:custGeom>
            <a:avLst/>
            <a:gdLst/>
            <a:ahLst/>
            <a:cxnLst/>
            <a:rect l="l" t="t" r="r" b="b"/>
            <a:pathLst>
              <a:path w="2527935" h="742950">
                <a:moveTo>
                  <a:pt x="0" y="102997"/>
                </a:moveTo>
                <a:lnTo>
                  <a:pt x="8092" y="62900"/>
                </a:lnTo>
                <a:lnTo>
                  <a:pt x="30162" y="30162"/>
                </a:lnTo>
                <a:lnTo>
                  <a:pt x="62900" y="8092"/>
                </a:lnTo>
                <a:lnTo>
                  <a:pt x="102997" y="0"/>
                </a:lnTo>
                <a:lnTo>
                  <a:pt x="2424557" y="0"/>
                </a:lnTo>
                <a:lnTo>
                  <a:pt x="2464653" y="8092"/>
                </a:lnTo>
                <a:lnTo>
                  <a:pt x="2497391" y="30162"/>
                </a:lnTo>
                <a:lnTo>
                  <a:pt x="2519461" y="62900"/>
                </a:lnTo>
                <a:lnTo>
                  <a:pt x="2527554" y="102997"/>
                </a:lnTo>
                <a:lnTo>
                  <a:pt x="2527554" y="639914"/>
                </a:lnTo>
                <a:lnTo>
                  <a:pt x="2519461" y="680017"/>
                </a:lnTo>
                <a:lnTo>
                  <a:pt x="2497391" y="712768"/>
                </a:lnTo>
                <a:lnTo>
                  <a:pt x="2464653" y="734851"/>
                </a:lnTo>
                <a:lnTo>
                  <a:pt x="2424557" y="742950"/>
                </a:lnTo>
                <a:lnTo>
                  <a:pt x="102997" y="742950"/>
                </a:lnTo>
                <a:lnTo>
                  <a:pt x="62900" y="734851"/>
                </a:lnTo>
                <a:lnTo>
                  <a:pt x="30162" y="712768"/>
                </a:lnTo>
                <a:lnTo>
                  <a:pt x="8092" y="680017"/>
                </a:lnTo>
                <a:lnTo>
                  <a:pt x="0" y="639914"/>
                </a:lnTo>
                <a:lnTo>
                  <a:pt x="0" y="10299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7EC6A303-C7A9-4C8B-8BA2-970248D16B81}"/>
              </a:ext>
            </a:extLst>
          </p:cNvPr>
          <p:cNvSpPr/>
          <p:nvPr/>
        </p:nvSpPr>
        <p:spPr>
          <a:xfrm>
            <a:off x="5742159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">
            <a:extLst>
              <a:ext uri="{FF2B5EF4-FFF2-40B4-BE49-F238E27FC236}">
                <a16:creationId xmlns:a16="http://schemas.microsoft.com/office/drawing/2014/main" id="{AA80648D-AA26-407E-9934-F01489879F1A}"/>
              </a:ext>
            </a:extLst>
          </p:cNvPr>
          <p:cNvSpPr/>
          <p:nvPr/>
        </p:nvSpPr>
        <p:spPr>
          <a:xfrm>
            <a:off x="5742159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18A9FAA9-EDD9-4574-8343-51AA0ECD5E1E}"/>
              </a:ext>
            </a:extLst>
          </p:cNvPr>
          <p:cNvSpPr/>
          <p:nvPr/>
        </p:nvSpPr>
        <p:spPr>
          <a:xfrm>
            <a:off x="6264892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8">
            <a:extLst>
              <a:ext uri="{FF2B5EF4-FFF2-40B4-BE49-F238E27FC236}">
                <a16:creationId xmlns:a16="http://schemas.microsoft.com/office/drawing/2014/main" id="{ABFD1ED5-0B69-44DC-928F-215462F89030}"/>
              </a:ext>
            </a:extLst>
          </p:cNvPr>
          <p:cNvSpPr/>
          <p:nvPr/>
        </p:nvSpPr>
        <p:spPr>
          <a:xfrm>
            <a:off x="6264892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AD8D0F62-E5D5-44A2-AFB4-379806B4E923}"/>
              </a:ext>
            </a:extLst>
          </p:cNvPr>
          <p:cNvSpPr/>
          <p:nvPr/>
        </p:nvSpPr>
        <p:spPr>
          <a:xfrm>
            <a:off x="6787624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4B9F2BE1-234D-420D-BB3B-67748E06A40E}"/>
              </a:ext>
            </a:extLst>
          </p:cNvPr>
          <p:cNvSpPr/>
          <p:nvPr/>
        </p:nvSpPr>
        <p:spPr>
          <a:xfrm>
            <a:off x="6787624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1">
            <a:extLst>
              <a:ext uri="{FF2B5EF4-FFF2-40B4-BE49-F238E27FC236}">
                <a16:creationId xmlns:a16="http://schemas.microsoft.com/office/drawing/2014/main" id="{E2DB7DA2-3C44-4814-9EC4-A969C462A1A9}"/>
              </a:ext>
            </a:extLst>
          </p:cNvPr>
          <p:cNvSpPr/>
          <p:nvPr/>
        </p:nvSpPr>
        <p:spPr>
          <a:xfrm>
            <a:off x="7310356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2">
            <a:extLst>
              <a:ext uri="{FF2B5EF4-FFF2-40B4-BE49-F238E27FC236}">
                <a16:creationId xmlns:a16="http://schemas.microsoft.com/office/drawing/2014/main" id="{4F2969D1-6304-4524-8725-1EDF67752505}"/>
              </a:ext>
            </a:extLst>
          </p:cNvPr>
          <p:cNvSpPr/>
          <p:nvPr/>
        </p:nvSpPr>
        <p:spPr>
          <a:xfrm>
            <a:off x="7310356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3">
            <a:extLst>
              <a:ext uri="{FF2B5EF4-FFF2-40B4-BE49-F238E27FC236}">
                <a16:creationId xmlns:a16="http://schemas.microsoft.com/office/drawing/2014/main" id="{2142FF32-211F-4AA8-97FA-F779851F1F6F}"/>
              </a:ext>
            </a:extLst>
          </p:cNvPr>
          <p:cNvSpPr/>
          <p:nvPr/>
        </p:nvSpPr>
        <p:spPr>
          <a:xfrm>
            <a:off x="7833088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4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4">
            <a:extLst>
              <a:ext uri="{FF2B5EF4-FFF2-40B4-BE49-F238E27FC236}">
                <a16:creationId xmlns:a16="http://schemas.microsoft.com/office/drawing/2014/main" id="{3F6D49EE-99B9-4A46-A527-2DFEF2C6798A}"/>
              </a:ext>
            </a:extLst>
          </p:cNvPr>
          <p:cNvSpPr/>
          <p:nvPr/>
        </p:nvSpPr>
        <p:spPr>
          <a:xfrm>
            <a:off x="7833088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4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5">
            <a:extLst>
              <a:ext uri="{FF2B5EF4-FFF2-40B4-BE49-F238E27FC236}">
                <a16:creationId xmlns:a16="http://schemas.microsoft.com/office/drawing/2014/main" id="{1B6E1597-9FBB-4F12-9BA7-DFC493AC7B63}"/>
              </a:ext>
            </a:extLst>
          </p:cNvPr>
          <p:cNvSpPr/>
          <p:nvPr/>
        </p:nvSpPr>
        <p:spPr>
          <a:xfrm>
            <a:off x="8355819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4" h="577214">
                <a:moveTo>
                  <a:pt x="0" y="576833"/>
                </a:moveTo>
                <a:lnTo>
                  <a:pt x="330707" y="576833"/>
                </a:lnTo>
                <a:lnTo>
                  <a:pt x="330707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6">
            <a:extLst>
              <a:ext uri="{FF2B5EF4-FFF2-40B4-BE49-F238E27FC236}">
                <a16:creationId xmlns:a16="http://schemas.microsoft.com/office/drawing/2014/main" id="{7E01617D-0049-4000-999C-38D7A922E835}"/>
              </a:ext>
            </a:extLst>
          </p:cNvPr>
          <p:cNvSpPr/>
          <p:nvPr/>
        </p:nvSpPr>
        <p:spPr>
          <a:xfrm>
            <a:off x="8355819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4" h="577214">
                <a:moveTo>
                  <a:pt x="0" y="576833"/>
                </a:moveTo>
                <a:lnTo>
                  <a:pt x="330707" y="576833"/>
                </a:lnTo>
                <a:lnTo>
                  <a:pt x="330707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7">
            <a:extLst>
              <a:ext uri="{FF2B5EF4-FFF2-40B4-BE49-F238E27FC236}">
                <a16:creationId xmlns:a16="http://schemas.microsoft.com/office/drawing/2014/main" id="{0C1E2627-00FD-41D9-BB2B-BB0043758015}"/>
              </a:ext>
            </a:extLst>
          </p:cNvPr>
          <p:cNvSpPr/>
          <p:nvPr/>
        </p:nvSpPr>
        <p:spPr>
          <a:xfrm>
            <a:off x="8878552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8">
            <a:extLst>
              <a:ext uri="{FF2B5EF4-FFF2-40B4-BE49-F238E27FC236}">
                <a16:creationId xmlns:a16="http://schemas.microsoft.com/office/drawing/2014/main" id="{669B4847-D433-4D6C-90FC-46F2B38EF30E}"/>
              </a:ext>
            </a:extLst>
          </p:cNvPr>
          <p:cNvSpPr/>
          <p:nvPr/>
        </p:nvSpPr>
        <p:spPr>
          <a:xfrm>
            <a:off x="8878552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9">
            <a:extLst>
              <a:ext uri="{FF2B5EF4-FFF2-40B4-BE49-F238E27FC236}">
                <a16:creationId xmlns:a16="http://schemas.microsoft.com/office/drawing/2014/main" id="{7D4C2D56-36AE-4688-8727-9D5EA19BD9EE}"/>
              </a:ext>
            </a:extLst>
          </p:cNvPr>
          <p:cNvSpPr/>
          <p:nvPr/>
        </p:nvSpPr>
        <p:spPr>
          <a:xfrm>
            <a:off x="3127737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0">
            <a:extLst>
              <a:ext uri="{FF2B5EF4-FFF2-40B4-BE49-F238E27FC236}">
                <a16:creationId xmlns:a16="http://schemas.microsoft.com/office/drawing/2014/main" id="{7745C8E8-5B08-40BD-9FBF-C1F86B8F5E05}"/>
              </a:ext>
            </a:extLst>
          </p:cNvPr>
          <p:cNvSpPr/>
          <p:nvPr/>
        </p:nvSpPr>
        <p:spPr>
          <a:xfrm>
            <a:off x="3127737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8" y="576833"/>
                </a:lnTo>
                <a:lnTo>
                  <a:pt x="330708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1">
            <a:extLst>
              <a:ext uri="{FF2B5EF4-FFF2-40B4-BE49-F238E27FC236}">
                <a16:creationId xmlns:a16="http://schemas.microsoft.com/office/drawing/2014/main" id="{6CD4D28F-427B-4BE9-A62E-2576A227490D}"/>
              </a:ext>
            </a:extLst>
          </p:cNvPr>
          <p:cNvSpPr/>
          <p:nvPr/>
        </p:nvSpPr>
        <p:spPr>
          <a:xfrm>
            <a:off x="3650470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7" y="576833"/>
                </a:lnTo>
                <a:lnTo>
                  <a:pt x="330707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2">
            <a:extLst>
              <a:ext uri="{FF2B5EF4-FFF2-40B4-BE49-F238E27FC236}">
                <a16:creationId xmlns:a16="http://schemas.microsoft.com/office/drawing/2014/main" id="{8C740A26-BC02-451B-8B16-CB1387EBB2CE}"/>
              </a:ext>
            </a:extLst>
          </p:cNvPr>
          <p:cNvSpPr/>
          <p:nvPr/>
        </p:nvSpPr>
        <p:spPr>
          <a:xfrm>
            <a:off x="3650470" y="5387725"/>
            <a:ext cx="330835" cy="577215"/>
          </a:xfrm>
          <a:custGeom>
            <a:avLst/>
            <a:gdLst/>
            <a:ahLst/>
            <a:cxnLst/>
            <a:rect l="l" t="t" r="r" b="b"/>
            <a:pathLst>
              <a:path w="330835" h="577214">
                <a:moveTo>
                  <a:pt x="0" y="576833"/>
                </a:moveTo>
                <a:lnTo>
                  <a:pt x="330707" y="576833"/>
                </a:lnTo>
                <a:lnTo>
                  <a:pt x="330707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D2790E01-C91E-4870-A814-8ED5BAC1212F}"/>
              </a:ext>
            </a:extLst>
          </p:cNvPr>
          <p:cNvSpPr/>
          <p:nvPr/>
        </p:nvSpPr>
        <p:spPr>
          <a:xfrm>
            <a:off x="4173202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69" h="577214">
                <a:moveTo>
                  <a:pt x="0" y="576833"/>
                </a:moveTo>
                <a:lnTo>
                  <a:pt x="331469" y="576833"/>
                </a:lnTo>
                <a:lnTo>
                  <a:pt x="331469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4">
            <a:extLst>
              <a:ext uri="{FF2B5EF4-FFF2-40B4-BE49-F238E27FC236}">
                <a16:creationId xmlns:a16="http://schemas.microsoft.com/office/drawing/2014/main" id="{0295E35E-C7D6-4986-A3DC-AE76D42A977C}"/>
              </a:ext>
            </a:extLst>
          </p:cNvPr>
          <p:cNvSpPr/>
          <p:nvPr/>
        </p:nvSpPr>
        <p:spPr>
          <a:xfrm>
            <a:off x="4173202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69" h="577214">
                <a:moveTo>
                  <a:pt x="0" y="576833"/>
                </a:moveTo>
                <a:lnTo>
                  <a:pt x="331469" y="576833"/>
                </a:lnTo>
                <a:lnTo>
                  <a:pt x="331469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5">
            <a:extLst>
              <a:ext uri="{FF2B5EF4-FFF2-40B4-BE49-F238E27FC236}">
                <a16:creationId xmlns:a16="http://schemas.microsoft.com/office/drawing/2014/main" id="{49EB7965-102D-41B1-8808-9F18E6B98A1B}"/>
              </a:ext>
            </a:extLst>
          </p:cNvPr>
          <p:cNvSpPr/>
          <p:nvPr/>
        </p:nvSpPr>
        <p:spPr>
          <a:xfrm>
            <a:off x="4695933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6">
            <a:extLst>
              <a:ext uri="{FF2B5EF4-FFF2-40B4-BE49-F238E27FC236}">
                <a16:creationId xmlns:a16="http://schemas.microsoft.com/office/drawing/2014/main" id="{214E576F-FF88-48F6-9C1C-51C12C946D46}"/>
              </a:ext>
            </a:extLst>
          </p:cNvPr>
          <p:cNvSpPr/>
          <p:nvPr/>
        </p:nvSpPr>
        <p:spPr>
          <a:xfrm>
            <a:off x="4695933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7">
            <a:extLst>
              <a:ext uri="{FF2B5EF4-FFF2-40B4-BE49-F238E27FC236}">
                <a16:creationId xmlns:a16="http://schemas.microsoft.com/office/drawing/2014/main" id="{E03D6AF3-3C8C-4E83-983D-AD231821897F}"/>
              </a:ext>
            </a:extLst>
          </p:cNvPr>
          <p:cNvSpPr/>
          <p:nvPr/>
        </p:nvSpPr>
        <p:spPr>
          <a:xfrm>
            <a:off x="5218665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8">
            <a:extLst>
              <a:ext uri="{FF2B5EF4-FFF2-40B4-BE49-F238E27FC236}">
                <a16:creationId xmlns:a16="http://schemas.microsoft.com/office/drawing/2014/main" id="{159750F8-2234-42B5-801E-A3B94EB7796A}"/>
              </a:ext>
            </a:extLst>
          </p:cNvPr>
          <p:cNvSpPr/>
          <p:nvPr/>
        </p:nvSpPr>
        <p:spPr>
          <a:xfrm>
            <a:off x="5218665" y="5387725"/>
            <a:ext cx="331470" cy="577215"/>
          </a:xfrm>
          <a:custGeom>
            <a:avLst/>
            <a:gdLst/>
            <a:ahLst/>
            <a:cxnLst/>
            <a:rect l="l" t="t" r="r" b="b"/>
            <a:pathLst>
              <a:path w="331470" h="577214">
                <a:moveTo>
                  <a:pt x="0" y="576833"/>
                </a:moveTo>
                <a:lnTo>
                  <a:pt x="331470" y="576833"/>
                </a:lnTo>
                <a:lnTo>
                  <a:pt x="331470" y="0"/>
                </a:lnTo>
                <a:lnTo>
                  <a:pt x="0" y="0"/>
                </a:lnTo>
                <a:lnTo>
                  <a:pt x="0" y="57683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9">
            <a:extLst>
              <a:ext uri="{FF2B5EF4-FFF2-40B4-BE49-F238E27FC236}">
                <a16:creationId xmlns:a16="http://schemas.microsoft.com/office/drawing/2014/main" id="{BFC8A7C9-0AAB-4236-9E4E-076B9372E347}"/>
              </a:ext>
            </a:extLst>
          </p:cNvPr>
          <p:cNvSpPr/>
          <p:nvPr/>
        </p:nvSpPr>
        <p:spPr>
          <a:xfrm>
            <a:off x="2343182" y="3368425"/>
            <a:ext cx="111125" cy="1866900"/>
          </a:xfrm>
          <a:custGeom>
            <a:avLst/>
            <a:gdLst/>
            <a:ahLst/>
            <a:cxnLst/>
            <a:rect l="l" t="t" r="r" b="b"/>
            <a:pathLst>
              <a:path w="111125" h="1866900">
                <a:moveTo>
                  <a:pt x="55321" y="37733"/>
                </a:moveTo>
                <a:lnTo>
                  <a:pt x="45796" y="54066"/>
                </a:lnTo>
                <a:lnTo>
                  <a:pt x="45796" y="1866899"/>
                </a:lnTo>
                <a:lnTo>
                  <a:pt x="64846" y="1866899"/>
                </a:lnTo>
                <a:lnTo>
                  <a:pt x="64846" y="54066"/>
                </a:lnTo>
                <a:lnTo>
                  <a:pt x="55321" y="37733"/>
                </a:lnTo>
                <a:close/>
              </a:path>
              <a:path w="111125" h="1866900">
                <a:moveTo>
                  <a:pt x="55321" y="0"/>
                </a:moveTo>
                <a:lnTo>
                  <a:pt x="2641" y="90296"/>
                </a:lnTo>
                <a:lnTo>
                  <a:pt x="0" y="94741"/>
                </a:lnTo>
                <a:lnTo>
                  <a:pt x="1523" y="100583"/>
                </a:lnTo>
                <a:lnTo>
                  <a:pt x="10617" y="105917"/>
                </a:lnTo>
                <a:lnTo>
                  <a:pt x="16446" y="104393"/>
                </a:lnTo>
                <a:lnTo>
                  <a:pt x="45796" y="54066"/>
                </a:lnTo>
                <a:lnTo>
                  <a:pt x="45796" y="18795"/>
                </a:lnTo>
                <a:lnTo>
                  <a:pt x="66286" y="18795"/>
                </a:lnTo>
                <a:lnTo>
                  <a:pt x="55321" y="0"/>
                </a:lnTo>
                <a:close/>
              </a:path>
              <a:path w="111125" h="1866900">
                <a:moveTo>
                  <a:pt x="66286" y="18795"/>
                </a:moveTo>
                <a:lnTo>
                  <a:pt x="64846" y="18795"/>
                </a:lnTo>
                <a:lnTo>
                  <a:pt x="64846" y="54066"/>
                </a:lnTo>
                <a:lnTo>
                  <a:pt x="94195" y="104393"/>
                </a:lnTo>
                <a:lnTo>
                  <a:pt x="100025" y="105917"/>
                </a:lnTo>
                <a:lnTo>
                  <a:pt x="109118" y="100583"/>
                </a:lnTo>
                <a:lnTo>
                  <a:pt x="110655" y="94741"/>
                </a:lnTo>
                <a:lnTo>
                  <a:pt x="108000" y="90296"/>
                </a:lnTo>
                <a:lnTo>
                  <a:pt x="66286" y="18795"/>
                </a:lnTo>
                <a:close/>
              </a:path>
              <a:path w="111125" h="1866900">
                <a:moveTo>
                  <a:pt x="64846" y="18795"/>
                </a:moveTo>
                <a:lnTo>
                  <a:pt x="45796" y="18795"/>
                </a:lnTo>
                <a:lnTo>
                  <a:pt x="45796" y="54066"/>
                </a:lnTo>
                <a:lnTo>
                  <a:pt x="55321" y="37733"/>
                </a:lnTo>
                <a:lnTo>
                  <a:pt x="47091" y="23621"/>
                </a:lnTo>
                <a:lnTo>
                  <a:pt x="64846" y="23621"/>
                </a:lnTo>
                <a:lnTo>
                  <a:pt x="64846" y="18795"/>
                </a:lnTo>
                <a:close/>
              </a:path>
              <a:path w="111125" h="1866900">
                <a:moveTo>
                  <a:pt x="64846" y="23621"/>
                </a:moveTo>
                <a:lnTo>
                  <a:pt x="63550" y="23621"/>
                </a:lnTo>
                <a:lnTo>
                  <a:pt x="55321" y="37733"/>
                </a:lnTo>
                <a:lnTo>
                  <a:pt x="64846" y="54066"/>
                </a:lnTo>
                <a:lnTo>
                  <a:pt x="64846" y="23621"/>
                </a:lnTo>
                <a:close/>
              </a:path>
              <a:path w="111125" h="1866900">
                <a:moveTo>
                  <a:pt x="63550" y="23621"/>
                </a:moveTo>
                <a:lnTo>
                  <a:pt x="47091" y="23621"/>
                </a:lnTo>
                <a:lnTo>
                  <a:pt x="55321" y="37733"/>
                </a:lnTo>
                <a:lnTo>
                  <a:pt x="63550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30">
            <a:extLst>
              <a:ext uri="{FF2B5EF4-FFF2-40B4-BE49-F238E27FC236}">
                <a16:creationId xmlns:a16="http://schemas.microsoft.com/office/drawing/2014/main" id="{8372C4C8-3644-458F-A9B6-9BF548AB68C6}"/>
              </a:ext>
            </a:extLst>
          </p:cNvPr>
          <p:cNvSpPr txBox="1"/>
          <p:nvPr/>
        </p:nvSpPr>
        <p:spPr>
          <a:xfrm>
            <a:off x="837828" y="886924"/>
            <a:ext cx="8638540" cy="23780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DWL achieves wear leveling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only for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hot</a:t>
            </a:r>
            <a:r>
              <a:rPr sz="28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blocks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Hot Block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a block mainly containing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hot</a:t>
            </a:r>
            <a:r>
              <a:rPr sz="24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Cold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a block mainly containing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cold</a:t>
            </a:r>
            <a:r>
              <a:rPr sz="2400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Hot blocks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will be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worn out earlier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than cold</a:t>
            </a:r>
            <a:r>
              <a:rPr sz="2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sz="28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130"/>
              </a:spcBef>
            </a:pPr>
            <a:r>
              <a:rPr lang="en-US" altLang="zh-TW" sz="2000" b="1" spc="-5" dirty="0">
                <a:solidFill>
                  <a:srgbClr val="6F2F9F"/>
                </a:solidFill>
                <a:latin typeface="Arial"/>
                <a:cs typeface="Arial"/>
              </a:rPr>
              <a:t>         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P/E</a:t>
            </a: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Arial"/>
                <a:cs typeface="Arial"/>
              </a:rPr>
              <a:t>cycles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2" name="object 31">
            <a:extLst>
              <a:ext uri="{FF2B5EF4-FFF2-40B4-BE49-F238E27FC236}">
                <a16:creationId xmlns:a16="http://schemas.microsoft.com/office/drawing/2014/main" id="{6EAB689B-2B28-4456-A451-FEC9A53C0F2B}"/>
              </a:ext>
            </a:extLst>
          </p:cNvPr>
          <p:cNvSpPr txBox="1"/>
          <p:nvPr/>
        </p:nvSpPr>
        <p:spPr>
          <a:xfrm>
            <a:off x="3853034" y="6070096"/>
            <a:ext cx="1210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Hot</a:t>
            </a: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32">
            <a:extLst>
              <a:ext uri="{FF2B5EF4-FFF2-40B4-BE49-F238E27FC236}">
                <a16:creationId xmlns:a16="http://schemas.microsoft.com/office/drawing/2014/main" id="{07148122-DEEF-4636-9128-3472C5644ED1}"/>
              </a:ext>
            </a:extLst>
          </p:cNvPr>
          <p:cNvSpPr txBox="1"/>
          <p:nvPr/>
        </p:nvSpPr>
        <p:spPr>
          <a:xfrm>
            <a:off x="6941420" y="6070096"/>
            <a:ext cx="1338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Cold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33">
            <a:extLst>
              <a:ext uri="{FF2B5EF4-FFF2-40B4-BE49-F238E27FC236}">
                <a16:creationId xmlns:a16="http://schemas.microsoft.com/office/drawing/2014/main" id="{306F161E-B8FB-4835-88EF-EFAD0263C9D5}"/>
              </a:ext>
            </a:extLst>
          </p:cNvPr>
          <p:cNvSpPr txBox="1"/>
          <p:nvPr/>
        </p:nvSpPr>
        <p:spPr>
          <a:xfrm>
            <a:off x="9556351" y="3435100"/>
            <a:ext cx="9188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P/E</a:t>
            </a:r>
            <a:r>
              <a:rPr sz="1600" i="1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Cycle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34">
            <a:extLst>
              <a:ext uri="{FF2B5EF4-FFF2-40B4-BE49-F238E27FC236}">
                <a16:creationId xmlns:a16="http://schemas.microsoft.com/office/drawing/2014/main" id="{140FF86B-82FF-4074-B375-7E37821A387B}"/>
              </a:ext>
            </a:extLst>
          </p:cNvPr>
          <p:cNvSpPr/>
          <p:nvPr/>
        </p:nvSpPr>
        <p:spPr>
          <a:xfrm>
            <a:off x="5745969" y="507530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35">
            <a:extLst>
              <a:ext uri="{FF2B5EF4-FFF2-40B4-BE49-F238E27FC236}">
                <a16:creationId xmlns:a16="http://schemas.microsoft.com/office/drawing/2014/main" id="{F1198023-88C0-49FD-97A1-15B4885943E6}"/>
              </a:ext>
            </a:extLst>
          </p:cNvPr>
          <p:cNvSpPr/>
          <p:nvPr/>
        </p:nvSpPr>
        <p:spPr>
          <a:xfrm>
            <a:off x="6268701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36">
            <a:extLst>
              <a:ext uri="{FF2B5EF4-FFF2-40B4-BE49-F238E27FC236}">
                <a16:creationId xmlns:a16="http://schemas.microsoft.com/office/drawing/2014/main" id="{DDD3F695-26CB-4F2F-A088-BBDECFCD4F41}"/>
              </a:ext>
            </a:extLst>
          </p:cNvPr>
          <p:cNvSpPr/>
          <p:nvPr/>
        </p:nvSpPr>
        <p:spPr>
          <a:xfrm>
            <a:off x="6791433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37">
            <a:extLst>
              <a:ext uri="{FF2B5EF4-FFF2-40B4-BE49-F238E27FC236}">
                <a16:creationId xmlns:a16="http://schemas.microsoft.com/office/drawing/2014/main" id="{3A998A19-4D0C-4CBB-A089-220FBF4CEFE2}"/>
              </a:ext>
            </a:extLst>
          </p:cNvPr>
          <p:cNvSpPr/>
          <p:nvPr/>
        </p:nvSpPr>
        <p:spPr>
          <a:xfrm>
            <a:off x="7314165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38">
            <a:extLst>
              <a:ext uri="{FF2B5EF4-FFF2-40B4-BE49-F238E27FC236}">
                <a16:creationId xmlns:a16="http://schemas.microsoft.com/office/drawing/2014/main" id="{FC147E8D-993E-4980-9EBC-DB54E9B04F87}"/>
              </a:ext>
            </a:extLst>
          </p:cNvPr>
          <p:cNvSpPr/>
          <p:nvPr/>
        </p:nvSpPr>
        <p:spPr>
          <a:xfrm>
            <a:off x="7830801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9">
            <a:extLst>
              <a:ext uri="{FF2B5EF4-FFF2-40B4-BE49-F238E27FC236}">
                <a16:creationId xmlns:a16="http://schemas.microsoft.com/office/drawing/2014/main" id="{55C390F8-2179-4B41-911A-3DF7222753CF}"/>
              </a:ext>
            </a:extLst>
          </p:cNvPr>
          <p:cNvSpPr/>
          <p:nvPr/>
        </p:nvSpPr>
        <p:spPr>
          <a:xfrm>
            <a:off x="8353533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40">
            <a:extLst>
              <a:ext uri="{FF2B5EF4-FFF2-40B4-BE49-F238E27FC236}">
                <a16:creationId xmlns:a16="http://schemas.microsoft.com/office/drawing/2014/main" id="{0AACF62A-F8E3-438E-A8A9-37310ADAC617}"/>
              </a:ext>
            </a:extLst>
          </p:cNvPr>
          <p:cNvSpPr/>
          <p:nvPr/>
        </p:nvSpPr>
        <p:spPr>
          <a:xfrm>
            <a:off x="8876266" y="5075304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2" name="object 41">
            <a:extLst>
              <a:ext uri="{FF2B5EF4-FFF2-40B4-BE49-F238E27FC236}">
                <a16:creationId xmlns:a16="http://schemas.microsoft.com/office/drawing/2014/main" id="{D5EC2C59-2A4D-440C-BA01-D032B2D1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31521"/>
              </p:ext>
            </p:extLst>
          </p:nvPr>
        </p:nvGraphicFramePr>
        <p:xfrm>
          <a:off x="3121261" y="3483867"/>
          <a:ext cx="330835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3" name="object 42">
            <a:extLst>
              <a:ext uri="{FF2B5EF4-FFF2-40B4-BE49-F238E27FC236}">
                <a16:creationId xmlns:a16="http://schemas.microsoft.com/office/drawing/2014/main" id="{E3D468EB-B27F-4E8F-A039-84E255F5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15020"/>
              </p:ext>
            </p:extLst>
          </p:nvPr>
        </p:nvGraphicFramePr>
        <p:xfrm>
          <a:off x="3641706" y="3483867"/>
          <a:ext cx="331470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4" name="object 43">
            <a:extLst>
              <a:ext uri="{FF2B5EF4-FFF2-40B4-BE49-F238E27FC236}">
                <a16:creationId xmlns:a16="http://schemas.microsoft.com/office/drawing/2014/main" id="{D374C6FE-A3B3-45C5-9795-2C83B2DC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66807"/>
              </p:ext>
            </p:extLst>
          </p:nvPr>
        </p:nvGraphicFramePr>
        <p:xfrm>
          <a:off x="4169011" y="3483867"/>
          <a:ext cx="330835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5" name="object 44">
            <a:extLst>
              <a:ext uri="{FF2B5EF4-FFF2-40B4-BE49-F238E27FC236}">
                <a16:creationId xmlns:a16="http://schemas.microsoft.com/office/drawing/2014/main" id="{F665797E-D139-40F7-98B8-EBD594451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03609"/>
              </p:ext>
            </p:extLst>
          </p:nvPr>
        </p:nvGraphicFramePr>
        <p:xfrm>
          <a:off x="4689456" y="3483867"/>
          <a:ext cx="331470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6" name="object 45">
            <a:extLst>
              <a:ext uri="{FF2B5EF4-FFF2-40B4-BE49-F238E27FC236}">
                <a16:creationId xmlns:a16="http://schemas.microsoft.com/office/drawing/2014/main" id="{8AA76E40-EB68-4E37-B862-43158BEC8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35260"/>
              </p:ext>
            </p:extLst>
          </p:nvPr>
        </p:nvGraphicFramePr>
        <p:xfrm>
          <a:off x="5210664" y="3483867"/>
          <a:ext cx="330835" cy="1742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7" name="object 46">
            <a:extLst>
              <a:ext uri="{FF2B5EF4-FFF2-40B4-BE49-F238E27FC236}">
                <a16:creationId xmlns:a16="http://schemas.microsoft.com/office/drawing/2014/main" id="{60EF786F-301B-45EB-8FD1-FCEBFBD929C0}"/>
              </a:ext>
            </a:extLst>
          </p:cNvPr>
          <p:cNvSpPr txBox="1"/>
          <p:nvPr/>
        </p:nvSpPr>
        <p:spPr>
          <a:xfrm>
            <a:off x="9350356" y="5521709"/>
            <a:ext cx="7727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8" name="object 47">
            <a:extLst>
              <a:ext uri="{FF2B5EF4-FFF2-40B4-BE49-F238E27FC236}">
                <a16:creationId xmlns:a16="http://schemas.microsoft.com/office/drawing/2014/main" id="{61DDDBFD-DA8B-4649-9064-0AA19492993D}"/>
              </a:ext>
            </a:extLst>
          </p:cNvPr>
          <p:cNvSpPr txBox="1"/>
          <p:nvPr/>
        </p:nvSpPr>
        <p:spPr>
          <a:xfrm>
            <a:off x="1694035" y="3304544"/>
            <a:ext cx="589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5000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9" name="object 48">
            <a:extLst>
              <a:ext uri="{FF2B5EF4-FFF2-40B4-BE49-F238E27FC236}">
                <a16:creationId xmlns:a16="http://schemas.microsoft.com/office/drawing/2014/main" id="{B7E2F77C-0461-4161-997F-F124556BEAA4}"/>
              </a:ext>
            </a:extLst>
          </p:cNvPr>
          <p:cNvSpPr txBox="1"/>
          <p:nvPr/>
        </p:nvSpPr>
        <p:spPr>
          <a:xfrm>
            <a:off x="2782044" y="3140968"/>
            <a:ext cx="7625080" cy="330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6732905" algn="l"/>
              </a:tabLst>
            </a:pPr>
            <a:r>
              <a:rPr sz="3000" b="1" spc="-847" baseline="-36111" dirty="0">
                <a:latin typeface="Arial"/>
                <a:cs typeface="Arial"/>
              </a:rPr>
              <a:t> </a:t>
            </a:r>
            <a:r>
              <a:rPr sz="1600" i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	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spc="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ximal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0" name="object 49">
            <a:extLst>
              <a:ext uri="{FF2B5EF4-FFF2-40B4-BE49-F238E27FC236}">
                <a16:creationId xmlns:a16="http://schemas.microsoft.com/office/drawing/2014/main" id="{C3ADED7F-1263-46D7-AF3B-3F058338EE58}"/>
              </a:ext>
            </a:extLst>
          </p:cNvPr>
          <p:cNvSpPr txBox="1"/>
          <p:nvPr/>
        </p:nvSpPr>
        <p:spPr>
          <a:xfrm>
            <a:off x="2100435" y="504622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39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Static Wear Leveling (SWL)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SWL achieves wear leveling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for all blocks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lang="en-US" altLang="zh-TW" sz="2800" spc="-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pro-  actively moving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cold data to young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Extra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data migrations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lang="en-US" altLang="zh-TW" sz="24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introduced.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Performance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traded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lifetime/endurance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1755"/>
              </a:spcBef>
              <a:buNone/>
            </a:pPr>
            <a:r>
              <a:rPr lang="en-US" altLang="zh-TW" sz="2000" b="1" spc="-5" dirty="0">
                <a:solidFill>
                  <a:srgbClr val="6F2F9F"/>
                </a:solidFill>
                <a:latin typeface="Arial"/>
                <a:cs typeface="Arial"/>
              </a:rPr>
              <a:t>             P/E</a:t>
            </a:r>
            <a:r>
              <a:rPr lang="en-US" altLang="zh-TW" sz="20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6F2F9F"/>
                </a:solidFill>
                <a:latin typeface="Arial"/>
                <a:cs typeface="Arial"/>
              </a:rPr>
              <a:t>cycles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E90E93C-39EF-4563-A033-E3BB990DCC11}"/>
              </a:ext>
            </a:extLst>
          </p:cNvPr>
          <p:cNvSpPr/>
          <p:nvPr/>
        </p:nvSpPr>
        <p:spPr>
          <a:xfrm>
            <a:off x="5903109" y="5220320"/>
            <a:ext cx="3568700" cy="742950"/>
          </a:xfrm>
          <a:custGeom>
            <a:avLst/>
            <a:gdLst/>
            <a:ahLst/>
            <a:cxnLst/>
            <a:rect l="l" t="t" r="r" b="b"/>
            <a:pathLst>
              <a:path w="3568700" h="742950">
                <a:moveTo>
                  <a:pt x="0" y="91566"/>
                </a:moveTo>
                <a:lnTo>
                  <a:pt x="7199" y="55935"/>
                </a:lnTo>
                <a:lnTo>
                  <a:pt x="26828" y="26828"/>
                </a:lnTo>
                <a:lnTo>
                  <a:pt x="55935" y="7199"/>
                </a:lnTo>
                <a:lnTo>
                  <a:pt x="91566" y="0"/>
                </a:lnTo>
                <a:lnTo>
                  <a:pt x="3476879" y="0"/>
                </a:lnTo>
                <a:lnTo>
                  <a:pt x="3512510" y="7199"/>
                </a:lnTo>
                <a:lnTo>
                  <a:pt x="3541617" y="26828"/>
                </a:lnTo>
                <a:lnTo>
                  <a:pt x="3561246" y="55935"/>
                </a:lnTo>
                <a:lnTo>
                  <a:pt x="3568445" y="91566"/>
                </a:lnTo>
                <a:lnTo>
                  <a:pt x="3568445" y="651370"/>
                </a:lnTo>
                <a:lnTo>
                  <a:pt x="3561246" y="687014"/>
                </a:lnTo>
                <a:lnTo>
                  <a:pt x="3541617" y="716124"/>
                </a:lnTo>
                <a:lnTo>
                  <a:pt x="3512510" y="735752"/>
                </a:lnTo>
                <a:lnTo>
                  <a:pt x="3476879" y="742949"/>
                </a:lnTo>
                <a:lnTo>
                  <a:pt x="91566" y="742949"/>
                </a:lnTo>
                <a:lnTo>
                  <a:pt x="55935" y="735752"/>
                </a:lnTo>
                <a:lnTo>
                  <a:pt x="26828" y="716124"/>
                </a:lnTo>
                <a:lnTo>
                  <a:pt x="7199" y="687014"/>
                </a:lnTo>
                <a:lnTo>
                  <a:pt x="0" y="651370"/>
                </a:lnTo>
                <a:lnTo>
                  <a:pt x="0" y="91566"/>
                </a:lnTo>
                <a:close/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466482A-6AD6-4873-B5F2-7892EACB1128}"/>
              </a:ext>
            </a:extLst>
          </p:cNvPr>
          <p:cNvSpPr/>
          <p:nvPr/>
        </p:nvSpPr>
        <p:spPr>
          <a:xfrm>
            <a:off x="3286402" y="5220320"/>
            <a:ext cx="2527935" cy="742950"/>
          </a:xfrm>
          <a:custGeom>
            <a:avLst/>
            <a:gdLst/>
            <a:ahLst/>
            <a:cxnLst/>
            <a:rect l="l" t="t" r="r" b="b"/>
            <a:pathLst>
              <a:path w="2527935" h="742950">
                <a:moveTo>
                  <a:pt x="0" y="102996"/>
                </a:moveTo>
                <a:lnTo>
                  <a:pt x="8092" y="62900"/>
                </a:lnTo>
                <a:lnTo>
                  <a:pt x="30162" y="30162"/>
                </a:lnTo>
                <a:lnTo>
                  <a:pt x="62900" y="8092"/>
                </a:lnTo>
                <a:lnTo>
                  <a:pt x="102997" y="0"/>
                </a:lnTo>
                <a:lnTo>
                  <a:pt x="2424557" y="0"/>
                </a:lnTo>
                <a:lnTo>
                  <a:pt x="2464653" y="8092"/>
                </a:lnTo>
                <a:lnTo>
                  <a:pt x="2497391" y="30162"/>
                </a:lnTo>
                <a:lnTo>
                  <a:pt x="2519461" y="62900"/>
                </a:lnTo>
                <a:lnTo>
                  <a:pt x="2527554" y="102996"/>
                </a:lnTo>
                <a:lnTo>
                  <a:pt x="2527554" y="639914"/>
                </a:lnTo>
                <a:lnTo>
                  <a:pt x="2519461" y="680017"/>
                </a:lnTo>
                <a:lnTo>
                  <a:pt x="2497391" y="712768"/>
                </a:lnTo>
                <a:lnTo>
                  <a:pt x="2464653" y="734851"/>
                </a:lnTo>
                <a:lnTo>
                  <a:pt x="2424557" y="742949"/>
                </a:lnTo>
                <a:lnTo>
                  <a:pt x="102997" y="742949"/>
                </a:lnTo>
                <a:lnTo>
                  <a:pt x="62900" y="734851"/>
                </a:lnTo>
                <a:lnTo>
                  <a:pt x="30162" y="712768"/>
                </a:lnTo>
                <a:lnTo>
                  <a:pt x="8092" y="680017"/>
                </a:lnTo>
                <a:lnTo>
                  <a:pt x="0" y="639914"/>
                </a:lnTo>
                <a:lnTo>
                  <a:pt x="0" y="102996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1AFEEF3-6C25-4229-BCA3-CFEFA53AF210}"/>
              </a:ext>
            </a:extLst>
          </p:cNvPr>
          <p:cNvSpPr txBox="1"/>
          <p:nvPr/>
        </p:nvSpPr>
        <p:spPr>
          <a:xfrm>
            <a:off x="7156472" y="5990575"/>
            <a:ext cx="1337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Cold</a:t>
            </a:r>
            <a:r>
              <a:rPr sz="20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7BD02D3-ADB8-4D78-B77E-04CD93644DEE}"/>
              </a:ext>
            </a:extLst>
          </p:cNvPr>
          <p:cNvSpPr/>
          <p:nvPr/>
        </p:nvSpPr>
        <p:spPr>
          <a:xfrm>
            <a:off x="5957211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99F42D0-60ED-480F-A56A-1D142DC52C11}"/>
              </a:ext>
            </a:extLst>
          </p:cNvPr>
          <p:cNvSpPr/>
          <p:nvPr/>
        </p:nvSpPr>
        <p:spPr>
          <a:xfrm>
            <a:off x="5957211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02B88A5-19EC-4A6E-8A1A-12AA5E1C71C1}"/>
              </a:ext>
            </a:extLst>
          </p:cNvPr>
          <p:cNvSpPr/>
          <p:nvPr/>
        </p:nvSpPr>
        <p:spPr>
          <a:xfrm>
            <a:off x="6479944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C9A578F9-2DC9-48F1-A90A-84C8E7F6031B}"/>
              </a:ext>
            </a:extLst>
          </p:cNvPr>
          <p:cNvSpPr/>
          <p:nvPr/>
        </p:nvSpPr>
        <p:spPr>
          <a:xfrm>
            <a:off x="6479944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1003BA1-9E53-4C90-B236-42FB4A9205E4}"/>
              </a:ext>
            </a:extLst>
          </p:cNvPr>
          <p:cNvSpPr/>
          <p:nvPr/>
        </p:nvSpPr>
        <p:spPr>
          <a:xfrm>
            <a:off x="7002676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34DF0D3-64FA-4334-817C-BB94DD8FAE0B}"/>
              </a:ext>
            </a:extLst>
          </p:cNvPr>
          <p:cNvSpPr/>
          <p:nvPr/>
        </p:nvSpPr>
        <p:spPr>
          <a:xfrm>
            <a:off x="7002676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6FF6C397-2E0C-4878-A9C7-AC3E5E304019}"/>
              </a:ext>
            </a:extLst>
          </p:cNvPr>
          <p:cNvSpPr/>
          <p:nvPr/>
        </p:nvSpPr>
        <p:spPr>
          <a:xfrm>
            <a:off x="7525408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07DDA678-AA76-45FB-A009-BB748E4F0741}"/>
              </a:ext>
            </a:extLst>
          </p:cNvPr>
          <p:cNvSpPr/>
          <p:nvPr/>
        </p:nvSpPr>
        <p:spPr>
          <a:xfrm>
            <a:off x="7525408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D44A5594-EE29-4B45-9E1E-B3CD79920ADD}"/>
              </a:ext>
            </a:extLst>
          </p:cNvPr>
          <p:cNvSpPr/>
          <p:nvPr/>
        </p:nvSpPr>
        <p:spPr>
          <a:xfrm>
            <a:off x="8048140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4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AB8F2576-6395-40EA-8A22-19B893AD1166}"/>
              </a:ext>
            </a:extLst>
          </p:cNvPr>
          <p:cNvSpPr/>
          <p:nvPr/>
        </p:nvSpPr>
        <p:spPr>
          <a:xfrm>
            <a:off x="8048140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4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15993A8D-BB3C-40C3-97FF-3873A28D55F0}"/>
              </a:ext>
            </a:extLst>
          </p:cNvPr>
          <p:cNvSpPr/>
          <p:nvPr/>
        </p:nvSpPr>
        <p:spPr>
          <a:xfrm>
            <a:off x="8570871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4" h="576579">
                <a:moveTo>
                  <a:pt x="0" y="576071"/>
                </a:moveTo>
                <a:lnTo>
                  <a:pt x="330707" y="576071"/>
                </a:lnTo>
                <a:lnTo>
                  <a:pt x="330707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28E3C5AF-081B-47F9-90FD-394FA973D0CE}"/>
              </a:ext>
            </a:extLst>
          </p:cNvPr>
          <p:cNvSpPr/>
          <p:nvPr/>
        </p:nvSpPr>
        <p:spPr>
          <a:xfrm>
            <a:off x="8570871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4" h="576579">
                <a:moveTo>
                  <a:pt x="0" y="576071"/>
                </a:moveTo>
                <a:lnTo>
                  <a:pt x="330707" y="576071"/>
                </a:lnTo>
                <a:lnTo>
                  <a:pt x="330707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580F10E-922E-48BE-8888-3744253FD759}"/>
              </a:ext>
            </a:extLst>
          </p:cNvPr>
          <p:cNvSpPr/>
          <p:nvPr/>
        </p:nvSpPr>
        <p:spPr>
          <a:xfrm>
            <a:off x="9093604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EB2076D6-580D-415F-B3EB-0FB32F08F9ED}"/>
              </a:ext>
            </a:extLst>
          </p:cNvPr>
          <p:cNvSpPr/>
          <p:nvPr/>
        </p:nvSpPr>
        <p:spPr>
          <a:xfrm>
            <a:off x="9093604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3DE23CF8-B15E-4736-BB85-A202F989F886}"/>
              </a:ext>
            </a:extLst>
          </p:cNvPr>
          <p:cNvSpPr/>
          <p:nvPr/>
        </p:nvSpPr>
        <p:spPr>
          <a:xfrm>
            <a:off x="3342789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310942D1-DF77-4C4A-B926-9D9E3AD21F36}"/>
              </a:ext>
            </a:extLst>
          </p:cNvPr>
          <p:cNvSpPr/>
          <p:nvPr/>
        </p:nvSpPr>
        <p:spPr>
          <a:xfrm>
            <a:off x="3342789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8" y="576071"/>
                </a:lnTo>
                <a:lnTo>
                  <a:pt x="330708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7DC14D9F-A246-4463-BF62-4DECFE5EF2D8}"/>
              </a:ext>
            </a:extLst>
          </p:cNvPr>
          <p:cNvSpPr/>
          <p:nvPr/>
        </p:nvSpPr>
        <p:spPr>
          <a:xfrm>
            <a:off x="3865522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7" y="576071"/>
                </a:lnTo>
                <a:lnTo>
                  <a:pt x="330707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607281F-F009-419A-AB0A-8000661CF842}"/>
              </a:ext>
            </a:extLst>
          </p:cNvPr>
          <p:cNvSpPr/>
          <p:nvPr/>
        </p:nvSpPr>
        <p:spPr>
          <a:xfrm>
            <a:off x="3865522" y="5307950"/>
            <a:ext cx="330835" cy="576580"/>
          </a:xfrm>
          <a:custGeom>
            <a:avLst/>
            <a:gdLst/>
            <a:ahLst/>
            <a:cxnLst/>
            <a:rect l="l" t="t" r="r" b="b"/>
            <a:pathLst>
              <a:path w="330835" h="576579">
                <a:moveTo>
                  <a:pt x="0" y="576071"/>
                </a:moveTo>
                <a:lnTo>
                  <a:pt x="330707" y="576071"/>
                </a:lnTo>
                <a:lnTo>
                  <a:pt x="330707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80A4B970-0C2A-4C20-913C-8F08B754CB63}"/>
              </a:ext>
            </a:extLst>
          </p:cNvPr>
          <p:cNvSpPr/>
          <p:nvPr/>
        </p:nvSpPr>
        <p:spPr>
          <a:xfrm>
            <a:off x="4388254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69" h="576579">
                <a:moveTo>
                  <a:pt x="0" y="576071"/>
                </a:moveTo>
                <a:lnTo>
                  <a:pt x="331469" y="576071"/>
                </a:lnTo>
                <a:lnTo>
                  <a:pt x="331469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1EDD553F-3FAF-4F2B-B836-AE0749447A34}"/>
              </a:ext>
            </a:extLst>
          </p:cNvPr>
          <p:cNvSpPr/>
          <p:nvPr/>
        </p:nvSpPr>
        <p:spPr>
          <a:xfrm>
            <a:off x="4388254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69" h="576579">
                <a:moveTo>
                  <a:pt x="0" y="576071"/>
                </a:moveTo>
                <a:lnTo>
                  <a:pt x="331469" y="576071"/>
                </a:lnTo>
                <a:lnTo>
                  <a:pt x="331469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BB700248-9399-4DF2-92FF-943A762A8129}"/>
              </a:ext>
            </a:extLst>
          </p:cNvPr>
          <p:cNvSpPr/>
          <p:nvPr/>
        </p:nvSpPr>
        <p:spPr>
          <a:xfrm>
            <a:off x="4910985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40691809-BF97-4565-BC89-722E54C1A37E}"/>
              </a:ext>
            </a:extLst>
          </p:cNvPr>
          <p:cNvSpPr/>
          <p:nvPr/>
        </p:nvSpPr>
        <p:spPr>
          <a:xfrm>
            <a:off x="4910985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197C8670-0B2F-4819-BF7F-71DFE613BEF4}"/>
              </a:ext>
            </a:extLst>
          </p:cNvPr>
          <p:cNvSpPr/>
          <p:nvPr/>
        </p:nvSpPr>
        <p:spPr>
          <a:xfrm>
            <a:off x="5433717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ECE0F487-1391-4ACD-B002-75B9B8F62B61}"/>
              </a:ext>
            </a:extLst>
          </p:cNvPr>
          <p:cNvSpPr/>
          <p:nvPr/>
        </p:nvSpPr>
        <p:spPr>
          <a:xfrm>
            <a:off x="5433717" y="5307950"/>
            <a:ext cx="331470" cy="576580"/>
          </a:xfrm>
          <a:custGeom>
            <a:avLst/>
            <a:gdLst/>
            <a:ahLst/>
            <a:cxnLst/>
            <a:rect l="l" t="t" r="r" b="b"/>
            <a:pathLst>
              <a:path w="331470" h="576579">
                <a:moveTo>
                  <a:pt x="0" y="576071"/>
                </a:moveTo>
                <a:lnTo>
                  <a:pt x="331470" y="576071"/>
                </a:lnTo>
                <a:lnTo>
                  <a:pt x="331470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F914BDBA-F1E2-407B-8BC3-3DF9CEA512D4}"/>
              </a:ext>
            </a:extLst>
          </p:cNvPr>
          <p:cNvSpPr/>
          <p:nvPr/>
        </p:nvSpPr>
        <p:spPr>
          <a:xfrm>
            <a:off x="2558234" y="3288651"/>
            <a:ext cx="111125" cy="1866900"/>
          </a:xfrm>
          <a:custGeom>
            <a:avLst/>
            <a:gdLst/>
            <a:ahLst/>
            <a:cxnLst/>
            <a:rect l="l" t="t" r="r" b="b"/>
            <a:pathLst>
              <a:path w="111125" h="1866900">
                <a:moveTo>
                  <a:pt x="55321" y="37733"/>
                </a:moveTo>
                <a:lnTo>
                  <a:pt x="45796" y="54066"/>
                </a:lnTo>
                <a:lnTo>
                  <a:pt x="45796" y="1866900"/>
                </a:lnTo>
                <a:lnTo>
                  <a:pt x="64846" y="1866900"/>
                </a:lnTo>
                <a:lnTo>
                  <a:pt x="64846" y="54066"/>
                </a:lnTo>
                <a:lnTo>
                  <a:pt x="55321" y="37733"/>
                </a:lnTo>
                <a:close/>
              </a:path>
              <a:path w="111125" h="1866900">
                <a:moveTo>
                  <a:pt x="55321" y="0"/>
                </a:moveTo>
                <a:lnTo>
                  <a:pt x="2641" y="90297"/>
                </a:lnTo>
                <a:lnTo>
                  <a:pt x="0" y="94741"/>
                </a:lnTo>
                <a:lnTo>
                  <a:pt x="1523" y="100583"/>
                </a:lnTo>
                <a:lnTo>
                  <a:pt x="10617" y="105917"/>
                </a:lnTo>
                <a:lnTo>
                  <a:pt x="16446" y="104393"/>
                </a:lnTo>
                <a:lnTo>
                  <a:pt x="45796" y="54066"/>
                </a:lnTo>
                <a:lnTo>
                  <a:pt x="45796" y="18795"/>
                </a:lnTo>
                <a:lnTo>
                  <a:pt x="66286" y="18795"/>
                </a:lnTo>
                <a:lnTo>
                  <a:pt x="55321" y="0"/>
                </a:lnTo>
                <a:close/>
              </a:path>
              <a:path w="111125" h="1866900">
                <a:moveTo>
                  <a:pt x="66286" y="18795"/>
                </a:moveTo>
                <a:lnTo>
                  <a:pt x="64846" y="18795"/>
                </a:lnTo>
                <a:lnTo>
                  <a:pt x="64846" y="54066"/>
                </a:lnTo>
                <a:lnTo>
                  <a:pt x="94195" y="104393"/>
                </a:lnTo>
                <a:lnTo>
                  <a:pt x="100025" y="105917"/>
                </a:lnTo>
                <a:lnTo>
                  <a:pt x="109118" y="100583"/>
                </a:lnTo>
                <a:lnTo>
                  <a:pt x="110655" y="94741"/>
                </a:lnTo>
                <a:lnTo>
                  <a:pt x="108000" y="90297"/>
                </a:lnTo>
                <a:lnTo>
                  <a:pt x="66286" y="18795"/>
                </a:lnTo>
                <a:close/>
              </a:path>
              <a:path w="111125" h="1866900">
                <a:moveTo>
                  <a:pt x="64846" y="18795"/>
                </a:moveTo>
                <a:lnTo>
                  <a:pt x="45796" y="18795"/>
                </a:lnTo>
                <a:lnTo>
                  <a:pt x="45796" y="54066"/>
                </a:lnTo>
                <a:lnTo>
                  <a:pt x="55321" y="37733"/>
                </a:lnTo>
                <a:lnTo>
                  <a:pt x="47091" y="23622"/>
                </a:lnTo>
                <a:lnTo>
                  <a:pt x="64846" y="23622"/>
                </a:lnTo>
                <a:lnTo>
                  <a:pt x="64846" y="18795"/>
                </a:lnTo>
                <a:close/>
              </a:path>
              <a:path w="111125" h="1866900">
                <a:moveTo>
                  <a:pt x="64846" y="23622"/>
                </a:moveTo>
                <a:lnTo>
                  <a:pt x="63550" y="23622"/>
                </a:lnTo>
                <a:lnTo>
                  <a:pt x="55321" y="37733"/>
                </a:lnTo>
                <a:lnTo>
                  <a:pt x="64846" y="54066"/>
                </a:lnTo>
                <a:lnTo>
                  <a:pt x="64846" y="23622"/>
                </a:lnTo>
                <a:close/>
              </a:path>
              <a:path w="111125" h="1866900">
                <a:moveTo>
                  <a:pt x="63550" y="23622"/>
                </a:moveTo>
                <a:lnTo>
                  <a:pt x="47091" y="23622"/>
                </a:lnTo>
                <a:lnTo>
                  <a:pt x="55321" y="37733"/>
                </a:lnTo>
                <a:lnTo>
                  <a:pt x="6355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2">
            <a:extLst>
              <a:ext uri="{FF2B5EF4-FFF2-40B4-BE49-F238E27FC236}">
                <a16:creationId xmlns:a16="http://schemas.microsoft.com/office/drawing/2014/main" id="{F2DC4A40-1E49-4668-B9F2-3FBD7FEBB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95962"/>
              </p:ext>
            </p:extLst>
          </p:nvPr>
        </p:nvGraphicFramePr>
        <p:xfrm>
          <a:off x="333631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6" name="object 33">
            <a:extLst>
              <a:ext uri="{FF2B5EF4-FFF2-40B4-BE49-F238E27FC236}">
                <a16:creationId xmlns:a16="http://schemas.microsoft.com/office/drawing/2014/main" id="{9F255E36-409E-4151-9A0F-883E2F974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9047"/>
              </p:ext>
            </p:extLst>
          </p:nvPr>
        </p:nvGraphicFramePr>
        <p:xfrm>
          <a:off x="3856758" y="3404094"/>
          <a:ext cx="331470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" name="object 34">
            <a:extLst>
              <a:ext uri="{FF2B5EF4-FFF2-40B4-BE49-F238E27FC236}">
                <a16:creationId xmlns:a16="http://schemas.microsoft.com/office/drawing/2014/main" id="{0595DE90-66FC-44B4-A436-7AF2967C4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14463"/>
              </p:ext>
            </p:extLst>
          </p:nvPr>
        </p:nvGraphicFramePr>
        <p:xfrm>
          <a:off x="438406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8" name="object 35">
            <a:extLst>
              <a:ext uri="{FF2B5EF4-FFF2-40B4-BE49-F238E27FC236}">
                <a16:creationId xmlns:a16="http://schemas.microsoft.com/office/drawing/2014/main" id="{31C708E8-E6D0-441D-9A21-0C39A7B42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07009"/>
              </p:ext>
            </p:extLst>
          </p:nvPr>
        </p:nvGraphicFramePr>
        <p:xfrm>
          <a:off x="4904508" y="3404094"/>
          <a:ext cx="331470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9" name="object 36">
            <a:extLst>
              <a:ext uri="{FF2B5EF4-FFF2-40B4-BE49-F238E27FC236}">
                <a16:creationId xmlns:a16="http://schemas.microsoft.com/office/drawing/2014/main" id="{2053C86C-09F7-4696-86B2-A58EC74E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6728"/>
              </p:ext>
            </p:extLst>
          </p:nvPr>
        </p:nvGraphicFramePr>
        <p:xfrm>
          <a:off x="5425716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0" name="object 37">
            <a:extLst>
              <a:ext uri="{FF2B5EF4-FFF2-40B4-BE49-F238E27FC236}">
                <a16:creationId xmlns:a16="http://schemas.microsoft.com/office/drawing/2014/main" id="{3EA906A3-A0C2-4EAE-8FC4-4579793B9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35498"/>
              </p:ext>
            </p:extLst>
          </p:nvPr>
        </p:nvGraphicFramePr>
        <p:xfrm>
          <a:off x="5940066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1" name="object 38">
            <a:extLst>
              <a:ext uri="{FF2B5EF4-FFF2-40B4-BE49-F238E27FC236}">
                <a16:creationId xmlns:a16="http://schemas.microsoft.com/office/drawing/2014/main" id="{171AB477-0FB2-4FD0-B901-7D4E74895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06053"/>
              </p:ext>
            </p:extLst>
          </p:nvPr>
        </p:nvGraphicFramePr>
        <p:xfrm>
          <a:off x="646051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2" name="object 39">
            <a:extLst>
              <a:ext uri="{FF2B5EF4-FFF2-40B4-BE49-F238E27FC236}">
                <a16:creationId xmlns:a16="http://schemas.microsoft.com/office/drawing/2014/main" id="{487459E1-A711-492D-BF97-03C968E94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49492"/>
              </p:ext>
            </p:extLst>
          </p:nvPr>
        </p:nvGraphicFramePr>
        <p:xfrm>
          <a:off x="6987816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" name="object 40">
            <a:extLst>
              <a:ext uri="{FF2B5EF4-FFF2-40B4-BE49-F238E27FC236}">
                <a16:creationId xmlns:a16="http://schemas.microsoft.com/office/drawing/2014/main" id="{98F43BE0-9769-48DF-B90C-6409BC42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59245"/>
              </p:ext>
            </p:extLst>
          </p:nvPr>
        </p:nvGraphicFramePr>
        <p:xfrm>
          <a:off x="750826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4" name="object 41">
            <a:extLst>
              <a:ext uri="{FF2B5EF4-FFF2-40B4-BE49-F238E27FC236}">
                <a16:creationId xmlns:a16="http://schemas.microsoft.com/office/drawing/2014/main" id="{B9D46903-2E33-4854-B80A-D5476F09E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79968"/>
              </p:ext>
            </p:extLst>
          </p:nvPr>
        </p:nvGraphicFramePr>
        <p:xfrm>
          <a:off x="8028709" y="3404094"/>
          <a:ext cx="331470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5" name="object 42">
            <a:extLst>
              <a:ext uri="{FF2B5EF4-FFF2-40B4-BE49-F238E27FC236}">
                <a16:creationId xmlns:a16="http://schemas.microsoft.com/office/drawing/2014/main" id="{E0AFDFEA-6895-4B60-AA7C-047E811B0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20625"/>
              </p:ext>
            </p:extLst>
          </p:nvPr>
        </p:nvGraphicFramePr>
        <p:xfrm>
          <a:off x="8556013" y="3404094"/>
          <a:ext cx="330835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6" name="object 43">
            <a:extLst>
              <a:ext uri="{FF2B5EF4-FFF2-40B4-BE49-F238E27FC236}">
                <a16:creationId xmlns:a16="http://schemas.microsoft.com/office/drawing/2014/main" id="{BA0D8CF9-49A2-4C79-AA3F-4E058D090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60054"/>
              </p:ext>
            </p:extLst>
          </p:nvPr>
        </p:nvGraphicFramePr>
        <p:xfrm>
          <a:off x="9076458" y="3404094"/>
          <a:ext cx="331470" cy="174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" name="object 44">
            <a:extLst>
              <a:ext uri="{FF2B5EF4-FFF2-40B4-BE49-F238E27FC236}">
                <a16:creationId xmlns:a16="http://schemas.microsoft.com/office/drawing/2014/main" id="{6D755620-2EA4-4A2D-BD64-4785700BAB5A}"/>
              </a:ext>
            </a:extLst>
          </p:cNvPr>
          <p:cNvSpPr/>
          <p:nvPr/>
        </p:nvSpPr>
        <p:spPr>
          <a:xfrm>
            <a:off x="5175019" y="5744195"/>
            <a:ext cx="1400809" cy="392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D314C5B3-3762-4C20-AB9C-3F5BB42ACEA0}"/>
              </a:ext>
            </a:extLst>
          </p:cNvPr>
          <p:cNvSpPr txBox="1"/>
          <p:nvPr/>
        </p:nvSpPr>
        <p:spPr>
          <a:xfrm>
            <a:off x="9771403" y="3355071"/>
            <a:ext cx="9188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P/E</a:t>
            </a:r>
            <a:r>
              <a:rPr sz="1600" i="1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Cycle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0703C157-D879-4EE1-8DA6-E12A43F590A7}"/>
              </a:ext>
            </a:extLst>
          </p:cNvPr>
          <p:cNvSpPr txBox="1"/>
          <p:nvPr/>
        </p:nvSpPr>
        <p:spPr>
          <a:xfrm>
            <a:off x="9565408" y="5441682"/>
            <a:ext cx="7727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204209B8-ADFD-45F0-BED1-3C44B989FBFD}"/>
              </a:ext>
            </a:extLst>
          </p:cNvPr>
          <p:cNvSpPr txBox="1"/>
          <p:nvPr/>
        </p:nvSpPr>
        <p:spPr>
          <a:xfrm>
            <a:off x="1909087" y="3224516"/>
            <a:ext cx="589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5000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1B1259C3-A242-4C1F-827D-D647EA7C398F}"/>
              </a:ext>
            </a:extLst>
          </p:cNvPr>
          <p:cNvSpPr txBox="1"/>
          <p:nvPr/>
        </p:nvSpPr>
        <p:spPr>
          <a:xfrm>
            <a:off x="2997096" y="3060940"/>
            <a:ext cx="7625080" cy="3302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6732905" algn="l"/>
              </a:tabLst>
            </a:pPr>
            <a:r>
              <a:rPr sz="3000" b="1" spc="-847" baseline="-36111" dirty="0">
                <a:latin typeface="Arial"/>
                <a:cs typeface="Arial"/>
              </a:rPr>
              <a:t> </a:t>
            </a:r>
            <a:r>
              <a:rPr sz="1600" i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	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spc="7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6F2F9F"/>
                </a:solidFill>
                <a:latin typeface="Arial"/>
                <a:cs typeface="Arial"/>
              </a:rPr>
              <a:t>ximal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B447CB5A-5BC5-4824-83A7-CD987B285066}"/>
              </a:ext>
            </a:extLst>
          </p:cNvPr>
          <p:cNvSpPr txBox="1"/>
          <p:nvPr/>
        </p:nvSpPr>
        <p:spPr>
          <a:xfrm>
            <a:off x="2315487" y="496593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3D90F5E8-80FD-4D67-8545-765A0DC19395}"/>
              </a:ext>
            </a:extLst>
          </p:cNvPr>
          <p:cNvSpPr txBox="1"/>
          <p:nvPr/>
        </p:nvSpPr>
        <p:spPr>
          <a:xfrm>
            <a:off x="1815614" y="5838455"/>
            <a:ext cx="4808220" cy="7867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265045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Hot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800" spc="-5" dirty="0">
                <a:latin typeface="Arial"/>
                <a:cs typeface="Arial"/>
              </a:rPr>
              <a:t>Improving Flash Wear-Leveling by Proactively Moving Static Data</a:t>
            </a:r>
            <a:r>
              <a:rPr sz="800" spc="1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(TC’10)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Rejuvenator: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static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wear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leveling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algorithm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for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NAND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flash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memory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with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minimized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overhead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(MSST’11)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074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Progressive Wear Leveling (PWL)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When, and how often WL should be</a:t>
            </a:r>
            <a:r>
              <a:rPr lang="en-US" altLang="zh-TW" sz="2800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performed?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WL should be performed in a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progressive</a:t>
            </a:r>
            <a:r>
              <a:rPr lang="en-US" altLang="zh-TW" sz="2800" b="1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way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00AF50"/>
                </a:solidFill>
                <a:latin typeface="Arial"/>
                <a:cs typeface="Arial"/>
              </a:rPr>
              <a:t>Prevent WL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early stages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better</a:t>
            </a:r>
            <a:r>
              <a:rPr lang="en-US" altLang="zh-TW" sz="2400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performance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Progressively trigger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WL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prolong</a:t>
            </a:r>
            <a:r>
              <a:rPr lang="en-US" altLang="zh-TW" sz="2400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lifetime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More and more WLs are performed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lang="en-US" altLang="zh-TW"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0310A0D-EA9D-4ECA-880E-E2498B1F904D}"/>
              </a:ext>
            </a:extLst>
          </p:cNvPr>
          <p:cNvSpPr/>
          <p:nvPr/>
        </p:nvSpPr>
        <p:spPr>
          <a:xfrm>
            <a:off x="9842342" y="5489875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445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3C40F97-443F-4382-912D-07FAACD09E94}"/>
              </a:ext>
            </a:extLst>
          </p:cNvPr>
          <p:cNvSpPr/>
          <p:nvPr/>
        </p:nvSpPr>
        <p:spPr>
          <a:xfrm>
            <a:off x="9225884" y="5489875"/>
            <a:ext cx="264795" cy="0"/>
          </a:xfrm>
          <a:custGeom>
            <a:avLst/>
            <a:gdLst/>
            <a:ahLst/>
            <a:cxnLst/>
            <a:rect l="l" t="t" r="r" b="b"/>
            <a:pathLst>
              <a:path w="264795">
                <a:moveTo>
                  <a:pt x="0" y="0"/>
                </a:moveTo>
                <a:lnTo>
                  <a:pt x="26441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B6D7AA5-BFB0-461A-AE10-375AFF987EE5}"/>
              </a:ext>
            </a:extLst>
          </p:cNvPr>
          <p:cNvSpPr/>
          <p:nvPr/>
        </p:nvSpPr>
        <p:spPr>
          <a:xfrm>
            <a:off x="8434166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3306523-D663-4601-AA30-5CF72E160618}"/>
              </a:ext>
            </a:extLst>
          </p:cNvPr>
          <p:cNvSpPr/>
          <p:nvPr/>
        </p:nvSpPr>
        <p:spPr>
          <a:xfrm>
            <a:off x="7817708" y="5489875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E44A12C-F4B8-4532-AD80-487487FC33AD}"/>
              </a:ext>
            </a:extLst>
          </p:cNvPr>
          <p:cNvSpPr/>
          <p:nvPr/>
        </p:nvSpPr>
        <p:spPr>
          <a:xfrm>
            <a:off x="7202013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CB1C9CB-7AC3-4EF1-8AAF-57E6F1891023}"/>
              </a:ext>
            </a:extLst>
          </p:cNvPr>
          <p:cNvSpPr/>
          <p:nvPr/>
        </p:nvSpPr>
        <p:spPr>
          <a:xfrm>
            <a:off x="6585555" y="5489875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AA33840-2464-4ED2-99E4-B712255D8D96}"/>
              </a:ext>
            </a:extLst>
          </p:cNvPr>
          <p:cNvSpPr/>
          <p:nvPr/>
        </p:nvSpPr>
        <p:spPr>
          <a:xfrm>
            <a:off x="5969858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479BF18-90E4-4D68-8921-AB04D82BA733}"/>
              </a:ext>
            </a:extLst>
          </p:cNvPr>
          <p:cNvSpPr/>
          <p:nvPr/>
        </p:nvSpPr>
        <p:spPr>
          <a:xfrm>
            <a:off x="5354163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836D830-3337-4A22-8430-EC39D70FA59D}"/>
              </a:ext>
            </a:extLst>
          </p:cNvPr>
          <p:cNvSpPr/>
          <p:nvPr/>
        </p:nvSpPr>
        <p:spPr>
          <a:xfrm>
            <a:off x="4737705" y="5489875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F961D28-AAC4-4F1F-81B2-A24506DE5062}"/>
              </a:ext>
            </a:extLst>
          </p:cNvPr>
          <p:cNvSpPr/>
          <p:nvPr/>
        </p:nvSpPr>
        <p:spPr>
          <a:xfrm>
            <a:off x="4122008" y="548987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6D1C5BD-CE96-42E3-9C22-69426B33C2BD}"/>
              </a:ext>
            </a:extLst>
          </p:cNvPr>
          <p:cNvSpPr/>
          <p:nvPr/>
        </p:nvSpPr>
        <p:spPr>
          <a:xfrm>
            <a:off x="3505550" y="5489875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9429AA8-8B91-4C71-8DF3-A4D04F8B207C}"/>
              </a:ext>
            </a:extLst>
          </p:cNvPr>
          <p:cNvSpPr/>
          <p:nvPr/>
        </p:nvSpPr>
        <p:spPr>
          <a:xfrm>
            <a:off x="3198084" y="5489875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144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11CEF108-AE08-4F4C-B893-9D29CD389D7F}"/>
              </a:ext>
            </a:extLst>
          </p:cNvPr>
          <p:cNvSpPr/>
          <p:nvPr/>
        </p:nvSpPr>
        <p:spPr>
          <a:xfrm>
            <a:off x="9842342" y="495037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44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53E38104-B1C6-4BC6-88E2-F57FFE383D7A}"/>
              </a:ext>
            </a:extLst>
          </p:cNvPr>
          <p:cNvSpPr/>
          <p:nvPr/>
        </p:nvSpPr>
        <p:spPr>
          <a:xfrm>
            <a:off x="9049863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7C23C179-EA8D-4DCB-B9EA-8268DF8CC0A4}"/>
              </a:ext>
            </a:extLst>
          </p:cNvPr>
          <p:cNvSpPr/>
          <p:nvPr/>
        </p:nvSpPr>
        <p:spPr>
          <a:xfrm>
            <a:off x="8434166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A33D0FC5-03A0-4114-BD5E-DA51ACB8A481}"/>
              </a:ext>
            </a:extLst>
          </p:cNvPr>
          <p:cNvSpPr/>
          <p:nvPr/>
        </p:nvSpPr>
        <p:spPr>
          <a:xfrm>
            <a:off x="7817708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B6D244B-B1A4-4AA2-AC3B-03C8682569D0}"/>
              </a:ext>
            </a:extLst>
          </p:cNvPr>
          <p:cNvSpPr/>
          <p:nvPr/>
        </p:nvSpPr>
        <p:spPr>
          <a:xfrm>
            <a:off x="7202013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1EB668BF-3CC9-4B26-B33D-EA2FE2B059C3}"/>
              </a:ext>
            </a:extLst>
          </p:cNvPr>
          <p:cNvSpPr/>
          <p:nvPr/>
        </p:nvSpPr>
        <p:spPr>
          <a:xfrm>
            <a:off x="6585555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DA4B61E0-3333-4F11-AB8F-A0C54031B6B2}"/>
              </a:ext>
            </a:extLst>
          </p:cNvPr>
          <p:cNvSpPr/>
          <p:nvPr/>
        </p:nvSpPr>
        <p:spPr>
          <a:xfrm>
            <a:off x="5969858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062F4C2A-CF78-4694-BEC7-FD9E8DD7AED8}"/>
              </a:ext>
            </a:extLst>
          </p:cNvPr>
          <p:cNvSpPr/>
          <p:nvPr/>
        </p:nvSpPr>
        <p:spPr>
          <a:xfrm>
            <a:off x="5354163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8FC26472-BF36-4ECC-90D9-7E68984F518F}"/>
              </a:ext>
            </a:extLst>
          </p:cNvPr>
          <p:cNvSpPr/>
          <p:nvPr/>
        </p:nvSpPr>
        <p:spPr>
          <a:xfrm>
            <a:off x="4737705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AF86F768-A759-4DF7-9C28-355014298DDE}"/>
              </a:ext>
            </a:extLst>
          </p:cNvPr>
          <p:cNvSpPr/>
          <p:nvPr/>
        </p:nvSpPr>
        <p:spPr>
          <a:xfrm>
            <a:off x="4122008" y="4950379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09A214D4-035B-47F0-A6AA-7AB5F27DD4AF}"/>
              </a:ext>
            </a:extLst>
          </p:cNvPr>
          <p:cNvSpPr/>
          <p:nvPr/>
        </p:nvSpPr>
        <p:spPr>
          <a:xfrm>
            <a:off x="3505550" y="495037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6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E508AA5F-C714-4834-A8C5-943200552DAD}"/>
              </a:ext>
            </a:extLst>
          </p:cNvPr>
          <p:cNvSpPr/>
          <p:nvPr/>
        </p:nvSpPr>
        <p:spPr>
          <a:xfrm>
            <a:off x="3198084" y="495037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>
                <a:moveTo>
                  <a:pt x="0" y="0"/>
                </a:moveTo>
                <a:lnTo>
                  <a:pt x="13144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5BEB3B1B-2616-46C2-A786-DE6AA2768C91}"/>
              </a:ext>
            </a:extLst>
          </p:cNvPr>
          <p:cNvSpPr/>
          <p:nvPr/>
        </p:nvSpPr>
        <p:spPr>
          <a:xfrm>
            <a:off x="9842342" y="4410882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445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AF66FA97-E411-4D7D-8675-295E42E280F0}"/>
              </a:ext>
            </a:extLst>
          </p:cNvPr>
          <p:cNvSpPr/>
          <p:nvPr/>
        </p:nvSpPr>
        <p:spPr>
          <a:xfrm>
            <a:off x="9049863" y="4410882"/>
            <a:ext cx="616585" cy="0"/>
          </a:xfrm>
          <a:custGeom>
            <a:avLst/>
            <a:gdLst/>
            <a:ahLst/>
            <a:cxnLst/>
            <a:rect l="l" t="t" r="r" b="b"/>
            <a:pathLst>
              <a:path w="616584">
                <a:moveTo>
                  <a:pt x="0" y="0"/>
                </a:moveTo>
                <a:lnTo>
                  <a:pt x="616457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2BB7A852-FABB-4910-974C-10F0484E5A06}"/>
              </a:ext>
            </a:extLst>
          </p:cNvPr>
          <p:cNvSpPr/>
          <p:nvPr/>
        </p:nvSpPr>
        <p:spPr>
          <a:xfrm>
            <a:off x="8434166" y="4410882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E9C0629D-97DF-417C-AA03-EB6E2F8A8BDE}"/>
              </a:ext>
            </a:extLst>
          </p:cNvPr>
          <p:cNvSpPr/>
          <p:nvPr/>
        </p:nvSpPr>
        <p:spPr>
          <a:xfrm>
            <a:off x="6585555" y="4410882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90">
                <a:moveTo>
                  <a:pt x="0" y="0"/>
                </a:moveTo>
                <a:lnTo>
                  <a:pt x="1672589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0836D1B3-FA46-476A-99FF-D6C695333751}"/>
              </a:ext>
            </a:extLst>
          </p:cNvPr>
          <p:cNvSpPr/>
          <p:nvPr/>
        </p:nvSpPr>
        <p:spPr>
          <a:xfrm>
            <a:off x="5969858" y="4410882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4ADD0637-D354-4072-9B16-E2FDD2037B8B}"/>
              </a:ext>
            </a:extLst>
          </p:cNvPr>
          <p:cNvSpPr/>
          <p:nvPr/>
        </p:nvSpPr>
        <p:spPr>
          <a:xfrm>
            <a:off x="5354163" y="4410882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>
                <a:moveTo>
                  <a:pt x="0" y="0"/>
                </a:moveTo>
                <a:lnTo>
                  <a:pt x="439674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5F20FBA5-4C3B-43B1-8626-7F2BE96BF238}"/>
              </a:ext>
            </a:extLst>
          </p:cNvPr>
          <p:cNvSpPr/>
          <p:nvPr/>
        </p:nvSpPr>
        <p:spPr>
          <a:xfrm>
            <a:off x="3198084" y="4410882"/>
            <a:ext cx="1980564" cy="0"/>
          </a:xfrm>
          <a:custGeom>
            <a:avLst/>
            <a:gdLst/>
            <a:ahLst/>
            <a:cxnLst/>
            <a:rect l="l" t="t" r="r" b="b"/>
            <a:pathLst>
              <a:path w="1980564">
                <a:moveTo>
                  <a:pt x="0" y="0"/>
                </a:moveTo>
                <a:lnTo>
                  <a:pt x="1980056" y="0"/>
                </a:lnTo>
              </a:path>
            </a:pathLst>
          </a:custGeom>
          <a:ln w="990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405E03DC-8343-44DB-9834-5F4156745935}"/>
              </a:ext>
            </a:extLst>
          </p:cNvPr>
          <p:cNvSpPr/>
          <p:nvPr/>
        </p:nvSpPr>
        <p:spPr>
          <a:xfrm>
            <a:off x="3198084" y="3871387"/>
            <a:ext cx="6776084" cy="0"/>
          </a:xfrm>
          <a:custGeom>
            <a:avLst/>
            <a:gdLst/>
            <a:ahLst/>
            <a:cxnLst/>
            <a:rect l="l" t="t" r="r" b="b"/>
            <a:pathLst>
              <a:path w="6776084">
                <a:moveTo>
                  <a:pt x="0" y="0"/>
                </a:moveTo>
                <a:lnTo>
                  <a:pt x="677570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3805EBF5-AAA7-4034-9935-240E1E4A8EB6}"/>
              </a:ext>
            </a:extLst>
          </p:cNvPr>
          <p:cNvSpPr/>
          <p:nvPr/>
        </p:nvSpPr>
        <p:spPr>
          <a:xfrm>
            <a:off x="3198084" y="3331129"/>
            <a:ext cx="6776084" cy="0"/>
          </a:xfrm>
          <a:custGeom>
            <a:avLst/>
            <a:gdLst/>
            <a:ahLst/>
            <a:cxnLst/>
            <a:rect l="l" t="t" r="r" b="b"/>
            <a:pathLst>
              <a:path w="6776084">
                <a:moveTo>
                  <a:pt x="0" y="0"/>
                </a:moveTo>
                <a:lnTo>
                  <a:pt x="6775704" y="0"/>
                </a:lnTo>
              </a:path>
            </a:pathLst>
          </a:custGeom>
          <a:ln w="990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B4158C6C-8B68-4952-84F0-BEDD5E720451}"/>
              </a:ext>
            </a:extLst>
          </p:cNvPr>
          <p:cNvSpPr/>
          <p:nvPr/>
        </p:nvSpPr>
        <p:spPr>
          <a:xfrm>
            <a:off x="3329528" y="4556043"/>
            <a:ext cx="176530" cy="1473835"/>
          </a:xfrm>
          <a:custGeom>
            <a:avLst/>
            <a:gdLst/>
            <a:ahLst/>
            <a:cxnLst/>
            <a:rect l="l" t="t" r="r" b="b"/>
            <a:pathLst>
              <a:path w="176530" h="1473835">
                <a:moveTo>
                  <a:pt x="176021" y="0"/>
                </a:moveTo>
                <a:lnTo>
                  <a:pt x="0" y="0"/>
                </a:lnTo>
                <a:lnTo>
                  <a:pt x="0" y="1473708"/>
                </a:lnTo>
                <a:lnTo>
                  <a:pt x="176021" y="1473708"/>
                </a:lnTo>
                <a:lnTo>
                  <a:pt x="176021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BEF9B5DB-5D67-41C0-ABB3-EA9415AF8279}"/>
              </a:ext>
            </a:extLst>
          </p:cNvPr>
          <p:cNvSpPr/>
          <p:nvPr/>
        </p:nvSpPr>
        <p:spPr>
          <a:xfrm>
            <a:off x="3945987" y="4491274"/>
            <a:ext cx="176530" cy="1538605"/>
          </a:xfrm>
          <a:custGeom>
            <a:avLst/>
            <a:gdLst/>
            <a:ahLst/>
            <a:cxnLst/>
            <a:rect l="l" t="t" r="r" b="b"/>
            <a:pathLst>
              <a:path w="176530" h="1538604">
                <a:moveTo>
                  <a:pt x="176022" y="0"/>
                </a:moveTo>
                <a:lnTo>
                  <a:pt x="0" y="0"/>
                </a:lnTo>
                <a:lnTo>
                  <a:pt x="0" y="1538478"/>
                </a:lnTo>
                <a:lnTo>
                  <a:pt x="176022" y="1538478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95266C06-43E4-4D0F-84EA-A5DA24441815}"/>
              </a:ext>
            </a:extLst>
          </p:cNvPr>
          <p:cNvSpPr/>
          <p:nvPr/>
        </p:nvSpPr>
        <p:spPr>
          <a:xfrm>
            <a:off x="4561683" y="4541566"/>
            <a:ext cx="176530" cy="1488440"/>
          </a:xfrm>
          <a:custGeom>
            <a:avLst/>
            <a:gdLst/>
            <a:ahLst/>
            <a:cxnLst/>
            <a:rect l="l" t="t" r="r" b="b"/>
            <a:pathLst>
              <a:path w="176530" h="1488439">
                <a:moveTo>
                  <a:pt x="176021" y="0"/>
                </a:moveTo>
                <a:lnTo>
                  <a:pt x="0" y="0"/>
                </a:lnTo>
                <a:lnTo>
                  <a:pt x="0" y="1488185"/>
                </a:lnTo>
                <a:lnTo>
                  <a:pt x="176021" y="1488185"/>
                </a:lnTo>
                <a:lnTo>
                  <a:pt x="176021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A29D959E-6C9A-442B-9DA2-1507524E2AE1}"/>
              </a:ext>
            </a:extLst>
          </p:cNvPr>
          <p:cNvSpPr/>
          <p:nvPr/>
        </p:nvSpPr>
        <p:spPr>
          <a:xfrm>
            <a:off x="5178140" y="4242862"/>
            <a:ext cx="176530" cy="1786889"/>
          </a:xfrm>
          <a:custGeom>
            <a:avLst/>
            <a:gdLst/>
            <a:ahLst/>
            <a:cxnLst/>
            <a:rect l="l" t="t" r="r" b="b"/>
            <a:pathLst>
              <a:path w="176529" h="1786889">
                <a:moveTo>
                  <a:pt x="176022" y="0"/>
                </a:moveTo>
                <a:lnTo>
                  <a:pt x="0" y="0"/>
                </a:lnTo>
                <a:lnTo>
                  <a:pt x="0" y="1786890"/>
                </a:lnTo>
                <a:lnTo>
                  <a:pt x="176022" y="1786890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CEDDA01E-78DA-4DF8-8A4C-7F7208AB0D6F}"/>
              </a:ext>
            </a:extLst>
          </p:cNvPr>
          <p:cNvSpPr/>
          <p:nvPr/>
        </p:nvSpPr>
        <p:spPr>
          <a:xfrm>
            <a:off x="5793837" y="4335825"/>
            <a:ext cx="176530" cy="1694180"/>
          </a:xfrm>
          <a:custGeom>
            <a:avLst/>
            <a:gdLst/>
            <a:ahLst/>
            <a:cxnLst/>
            <a:rect l="l" t="t" r="r" b="b"/>
            <a:pathLst>
              <a:path w="176529" h="1694179">
                <a:moveTo>
                  <a:pt x="176022" y="0"/>
                </a:moveTo>
                <a:lnTo>
                  <a:pt x="0" y="0"/>
                </a:lnTo>
                <a:lnTo>
                  <a:pt x="0" y="1693926"/>
                </a:lnTo>
                <a:lnTo>
                  <a:pt x="176022" y="1693926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90953890-1237-4D7B-A3A4-9C2ADD21FCD1}"/>
              </a:ext>
            </a:extLst>
          </p:cNvPr>
          <p:cNvSpPr/>
          <p:nvPr/>
        </p:nvSpPr>
        <p:spPr>
          <a:xfrm>
            <a:off x="6409532" y="4289343"/>
            <a:ext cx="176530" cy="1740535"/>
          </a:xfrm>
          <a:custGeom>
            <a:avLst/>
            <a:gdLst/>
            <a:ahLst/>
            <a:cxnLst/>
            <a:rect l="l" t="t" r="r" b="b"/>
            <a:pathLst>
              <a:path w="176529" h="1740535">
                <a:moveTo>
                  <a:pt x="176022" y="0"/>
                </a:moveTo>
                <a:lnTo>
                  <a:pt x="0" y="0"/>
                </a:lnTo>
                <a:lnTo>
                  <a:pt x="0" y="1740408"/>
                </a:lnTo>
                <a:lnTo>
                  <a:pt x="176022" y="1740408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BCA35084-4285-49CD-895C-965085B605FE}"/>
              </a:ext>
            </a:extLst>
          </p:cNvPr>
          <p:cNvSpPr/>
          <p:nvPr/>
        </p:nvSpPr>
        <p:spPr>
          <a:xfrm>
            <a:off x="7025990" y="4612431"/>
            <a:ext cx="176530" cy="1417320"/>
          </a:xfrm>
          <a:custGeom>
            <a:avLst/>
            <a:gdLst/>
            <a:ahLst/>
            <a:cxnLst/>
            <a:rect l="l" t="t" r="r" b="b"/>
            <a:pathLst>
              <a:path w="176529" h="1417320">
                <a:moveTo>
                  <a:pt x="176022" y="0"/>
                </a:moveTo>
                <a:lnTo>
                  <a:pt x="0" y="0"/>
                </a:lnTo>
                <a:lnTo>
                  <a:pt x="0" y="1417320"/>
                </a:lnTo>
                <a:lnTo>
                  <a:pt x="176022" y="1417320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A471D7FD-05A8-42E8-B4AF-BE89BC38110B}"/>
              </a:ext>
            </a:extLst>
          </p:cNvPr>
          <p:cNvSpPr/>
          <p:nvPr/>
        </p:nvSpPr>
        <p:spPr>
          <a:xfrm>
            <a:off x="7641687" y="4517943"/>
            <a:ext cx="176530" cy="1511935"/>
          </a:xfrm>
          <a:custGeom>
            <a:avLst/>
            <a:gdLst/>
            <a:ahLst/>
            <a:cxnLst/>
            <a:rect l="l" t="t" r="r" b="b"/>
            <a:pathLst>
              <a:path w="176529" h="1511935">
                <a:moveTo>
                  <a:pt x="176022" y="0"/>
                </a:moveTo>
                <a:lnTo>
                  <a:pt x="0" y="0"/>
                </a:lnTo>
                <a:lnTo>
                  <a:pt x="0" y="1511808"/>
                </a:lnTo>
                <a:lnTo>
                  <a:pt x="176022" y="1511808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23C9E838-60EE-41DD-833E-11044F3669A2}"/>
              </a:ext>
            </a:extLst>
          </p:cNvPr>
          <p:cNvSpPr/>
          <p:nvPr/>
        </p:nvSpPr>
        <p:spPr>
          <a:xfrm>
            <a:off x="8258144" y="4325157"/>
            <a:ext cx="176530" cy="1704975"/>
          </a:xfrm>
          <a:custGeom>
            <a:avLst/>
            <a:gdLst/>
            <a:ahLst/>
            <a:cxnLst/>
            <a:rect l="l" t="t" r="r" b="b"/>
            <a:pathLst>
              <a:path w="176529" h="1704975">
                <a:moveTo>
                  <a:pt x="176022" y="0"/>
                </a:moveTo>
                <a:lnTo>
                  <a:pt x="0" y="0"/>
                </a:lnTo>
                <a:lnTo>
                  <a:pt x="0" y="1704594"/>
                </a:lnTo>
                <a:lnTo>
                  <a:pt x="176022" y="1704594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97463D35-20F4-434A-B6F2-C2B3F72413C0}"/>
              </a:ext>
            </a:extLst>
          </p:cNvPr>
          <p:cNvSpPr/>
          <p:nvPr/>
        </p:nvSpPr>
        <p:spPr>
          <a:xfrm>
            <a:off x="8873841" y="4373163"/>
            <a:ext cx="176530" cy="1656714"/>
          </a:xfrm>
          <a:custGeom>
            <a:avLst/>
            <a:gdLst/>
            <a:ahLst/>
            <a:cxnLst/>
            <a:rect l="l" t="t" r="r" b="b"/>
            <a:pathLst>
              <a:path w="176529" h="1656714">
                <a:moveTo>
                  <a:pt x="176022" y="0"/>
                </a:moveTo>
                <a:lnTo>
                  <a:pt x="0" y="0"/>
                </a:lnTo>
                <a:lnTo>
                  <a:pt x="0" y="1656587"/>
                </a:lnTo>
                <a:lnTo>
                  <a:pt x="176022" y="1656587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1C4A9723-E3BB-4B0C-AEC3-05537F40B0FA}"/>
              </a:ext>
            </a:extLst>
          </p:cNvPr>
          <p:cNvSpPr/>
          <p:nvPr/>
        </p:nvSpPr>
        <p:spPr>
          <a:xfrm>
            <a:off x="9490299" y="4410501"/>
            <a:ext cx="176530" cy="1619250"/>
          </a:xfrm>
          <a:custGeom>
            <a:avLst/>
            <a:gdLst/>
            <a:ahLst/>
            <a:cxnLst/>
            <a:rect l="l" t="t" r="r" b="b"/>
            <a:pathLst>
              <a:path w="176529" h="1619250">
                <a:moveTo>
                  <a:pt x="176022" y="0"/>
                </a:moveTo>
                <a:lnTo>
                  <a:pt x="0" y="0"/>
                </a:lnTo>
                <a:lnTo>
                  <a:pt x="0" y="1619250"/>
                </a:lnTo>
                <a:lnTo>
                  <a:pt x="176022" y="1619250"/>
                </a:lnTo>
                <a:lnTo>
                  <a:pt x="176022" y="0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1E6E3C2F-5FAD-465D-A1B6-B3AE10DD34B9}"/>
              </a:ext>
            </a:extLst>
          </p:cNvPr>
          <p:cNvSpPr/>
          <p:nvPr/>
        </p:nvSpPr>
        <p:spPr>
          <a:xfrm>
            <a:off x="3505550" y="5921548"/>
            <a:ext cx="176530" cy="108585"/>
          </a:xfrm>
          <a:custGeom>
            <a:avLst/>
            <a:gdLst/>
            <a:ahLst/>
            <a:cxnLst/>
            <a:rect l="l" t="t" r="r" b="b"/>
            <a:pathLst>
              <a:path w="176530" h="108585">
                <a:moveTo>
                  <a:pt x="176022" y="0"/>
                </a:moveTo>
                <a:lnTo>
                  <a:pt x="0" y="0"/>
                </a:lnTo>
                <a:lnTo>
                  <a:pt x="0" y="108204"/>
                </a:lnTo>
                <a:lnTo>
                  <a:pt x="176022" y="108204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98C071B6-BD9D-4EF0-BE8F-B2471516A7C0}"/>
              </a:ext>
            </a:extLst>
          </p:cNvPr>
          <p:cNvSpPr/>
          <p:nvPr/>
        </p:nvSpPr>
        <p:spPr>
          <a:xfrm>
            <a:off x="4122008" y="5921548"/>
            <a:ext cx="176530" cy="108585"/>
          </a:xfrm>
          <a:custGeom>
            <a:avLst/>
            <a:gdLst/>
            <a:ahLst/>
            <a:cxnLst/>
            <a:rect l="l" t="t" r="r" b="b"/>
            <a:pathLst>
              <a:path w="176530" h="108585">
                <a:moveTo>
                  <a:pt x="176021" y="0"/>
                </a:moveTo>
                <a:lnTo>
                  <a:pt x="0" y="0"/>
                </a:lnTo>
                <a:lnTo>
                  <a:pt x="0" y="108204"/>
                </a:lnTo>
                <a:lnTo>
                  <a:pt x="176021" y="108204"/>
                </a:lnTo>
                <a:lnTo>
                  <a:pt x="176021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8B71CD3F-2FFE-482A-880C-D20203FD0615}"/>
              </a:ext>
            </a:extLst>
          </p:cNvPr>
          <p:cNvSpPr/>
          <p:nvPr/>
        </p:nvSpPr>
        <p:spPr>
          <a:xfrm>
            <a:off x="4737705" y="5921548"/>
            <a:ext cx="176530" cy="108585"/>
          </a:xfrm>
          <a:custGeom>
            <a:avLst/>
            <a:gdLst/>
            <a:ahLst/>
            <a:cxnLst/>
            <a:rect l="l" t="t" r="r" b="b"/>
            <a:pathLst>
              <a:path w="176529" h="108585">
                <a:moveTo>
                  <a:pt x="176021" y="0"/>
                </a:moveTo>
                <a:lnTo>
                  <a:pt x="0" y="0"/>
                </a:lnTo>
                <a:lnTo>
                  <a:pt x="0" y="108204"/>
                </a:lnTo>
                <a:lnTo>
                  <a:pt x="176021" y="108204"/>
                </a:lnTo>
                <a:lnTo>
                  <a:pt x="176021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BD5B380F-6F6D-4CD5-9818-B94578B39079}"/>
              </a:ext>
            </a:extLst>
          </p:cNvPr>
          <p:cNvSpPr/>
          <p:nvPr/>
        </p:nvSpPr>
        <p:spPr>
          <a:xfrm>
            <a:off x="5354163" y="5920786"/>
            <a:ext cx="176530" cy="109220"/>
          </a:xfrm>
          <a:custGeom>
            <a:avLst/>
            <a:gdLst/>
            <a:ahLst/>
            <a:cxnLst/>
            <a:rect l="l" t="t" r="r" b="b"/>
            <a:pathLst>
              <a:path w="176529" h="109220">
                <a:moveTo>
                  <a:pt x="176022" y="0"/>
                </a:moveTo>
                <a:lnTo>
                  <a:pt x="0" y="0"/>
                </a:lnTo>
                <a:lnTo>
                  <a:pt x="0" y="108966"/>
                </a:lnTo>
                <a:lnTo>
                  <a:pt x="176022" y="108966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4E7F4FD8-7DE8-467F-89A3-3AB937783CC9}"/>
              </a:ext>
            </a:extLst>
          </p:cNvPr>
          <p:cNvSpPr/>
          <p:nvPr/>
        </p:nvSpPr>
        <p:spPr>
          <a:xfrm>
            <a:off x="5969858" y="5919262"/>
            <a:ext cx="176530" cy="110489"/>
          </a:xfrm>
          <a:custGeom>
            <a:avLst/>
            <a:gdLst/>
            <a:ahLst/>
            <a:cxnLst/>
            <a:rect l="l" t="t" r="r" b="b"/>
            <a:pathLst>
              <a:path w="176529" h="110489">
                <a:moveTo>
                  <a:pt x="176022" y="0"/>
                </a:moveTo>
                <a:lnTo>
                  <a:pt x="0" y="0"/>
                </a:lnTo>
                <a:lnTo>
                  <a:pt x="0" y="110490"/>
                </a:lnTo>
                <a:lnTo>
                  <a:pt x="176022" y="110490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308AC365-66D4-4E4F-8977-6A3AAD8EEDD9}"/>
              </a:ext>
            </a:extLst>
          </p:cNvPr>
          <p:cNvSpPr/>
          <p:nvPr/>
        </p:nvSpPr>
        <p:spPr>
          <a:xfrm>
            <a:off x="6585555" y="5913927"/>
            <a:ext cx="176530" cy="116205"/>
          </a:xfrm>
          <a:custGeom>
            <a:avLst/>
            <a:gdLst/>
            <a:ahLst/>
            <a:cxnLst/>
            <a:rect l="l" t="t" r="r" b="b"/>
            <a:pathLst>
              <a:path w="176529" h="116204">
                <a:moveTo>
                  <a:pt x="176021" y="0"/>
                </a:moveTo>
                <a:lnTo>
                  <a:pt x="0" y="0"/>
                </a:lnTo>
                <a:lnTo>
                  <a:pt x="0" y="115824"/>
                </a:lnTo>
                <a:lnTo>
                  <a:pt x="176021" y="115824"/>
                </a:lnTo>
                <a:lnTo>
                  <a:pt x="176021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E29CFF61-B4E5-4FE4-A4C0-902E92066F90}"/>
              </a:ext>
            </a:extLst>
          </p:cNvPr>
          <p:cNvSpPr/>
          <p:nvPr/>
        </p:nvSpPr>
        <p:spPr>
          <a:xfrm>
            <a:off x="7202013" y="5897925"/>
            <a:ext cx="176530" cy="132080"/>
          </a:xfrm>
          <a:custGeom>
            <a:avLst/>
            <a:gdLst/>
            <a:ahLst/>
            <a:cxnLst/>
            <a:rect l="l" t="t" r="r" b="b"/>
            <a:pathLst>
              <a:path w="176529" h="132079">
                <a:moveTo>
                  <a:pt x="176022" y="0"/>
                </a:moveTo>
                <a:lnTo>
                  <a:pt x="0" y="0"/>
                </a:lnTo>
                <a:lnTo>
                  <a:pt x="0" y="131826"/>
                </a:lnTo>
                <a:lnTo>
                  <a:pt x="176022" y="131826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DCA50011-6EF0-47A7-8A79-7B8B2B62C19F}"/>
              </a:ext>
            </a:extLst>
          </p:cNvPr>
          <p:cNvSpPr/>
          <p:nvPr/>
        </p:nvSpPr>
        <p:spPr>
          <a:xfrm>
            <a:off x="7817708" y="5850681"/>
            <a:ext cx="176530" cy="179070"/>
          </a:xfrm>
          <a:custGeom>
            <a:avLst/>
            <a:gdLst/>
            <a:ahLst/>
            <a:cxnLst/>
            <a:rect l="l" t="t" r="r" b="b"/>
            <a:pathLst>
              <a:path w="176529" h="179070">
                <a:moveTo>
                  <a:pt x="176022" y="0"/>
                </a:moveTo>
                <a:lnTo>
                  <a:pt x="0" y="0"/>
                </a:lnTo>
                <a:lnTo>
                  <a:pt x="0" y="179069"/>
                </a:lnTo>
                <a:lnTo>
                  <a:pt x="176022" y="179069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ED19CEC9-8283-4AF6-B41E-9D2BDC31342C}"/>
              </a:ext>
            </a:extLst>
          </p:cNvPr>
          <p:cNvSpPr/>
          <p:nvPr/>
        </p:nvSpPr>
        <p:spPr>
          <a:xfrm>
            <a:off x="8434166" y="5708950"/>
            <a:ext cx="176530" cy="321310"/>
          </a:xfrm>
          <a:custGeom>
            <a:avLst/>
            <a:gdLst/>
            <a:ahLst/>
            <a:cxnLst/>
            <a:rect l="l" t="t" r="r" b="b"/>
            <a:pathLst>
              <a:path w="176529" h="321310">
                <a:moveTo>
                  <a:pt x="176022" y="0"/>
                </a:moveTo>
                <a:lnTo>
                  <a:pt x="0" y="0"/>
                </a:lnTo>
                <a:lnTo>
                  <a:pt x="0" y="320802"/>
                </a:lnTo>
                <a:lnTo>
                  <a:pt x="176022" y="320802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4A94B843-B390-4463-98F8-1A006161A60C}"/>
              </a:ext>
            </a:extLst>
          </p:cNvPr>
          <p:cNvSpPr/>
          <p:nvPr/>
        </p:nvSpPr>
        <p:spPr>
          <a:xfrm>
            <a:off x="9049863" y="5284516"/>
            <a:ext cx="176530" cy="745490"/>
          </a:xfrm>
          <a:custGeom>
            <a:avLst/>
            <a:gdLst/>
            <a:ahLst/>
            <a:cxnLst/>
            <a:rect l="l" t="t" r="r" b="b"/>
            <a:pathLst>
              <a:path w="176529" h="745489">
                <a:moveTo>
                  <a:pt x="176021" y="0"/>
                </a:moveTo>
                <a:lnTo>
                  <a:pt x="0" y="0"/>
                </a:lnTo>
                <a:lnTo>
                  <a:pt x="0" y="745235"/>
                </a:lnTo>
                <a:lnTo>
                  <a:pt x="176021" y="745235"/>
                </a:lnTo>
                <a:lnTo>
                  <a:pt x="176021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280AAC5A-F2F7-4F1B-A066-2A96FAC58F7F}"/>
              </a:ext>
            </a:extLst>
          </p:cNvPr>
          <p:cNvSpPr/>
          <p:nvPr/>
        </p:nvSpPr>
        <p:spPr>
          <a:xfrm>
            <a:off x="9666320" y="4009689"/>
            <a:ext cx="176530" cy="2020570"/>
          </a:xfrm>
          <a:custGeom>
            <a:avLst/>
            <a:gdLst/>
            <a:ahLst/>
            <a:cxnLst/>
            <a:rect l="l" t="t" r="r" b="b"/>
            <a:pathLst>
              <a:path w="176529" h="2020570">
                <a:moveTo>
                  <a:pt x="176022" y="0"/>
                </a:moveTo>
                <a:lnTo>
                  <a:pt x="0" y="0"/>
                </a:lnTo>
                <a:lnTo>
                  <a:pt x="0" y="2020061"/>
                </a:lnTo>
                <a:lnTo>
                  <a:pt x="176022" y="2020061"/>
                </a:lnTo>
                <a:lnTo>
                  <a:pt x="17602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8FB1FEB7-522E-4BA9-86DF-43516A895186}"/>
              </a:ext>
            </a:extLst>
          </p:cNvPr>
          <p:cNvSpPr/>
          <p:nvPr/>
        </p:nvSpPr>
        <p:spPr>
          <a:xfrm>
            <a:off x="3198084" y="3331129"/>
            <a:ext cx="0" cy="2698750"/>
          </a:xfrm>
          <a:custGeom>
            <a:avLst/>
            <a:gdLst/>
            <a:ahLst/>
            <a:cxnLst/>
            <a:rect l="l" t="t" r="r" b="b"/>
            <a:pathLst>
              <a:path h="2698750">
                <a:moveTo>
                  <a:pt x="0" y="2698241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4543E348-97F9-49AA-AD37-0888220F13B1}"/>
              </a:ext>
            </a:extLst>
          </p:cNvPr>
          <p:cNvSpPr/>
          <p:nvPr/>
        </p:nvSpPr>
        <p:spPr>
          <a:xfrm>
            <a:off x="3198084" y="6029370"/>
            <a:ext cx="6776084" cy="0"/>
          </a:xfrm>
          <a:custGeom>
            <a:avLst/>
            <a:gdLst/>
            <a:ahLst/>
            <a:cxnLst/>
            <a:rect l="l" t="t" r="r" b="b"/>
            <a:pathLst>
              <a:path w="6776084">
                <a:moveTo>
                  <a:pt x="0" y="0"/>
                </a:moveTo>
                <a:lnTo>
                  <a:pt x="6775704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CCDAAC3F-3280-42B3-A4F5-1247F2273A14}"/>
              </a:ext>
            </a:extLst>
          </p:cNvPr>
          <p:cNvSpPr txBox="1"/>
          <p:nvPr/>
        </p:nvSpPr>
        <p:spPr>
          <a:xfrm>
            <a:off x="2541112" y="3755181"/>
            <a:ext cx="53213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200000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Cambria"/>
                <a:cs typeface="Cambria"/>
              </a:rPr>
              <a:t>150000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200" dirty="0">
                <a:latin typeface="Cambria"/>
                <a:cs typeface="Cambria"/>
              </a:rPr>
              <a:t>100000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83820" algn="ctr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Cambria"/>
                <a:cs typeface="Cambria"/>
              </a:rPr>
              <a:t>50000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Cambria"/>
                <a:cs typeface="Cambria"/>
              </a:rPr>
              <a:t>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3C4CD1C9-1905-42EA-A6F1-119A4C407202}"/>
              </a:ext>
            </a:extLst>
          </p:cNvPr>
          <p:cNvSpPr txBox="1"/>
          <p:nvPr/>
        </p:nvSpPr>
        <p:spPr>
          <a:xfrm>
            <a:off x="2541112" y="3215686"/>
            <a:ext cx="532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250000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A912382B-4472-4C27-935B-CA3E65EAF65C}"/>
              </a:ext>
            </a:extLst>
          </p:cNvPr>
          <p:cNvSpPr txBox="1"/>
          <p:nvPr/>
        </p:nvSpPr>
        <p:spPr>
          <a:xfrm>
            <a:off x="3393028" y="6106205"/>
            <a:ext cx="22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0.9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FB1C6ACE-1425-486E-A4F6-50E33BCB0728}"/>
              </a:ext>
            </a:extLst>
          </p:cNvPr>
          <p:cNvSpPr txBox="1"/>
          <p:nvPr/>
        </p:nvSpPr>
        <p:spPr>
          <a:xfrm>
            <a:off x="4009233" y="6106205"/>
            <a:ext cx="22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1.8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32FB26A3-1360-4CB4-A7DA-D404F0A6AC3B}"/>
              </a:ext>
            </a:extLst>
          </p:cNvPr>
          <p:cNvSpPr txBox="1"/>
          <p:nvPr/>
        </p:nvSpPr>
        <p:spPr>
          <a:xfrm>
            <a:off x="8321899" y="6106205"/>
            <a:ext cx="22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8.1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0F389A02-0681-443B-A25F-C6D3257B4C07}"/>
              </a:ext>
            </a:extLst>
          </p:cNvPr>
          <p:cNvSpPr txBox="1"/>
          <p:nvPr/>
        </p:nvSpPr>
        <p:spPr>
          <a:xfrm>
            <a:off x="8995761" y="6106205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43F52FB7-6213-4545-85C3-4C64BACAFA6F}"/>
              </a:ext>
            </a:extLst>
          </p:cNvPr>
          <p:cNvSpPr txBox="1"/>
          <p:nvPr/>
        </p:nvSpPr>
        <p:spPr>
          <a:xfrm>
            <a:off x="9554053" y="6106205"/>
            <a:ext cx="226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9.9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257F9145-40A8-45D1-8671-08481F690974}"/>
              </a:ext>
            </a:extLst>
          </p:cNvPr>
          <p:cNvSpPr txBox="1"/>
          <p:nvPr/>
        </p:nvSpPr>
        <p:spPr>
          <a:xfrm>
            <a:off x="2192089" y="3411288"/>
            <a:ext cx="264160" cy="267081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latin typeface="Cambria"/>
                <a:cs typeface="Cambria"/>
              </a:rPr>
              <a:t>The number of triggered</a:t>
            </a:r>
            <a:r>
              <a:rPr sz="1600" b="1" spc="-7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WL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2FEDFED2-1781-4A8D-986B-C4C12F2E476E}"/>
              </a:ext>
            </a:extLst>
          </p:cNvPr>
          <p:cNvSpPr txBox="1"/>
          <p:nvPr/>
        </p:nvSpPr>
        <p:spPr>
          <a:xfrm>
            <a:off x="4436461" y="6106205"/>
            <a:ext cx="3554729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ts val="1420"/>
              </a:lnSpc>
              <a:spcBef>
                <a:spcPts val="100"/>
              </a:spcBef>
              <a:tabLst>
                <a:tab pos="817244" algn="l"/>
                <a:tab pos="1433195" algn="l"/>
                <a:tab pos="2049145" algn="l"/>
                <a:tab pos="2665730" algn="l"/>
                <a:tab pos="3281679" algn="l"/>
              </a:tabLst>
            </a:pPr>
            <a:r>
              <a:rPr sz="1200" dirty="0">
                <a:latin typeface="Cambria"/>
                <a:cs typeface="Cambria"/>
              </a:rPr>
              <a:t>2.7	3.6	4.5	5.4	6.3	7.2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900"/>
              </a:lnSpc>
            </a:pPr>
            <a:r>
              <a:rPr sz="1600" b="1" spc="-5" dirty="0">
                <a:latin typeface="Cambria"/>
                <a:cs typeface="Cambria"/>
              </a:rPr>
              <a:t>The amount of written data (Unit:</a:t>
            </a:r>
            <a:r>
              <a:rPr sz="1600" b="1" spc="-4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TB)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104C5FAA-F9DB-412D-AD8C-BD119671A729}"/>
              </a:ext>
            </a:extLst>
          </p:cNvPr>
          <p:cNvSpPr/>
          <p:nvPr/>
        </p:nvSpPr>
        <p:spPr>
          <a:xfrm>
            <a:off x="4530440" y="354334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1"/>
                </a:moveTo>
                <a:lnTo>
                  <a:pt x="107442" y="107441"/>
                </a:lnTo>
                <a:lnTo>
                  <a:pt x="107442" y="0"/>
                </a:lnTo>
                <a:lnTo>
                  <a:pt x="0" y="0"/>
                </a:lnTo>
                <a:lnTo>
                  <a:pt x="0" y="107441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23B53759-3BCA-43FC-A354-F687185C4A81}"/>
              </a:ext>
            </a:extLst>
          </p:cNvPr>
          <p:cNvSpPr/>
          <p:nvPr/>
        </p:nvSpPr>
        <p:spPr>
          <a:xfrm>
            <a:off x="6869781" y="354334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1"/>
                </a:moveTo>
                <a:lnTo>
                  <a:pt x="107441" y="107441"/>
                </a:lnTo>
                <a:lnTo>
                  <a:pt x="107441" y="0"/>
                </a:lnTo>
                <a:lnTo>
                  <a:pt x="0" y="0"/>
                </a:lnTo>
                <a:lnTo>
                  <a:pt x="0" y="107441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id="{B3A2169D-D39B-4282-8073-274E632472BF}"/>
              </a:ext>
            </a:extLst>
          </p:cNvPr>
          <p:cNvSpPr txBox="1"/>
          <p:nvPr/>
        </p:nvSpPr>
        <p:spPr>
          <a:xfrm>
            <a:off x="4674205" y="3446318"/>
            <a:ext cx="4064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52040" algn="l"/>
              </a:tabLst>
            </a:pPr>
            <a:r>
              <a:rPr sz="1600" spc="-5" dirty="0">
                <a:solidFill>
                  <a:srgbClr val="585858"/>
                </a:solidFill>
                <a:latin typeface="Cambria"/>
                <a:cs typeface="Cambria"/>
              </a:rPr>
              <a:t>WL Count	Expected WL</a:t>
            </a:r>
            <a:r>
              <a:rPr sz="1600" spc="-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mbria"/>
                <a:cs typeface="Cambria"/>
              </a:rPr>
              <a:t>Count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6" name="object 73">
            <a:extLst>
              <a:ext uri="{FF2B5EF4-FFF2-40B4-BE49-F238E27FC236}">
                <a16:creationId xmlns:a16="http://schemas.microsoft.com/office/drawing/2014/main" id="{1D6CC902-3D82-4C77-90B7-C2C1634152EB}"/>
              </a:ext>
            </a:extLst>
          </p:cNvPr>
          <p:cNvSpPr/>
          <p:nvPr/>
        </p:nvSpPr>
        <p:spPr>
          <a:xfrm>
            <a:off x="3107786" y="4396011"/>
            <a:ext cx="994410" cy="169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4">
            <a:extLst>
              <a:ext uri="{FF2B5EF4-FFF2-40B4-BE49-F238E27FC236}">
                <a16:creationId xmlns:a16="http://schemas.microsoft.com/office/drawing/2014/main" id="{CCA9434A-3CE7-42A6-ABC2-33FB3D973CC7}"/>
              </a:ext>
            </a:extLst>
          </p:cNvPr>
          <p:cNvSpPr/>
          <p:nvPr/>
        </p:nvSpPr>
        <p:spPr>
          <a:xfrm>
            <a:off x="3358484" y="4420788"/>
            <a:ext cx="445770" cy="1153795"/>
          </a:xfrm>
          <a:custGeom>
            <a:avLst/>
            <a:gdLst/>
            <a:ahLst/>
            <a:cxnLst/>
            <a:rect l="l" t="t" r="r" b="b"/>
            <a:pathLst>
              <a:path w="445769" h="1153795">
                <a:moveTo>
                  <a:pt x="0" y="707770"/>
                </a:moveTo>
                <a:lnTo>
                  <a:pt x="222885" y="1153540"/>
                </a:lnTo>
                <a:lnTo>
                  <a:pt x="356616" y="886078"/>
                </a:lnTo>
                <a:lnTo>
                  <a:pt x="178307" y="886078"/>
                </a:lnTo>
                <a:lnTo>
                  <a:pt x="178307" y="850417"/>
                </a:lnTo>
                <a:lnTo>
                  <a:pt x="0" y="707770"/>
                </a:lnTo>
                <a:close/>
              </a:path>
              <a:path w="445769" h="1153795">
                <a:moveTo>
                  <a:pt x="178308" y="850417"/>
                </a:moveTo>
                <a:lnTo>
                  <a:pt x="178307" y="886078"/>
                </a:lnTo>
                <a:lnTo>
                  <a:pt x="222885" y="886078"/>
                </a:lnTo>
                <a:lnTo>
                  <a:pt x="178308" y="850417"/>
                </a:lnTo>
                <a:close/>
              </a:path>
              <a:path w="445769" h="1153795">
                <a:moveTo>
                  <a:pt x="267462" y="0"/>
                </a:moveTo>
                <a:lnTo>
                  <a:pt x="178307" y="0"/>
                </a:lnTo>
                <a:lnTo>
                  <a:pt x="178308" y="850417"/>
                </a:lnTo>
                <a:lnTo>
                  <a:pt x="222885" y="886078"/>
                </a:lnTo>
                <a:lnTo>
                  <a:pt x="267462" y="850417"/>
                </a:lnTo>
                <a:lnTo>
                  <a:pt x="267462" y="0"/>
                </a:lnTo>
                <a:close/>
              </a:path>
              <a:path w="445769" h="1153795">
                <a:moveTo>
                  <a:pt x="267462" y="850417"/>
                </a:moveTo>
                <a:lnTo>
                  <a:pt x="222885" y="886078"/>
                </a:lnTo>
                <a:lnTo>
                  <a:pt x="267462" y="886078"/>
                </a:lnTo>
                <a:lnTo>
                  <a:pt x="267462" y="850417"/>
                </a:lnTo>
                <a:close/>
              </a:path>
              <a:path w="445769" h="1153795">
                <a:moveTo>
                  <a:pt x="445769" y="707770"/>
                </a:moveTo>
                <a:lnTo>
                  <a:pt x="267462" y="850417"/>
                </a:lnTo>
                <a:lnTo>
                  <a:pt x="267462" y="886078"/>
                </a:lnTo>
                <a:lnTo>
                  <a:pt x="356616" y="886078"/>
                </a:lnTo>
                <a:lnTo>
                  <a:pt x="445769" y="70777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5">
            <a:extLst>
              <a:ext uri="{FF2B5EF4-FFF2-40B4-BE49-F238E27FC236}">
                <a16:creationId xmlns:a16="http://schemas.microsoft.com/office/drawing/2014/main" id="{128A85BB-9C2A-40E1-A701-B32CDCA8854C}"/>
              </a:ext>
            </a:extLst>
          </p:cNvPr>
          <p:cNvSpPr/>
          <p:nvPr/>
        </p:nvSpPr>
        <p:spPr>
          <a:xfrm>
            <a:off x="3849974" y="4396049"/>
            <a:ext cx="733056" cy="1358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6">
            <a:extLst>
              <a:ext uri="{FF2B5EF4-FFF2-40B4-BE49-F238E27FC236}">
                <a16:creationId xmlns:a16="http://schemas.microsoft.com/office/drawing/2014/main" id="{7E020B29-EDBF-475E-BA6D-2C4122315422}"/>
              </a:ext>
            </a:extLst>
          </p:cNvPr>
          <p:cNvSpPr/>
          <p:nvPr/>
        </p:nvSpPr>
        <p:spPr>
          <a:xfrm>
            <a:off x="4035140" y="4420788"/>
            <a:ext cx="316230" cy="944244"/>
          </a:xfrm>
          <a:custGeom>
            <a:avLst/>
            <a:gdLst/>
            <a:ahLst/>
            <a:cxnLst/>
            <a:rect l="l" t="t" r="r" b="b"/>
            <a:pathLst>
              <a:path w="316230" h="944245">
                <a:moveTo>
                  <a:pt x="0" y="627760"/>
                </a:moveTo>
                <a:lnTo>
                  <a:pt x="158114" y="943990"/>
                </a:lnTo>
                <a:lnTo>
                  <a:pt x="252983" y="754252"/>
                </a:lnTo>
                <a:lnTo>
                  <a:pt x="126492" y="754252"/>
                </a:lnTo>
                <a:lnTo>
                  <a:pt x="126492" y="728954"/>
                </a:lnTo>
                <a:lnTo>
                  <a:pt x="0" y="627760"/>
                </a:lnTo>
                <a:close/>
              </a:path>
              <a:path w="316230" h="944245">
                <a:moveTo>
                  <a:pt x="126492" y="728954"/>
                </a:moveTo>
                <a:lnTo>
                  <a:pt x="126492" y="754252"/>
                </a:lnTo>
                <a:lnTo>
                  <a:pt x="158114" y="754252"/>
                </a:lnTo>
                <a:lnTo>
                  <a:pt x="126492" y="728954"/>
                </a:lnTo>
                <a:close/>
              </a:path>
              <a:path w="316230" h="944245">
                <a:moveTo>
                  <a:pt x="189737" y="0"/>
                </a:moveTo>
                <a:lnTo>
                  <a:pt x="126492" y="0"/>
                </a:lnTo>
                <a:lnTo>
                  <a:pt x="126492" y="728954"/>
                </a:lnTo>
                <a:lnTo>
                  <a:pt x="158114" y="754252"/>
                </a:lnTo>
                <a:lnTo>
                  <a:pt x="189737" y="728954"/>
                </a:lnTo>
                <a:lnTo>
                  <a:pt x="189737" y="0"/>
                </a:lnTo>
                <a:close/>
              </a:path>
              <a:path w="316230" h="944245">
                <a:moveTo>
                  <a:pt x="189737" y="728954"/>
                </a:moveTo>
                <a:lnTo>
                  <a:pt x="158114" y="754252"/>
                </a:lnTo>
                <a:lnTo>
                  <a:pt x="189737" y="754252"/>
                </a:lnTo>
                <a:lnTo>
                  <a:pt x="189737" y="728954"/>
                </a:lnTo>
                <a:close/>
              </a:path>
              <a:path w="316230" h="944245">
                <a:moveTo>
                  <a:pt x="316230" y="627760"/>
                </a:moveTo>
                <a:lnTo>
                  <a:pt x="189737" y="728954"/>
                </a:lnTo>
                <a:lnTo>
                  <a:pt x="189737" y="754252"/>
                </a:lnTo>
                <a:lnTo>
                  <a:pt x="252983" y="754252"/>
                </a:lnTo>
                <a:lnTo>
                  <a:pt x="316230" y="6277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7">
            <a:extLst>
              <a:ext uri="{FF2B5EF4-FFF2-40B4-BE49-F238E27FC236}">
                <a16:creationId xmlns:a16="http://schemas.microsoft.com/office/drawing/2014/main" id="{D3B1D5EB-66B4-4950-9269-036C79B09B36}"/>
              </a:ext>
            </a:extLst>
          </p:cNvPr>
          <p:cNvSpPr/>
          <p:nvPr/>
        </p:nvSpPr>
        <p:spPr>
          <a:xfrm>
            <a:off x="4524345" y="4395998"/>
            <a:ext cx="610362" cy="10736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8">
            <a:extLst>
              <a:ext uri="{FF2B5EF4-FFF2-40B4-BE49-F238E27FC236}">
                <a16:creationId xmlns:a16="http://schemas.microsoft.com/office/drawing/2014/main" id="{09490B4A-2C45-47FD-8582-7A2D3C2C91A7}"/>
              </a:ext>
            </a:extLst>
          </p:cNvPr>
          <p:cNvSpPr/>
          <p:nvPr/>
        </p:nvSpPr>
        <p:spPr>
          <a:xfrm>
            <a:off x="4678268" y="4420788"/>
            <a:ext cx="255270" cy="720090"/>
          </a:xfrm>
          <a:custGeom>
            <a:avLst/>
            <a:gdLst/>
            <a:ahLst/>
            <a:cxnLst/>
            <a:rect l="l" t="t" r="r" b="b"/>
            <a:pathLst>
              <a:path w="255270" h="720089">
                <a:moveTo>
                  <a:pt x="0" y="464692"/>
                </a:moveTo>
                <a:lnTo>
                  <a:pt x="127635" y="719962"/>
                </a:lnTo>
                <a:lnTo>
                  <a:pt x="204216" y="566800"/>
                </a:lnTo>
                <a:lnTo>
                  <a:pt x="102108" y="566800"/>
                </a:lnTo>
                <a:lnTo>
                  <a:pt x="102108" y="546379"/>
                </a:lnTo>
                <a:lnTo>
                  <a:pt x="0" y="464692"/>
                </a:lnTo>
                <a:close/>
              </a:path>
              <a:path w="255270" h="720089">
                <a:moveTo>
                  <a:pt x="102108" y="546379"/>
                </a:moveTo>
                <a:lnTo>
                  <a:pt x="102108" y="566800"/>
                </a:lnTo>
                <a:lnTo>
                  <a:pt x="127635" y="566800"/>
                </a:lnTo>
                <a:lnTo>
                  <a:pt x="102108" y="546379"/>
                </a:lnTo>
                <a:close/>
              </a:path>
              <a:path w="255270" h="720089">
                <a:moveTo>
                  <a:pt x="153162" y="0"/>
                </a:moveTo>
                <a:lnTo>
                  <a:pt x="102108" y="0"/>
                </a:lnTo>
                <a:lnTo>
                  <a:pt x="102108" y="546379"/>
                </a:lnTo>
                <a:lnTo>
                  <a:pt x="127635" y="566800"/>
                </a:lnTo>
                <a:lnTo>
                  <a:pt x="153161" y="546379"/>
                </a:lnTo>
                <a:lnTo>
                  <a:pt x="153162" y="0"/>
                </a:lnTo>
                <a:close/>
              </a:path>
              <a:path w="255270" h="720089">
                <a:moveTo>
                  <a:pt x="153162" y="546379"/>
                </a:moveTo>
                <a:lnTo>
                  <a:pt x="127635" y="566800"/>
                </a:lnTo>
                <a:lnTo>
                  <a:pt x="153162" y="566800"/>
                </a:lnTo>
                <a:lnTo>
                  <a:pt x="153162" y="546379"/>
                </a:lnTo>
                <a:close/>
              </a:path>
              <a:path w="255270" h="720089">
                <a:moveTo>
                  <a:pt x="255269" y="464692"/>
                </a:moveTo>
                <a:lnTo>
                  <a:pt x="153162" y="546379"/>
                </a:lnTo>
                <a:lnTo>
                  <a:pt x="153162" y="566800"/>
                </a:lnTo>
                <a:lnTo>
                  <a:pt x="204216" y="566800"/>
                </a:lnTo>
                <a:lnTo>
                  <a:pt x="255269" y="46469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9">
            <a:extLst>
              <a:ext uri="{FF2B5EF4-FFF2-40B4-BE49-F238E27FC236}">
                <a16:creationId xmlns:a16="http://schemas.microsoft.com/office/drawing/2014/main" id="{C3CCEBAE-DB30-4798-86FE-23F20D6E119E}"/>
              </a:ext>
            </a:extLst>
          </p:cNvPr>
          <p:cNvSpPr/>
          <p:nvPr/>
        </p:nvSpPr>
        <p:spPr>
          <a:xfrm>
            <a:off x="5210907" y="4395300"/>
            <a:ext cx="480148" cy="792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0">
            <a:extLst>
              <a:ext uri="{FF2B5EF4-FFF2-40B4-BE49-F238E27FC236}">
                <a16:creationId xmlns:a16="http://schemas.microsoft.com/office/drawing/2014/main" id="{4F924315-1E91-498F-8A3B-8DE311EFA9B4}"/>
              </a:ext>
            </a:extLst>
          </p:cNvPr>
          <p:cNvSpPr/>
          <p:nvPr/>
        </p:nvSpPr>
        <p:spPr>
          <a:xfrm>
            <a:off x="5332064" y="4420407"/>
            <a:ext cx="190500" cy="504190"/>
          </a:xfrm>
          <a:custGeom>
            <a:avLst/>
            <a:gdLst/>
            <a:ahLst/>
            <a:cxnLst/>
            <a:rect l="l" t="t" r="r" b="b"/>
            <a:pathLst>
              <a:path w="190500" h="504189">
                <a:moveTo>
                  <a:pt x="0" y="313436"/>
                </a:moveTo>
                <a:lnTo>
                  <a:pt x="95250" y="503936"/>
                </a:lnTo>
                <a:lnTo>
                  <a:pt x="152400" y="389636"/>
                </a:lnTo>
                <a:lnTo>
                  <a:pt x="76200" y="389636"/>
                </a:lnTo>
                <a:lnTo>
                  <a:pt x="76200" y="374396"/>
                </a:lnTo>
                <a:lnTo>
                  <a:pt x="0" y="313436"/>
                </a:lnTo>
                <a:close/>
              </a:path>
              <a:path w="190500" h="504189">
                <a:moveTo>
                  <a:pt x="76200" y="374396"/>
                </a:moveTo>
                <a:lnTo>
                  <a:pt x="76200" y="389636"/>
                </a:lnTo>
                <a:lnTo>
                  <a:pt x="95250" y="389636"/>
                </a:lnTo>
                <a:lnTo>
                  <a:pt x="76200" y="374396"/>
                </a:lnTo>
                <a:close/>
              </a:path>
              <a:path w="190500" h="504189">
                <a:moveTo>
                  <a:pt x="114300" y="0"/>
                </a:moveTo>
                <a:lnTo>
                  <a:pt x="76200" y="0"/>
                </a:lnTo>
                <a:lnTo>
                  <a:pt x="76200" y="374396"/>
                </a:lnTo>
                <a:lnTo>
                  <a:pt x="95250" y="389636"/>
                </a:lnTo>
                <a:lnTo>
                  <a:pt x="114300" y="374396"/>
                </a:lnTo>
                <a:lnTo>
                  <a:pt x="114300" y="0"/>
                </a:lnTo>
                <a:close/>
              </a:path>
              <a:path w="190500" h="504189">
                <a:moveTo>
                  <a:pt x="114300" y="374396"/>
                </a:moveTo>
                <a:lnTo>
                  <a:pt x="95250" y="389636"/>
                </a:lnTo>
                <a:lnTo>
                  <a:pt x="114300" y="389636"/>
                </a:lnTo>
                <a:lnTo>
                  <a:pt x="114300" y="374396"/>
                </a:lnTo>
                <a:close/>
              </a:path>
              <a:path w="190500" h="504189">
                <a:moveTo>
                  <a:pt x="190500" y="313436"/>
                </a:moveTo>
                <a:lnTo>
                  <a:pt x="114300" y="374396"/>
                </a:lnTo>
                <a:lnTo>
                  <a:pt x="114300" y="389636"/>
                </a:lnTo>
                <a:lnTo>
                  <a:pt x="152400" y="389636"/>
                </a:lnTo>
                <a:lnTo>
                  <a:pt x="190500" y="31343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1">
            <a:extLst>
              <a:ext uri="{FF2B5EF4-FFF2-40B4-BE49-F238E27FC236}">
                <a16:creationId xmlns:a16="http://schemas.microsoft.com/office/drawing/2014/main" id="{231A39A8-05E0-4326-889A-49CAFF2886CA}"/>
              </a:ext>
            </a:extLst>
          </p:cNvPr>
          <p:cNvSpPr/>
          <p:nvPr/>
        </p:nvSpPr>
        <p:spPr>
          <a:xfrm>
            <a:off x="3621374" y="3507531"/>
            <a:ext cx="6508242" cy="2531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2">
            <a:extLst>
              <a:ext uri="{FF2B5EF4-FFF2-40B4-BE49-F238E27FC236}">
                <a16:creationId xmlns:a16="http://schemas.microsoft.com/office/drawing/2014/main" id="{38956A5C-18D1-4F25-9887-75A1D5237499}"/>
              </a:ext>
            </a:extLst>
          </p:cNvPr>
          <p:cNvSpPr/>
          <p:nvPr/>
        </p:nvSpPr>
        <p:spPr>
          <a:xfrm>
            <a:off x="3646140" y="3819570"/>
            <a:ext cx="6200775" cy="2148205"/>
          </a:xfrm>
          <a:custGeom>
            <a:avLst/>
            <a:gdLst/>
            <a:ahLst/>
            <a:cxnLst/>
            <a:rect l="l" t="t" r="r" b="b"/>
            <a:pathLst>
              <a:path w="6200775" h="2148204">
                <a:moveTo>
                  <a:pt x="6086221" y="167258"/>
                </a:moveTo>
                <a:lnTo>
                  <a:pt x="6050703" y="184469"/>
                </a:lnTo>
                <a:lnTo>
                  <a:pt x="6040247" y="213994"/>
                </a:lnTo>
                <a:lnTo>
                  <a:pt x="6027801" y="244982"/>
                </a:lnTo>
                <a:lnTo>
                  <a:pt x="5998717" y="306196"/>
                </a:lnTo>
                <a:lnTo>
                  <a:pt x="5962523" y="364236"/>
                </a:lnTo>
                <a:lnTo>
                  <a:pt x="5921121" y="422656"/>
                </a:lnTo>
                <a:lnTo>
                  <a:pt x="5900165" y="452500"/>
                </a:lnTo>
                <a:lnTo>
                  <a:pt x="5855715" y="513588"/>
                </a:lnTo>
                <a:lnTo>
                  <a:pt x="5831839" y="544957"/>
                </a:lnTo>
                <a:lnTo>
                  <a:pt x="5806058" y="576833"/>
                </a:lnTo>
                <a:lnTo>
                  <a:pt x="5778500" y="609219"/>
                </a:lnTo>
                <a:lnTo>
                  <a:pt x="5748528" y="642365"/>
                </a:lnTo>
                <a:lnTo>
                  <a:pt x="5716015" y="676020"/>
                </a:lnTo>
                <a:lnTo>
                  <a:pt x="5680836" y="710438"/>
                </a:lnTo>
                <a:lnTo>
                  <a:pt x="5641975" y="745489"/>
                </a:lnTo>
                <a:lnTo>
                  <a:pt x="5599810" y="781431"/>
                </a:lnTo>
                <a:lnTo>
                  <a:pt x="5553836" y="817880"/>
                </a:lnTo>
                <a:lnTo>
                  <a:pt x="5503417" y="855218"/>
                </a:lnTo>
                <a:lnTo>
                  <a:pt x="5448427" y="893444"/>
                </a:lnTo>
                <a:lnTo>
                  <a:pt x="5387848" y="933576"/>
                </a:lnTo>
                <a:lnTo>
                  <a:pt x="5321554" y="976249"/>
                </a:lnTo>
                <a:lnTo>
                  <a:pt x="5286502" y="998346"/>
                </a:lnTo>
                <a:lnTo>
                  <a:pt x="5174360" y="1067181"/>
                </a:lnTo>
                <a:lnTo>
                  <a:pt x="5094605" y="1114678"/>
                </a:lnTo>
                <a:lnTo>
                  <a:pt x="4968875" y="1187323"/>
                </a:lnTo>
                <a:lnTo>
                  <a:pt x="4837557" y="1260348"/>
                </a:lnTo>
                <a:lnTo>
                  <a:pt x="4747767" y="1308734"/>
                </a:lnTo>
                <a:lnTo>
                  <a:pt x="4656962" y="1356359"/>
                </a:lnTo>
                <a:lnTo>
                  <a:pt x="4565650" y="1402588"/>
                </a:lnTo>
                <a:lnTo>
                  <a:pt x="4474336" y="1447419"/>
                </a:lnTo>
                <a:lnTo>
                  <a:pt x="4383658" y="1490218"/>
                </a:lnTo>
                <a:lnTo>
                  <a:pt x="4294251" y="1530477"/>
                </a:lnTo>
                <a:lnTo>
                  <a:pt x="4206621" y="1568069"/>
                </a:lnTo>
                <a:lnTo>
                  <a:pt x="4121530" y="1602232"/>
                </a:lnTo>
                <a:lnTo>
                  <a:pt x="4036822" y="1633727"/>
                </a:lnTo>
                <a:lnTo>
                  <a:pt x="3950461" y="1663445"/>
                </a:lnTo>
                <a:lnTo>
                  <a:pt x="3863212" y="1691513"/>
                </a:lnTo>
                <a:lnTo>
                  <a:pt x="3774948" y="1717928"/>
                </a:lnTo>
                <a:lnTo>
                  <a:pt x="3686175" y="1742694"/>
                </a:lnTo>
                <a:lnTo>
                  <a:pt x="3597021" y="1766062"/>
                </a:lnTo>
                <a:lnTo>
                  <a:pt x="3507867" y="1788033"/>
                </a:lnTo>
                <a:lnTo>
                  <a:pt x="3418967" y="1808607"/>
                </a:lnTo>
                <a:lnTo>
                  <a:pt x="3330702" y="1828038"/>
                </a:lnTo>
                <a:lnTo>
                  <a:pt x="3156966" y="1863852"/>
                </a:lnTo>
                <a:lnTo>
                  <a:pt x="3072003" y="1880108"/>
                </a:lnTo>
                <a:lnTo>
                  <a:pt x="2680970" y="1950707"/>
                </a:lnTo>
                <a:lnTo>
                  <a:pt x="2613786" y="1961413"/>
                </a:lnTo>
                <a:lnTo>
                  <a:pt x="2550668" y="1970595"/>
                </a:lnTo>
                <a:lnTo>
                  <a:pt x="2490723" y="1978456"/>
                </a:lnTo>
                <a:lnTo>
                  <a:pt x="2433573" y="1985149"/>
                </a:lnTo>
                <a:lnTo>
                  <a:pt x="2377567" y="1990839"/>
                </a:lnTo>
                <a:lnTo>
                  <a:pt x="2322575" y="1995665"/>
                </a:lnTo>
                <a:lnTo>
                  <a:pt x="2267585" y="1999830"/>
                </a:lnTo>
                <a:lnTo>
                  <a:pt x="2211705" y="2003348"/>
                </a:lnTo>
                <a:lnTo>
                  <a:pt x="1359788" y="2045703"/>
                </a:lnTo>
                <a:lnTo>
                  <a:pt x="0" y="2090559"/>
                </a:lnTo>
                <a:lnTo>
                  <a:pt x="1524" y="2147684"/>
                </a:lnTo>
                <a:lnTo>
                  <a:pt x="1362074" y="2102802"/>
                </a:lnTo>
                <a:lnTo>
                  <a:pt x="2215134" y="2060397"/>
                </a:lnTo>
                <a:lnTo>
                  <a:pt x="2271268" y="2056866"/>
                </a:lnTo>
                <a:lnTo>
                  <a:pt x="2326894" y="2052650"/>
                </a:lnTo>
                <a:lnTo>
                  <a:pt x="2382647" y="2047760"/>
                </a:lnTo>
                <a:lnTo>
                  <a:pt x="2439288" y="2042007"/>
                </a:lnTo>
                <a:lnTo>
                  <a:pt x="2497709" y="2035187"/>
                </a:lnTo>
                <a:lnTo>
                  <a:pt x="2558287" y="2027237"/>
                </a:lnTo>
                <a:lnTo>
                  <a:pt x="2622169" y="2017941"/>
                </a:lnTo>
                <a:lnTo>
                  <a:pt x="2725673" y="2001088"/>
                </a:lnTo>
                <a:lnTo>
                  <a:pt x="3082544" y="1936318"/>
                </a:lnTo>
                <a:lnTo>
                  <a:pt x="3254502" y="1902536"/>
                </a:lnTo>
                <a:lnTo>
                  <a:pt x="3342512" y="1884045"/>
                </a:lnTo>
                <a:lnTo>
                  <a:pt x="3520821" y="1843659"/>
                </a:lnTo>
                <a:lnTo>
                  <a:pt x="3610736" y="1821434"/>
                </a:lnTo>
                <a:lnTo>
                  <a:pt x="3700653" y="1797939"/>
                </a:lnTo>
                <a:lnTo>
                  <a:pt x="3790315" y="1772920"/>
                </a:lnTo>
                <a:lnTo>
                  <a:pt x="3879596" y="1746250"/>
                </a:lnTo>
                <a:lnTo>
                  <a:pt x="3967987" y="1717928"/>
                </a:lnTo>
                <a:lnTo>
                  <a:pt x="4055363" y="1687829"/>
                </a:lnTo>
                <a:lnTo>
                  <a:pt x="4141470" y="1655699"/>
                </a:lnTo>
                <a:lnTo>
                  <a:pt x="4184650" y="1638681"/>
                </a:lnTo>
                <a:lnTo>
                  <a:pt x="4228210" y="1620901"/>
                </a:lnTo>
                <a:lnTo>
                  <a:pt x="4272407" y="1602232"/>
                </a:lnTo>
                <a:lnTo>
                  <a:pt x="4316983" y="1582928"/>
                </a:lnTo>
                <a:lnTo>
                  <a:pt x="4407408" y="1542161"/>
                </a:lnTo>
                <a:lnTo>
                  <a:pt x="4498848" y="1498981"/>
                </a:lnTo>
                <a:lnTo>
                  <a:pt x="4590796" y="1453895"/>
                </a:lnTo>
                <a:lnTo>
                  <a:pt x="4682871" y="1407287"/>
                </a:lnTo>
                <a:lnTo>
                  <a:pt x="4774310" y="1359408"/>
                </a:lnTo>
                <a:lnTo>
                  <a:pt x="4864734" y="1310639"/>
                </a:lnTo>
                <a:lnTo>
                  <a:pt x="4953381" y="1261618"/>
                </a:lnTo>
                <a:lnTo>
                  <a:pt x="5039867" y="1212595"/>
                </a:lnTo>
                <a:lnTo>
                  <a:pt x="5123433" y="1163955"/>
                </a:lnTo>
                <a:lnTo>
                  <a:pt x="5203698" y="1116202"/>
                </a:lnTo>
                <a:lnTo>
                  <a:pt x="5242433" y="1092708"/>
                </a:lnTo>
                <a:lnTo>
                  <a:pt x="5352033" y="1024636"/>
                </a:lnTo>
                <a:lnTo>
                  <a:pt x="5418835" y="981709"/>
                </a:lnTo>
                <a:lnTo>
                  <a:pt x="5480177" y="941069"/>
                </a:lnTo>
                <a:lnTo>
                  <a:pt x="5536437" y="901953"/>
                </a:lnTo>
                <a:lnTo>
                  <a:pt x="5588127" y="863600"/>
                </a:lnTo>
                <a:lnTo>
                  <a:pt x="5635752" y="825881"/>
                </a:lnTo>
                <a:lnTo>
                  <a:pt x="5679439" y="788796"/>
                </a:lnTo>
                <a:lnTo>
                  <a:pt x="5719444" y="752475"/>
                </a:lnTo>
                <a:lnTo>
                  <a:pt x="5756275" y="716661"/>
                </a:lnTo>
                <a:lnTo>
                  <a:pt x="5790057" y="681608"/>
                </a:lnTo>
                <a:lnTo>
                  <a:pt x="5821044" y="647319"/>
                </a:lnTo>
                <a:lnTo>
                  <a:pt x="5849874" y="613537"/>
                </a:lnTo>
                <a:lnTo>
                  <a:pt x="5876289" y="580770"/>
                </a:lnTo>
                <a:lnTo>
                  <a:pt x="5901182" y="548386"/>
                </a:lnTo>
                <a:lnTo>
                  <a:pt x="5924550" y="516763"/>
                </a:lnTo>
                <a:lnTo>
                  <a:pt x="5967983" y="455549"/>
                </a:lnTo>
                <a:lnTo>
                  <a:pt x="6009258" y="397256"/>
                </a:lnTo>
                <a:lnTo>
                  <a:pt x="6048121" y="334644"/>
                </a:lnTo>
                <a:lnTo>
                  <a:pt x="6079998" y="268350"/>
                </a:lnTo>
                <a:lnTo>
                  <a:pt x="6104889" y="202692"/>
                </a:lnTo>
                <a:lnTo>
                  <a:pt x="6107649" y="194128"/>
                </a:lnTo>
                <a:lnTo>
                  <a:pt x="6086221" y="167258"/>
                </a:lnTo>
                <a:close/>
              </a:path>
              <a:path w="6200775" h="2148204">
                <a:moveTo>
                  <a:pt x="6163055" y="158495"/>
                </a:moveTo>
                <a:lnTo>
                  <a:pt x="6059042" y="158495"/>
                </a:lnTo>
                <a:lnTo>
                  <a:pt x="6113526" y="175894"/>
                </a:lnTo>
                <a:lnTo>
                  <a:pt x="6107649" y="194128"/>
                </a:lnTo>
                <a:lnTo>
                  <a:pt x="6200266" y="310261"/>
                </a:lnTo>
                <a:lnTo>
                  <a:pt x="6163055" y="158495"/>
                </a:lnTo>
                <a:close/>
              </a:path>
              <a:path w="6200775" h="2148204">
                <a:moveTo>
                  <a:pt x="6124193" y="0"/>
                </a:moveTo>
                <a:lnTo>
                  <a:pt x="5921629" y="247014"/>
                </a:lnTo>
                <a:lnTo>
                  <a:pt x="6050703" y="184469"/>
                </a:lnTo>
                <a:lnTo>
                  <a:pt x="6051041" y="183514"/>
                </a:lnTo>
                <a:lnTo>
                  <a:pt x="6059042" y="158495"/>
                </a:lnTo>
                <a:lnTo>
                  <a:pt x="6163055" y="158495"/>
                </a:lnTo>
                <a:lnTo>
                  <a:pt x="6124193" y="0"/>
                </a:lnTo>
                <a:close/>
              </a:path>
              <a:path w="6200775" h="2148204">
                <a:moveTo>
                  <a:pt x="6086483" y="167258"/>
                </a:moveTo>
                <a:lnTo>
                  <a:pt x="6086221" y="167258"/>
                </a:lnTo>
                <a:lnTo>
                  <a:pt x="6107649" y="194128"/>
                </a:lnTo>
                <a:lnTo>
                  <a:pt x="6113526" y="175894"/>
                </a:lnTo>
                <a:lnTo>
                  <a:pt x="6086483" y="167258"/>
                </a:lnTo>
                <a:close/>
              </a:path>
              <a:path w="6200775" h="2148204">
                <a:moveTo>
                  <a:pt x="6059042" y="158495"/>
                </a:moveTo>
                <a:lnTo>
                  <a:pt x="6051041" y="183514"/>
                </a:lnTo>
                <a:lnTo>
                  <a:pt x="6050703" y="184469"/>
                </a:lnTo>
                <a:lnTo>
                  <a:pt x="6086221" y="167258"/>
                </a:lnTo>
                <a:lnTo>
                  <a:pt x="6086483" y="167258"/>
                </a:lnTo>
                <a:lnTo>
                  <a:pt x="6059042" y="1584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171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Error-Rate-Aware Wear Leveling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Key Observations: Flash is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perfect!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 might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inaccurately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reflect 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reliability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flash.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1581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Blocks might have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lang="en-US" altLang="zh-TW" sz="2400" b="1" spc="-5" dirty="0">
                <a:solidFill>
                  <a:srgbClr val="750E6C"/>
                </a:solidFill>
                <a:latin typeface="Arial"/>
                <a:cs typeface="Arial"/>
              </a:rPr>
              <a:t>bit-error rates (BERs)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when  enduring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same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P/E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cycles due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process</a:t>
            </a:r>
            <a:r>
              <a:rPr lang="en-US" altLang="zh-TW" sz="2400" b="1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variation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Idea: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BER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could be a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better metric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WL</a:t>
            </a:r>
            <a:r>
              <a:rPr lang="en-US" altLang="zh-TW" sz="2800" spc="-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designs.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error correction hardware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can report 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FTL.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0848A30-B51D-4934-B897-E60A032B83F6}"/>
              </a:ext>
            </a:extLst>
          </p:cNvPr>
          <p:cNvSpPr/>
          <p:nvPr/>
        </p:nvSpPr>
        <p:spPr>
          <a:xfrm>
            <a:off x="2295346" y="4205839"/>
            <a:ext cx="111125" cy="1791970"/>
          </a:xfrm>
          <a:custGeom>
            <a:avLst/>
            <a:gdLst/>
            <a:ahLst/>
            <a:cxnLst/>
            <a:rect l="l" t="t" r="r" b="b"/>
            <a:pathLst>
              <a:path w="111125" h="1791970">
                <a:moveTo>
                  <a:pt x="55321" y="37733"/>
                </a:moveTo>
                <a:lnTo>
                  <a:pt x="45796" y="54066"/>
                </a:lnTo>
                <a:lnTo>
                  <a:pt x="45796" y="1791462"/>
                </a:lnTo>
                <a:lnTo>
                  <a:pt x="64846" y="1791462"/>
                </a:lnTo>
                <a:lnTo>
                  <a:pt x="64846" y="54066"/>
                </a:lnTo>
                <a:lnTo>
                  <a:pt x="55321" y="37733"/>
                </a:lnTo>
                <a:close/>
              </a:path>
              <a:path w="111125" h="1791970">
                <a:moveTo>
                  <a:pt x="55321" y="0"/>
                </a:moveTo>
                <a:lnTo>
                  <a:pt x="2641" y="90297"/>
                </a:lnTo>
                <a:lnTo>
                  <a:pt x="0" y="94742"/>
                </a:lnTo>
                <a:lnTo>
                  <a:pt x="1523" y="100584"/>
                </a:lnTo>
                <a:lnTo>
                  <a:pt x="10617" y="105918"/>
                </a:lnTo>
                <a:lnTo>
                  <a:pt x="16446" y="104394"/>
                </a:lnTo>
                <a:lnTo>
                  <a:pt x="45796" y="54066"/>
                </a:lnTo>
                <a:lnTo>
                  <a:pt x="45796" y="18796"/>
                </a:lnTo>
                <a:lnTo>
                  <a:pt x="66286" y="18796"/>
                </a:lnTo>
                <a:lnTo>
                  <a:pt x="55321" y="0"/>
                </a:lnTo>
                <a:close/>
              </a:path>
              <a:path w="111125" h="1791970">
                <a:moveTo>
                  <a:pt x="66286" y="18796"/>
                </a:moveTo>
                <a:lnTo>
                  <a:pt x="64846" y="18796"/>
                </a:lnTo>
                <a:lnTo>
                  <a:pt x="64846" y="54066"/>
                </a:lnTo>
                <a:lnTo>
                  <a:pt x="94195" y="104394"/>
                </a:lnTo>
                <a:lnTo>
                  <a:pt x="100025" y="105918"/>
                </a:lnTo>
                <a:lnTo>
                  <a:pt x="109118" y="100584"/>
                </a:lnTo>
                <a:lnTo>
                  <a:pt x="110655" y="94742"/>
                </a:lnTo>
                <a:lnTo>
                  <a:pt x="108000" y="90297"/>
                </a:lnTo>
                <a:lnTo>
                  <a:pt x="66286" y="18796"/>
                </a:lnTo>
                <a:close/>
              </a:path>
              <a:path w="111125" h="1791970">
                <a:moveTo>
                  <a:pt x="64846" y="18796"/>
                </a:moveTo>
                <a:lnTo>
                  <a:pt x="45796" y="18796"/>
                </a:lnTo>
                <a:lnTo>
                  <a:pt x="45796" y="54066"/>
                </a:lnTo>
                <a:lnTo>
                  <a:pt x="55321" y="37733"/>
                </a:lnTo>
                <a:lnTo>
                  <a:pt x="47091" y="23622"/>
                </a:lnTo>
                <a:lnTo>
                  <a:pt x="64846" y="23622"/>
                </a:lnTo>
                <a:lnTo>
                  <a:pt x="64846" y="18796"/>
                </a:lnTo>
                <a:close/>
              </a:path>
              <a:path w="111125" h="1791970">
                <a:moveTo>
                  <a:pt x="64846" y="23622"/>
                </a:moveTo>
                <a:lnTo>
                  <a:pt x="63550" y="23622"/>
                </a:lnTo>
                <a:lnTo>
                  <a:pt x="55321" y="37733"/>
                </a:lnTo>
                <a:lnTo>
                  <a:pt x="64846" y="54066"/>
                </a:lnTo>
                <a:lnTo>
                  <a:pt x="64846" y="23622"/>
                </a:lnTo>
                <a:close/>
              </a:path>
              <a:path w="111125" h="1791970">
                <a:moveTo>
                  <a:pt x="63550" y="23622"/>
                </a:moveTo>
                <a:lnTo>
                  <a:pt x="47091" y="23622"/>
                </a:lnTo>
                <a:lnTo>
                  <a:pt x="55321" y="37733"/>
                </a:lnTo>
                <a:lnTo>
                  <a:pt x="63550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0825BE0-4C68-44A4-BDE0-9595D290E425}"/>
              </a:ext>
            </a:extLst>
          </p:cNvPr>
          <p:cNvSpPr/>
          <p:nvPr/>
        </p:nvSpPr>
        <p:spPr>
          <a:xfrm>
            <a:off x="3600347" y="571460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4"/>
                </a:moveTo>
                <a:lnTo>
                  <a:pt x="331469" y="157734"/>
                </a:lnTo>
                <a:lnTo>
                  <a:pt x="331469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9CFD887-5024-4340-937A-567555960AD3}"/>
              </a:ext>
            </a:extLst>
          </p:cNvPr>
          <p:cNvSpPr/>
          <p:nvPr/>
        </p:nvSpPr>
        <p:spPr>
          <a:xfrm>
            <a:off x="5683656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5DFE749-E41E-4BA9-8036-C7FAAC4E8C49}"/>
              </a:ext>
            </a:extLst>
          </p:cNvPr>
          <p:cNvSpPr/>
          <p:nvPr/>
        </p:nvSpPr>
        <p:spPr>
          <a:xfrm>
            <a:off x="5683656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3AD0AAB-FA58-4130-BF49-F801956463E6}"/>
              </a:ext>
            </a:extLst>
          </p:cNvPr>
          <p:cNvSpPr/>
          <p:nvPr/>
        </p:nvSpPr>
        <p:spPr>
          <a:xfrm>
            <a:off x="5683656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A90B969-4700-4020-AD31-79A3B825B231}"/>
              </a:ext>
            </a:extLst>
          </p:cNvPr>
          <p:cNvSpPr/>
          <p:nvPr/>
        </p:nvSpPr>
        <p:spPr>
          <a:xfrm>
            <a:off x="5683656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1D45341-F578-497A-8524-43B11EE86A38}"/>
              </a:ext>
            </a:extLst>
          </p:cNvPr>
          <p:cNvSpPr/>
          <p:nvPr/>
        </p:nvSpPr>
        <p:spPr>
          <a:xfrm>
            <a:off x="5683656" y="512023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792F7CF6-0DE3-4EDB-BFDE-6204A0787D3A}"/>
              </a:ext>
            </a:extLst>
          </p:cNvPr>
          <p:cNvSpPr/>
          <p:nvPr/>
        </p:nvSpPr>
        <p:spPr>
          <a:xfrm>
            <a:off x="5683656" y="512023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D3D1740C-9CBF-4B76-9EDB-49318CCB47BD}"/>
              </a:ext>
            </a:extLst>
          </p:cNvPr>
          <p:cNvSpPr/>
          <p:nvPr/>
        </p:nvSpPr>
        <p:spPr>
          <a:xfrm>
            <a:off x="5683656" y="492212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794A6B7-D2DF-4BC4-ACA2-4DE384A5C870}"/>
              </a:ext>
            </a:extLst>
          </p:cNvPr>
          <p:cNvSpPr/>
          <p:nvPr/>
        </p:nvSpPr>
        <p:spPr>
          <a:xfrm>
            <a:off x="5683656" y="492212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3AE47E3-1C88-4B18-B44E-0C384669FBDA}"/>
              </a:ext>
            </a:extLst>
          </p:cNvPr>
          <p:cNvSpPr/>
          <p:nvPr/>
        </p:nvSpPr>
        <p:spPr>
          <a:xfrm>
            <a:off x="5683656" y="57146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9A99D23-02CB-475A-B43B-AA304D673E5D}"/>
              </a:ext>
            </a:extLst>
          </p:cNvPr>
          <p:cNvSpPr/>
          <p:nvPr/>
        </p:nvSpPr>
        <p:spPr>
          <a:xfrm>
            <a:off x="6204102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7C50C3F-ABC8-41F6-ADAC-DB3B72BA9BEA}"/>
              </a:ext>
            </a:extLst>
          </p:cNvPr>
          <p:cNvSpPr/>
          <p:nvPr/>
        </p:nvSpPr>
        <p:spPr>
          <a:xfrm>
            <a:off x="6204102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CE03E4AD-A22C-49AF-89C9-B9665F1C0818}"/>
              </a:ext>
            </a:extLst>
          </p:cNvPr>
          <p:cNvSpPr/>
          <p:nvPr/>
        </p:nvSpPr>
        <p:spPr>
          <a:xfrm>
            <a:off x="6204102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B8713477-9C3E-4C1A-A6D1-DD667E519D48}"/>
              </a:ext>
            </a:extLst>
          </p:cNvPr>
          <p:cNvSpPr/>
          <p:nvPr/>
        </p:nvSpPr>
        <p:spPr>
          <a:xfrm>
            <a:off x="6204102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1B0AC3E3-DA2A-4540-8019-0A5ACD881C37}"/>
              </a:ext>
            </a:extLst>
          </p:cNvPr>
          <p:cNvSpPr/>
          <p:nvPr/>
        </p:nvSpPr>
        <p:spPr>
          <a:xfrm>
            <a:off x="6204102" y="512023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C7169CF-BEB4-4A6B-8CE9-6CDD68D809D1}"/>
              </a:ext>
            </a:extLst>
          </p:cNvPr>
          <p:cNvSpPr/>
          <p:nvPr/>
        </p:nvSpPr>
        <p:spPr>
          <a:xfrm>
            <a:off x="6204102" y="512023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CF89D547-2AE5-4851-B922-ACA345B2A739}"/>
              </a:ext>
            </a:extLst>
          </p:cNvPr>
          <p:cNvSpPr/>
          <p:nvPr/>
        </p:nvSpPr>
        <p:spPr>
          <a:xfrm>
            <a:off x="6204102" y="492212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CAFE1767-67ED-4C62-92B5-7AB337598A7B}"/>
              </a:ext>
            </a:extLst>
          </p:cNvPr>
          <p:cNvSpPr/>
          <p:nvPr/>
        </p:nvSpPr>
        <p:spPr>
          <a:xfrm>
            <a:off x="6204102" y="492212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6A8E849F-B162-4AC2-8F57-EC64DE64E492}"/>
              </a:ext>
            </a:extLst>
          </p:cNvPr>
          <p:cNvSpPr/>
          <p:nvPr/>
        </p:nvSpPr>
        <p:spPr>
          <a:xfrm>
            <a:off x="6204102" y="57146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D59009DC-80EB-4245-B94E-F4982A27C872}"/>
              </a:ext>
            </a:extLst>
          </p:cNvPr>
          <p:cNvSpPr/>
          <p:nvPr/>
        </p:nvSpPr>
        <p:spPr>
          <a:xfrm>
            <a:off x="8299602" y="57146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4"/>
                </a:moveTo>
                <a:lnTo>
                  <a:pt x="330707" y="157734"/>
                </a:lnTo>
                <a:lnTo>
                  <a:pt x="330707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A201329B-2710-453B-B1A9-2DF26B20EFF9}"/>
              </a:ext>
            </a:extLst>
          </p:cNvPr>
          <p:cNvSpPr/>
          <p:nvPr/>
        </p:nvSpPr>
        <p:spPr>
          <a:xfrm>
            <a:off x="5683656" y="47240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B9E3CB80-6C89-49BB-AF19-3494BADE98DB}"/>
              </a:ext>
            </a:extLst>
          </p:cNvPr>
          <p:cNvSpPr/>
          <p:nvPr/>
        </p:nvSpPr>
        <p:spPr>
          <a:xfrm>
            <a:off x="5683656" y="47240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01D9D82F-EC97-4C3B-AF67-57E0D98A3ADC}"/>
              </a:ext>
            </a:extLst>
          </p:cNvPr>
          <p:cNvSpPr/>
          <p:nvPr/>
        </p:nvSpPr>
        <p:spPr>
          <a:xfrm>
            <a:off x="5683656" y="45258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DE3317FF-4646-486B-901C-76E72BECA870}"/>
              </a:ext>
            </a:extLst>
          </p:cNvPr>
          <p:cNvSpPr/>
          <p:nvPr/>
        </p:nvSpPr>
        <p:spPr>
          <a:xfrm>
            <a:off x="5683656" y="45258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77578F69-5C75-4457-8376-3D48A8B0DEE7}"/>
              </a:ext>
            </a:extLst>
          </p:cNvPr>
          <p:cNvSpPr/>
          <p:nvPr/>
        </p:nvSpPr>
        <p:spPr>
          <a:xfrm>
            <a:off x="6204102" y="47240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28DB942A-E07E-4F50-A101-012AFE5733C0}"/>
              </a:ext>
            </a:extLst>
          </p:cNvPr>
          <p:cNvSpPr/>
          <p:nvPr/>
        </p:nvSpPr>
        <p:spPr>
          <a:xfrm>
            <a:off x="6204102" y="47240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77E1E195-F9D2-49AC-B240-E2866D09B151}"/>
              </a:ext>
            </a:extLst>
          </p:cNvPr>
          <p:cNvSpPr/>
          <p:nvPr/>
        </p:nvSpPr>
        <p:spPr>
          <a:xfrm>
            <a:off x="6204102" y="45258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E7D2C483-6664-4929-A0F5-7A22FC202192}"/>
              </a:ext>
            </a:extLst>
          </p:cNvPr>
          <p:cNvSpPr/>
          <p:nvPr/>
        </p:nvSpPr>
        <p:spPr>
          <a:xfrm>
            <a:off x="6204102" y="45258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3715FACB-E778-4417-8ADC-DA72EA298008}"/>
              </a:ext>
            </a:extLst>
          </p:cNvPr>
          <p:cNvSpPr/>
          <p:nvPr/>
        </p:nvSpPr>
        <p:spPr>
          <a:xfrm>
            <a:off x="5683656" y="43277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9EF2183C-529A-4E77-B3F0-1763965C8FD4}"/>
              </a:ext>
            </a:extLst>
          </p:cNvPr>
          <p:cNvSpPr/>
          <p:nvPr/>
        </p:nvSpPr>
        <p:spPr>
          <a:xfrm>
            <a:off x="5683656" y="43277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FC68585B-DC03-48FF-B2B7-1FF0E23ABEDF}"/>
              </a:ext>
            </a:extLst>
          </p:cNvPr>
          <p:cNvSpPr/>
          <p:nvPr/>
        </p:nvSpPr>
        <p:spPr>
          <a:xfrm>
            <a:off x="6204102" y="43277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15FBE143-5091-48B1-B360-712A08F04C57}"/>
              </a:ext>
            </a:extLst>
          </p:cNvPr>
          <p:cNvSpPr/>
          <p:nvPr/>
        </p:nvSpPr>
        <p:spPr>
          <a:xfrm>
            <a:off x="6204102" y="43277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8FB1DD24-B93B-4EAA-9708-F53F99D60898}"/>
              </a:ext>
            </a:extLst>
          </p:cNvPr>
          <p:cNvSpPr/>
          <p:nvPr/>
        </p:nvSpPr>
        <p:spPr>
          <a:xfrm>
            <a:off x="3600347" y="551648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3"/>
                </a:moveTo>
                <a:lnTo>
                  <a:pt x="331469" y="157733"/>
                </a:lnTo>
                <a:lnTo>
                  <a:pt x="331469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CBD778CD-EE7E-4F91-BD40-32CF02F7B3A0}"/>
              </a:ext>
            </a:extLst>
          </p:cNvPr>
          <p:cNvSpPr/>
          <p:nvPr/>
        </p:nvSpPr>
        <p:spPr>
          <a:xfrm>
            <a:off x="3600347" y="551648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3"/>
                </a:moveTo>
                <a:lnTo>
                  <a:pt x="331469" y="157733"/>
                </a:lnTo>
                <a:lnTo>
                  <a:pt x="331469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FEF3BD69-0533-4103-8671-1B4D658DF681}"/>
              </a:ext>
            </a:extLst>
          </p:cNvPr>
          <p:cNvSpPr/>
          <p:nvPr/>
        </p:nvSpPr>
        <p:spPr>
          <a:xfrm>
            <a:off x="8299602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3"/>
                </a:moveTo>
                <a:lnTo>
                  <a:pt x="330707" y="157733"/>
                </a:lnTo>
                <a:lnTo>
                  <a:pt x="330707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C7B5B513-C641-49CB-A1B9-1EEFB2FCC949}"/>
              </a:ext>
            </a:extLst>
          </p:cNvPr>
          <p:cNvSpPr/>
          <p:nvPr/>
        </p:nvSpPr>
        <p:spPr>
          <a:xfrm>
            <a:off x="8299602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3"/>
                </a:moveTo>
                <a:lnTo>
                  <a:pt x="330707" y="157733"/>
                </a:lnTo>
                <a:lnTo>
                  <a:pt x="330707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261C14F0-9971-41E0-BAE7-FD721E131F28}"/>
              </a:ext>
            </a:extLst>
          </p:cNvPr>
          <p:cNvSpPr/>
          <p:nvPr/>
        </p:nvSpPr>
        <p:spPr>
          <a:xfrm>
            <a:off x="3079901" y="571460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B1129ED3-811C-473E-855C-57080E5183EE}"/>
              </a:ext>
            </a:extLst>
          </p:cNvPr>
          <p:cNvSpPr/>
          <p:nvPr/>
        </p:nvSpPr>
        <p:spPr>
          <a:xfrm>
            <a:off x="8820047" y="571460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4"/>
                </a:moveTo>
                <a:lnTo>
                  <a:pt x="331470" y="157734"/>
                </a:lnTo>
                <a:lnTo>
                  <a:pt x="331470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D84230AA-027B-46D6-9A82-D5BD42E244F1}"/>
              </a:ext>
            </a:extLst>
          </p:cNvPr>
          <p:cNvSpPr/>
          <p:nvPr/>
        </p:nvSpPr>
        <p:spPr>
          <a:xfrm>
            <a:off x="3079901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2612B4A1-3C45-4B74-A525-83F06F1661E8}"/>
              </a:ext>
            </a:extLst>
          </p:cNvPr>
          <p:cNvSpPr/>
          <p:nvPr/>
        </p:nvSpPr>
        <p:spPr>
          <a:xfrm>
            <a:off x="3079901" y="5516480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3"/>
                </a:moveTo>
                <a:lnTo>
                  <a:pt x="330708" y="157733"/>
                </a:lnTo>
                <a:lnTo>
                  <a:pt x="330708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AFA6D316-94AB-4B55-B296-AD807770A27F}"/>
              </a:ext>
            </a:extLst>
          </p:cNvPr>
          <p:cNvSpPr/>
          <p:nvPr/>
        </p:nvSpPr>
        <p:spPr>
          <a:xfrm>
            <a:off x="3600347" y="5318359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4"/>
                </a:moveTo>
                <a:lnTo>
                  <a:pt x="331469" y="157734"/>
                </a:lnTo>
                <a:lnTo>
                  <a:pt x="331469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F88124A1-E4E3-4424-8021-99F72687061A}"/>
              </a:ext>
            </a:extLst>
          </p:cNvPr>
          <p:cNvSpPr/>
          <p:nvPr/>
        </p:nvSpPr>
        <p:spPr>
          <a:xfrm>
            <a:off x="3600347" y="5318359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69" h="158114">
                <a:moveTo>
                  <a:pt x="0" y="157734"/>
                </a:moveTo>
                <a:lnTo>
                  <a:pt x="331469" y="157734"/>
                </a:lnTo>
                <a:lnTo>
                  <a:pt x="331469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47">
            <a:extLst>
              <a:ext uri="{FF2B5EF4-FFF2-40B4-BE49-F238E27FC236}">
                <a16:creationId xmlns:a16="http://schemas.microsoft.com/office/drawing/2014/main" id="{B9692742-DA3C-4506-8095-5F168FD49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89794"/>
              </p:ext>
            </p:extLst>
          </p:nvPr>
        </p:nvGraphicFramePr>
        <p:xfrm>
          <a:off x="4121175" y="5113763"/>
          <a:ext cx="330835" cy="752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object 48">
            <a:extLst>
              <a:ext uri="{FF2B5EF4-FFF2-40B4-BE49-F238E27FC236}">
                <a16:creationId xmlns:a16="http://schemas.microsoft.com/office/drawing/2014/main" id="{FC8C76B1-E04D-4AF7-A0F3-FEE07F2C8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03292"/>
              </p:ext>
            </p:extLst>
          </p:nvPr>
        </p:nvGraphicFramePr>
        <p:xfrm>
          <a:off x="4641620" y="4915643"/>
          <a:ext cx="331470" cy="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object 49">
            <a:extLst>
              <a:ext uri="{FF2B5EF4-FFF2-40B4-BE49-F238E27FC236}">
                <a16:creationId xmlns:a16="http://schemas.microsoft.com/office/drawing/2014/main" id="{555827D8-4CF6-46F9-B455-7A3DD4B2F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00616"/>
              </p:ext>
            </p:extLst>
          </p:nvPr>
        </p:nvGraphicFramePr>
        <p:xfrm>
          <a:off x="5162828" y="4519402"/>
          <a:ext cx="330835" cy="1346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3" name="object 50">
            <a:extLst>
              <a:ext uri="{FF2B5EF4-FFF2-40B4-BE49-F238E27FC236}">
                <a16:creationId xmlns:a16="http://schemas.microsoft.com/office/drawing/2014/main" id="{FB49839E-AE17-4158-8A24-6D470462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6807"/>
              </p:ext>
            </p:extLst>
          </p:nvPr>
        </p:nvGraphicFramePr>
        <p:xfrm>
          <a:off x="6724928" y="4519402"/>
          <a:ext cx="330835" cy="1346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4" name="object 51">
            <a:extLst>
              <a:ext uri="{FF2B5EF4-FFF2-40B4-BE49-F238E27FC236}">
                <a16:creationId xmlns:a16="http://schemas.microsoft.com/office/drawing/2014/main" id="{A9B6A930-7CD9-4CB7-9344-9E9553C4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61211"/>
              </p:ext>
            </p:extLst>
          </p:nvPr>
        </p:nvGraphicFramePr>
        <p:xfrm>
          <a:off x="7245375" y="4915643"/>
          <a:ext cx="330835" cy="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object 52">
            <a:extLst>
              <a:ext uri="{FF2B5EF4-FFF2-40B4-BE49-F238E27FC236}">
                <a16:creationId xmlns:a16="http://schemas.microsoft.com/office/drawing/2014/main" id="{A3FDE632-32E3-457D-902D-E398E7108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09128"/>
              </p:ext>
            </p:extLst>
          </p:nvPr>
        </p:nvGraphicFramePr>
        <p:xfrm>
          <a:off x="7765821" y="5113763"/>
          <a:ext cx="331470" cy="752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>
                        <a:alpha val="509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object 53">
            <a:extLst>
              <a:ext uri="{FF2B5EF4-FFF2-40B4-BE49-F238E27FC236}">
                <a16:creationId xmlns:a16="http://schemas.microsoft.com/office/drawing/2014/main" id="{57B4F183-5C00-4D9A-8EBF-87816960E477}"/>
              </a:ext>
            </a:extLst>
          </p:cNvPr>
          <p:cNvSpPr/>
          <p:nvPr/>
        </p:nvSpPr>
        <p:spPr>
          <a:xfrm>
            <a:off x="8299602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4"/>
                </a:moveTo>
                <a:lnTo>
                  <a:pt x="330707" y="157734"/>
                </a:lnTo>
                <a:lnTo>
                  <a:pt x="330707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B3FAFA04-5A89-4114-A5D9-6DF5CD4DBDC8}"/>
              </a:ext>
            </a:extLst>
          </p:cNvPr>
          <p:cNvSpPr/>
          <p:nvPr/>
        </p:nvSpPr>
        <p:spPr>
          <a:xfrm>
            <a:off x="8299602" y="5318359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4" h="158114">
                <a:moveTo>
                  <a:pt x="0" y="157734"/>
                </a:moveTo>
                <a:lnTo>
                  <a:pt x="330707" y="157734"/>
                </a:lnTo>
                <a:lnTo>
                  <a:pt x="330707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05291511-C007-4BEB-930D-806A9334FAA7}"/>
              </a:ext>
            </a:extLst>
          </p:cNvPr>
          <p:cNvSpPr/>
          <p:nvPr/>
        </p:nvSpPr>
        <p:spPr>
          <a:xfrm>
            <a:off x="8820047" y="551648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A07137E1-78A6-4EB4-B0EB-06378C03CA9B}"/>
              </a:ext>
            </a:extLst>
          </p:cNvPr>
          <p:cNvSpPr/>
          <p:nvPr/>
        </p:nvSpPr>
        <p:spPr>
          <a:xfrm>
            <a:off x="8820047" y="5516480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4">
                <a:moveTo>
                  <a:pt x="0" y="157733"/>
                </a:moveTo>
                <a:lnTo>
                  <a:pt x="331470" y="157733"/>
                </a:lnTo>
                <a:lnTo>
                  <a:pt x="331470" y="0"/>
                </a:lnTo>
                <a:lnTo>
                  <a:pt x="0" y="0"/>
                </a:lnTo>
                <a:lnTo>
                  <a:pt x="0" y="15773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62ACD67B-9578-4533-AFE9-AEE4B8119297}"/>
              </a:ext>
            </a:extLst>
          </p:cNvPr>
          <p:cNvSpPr/>
          <p:nvPr/>
        </p:nvSpPr>
        <p:spPr>
          <a:xfrm>
            <a:off x="5683656" y="403591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8">
            <a:extLst>
              <a:ext uri="{FF2B5EF4-FFF2-40B4-BE49-F238E27FC236}">
                <a16:creationId xmlns:a16="http://schemas.microsoft.com/office/drawing/2014/main" id="{A5103416-BF96-4C66-9306-70EC80D4771A}"/>
              </a:ext>
            </a:extLst>
          </p:cNvPr>
          <p:cNvSpPr/>
          <p:nvPr/>
        </p:nvSpPr>
        <p:spPr>
          <a:xfrm>
            <a:off x="5683656" y="403591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9">
            <a:extLst>
              <a:ext uri="{FF2B5EF4-FFF2-40B4-BE49-F238E27FC236}">
                <a16:creationId xmlns:a16="http://schemas.microsoft.com/office/drawing/2014/main" id="{C922FD52-67B0-4AE2-8F1F-685F34E08AAF}"/>
              </a:ext>
            </a:extLst>
          </p:cNvPr>
          <p:cNvSpPr/>
          <p:nvPr/>
        </p:nvSpPr>
        <p:spPr>
          <a:xfrm>
            <a:off x="6204102" y="403591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0">
            <a:extLst>
              <a:ext uri="{FF2B5EF4-FFF2-40B4-BE49-F238E27FC236}">
                <a16:creationId xmlns:a16="http://schemas.microsoft.com/office/drawing/2014/main" id="{C1051FCA-0B96-4A19-840B-03B515BA362C}"/>
              </a:ext>
            </a:extLst>
          </p:cNvPr>
          <p:cNvSpPr/>
          <p:nvPr/>
        </p:nvSpPr>
        <p:spPr>
          <a:xfrm>
            <a:off x="6204102" y="4035914"/>
            <a:ext cx="330835" cy="158115"/>
          </a:xfrm>
          <a:custGeom>
            <a:avLst/>
            <a:gdLst/>
            <a:ahLst/>
            <a:cxnLst/>
            <a:rect l="l" t="t" r="r" b="b"/>
            <a:pathLst>
              <a:path w="330835" h="158114">
                <a:moveTo>
                  <a:pt x="0" y="157734"/>
                </a:moveTo>
                <a:lnTo>
                  <a:pt x="330708" y="157734"/>
                </a:lnTo>
                <a:lnTo>
                  <a:pt x="330708" y="0"/>
                </a:lnTo>
                <a:lnTo>
                  <a:pt x="0" y="0"/>
                </a:lnTo>
                <a:lnTo>
                  <a:pt x="0" y="15773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46990B6B-0913-4387-BA6A-777F010F6211}"/>
              </a:ext>
            </a:extLst>
          </p:cNvPr>
          <p:cNvSpPr txBox="1"/>
          <p:nvPr/>
        </p:nvSpPr>
        <p:spPr>
          <a:xfrm>
            <a:off x="9706889" y="4272769"/>
            <a:ext cx="443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38F72077-1EFA-41F1-BDAF-E3976972C24F}"/>
              </a:ext>
            </a:extLst>
          </p:cNvPr>
          <p:cNvSpPr/>
          <p:nvPr/>
        </p:nvSpPr>
        <p:spPr>
          <a:xfrm>
            <a:off x="5694323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6E421878-B9A3-48D7-A859-A6FCCE5D5730}"/>
              </a:ext>
            </a:extLst>
          </p:cNvPr>
          <p:cNvSpPr/>
          <p:nvPr/>
        </p:nvSpPr>
        <p:spPr>
          <a:xfrm>
            <a:off x="5694323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5D93780F-7C4B-4195-B89B-F8EB322D688A}"/>
              </a:ext>
            </a:extLst>
          </p:cNvPr>
          <p:cNvSpPr/>
          <p:nvPr/>
        </p:nvSpPr>
        <p:spPr>
          <a:xfrm>
            <a:off x="6217056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4437A397-96DA-4BA9-994E-4698694DD643}"/>
              </a:ext>
            </a:extLst>
          </p:cNvPr>
          <p:cNvSpPr/>
          <p:nvPr/>
        </p:nvSpPr>
        <p:spPr>
          <a:xfrm>
            <a:off x="6217056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234BD72C-8121-4F3E-A2C9-EB5EAA426F8D}"/>
              </a:ext>
            </a:extLst>
          </p:cNvPr>
          <p:cNvSpPr/>
          <p:nvPr/>
        </p:nvSpPr>
        <p:spPr>
          <a:xfrm>
            <a:off x="6739788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60D64919-351E-4188-A621-3DA88A52BAC2}"/>
              </a:ext>
            </a:extLst>
          </p:cNvPr>
          <p:cNvSpPr/>
          <p:nvPr/>
        </p:nvSpPr>
        <p:spPr>
          <a:xfrm>
            <a:off x="6739788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84FA7353-D017-4FEC-97DF-1FF922B1D8D0}"/>
              </a:ext>
            </a:extLst>
          </p:cNvPr>
          <p:cNvSpPr/>
          <p:nvPr/>
        </p:nvSpPr>
        <p:spPr>
          <a:xfrm>
            <a:off x="7262520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4815A559-584A-4F63-998D-3696B28800BE}"/>
              </a:ext>
            </a:extLst>
          </p:cNvPr>
          <p:cNvSpPr/>
          <p:nvPr/>
        </p:nvSpPr>
        <p:spPr>
          <a:xfrm>
            <a:off x="7262520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BDDBD22C-AEB1-4DFF-9EC6-5F11B6073F82}"/>
              </a:ext>
            </a:extLst>
          </p:cNvPr>
          <p:cNvSpPr/>
          <p:nvPr/>
        </p:nvSpPr>
        <p:spPr>
          <a:xfrm>
            <a:off x="7785252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4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8C3D350B-C036-4E95-B14C-72F09D8DE7F7}"/>
              </a:ext>
            </a:extLst>
          </p:cNvPr>
          <p:cNvSpPr/>
          <p:nvPr/>
        </p:nvSpPr>
        <p:spPr>
          <a:xfrm>
            <a:off x="7785252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4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id="{A7958D61-0D18-4F7C-94FA-D67F20A2F121}"/>
              </a:ext>
            </a:extLst>
          </p:cNvPr>
          <p:cNvSpPr/>
          <p:nvPr/>
        </p:nvSpPr>
        <p:spPr>
          <a:xfrm>
            <a:off x="8307983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4" h="424814">
                <a:moveTo>
                  <a:pt x="0" y="424434"/>
                </a:moveTo>
                <a:lnTo>
                  <a:pt x="330707" y="424434"/>
                </a:lnTo>
                <a:lnTo>
                  <a:pt x="330707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3">
            <a:extLst>
              <a:ext uri="{FF2B5EF4-FFF2-40B4-BE49-F238E27FC236}">
                <a16:creationId xmlns:a16="http://schemas.microsoft.com/office/drawing/2014/main" id="{EF8229BD-DC2A-47E3-89A4-C8F08E96DABB}"/>
              </a:ext>
            </a:extLst>
          </p:cNvPr>
          <p:cNvSpPr/>
          <p:nvPr/>
        </p:nvSpPr>
        <p:spPr>
          <a:xfrm>
            <a:off x="8307983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4" h="424814">
                <a:moveTo>
                  <a:pt x="0" y="424434"/>
                </a:moveTo>
                <a:lnTo>
                  <a:pt x="330707" y="424434"/>
                </a:lnTo>
                <a:lnTo>
                  <a:pt x="330707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4">
            <a:extLst>
              <a:ext uri="{FF2B5EF4-FFF2-40B4-BE49-F238E27FC236}">
                <a16:creationId xmlns:a16="http://schemas.microsoft.com/office/drawing/2014/main" id="{9CBBA9E0-C62B-40D7-B6FC-EAC701DCA483}"/>
              </a:ext>
            </a:extLst>
          </p:cNvPr>
          <p:cNvSpPr/>
          <p:nvPr/>
        </p:nvSpPr>
        <p:spPr>
          <a:xfrm>
            <a:off x="8830716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5">
            <a:extLst>
              <a:ext uri="{FF2B5EF4-FFF2-40B4-BE49-F238E27FC236}">
                <a16:creationId xmlns:a16="http://schemas.microsoft.com/office/drawing/2014/main" id="{1F8937E2-43F4-45F4-840C-260A65C32432}"/>
              </a:ext>
            </a:extLst>
          </p:cNvPr>
          <p:cNvSpPr/>
          <p:nvPr/>
        </p:nvSpPr>
        <p:spPr>
          <a:xfrm>
            <a:off x="8830716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6">
            <a:extLst>
              <a:ext uri="{FF2B5EF4-FFF2-40B4-BE49-F238E27FC236}">
                <a16:creationId xmlns:a16="http://schemas.microsoft.com/office/drawing/2014/main" id="{74C97ECC-AA99-48B7-8328-DA5C2DF509D3}"/>
              </a:ext>
            </a:extLst>
          </p:cNvPr>
          <p:cNvSpPr/>
          <p:nvPr/>
        </p:nvSpPr>
        <p:spPr>
          <a:xfrm>
            <a:off x="3079901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7">
            <a:extLst>
              <a:ext uri="{FF2B5EF4-FFF2-40B4-BE49-F238E27FC236}">
                <a16:creationId xmlns:a16="http://schemas.microsoft.com/office/drawing/2014/main" id="{0BC6653B-ACED-46F4-B4C4-8BE6DB55EC11}"/>
              </a:ext>
            </a:extLst>
          </p:cNvPr>
          <p:cNvSpPr/>
          <p:nvPr/>
        </p:nvSpPr>
        <p:spPr>
          <a:xfrm>
            <a:off x="3079901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8" y="424434"/>
                </a:lnTo>
                <a:lnTo>
                  <a:pt x="330708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8">
            <a:extLst>
              <a:ext uri="{FF2B5EF4-FFF2-40B4-BE49-F238E27FC236}">
                <a16:creationId xmlns:a16="http://schemas.microsoft.com/office/drawing/2014/main" id="{7ED8A5B3-749F-4D29-8C69-96B291249605}"/>
              </a:ext>
            </a:extLst>
          </p:cNvPr>
          <p:cNvSpPr/>
          <p:nvPr/>
        </p:nvSpPr>
        <p:spPr>
          <a:xfrm>
            <a:off x="3602634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7" y="424434"/>
                </a:lnTo>
                <a:lnTo>
                  <a:pt x="330707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9">
            <a:extLst>
              <a:ext uri="{FF2B5EF4-FFF2-40B4-BE49-F238E27FC236}">
                <a16:creationId xmlns:a16="http://schemas.microsoft.com/office/drawing/2014/main" id="{65D146D8-8AF9-40C7-8F20-7B0359EAF562}"/>
              </a:ext>
            </a:extLst>
          </p:cNvPr>
          <p:cNvSpPr/>
          <p:nvPr/>
        </p:nvSpPr>
        <p:spPr>
          <a:xfrm>
            <a:off x="3602634" y="5997301"/>
            <a:ext cx="330835" cy="424815"/>
          </a:xfrm>
          <a:custGeom>
            <a:avLst/>
            <a:gdLst/>
            <a:ahLst/>
            <a:cxnLst/>
            <a:rect l="l" t="t" r="r" b="b"/>
            <a:pathLst>
              <a:path w="330835" h="424814">
                <a:moveTo>
                  <a:pt x="0" y="424434"/>
                </a:moveTo>
                <a:lnTo>
                  <a:pt x="330707" y="424434"/>
                </a:lnTo>
                <a:lnTo>
                  <a:pt x="330707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0">
            <a:extLst>
              <a:ext uri="{FF2B5EF4-FFF2-40B4-BE49-F238E27FC236}">
                <a16:creationId xmlns:a16="http://schemas.microsoft.com/office/drawing/2014/main" id="{F7F93CC7-B07E-412A-99BA-217B0D49BA60}"/>
              </a:ext>
            </a:extLst>
          </p:cNvPr>
          <p:cNvSpPr/>
          <p:nvPr/>
        </p:nvSpPr>
        <p:spPr>
          <a:xfrm>
            <a:off x="4125366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69" h="424814">
                <a:moveTo>
                  <a:pt x="0" y="424434"/>
                </a:moveTo>
                <a:lnTo>
                  <a:pt x="331469" y="424434"/>
                </a:lnTo>
                <a:lnTo>
                  <a:pt x="331469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1">
            <a:extLst>
              <a:ext uri="{FF2B5EF4-FFF2-40B4-BE49-F238E27FC236}">
                <a16:creationId xmlns:a16="http://schemas.microsoft.com/office/drawing/2014/main" id="{0D3702F8-A50A-4267-8A0B-5372E0E113E9}"/>
              </a:ext>
            </a:extLst>
          </p:cNvPr>
          <p:cNvSpPr/>
          <p:nvPr/>
        </p:nvSpPr>
        <p:spPr>
          <a:xfrm>
            <a:off x="4125366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69" h="424814">
                <a:moveTo>
                  <a:pt x="0" y="424434"/>
                </a:moveTo>
                <a:lnTo>
                  <a:pt x="331469" y="424434"/>
                </a:lnTo>
                <a:lnTo>
                  <a:pt x="331469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2">
            <a:extLst>
              <a:ext uri="{FF2B5EF4-FFF2-40B4-BE49-F238E27FC236}">
                <a16:creationId xmlns:a16="http://schemas.microsoft.com/office/drawing/2014/main" id="{A39B7920-4A44-4020-8D9A-BBFC59B0327A}"/>
              </a:ext>
            </a:extLst>
          </p:cNvPr>
          <p:cNvSpPr/>
          <p:nvPr/>
        </p:nvSpPr>
        <p:spPr>
          <a:xfrm>
            <a:off x="4648097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3">
            <a:extLst>
              <a:ext uri="{FF2B5EF4-FFF2-40B4-BE49-F238E27FC236}">
                <a16:creationId xmlns:a16="http://schemas.microsoft.com/office/drawing/2014/main" id="{8D8B507B-3294-42B0-9309-DFC80F00C76A}"/>
              </a:ext>
            </a:extLst>
          </p:cNvPr>
          <p:cNvSpPr/>
          <p:nvPr/>
        </p:nvSpPr>
        <p:spPr>
          <a:xfrm>
            <a:off x="4648097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4">
            <a:extLst>
              <a:ext uri="{FF2B5EF4-FFF2-40B4-BE49-F238E27FC236}">
                <a16:creationId xmlns:a16="http://schemas.microsoft.com/office/drawing/2014/main" id="{DA94A999-8E67-4EAB-AFDF-65CC452174B5}"/>
              </a:ext>
            </a:extLst>
          </p:cNvPr>
          <p:cNvSpPr/>
          <p:nvPr/>
        </p:nvSpPr>
        <p:spPr>
          <a:xfrm>
            <a:off x="5170829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5">
            <a:extLst>
              <a:ext uri="{FF2B5EF4-FFF2-40B4-BE49-F238E27FC236}">
                <a16:creationId xmlns:a16="http://schemas.microsoft.com/office/drawing/2014/main" id="{555450AD-1EFF-41F7-9A31-FAD025B3B778}"/>
              </a:ext>
            </a:extLst>
          </p:cNvPr>
          <p:cNvSpPr/>
          <p:nvPr/>
        </p:nvSpPr>
        <p:spPr>
          <a:xfrm>
            <a:off x="5170829" y="5997301"/>
            <a:ext cx="331470" cy="424815"/>
          </a:xfrm>
          <a:custGeom>
            <a:avLst/>
            <a:gdLst/>
            <a:ahLst/>
            <a:cxnLst/>
            <a:rect l="l" t="t" r="r" b="b"/>
            <a:pathLst>
              <a:path w="331470" h="424814">
                <a:moveTo>
                  <a:pt x="0" y="424434"/>
                </a:moveTo>
                <a:lnTo>
                  <a:pt x="331470" y="424434"/>
                </a:lnTo>
                <a:lnTo>
                  <a:pt x="331470" y="0"/>
                </a:lnTo>
                <a:lnTo>
                  <a:pt x="0" y="0"/>
                </a:lnTo>
                <a:lnTo>
                  <a:pt x="0" y="4244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6">
            <a:extLst>
              <a:ext uri="{FF2B5EF4-FFF2-40B4-BE49-F238E27FC236}">
                <a16:creationId xmlns:a16="http://schemas.microsoft.com/office/drawing/2014/main" id="{3AD490E3-0115-49B5-984D-0835954EF2ED}"/>
              </a:ext>
            </a:extLst>
          </p:cNvPr>
          <p:cNvSpPr txBox="1"/>
          <p:nvPr/>
        </p:nvSpPr>
        <p:spPr>
          <a:xfrm>
            <a:off x="9302520" y="6033751"/>
            <a:ext cx="7727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87">
            <a:extLst>
              <a:ext uri="{FF2B5EF4-FFF2-40B4-BE49-F238E27FC236}">
                <a16:creationId xmlns:a16="http://schemas.microsoft.com/office/drawing/2014/main" id="{22B2695D-9E99-4A78-A1C2-D6F0C15E96C2}"/>
              </a:ext>
            </a:extLst>
          </p:cNvPr>
          <p:cNvSpPr txBox="1"/>
          <p:nvPr/>
        </p:nvSpPr>
        <p:spPr>
          <a:xfrm>
            <a:off x="1718843" y="3793725"/>
            <a:ext cx="909319" cy="6026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347980">
              <a:lnSpc>
                <a:spcPts val="2140"/>
              </a:lnSpc>
              <a:spcBef>
                <a:spcPts val="38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BER  </a:t>
            </a:r>
            <a:r>
              <a:rPr sz="3000" b="1" spc="-7" baseline="-16666" dirty="0">
                <a:latin typeface="Arial"/>
                <a:cs typeface="Arial"/>
              </a:rPr>
              <a:t>10</a:t>
            </a:r>
            <a:r>
              <a:rPr sz="1300" b="1" spc="-5" dirty="0">
                <a:latin typeface="Arial"/>
                <a:cs typeface="Arial"/>
              </a:rPr>
              <a:t>-3</a:t>
            </a:r>
            <a:endParaRPr sz="1300">
              <a:latin typeface="Arial"/>
              <a:cs typeface="Arial"/>
            </a:endParaRPr>
          </a:p>
        </p:txBody>
      </p:sp>
      <p:sp>
        <p:nvSpPr>
          <p:cNvPr id="91" name="object 88">
            <a:extLst>
              <a:ext uri="{FF2B5EF4-FFF2-40B4-BE49-F238E27FC236}">
                <a16:creationId xmlns:a16="http://schemas.microsoft.com/office/drawing/2014/main" id="{1D4BF778-0544-4F20-B92A-262CC7697E5F}"/>
              </a:ext>
            </a:extLst>
          </p:cNvPr>
          <p:cNvSpPr txBox="1"/>
          <p:nvPr/>
        </p:nvSpPr>
        <p:spPr>
          <a:xfrm>
            <a:off x="2734208" y="4028928"/>
            <a:ext cx="75577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3380" algn="l"/>
              </a:tabLst>
            </a:pPr>
            <a:r>
              <a:rPr sz="1950" b="1" u="heavy" spc="7" baseline="-29914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	</a:t>
            </a:r>
            <a:r>
              <a:rPr sz="1950" b="1" spc="217" baseline="-29914" dirty="0"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FF0000"/>
                </a:solidFill>
                <a:latin typeface="Arial"/>
                <a:cs typeface="Arial"/>
              </a:rPr>
              <a:t>ximal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89">
            <a:extLst>
              <a:ext uri="{FF2B5EF4-FFF2-40B4-BE49-F238E27FC236}">
                <a16:creationId xmlns:a16="http://schemas.microsoft.com/office/drawing/2014/main" id="{1E0BC102-08D6-4F1E-A2C1-2F5299C0E208}"/>
              </a:ext>
            </a:extLst>
          </p:cNvPr>
          <p:cNvSpPr txBox="1"/>
          <p:nvPr/>
        </p:nvSpPr>
        <p:spPr>
          <a:xfrm>
            <a:off x="1718843" y="5665196"/>
            <a:ext cx="4578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-15" baseline="-16666" dirty="0">
                <a:latin typeface="Arial"/>
                <a:cs typeface="Arial"/>
              </a:rPr>
              <a:t>10</a:t>
            </a:r>
            <a:r>
              <a:rPr sz="1300" b="1" spc="10" dirty="0">
                <a:latin typeface="Arial"/>
                <a:cs typeface="Arial"/>
              </a:rPr>
              <a:t>-</a:t>
            </a:r>
            <a:r>
              <a:rPr sz="1300" b="1" spc="15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93" name="object 90">
            <a:extLst>
              <a:ext uri="{FF2B5EF4-FFF2-40B4-BE49-F238E27FC236}">
                <a16:creationId xmlns:a16="http://schemas.microsoft.com/office/drawing/2014/main" id="{8DD7A63E-6C60-4A85-9C38-B48420EABB9A}"/>
              </a:ext>
            </a:extLst>
          </p:cNvPr>
          <p:cNvSpPr/>
          <p:nvPr/>
        </p:nvSpPr>
        <p:spPr>
          <a:xfrm>
            <a:off x="5455437" y="3805408"/>
            <a:ext cx="1286510" cy="617220"/>
          </a:xfrm>
          <a:custGeom>
            <a:avLst/>
            <a:gdLst/>
            <a:ahLst/>
            <a:cxnLst/>
            <a:rect l="l" t="t" r="r" b="b"/>
            <a:pathLst>
              <a:path w="1286510" h="617220">
                <a:moveTo>
                  <a:pt x="0" y="308609"/>
                </a:moveTo>
                <a:lnTo>
                  <a:pt x="11595" y="249968"/>
                </a:lnTo>
                <a:lnTo>
                  <a:pt x="44945" y="195041"/>
                </a:lnTo>
                <a:lnTo>
                  <a:pt x="97893" y="144862"/>
                </a:lnTo>
                <a:lnTo>
                  <a:pt x="131043" y="121876"/>
                </a:lnTo>
                <a:lnTo>
                  <a:pt x="168285" y="100466"/>
                </a:lnTo>
                <a:lnTo>
                  <a:pt x="209349" y="80760"/>
                </a:lnTo>
                <a:lnTo>
                  <a:pt x="253966" y="62888"/>
                </a:lnTo>
                <a:lnTo>
                  <a:pt x="301866" y="46980"/>
                </a:lnTo>
                <a:lnTo>
                  <a:pt x="352780" y="33163"/>
                </a:lnTo>
                <a:lnTo>
                  <a:pt x="406438" y="21569"/>
                </a:lnTo>
                <a:lnTo>
                  <a:pt x="462571" y="12327"/>
                </a:lnTo>
                <a:lnTo>
                  <a:pt x="520910" y="5564"/>
                </a:lnTo>
                <a:lnTo>
                  <a:pt x="581185" y="1412"/>
                </a:lnTo>
                <a:lnTo>
                  <a:pt x="643127" y="0"/>
                </a:lnTo>
                <a:lnTo>
                  <a:pt x="705070" y="1412"/>
                </a:lnTo>
                <a:lnTo>
                  <a:pt x="765345" y="5564"/>
                </a:lnTo>
                <a:lnTo>
                  <a:pt x="823684" y="12327"/>
                </a:lnTo>
                <a:lnTo>
                  <a:pt x="879817" y="21569"/>
                </a:lnTo>
                <a:lnTo>
                  <a:pt x="933475" y="33163"/>
                </a:lnTo>
                <a:lnTo>
                  <a:pt x="984389" y="46980"/>
                </a:lnTo>
                <a:lnTo>
                  <a:pt x="1032289" y="62888"/>
                </a:lnTo>
                <a:lnTo>
                  <a:pt x="1076906" y="80760"/>
                </a:lnTo>
                <a:lnTo>
                  <a:pt x="1117970" y="100466"/>
                </a:lnTo>
                <a:lnTo>
                  <a:pt x="1155212" y="121876"/>
                </a:lnTo>
                <a:lnTo>
                  <a:pt x="1188362" y="144862"/>
                </a:lnTo>
                <a:lnTo>
                  <a:pt x="1241310" y="195041"/>
                </a:lnTo>
                <a:lnTo>
                  <a:pt x="1274660" y="249968"/>
                </a:lnTo>
                <a:lnTo>
                  <a:pt x="1286255" y="308609"/>
                </a:lnTo>
                <a:lnTo>
                  <a:pt x="1283312" y="338330"/>
                </a:lnTo>
                <a:lnTo>
                  <a:pt x="1260570" y="395243"/>
                </a:lnTo>
                <a:lnTo>
                  <a:pt x="1217151" y="447926"/>
                </a:lnTo>
                <a:lnTo>
                  <a:pt x="1155212" y="495343"/>
                </a:lnTo>
                <a:lnTo>
                  <a:pt x="1117970" y="516753"/>
                </a:lnTo>
                <a:lnTo>
                  <a:pt x="1076906" y="536459"/>
                </a:lnTo>
                <a:lnTo>
                  <a:pt x="1032289" y="554331"/>
                </a:lnTo>
                <a:lnTo>
                  <a:pt x="984389" y="570239"/>
                </a:lnTo>
                <a:lnTo>
                  <a:pt x="933475" y="584056"/>
                </a:lnTo>
                <a:lnTo>
                  <a:pt x="879817" y="595650"/>
                </a:lnTo>
                <a:lnTo>
                  <a:pt x="823684" y="604892"/>
                </a:lnTo>
                <a:lnTo>
                  <a:pt x="765345" y="611655"/>
                </a:lnTo>
                <a:lnTo>
                  <a:pt x="705070" y="615807"/>
                </a:lnTo>
                <a:lnTo>
                  <a:pt x="643127" y="617219"/>
                </a:lnTo>
                <a:lnTo>
                  <a:pt x="581185" y="615807"/>
                </a:lnTo>
                <a:lnTo>
                  <a:pt x="520910" y="611655"/>
                </a:lnTo>
                <a:lnTo>
                  <a:pt x="462571" y="604892"/>
                </a:lnTo>
                <a:lnTo>
                  <a:pt x="406438" y="595650"/>
                </a:lnTo>
                <a:lnTo>
                  <a:pt x="352780" y="584056"/>
                </a:lnTo>
                <a:lnTo>
                  <a:pt x="301866" y="570239"/>
                </a:lnTo>
                <a:lnTo>
                  <a:pt x="253966" y="554331"/>
                </a:lnTo>
                <a:lnTo>
                  <a:pt x="209349" y="536459"/>
                </a:lnTo>
                <a:lnTo>
                  <a:pt x="168285" y="516753"/>
                </a:lnTo>
                <a:lnTo>
                  <a:pt x="131043" y="495343"/>
                </a:lnTo>
                <a:lnTo>
                  <a:pt x="97893" y="472357"/>
                </a:lnTo>
                <a:lnTo>
                  <a:pt x="44945" y="422178"/>
                </a:lnTo>
                <a:lnTo>
                  <a:pt x="11595" y="367251"/>
                </a:lnTo>
                <a:lnTo>
                  <a:pt x="0" y="308609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1">
            <a:extLst>
              <a:ext uri="{FF2B5EF4-FFF2-40B4-BE49-F238E27FC236}">
                <a16:creationId xmlns:a16="http://schemas.microsoft.com/office/drawing/2014/main" id="{8C485CD2-8A60-4D37-8CC1-5E9125F1683D}"/>
              </a:ext>
            </a:extLst>
          </p:cNvPr>
          <p:cNvSpPr txBox="1"/>
          <p:nvPr/>
        </p:nvSpPr>
        <p:spPr>
          <a:xfrm>
            <a:off x="6789952" y="3634721"/>
            <a:ext cx="26657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Premature worn</a:t>
            </a:r>
            <a:r>
              <a:rPr sz="22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5" name="object 92">
            <a:extLst>
              <a:ext uri="{FF2B5EF4-FFF2-40B4-BE49-F238E27FC236}">
                <a16:creationId xmlns:a16="http://schemas.microsoft.com/office/drawing/2014/main" id="{FBC3941A-7733-45A0-86DC-3AAAFC09C9DE}"/>
              </a:ext>
            </a:extLst>
          </p:cNvPr>
          <p:cNvSpPr txBox="1"/>
          <p:nvPr/>
        </p:nvSpPr>
        <p:spPr>
          <a:xfrm>
            <a:off x="1552726" y="6462705"/>
            <a:ext cx="5533390" cy="125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latin typeface="Arial"/>
                <a:cs typeface="Arial"/>
              </a:rPr>
              <a:t>New ERA: New Efficient Reliability-Aware Wear Leveling for Endurance Enhancement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of Flash Storage Devices (DAC’13)</a:t>
            </a:r>
            <a:endParaRPr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979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Multilevel I/O Parallelism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internal of flash devices is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highly</a:t>
            </a:r>
            <a:r>
              <a:rPr lang="en-US" altLang="zh-TW" sz="28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hierarchical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  – </a:t>
            </a:r>
            <a:r>
              <a:rPr lang="en-US" altLang="zh-TW" b="1" spc="-5" dirty="0">
                <a:solidFill>
                  <a:srgbClr val="750E6C"/>
                </a:solidFill>
                <a:latin typeface="Arial"/>
                <a:cs typeface="Arial"/>
              </a:rPr>
              <a:t>Channel </a:t>
            </a:r>
            <a:r>
              <a:rPr lang="en-US" altLang="zh-TW" b="1" spc="-5" dirty="0">
                <a:solidFill>
                  <a:srgbClr val="750E6C"/>
                </a:solidFill>
                <a:latin typeface="Wingdings"/>
                <a:cs typeface="Wingdings"/>
              </a:rPr>
              <a:t></a:t>
            </a:r>
            <a:r>
              <a:rPr lang="en-US" altLang="zh-TW" b="1" spc="-5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b="1" dirty="0">
                <a:solidFill>
                  <a:srgbClr val="750E6C"/>
                </a:solidFill>
                <a:latin typeface="Arial"/>
                <a:cs typeface="Arial"/>
              </a:rPr>
              <a:t>Chip </a:t>
            </a:r>
            <a:r>
              <a:rPr lang="en-US" altLang="zh-TW" b="1" spc="-5" dirty="0">
                <a:solidFill>
                  <a:srgbClr val="750E6C"/>
                </a:solidFill>
                <a:latin typeface="Wingdings"/>
                <a:cs typeface="Wingdings"/>
              </a:rPr>
              <a:t></a:t>
            </a:r>
            <a:r>
              <a:rPr lang="en-US" altLang="zh-TW" b="1" spc="-5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b="1" spc="-5" dirty="0">
                <a:solidFill>
                  <a:srgbClr val="750E6C"/>
                </a:solidFill>
                <a:latin typeface="Arial"/>
                <a:cs typeface="Arial"/>
              </a:rPr>
              <a:t>Die </a:t>
            </a:r>
            <a:r>
              <a:rPr lang="en-US" altLang="zh-TW" b="1" spc="-5" dirty="0">
                <a:solidFill>
                  <a:srgbClr val="750E6C"/>
                </a:solidFill>
                <a:latin typeface="Wingdings"/>
                <a:cs typeface="Wingdings"/>
              </a:rPr>
              <a:t></a:t>
            </a:r>
            <a:r>
              <a:rPr lang="en-US" altLang="zh-TW" b="1" spc="-5" dirty="0">
                <a:solidFill>
                  <a:srgbClr val="750E6C"/>
                </a:solidFill>
                <a:latin typeface="Times New Roman"/>
                <a:cs typeface="Times New Roman"/>
              </a:rPr>
              <a:t> </a:t>
            </a:r>
            <a:r>
              <a:rPr lang="en-US" altLang="zh-TW" b="1" spc="-5" dirty="0">
                <a:solidFill>
                  <a:srgbClr val="750E6C"/>
                </a:solidFill>
                <a:latin typeface="Arial"/>
                <a:cs typeface="Arial"/>
              </a:rPr>
              <a:t>Plane </a:t>
            </a: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lang="en-US" altLang="zh-TW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lang="en-US" altLang="zh-TW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lang="en-US" altLang="zh-TW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Page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Multiple I/O operations can be performed </a:t>
            </a:r>
            <a:r>
              <a:rPr lang="en-US" altLang="zh-TW" sz="2800" spc="-15" dirty="0">
                <a:solidFill>
                  <a:srgbClr val="750E6C"/>
                </a:solidFill>
                <a:latin typeface="Arial"/>
                <a:cs typeface="Arial"/>
              </a:rPr>
              <a:t>concurrently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6F648F-F6AF-4FC8-824C-9D4EC234D23A}"/>
              </a:ext>
            </a:extLst>
          </p:cNvPr>
          <p:cNvSpPr/>
          <p:nvPr/>
        </p:nvSpPr>
        <p:spPr>
          <a:xfrm>
            <a:off x="1955101" y="2711036"/>
            <a:ext cx="8324850" cy="4048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09B22BA-9B4B-43D0-9FCB-3801B3928086}"/>
              </a:ext>
            </a:extLst>
          </p:cNvPr>
          <p:cNvSpPr/>
          <p:nvPr/>
        </p:nvSpPr>
        <p:spPr>
          <a:xfrm>
            <a:off x="1999297" y="2755220"/>
            <a:ext cx="8189976" cy="391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F6E8F40-20CD-491A-B5BF-263D21B75B63}"/>
              </a:ext>
            </a:extLst>
          </p:cNvPr>
          <p:cNvSpPr/>
          <p:nvPr/>
        </p:nvSpPr>
        <p:spPr>
          <a:xfrm>
            <a:off x="1999297" y="2755220"/>
            <a:ext cx="8190230" cy="3914140"/>
          </a:xfrm>
          <a:custGeom>
            <a:avLst/>
            <a:gdLst/>
            <a:ahLst/>
            <a:cxnLst/>
            <a:rect l="l" t="t" r="r" b="b"/>
            <a:pathLst>
              <a:path w="8190230" h="3914140">
                <a:moveTo>
                  <a:pt x="0" y="98298"/>
                </a:moveTo>
                <a:lnTo>
                  <a:pt x="7726" y="60061"/>
                </a:lnTo>
                <a:lnTo>
                  <a:pt x="28795" y="28813"/>
                </a:lnTo>
                <a:lnTo>
                  <a:pt x="60045" y="7733"/>
                </a:lnTo>
                <a:lnTo>
                  <a:pt x="98310" y="0"/>
                </a:lnTo>
                <a:lnTo>
                  <a:pt x="8091678" y="0"/>
                </a:lnTo>
                <a:lnTo>
                  <a:pt x="8129914" y="7733"/>
                </a:lnTo>
                <a:lnTo>
                  <a:pt x="8161162" y="28813"/>
                </a:lnTo>
                <a:lnTo>
                  <a:pt x="8182242" y="60061"/>
                </a:lnTo>
                <a:lnTo>
                  <a:pt x="8189976" y="98298"/>
                </a:lnTo>
                <a:lnTo>
                  <a:pt x="8189976" y="3815321"/>
                </a:lnTo>
                <a:lnTo>
                  <a:pt x="8182242" y="3853586"/>
                </a:lnTo>
                <a:lnTo>
                  <a:pt x="8161162" y="3884836"/>
                </a:lnTo>
                <a:lnTo>
                  <a:pt x="8129914" y="3905905"/>
                </a:lnTo>
                <a:lnTo>
                  <a:pt x="8091678" y="3913632"/>
                </a:lnTo>
                <a:lnTo>
                  <a:pt x="98310" y="3913632"/>
                </a:lnTo>
                <a:lnTo>
                  <a:pt x="60045" y="3905905"/>
                </a:lnTo>
                <a:lnTo>
                  <a:pt x="28795" y="3884836"/>
                </a:lnTo>
                <a:lnTo>
                  <a:pt x="7726" y="3853586"/>
                </a:lnTo>
                <a:lnTo>
                  <a:pt x="0" y="3815321"/>
                </a:lnTo>
                <a:lnTo>
                  <a:pt x="0" y="9829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050E0C2-27C3-4800-983D-8880A3E6201B}"/>
              </a:ext>
            </a:extLst>
          </p:cNvPr>
          <p:cNvSpPr txBox="1"/>
          <p:nvPr/>
        </p:nvSpPr>
        <p:spPr>
          <a:xfrm>
            <a:off x="8532685" y="2794081"/>
            <a:ext cx="1577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Flash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6947FC0-3AD7-48A3-99E6-B9460A3AC1A4}"/>
              </a:ext>
            </a:extLst>
          </p:cNvPr>
          <p:cNvSpPr/>
          <p:nvPr/>
        </p:nvSpPr>
        <p:spPr>
          <a:xfrm>
            <a:off x="2118930" y="4552028"/>
            <a:ext cx="1395983" cy="2061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A87187A-4C0D-477E-BC5A-A1554240D62E}"/>
              </a:ext>
            </a:extLst>
          </p:cNvPr>
          <p:cNvSpPr/>
          <p:nvPr/>
        </p:nvSpPr>
        <p:spPr>
          <a:xfrm>
            <a:off x="2144076" y="4921204"/>
            <a:ext cx="1299210" cy="1621155"/>
          </a:xfrm>
          <a:custGeom>
            <a:avLst/>
            <a:gdLst/>
            <a:ahLst/>
            <a:cxnLst/>
            <a:rect l="l" t="t" r="r" b="b"/>
            <a:pathLst>
              <a:path w="1299210" h="1621154">
                <a:moveTo>
                  <a:pt x="0" y="1621155"/>
                </a:moveTo>
                <a:lnTo>
                  <a:pt x="1299210" y="1621155"/>
                </a:lnTo>
                <a:lnTo>
                  <a:pt x="1299210" y="0"/>
                </a:lnTo>
                <a:lnTo>
                  <a:pt x="0" y="0"/>
                </a:lnTo>
                <a:lnTo>
                  <a:pt x="0" y="162115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AFF817F6-2664-4E89-960F-4FD4F72D11FE}"/>
              </a:ext>
            </a:extLst>
          </p:cNvPr>
          <p:cNvSpPr/>
          <p:nvPr/>
        </p:nvSpPr>
        <p:spPr>
          <a:xfrm>
            <a:off x="2284284" y="5314777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>
                <a:moveTo>
                  <a:pt x="11320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D3C57EF-A047-40AF-805B-F6060C5F121D}"/>
              </a:ext>
            </a:extLst>
          </p:cNvPr>
          <p:cNvSpPr txBox="1"/>
          <p:nvPr/>
        </p:nvSpPr>
        <p:spPr>
          <a:xfrm>
            <a:off x="2398204" y="4982927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B0F18E5E-D253-4AB0-A1C4-5DB127F38D7C}"/>
              </a:ext>
            </a:extLst>
          </p:cNvPr>
          <p:cNvSpPr/>
          <p:nvPr/>
        </p:nvSpPr>
        <p:spPr>
          <a:xfrm>
            <a:off x="2788729" y="4025473"/>
            <a:ext cx="777875" cy="807720"/>
          </a:xfrm>
          <a:custGeom>
            <a:avLst/>
            <a:gdLst/>
            <a:ahLst/>
            <a:cxnLst/>
            <a:rect l="l" t="t" r="r" b="b"/>
            <a:pathLst>
              <a:path w="777875" h="807720">
                <a:moveTo>
                  <a:pt x="777621" y="0"/>
                </a:moveTo>
                <a:lnTo>
                  <a:pt x="777621" y="403605"/>
                </a:lnTo>
                <a:lnTo>
                  <a:pt x="0" y="403605"/>
                </a:lnTo>
                <a:lnTo>
                  <a:pt x="0" y="807211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F8F9FE1E-8865-4B20-8950-03FE9FA0A24B}"/>
              </a:ext>
            </a:extLst>
          </p:cNvPr>
          <p:cNvSpPr/>
          <p:nvPr/>
        </p:nvSpPr>
        <p:spPr>
          <a:xfrm>
            <a:off x="5467921" y="4025473"/>
            <a:ext cx="777875" cy="807720"/>
          </a:xfrm>
          <a:custGeom>
            <a:avLst/>
            <a:gdLst/>
            <a:ahLst/>
            <a:cxnLst/>
            <a:rect l="l" t="t" r="r" b="b"/>
            <a:pathLst>
              <a:path w="777875" h="807720">
                <a:moveTo>
                  <a:pt x="0" y="0"/>
                </a:moveTo>
                <a:lnTo>
                  <a:pt x="0" y="403605"/>
                </a:lnTo>
                <a:lnTo>
                  <a:pt x="777621" y="403605"/>
                </a:lnTo>
                <a:lnTo>
                  <a:pt x="777621" y="807211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367E92D8-0BE8-43BB-A5CB-624CE25BE281}"/>
              </a:ext>
            </a:extLst>
          </p:cNvPr>
          <p:cNvSpPr/>
          <p:nvPr/>
        </p:nvSpPr>
        <p:spPr>
          <a:xfrm>
            <a:off x="4250245" y="4245691"/>
            <a:ext cx="0" cy="321310"/>
          </a:xfrm>
          <a:custGeom>
            <a:avLst/>
            <a:gdLst/>
            <a:ahLst/>
            <a:cxnLst/>
            <a:rect l="l" t="t" r="r" b="b"/>
            <a:pathLst>
              <a:path h="321310">
                <a:moveTo>
                  <a:pt x="0" y="0"/>
                </a:moveTo>
                <a:lnTo>
                  <a:pt x="0" y="321182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B44EBBE4-3A9F-44E5-8B58-F633CF92734D}"/>
              </a:ext>
            </a:extLst>
          </p:cNvPr>
          <p:cNvSpPr/>
          <p:nvPr/>
        </p:nvSpPr>
        <p:spPr>
          <a:xfrm>
            <a:off x="2208084" y="4574876"/>
            <a:ext cx="152400" cy="1918970"/>
          </a:xfrm>
          <a:custGeom>
            <a:avLst/>
            <a:gdLst/>
            <a:ahLst/>
            <a:cxnLst/>
            <a:rect l="l" t="t" r="r" b="b"/>
            <a:pathLst>
              <a:path w="152400" h="1918970">
                <a:moveTo>
                  <a:pt x="114300" y="1804225"/>
                </a:moveTo>
                <a:lnTo>
                  <a:pt x="76200" y="1842325"/>
                </a:lnTo>
                <a:lnTo>
                  <a:pt x="38100" y="1842325"/>
                </a:lnTo>
                <a:lnTo>
                  <a:pt x="76200" y="1918525"/>
                </a:lnTo>
                <a:lnTo>
                  <a:pt x="114300" y="1842325"/>
                </a:lnTo>
                <a:lnTo>
                  <a:pt x="76200" y="1842325"/>
                </a:lnTo>
                <a:lnTo>
                  <a:pt x="38100" y="1804225"/>
                </a:lnTo>
                <a:lnTo>
                  <a:pt x="114300" y="1804225"/>
                </a:lnTo>
                <a:close/>
              </a:path>
              <a:path w="152400" h="1918970">
                <a:moveTo>
                  <a:pt x="0" y="1766125"/>
                </a:moveTo>
                <a:lnTo>
                  <a:pt x="38100" y="1842325"/>
                </a:lnTo>
                <a:lnTo>
                  <a:pt x="38100" y="1804225"/>
                </a:lnTo>
                <a:lnTo>
                  <a:pt x="0" y="1766125"/>
                </a:lnTo>
                <a:close/>
              </a:path>
              <a:path w="152400" h="1918970">
                <a:moveTo>
                  <a:pt x="114300" y="0"/>
                </a:moveTo>
                <a:lnTo>
                  <a:pt x="38100" y="0"/>
                </a:lnTo>
                <a:lnTo>
                  <a:pt x="38100" y="1804225"/>
                </a:lnTo>
                <a:lnTo>
                  <a:pt x="76200" y="1842325"/>
                </a:lnTo>
                <a:lnTo>
                  <a:pt x="114300" y="1804225"/>
                </a:lnTo>
                <a:lnTo>
                  <a:pt x="114300" y="0"/>
                </a:lnTo>
                <a:close/>
              </a:path>
              <a:path w="152400" h="1918970">
                <a:moveTo>
                  <a:pt x="152400" y="1766125"/>
                </a:moveTo>
                <a:lnTo>
                  <a:pt x="114300" y="1804225"/>
                </a:lnTo>
                <a:lnTo>
                  <a:pt x="114300" y="1842325"/>
                </a:lnTo>
                <a:lnTo>
                  <a:pt x="152400" y="176612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171D8AD0-53B6-452D-A3AA-9A9B3A4F2482}"/>
              </a:ext>
            </a:extLst>
          </p:cNvPr>
          <p:cNvSpPr/>
          <p:nvPr/>
        </p:nvSpPr>
        <p:spPr>
          <a:xfrm>
            <a:off x="2144458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ABE023A4-9B20-45BE-AB3F-DF5988E56368}"/>
              </a:ext>
            </a:extLst>
          </p:cNvPr>
          <p:cNvSpPr/>
          <p:nvPr/>
        </p:nvSpPr>
        <p:spPr>
          <a:xfrm>
            <a:off x="2144458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88A200C2-B5A5-4352-AEA4-3EE74E2CC370}"/>
              </a:ext>
            </a:extLst>
          </p:cNvPr>
          <p:cNvSpPr txBox="1"/>
          <p:nvPr/>
        </p:nvSpPr>
        <p:spPr>
          <a:xfrm>
            <a:off x="2318829" y="4603323"/>
            <a:ext cx="95059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Channel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43570D68-781D-42D2-BC11-88F1E43DDB1F}"/>
              </a:ext>
            </a:extLst>
          </p:cNvPr>
          <p:cNvSpPr/>
          <p:nvPr/>
        </p:nvSpPr>
        <p:spPr>
          <a:xfrm>
            <a:off x="2310955" y="6108782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86601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8AA41908-1649-4522-A980-E86BB6E4D906}"/>
              </a:ext>
            </a:extLst>
          </p:cNvPr>
          <p:cNvSpPr/>
          <p:nvPr/>
        </p:nvSpPr>
        <p:spPr>
          <a:xfrm>
            <a:off x="2398204" y="5776931"/>
            <a:ext cx="944880" cy="664845"/>
          </a:xfrm>
          <a:custGeom>
            <a:avLst/>
            <a:gdLst/>
            <a:ahLst/>
            <a:cxnLst/>
            <a:rect l="l" t="t" r="r" b="b"/>
            <a:pathLst>
              <a:path w="944880" h="664845">
                <a:moveTo>
                  <a:pt x="0" y="664464"/>
                </a:moveTo>
                <a:lnTo>
                  <a:pt x="944879" y="664464"/>
                </a:lnTo>
                <a:lnTo>
                  <a:pt x="944879" y="0"/>
                </a:lnTo>
                <a:lnTo>
                  <a:pt x="0" y="0"/>
                </a:lnTo>
                <a:lnTo>
                  <a:pt x="0" y="66446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541F77C-E93C-489F-BAF5-77973B19298D}"/>
              </a:ext>
            </a:extLst>
          </p:cNvPr>
          <p:cNvSpPr/>
          <p:nvPr/>
        </p:nvSpPr>
        <p:spPr>
          <a:xfrm>
            <a:off x="2398204" y="5776931"/>
            <a:ext cx="944880" cy="664845"/>
          </a:xfrm>
          <a:custGeom>
            <a:avLst/>
            <a:gdLst/>
            <a:ahLst/>
            <a:cxnLst/>
            <a:rect l="l" t="t" r="r" b="b"/>
            <a:pathLst>
              <a:path w="944880" h="664845">
                <a:moveTo>
                  <a:pt x="0" y="664464"/>
                </a:moveTo>
                <a:lnTo>
                  <a:pt x="944879" y="664464"/>
                </a:lnTo>
                <a:lnTo>
                  <a:pt x="944879" y="0"/>
                </a:lnTo>
                <a:lnTo>
                  <a:pt x="0" y="0"/>
                </a:lnTo>
                <a:lnTo>
                  <a:pt x="0" y="66446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DA086600-A2D5-4671-BD41-FB8A2EE877AB}"/>
              </a:ext>
            </a:extLst>
          </p:cNvPr>
          <p:cNvSpPr txBox="1"/>
          <p:nvPr/>
        </p:nvSpPr>
        <p:spPr>
          <a:xfrm>
            <a:off x="2144458" y="5846653"/>
            <a:ext cx="1299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marR="272415" indent="4445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ADA6064F-7FC1-4D6B-A5E4-7CF54E7CEF31}"/>
              </a:ext>
            </a:extLst>
          </p:cNvPr>
          <p:cNvSpPr txBox="1"/>
          <p:nvPr/>
        </p:nvSpPr>
        <p:spPr>
          <a:xfrm>
            <a:off x="4720145" y="4129106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585858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1543AD9-1C6D-48B2-8637-A0E73F52F971}"/>
              </a:ext>
            </a:extLst>
          </p:cNvPr>
          <p:cNvSpPr/>
          <p:nvPr/>
        </p:nvSpPr>
        <p:spPr>
          <a:xfrm>
            <a:off x="3585018" y="4552028"/>
            <a:ext cx="1395984" cy="2061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6BC09DC5-7C22-4C87-AB91-7CE20984CF8B}"/>
              </a:ext>
            </a:extLst>
          </p:cNvPr>
          <p:cNvSpPr/>
          <p:nvPr/>
        </p:nvSpPr>
        <p:spPr>
          <a:xfrm>
            <a:off x="3610164" y="4921204"/>
            <a:ext cx="1299210" cy="1621155"/>
          </a:xfrm>
          <a:custGeom>
            <a:avLst/>
            <a:gdLst/>
            <a:ahLst/>
            <a:cxnLst/>
            <a:rect l="l" t="t" r="r" b="b"/>
            <a:pathLst>
              <a:path w="1299210" h="1621154">
                <a:moveTo>
                  <a:pt x="0" y="1621155"/>
                </a:moveTo>
                <a:lnTo>
                  <a:pt x="1299209" y="1621155"/>
                </a:lnTo>
                <a:lnTo>
                  <a:pt x="1299209" y="0"/>
                </a:lnTo>
                <a:lnTo>
                  <a:pt x="0" y="0"/>
                </a:lnTo>
                <a:lnTo>
                  <a:pt x="0" y="162115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B44ECC96-2E0F-4E72-A7A5-39FD6176BFFB}"/>
              </a:ext>
            </a:extLst>
          </p:cNvPr>
          <p:cNvSpPr/>
          <p:nvPr/>
        </p:nvSpPr>
        <p:spPr>
          <a:xfrm>
            <a:off x="3760279" y="5314777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10337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77DF0F24-4346-4012-9D89-E2EA85FC9F81}"/>
              </a:ext>
            </a:extLst>
          </p:cNvPr>
          <p:cNvSpPr txBox="1"/>
          <p:nvPr/>
        </p:nvSpPr>
        <p:spPr>
          <a:xfrm>
            <a:off x="3864292" y="4982927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EB9C57E5-97BD-482A-B27D-2FDA4D0A5EA7}"/>
              </a:ext>
            </a:extLst>
          </p:cNvPr>
          <p:cNvSpPr/>
          <p:nvPr/>
        </p:nvSpPr>
        <p:spPr>
          <a:xfrm>
            <a:off x="3674173" y="4574876"/>
            <a:ext cx="152400" cy="1918970"/>
          </a:xfrm>
          <a:custGeom>
            <a:avLst/>
            <a:gdLst/>
            <a:ahLst/>
            <a:cxnLst/>
            <a:rect l="l" t="t" r="r" b="b"/>
            <a:pathLst>
              <a:path w="152400" h="1918970">
                <a:moveTo>
                  <a:pt x="114300" y="1804225"/>
                </a:moveTo>
                <a:lnTo>
                  <a:pt x="76200" y="1842325"/>
                </a:lnTo>
                <a:lnTo>
                  <a:pt x="38100" y="1842325"/>
                </a:lnTo>
                <a:lnTo>
                  <a:pt x="76200" y="1918525"/>
                </a:lnTo>
                <a:lnTo>
                  <a:pt x="114300" y="1842325"/>
                </a:lnTo>
                <a:lnTo>
                  <a:pt x="76200" y="1842325"/>
                </a:lnTo>
                <a:lnTo>
                  <a:pt x="38100" y="1804225"/>
                </a:lnTo>
                <a:lnTo>
                  <a:pt x="114300" y="1804225"/>
                </a:lnTo>
                <a:close/>
              </a:path>
              <a:path w="152400" h="1918970">
                <a:moveTo>
                  <a:pt x="0" y="1766125"/>
                </a:moveTo>
                <a:lnTo>
                  <a:pt x="38100" y="1842325"/>
                </a:lnTo>
                <a:lnTo>
                  <a:pt x="38100" y="1804225"/>
                </a:lnTo>
                <a:lnTo>
                  <a:pt x="0" y="1766125"/>
                </a:lnTo>
                <a:close/>
              </a:path>
              <a:path w="152400" h="1918970">
                <a:moveTo>
                  <a:pt x="114300" y="0"/>
                </a:moveTo>
                <a:lnTo>
                  <a:pt x="38100" y="0"/>
                </a:lnTo>
                <a:lnTo>
                  <a:pt x="38100" y="1804225"/>
                </a:lnTo>
                <a:lnTo>
                  <a:pt x="76200" y="1842325"/>
                </a:lnTo>
                <a:lnTo>
                  <a:pt x="114300" y="1804225"/>
                </a:lnTo>
                <a:lnTo>
                  <a:pt x="114300" y="0"/>
                </a:lnTo>
                <a:close/>
              </a:path>
              <a:path w="152400" h="1918970">
                <a:moveTo>
                  <a:pt x="152400" y="1766125"/>
                </a:moveTo>
                <a:lnTo>
                  <a:pt x="114300" y="1804225"/>
                </a:lnTo>
                <a:lnTo>
                  <a:pt x="114300" y="1842325"/>
                </a:lnTo>
                <a:lnTo>
                  <a:pt x="152400" y="176612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B3158FFD-2AD6-4D5A-A68A-6F58DC131022}"/>
              </a:ext>
            </a:extLst>
          </p:cNvPr>
          <p:cNvSpPr/>
          <p:nvPr/>
        </p:nvSpPr>
        <p:spPr>
          <a:xfrm>
            <a:off x="3610546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155711A0-117A-4982-A78D-CB91AB0ECF18}"/>
              </a:ext>
            </a:extLst>
          </p:cNvPr>
          <p:cNvSpPr txBox="1"/>
          <p:nvPr/>
        </p:nvSpPr>
        <p:spPr>
          <a:xfrm>
            <a:off x="3588448" y="4566875"/>
            <a:ext cx="1321435" cy="3543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Channel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4E168A51-F662-4747-BD60-517818C500B4}"/>
              </a:ext>
            </a:extLst>
          </p:cNvPr>
          <p:cNvSpPr/>
          <p:nvPr/>
        </p:nvSpPr>
        <p:spPr>
          <a:xfrm>
            <a:off x="3760279" y="6108782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10337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5600E252-657C-4284-A796-7CA7E7E51668}"/>
              </a:ext>
            </a:extLst>
          </p:cNvPr>
          <p:cNvSpPr txBox="1"/>
          <p:nvPr/>
        </p:nvSpPr>
        <p:spPr>
          <a:xfrm>
            <a:off x="3864292" y="5776931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50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13411641-8A26-4BB4-A00D-15929F7EFF05}"/>
              </a:ext>
            </a:extLst>
          </p:cNvPr>
          <p:cNvSpPr/>
          <p:nvPr/>
        </p:nvSpPr>
        <p:spPr>
          <a:xfrm>
            <a:off x="5573077" y="4552028"/>
            <a:ext cx="1395984" cy="2061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266E421B-CDCE-4C90-A7E6-C94E57DC6F2B}"/>
              </a:ext>
            </a:extLst>
          </p:cNvPr>
          <p:cNvSpPr/>
          <p:nvPr/>
        </p:nvSpPr>
        <p:spPr>
          <a:xfrm>
            <a:off x="5598222" y="4921204"/>
            <a:ext cx="1299210" cy="1621155"/>
          </a:xfrm>
          <a:custGeom>
            <a:avLst/>
            <a:gdLst/>
            <a:ahLst/>
            <a:cxnLst/>
            <a:rect l="l" t="t" r="r" b="b"/>
            <a:pathLst>
              <a:path w="1299210" h="1621154">
                <a:moveTo>
                  <a:pt x="0" y="1621155"/>
                </a:moveTo>
                <a:lnTo>
                  <a:pt x="1299210" y="1621155"/>
                </a:lnTo>
                <a:lnTo>
                  <a:pt x="1299210" y="0"/>
                </a:lnTo>
                <a:lnTo>
                  <a:pt x="0" y="0"/>
                </a:lnTo>
                <a:lnTo>
                  <a:pt x="0" y="1621155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B2A2CC78-7E96-42F3-AAF6-F8537A1A5B4F}"/>
              </a:ext>
            </a:extLst>
          </p:cNvPr>
          <p:cNvSpPr/>
          <p:nvPr/>
        </p:nvSpPr>
        <p:spPr>
          <a:xfrm>
            <a:off x="5748336" y="5314777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4">
                <a:moveTo>
                  <a:pt x="103378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1D194D5F-1C9B-4492-90B9-117018978682}"/>
              </a:ext>
            </a:extLst>
          </p:cNvPr>
          <p:cNvSpPr txBox="1"/>
          <p:nvPr/>
        </p:nvSpPr>
        <p:spPr>
          <a:xfrm>
            <a:off x="5852349" y="4982927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45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D9C2B646-8BA2-4D79-A2A3-DC658E4E1837}"/>
              </a:ext>
            </a:extLst>
          </p:cNvPr>
          <p:cNvSpPr/>
          <p:nvPr/>
        </p:nvSpPr>
        <p:spPr>
          <a:xfrm>
            <a:off x="5662230" y="4574876"/>
            <a:ext cx="152400" cy="1918970"/>
          </a:xfrm>
          <a:custGeom>
            <a:avLst/>
            <a:gdLst/>
            <a:ahLst/>
            <a:cxnLst/>
            <a:rect l="l" t="t" r="r" b="b"/>
            <a:pathLst>
              <a:path w="152400" h="1918970">
                <a:moveTo>
                  <a:pt x="114300" y="1804225"/>
                </a:moveTo>
                <a:lnTo>
                  <a:pt x="76200" y="1842325"/>
                </a:lnTo>
                <a:lnTo>
                  <a:pt x="38100" y="1842325"/>
                </a:lnTo>
                <a:lnTo>
                  <a:pt x="76200" y="1918525"/>
                </a:lnTo>
                <a:lnTo>
                  <a:pt x="114300" y="1842325"/>
                </a:lnTo>
                <a:lnTo>
                  <a:pt x="76200" y="1842325"/>
                </a:lnTo>
                <a:lnTo>
                  <a:pt x="38100" y="1804225"/>
                </a:lnTo>
                <a:lnTo>
                  <a:pt x="114300" y="1804225"/>
                </a:lnTo>
                <a:close/>
              </a:path>
              <a:path w="152400" h="1918970">
                <a:moveTo>
                  <a:pt x="0" y="1766125"/>
                </a:moveTo>
                <a:lnTo>
                  <a:pt x="38100" y="1842325"/>
                </a:lnTo>
                <a:lnTo>
                  <a:pt x="38100" y="1804225"/>
                </a:lnTo>
                <a:lnTo>
                  <a:pt x="0" y="1766125"/>
                </a:lnTo>
                <a:close/>
              </a:path>
              <a:path w="152400" h="1918970">
                <a:moveTo>
                  <a:pt x="114300" y="0"/>
                </a:moveTo>
                <a:lnTo>
                  <a:pt x="38100" y="0"/>
                </a:lnTo>
                <a:lnTo>
                  <a:pt x="38100" y="1804225"/>
                </a:lnTo>
                <a:lnTo>
                  <a:pt x="76200" y="1842325"/>
                </a:lnTo>
                <a:lnTo>
                  <a:pt x="114300" y="1804225"/>
                </a:lnTo>
                <a:lnTo>
                  <a:pt x="114300" y="0"/>
                </a:lnTo>
                <a:close/>
              </a:path>
              <a:path w="152400" h="1918970">
                <a:moveTo>
                  <a:pt x="152400" y="1766125"/>
                </a:moveTo>
                <a:lnTo>
                  <a:pt x="114300" y="1804225"/>
                </a:lnTo>
                <a:lnTo>
                  <a:pt x="114300" y="1842325"/>
                </a:lnTo>
                <a:lnTo>
                  <a:pt x="152400" y="176612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0774488F-C857-43BA-B1F9-D7C84830881B}"/>
              </a:ext>
            </a:extLst>
          </p:cNvPr>
          <p:cNvSpPr/>
          <p:nvPr/>
        </p:nvSpPr>
        <p:spPr>
          <a:xfrm>
            <a:off x="5598603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56415C8F-BBA5-43BF-A5E2-62480DA79951}"/>
              </a:ext>
            </a:extLst>
          </p:cNvPr>
          <p:cNvSpPr/>
          <p:nvPr/>
        </p:nvSpPr>
        <p:spPr>
          <a:xfrm>
            <a:off x="5598603" y="4566875"/>
            <a:ext cx="1299210" cy="354330"/>
          </a:xfrm>
          <a:custGeom>
            <a:avLst/>
            <a:gdLst/>
            <a:ahLst/>
            <a:cxnLst/>
            <a:rect l="l" t="t" r="r" b="b"/>
            <a:pathLst>
              <a:path w="1299210" h="354329">
                <a:moveTo>
                  <a:pt x="0" y="354329"/>
                </a:moveTo>
                <a:lnTo>
                  <a:pt x="1299210" y="354329"/>
                </a:lnTo>
                <a:lnTo>
                  <a:pt x="129921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41D1EB08-AFA8-485F-BF3D-5DBB02FF3462}"/>
              </a:ext>
            </a:extLst>
          </p:cNvPr>
          <p:cNvSpPr txBox="1"/>
          <p:nvPr/>
        </p:nvSpPr>
        <p:spPr>
          <a:xfrm>
            <a:off x="5087936" y="5343226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AEBAD272-2AEF-47D8-861A-03018267EB2E}"/>
              </a:ext>
            </a:extLst>
          </p:cNvPr>
          <p:cNvSpPr txBox="1"/>
          <p:nvPr/>
        </p:nvSpPr>
        <p:spPr>
          <a:xfrm>
            <a:off x="5664516" y="4604340"/>
            <a:ext cx="9842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Channel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378F3633-8A46-4BA6-A58E-88DF49503C5D}"/>
              </a:ext>
            </a:extLst>
          </p:cNvPr>
          <p:cNvSpPr txBox="1"/>
          <p:nvPr/>
        </p:nvSpPr>
        <p:spPr>
          <a:xfrm>
            <a:off x="6623112" y="4722958"/>
            <a:ext cx="20002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10" dirty="0">
                <a:latin typeface="Arial"/>
                <a:cs typeface="Arial"/>
              </a:rPr>
              <a:t>Ch</a:t>
            </a:r>
            <a:endParaRPr sz="1050">
              <a:latin typeface="Arial"/>
              <a:cs typeface="Arial"/>
            </a:endParaRPr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EC55012A-82B0-408F-8BC8-162C3FF719AB}"/>
              </a:ext>
            </a:extLst>
          </p:cNvPr>
          <p:cNvSpPr/>
          <p:nvPr/>
        </p:nvSpPr>
        <p:spPr>
          <a:xfrm>
            <a:off x="6795298" y="5382596"/>
            <a:ext cx="323114" cy="1159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AC548CA1-42D0-49B6-A51C-553E17A4C612}"/>
              </a:ext>
            </a:extLst>
          </p:cNvPr>
          <p:cNvSpPr/>
          <p:nvPr/>
        </p:nvSpPr>
        <p:spPr>
          <a:xfrm>
            <a:off x="7484553" y="5380309"/>
            <a:ext cx="2610485" cy="1171575"/>
          </a:xfrm>
          <a:custGeom>
            <a:avLst/>
            <a:gdLst/>
            <a:ahLst/>
            <a:cxnLst/>
            <a:rect l="l" t="t" r="r" b="b"/>
            <a:pathLst>
              <a:path w="2610484" h="1171575">
                <a:moveTo>
                  <a:pt x="0" y="1171194"/>
                </a:moveTo>
                <a:lnTo>
                  <a:pt x="2610230" y="1171194"/>
                </a:lnTo>
                <a:lnTo>
                  <a:pt x="2610230" y="0"/>
                </a:lnTo>
                <a:lnTo>
                  <a:pt x="0" y="0"/>
                </a:lnTo>
                <a:lnTo>
                  <a:pt x="0" y="117119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9E780AE0-3ABA-473C-9725-BB5365F56E72}"/>
              </a:ext>
            </a:extLst>
          </p:cNvPr>
          <p:cNvSpPr/>
          <p:nvPr/>
        </p:nvSpPr>
        <p:spPr>
          <a:xfrm>
            <a:off x="7111554" y="5380309"/>
            <a:ext cx="10795" cy="1171575"/>
          </a:xfrm>
          <a:custGeom>
            <a:avLst/>
            <a:gdLst/>
            <a:ahLst/>
            <a:cxnLst/>
            <a:rect l="l" t="t" r="r" b="b"/>
            <a:pathLst>
              <a:path w="10795" h="1171575">
                <a:moveTo>
                  <a:pt x="0" y="1171194"/>
                </a:moveTo>
                <a:lnTo>
                  <a:pt x="10287" y="1171194"/>
                </a:lnTo>
                <a:lnTo>
                  <a:pt x="10287" y="0"/>
                </a:lnTo>
                <a:lnTo>
                  <a:pt x="0" y="0"/>
                </a:lnTo>
                <a:lnTo>
                  <a:pt x="0" y="117119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DAD542A7-F2AE-4AFF-94F4-D9A3586CB926}"/>
              </a:ext>
            </a:extLst>
          </p:cNvPr>
          <p:cNvSpPr/>
          <p:nvPr/>
        </p:nvSpPr>
        <p:spPr>
          <a:xfrm>
            <a:off x="7484172" y="6393770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3986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6">
            <a:extLst>
              <a:ext uri="{FF2B5EF4-FFF2-40B4-BE49-F238E27FC236}">
                <a16:creationId xmlns:a16="http://schemas.microsoft.com/office/drawing/2014/main" id="{CF0CAC5D-1743-48A9-BAAE-4A696D94DE8D}"/>
              </a:ext>
            </a:extLst>
          </p:cNvPr>
          <p:cNvSpPr/>
          <p:nvPr/>
        </p:nvSpPr>
        <p:spPr>
          <a:xfrm>
            <a:off x="7811833" y="626156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24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7">
            <a:extLst>
              <a:ext uri="{FF2B5EF4-FFF2-40B4-BE49-F238E27FC236}">
                <a16:creationId xmlns:a16="http://schemas.microsoft.com/office/drawing/2014/main" id="{4D3E6C86-E626-43A5-A3BE-C1A76AF2CCAC}"/>
              </a:ext>
            </a:extLst>
          </p:cNvPr>
          <p:cNvSpPr/>
          <p:nvPr/>
        </p:nvSpPr>
        <p:spPr>
          <a:xfrm>
            <a:off x="8426004" y="626156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24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8">
            <a:extLst>
              <a:ext uri="{FF2B5EF4-FFF2-40B4-BE49-F238E27FC236}">
                <a16:creationId xmlns:a16="http://schemas.microsoft.com/office/drawing/2014/main" id="{99BC4FF8-F956-434C-BC36-A489E8278DB0}"/>
              </a:ext>
            </a:extLst>
          </p:cNvPr>
          <p:cNvSpPr/>
          <p:nvPr/>
        </p:nvSpPr>
        <p:spPr>
          <a:xfrm>
            <a:off x="9697148" y="6261563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5">
                <a:moveTo>
                  <a:pt x="0" y="0"/>
                </a:moveTo>
                <a:lnTo>
                  <a:pt x="0" y="209727"/>
                </a:lnTo>
              </a:path>
            </a:pathLst>
          </a:custGeom>
          <a:ln w="77977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9">
            <a:extLst>
              <a:ext uri="{FF2B5EF4-FFF2-40B4-BE49-F238E27FC236}">
                <a16:creationId xmlns:a16="http://schemas.microsoft.com/office/drawing/2014/main" id="{16AC1DBB-6785-4CDF-AEA3-F200DAEC1212}"/>
              </a:ext>
            </a:extLst>
          </p:cNvPr>
          <p:cNvSpPr/>
          <p:nvPr/>
        </p:nvSpPr>
        <p:spPr>
          <a:xfrm>
            <a:off x="9460420" y="5498801"/>
            <a:ext cx="495300" cy="763270"/>
          </a:xfrm>
          <a:custGeom>
            <a:avLst/>
            <a:gdLst/>
            <a:ahLst/>
            <a:cxnLst/>
            <a:rect l="l" t="t" r="r" b="b"/>
            <a:pathLst>
              <a:path w="495300" h="763270">
                <a:moveTo>
                  <a:pt x="0" y="762761"/>
                </a:moveTo>
                <a:lnTo>
                  <a:pt x="495300" y="762761"/>
                </a:lnTo>
                <a:lnTo>
                  <a:pt x="495300" y="0"/>
                </a:lnTo>
                <a:lnTo>
                  <a:pt x="0" y="0"/>
                </a:lnTo>
                <a:lnTo>
                  <a:pt x="0" y="76276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0">
            <a:extLst>
              <a:ext uri="{FF2B5EF4-FFF2-40B4-BE49-F238E27FC236}">
                <a16:creationId xmlns:a16="http://schemas.microsoft.com/office/drawing/2014/main" id="{ABE32272-B30A-4B09-945C-106CEB944F25}"/>
              </a:ext>
            </a:extLst>
          </p:cNvPr>
          <p:cNvSpPr/>
          <p:nvPr/>
        </p:nvSpPr>
        <p:spPr>
          <a:xfrm>
            <a:off x="9460420" y="5498801"/>
            <a:ext cx="495300" cy="763270"/>
          </a:xfrm>
          <a:custGeom>
            <a:avLst/>
            <a:gdLst/>
            <a:ahLst/>
            <a:cxnLst/>
            <a:rect l="l" t="t" r="r" b="b"/>
            <a:pathLst>
              <a:path w="495300" h="763270">
                <a:moveTo>
                  <a:pt x="0" y="762761"/>
                </a:moveTo>
                <a:lnTo>
                  <a:pt x="495300" y="762761"/>
                </a:lnTo>
                <a:lnTo>
                  <a:pt x="495300" y="0"/>
                </a:lnTo>
                <a:lnTo>
                  <a:pt x="0" y="0"/>
                </a:lnTo>
                <a:lnTo>
                  <a:pt x="0" y="762761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735E09E2-3666-45BA-B3D4-18CE24C65776}"/>
              </a:ext>
            </a:extLst>
          </p:cNvPr>
          <p:cNvSpPr/>
          <p:nvPr/>
        </p:nvSpPr>
        <p:spPr>
          <a:xfrm>
            <a:off x="7121841" y="5390596"/>
            <a:ext cx="363220" cy="1152525"/>
          </a:xfrm>
          <a:custGeom>
            <a:avLst/>
            <a:gdLst/>
            <a:ahLst/>
            <a:cxnLst/>
            <a:rect l="l" t="t" r="r" b="b"/>
            <a:pathLst>
              <a:path w="363220" h="1152525">
                <a:moveTo>
                  <a:pt x="0" y="1152144"/>
                </a:moveTo>
                <a:lnTo>
                  <a:pt x="362712" y="1152144"/>
                </a:lnTo>
                <a:lnTo>
                  <a:pt x="362712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solidFill>
            <a:srgbClr val="FFFF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65B6C140-93C7-4057-A4D8-D9C80DD73CA0}"/>
              </a:ext>
            </a:extLst>
          </p:cNvPr>
          <p:cNvSpPr/>
          <p:nvPr/>
        </p:nvSpPr>
        <p:spPr>
          <a:xfrm>
            <a:off x="7121841" y="5390596"/>
            <a:ext cx="363220" cy="1152525"/>
          </a:xfrm>
          <a:custGeom>
            <a:avLst/>
            <a:gdLst/>
            <a:ahLst/>
            <a:cxnLst/>
            <a:rect l="l" t="t" r="r" b="b"/>
            <a:pathLst>
              <a:path w="363220" h="1152525">
                <a:moveTo>
                  <a:pt x="0" y="1152144"/>
                </a:moveTo>
                <a:lnTo>
                  <a:pt x="362712" y="1152144"/>
                </a:lnTo>
                <a:lnTo>
                  <a:pt x="362712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21A9CBFA-A2E5-4959-95ED-28A1F3354AB7}"/>
              </a:ext>
            </a:extLst>
          </p:cNvPr>
          <p:cNvSpPr txBox="1"/>
          <p:nvPr/>
        </p:nvSpPr>
        <p:spPr>
          <a:xfrm>
            <a:off x="7181881" y="5558850"/>
            <a:ext cx="252729" cy="815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Interface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B0D81166-9B5D-4B74-B15F-3D1D92B2FC2D}"/>
              </a:ext>
            </a:extLst>
          </p:cNvPr>
          <p:cNvSpPr/>
          <p:nvPr/>
        </p:nvSpPr>
        <p:spPr>
          <a:xfrm>
            <a:off x="7100124" y="5085461"/>
            <a:ext cx="1945386" cy="413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99F2E661-190D-4EF5-AF28-2053C5441545}"/>
              </a:ext>
            </a:extLst>
          </p:cNvPr>
          <p:cNvSpPr/>
          <p:nvPr/>
        </p:nvSpPr>
        <p:spPr>
          <a:xfrm>
            <a:off x="7106983" y="3246710"/>
            <a:ext cx="1934845" cy="1851025"/>
          </a:xfrm>
          <a:custGeom>
            <a:avLst/>
            <a:gdLst/>
            <a:ahLst/>
            <a:cxnLst/>
            <a:rect l="l" t="t" r="r" b="b"/>
            <a:pathLst>
              <a:path w="1934845" h="1851025">
                <a:moveTo>
                  <a:pt x="0" y="1850898"/>
                </a:moveTo>
                <a:lnTo>
                  <a:pt x="1934718" y="1850898"/>
                </a:lnTo>
                <a:lnTo>
                  <a:pt x="1934718" y="0"/>
                </a:lnTo>
                <a:lnTo>
                  <a:pt x="0" y="0"/>
                </a:lnTo>
                <a:lnTo>
                  <a:pt x="0" y="185089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26D6C577-0828-4C91-80BD-9CB9233107BB}"/>
              </a:ext>
            </a:extLst>
          </p:cNvPr>
          <p:cNvSpPr txBox="1"/>
          <p:nvPr/>
        </p:nvSpPr>
        <p:spPr>
          <a:xfrm>
            <a:off x="7575993" y="5498801"/>
            <a:ext cx="494665" cy="763270"/>
          </a:xfrm>
          <a:prstGeom prst="rect">
            <a:avLst/>
          </a:prstGeom>
          <a:solidFill>
            <a:srgbClr val="CCFFCC"/>
          </a:solidFill>
          <a:ln w="12953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600" dirty="0">
                <a:latin typeface="Arial"/>
                <a:cs typeface="Arial"/>
              </a:rPr>
              <a:t>Die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0EE2BE90-B2FC-4817-B0FC-FC3D2C0C6FD1}"/>
              </a:ext>
            </a:extLst>
          </p:cNvPr>
          <p:cNvSpPr/>
          <p:nvPr/>
        </p:nvSpPr>
        <p:spPr>
          <a:xfrm>
            <a:off x="8190165" y="5498801"/>
            <a:ext cx="494665" cy="763270"/>
          </a:xfrm>
          <a:custGeom>
            <a:avLst/>
            <a:gdLst/>
            <a:ahLst/>
            <a:cxnLst/>
            <a:rect l="l" t="t" r="r" b="b"/>
            <a:pathLst>
              <a:path w="494665" h="763270">
                <a:moveTo>
                  <a:pt x="0" y="762761"/>
                </a:moveTo>
                <a:lnTo>
                  <a:pt x="494537" y="762761"/>
                </a:lnTo>
                <a:lnTo>
                  <a:pt x="494537" y="0"/>
                </a:lnTo>
                <a:lnTo>
                  <a:pt x="0" y="0"/>
                </a:lnTo>
                <a:lnTo>
                  <a:pt x="0" y="76276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2933E43F-E67C-4869-A0F9-EFAB3818FA28}"/>
              </a:ext>
            </a:extLst>
          </p:cNvPr>
          <p:cNvSpPr txBox="1"/>
          <p:nvPr/>
        </p:nvSpPr>
        <p:spPr>
          <a:xfrm>
            <a:off x="8190165" y="5498801"/>
            <a:ext cx="494665" cy="76327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600" dirty="0">
                <a:latin typeface="Arial"/>
                <a:cs typeface="Arial"/>
              </a:rPr>
              <a:t>Die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E980A735-DA4F-4D07-95B8-28029A33BDD9}"/>
              </a:ext>
            </a:extLst>
          </p:cNvPr>
          <p:cNvSpPr txBox="1"/>
          <p:nvPr/>
        </p:nvSpPr>
        <p:spPr>
          <a:xfrm>
            <a:off x="7185087" y="3342341"/>
            <a:ext cx="862965" cy="209550"/>
          </a:xfrm>
          <a:prstGeom prst="rect">
            <a:avLst/>
          </a:prstGeom>
          <a:solidFill>
            <a:srgbClr val="00AF50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Register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EB45A4C9-E6BC-4527-826F-745257EAF977}"/>
              </a:ext>
            </a:extLst>
          </p:cNvPr>
          <p:cNvSpPr/>
          <p:nvPr/>
        </p:nvSpPr>
        <p:spPr>
          <a:xfrm>
            <a:off x="7185087" y="3631901"/>
            <a:ext cx="862965" cy="1169670"/>
          </a:xfrm>
          <a:custGeom>
            <a:avLst/>
            <a:gdLst/>
            <a:ahLst/>
            <a:cxnLst/>
            <a:rect l="l" t="t" r="r" b="b"/>
            <a:pathLst>
              <a:path w="862965" h="1169670">
                <a:moveTo>
                  <a:pt x="0" y="1169669"/>
                </a:moveTo>
                <a:lnTo>
                  <a:pt x="862583" y="1169669"/>
                </a:lnTo>
                <a:lnTo>
                  <a:pt x="862583" y="0"/>
                </a:lnTo>
                <a:lnTo>
                  <a:pt x="0" y="0"/>
                </a:lnTo>
                <a:lnTo>
                  <a:pt x="0" y="116966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>
            <a:extLst>
              <a:ext uri="{FF2B5EF4-FFF2-40B4-BE49-F238E27FC236}">
                <a16:creationId xmlns:a16="http://schemas.microsoft.com/office/drawing/2014/main" id="{9A191985-6988-45C2-B179-1EA1E3516B5E}"/>
              </a:ext>
            </a:extLst>
          </p:cNvPr>
          <p:cNvSpPr txBox="1"/>
          <p:nvPr/>
        </p:nvSpPr>
        <p:spPr>
          <a:xfrm>
            <a:off x="8108632" y="3342341"/>
            <a:ext cx="862330" cy="209550"/>
          </a:xfrm>
          <a:prstGeom prst="rect">
            <a:avLst/>
          </a:prstGeom>
          <a:solidFill>
            <a:srgbClr val="00AF50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Register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2">
            <a:extLst>
              <a:ext uri="{FF2B5EF4-FFF2-40B4-BE49-F238E27FC236}">
                <a16:creationId xmlns:a16="http://schemas.microsoft.com/office/drawing/2014/main" id="{14F36ABA-B35A-4861-B50E-BAB76ABA1D7C}"/>
              </a:ext>
            </a:extLst>
          </p:cNvPr>
          <p:cNvSpPr/>
          <p:nvPr/>
        </p:nvSpPr>
        <p:spPr>
          <a:xfrm>
            <a:off x="8108632" y="3631901"/>
            <a:ext cx="862965" cy="1169670"/>
          </a:xfrm>
          <a:custGeom>
            <a:avLst/>
            <a:gdLst/>
            <a:ahLst/>
            <a:cxnLst/>
            <a:rect l="l" t="t" r="r" b="b"/>
            <a:pathLst>
              <a:path w="862965" h="1169670">
                <a:moveTo>
                  <a:pt x="0" y="1169669"/>
                </a:moveTo>
                <a:lnTo>
                  <a:pt x="862583" y="1169669"/>
                </a:lnTo>
                <a:lnTo>
                  <a:pt x="862583" y="0"/>
                </a:lnTo>
                <a:lnTo>
                  <a:pt x="0" y="0"/>
                </a:lnTo>
                <a:lnTo>
                  <a:pt x="0" y="116966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3">
            <a:extLst>
              <a:ext uri="{FF2B5EF4-FFF2-40B4-BE49-F238E27FC236}">
                <a16:creationId xmlns:a16="http://schemas.microsoft.com/office/drawing/2014/main" id="{7D7AB069-149A-4E2B-9434-76ACA872CF13}"/>
              </a:ext>
            </a:extLst>
          </p:cNvPr>
          <p:cNvSpPr/>
          <p:nvPr/>
        </p:nvSpPr>
        <p:spPr>
          <a:xfrm>
            <a:off x="8108632" y="3631901"/>
            <a:ext cx="862965" cy="1169670"/>
          </a:xfrm>
          <a:custGeom>
            <a:avLst/>
            <a:gdLst/>
            <a:ahLst/>
            <a:cxnLst/>
            <a:rect l="l" t="t" r="r" b="b"/>
            <a:pathLst>
              <a:path w="862965" h="1169670">
                <a:moveTo>
                  <a:pt x="0" y="1169669"/>
                </a:moveTo>
                <a:lnTo>
                  <a:pt x="862583" y="1169669"/>
                </a:lnTo>
                <a:lnTo>
                  <a:pt x="862583" y="0"/>
                </a:lnTo>
                <a:lnTo>
                  <a:pt x="0" y="0"/>
                </a:lnTo>
                <a:lnTo>
                  <a:pt x="0" y="116966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4">
            <a:extLst>
              <a:ext uri="{FF2B5EF4-FFF2-40B4-BE49-F238E27FC236}">
                <a16:creationId xmlns:a16="http://schemas.microsoft.com/office/drawing/2014/main" id="{B682DD5E-BFE4-4D31-A352-524325287D73}"/>
              </a:ext>
            </a:extLst>
          </p:cNvPr>
          <p:cNvSpPr txBox="1"/>
          <p:nvPr/>
        </p:nvSpPr>
        <p:spPr>
          <a:xfrm>
            <a:off x="7313739" y="4802206"/>
            <a:ext cx="6267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Plane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0C8072B1-5256-469B-A2AF-1CB293C4A902}"/>
              </a:ext>
            </a:extLst>
          </p:cNvPr>
          <p:cNvSpPr txBox="1"/>
          <p:nvPr/>
        </p:nvSpPr>
        <p:spPr>
          <a:xfrm>
            <a:off x="8225090" y="4802206"/>
            <a:ext cx="6267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Plane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4200DB6A-7814-4858-9D3D-7EEE77AD5888}"/>
              </a:ext>
            </a:extLst>
          </p:cNvPr>
          <p:cNvSpPr/>
          <p:nvPr/>
        </p:nvSpPr>
        <p:spPr>
          <a:xfrm>
            <a:off x="7268146" y="3691336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7" y="199644"/>
                </a:lnTo>
                <a:lnTo>
                  <a:pt x="696467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7">
            <a:extLst>
              <a:ext uri="{FF2B5EF4-FFF2-40B4-BE49-F238E27FC236}">
                <a16:creationId xmlns:a16="http://schemas.microsoft.com/office/drawing/2014/main" id="{CA30247B-03C2-45DD-947C-12AF6492C279}"/>
              </a:ext>
            </a:extLst>
          </p:cNvPr>
          <p:cNvSpPr/>
          <p:nvPr/>
        </p:nvSpPr>
        <p:spPr>
          <a:xfrm>
            <a:off x="7268146" y="3691336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7" y="199644"/>
                </a:lnTo>
                <a:lnTo>
                  <a:pt x="696467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>
            <a:extLst>
              <a:ext uri="{FF2B5EF4-FFF2-40B4-BE49-F238E27FC236}">
                <a16:creationId xmlns:a16="http://schemas.microsoft.com/office/drawing/2014/main" id="{B3F8B1B2-75C0-4A83-9B7B-4D87529B9BF9}"/>
              </a:ext>
            </a:extLst>
          </p:cNvPr>
          <p:cNvSpPr/>
          <p:nvPr/>
        </p:nvSpPr>
        <p:spPr>
          <a:xfrm>
            <a:off x="7268146" y="3927557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7" y="199644"/>
                </a:lnTo>
                <a:lnTo>
                  <a:pt x="696467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9">
            <a:extLst>
              <a:ext uri="{FF2B5EF4-FFF2-40B4-BE49-F238E27FC236}">
                <a16:creationId xmlns:a16="http://schemas.microsoft.com/office/drawing/2014/main" id="{ACCBE306-78AF-4B9E-8CC9-0155AED54BBF}"/>
              </a:ext>
            </a:extLst>
          </p:cNvPr>
          <p:cNvSpPr/>
          <p:nvPr/>
        </p:nvSpPr>
        <p:spPr>
          <a:xfrm>
            <a:off x="7268146" y="3927557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7" y="199644"/>
                </a:lnTo>
                <a:lnTo>
                  <a:pt x="696467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0">
            <a:extLst>
              <a:ext uri="{FF2B5EF4-FFF2-40B4-BE49-F238E27FC236}">
                <a16:creationId xmlns:a16="http://schemas.microsoft.com/office/drawing/2014/main" id="{638D84A2-D35B-434E-AE65-5B0DCEE3DE54}"/>
              </a:ext>
            </a:extLst>
          </p:cNvPr>
          <p:cNvSpPr txBox="1"/>
          <p:nvPr/>
        </p:nvSpPr>
        <p:spPr>
          <a:xfrm>
            <a:off x="7185087" y="3631901"/>
            <a:ext cx="862965" cy="116967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434"/>
              </a:spcBef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305"/>
              </a:spcBef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74662B2D-0864-44A2-A21C-E14F7A99B9FD}"/>
              </a:ext>
            </a:extLst>
          </p:cNvPr>
          <p:cNvSpPr/>
          <p:nvPr/>
        </p:nvSpPr>
        <p:spPr>
          <a:xfrm>
            <a:off x="8190927" y="3927557"/>
            <a:ext cx="697230" cy="200025"/>
          </a:xfrm>
          <a:custGeom>
            <a:avLst/>
            <a:gdLst/>
            <a:ahLst/>
            <a:cxnLst/>
            <a:rect l="l" t="t" r="r" b="b"/>
            <a:pathLst>
              <a:path w="697229" h="200025">
                <a:moveTo>
                  <a:pt x="0" y="199644"/>
                </a:moveTo>
                <a:lnTo>
                  <a:pt x="697229" y="199644"/>
                </a:lnTo>
                <a:lnTo>
                  <a:pt x="697229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2">
            <a:extLst>
              <a:ext uri="{FF2B5EF4-FFF2-40B4-BE49-F238E27FC236}">
                <a16:creationId xmlns:a16="http://schemas.microsoft.com/office/drawing/2014/main" id="{1BD963CC-D0D4-45CD-8A08-D41FE21C6185}"/>
              </a:ext>
            </a:extLst>
          </p:cNvPr>
          <p:cNvSpPr txBox="1"/>
          <p:nvPr/>
        </p:nvSpPr>
        <p:spPr>
          <a:xfrm>
            <a:off x="8197404" y="3915746"/>
            <a:ext cx="684530" cy="205104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8255" rIns="0" bIns="0" rtlCol="0">
            <a:spAutoFit/>
          </a:bodyPr>
          <a:lstStyle/>
          <a:p>
            <a:pPr marL="71120">
              <a:lnSpc>
                <a:spcPts val="1550"/>
              </a:lnSpc>
              <a:spcBef>
                <a:spcPts val="65"/>
              </a:spcBef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7" name="object 73">
            <a:extLst>
              <a:ext uri="{FF2B5EF4-FFF2-40B4-BE49-F238E27FC236}">
                <a16:creationId xmlns:a16="http://schemas.microsoft.com/office/drawing/2014/main" id="{E099F0C7-7B5A-42D1-A8B0-292249B2E0C0}"/>
              </a:ext>
            </a:extLst>
          </p:cNvPr>
          <p:cNvSpPr/>
          <p:nvPr/>
        </p:nvSpPr>
        <p:spPr>
          <a:xfrm>
            <a:off x="8190927" y="4519631"/>
            <a:ext cx="697230" cy="200025"/>
          </a:xfrm>
          <a:custGeom>
            <a:avLst/>
            <a:gdLst/>
            <a:ahLst/>
            <a:cxnLst/>
            <a:rect l="l" t="t" r="r" b="b"/>
            <a:pathLst>
              <a:path w="697229" h="200025">
                <a:moveTo>
                  <a:pt x="0" y="199644"/>
                </a:moveTo>
                <a:lnTo>
                  <a:pt x="697229" y="199644"/>
                </a:lnTo>
                <a:lnTo>
                  <a:pt x="697229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4">
            <a:extLst>
              <a:ext uri="{FF2B5EF4-FFF2-40B4-BE49-F238E27FC236}">
                <a16:creationId xmlns:a16="http://schemas.microsoft.com/office/drawing/2014/main" id="{3692D0B4-D1F6-4C5F-8E16-2490AB645348}"/>
              </a:ext>
            </a:extLst>
          </p:cNvPr>
          <p:cNvSpPr txBox="1"/>
          <p:nvPr/>
        </p:nvSpPr>
        <p:spPr>
          <a:xfrm>
            <a:off x="7568976" y="4252041"/>
            <a:ext cx="224154" cy="203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5">
            <a:extLst>
              <a:ext uri="{FF2B5EF4-FFF2-40B4-BE49-F238E27FC236}">
                <a16:creationId xmlns:a16="http://schemas.microsoft.com/office/drawing/2014/main" id="{5E23E45E-45D2-4183-B0EF-AD3909CC6DE2}"/>
              </a:ext>
            </a:extLst>
          </p:cNvPr>
          <p:cNvSpPr txBox="1"/>
          <p:nvPr/>
        </p:nvSpPr>
        <p:spPr>
          <a:xfrm>
            <a:off x="8492012" y="4252041"/>
            <a:ext cx="224154" cy="203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80" name="object 76">
            <a:extLst>
              <a:ext uri="{FF2B5EF4-FFF2-40B4-BE49-F238E27FC236}">
                <a16:creationId xmlns:a16="http://schemas.microsoft.com/office/drawing/2014/main" id="{71922CE7-152A-4B4D-944D-F6B9C0112E12}"/>
              </a:ext>
            </a:extLst>
          </p:cNvPr>
          <p:cNvSpPr/>
          <p:nvPr/>
        </p:nvSpPr>
        <p:spPr>
          <a:xfrm>
            <a:off x="5748336" y="6108782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4">
                <a:moveTo>
                  <a:pt x="103378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7">
            <a:extLst>
              <a:ext uri="{FF2B5EF4-FFF2-40B4-BE49-F238E27FC236}">
                <a16:creationId xmlns:a16="http://schemas.microsoft.com/office/drawing/2014/main" id="{6CD5A631-B26A-44C9-ADB8-2FD7DF9DE069}"/>
              </a:ext>
            </a:extLst>
          </p:cNvPr>
          <p:cNvSpPr txBox="1"/>
          <p:nvPr/>
        </p:nvSpPr>
        <p:spPr>
          <a:xfrm>
            <a:off x="5852349" y="5776931"/>
            <a:ext cx="944880" cy="664845"/>
          </a:xfrm>
          <a:prstGeom prst="rect">
            <a:avLst/>
          </a:prstGeom>
          <a:solidFill>
            <a:srgbClr val="FFFFCC"/>
          </a:solidFill>
          <a:ln w="12953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78435" marR="172085" indent="44450">
              <a:lnSpc>
                <a:spcPct val="100000"/>
              </a:lnSpc>
              <a:spcBef>
                <a:spcPts val="650"/>
              </a:spcBef>
            </a:pPr>
            <a:r>
              <a:rPr sz="1600" spc="-5" dirty="0">
                <a:latin typeface="Arial"/>
                <a:cs typeface="Arial"/>
              </a:rPr>
              <a:t>Flash  </a:t>
            </a:r>
            <a:r>
              <a:rPr sz="1600" dirty="0">
                <a:latin typeface="Arial"/>
                <a:cs typeface="Arial"/>
              </a:rPr>
              <a:t>Chip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78">
            <a:extLst>
              <a:ext uri="{FF2B5EF4-FFF2-40B4-BE49-F238E27FC236}">
                <a16:creationId xmlns:a16="http://schemas.microsoft.com/office/drawing/2014/main" id="{873B8635-DE32-482A-8014-E85F14B6BFAC}"/>
              </a:ext>
            </a:extLst>
          </p:cNvPr>
          <p:cNvSpPr/>
          <p:nvPr/>
        </p:nvSpPr>
        <p:spPr>
          <a:xfrm>
            <a:off x="2682810" y="2810083"/>
            <a:ext cx="4134612" cy="15072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9">
            <a:extLst>
              <a:ext uri="{FF2B5EF4-FFF2-40B4-BE49-F238E27FC236}">
                <a16:creationId xmlns:a16="http://schemas.microsoft.com/office/drawing/2014/main" id="{CC2AACEC-29C7-41B2-96D9-41C71B596294}"/>
              </a:ext>
            </a:extLst>
          </p:cNvPr>
          <p:cNvSpPr/>
          <p:nvPr/>
        </p:nvSpPr>
        <p:spPr>
          <a:xfrm>
            <a:off x="2707957" y="2835229"/>
            <a:ext cx="4037965" cy="1410970"/>
          </a:xfrm>
          <a:custGeom>
            <a:avLst/>
            <a:gdLst/>
            <a:ahLst/>
            <a:cxnLst/>
            <a:rect l="l" t="t" r="r" b="b"/>
            <a:pathLst>
              <a:path w="4037965" h="1410970">
                <a:moveTo>
                  <a:pt x="0" y="1410462"/>
                </a:moveTo>
                <a:lnTo>
                  <a:pt x="4037838" y="1410462"/>
                </a:lnTo>
                <a:lnTo>
                  <a:pt x="4037838" y="0"/>
                </a:lnTo>
                <a:lnTo>
                  <a:pt x="0" y="0"/>
                </a:lnTo>
                <a:lnTo>
                  <a:pt x="0" y="141046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0">
            <a:extLst>
              <a:ext uri="{FF2B5EF4-FFF2-40B4-BE49-F238E27FC236}">
                <a16:creationId xmlns:a16="http://schemas.microsoft.com/office/drawing/2014/main" id="{5B08D3C5-33D5-4C7D-BB15-AD29513E06EA}"/>
              </a:ext>
            </a:extLst>
          </p:cNvPr>
          <p:cNvSpPr/>
          <p:nvPr/>
        </p:nvSpPr>
        <p:spPr>
          <a:xfrm>
            <a:off x="2249994" y="2812370"/>
            <a:ext cx="504393" cy="1524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1">
            <a:extLst>
              <a:ext uri="{FF2B5EF4-FFF2-40B4-BE49-F238E27FC236}">
                <a16:creationId xmlns:a16="http://schemas.microsoft.com/office/drawing/2014/main" id="{EC8FCEB4-9F21-4E4F-87ED-E747DC54C2D7}"/>
              </a:ext>
            </a:extLst>
          </p:cNvPr>
          <p:cNvSpPr/>
          <p:nvPr/>
        </p:nvSpPr>
        <p:spPr>
          <a:xfrm>
            <a:off x="2311336" y="2835610"/>
            <a:ext cx="388620" cy="1409065"/>
          </a:xfrm>
          <a:custGeom>
            <a:avLst/>
            <a:gdLst/>
            <a:ahLst/>
            <a:cxnLst/>
            <a:rect l="l" t="t" r="r" b="b"/>
            <a:pathLst>
              <a:path w="388619" h="1409064">
                <a:moveTo>
                  <a:pt x="0" y="1408938"/>
                </a:moveTo>
                <a:lnTo>
                  <a:pt x="388620" y="1408938"/>
                </a:lnTo>
                <a:lnTo>
                  <a:pt x="388620" y="0"/>
                </a:lnTo>
                <a:lnTo>
                  <a:pt x="0" y="0"/>
                </a:lnTo>
                <a:lnTo>
                  <a:pt x="0" y="14089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2">
            <a:extLst>
              <a:ext uri="{FF2B5EF4-FFF2-40B4-BE49-F238E27FC236}">
                <a16:creationId xmlns:a16="http://schemas.microsoft.com/office/drawing/2014/main" id="{AFCFC57C-A632-4350-828F-3E26E894C8BA}"/>
              </a:ext>
            </a:extLst>
          </p:cNvPr>
          <p:cNvSpPr/>
          <p:nvPr/>
        </p:nvSpPr>
        <p:spPr>
          <a:xfrm>
            <a:off x="2311336" y="2835610"/>
            <a:ext cx="388620" cy="1409065"/>
          </a:xfrm>
          <a:custGeom>
            <a:avLst/>
            <a:gdLst/>
            <a:ahLst/>
            <a:cxnLst/>
            <a:rect l="l" t="t" r="r" b="b"/>
            <a:pathLst>
              <a:path w="388619" h="1409064">
                <a:moveTo>
                  <a:pt x="0" y="1408938"/>
                </a:moveTo>
                <a:lnTo>
                  <a:pt x="388620" y="1408938"/>
                </a:lnTo>
                <a:lnTo>
                  <a:pt x="388620" y="0"/>
                </a:lnTo>
                <a:lnTo>
                  <a:pt x="0" y="0"/>
                </a:lnTo>
                <a:lnTo>
                  <a:pt x="0" y="140893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3">
            <a:extLst>
              <a:ext uri="{FF2B5EF4-FFF2-40B4-BE49-F238E27FC236}">
                <a16:creationId xmlns:a16="http://schemas.microsoft.com/office/drawing/2014/main" id="{08C2B384-E14E-4602-AD5B-E6C02A4C80C2}"/>
              </a:ext>
            </a:extLst>
          </p:cNvPr>
          <p:cNvSpPr txBox="1"/>
          <p:nvPr/>
        </p:nvSpPr>
        <p:spPr>
          <a:xfrm>
            <a:off x="3461829" y="3290397"/>
            <a:ext cx="2651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i="1" dirty="0">
                <a:solidFill>
                  <a:srgbClr val="00AF50"/>
                </a:solidFill>
                <a:latin typeface="Palatino Linotype"/>
                <a:cs typeface="Palatino Linotype"/>
              </a:rPr>
              <a:t>Operations: </a:t>
            </a:r>
            <a:r>
              <a:rPr sz="1500" b="1" i="1" spc="-5" dirty="0">
                <a:solidFill>
                  <a:srgbClr val="6600CC"/>
                </a:solidFill>
                <a:latin typeface="Palatino Linotype"/>
                <a:cs typeface="Palatino Linotype"/>
              </a:rPr>
              <a:t>Read, </a:t>
            </a:r>
            <a:r>
              <a:rPr sz="1500" b="1" i="1" spc="-20" dirty="0">
                <a:solidFill>
                  <a:srgbClr val="6600CC"/>
                </a:solidFill>
                <a:latin typeface="Palatino Linotype"/>
                <a:cs typeface="Palatino Linotype"/>
              </a:rPr>
              <a:t>Write,</a:t>
            </a:r>
            <a:r>
              <a:rPr sz="1500" b="1" i="1" spc="-55" dirty="0">
                <a:solidFill>
                  <a:srgbClr val="6600CC"/>
                </a:solidFill>
                <a:latin typeface="Palatino Linotype"/>
                <a:cs typeface="Palatino Linotype"/>
              </a:rPr>
              <a:t> </a:t>
            </a:r>
            <a:r>
              <a:rPr sz="1500" b="1" i="1" dirty="0">
                <a:solidFill>
                  <a:srgbClr val="0000FF"/>
                </a:solidFill>
                <a:latin typeface="Palatino Linotype"/>
                <a:cs typeface="Palatino Linotype"/>
              </a:rPr>
              <a:t>Erase</a:t>
            </a:r>
            <a:endParaRPr sz="1500">
              <a:latin typeface="Palatino Linotype"/>
              <a:cs typeface="Palatino Linotype"/>
            </a:endParaRPr>
          </a:p>
        </p:txBody>
      </p:sp>
      <p:sp>
        <p:nvSpPr>
          <p:cNvPr id="88" name="object 84">
            <a:extLst>
              <a:ext uri="{FF2B5EF4-FFF2-40B4-BE49-F238E27FC236}">
                <a16:creationId xmlns:a16="http://schemas.microsoft.com/office/drawing/2014/main" id="{4FB94C14-B969-42CC-BF97-0D5E9391ED7F}"/>
              </a:ext>
            </a:extLst>
          </p:cNvPr>
          <p:cNvSpPr/>
          <p:nvPr/>
        </p:nvSpPr>
        <p:spPr>
          <a:xfrm>
            <a:off x="3251262" y="3443306"/>
            <a:ext cx="175260" cy="105410"/>
          </a:xfrm>
          <a:custGeom>
            <a:avLst/>
            <a:gdLst/>
            <a:ahLst/>
            <a:cxnLst/>
            <a:rect l="l" t="t" r="r" b="b"/>
            <a:pathLst>
              <a:path w="175260" h="105410">
                <a:moveTo>
                  <a:pt x="175260" y="0"/>
                </a:moveTo>
                <a:lnTo>
                  <a:pt x="0" y="0"/>
                </a:lnTo>
                <a:lnTo>
                  <a:pt x="87630" y="105155"/>
                </a:lnTo>
                <a:lnTo>
                  <a:pt x="17526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5">
            <a:extLst>
              <a:ext uri="{FF2B5EF4-FFF2-40B4-BE49-F238E27FC236}">
                <a16:creationId xmlns:a16="http://schemas.microsoft.com/office/drawing/2014/main" id="{E9D50F7F-DB4C-4A8A-A655-EC0DEB24CE4C}"/>
              </a:ext>
            </a:extLst>
          </p:cNvPr>
          <p:cNvSpPr/>
          <p:nvPr/>
        </p:nvSpPr>
        <p:spPr>
          <a:xfrm>
            <a:off x="3338892" y="3112598"/>
            <a:ext cx="0" cy="366395"/>
          </a:xfrm>
          <a:custGeom>
            <a:avLst/>
            <a:gdLst/>
            <a:ahLst/>
            <a:cxnLst/>
            <a:rect l="l" t="t" r="r" b="b"/>
            <a:pathLst>
              <a:path h="366395">
                <a:moveTo>
                  <a:pt x="0" y="365887"/>
                </a:moveTo>
                <a:lnTo>
                  <a:pt x="0" y="0"/>
                </a:lnTo>
              </a:path>
            </a:pathLst>
          </a:custGeom>
          <a:ln w="762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6">
            <a:extLst>
              <a:ext uri="{FF2B5EF4-FFF2-40B4-BE49-F238E27FC236}">
                <a16:creationId xmlns:a16="http://schemas.microsoft.com/office/drawing/2014/main" id="{D8A09D4F-9864-4D71-BDDD-3E438A58960C}"/>
              </a:ext>
            </a:extLst>
          </p:cNvPr>
          <p:cNvSpPr/>
          <p:nvPr/>
        </p:nvSpPr>
        <p:spPr>
          <a:xfrm>
            <a:off x="2777298" y="2922123"/>
            <a:ext cx="3950208" cy="4390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7">
            <a:extLst>
              <a:ext uri="{FF2B5EF4-FFF2-40B4-BE49-F238E27FC236}">
                <a16:creationId xmlns:a16="http://schemas.microsoft.com/office/drawing/2014/main" id="{4213139A-D6B2-4428-B757-AA113A676D00}"/>
              </a:ext>
            </a:extLst>
          </p:cNvPr>
          <p:cNvSpPr/>
          <p:nvPr/>
        </p:nvSpPr>
        <p:spPr>
          <a:xfrm>
            <a:off x="3061524" y="2887858"/>
            <a:ext cx="3380994" cy="5769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8">
            <a:extLst>
              <a:ext uri="{FF2B5EF4-FFF2-40B4-BE49-F238E27FC236}">
                <a16:creationId xmlns:a16="http://schemas.microsoft.com/office/drawing/2014/main" id="{55503694-D1C7-4261-B465-42711E8A93F8}"/>
              </a:ext>
            </a:extLst>
          </p:cNvPr>
          <p:cNvSpPr/>
          <p:nvPr/>
        </p:nvSpPr>
        <p:spPr>
          <a:xfrm>
            <a:off x="2808921" y="2953720"/>
            <a:ext cx="3840479" cy="329565"/>
          </a:xfrm>
          <a:custGeom>
            <a:avLst/>
            <a:gdLst/>
            <a:ahLst/>
            <a:cxnLst/>
            <a:rect l="l" t="t" r="r" b="b"/>
            <a:pathLst>
              <a:path w="3840479" h="329564">
                <a:moveTo>
                  <a:pt x="3798062" y="0"/>
                </a:moveTo>
                <a:lnTo>
                  <a:pt x="42418" y="0"/>
                </a:lnTo>
                <a:lnTo>
                  <a:pt x="25878" y="3323"/>
                </a:lnTo>
                <a:lnTo>
                  <a:pt x="12398" y="12398"/>
                </a:lnTo>
                <a:lnTo>
                  <a:pt x="3323" y="25878"/>
                </a:lnTo>
                <a:lnTo>
                  <a:pt x="0" y="42418"/>
                </a:lnTo>
                <a:lnTo>
                  <a:pt x="0" y="286765"/>
                </a:lnTo>
                <a:lnTo>
                  <a:pt x="3323" y="303305"/>
                </a:lnTo>
                <a:lnTo>
                  <a:pt x="12398" y="316785"/>
                </a:lnTo>
                <a:lnTo>
                  <a:pt x="25878" y="325860"/>
                </a:lnTo>
                <a:lnTo>
                  <a:pt x="42418" y="329184"/>
                </a:lnTo>
                <a:lnTo>
                  <a:pt x="3798062" y="329184"/>
                </a:lnTo>
                <a:lnTo>
                  <a:pt x="3814601" y="325860"/>
                </a:lnTo>
                <a:lnTo>
                  <a:pt x="3828081" y="316785"/>
                </a:lnTo>
                <a:lnTo>
                  <a:pt x="3837156" y="303305"/>
                </a:lnTo>
                <a:lnTo>
                  <a:pt x="3840480" y="286765"/>
                </a:lnTo>
                <a:lnTo>
                  <a:pt x="3840480" y="42418"/>
                </a:lnTo>
                <a:lnTo>
                  <a:pt x="3837156" y="25878"/>
                </a:lnTo>
                <a:lnTo>
                  <a:pt x="3828081" y="12398"/>
                </a:lnTo>
                <a:lnTo>
                  <a:pt x="3814601" y="3323"/>
                </a:lnTo>
                <a:lnTo>
                  <a:pt x="37980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9">
            <a:extLst>
              <a:ext uri="{FF2B5EF4-FFF2-40B4-BE49-F238E27FC236}">
                <a16:creationId xmlns:a16="http://schemas.microsoft.com/office/drawing/2014/main" id="{1421F3A6-3E24-4EB1-8289-B9FEBE6F1666}"/>
              </a:ext>
            </a:extLst>
          </p:cNvPr>
          <p:cNvSpPr/>
          <p:nvPr/>
        </p:nvSpPr>
        <p:spPr>
          <a:xfrm>
            <a:off x="2808921" y="2953720"/>
            <a:ext cx="3840479" cy="329565"/>
          </a:xfrm>
          <a:custGeom>
            <a:avLst/>
            <a:gdLst/>
            <a:ahLst/>
            <a:cxnLst/>
            <a:rect l="l" t="t" r="r" b="b"/>
            <a:pathLst>
              <a:path w="3840479" h="329564">
                <a:moveTo>
                  <a:pt x="0" y="42418"/>
                </a:moveTo>
                <a:lnTo>
                  <a:pt x="3323" y="25878"/>
                </a:lnTo>
                <a:lnTo>
                  <a:pt x="12398" y="12398"/>
                </a:lnTo>
                <a:lnTo>
                  <a:pt x="25878" y="3323"/>
                </a:lnTo>
                <a:lnTo>
                  <a:pt x="42418" y="0"/>
                </a:lnTo>
                <a:lnTo>
                  <a:pt x="3798062" y="0"/>
                </a:lnTo>
                <a:lnTo>
                  <a:pt x="3814601" y="3323"/>
                </a:lnTo>
                <a:lnTo>
                  <a:pt x="3828081" y="12398"/>
                </a:lnTo>
                <a:lnTo>
                  <a:pt x="3837156" y="25878"/>
                </a:lnTo>
                <a:lnTo>
                  <a:pt x="3840480" y="42418"/>
                </a:lnTo>
                <a:lnTo>
                  <a:pt x="3840480" y="286765"/>
                </a:lnTo>
                <a:lnTo>
                  <a:pt x="3837156" y="303305"/>
                </a:lnTo>
                <a:lnTo>
                  <a:pt x="3828081" y="316785"/>
                </a:lnTo>
                <a:lnTo>
                  <a:pt x="3814601" y="325860"/>
                </a:lnTo>
                <a:lnTo>
                  <a:pt x="3798062" y="329184"/>
                </a:lnTo>
                <a:lnTo>
                  <a:pt x="42418" y="329184"/>
                </a:lnTo>
                <a:lnTo>
                  <a:pt x="25878" y="325860"/>
                </a:lnTo>
                <a:lnTo>
                  <a:pt x="12398" y="316785"/>
                </a:lnTo>
                <a:lnTo>
                  <a:pt x="3323" y="303305"/>
                </a:lnTo>
                <a:lnTo>
                  <a:pt x="0" y="286765"/>
                </a:lnTo>
                <a:lnTo>
                  <a:pt x="0" y="4241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0">
            <a:extLst>
              <a:ext uri="{FF2B5EF4-FFF2-40B4-BE49-F238E27FC236}">
                <a16:creationId xmlns:a16="http://schemas.microsoft.com/office/drawing/2014/main" id="{B0E34B67-E2A7-42DB-BA27-FFE82D7C52F1}"/>
              </a:ext>
            </a:extLst>
          </p:cNvPr>
          <p:cNvSpPr txBox="1"/>
          <p:nvPr/>
        </p:nvSpPr>
        <p:spPr>
          <a:xfrm>
            <a:off x="3210877" y="2962229"/>
            <a:ext cx="303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Flash Translation Layer </a:t>
            </a:r>
            <a:r>
              <a:rPr sz="1800" i="1" dirty="0">
                <a:latin typeface="Arial"/>
                <a:cs typeface="Arial"/>
              </a:rPr>
              <a:t>(FTL)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1">
            <a:extLst>
              <a:ext uri="{FF2B5EF4-FFF2-40B4-BE49-F238E27FC236}">
                <a16:creationId xmlns:a16="http://schemas.microsoft.com/office/drawing/2014/main" id="{CB478496-20DF-4A7A-B901-050B9F0605E6}"/>
              </a:ext>
            </a:extLst>
          </p:cNvPr>
          <p:cNvSpPr/>
          <p:nvPr/>
        </p:nvSpPr>
        <p:spPr>
          <a:xfrm>
            <a:off x="2777298" y="3519480"/>
            <a:ext cx="3950208" cy="676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2">
            <a:extLst>
              <a:ext uri="{FF2B5EF4-FFF2-40B4-BE49-F238E27FC236}">
                <a16:creationId xmlns:a16="http://schemas.microsoft.com/office/drawing/2014/main" id="{2EC2ED15-CA45-41BA-B655-679531A395F8}"/>
              </a:ext>
            </a:extLst>
          </p:cNvPr>
          <p:cNvSpPr/>
          <p:nvPr/>
        </p:nvSpPr>
        <p:spPr>
          <a:xfrm>
            <a:off x="2819970" y="3524077"/>
            <a:ext cx="3864102" cy="6789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3">
            <a:extLst>
              <a:ext uri="{FF2B5EF4-FFF2-40B4-BE49-F238E27FC236}">
                <a16:creationId xmlns:a16="http://schemas.microsoft.com/office/drawing/2014/main" id="{F9522714-44CB-47E2-A0CF-D7BE5C979D94}"/>
              </a:ext>
            </a:extLst>
          </p:cNvPr>
          <p:cNvSpPr/>
          <p:nvPr/>
        </p:nvSpPr>
        <p:spPr>
          <a:xfrm>
            <a:off x="2808921" y="3551128"/>
            <a:ext cx="3840479" cy="567055"/>
          </a:xfrm>
          <a:custGeom>
            <a:avLst/>
            <a:gdLst/>
            <a:ahLst/>
            <a:cxnLst/>
            <a:rect l="l" t="t" r="r" b="b"/>
            <a:pathLst>
              <a:path w="3840479" h="567054">
                <a:moveTo>
                  <a:pt x="3767455" y="0"/>
                </a:moveTo>
                <a:lnTo>
                  <a:pt x="73025" y="0"/>
                </a:lnTo>
                <a:lnTo>
                  <a:pt x="44577" y="5730"/>
                </a:lnTo>
                <a:lnTo>
                  <a:pt x="21367" y="21367"/>
                </a:lnTo>
                <a:lnTo>
                  <a:pt x="5730" y="44576"/>
                </a:lnTo>
                <a:lnTo>
                  <a:pt x="0" y="73025"/>
                </a:lnTo>
                <a:lnTo>
                  <a:pt x="0" y="493902"/>
                </a:lnTo>
                <a:lnTo>
                  <a:pt x="5730" y="522351"/>
                </a:lnTo>
                <a:lnTo>
                  <a:pt x="21367" y="545560"/>
                </a:lnTo>
                <a:lnTo>
                  <a:pt x="44576" y="561197"/>
                </a:lnTo>
                <a:lnTo>
                  <a:pt x="73025" y="566927"/>
                </a:lnTo>
                <a:lnTo>
                  <a:pt x="3767455" y="566927"/>
                </a:lnTo>
                <a:lnTo>
                  <a:pt x="3795902" y="561197"/>
                </a:lnTo>
                <a:lnTo>
                  <a:pt x="3819112" y="545560"/>
                </a:lnTo>
                <a:lnTo>
                  <a:pt x="3834749" y="522351"/>
                </a:lnTo>
                <a:lnTo>
                  <a:pt x="3840480" y="493902"/>
                </a:lnTo>
                <a:lnTo>
                  <a:pt x="3840480" y="73025"/>
                </a:lnTo>
                <a:lnTo>
                  <a:pt x="3834749" y="44576"/>
                </a:lnTo>
                <a:lnTo>
                  <a:pt x="3819112" y="21367"/>
                </a:lnTo>
                <a:lnTo>
                  <a:pt x="3795903" y="5730"/>
                </a:lnTo>
                <a:lnTo>
                  <a:pt x="3767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4">
            <a:extLst>
              <a:ext uri="{FF2B5EF4-FFF2-40B4-BE49-F238E27FC236}">
                <a16:creationId xmlns:a16="http://schemas.microsoft.com/office/drawing/2014/main" id="{9FBE4787-BCF5-4722-A4E4-EA495BC88C6B}"/>
              </a:ext>
            </a:extLst>
          </p:cNvPr>
          <p:cNvSpPr/>
          <p:nvPr/>
        </p:nvSpPr>
        <p:spPr>
          <a:xfrm>
            <a:off x="2808921" y="3551128"/>
            <a:ext cx="3840479" cy="567055"/>
          </a:xfrm>
          <a:custGeom>
            <a:avLst/>
            <a:gdLst/>
            <a:ahLst/>
            <a:cxnLst/>
            <a:rect l="l" t="t" r="r" b="b"/>
            <a:pathLst>
              <a:path w="3840479" h="567054">
                <a:moveTo>
                  <a:pt x="0" y="73025"/>
                </a:moveTo>
                <a:lnTo>
                  <a:pt x="5730" y="44576"/>
                </a:lnTo>
                <a:lnTo>
                  <a:pt x="21367" y="21367"/>
                </a:lnTo>
                <a:lnTo>
                  <a:pt x="44577" y="5730"/>
                </a:lnTo>
                <a:lnTo>
                  <a:pt x="73025" y="0"/>
                </a:lnTo>
                <a:lnTo>
                  <a:pt x="3767455" y="0"/>
                </a:lnTo>
                <a:lnTo>
                  <a:pt x="3795903" y="5730"/>
                </a:lnTo>
                <a:lnTo>
                  <a:pt x="3819112" y="21367"/>
                </a:lnTo>
                <a:lnTo>
                  <a:pt x="3834749" y="44576"/>
                </a:lnTo>
                <a:lnTo>
                  <a:pt x="3840480" y="73025"/>
                </a:lnTo>
                <a:lnTo>
                  <a:pt x="3840480" y="493902"/>
                </a:lnTo>
                <a:lnTo>
                  <a:pt x="3834749" y="522350"/>
                </a:lnTo>
                <a:lnTo>
                  <a:pt x="3819112" y="545560"/>
                </a:lnTo>
                <a:lnTo>
                  <a:pt x="3795903" y="561197"/>
                </a:lnTo>
                <a:lnTo>
                  <a:pt x="3767455" y="566927"/>
                </a:lnTo>
                <a:lnTo>
                  <a:pt x="73025" y="566927"/>
                </a:lnTo>
                <a:lnTo>
                  <a:pt x="44576" y="561197"/>
                </a:lnTo>
                <a:lnTo>
                  <a:pt x="21367" y="545560"/>
                </a:lnTo>
                <a:lnTo>
                  <a:pt x="5730" y="522351"/>
                </a:lnTo>
                <a:lnTo>
                  <a:pt x="0" y="493902"/>
                </a:lnTo>
                <a:lnTo>
                  <a:pt x="0" y="7302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5">
            <a:extLst>
              <a:ext uri="{FF2B5EF4-FFF2-40B4-BE49-F238E27FC236}">
                <a16:creationId xmlns:a16="http://schemas.microsoft.com/office/drawing/2014/main" id="{2E4F891D-86C6-4B2C-A4DD-3242A6F6157F}"/>
              </a:ext>
            </a:extLst>
          </p:cNvPr>
          <p:cNvSpPr txBox="1"/>
          <p:nvPr/>
        </p:nvSpPr>
        <p:spPr>
          <a:xfrm>
            <a:off x="2969831" y="3598500"/>
            <a:ext cx="3517900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Hardware Abstraction Layer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(HAL)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050" i="1" spc="-5" dirty="0">
                <a:solidFill>
                  <a:srgbClr val="7E7E7E"/>
                </a:solidFill>
                <a:latin typeface="Arial"/>
                <a:cs typeface="Arial"/>
              </a:rPr>
              <a:t>(a.k.a. Memory Technology </a:t>
            </a:r>
            <a:r>
              <a:rPr sz="1050" i="1" dirty="0">
                <a:solidFill>
                  <a:srgbClr val="7E7E7E"/>
                </a:solidFill>
                <a:latin typeface="Arial"/>
                <a:cs typeface="Arial"/>
              </a:rPr>
              <a:t>Device</a:t>
            </a:r>
            <a:r>
              <a:rPr sz="1050" i="1" spc="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i="1" spc="-5" dirty="0">
                <a:solidFill>
                  <a:srgbClr val="7E7E7E"/>
                </a:solidFill>
                <a:latin typeface="Arial"/>
                <a:cs typeface="Arial"/>
              </a:rPr>
              <a:t>(MTD))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0" name="object 96">
            <a:extLst>
              <a:ext uri="{FF2B5EF4-FFF2-40B4-BE49-F238E27FC236}">
                <a16:creationId xmlns:a16="http://schemas.microsoft.com/office/drawing/2014/main" id="{F56732C9-1324-4BD3-B35F-8E90BCB44459}"/>
              </a:ext>
            </a:extLst>
          </p:cNvPr>
          <p:cNvSpPr txBox="1"/>
          <p:nvPr/>
        </p:nvSpPr>
        <p:spPr>
          <a:xfrm>
            <a:off x="2365787" y="2961437"/>
            <a:ext cx="252729" cy="1189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μ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-Controll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97">
            <a:extLst>
              <a:ext uri="{FF2B5EF4-FFF2-40B4-BE49-F238E27FC236}">
                <a16:creationId xmlns:a16="http://schemas.microsoft.com/office/drawing/2014/main" id="{2CCAC49F-8484-483D-9033-80E0392F91E4}"/>
              </a:ext>
            </a:extLst>
          </p:cNvPr>
          <p:cNvSpPr txBox="1"/>
          <p:nvPr/>
        </p:nvSpPr>
        <p:spPr>
          <a:xfrm>
            <a:off x="7268146" y="4519631"/>
            <a:ext cx="696595" cy="200025"/>
          </a:xfrm>
          <a:prstGeom prst="rect">
            <a:avLst/>
          </a:prstGeom>
          <a:solidFill>
            <a:srgbClr val="99CCFF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530"/>
              </a:lnSpc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N</a:t>
            </a:r>
            <a:r>
              <a:rPr sz="1275" spc="7" baseline="-19607" dirty="0">
                <a:latin typeface="Arial"/>
                <a:cs typeface="Arial"/>
              </a:rPr>
              <a:t>B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02" name="object 98">
            <a:extLst>
              <a:ext uri="{FF2B5EF4-FFF2-40B4-BE49-F238E27FC236}">
                <a16:creationId xmlns:a16="http://schemas.microsoft.com/office/drawing/2014/main" id="{C72862E7-217B-4C78-B2E4-FD9DD990D582}"/>
              </a:ext>
            </a:extLst>
          </p:cNvPr>
          <p:cNvSpPr txBox="1"/>
          <p:nvPr/>
        </p:nvSpPr>
        <p:spPr>
          <a:xfrm>
            <a:off x="8190927" y="4519631"/>
            <a:ext cx="697230" cy="20002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530"/>
              </a:lnSpc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N</a:t>
            </a:r>
            <a:r>
              <a:rPr sz="1275" spc="7" baseline="-19607" dirty="0">
                <a:latin typeface="Arial"/>
                <a:cs typeface="Arial"/>
              </a:rPr>
              <a:t>B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03" name="object 99">
            <a:extLst>
              <a:ext uri="{FF2B5EF4-FFF2-40B4-BE49-F238E27FC236}">
                <a16:creationId xmlns:a16="http://schemas.microsoft.com/office/drawing/2014/main" id="{C42B1BA8-0B45-4CAF-B55D-8C0D98BF18AF}"/>
              </a:ext>
            </a:extLst>
          </p:cNvPr>
          <p:cNvSpPr/>
          <p:nvPr/>
        </p:nvSpPr>
        <p:spPr>
          <a:xfrm>
            <a:off x="8887014" y="3652856"/>
            <a:ext cx="355853" cy="11300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0">
            <a:extLst>
              <a:ext uri="{FF2B5EF4-FFF2-40B4-BE49-F238E27FC236}">
                <a16:creationId xmlns:a16="http://schemas.microsoft.com/office/drawing/2014/main" id="{EC06355D-AB9D-40FB-8EE3-A35BA9734591}"/>
              </a:ext>
            </a:extLst>
          </p:cNvPr>
          <p:cNvSpPr txBox="1"/>
          <p:nvPr/>
        </p:nvSpPr>
        <p:spPr>
          <a:xfrm>
            <a:off x="8197404" y="3697814"/>
            <a:ext cx="684530" cy="205104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480"/>
              </a:lnSpc>
            </a:pPr>
            <a:r>
              <a:rPr sz="1300" dirty="0">
                <a:latin typeface="Arial"/>
                <a:cs typeface="Arial"/>
              </a:rPr>
              <a:t>Block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5" name="object 101">
            <a:extLst>
              <a:ext uri="{FF2B5EF4-FFF2-40B4-BE49-F238E27FC236}">
                <a16:creationId xmlns:a16="http://schemas.microsoft.com/office/drawing/2014/main" id="{573E96AC-4522-4A4C-A618-F102138D0E3C}"/>
              </a:ext>
            </a:extLst>
          </p:cNvPr>
          <p:cNvSpPr/>
          <p:nvPr/>
        </p:nvSpPr>
        <p:spPr>
          <a:xfrm>
            <a:off x="9232200" y="3651332"/>
            <a:ext cx="862965" cy="1127760"/>
          </a:xfrm>
          <a:custGeom>
            <a:avLst/>
            <a:gdLst/>
            <a:ahLst/>
            <a:cxnLst/>
            <a:rect l="l" t="t" r="r" b="b"/>
            <a:pathLst>
              <a:path w="862965" h="1127760">
                <a:moveTo>
                  <a:pt x="0" y="1127760"/>
                </a:moveTo>
                <a:lnTo>
                  <a:pt x="862583" y="1127760"/>
                </a:lnTo>
                <a:lnTo>
                  <a:pt x="862583" y="0"/>
                </a:lnTo>
                <a:lnTo>
                  <a:pt x="0" y="0"/>
                </a:lnTo>
                <a:lnTo>
                  <a:pt x="0" y="1127760"/>
                </a:lnTo>
                <a:close/>
              </a:path>
            </a:pathLst>
          </a:custGeom>
          <a:solidFill>
            <a:srgbClr val="009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2">
            <a:extLst>
              <a:ext uri="{FF2B5EF4-FFF2-40B4-BE49-F238E27FC236}">
                <a16:creationId xmlns:a16="http://schemas.microsoft.com/office/drawing/2014/main" id="{8C440EB9-0530-440C-B8F2-A0F3A8D57D64}"/>
              </a:ext>
            </a:extLst>
          </p:cNvPr>
          <p:cNvSpPr/>
          <p:nvPr/>
        </p:nvSpPr>
        <p:spPr>
          <a:xfrm>
            <a:off x="9315639" y="3711148"/>
            <a:ext cx="696595" cy="197485"/>
          </a:xfrm>
          <a:custGeom>
            <a:avLst/>
            <a:gdLst/>
            <a:ahLst/>
            <a:cxnLst/>
            <a:rect l="l" t="t" r="r" b="b"/>
            <a:pathLst>
              <a:path w="696595" h="197485">
                <a:moveTo>
                  <a:pt x="0" y="197358"/>
                </a:moveTo>
                <a:lnTo>
                  <a:pt x="696468" y="197358"/>
                </a:lnTo>
                <a:lnTo>
                  <a:pt x="696468" y="0"/>
                </a:lnTo>
                <a:lnTo>
                  <a:pt x="0" y="0"/>
                </a:lnTo>
                <a:lnTo>
                  <a:pt x="0" y="197358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3">
            <a:extLst>
              <a:ext uri="{FF2B5EF4-FFF2-40B4-BE49-F238E27FC236}">
                <a16:creationId xmlns:a16="http://schemas.microsoft.com/office/drawing/2014/main" id="{E3C556B3-F1CE-46F3-BD3C-5C45AA32C979}"/>
              </a:ext>
            </a:extLst>
          </p:cNvPr>
          <p:cNvSpPr/>
          <p:nvPr/>
        </p:nvSpPr>
        <p:spPr>
          <a:xfrm>
            <a:off x="9315639" y="3711148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8" y="199644"/>
                </a:lnTo>
                <a:lnTo>
                  <a:pt x="696468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4">
            <a:extLst>
              <a:ext uri="{FF2B5EF4-FFF2-40B4-BE49-F238E27FC236}">
                <a16:creationId xmlns:a16="http://schemas.microsoft.com/office/drawing/2014/main" id="{BAB17100-BF5B-4EBB-8C02-376C9B1FE879}"/>
              </a:ext>
            </a:extLst>
          </p:cNvPr>
          <p:cNvSpPr/>
          <p:nvPr/>
        </p:nvSpPr>
        <p:spPr>
          <a:xfrm>
            <a:off x="9315639" y="3908507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8" y="199644"/>
                </a:lnTo>
                <a:lnTo>
                  <a:pt x="696468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5">
            <a:extLst>
              <a:ext uri="{FF2B5EF4-FFF2-40B4-BE49-F238E27FC236}">
                <a16:creationId xmlns:a16="http://schemas.microsoft.com/office/drawing/2014/main" id="{DB33A66E-43AE-422E-8C64-03C5D2D94EE2}"/>
              </a:ext>
            </a:extLst>
          </p:cNvPr>
          <p:cNvSpPr/>
          <p:nvPr/>
        </p:nvSpPr>
        <p:spPr>
          <a:xfrm>
            <a:off x="9315639" y="3908507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8" y="199644"/>
                </a:lnTo>
                <a:lnTo>
                  <a:pt x="696468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6">
            <a:extLst>
              <a:ext uri="{FF2B5EF4-FFF2-40B4-BE49-F238E27FC236}">
                <a16:creationId xmlns:a16="http://schemas.microsoft.com/office/drawing/2014/main" id="{F4D15849-3FA7-49C4-A872-C725FD3FE151}"/>
              </a:ext>
            </a:extLst>
          </p:cNvPr>
          <p:cNvSpPr txBox="1"/>
          <p:nvPr/>
        </p:nvSpPr>
        <p:spPr>
          <a:xfrm>
            <a:off x="9410763" y="3687400"/>
            <a:ext cx="507365" cy="4210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latin typeface="Arial"/>
                <a:cs typeface="Arial"/>
              </a:rPr>
              <a:t>Page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5" dirty="0">
                <a:latin typeface="Arial"/>
                <a:cs typeface="Arial"/>
              </a:rPr>
              <a:t>Page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107">
            <a:extLst>
              <a:ext uri="{FF2B5EF4-FFF2-40B4-BE49-F238E27FC236}">
                <a16:creationId xmlns:a16="http://schemas.microsoft.com/office/drawing/2014/main" id="{B389F757-FC99-457A-9B4D-C4B70C68A65D}"/>
              </a:ext>
            </a:extLst>
          </p:cNvPr>
          <p:cNvSpPr/>
          <p:nvPr/>
        </p:nvSpPr>
        <p:spPr>
          <a:xfrm>
            <a:off x="9315639" y="4500581"/>
            <a:ext cx="696595" cy="200025"/>
          </a:xfrm>
          <a:custGeom>
            <a:avLst/>
            <a:gdLst/>
            <a:ahLst/>
            <a:cxnLst/>
            <a:rect l="l" t="t" r="r" b="b"/>
            <a:pathLst>
              <a:path w="696595" h="200025">
                <a:moveTo>
                  <a:pt x="0" y="199644"/>
                </a:moveTo>
                <a:lnTo>
                  <a:pt x="696468" y="199644"/>
                </a:lnTo>
                <a:lnTo>
                  <a:pt x="696468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8">
            <a:extLst>
              <a:ext uri="{FF2B5EF4-FFF2-40B4-BE49-F238E27FC236}">
                <a16:creationId xmlns:a16="http://schemas.microsoft.com/office/drawing/2014/main" id="{394E222B-C096-4CE9-AF77-8F58DA36F9A5}"/>
              </a:ext>
            </a:extLst>
          </p:cNvPr>
          <p:cNvSpPr txBox="1"/>
          <p:nvPr/>
        </p:nvSpPr>
        <p:spPr>
          <a:xfrm>
            <a:off x="9315639" y="4500581"/>
            <a:ext cx="696595" cy="20002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Arial"/>
                <a:cs typeface="Arial"/>
              </a:rPr>
              <a:t>Page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spc="-7" baseline="-20833" dirty="0">
                <a:latin typeface="Arial"/>
                <a:cs typeface="Arial"/>
              </a:rPr>
              <a:t>P</a:t>
            </a:r>
            <a:endParaRPr sz="1200" baseline="-20833">
              <a:latin typeface="Arial"/>
              <a:cs typeface="Arial"/>
            </a:endParaRPr>
          </a:p>
        </p:txBody>
      </p:sp>
      <p:sp>
        <p:nvSpPr>
          <p:cNvPr id="113" name="object 109">
            <a:extLst>
              <a:ext uri="{FF2B5EF4-FFF2-40B4-BE49-F238E27FC236}">
                <a16:creationId xmlns:a16="http://schemas.microsoft.com/office/drawing/2014/main" id="{16552558-9673-420B-A364-388C8EEAC2B7}"/>
              </a:ext>
            </a:extLst>
          </p:cNvPr>
          <p:cNvSpPr txBox="1"/>
          <p:nvPr/>
        </p:nvSpPr>
        <p:spPr>
          <a:xfrm>
            <a:off x="9616470" y="4232991"/>
            <a:ext cx="224154" cy="203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0">
            <a:extLst>
              <a:ext uri="{FF2B5EF4-FFF2-40B4-BE49-F238E27FC236}">
                <a16:creationId xmlns:a16="http://schemas.microsoft.com/office/drawing/2014/main" id="{1CB4FACA-3310-44E0-AC23-0A3155EB6EE8}"/>
              </a:ext>
            </a:extLst>
          </p:cNvPr>
          <p:cNvSpPr/>
          <p:nvPr/>
        </p:nvSpPr>
        <p:spPr>
          <a:xfrm>
            <a:off x="9098088" y="3189521"/>
            <a:ext cx="1566672" cy="8793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1">
            <a:extLst>
              <a:ext uri="{FF2B5EF4-FFF2-40B4-BE49-F238E27FC236}">
                <a16:creationId xmlns:a16="http://schemas.microsoft.com/office/drawing/2014/main" id="{F1FED56D-B2D7-412B-BE4A-21CDB22E9B03}"/>
              </a:ext>
            </a:extLst>
          </p:cNvPr>
          <p:cNvSpPr/>
          <p:nvPr/>
        </p:nvSpPr>
        <p:spPr>
          <a:xfrm>
            <a:off x="9153714" y="3225373"/>
            <a:ext cx="1462405" cy="775335"/>
          </a:xfrm>
          <a:custGeom>
            <a:avLst/>
            <a:gdLst/>
            <a:ahLst/>
            <a:cxnLst/>
            <a:rect l="l" t="t" r="r" b="b"/>
            <a:pathLst>
              <a:path w="1462404" h="775335">
                <a:moveTo>
                  <a:pt x="1218565" y="553212"/>
                </a:moveTo>
                <a:lnTo>
                  <a:pt x="852932" y="553212"/>
                </a:lnTo>
                <a:lnTo>
                  <a:pt x="798068" y="774827"/>
                </a:lnTo>
                <a:lnTo>
                  <a:pt x="1218565" y="553212"/>
                </a:lnTo>
                <a:close/>
              </a:path>
              <a:path w="1462404" h="775335">
                <a:moveTo>
                  <a:pt x="1370076" y="0"/>
                </a:moveTo>
                <a:lnTo>
                  <a:pt x="92201" y="0"/>
                </a:lnTo>
                <a:lnTo>
                  <a:pt x="56310" y="7244"/>
                </a:lnTo>
                <a:lnTo>
                  <a:pt x="27003" y="27003"/>
                </a:lnTo>
                <a:lnTo>
                  <a:pt x="7244" y="56310"/>
                </a:lnTo>
                <a:lnTo>
                  <a:pt x="0" y="92202"/>
                </a:lnTo>
                <a:lnTo>
                  <a:pt x="0" y="461010"/>
                </a:lnTo>
                <a:lnTo>
                  <a:pt x="7244" y="496901"/>
                </a:lnTo>
                <a:lnTo>
                  <a:pt x="27003" y="526208"/>
                </a:lnTo>
                <a:lnTo>
                  <a:pt x="56310" y="545967"/>
                </a:lnTo>
                <a:lnTo>
                  <a:pt x="92201" y="553212"/>
                </a:lnTo>
                <a:lnTo>
                  <a:pt x="1370076" y="553212"/>
                </a:lnTo>
                <a:lnTo>
                  <a:pt x="1405967" y="545967"/>
                </a:lnTo>
                <a:lnTo>
                  <a:pt x="1435274" y="526208"/>
                </a:lnTo>
                <a:lnTo>
                  <a:pt x="1455033" y="496901"/>
                </a:lnTo>
                <a:lnTo>
                  <a:pt x="1462277" y="461010"/>
                </a:lnTo>
                <a:lnTo>
                  <a:pt x="1462277" y="92202"/>
                </a:lnTo>
                <a:lnTo>
                  <a:pt x="1455033" y="56310"/>
                </a:lnTo>
                <a:lnTo>
                  <a:pt x="1435274" y="27003"/>
                </a:lnTo>
                <a:lnTo>
                  <a:pt x="1405967" y="7244"/>
                </a:lnTo>
                <a:lnTo>
                  <a:pt x="1370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2">
            <a:extLst>
              <a:ext uri="{FF2B5EF4-FFF2-40B4-BE49-F238E27FC236}">
                <a16:creationId xmlns:a16="http://schemas.microsoft.com/office/drawing/2014/main" id="{51FD629B-7756-4508-8B5E-0477746FA54A}"/>
              </a:ext>
            </a:extLst>
          </p:cNvPr>
          <p:cNvSpPr/>
          <p:nvPr/>
        </p:nvSpPr>
        <p:spPr>
          <a:xfrm>
            <a:off x="9153714" y="3225373"/>
            <a:ext cx="1462405" cy="775335"/>
          </a:xfrm>
          <a:custGeom>
            <a:avLst/>
            <a:gdLst/>
            <a:ahLst/>
            <a:cxnLst/>
            <a:rect l="l" t="t" r="r" b="b"/>
            <a:pathLst>
              <a:path w="1462404" h="775335">
                <a:moveTo>
                  <a:pt x="0" y="92202"/>
                </a:move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  <a:lnTo>
                  <a:pt x="852932" y="0"/>
                </a:lnTo>
                <a:lnTo>
                  <a:pt x="1218565" y="0"/>
                </a:lnTo>
                <a:lnTo>
                  <a:pt x="1370076" y="0"/>
                </a:lnTo>
                <a:lnTo>
                  <a:pt x="1405967" y="7244"/>
                </a:lnTo>
                <a:lnTo>
                  <a:pt x="1435274" y="27003"/>
                </a:lnTo>
                <a:lnTo>
                  <a:pt x="1455033" y="56310"/>
                </a:lnTo>
                <a:lnTo>
                  <a:pt x="1462277" y="92202"/>
                </a:lnTo>
                <a:lnTo>
                  <a:pt x="1462277" y="322707"/>
                </a:lnTo>
                <a:lnTo>
                  <a:pt x="1462277" y="461010"/>
                </a:lnTo>
                <a:lnTo>
                  <a:pt x="1455033" y="496901"/>
                </a:lnTo>
                <a:lnTo>
                  <a:pt x="1435274" y="526208"/>
                </a:lnTo>
                <a:lnTo>
                  <a:pt x="1405967" y="545967"/>
                </a:lnTo>
                <a:lnTo>
                  <a:pt x="1370076" y="553212"/>
                </a:lnTo>
                <a:lnTo>
                  <a:pt x="1218565" y="553212"/>
                </a:lnTo>
                <a:lnTo>
                  <a:pt x="798068" y="774827"/>
                </a:lnTo>
                <a:lnTo>
                  <a:pt x="852932" y="553212"/>
                </a:lnTo>
                <a:lnTo>
                  <a:pt x="92201" y="553212"/>
                </a:lnTo>
                <a:lnTo>
                  <a:pt x="56310" y="545967"/>
                </a:lnTo>
                <a:lnTo>
                  <a:pt x="27003" y="526208"/>
                </a:lnTo>
                <a:lnTo>
                  <a:pt x="7244" y="496901"/>
                </a:lnTo>
                <a:lnTo>
                  <a:pt x="0" y="461010"/>
                </a:lnTo>
                <a:lnTo>
                  <a:pt x="0" y="322707"/>
                </a:lnTo>
                <a:lnTo>
                  <a:pt x="0" y="92202"/>
                </a:lnTo>
                <a:close/>
              </a:path>
            </a:pathLst>
          </a:custGeom>
          <a:ln w="28956">
            <a:solidFill>
              <a:srgbClr val="66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3">
            <a:extLst>
              <a:ext uri="{FF2B5EF4-FFF2-40B4-BE49-F238E27FC236}">
                <a16:creationId xmlns:a16="http://schemas.microsoft.com/office/drawing/2014/main" id="{4F179291-6DCA-46DD-BD51-D744EE4428AB}"/>
              </a:ext>
            </a:extLst>
          </p:cNvPr>
          <p:cNvSpPr txBox="1"/>
          <p:nvPr/>
        </p:nvSpPr>
        <p:spPr>
          <a:xfrm>
            <a:off x="9353359" y="3236295"/>
            <a:ext cx="10426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6600CC"/>
                </a:solidFill>
                <a:latin typeface="Arial"/>
                <a:cs typeface="Arial"/>
              </a:rPr>
              <a:t>Read/Write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114">
            <a:extLst>
              <a:ext uri="{FF2B5EF4-FFF2-40B4-BE49-F238E27FC236}">
                <a16:creationId xmlns:a16="http://schemas.microsoft.com/office/drawing/2014/main" id="{48105509-8504-4A4F-A283-327201D7327A}"/>
              </a:ext>
            </a:extLst>
          </p:cNvPr>
          <p:cNvSpPr txBox="1"/>
          <p:nvPr/>
        </p:nvSpPr>
        <p:spPr>
          <a:xfrm>
            <a:off x="9205276" y="3489788"/>
            <a:ext cx="133858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Operation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15">
            <a:extLst>
              <a:ext uri="{FF2B5EF4-FFF2-40B4-BE49-F238E27FC236}">
                <a16:creationId xmlns:a16="http://schemas.microsoft.com/office/drawing/2014/main" id="{FDF410CA-4415-496B-BB6F-EB4B7BB2F343}"/>
              </a:ext>
            </a:extLst>
          </p:cNvPr>
          <p:cNvSpPr/>
          <p:nvPr/>
        </p:nvSpPr>
        <p:spPr>
          <a:xfrm>
            <a:off x="8460295" y="4667027"/>
            <a:ext cx="1566672" cy="7971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6">
            <a:extLst>
              <a:ext uri="{FF2B5EF4-FFF2-40B4-BE49-F238E27FC236}">
                <a16:creationId xmlns:a16="http://schemas.microsoft.com/office/drawing/2014/main" id="{FCE5AA98-0B96-4F66-9A67-D4EAB64D1FE1}"/>
              </a:ext>
            </a:extLst>
          </p:cNvPr>
          <p:cNvSpPr/>
          <p:nvPr/>
        </p:nvSpPr>
        <p:spPr>
          <a:xfrm>
            <a:off x="8515921" y="4702638"/>
            <a:ext cx="1462405" cy="693420"/>
          </a:xfrm>
          <a:custGeom>
            <a:avLst/>
            <a:gdLst/>
            <a:ahLst/>
            <a:cxnLst/>
            <a:rect l="l" t="t" r="r" b="b"/>
            <a:pathLst>
              <a:path w="1462404" h="693420">
                <a:moveTo>
                  <a:pt x="1370076" y="139700"/>
                </a:moveTo>
                <a:lnTo>
                  <a:pt x="92201" y="139700"/>
                </a:lnTo>
                <a:lnTo>
                  <a:pt x="56310" y="146944"/>
                </a:lnTo>
                <a:lnTo>
                  <a:pt x="27003" y="166703"/>
                </a:lnTo>
                <a:lnTo>
                  <a:pt x="7244" y="196010"/>
                </a:lnTo>
                <a:lnTo>
                  <a:pt x="0" y="231902"/>
                </a:lnTo>
                <a:lnTo>
                  <a:pt x="0" y="600710"/>
                </a:lnTo>
                <a:lnTo>
                  <a:pt x="7244" y="636601"/>
                </a:lnTo>
                <a:lnTo>
                  <a:pt x="27003" y="665908"/>
                </a:lnTo>
                <a:lnTo>
                  <a:pt x="56310" y="685667"/>
                </a:lnTo>
                <a:lnTo>
                  <a:pt x="92201" y="692912"/>
                </a:lnTo>
                <a:lnTo>
                  <a:pt x="1370076" y="692912"/>
                </a:lnTo>
                <a:lnTo>
                  <a:pt x="1405967" y="685667"/>
                </a:lnTo>
                <a:lnTo>
                  <a:pt x="1435274" y="665908"/>
                </a:lnTo>
                <a:lnTo>
                  <a:pt x="1455033" y="636601"/>
                </a:lnTo>
                <a:lnTo>
                  <a:pt x="1462277" y="600710"/>
                </a:lnTo>
                <a:lnTo>
                  <a:pt x="1462277" y="231902"/>
                </a:lnTo>
                <a:lnTo>
                  <a:pt x="1455033" y="196010"/>
                </a:lnTo>
                <a:lnTo>
                  <a:pt x="1435274" y="166703"/>
                </a:lnTo>
                <a:lnTo>
                  <a:pt x="1405967" y="146944"/>
                </a:lnTo>
                <a:lnTo>
                  <a:pt x="1370076" y="139700"/>
                </a:lnTo>
                <a:close/>
              </a:path>
              <a:path w="1462404" h="693420">
                <a:moveTo>
                  <a:pt x="121665" y="0"/>
                </a:moveTo>
                <a:lnTo>
                  <a:pt x="243712" y="139700"/>
                </a:lnTo>
                <a:lnTo>
                  <a:pt x="609218" y="139700"/>
                </a:lnTo>
                <a:lnTo>
                  <a:pt x="1216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7">
            <a:extLst>
              <a:ext uri="{FF2B5EF4-FFF2-40B4-BE49-F238E27FC236}">
                <a16:creationId xmlns:a16="http://schemas.microsoft.com/office/drawing/2014/main" id="{482BF8DA-1BA6-4527-BE00-151E3A7821C5}"/>
              </a:ext>
            </a:extLst>
          </p:cNvPr>
          <p:cNvSpPr/>
          <p:nvPr/>
        </p:nvSpPr>
        <p:spPr>
          <a:xfrm>
            <a:off x="8515921" y="4702638"/>
            <a:ext cx="1462405" cy="693420"/>
          </a:xfrm>
          <a:custGeom>
            <a:avLst/>
            <a:gdLst/>
            <a:ahLst/>
            <a:cxnLst/>
            <a:rect l="l" t="t" r="r" b="b"/>
            <a:pathLst>
              <a:path w="1462404" h="693420">
                <a:moveTo>
                  <a:pt x="0" y="231902"/>
                </a:moveTo>
                <a:lnTo>
                  <a:pt x="7244" y="196010"/>
                </a:lnTo>
                <a:lnTo>
                  <a:pt x="27003" y="166703"/>
                </a:lnTo>
                <a:lnTo>
                  <a:pt x="56310" y="146944"/>
                </a:lnTo>
                <a:lnTo>
                  <a:pt x="92201" y="139700"/>
                </a:lnTo>
                <a:lnTo>
                  <a:pt x="243712" y="139700"/>
                </a:lnTo>
                <a:lnTo>
                  <a:pt x="121665" y="0"/>
                </a:lnTo>
                <a:lnTo>
                  <a:pt x="609218" y="139700"/>
                </a:lnTo>
                <a:lnTo>
                  <a:pt x="1370076" y="139700"/>
                </a:lnTo>
                <a:lnTo>
                  <a:pt x="1405967" y="146944"/>
                </a:lnTo>
                <a:lnTo>
                  <a:pt x="1435274" y="166703"/>
                </a:lnTo>
                <a:lnTo>
                  <a:pt x="1455033" y="196010"/>
                </a:lnTo>
                <a:lnTo>
                  <a:pt x="1462277" y="231902"/>
                </a:lnTo>
                <a:lnTo>
                  <a:pt x="1462277" y="370205"/>
                </a:lnTo>
                <a:lnTo>
                  <a:pt x="1462277" y="600710"/>
                </a:lnTo>
                <a:lnTo>
                  <a:pt x="1455033" y="636601"/>
                </a:lnTo>
                <a:lnTo>
                  <a:pt x="1435274" y="665908"/>
                </a:lnTo>
                <a:lnTo>
                  <a:pt x="1405967" y="685667"/>
                </a:lnTo>
                <a:lnTo>
                  <a:pt x="1370076" y="692912"/>
                </a:lnTo>
                <a:lnTo>
                  <a:pt x="609218" y="692912"/>
                </a:lnTo>
                <a:lnTo>
                  <a:pt x="243712" y="692912"/>
                </a:lnTo>
                <a:lnTo>
                  <a:pt x="92201" y="692912"/>
                </a:lnTo>
                <a:lnTo>
                  <a:pt x="56310" y="685667"/>
                </a:lnTo>
                <a:lnTo>
                  <a:pt x="27003" y="665908"/>
                </a:lnTo>
                <a:lnTo>
                  <a:pt x="7244" y="636601"/>
                </a:lnTo>
                <a:lnTo>
                  <a:pt x="0" y="600710"/>
                </a:lnTo>
                <a:lnTo>
                  <a:pt x="0" y="370205"/>
                </a:lnTo>
                <a:lnTo>
                  <a:pt x="0" y="231902"/>
                </a:lnTo>
                <a:close/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8">
            <a:extLst>
              <a:ext uri="{FF2B5EF4-FFF2-40B4-BE49-F238E27FC236}">
                <a16:creationId xmlns:a16="http://schemas.microsoft.com/office/drawing/2014/main" id="{CB25BD7E-DB11-4811-B781-D1D7858B9D41}"/>
              </a:ext>
            </a:extLst>
          </p:cNvPr>
          <p:cNvSpPr txBox="1"/>
          <p:nvPr/>
        </p:nvSpPr>
        <p:spPr>
          <a:xfrm>
            <a:off x="8957373" y="4853514"/>
            <a:ext cx="5568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Erase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19">
            <a:extLst>
              <a:ext uri="{FF2B5EF4-FFF2-40B4-BE49-F238E27FC236}">
                <a16:creationId xmlns:a16="http://schemas.microsoft.com/office/drawing/2014/main" id="{24140217-F4C7-40C2-B87F-BDB08DC19AC0}"/>
              </a:ext>
            </a:extLst>
          </p:cNvPr>
          <p:cNvSpPr txBox="1"/>
          <p:nvPr/>
        </p:nvSpPr>
        <p:spPr>
          <a:xfrm>
            <a:off x="8567990" y="5107259"/>
            <a:ext cx="1336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Operation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4" name="object 120">
            <a:extLst>
              <a:ext uri="{FF2B5EF4-FFF2-40B4-BE49-F238E27FC236}">
                <a16:creationId xmlns:a16="http://schemas.microsoft.com/office/drawing/2014/main" id="{562BFA7A-56BF-4B8B-B280-69E897E60FAE}"/>
              </a:ext>
            </a:extLst>
          </p:cNvPr>
          <p:cNvSpPr/>
          <p:nvPr/>
        </p:nvSpPr>
        <p:spPr>
          <a:xfrm>
            <a:off x="8461818" y="5868752"/>
            <a:ext cx="1566672" cy="7619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1">
            <a:extLst>
              <a:ext uri="{FF2B5EF4-FFF2-40B4-BE49-F238E27FC236}">
                <a16:creationId xmlns:a16="http://schemas.microsoft.com/office/drawing/2014/main" id="{6F75B3BB-0FE1-41EF-975D-FA0F04AB3F6B}"/>
              </a:ext>
            </a:extLst>
          </p:cNvPr>
          <p:cNvSpPr/>
          <p:nvPr/>
        </p:nvSpPr>
        <p:spPr>
          <a:xfrm>
            <a:off x="8517445" y="5904477"/>
            <a:ext cx="1462405" cy="657860"/>
          </a:xfrm>
          <a:custGeom>
            <a:avLst/>
            <a:gdLst/>
            <a:ahLst/>
            <a:cxnLst/>
            <a:rect l="l" t="t" r="r" b="b"/>
            <a:pathLst>
              <a:path w="1462404" h="657860">
                <a:moveTo>
                  <a:pt x="1370076" y="104482"/>
                </a:moveTo>
                <a:lnTo>
                  <a:pt x="92201" y="104482"/>
                </a:lnTo>
                <a:lnTo>
                  <a:pt x="56310" y="111727"/>
                </a:lnTo>
                <a:lnTo>
                  <a:pt x="27003" y="131486"/>
                </a:lnTo>
                <a:lnTo>
                  <a:pt x="7244" y="160793"/>
                </a:lnTo>
                <a:lnTo>
                  <a:pt x="0" y="196684"/>
                </a:lnTo>
                <a:lnTo>
                  <a:pt x="0" y="565492"/>
                </a:lnTo>
                <a:lnTo>
                  <a:pt x="7244" y="601384"/>
                </a:lnTo>
                <a:lnTo>
                  <a:pt x="27003" y="630691"/>
                </a:lnTo>
                <a:lnTo>
                  <a:pt x="56310" y="650449"/>
                </a:lnTo>
                <a:lnTo>
                  <a:pt x="92201" y="657694"/>
                </a:lnTo>
                <a:lnTo>
                  <a:pt x="1370076" y="657694"/>
                </a:lnTo>
                <a:lnTo>
                  <a:pt x="1405967" y="650449"/>
                </a:lnTo>
                <a:lnTo>
                  <a:pt x="1435274" y="630691"/>
                </a:lnTo>
                <a:lnTo>
                  <a:pt x="1455033" y="601384"/>
                </a:lnTo>
                <a:lnTo>
                  <a:pt x="1462277" y="565492"/>
                </a:lnTo>
                <a:lnTo>
                  <a:pt x="1462277" y="196684"/>
                </a:lnTo>
                <a:lnTo>
                  <a:pt x="1455033" y="160793"/>
                </a:lnTo>
                <a:lnTo>
                  <a:pt x="1435274" y="131486"/>
                </a:lnTo>
                <a:lnTo>
                  <a:pt x="1405967" y="111727"/>
                </a:lnTo>
                <a:lnTo>
                  <a:pt x="1370076" y="104482"/>
                </a:lnTo>
                <a:close/>
              </a:path>
              <a:path w="1462404" h="657860">
                <a:moveTo>
                  <a:pt x="80263" y="0"/>
                </a:moveTo>
                <a:lnTo>
                  <a:pt x="243712" y="104482"/>
                </a:lnTo>
                <a:lnTo>
                  <a:pt x="609218" y="104482"/>
                </a:lnTo>
                <a:lnTo>
                  <a:pt x="80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2">
            <a:extLst>
              <a:ext uri="{FF2B5EF4-FFF2-40B4-BE49-F238E27FC236}">
                <a16:creationId xmlns:a16="http://schemas.microsoft.com/office/drawing/2014/main" id="{993C69F9-DA26-4DC9-8F17-B4DA09B9726A}"/>
              </a:ext>
            </a:extLst>
          </p:cNvPr>
          <p:cNvSpPr/>
          <p:nvPr/>
        </p:nvSpPr>
        <p:spPr>
          <a:xfrm>
            <a:off x="8517445" y="5904477"/>
            <a:ext cx="1462405" cy="657860"/>
          </a:xfrm>
          <a:custGeom>
            <a:avLst/>
            <a:gdLst/>
            <a:ahLst/>
            <a:cxnLst/>
            <a:rect l="l" t="t" r="r" b="b"/>
            <a:pathLst>
              <a:path w="1462404" h="657860">
                <a:moveTo>
                  <a:pt x="0" y="196684"/>
                </a:moveTo>
                <a:lnTo>
                  <a:pt x="7244" y="160793"/>
                </a:lnTo>
                <a:lnTo>
                  <a:pt x="27003" y="131486"/>
                </a:lnTo>
                <a:lnTo>
                  <a:pt x="56310" y="111727"/>
                </a:lnTo>
                <a:lnTo>
                  <a:pt x="92201" y="104482"/>
                </a:lnTo>
                <a:lnTo>
                  <a:pt x="243712" y="104482"/>
                </a:lnTo>
                <a:lnTo>
                  <a:pt x="80263" y="0"/>
                </a:lnTo>
                <a:lnTo>
                  <a:pt x="609218" y="104482"/>
                </a:lnTo>
                <a:lnTo>
                  <a:pt x="1370076" y="104482"/>
                </a:lnTo>
                <a:lnTo>
                  <a:pt x="1405967" y="111727"/>
                </a:lnTo>
                <a:lnTo>
                  <a:pt x="1435274" y="131486"/>
                </a:lnTo>
                <a:lnTo>
                  <a:pt x="1455033" y="160793"/>
                </a:lnTo>
                <a:lnTo>
                  <a:pt x="1462277" y="196684"/>
                </a:lnTo>
                <a:lnTo>
                  <a:pt x="1462277" y="334987"/>
                </a:lnTo>
                <a:lnTo>
                  <a:pt x="1462277" y="565492"/>
                </a:lnTo>
                <a:lnTo>
                  <a:pt x="1455033" y="601384"/>
                </a:lnTo>
                <a:lnTo>
                  <a:pt x="1435274" y="630691"/>
                </a:lnTo>
                <a:lnTo>
                  <a:pt x="1405967" y="650449"/>
                </a:lnTo>
                <a:lnTo>
                  <a:pt x="1370076" y="657694"/>
                </a:lnTo>
                <a:lnTo>
                  <a:pt x="609218" y="657694"/>
                </a:lnTo>
                <a:lnTo>
                  <a:pt x="243712" y="657694"/>
                </a:lnTo>
                <a:lnTo>
                  <a:pt x="92201" y="657694"/>
                </a:lnTo>
                <a:lnTo>
                  <a:pt x="56310" y="650449"/>
                </a:lnTo>
                <a:lnTo>
                  <a:pt x="27003" y="630691"/>
                </a:lnTo>
                <a:lnTo>
                  <a:pt x="7244" y="601384"/>
                </a:lnTo>
                <a:lnTo>
                  <a:pt x="0" y="565492"/>
                </a:lnTo>
                <a:lnTo>
                  <a:pt x="0" y="334987"/>
                </a:lnTo>
                <a:lnTo>
                  <a:pt x="0" y="196684"/>
                </a:lnTo>
                <a:close/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3">
            <a:extLst>
              <a:ext uri="{FF2B5EF4-FFF2-40B4-BE49-F238E27FC236}">
                <a16:creationId xmlns:a16="http://schemas.microsoft.com/office/drawing/2014/main" id="{4A3094C3-1A3D-4468-B59E-6D8ED38B8C1E}"/>
              </a:ext>
            </a:extLst>
          </p:cNvPr>
          <p:cNvSpPr txBox="1"/>
          <p:nvPr/>
        </p:nvSpPr>
        <p:spPr>
          <a:xfrm>
            <a:off x="8937814" y="5592146"/>
            <a:ext cx="1011555" cy="69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  <a:tabLst>
                <a:tab pos="617220" algn="l"/>
              </a:tabLst>
            </a:pPr>
            <a:r>
              <a:rPr sz="2700" b="1" baseline="-13888" dirty="0">
                <a:latin typeface="Arial"/>
                <a:cs typeface="Arial"/>
              </a:rPr>
              <a:t>…	</a:t>
            </a:r>
            <a:r>
              <a:rPr sz="1600" dirty="0">
                <a:latin typeface="Arial"/>
                <a:cs typeface="Arial"/>
              </a:rPr>
              <a:t>Die</a:t>
            </a:r>
            <a:endParaRPr sz="1600">
              <a:latin typeface="Arial"/>
              <a:cs typeface="Arial"/>
            </a:endParaRPr>
          </a:p>
          <a:p>
            <a:pPr marL="647065">
              <a:lnSpc>
                <a:spcPts val="1565"/>
              </a:lnSpc>
            </a:pPr>
            <a:r>
              <a:rPr sz="1600" spc="5" dirty="0">
                <a:latin typeface="Arial"/>
                <a:cs typeface="Arial"/>
              </a:rPr>
              <a:t>N</a:t>
            </a:r>
            <a:r>
              <a:rPr sz="1575" spc="7" baseline="-21164" dirty="0">
                <a:latin typeface="Arial"/>
                <a:cs typeface="Arial"/>
              </a:rPr>
              <a:t>D</a:t>
            </a:r>
            <a:endParaRPr sz="1575" baseline="-21164">
              <a:latin typeface="Arial"/>
              <a:cs typeface="Arial"/>
            </a:endParaRPr>
          </a:p>
          <a:p>
            <a:pPr marL="50165">
              <a:lnSpc>
                <a:spcPts val="1585"/>
              </a:lnSpc>
            </a:pPr>
            <a:r>
              <a:rPr sz="1600" dirty="0">
                <a:latin typeface="Arial"/>
                <a:cs typeface="Arial"/>
              </a:rPr>
              <a:t>Basic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8" name="object 124">
            <a:extLst>
              <a:ext uri="{FF2B5EF4-FFF2-40B4-BE49-F238E27FC236}">
                <a16:creationId xmlns:a16="http://schemas.microsoft.com/office/drawing/2014/main" id="{BA730F49-E488-4B35-888C-3F61C7578896}"/>
              </a:ext>
            </a:extLst>
          </p:cNvPr>
          <p:cNvSpPr txBox="1"/>
          <p:nvPr/>
        </p:nvSpPr>
        <p:spPr>
          <a:xfrm>
            <a:off x="7494078" y="6273373"/>
            <a:ext cx="2600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AF50"/>
                </a:solidFill>
                <a:latin typeface="Arial"/>
                <a:cs typeface="Arial"/>
              </a:rPr>
              <a:t>Operation</a:t>
            </a:r>
            <a:r>
              <a:rPr sz="1600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9" name="object 125">
            <a:extLst>
              <a:ext uri="{FF2B5EF4-FFF2-40B4-BE49-F238E27FC236}">
                <a16:creationId xmlns:a16="http://schemas.microsoft.com/office/drawing/2014/main" id="{46E64CB3-F3F5-4BA8-B94C-BCBC8F1CF599}"/>
              </a:ext>
            </a:extLst>
          </p:cNvPr>
          <p:cNvSpPr/>
          <p:nvPr/>
        </p:nvSpPr>
        <p:spPr>
          <a:xfrm>
            <a:off x="4124514" y="2415367"/>
            <a:ext cx="1203960" cy="481965"/>
          </a:xfrm>
          <a:custGeom>
            <a:avLst/>
            <a:gdLst/>
            <a:ahLst/>
            <a:cxnLst/>
            <a:rect l="l" t="t" r="r" b="b"/>
            <a:pathLst>
              <a:path w="1203960" h="481964">
                <a:moveTo>
                  <a:pt x="1203959" y="240791"/>
                </a:moveTo>
                <a:lnTo>
                  <a:pt x="0" y="240791"/>
                </a:lnTo>
                <a:lnTo>
                  <a:pt x="601980" y="481584"/>
                </a:lnTo>
                <a:lnTo>
                  <a:pt x="1203959" y="240791"/>
                </a:lnTo>
                <a:close/>
              </a:path>
              <a:path w="1203960" h="481964">
                <a:moveTo>
                  <a:pt x="941069" y="0"/>
                </a:moveTo>
                <a:lnTo>
                  <a:pt x="262890" y="0"/>
                </a:lnTo>
                <a:lnTo>
                  <a:pt x="262890" y="240791"/>
                </a:lnTo>
                <a:lnTo>
                  <a:pt x="941069" y="240791"/>
                </a:lnTo>
                <a:lnTo>
                  <a:pt x="94106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1EC45865-6CE7-4110-BD25-F2367768E25D}"/>
              </a:ext>
            </a:extLst>
          </p:cNvPr>
          <p:cNvSpPr txBox="1"/>
          <p:nvPr/>
        </p:nvSpPr>
        <p:spPr>
          <a:xfrm>
            <a:off x="5002486" y="6728518"/>
            <a:ext cx="5166995" cy="139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latin typeface="Arial"/>
                <a:cs typeface="Arial"/>
              </a:rPr>
              <a:t>Exploring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and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Exploiting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the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Multilevel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Parallelism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Inside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SSDs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for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Improved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Performance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and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Endurance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(TC’13)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F6EABB-D5F0-46EC-8525-EE1CD7DC2340}"/>
              </a:ext>
            </a:extLst>
          </p:cNvPr>
          <p:cNvSpPr/>
          <p:nvPr/>
        </p:nvSpPr>
        <p:spPr>
          <a:xfrm>
            <a:off x="1581624" y="2376545"/>
            <a:ext cx="342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35275">
              <a:lnSpc>
                <a:spcPct val="100000"/>
              </a:lnSpc>
              <a:spcBef>
                <a:spcPts val="45"/>
              </a:spcBef>
            </a:pPr>
            <a:r>
              <a:rPr lang="en-US" altLang="zh-TW" b="1" spc="-10" dirty="0">
                <a:latin typeface="Consolas"/>
                <a:cs typeface="Consolas"/>
              </a:rPr>
              <a:t>R/W</a:t>
            </a:r>
            <a:endParaRPr lang="en-US" altLang="zh-TW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74812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Multilevel I/O Parallelism 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3200" dirty="0">
                <a:solidFill>
                  <a:srgbClr val="750E6C"/>
                </a:solidFill>
                <a:latin typeface="Arial"/>
                <a:cs typeface="Arial"/>
              </a:rPr>
              <a:t>optimal priority order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of parallelism should</a:t>
            </a:r>
            <a:r>
              <a:rPr lang="en-US" altLang="zh-TW" sz="32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be:</a:t>
            </a:r>
            <a:endParaRPr lang="en-US" altLang="zh-TW" sz="32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Channel-level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75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Die-level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75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Plane-level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80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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Chip-level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6CB963A-0D9B-42E1-A221-345BE8213E92}"/>
              </a:ext>
            </a:extLst>
          </p:cNvPr>
          <p:cNvSpPr/>
          <p:nvPr/>
        </p:nvSpPr>
        <p:spPr>
          <a:xfrm>
            <a:off x="3235303" y="3519465"/>
            <a:ext cx="5435535" cy="3331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CEC3286-1896-4BA0-B15B-B3D831CDF01F}"/>
              </a:ext>
            </a:extLst>
          </p:cNvPr>
          <p:cNvSpPr/>
          <p:nvPr/>
        </p:nvSpPr>
        <p:spPr>
          <a:xfrm>
            <a:off x="5302324" y="1580758"/>
            <a:ext cx="5146547" cy="1817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691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Flash Management is Complex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36712"/>
            <a:ext cx="11089233" cy="5719911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The controller of flash memory device is</a:t>
            </a:r>
            <a:r>
              <a:rPr lang="en-US" altLang="zh-TW" sz="3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Arial"/>
                <a:cs typeface="Arial"/>
              </a:rPr>
              <a:t>complex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3200" dirty="0">
              <a:latin typeface="Arial"/>
              <a:cs typeface="Arial"/>
            </a:endParaRPr>
          </a:p>
          <a:p>
            <a:pPr marL="469900" marR="5080" indent="0">
              <a:lnSpc>
                <a:spcPct val="100000"/>
              </a:lnSpc>
              <a:spcBef>
                <a:spcPts val="590"/>
              </a:spcBef>
              <a:buNone/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must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perform a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myriad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tasks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receive, monitor and deliver data 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efficiently and</a:t>
            </a:r>
            <a:r>
              <a:rPr lang="en-US" altLang="zh-TW" sz="2800" spc="3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spc="-25" dirty="0">
                <a:solidFill>
                  <a:srgbClr val="750E6C"/>
                </a:solidFill>
                <a:latin typeface="Arial"/>
                <a:cs typeface="Arial"/>
              </a:rPr>
              <a:t>reliably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6D6A90B-7DE7-4F96-94F7-432D63CF11CC}"/>
              </a:ext>
            </a:extLst>
          </p:cNvPr>
          <p:cNvSpPr/>
          <p:nvPr/>
        </p:nvSpPr>
        <p:spPr>
          <a:xfrm>
            <a:off x="2159511" y="2309282"/>
            <a:ext cx="8552540" cy="4548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A6BFF9C-C59F-4481-82F9-5BA265BA7B18}"/>
              </a:ext>
            </a:extLst>
          </p:cNvPr>
          <p:cNvSpPr/>
          <p:nvPr/>
        </p:nvSpPr>
        <p:spPr>
          <a:xfrm>
            <a:off x="4868514" y="3462950"/>
            <a:ext cx="684530" cy="544195"/>
          </a:xfrm>
          <a:custGeom>
            <a:avLst/>
            <a:gdLst/>
            <a:ahLst/>
            <a:cxnLst/>
            <a:rect l="l" t="t" r="r" b="b"/>
            <a:pathLst>
              <a:path w="684529" h="544195">
                <a:moveTo>
                  <a:pt x="0" y="544068"/>
                </a:moveTo>
                <a:lnTo>
                  <a:pt x="684276" y="544068"/>
                </a:lnTo>
                <a:lnTo>
                  <a:pt x="684276" y="0"/>
                </a:lnTo>
                <a:lnTo>
                  <a:pt x="0" y="0"/>
                </a:lnTo>
                <a:lnTo>
                  <a:pt x="0" y="54406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9CEDF27-56E3-4C70-BD5F-3168A098B0E5}"/>
              </a:ext>
            </a:extLst>
          </p:cNvPr>
          <p:cNvSpPr/>
          <p:nvPr/>
        </p:nvSpPr>
        <p:spPr>
          <a:xfrm>
            <a:off x="4868514" y="4135035"/>
            <a:ext cx="684530" cy="543560"/>
          </a:xfrm>
          <a:custGeom>
            <a:avLst/>
            <a:gdLst/>
            <a:ahLst/>
            <a:cxnLst/>
            <a:rect l="l" t="t" r="r" b="b"/>
            <a:pathLst>
              <a:path w="684529" h="543560">
                <a:moveTo>
                  <a:pt x="0" y="543306"/>
                </a:moveTo>
                <a:lnTo>
                  <a:pt x="684276" y="543306"/>
                </a:lnTo>
                <a:lnTo>
                  <a:pt x="68427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0056B43-E46A-4B5E-8AA3-4C2F630DD174}"/>
              </a:ext>
            </a:extLst>
          </p:cNvPr>
          <p:cNvSpPr/>
          <p:nvPr/>
        </p:nvSpPr>
        <p:spPr>
          <a:xfrm>
            <a:off x="5664043" y="4135035"/>
            <a:ext cx="684530" cy="543560"/>
          </a:xfrm>
          <a:custGeom>
            <a:avLst/>
            <a:gdLst/>
            <a:ahLst/>
            <a:cxnLst/>
            <a:rect l="l" t="t" r="r" b="b"/>
            <a:pathLst>
              <a:path w="684529" h="543560">
                <a:moveTo>
                  <a:pt x="0" y="543306"/>
                </a:moveTo>
                <a:lnTo>
                  <a:pt x="684276" y="543306"/>
                </a:lnTo>
                <a:lnTo>
                  <a:pt x="684276" y="0"/>
                </a:lnTo>
                <a:lnTo>
                  <a:pt x="0" y="0"/>
                </a:lnTo>
                <a:lnTo>
                  <a:pt x="0" y="54330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3E0A526-F052-4D89-BF9E-AB076CCC2E2A}"/>
              </a:ext>
            </a:extLst>
          </p:cNvPr>
          <p:cNvSpPr/>
          <p:nvPr/>
        </p:nvSpPr>
        <p:spPr>
          <a:xfrm>
            <a:off x="7772496" y="2406819"/>
            <a:ext cx="2910840" cy="1334770"/>
          </a:xfrm>
          <a:custGeom>
            <a:avLst/>
            <a:gdLst/>
            <a:ahLst/>
            <a:cxnLst/>
            <a:rect l="l" t="t" r="r" b="b"/>
            <a:pathLst>
              <a:path w="2910840" h="1334770">
                <a:moveTo>
                  <a:pt x="0" y="1334262"/>
                </a:moveTo>
                <a:lnTo>
                  <a:pt x="2910840" y="1334262"/>
                </a:lnTo>
                <a:lnTo>
                  <a:pt x="2910840" y="0"/>
                </a:lnTo>
                <a:lnTo>
                  <a:pt x="0" y="0"/>
                </a:lnTo>
                <a:lnTo>
                  <a:pt x="0" y="133426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716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Recall: System Architecture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36712"/>
            <a:ext cx="11089233" cy="5719911"/>
          </a:xfrm>
        </p:spPr>
        <p:txBody>
          <a:bodyPr anchor="t">
            <a:noAutofit/>
          </a:bodyPr>
          <a:lstStyle/>
          <a:p>
            <a:pPr marL="355600" marR="14097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There are two typical ways to address the</a:t>
            </a:r>
            <a:r>
              <a:rPr lang="en-US" altLang="zh-TW" sz="32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inherent  challenges of flash</a:t>
            </a:r>
            <a:r>
              <a:rPr lang="en-US" altLang="zh-TW" sz="32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3200" dirty="0">
                <a:solidFill>
                  <a:srgbClr val="333333"/>
                </a:solidFill>
                <a:latin typeface="Arial"/>
                <a:cs typeface="Arial"/>
              </a:rPr>
              <a:t>memory:</a:t>
            </a:r>
            <a:endParaRPr lang="en-US" altLang="zh-TW" sz="32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90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Implementing a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Flash </a:t>
            </a:r>
            <a:r>
              <a:rPr lang="en-US" altLang="zh-TW" sz="2800" b="1" spc="-15" dirty="0">
                <a:solidFill>
                  <a:srgbClr val="333333"/>
                </a:solidFill>
                <a:latin typeface="Arial"/>
                <a:cs typeface="Arial"/>
              </a:rPr>
              <a:t>Translation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Layer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8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device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75"/>
              </a:spcBef>
              <a:buNone/>
              <a:tabLst>
                <a:tab pos="926465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Designing a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Flash-aware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8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host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A24B957-2C56-410E-8D2B-FB78D6D53E26}"/>
              </a:ext>
            </a:extLst>
          </p:cNvPr>
          <p:cNvSpPr/>
          <p:nvPr/>
        </p:nvSpPr>
        <p:spPr>
          <a:xfrm>
            <a:off x="1748985" y="5347335"/>
            <a:ext cx="4014470" cy="1418590"/>
          </a:xfrm>
          <a:custGeom>
            <a:avLst/>
            <a:gdLst/>
            <a:ahLst/>
            <a:cxnLst/>
            <a:rect l="l" t="t" r="r" b="b"/>
            <a:pathLst>
              <a:path w="4014470" h="1418590">
                <a:moveTo>
                  <a:pt x="0" y="1418081"/>
                </a:moveTo>
                <a:lnTo>
                  <a:pt x="4014216" y="1418081"/>
                </a:lnTo>
                <a:lnTo>
                  <a:pt x="4014216" y="0"/>
                </a:lnTo>
                <a:lnTo>
                  <a:pt x="0" y="0"/>
                </a:lnTo>
                <a:lnTo>
                  <a:pt x="0" y="1418081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5370499-AFB2-4C75-9B79-D4E746F63066}"/>
              </a:ext>
            </a:extLst>
          </p:cNvPr>
          <p:cNvSpPr txBox="1"/>
          <p:nvPr/>
        </p:nvSpPr>
        <p:spPr>
          <a:xfrm>
            <a:off x="1847961" y="5578425"/>
            <a:ext cx="359073" cy="9569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BDB6E16-2602-4AE0-8685-0B93C33C70EF}"/>
              </a:ext>
            </a:extLst>
          </p:cNvPr>
          <p:cNvSpPr/>
          <p:nvPr/>
        </p:nvSpPr>
        <p:spPr>
          <a:xfrm>
            <a:off x="1749365" y="3515107"/>
            <a:ext cx="8314055" cy="0"/>
          </a:xfrm>
          <a:custGeom>
            <a:avLst/>
            <a:gdLst/>
            <a:ahLst/>
            <a:cxnLst/>
            <a:rect l="l" t="t" r="r" b="b"/>
            <a:pathLst>
              <a:path w="8314055">
                <a:moveTo>
                  <a:pt x="0" y="0"/>
                </a:moveTo>
                <a:lnTo>
                  <a:pt x="8313928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DDABD81-C6FB-4246-B6AD-C23EC121826A}"/>
              </a:ext>
            </a:extLst>
          </p:cNvPr>
          <p:cNvSpPr txBox="1"/>
          <p:nvPr/>
        </p:nvSpPr>
        <p:spPr>
          <a:xfrm>
            <a:off x="1748985" y="4288918"/>
            <a:ext cx="4014470" cy="88011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66040" rIns="0" bIns="0" rtlCol="0">
            <a:spAutoFit/>
          </a:bodyPr>
          <a:lstStyle/>
          <a:p>
            <a:pPr marL="563245" marR="555625" indent="11239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Legacy File </a:t>
            </a:r>
            <a:r>
              <a:rPr sz="2400" dirty="0">
                <a:latin typeface="Arial"/>
                <a:cs typeface="Arial"/>
              </a:rPr>
              <a:t>System  </a:t>
            </a:r>
            <a:r>
              <a:rPr sz="2400" spc="-5" dirty="0">
                <a:latin typeface="Arial"/>
                <a:cs typeface="Arial"/>
              </a:rPr>
              <a:t>(e.g., </a:t>
            </a:r>
            <a:r>
              <a:rPr sz="2400" dirty="0">
                <a:latin typeface="Arial"/>
                <a:cs typeface="Arial"/>
              </a:rPr>
              <a:t>Ext2, </a:t>
            </a:r>
            <a:r>
              <a:rPr sz="2400" spc="-150" dirty="0">
                <a:latin typeface="Arial"/>
                <a:cs typeface="Arial"/>
              </a:rPr>
              <a:t>FAT,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LFS)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31142EE-EF11-4CE9-BB47-CDD394ECF40D}"/>
              </a:ext>
            </a:extLst>
          </p:cNvPr>
          <p:cNvSpPr txBox="1"/>
          <p:nvPr/>
        </p:nvSpPr>
        <p:spPr>
          <a:xfrm>
            <a:off x="1748985" y="2870835"/>
            <a:ext cx="8313420" cy="55816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A6715E3-423F-4C84-A043-99F71A90B17E}"/>
              </a:ext>
            </a:extLst>
          </p:cNvPr>
          <p:cNvSpPr txBox="1"/>
          <p:nvPr/>
        </p:nvSpPr>
        <p:spPr>
          <a:xfrm>
            <a:off x="6048189" y="4288918"/>
            <a:ext cx="4014470" cy="88011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66040" rIns="0" bIns="0" rtlCol="0">
            <a:spAutoFit/>
          </a:bodyPr>
          <a:lstStyle/>
          <a:p>
            <a:pPr marL="187325" marR="177800" indent="14160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Flash-aware File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(e.g., JFFS,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YAFFS,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F2FS)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4D7AC41-E052-4293-BC5E-022603D123AC}"/>
              </a:ext>
            </a:extLst>
          </p:cNvPr>
          <p:cNvSpPr txBox="1"/>
          <p:nvPr/>
        </p:nvSpPr>
        <p:spPr>
          <a:xfrm>
            <a:off x="1748985" y="3629788"/>
            <a:ext cx="8313420" cy="558800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2400" spc="-10" dirty="0">
                <a:latin typeface="Arial"/>
                <a:cs typeface="Arial"/>
              </a:rPr>
              <a:t>Virtual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749F33B1-F7B1-4CEE-AC31-22A33C4CC722}"/>
              </a:ext>
            </a:extLst>
          </p:cNvPr>
          <p:cNvSpPr txBox="1"/>
          <p:nvPr/>
        </p:nvSpPr>
        <p:spPr>
          <a:xfrm>
            <a:off x="2309055" y="6107050"/>
            <a:ext cx="3326129" cy="55816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8763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B669A79-EFC4-4351-9A84-CB00CC23E9ED}"/>
              </a:ext>
            </a:extLst>
          </p:cNvPr>
          <p:cNvSpPr txBox="1"/>
          <p:nvPr/>
        </p:nvSpPr>
        <p:spPr>
          <a:xfrm>
            <a:off x="2309055" y="5440300"/>
            <a:ext cx="3326129" cy="5588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8826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Translation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698AE7-8836-4A9E-861E-4A81E13CA65B}"/>
              </a:ext>
            </a:extLst>
          </p:cNvPr>
          <p:cNvSpPr/>
          <p:nvPr/>
        </p:nvSpPr>
        <p:spPr>
          <a:xfrm>
            <a:off x="1749365" y="5265421"/>
            <a:ext cx="8314055" cy="0"/>
          </a:xfrm>
          <a:custGeom>
            <a:avLst/>
            <a:gdLst/>
            <a:ahLst/>
            <a:cxnLst/>
            <a:rect l="l" t="t" r="r" b="b"/>
            <a:pathLst>
              <a:path w="8314055">
                <a:moveTo>
                  <a:pt x="0" y="0"/>
                </a:moveTo>
                <a:lnTo>
                  <a:pt x="8313928" y="0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F72BE6A-0A5C-4003-B2F9-4E0EC36F6362}"/>
              </a:ext>
            </a:extLst>
          </p:cNvPr>
          <p:cNvSpPr txBox="1"/>
          <p:nvPr/>
        </p:nvSpPr>
        <p:spPr>
          <a:xfrm>
            <a:off x="6048189" y="6207633"/>
            <a:ext cx="4014470" cy="558165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88265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NAND Flash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CC6A96D3-A270-483B-861E-7395A8691866}"/>
              </a:ext>
            </a:extLst>
          </p:cNvPr>
          <p:cNvSpPr/>
          <p:nvPr/>
        </p:nvSpPr>
        <p:spPr>
          <a:xfrm>
            <a:off x="7830506" y="5347335"/>
            <a:ext cx="450341" cy="830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358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Flash-aware File System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Random writes are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bad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flash</a:t>
            </a:r>
            <a:r>
              <a:rPr lang="en-US" altLang="zh-TW" sz="28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devices.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Free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space fragmentation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Degraded performance (due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GC)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Reduced lifetime (due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GC)</a:t>
            </a:r>
            <a:endParaRPr lang="en-US" altLang="zh-TW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Writes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must be reshaped into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sequential</a:t>
            </a:r>
            <a:r>
              <a:rPr lang="en-US" altLang="zh-TW" sz="2800" spc="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writes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Same as Log-structured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(LFS)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lang="en-US" altLang="zh-TW" sz="24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HDD!</a:t>
            </a:r>
            <a:endParaRPr lang="en-US" altLang="zh-TW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Most flash-aware file systems are derived from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LFS: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Journaling Flash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(JFFS)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75" dirty="0">
                <a:solidFill>
                  <a:srgbClr val="333333"/>
                </a:solidFill>
                <a:latin typeface="Arial"/>
                <a:cs typeface="Arial"/>
              </a:rPr>
              <a:t>Yet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Another Flash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z="24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30" dirty="0">
                <a:solidFill>
                  <a:srgbClr val="333333"/>
                </a:solidFill>
                <a:latin typeface="Arial"/>
                <a:cs typeface="Arial"/>
              </a:rPr>
              <a:t>(YAFFS)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Flash-Friendly File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System</a:t>
            </a:r>
            <a:r>
              <a:rPr lang="en-US" altLang="zh-TW" sz="2400" spc="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(F2FS)</a:t>
            </a:r>
          </a:p>
          <a:p>
            <a:pPr marL="984250" lvl="2" indent="-285750">
              <a:lnSpc>
                <a:spcPct val="120000"/>
              </a:lnSpc>
              <a:spcBef>
                <a:spcPts val="300"/>
              </a:spcBef>
              <a:buFont typeface="Arial" pitchFamily="34" charset="0"/>
              <a:buChar char="–"/>
              <a:tabLst>
                <a:tab pos="75565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Publicly available, included in Linux mainline kernel since Linux</a:t>
            </a:r>
            <a:r>
              <a:rPr lang="en-US" altLang="zh-TW" sz="2400" spc="229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latin typeface="Arial"/>
                <a:cs typeface="Arial"/>
              </a:rPr>
              <a:t>3.8.</a:t>
            </a:r>
            <a:endParaRPr lang="en-US" altLang="zh-TW" sz="2400" dirty="0">
              <a:latin typeface="Arial"/>
              <a:cs typeface="Arial"/>
            </a:endParaRPr>
          </a:p>
          <a:p>
            <a:pPr marL="984250" lvl="2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endParaRPr lang="en-US" altLang="zh-TW"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971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Log-structured File System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LFS first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buffers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all writes in an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in-memory</a:t>
            </a:r>
            <a:r>
              <a:rPr lang="en-US" altLang="zh-TW" sz="2800" spc="-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segment</a:t>
            </a:r>
            <a:endParaRPr lang="en-US" altLang="zh-TW"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and commits the segment to disk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sequentially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 err="1">
                <a:solidFill>
                  <a:srgbClr val="750E6C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 Map</a:t>
            </a:r>
            <a:r>
              <a:rPr lang="en-US" altLang="zh-TW" sz="2400" spc="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spc="-5" dirty="0" err="1">
                <a:solidFill>
                  <a:srgbClr val="750E6C"/>
                </a:solidFill>
                <a:latin typeface="Consolas"/>
                <a:cs typeface="Consolas"/>
              </a:rPr>
              <a:t>imap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400" dirty="0">
              <a:latin typeface="Arial"/>
              <a:cs typeface="Arial"/>
            </a:endParaRPr>
          </a:p>
          <a:p>
            <a:pPr marL="1155700" marR="342265" lvl="2">
              <a:lnSpc>
                <a:spcPct val="102000"/>
              </a:lnSpc>
              <a:spcBef>
                <a:spcPts val="45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Maps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from an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10" dirty="0" err="1">
                <a:solidFill>
                  <a:srgbClr val="333333"/>
                </a:solidFill>
                <a:latin typeface="Consolas"/>
                <a:cs typeface="Consolas"/>
              </a:rPr>
              <a:t>inode</a:t>
            </a:r>
            <a:r>
              <a:rPr lang="en-US" altLang="zh-TW" sz="2000" spc="-10" dirty="0">
                <a:solidFill>
                  <a:srgbClr val="333333"/>
                </a:solidFill>
                <a:latin typeface="Consolas"/>
                <a:cs typeface="Consolas"/>
              </a:rPr>
              <a:t>-number</a:t>
            </a:r>
            <a:r>
              <a:rPr lang="en-US" altLang="zh-TW" sz="2000" spc="-5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to the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10" dirty="0">
                <a:solidFill>
                  <a:srgbClr val="333333"/>
                </a:solidFill>
                <a:latin typeface="Consolas"/>
                <a:cs typeface="Consolas"/>
              </a:rPr>
              <a:t>disk-address</a:t>
            </a:r>
            <a:r>
              <a:rPr lang="en-US" altLang="zh-TW" sz="2000" spc="-5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most  recent version</a:t>
            </a:r>
            <a:r>
              <a:rPr lang="en-US" altLang="zh-TW" sz="2000" i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lang="en-US" altLang="zh-TW" sz="2000" spc="-5" dirty="0" err="1">
                <a:latin typeface="Arial"/>
                <a:cs typeface="Arial"/>
              </a:rPr>
              <a:t>inode</a:t>
            </a:r>
            <a:r>
              <a:rPr lang="en-US" altLang="zh-TW" sz="2000" spc="-5" dirty="0"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(i.e., one more mapping!).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Updated whenever an </a:t>
            </a:r>
            <a:r>
              <a:rPr lang="en-US" altLang="zh-TW" sz="20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 is written to</a:t>
            </a:r>
            <a:r>
              <a:rPr lang="en-US" altLang="zh-TW"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3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Placed right next to where data block (</a:t>
            </a:r>
            <a:r>
              <a:rPr lang="en-US" altLang="zh-TW" sz="2000" b="1" spc="-5" dirty="0">
                <a:solidFill>
                  <a:srgbClr val="333333"/>
                </a:solidFill>
                <a:latin typeface="Consolas"/>
                <a:cs typeface="Consolas"/>
              </a:rPr>
              <a:t>D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 and </a:t>
            </a:r>
            <a:r>
              <a:rPr lang="en-US" altLang="zh-TW" sz="2000" spc="-5" dirty="0" err="1">
                <a:latin typeface="Arial"/>
                <a:cs typeface="Arial"/>
              </a:rPr>
              <a:t>inode</a:t>
            </a:r>
            <a:r>
              <a:rPr lang="en-US" altLang="zh-TW" sz="2000" spc="-5" dirty="0"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000" b="1" spc="-5" dirty="0">
                <a:latin typeface="Consolas"/>
                <a:cs typeface="Consolas"/>
              </a:rPr>
              <a:t>I[k]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lang="en-US" altLang="zh-TW" sz="20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reside.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Checkpoint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Region</a:t>
            </a:r>
            <a:r>
              <a:rPr lang="en-US" altLang="zh-TW" sz="2400" spc="2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spc="-5" dirty="0">
                <a:solidFill>
                  <a:srgbClr val="750E6C"/>
                </a:solidFill>
                <a:latin typeface="Consolas"/>
                <a:cs typeface="Consolas"/>
              </a:rPr>
              <a:t>CR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5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Records disk pointers to all latest pieces of</a:t>
            </a:r>
            <a:r>
              <a:rPr lang="en-US" altLang="zh-TW" sz="2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 err="1">
                <a:solidFill>
                  <a:srgbClr val="333333"/>
                </a:solidFill>
                <a:latin typeface="Consolas"/>
                <a:cs typeface="Consolas"/>
              </a:rPr>
              <a:t>imap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53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Flushed to disk periodically (e.g., every 30</a:t>
            </a:r>
            <a:r>
              <a:rPr lang="en-US" altLang="zh-TW" sz="20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seconds).</a:t>
            </a:r>
            <a:endParaRPr lang="en-US" altLang="zh-TW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9E50090-2A44-4135-92A0-06A6092C0408}"/>
              </a:ext>
            </a:extLst>
          </p:cNvPr>
          <p:cNvSpPr/>
          <p:nvPr/>
        </p:nvSpPr>
        <p:spPr>
          <a:xfrm>
            <a:off x="1992370" y="5104934"/>
            <a:ext cx="7791074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99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 Greatest Invention in 1990s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7992888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ts val="335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Invented by </a:t>
            </a:r>
            <a:r>
              <a:rPr lang="en-US" altLang="zh-TW" sz="2800" b="1" spc="-55" dirty="0">
                <a:solidFill>
                  <a:srgbClr val="333333"/>
                </a:solidFill>
                <a:latin typeface="Arial"/>
                <a:cs typeface="Arial"/>
              </a:rPr>
              <a:t>Dr.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Fujio</a:t>
            </a:r>
            <a:r>
              <a:rPr lang="en-US" altLang="zh-TW" sz="2800" b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 err="1">
                <a:solidFill>
                  <a:srgbClr val="333333"/>
                </a:solidFill>
                <a:latin typeface="Arial"/>
                <a:cs typeface="Arial"/>
              </a:rPr>
              <a:t>Masuoka</a:t>
            </a:r>
            <a:r>
              <a:rPr lang="zh-TW" altLang="en-US" sz="2800" dirty="0">
                <a:latin typeface="Arial"/>
                <a:cs typeface="Arial"/>
              </a:rPr>
              <a:t> </a:t>
            </a:r>
            <a:r>
              <a:rPr lang="en-US" altLang="zh-TW" sz="2800" b="1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zh-TW" altLang="en-US" sz="2800" b="1" spc="10" dirty="0">
                <a:solidFill>
                  <a:srgbClr val="333333"/>
                </a:solidFill>
                <a:latin typeface="Malgun Gothic"/>
                <a:cs typeface="Malgun Gothic"/>
              </a:rPr>
              <a:t>舛</a:t>
            </a:r>
            <a:r>
              <a:rPr lang="zh-TW" altLang="en-US" sz="2800" b="1" dirty="0">
                <a:solidFill>
                  <a:srgbClr val="333333"/>
                </a:solidFill>
                <a:latin typeface="Malgun Gothic"/>
                <a:cs typeface="Malgun Gothic"/>
              </a:rPr>
              <a:t>岡</a:t>
            </a:r>
            <a:r>
              <a:rPr lang="zh-TW" altLang="en-US" sz="2800" b="1" spc="3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lang="zh-TW" altLang="en-US" sz="2800" b="1" spc="5" dirty="0">
                <a:solidFill>
                  <a:srgbClr val="333333"/>
                </a:solidFill>
                <a:latin typeface="Malgun Gothic"/>
                <a:cs typeface="Malgun Gothic"/>
              </a:rPr>
              <a:t>富士</a:t>
            </a:r>
            <a:r>
              <a:rPr lang="zh-TW" altLang="en-US" sz="2800" b="1" spc="-5" dirty="0">
                <a:solidFill>
                  <a:srgbClr val="333333"/>
                </a:solidFill>
                <a:latin typeface="Malgun Gothic"/>
                <a:cs typeface="Malgun Gothic"/>
              </a:rPr>
              <a:t>雄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lang="zh-TW" altLang="en-US" sz="28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born in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1943,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while  working for 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Toshiba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around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1980.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28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 presented in 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IEEE</a:t>
            </a:r>
            <a:r>
              <a:rPr lang="en-US" altLang="zh-TW" sz="2800" i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International  Electron Devices Meeting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1984.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NAND flash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 introduced</a:t>
            </a:r>
            <a:r>
              <a:rPr lang="en-US" altLang="zh-TW" sz="2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endParaRPr lang="en-US" altLang="zh-TW"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en-US" altLang="zh-TW" sz="2800" b="1" dirty="0" err="1">
                <a:solidFill>
                  <a:srgbClr val="333333"/>
                </a:solidFill>
                <a:latin typeface="Arial"/>
                <a:cs typeface="Arial"/>
              </a:rPr>
              <a:t>SmartMedia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 storage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1995.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160655" indent="-342900">
              <a:lnSpc>
                <a:spcPct val="100000"/>
              </a:lnSpc>
              <a:spcBef>
                <a:spcPts val="24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NOR flash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commercialized</a:t>
            </a:r>
            <a:r>
              <a:rPr lang="en-US" altLang="zh-TW" sz="2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by  Intel in 1998 to replace the read-only memory (ROM) to store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BIOS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CB53517-48E5-4284-B2EC-B6B8C57B017B}"/>
              </a:ext>
            </a:extLst>
          </p:cNvPr>
          <p:cNvSpPr/>
          <p:nvPr/>
        </p:nvSpPr>
        <p:spPr>
          <a:xfrm>
            <a:off x="8929358" y="894730"/>
            <a:ext cx="2565654" cy="2539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7BE5F91-FB10-4083-9337-E264F6B140C3}"/>
              </a:ext>
            </a:extLst>
          </p:cNvPr>
          <p:cNvSpPr/>
          <p:nvPr/>
        </p:nvSpPr>
        <p:spPr>
          <a:xfrm>
            <a:off x="8929358" y="3901581"/>
            <a:ext cx="2565654" cy="2236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166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Flash-friendly On-Disk Layout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Key: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There is </a:t>
            </a:r>
            <a:r>
              <a:rPr lang="en-US" altLang="zh-TW" sz="2800" dirty="0">
                <a:solidFill>
                  <a:srgbClr val="00AF50"/>
                </a:solidFill>
                <a:latin typeface="Arial"/>
                <a:cs typeface="Arial"/>
              </a:rPr>
              <a:t>no re-position delay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flash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memory!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Flash</a:t>
            </a:r>
            <a:r>
              <a:rPr lang="en-US" altLang="zh-TW" sz="2800" b="1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Awareness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FS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metadata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located together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locality.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Start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address of main area is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aligned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zone</a:t>
            </a:r>
            <a:r>
              <a:rPr lang="en-US" altLang="zh-TW" sz="2400" b="1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size.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block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=4KB;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segment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=2MB;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section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=n segments;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zone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=m</a:t>
            </a:r>
            <a:r>
              <a:rPr lang="en-US" altLang="zh-TW" sz="20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sections.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cleaning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GC) is done in a unit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4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section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Cleaning Cost</a:t>
            </a:r>
            <a:r>
              <a:rPr lang="en-US" altLang="zh-TW" sz="2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Reduction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Multi-head logging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hot/cold data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separation.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F983EC3-9FE2-4EE5-BE25-5A251CE00D34}"/>
              </a:ext>
            </a:extLst>
          </p:cNvPr>
          <p:cNvSpPr/>
          <p:nvPr/>
        </p:nvSpPr>
        <p:spPr>
          <a:xfrm>
            <a:off x="1844447" y="4640386"/>
            <a:ext cx="8931975" cy="197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930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LFS Index Structure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LFS manages the disk space as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one big</a:t>
            </a:r>
            <a:r>
              <a:rPr lang="en-US" altLang="zh-TW" sz="2800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log.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LFS has the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update propagation</a:t>
            </a:r>
            <a:r>
              <a:rPr lang="en-US" altLang="zh-TW"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problem.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28CE4A0-97E0-4452-BDBE-0E877D7A0FEB}"/>
              </a:ext>
            </a:extLst>
          </p:cNvPr>
          <p:cNvSpPr/>
          <p:nvPr/>
        </p:nvSpPr>
        <p:spPr>
          <a:xfrm>
            <a:off x="1598612" y="1952791"/>
            <a:ext cx="8991600" cy="467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3458845" marR="5080" algn="just">
              <a:lnSpc>
                <a:spcPct val="100000"/>
              </a:lnSpc>
              <a:spcBef>
                <a:spcPts val="1560"/>
              </a:spcBef>
            </a:pP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If a leaf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 block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is updated its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direct index 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block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should be updated, too. Once the direct  index block is written, again its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indirect index 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b="1" i="1" u="sng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block</a:t>
            </a:r>
            <a:r>
              <a:rPr lang="en-US" altLang="zh-TW" b="1" i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should be</a:t>
            </a:r>
            <a:r>
              <a:rPr lang="en-US" altLang="zh-TW" i="1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i="1" spc="-5">
                <a:solidFill>
                  <a:srgbClr val="FF0000"/>
                </a:solidFill>
                <a:latin typeface="Arial"/>
                <a:cs typeface="Arial"/>
              </a:rPr>
              <a:t>updated.</a:t>
            </a:r>
            <a:endParaRPr lang="en-US" alt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1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F2FS Index Structure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Restrained update propagation by </a:t>
            </a:r>
            <a:r>
              <a:rPr lang="en-US" altLang="zh-TW" sz="2800" i="1" dirty="0">
                <a:solidFill>
                  <a:srgbClr val="750E6C"/>
                </a:solidFill>
                <a:latin typeface="Arial"/>
                <a:cs typeface="Arial"/>
              </a:rPr>
              <a:t>node address</a:t>
            </a:r>
            <a:r>
              <a:rPr lang="en-US" altLang="zh-TW" sz="2800" i="1" spc="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i="1" dirty="0">
                <a:solidFill>
                  <a:srgbClr val="750E6C"/>
                </a:solidFill>
                <a:latin typeface="Arial"/>
                <a:cs typeface="Arial"/>
              </a:rPr>
              <a:t>table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F2FS manages the flash space as </a:t>
            </a:r>
            <a:r>
              <a:rPr lang="en-US" altLang="zh-TW" sz="2800" i="1" dirty="0">
                <a:solidFill>
                  <a:srgbClr val="750E6C"/>
                </a:solidFill>
                <a:latin typeface="Arial"/>
                <a:cs typeface="Arial"/>
              </a:rPr>
              <a:t>multi-head log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33B3DD5-A0D5-4073-B85F-77C6E0CC8C08}"/>
              </a:ext>
            </a:extLst>
          </p:cNvPr>
          <p:cNvSpPr/>
          <p:nvPr/>
        </p:nvSpPr>
        <p:spPr>
          <a:xfrm>
            <a:off x="1598612" y="1988840"/>
            <a:ext cx="8991600" cy="4769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257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Multi-head Logging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lang="en-US" altLang="zh-TW" sz="2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temperature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Node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&gt;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 Node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&gt;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Indirect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Node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&gt;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User File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Separation of multi-head logs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NAND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flash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Hot/cold separation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reduces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cleaning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(GC)</a:t>
            </a:r>
            <a:r>
              <a:rPr lang="en-US" altLang="zh-TW" sz="24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overhead.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C82DCB-89E6-45D4-B5E6-3821D715EC67}"/>
              </a:ext>
            </a:extLst>
          </p:cNvPr>
          <p:cNvSpPr/>
          <p:nvPr/>
        </p:nvSpPr>
        <p:spPr>
          <a:xfrm>
            <a:off x="7606580" y="745035"/>
            <a:ext cx="4165854" cy="196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84470D5-AE84-4C69-A1B3-5C4B31A10081}"/>
              </a:ext>
            </a:extLst>
          </p:cNvPr>
          <p:cNvSpPr/>
          <p:nvPr/>
        </p:nvSpPr>
        <p:spPr>
          <a:xfrm>
            <a:off x="1692257" y="3861048"/>
            <a:ext cx="9019794" cy="3102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060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3676122" y="1772816"/>
            <a:ext cx="4836580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That’s all for today.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NAND Flash vs. NOR Flash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CC097A5-1648-4043-B96B-879877B91296}"/>
              </a:ext>
            </a:extLst>
          </p:cNvPr>
          <p:cNvSpPr/>
          <p:nvPr/>
        </p:nvSpPr>
        <p:spPr>
          <a:xfrm>
            <a:off x="1773932" y="1023890"/>
            <a:ext cx="8994923" cy="5429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2EF9BED-D3AC-4D73-96BA-811957CB7178}"/>
              </a:ext>
            </a:extLst>
          </p:cNvPr>
          <p:cNvSpPr/>
          <p:nvPr/>
        </p:nvSpPr>
        <p:spPr>
          <a:xfrm>
            <a:off x="3024290" y="1070729"/>
            <a:ext cx="3886200" cy="5334000"/>
          </a:xfrm>
          <a:custGeom>
            <a:avLst/>
            <a:gdLst/>
            <a:ahLst/>
            <a:cxnLst/>
            <a:rect l="l" t="t" r="r" b="b"/>
            <a:pathLst>
              <a:path w="3886200" h="5334000">
                <a:moveTo>
                  <a:pt x="0" y="5334000"/>
                </a:moveTo>
                <a:lnTo>
                  <a:pt x="3886200" y="5334000"/>
                </a:lnTo>
                <a:lnTo>
                  <a:pt x="3886200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856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NAND Flash Technology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EDF31A-C26D-453D-ADE8-9A55BEA3404C}"/>
              </a:ext>
            </a:extLst>
          </p:cNvPr>
          <p:cNvSpPr txBox="1"/>
          <p:nvPr/>
        </p:nvSpPr>
        <p:spPr>
          <a:xfrm>
            <a:off x="1790095" y="896065"/>
            <a:ext cx="3441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NAND Flash</a:t>
            </a:r>
            <a:r>
              <a:rPr sz="2800" b="1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Array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A9A1C92-F138-4AD7-B3B1-E2CF605318AA}"/>
              </a:ext>
            </a:extLst>
          </p:cNvPr>
          <p:cNvSpPr/>
          <p:nvPr/>
        </p:nvSpPr>
        <p:spPr>
          <a:xfrm>
            <a:off x="7176801" y="3555826"/>
            <a:ext cx="3257550" cy="3257550"/>
          </a:xfrm>
          <a:custGeom>
            <a:avLst/>
            <a:gdLst/>
            <a:ahLst/>
            <a:cxnLst/>
            <a:rect l="l" t="t" r="r" b="b"/>
            <a:pathLst>
              <a:path w="3257550" h="3257550">
                <a:moveTo>
                  <a:pt x="0" y="1628775"/>
                </a:moveTo>
                <a:lnTo>
                  <a:pt x="694" y="1580751"/>
                </a:lnTo>
                <a:lnTo>
                  <a:pt x="2764" y="1533072"/>
                </a:lnTo>
                <a:lnTo>
                  <a:pt x="6192" y="1485758"/>
                </a:lnTo>
                <a:lnTo>
                  <a:pt x="10958" y="1438826"/>
                </a:lnTo>
                <a:lnTo>
                  <a:pt x="17042" y="1392297"/>
                </a:lnTo>
                <a:lnTo>
                  <a:pt x="24426" y="1346189"/>
                </a:lnTo>
                <a:lnTo>
                  <a:pt x="33091" y="1300521"/>
                </a:lnTo>
                <a:lnTo>
                  <a:pt x="43017" y="1255313"/>
                </a:lnTo>
                <a:lnTo>
                  <a:pt x="54186" y="1210584"/>
                </a:lnTo>
                <a:lnTo>
                  <a:pt x="66578" y="1166352"/>
                </a:lnTo>
                <a:lnTo>
                  <a:pt x="80174" y="1122637"/>
                </a:lnTo>
                <a:lnTo>
                  <a:pt x="94956" y="1079458"/>
                </a:lnTo>
                <a:lnTo>
                  <a:pt x="110903" y="1036834"/>
                </a:lnTo>
                <a:lnTo>
                  <a:pt x="127998" y="994785"/>
                </a:lnTo>
                <a:lnTo>
                  <a:pt x="146220" y="953328"/>
                </a:lnTo>
                <a:lnTo>
                  <a:pt x="165551" y="912483"/>
                </a:lnTo>
                <a:lnTo>
                  <a:pt x="185972" y="872270"/>
                </a:lnTo>
                <a:lnTo>
                  <a:pt x="207464" y="832708"/>
                </a:lnTo>
                <a:lnTo>
                  <a:pt x="230006" y="793815"/>
                </a:lnTo>
                <a:lnTo>
                  <a:pt x="253582" y="755610"/>
                </a:lnTo>
                <a:lnTo>
                  <a:pt x="278170" y="718114"/>
                </a:lnTo>
                <a:lnTo>
                  <a:pt x="303753" y="681344"/>
                </a:lnTo>
                <a:lnTo>
                  <a:pt x="330311" y="645320"/>
                </a:lnTo>
                <a:lnTo>
                  <a:pt x="357825" y="610062"/>
                </a:lnTo>
                <a:lnTo>
                  <a:pt x="386276" y="575587"/>
                </a:lnTo>
                <a:lnTo>
                  <a:pt x="415645" y="541916"/>
                </a:lnTo>
                <a:lnTo>
                  <a:pt x="445912" y="509067"/>
                </a:lnTo>
                <a:lnTo>
                  <a:pt x="477059" y="477059"/>
                </a:lnTo>
                <a:lnTo>
                  <a:pt x="509067" y="445912"/>
                </a:lnTo>
                <a:lnTo>
                  <a:pt x="541916" y="415645"/>
                </a:lnTo>
                <a:lnTo>
                  <a:pt x="575587" y="386276"/>
                </a:lnTo>
                <a:lnTo>
                  <a:pt x="610062" y="357825"/>
                </a:lnTo>
                <a:lnTo>
                  <a:pt x="645320" y="330311"/>
                </a:lnTo>
                <a:lnTo>
                  <a:pt x="681344" y="303753"/>
                </a:lnTo>
                <a:lnTo>
                  <a:pt x="718114" y="278170"/>
                </a:lnTo>
                <a:lnTo>
                  <a:pt x="755610" y="253582"/>
                </a:lnTo>
                <a:lnTo>
                  <a:pt x="793815" y="230006"/>
                </a:lnTo>
                <a:lnTo>
                  <a:pt x="832708" y="207464"/>
                </a:lnTo>
                <a:lnTo>
                  <a:pt x="872270" y="185972"/>
                </a:lnTo>
                <a:lnTo>
                  <a:pt x="912483" y="165551"/>
                </a:lnTo>
                <a:lnTo>
                  <a:pt x="953328" y="146220"/>
                </a:lnTo>
                <a:lnTo>
                  <a:pt x="994785" y="127998"/>
                </a:lnTo>
                <a:lnTo>
                  <a:pt x="1036834" y="110903"/>
                </a:lnTo>
                <a:lnTo>
                  <a:pt x="1079458" y="94956"/>
                </a:lnTo>
                <a:lnTo>
                  <a:pt x="1122637" y="80174"/>
                </a:lnTo>
                <a:lnTo>
                  <a:pt x="1166352" y="66578"/>
                </a:lnTo>
                <a:lnTo>
                  <a:pt x="1210584" y="54186"/>
                </a:lnTo>
                <a:lnTo>
                  <a:pt x="1255313" y="43017"/>
                </a:lnTo>
                <a:lnTo>
                  <a:pt x="1300521" y="33091"/>
                </a:lnTo>
                <a:lnTo>
                  <a:pt x="1346189" y="24426"/>
                </a:lnTo>
                <a:lnTo>
                  <a:pt x="1392297" y="17042"/>
                </a:lnTo>
                <a:lnTo>
                  <a:pt x="1438826" y="10958"/>
                </a:lnTo>
                <a:lnTo>
                  <a:pt x="1485758" y="6192"/>
                </a:lnTo>
                <a:lnTo>
                  <a:pt x="1533072" y="2764"/>
                </a:lnTo>
                <a:lnTo>
                  <a:pt x="1580751" y="694"/>
                </a:lnTo>
                <a:lnTo>
                  <a:pt x="1628775" y="0"/>
                </a:lnTo>
                <a:lnTo>
                  <a:pt x="1676798" y="694"/>
                </a:lnTo>
                <a:lnTo>
                  <a:pt x="1724477" y="2764"/>
                </a:lnTo>
                <a:lnTo>
                  <a:pt x="1771791" y="6192"/>
                </a:lnTo>
                <a:lnTo>
                  <a:pt x="1818723" y="10958"/>
                </a:lnTo>
                <a:lnTo>
                  <a:pt x="1865252" y="17042"/>
                </a:lnTo>
                <a:lnTo>
                  <a:pt x="1911360" y="24426"/>
                </a:lnTo>
                <a:lnTo>
                  <a:pt x="1957028" y="33091"/>
                </a:lnTo>
                <a:lnTo>
                  <a:pt x="2002236" y="43017"/>
                </a:lnTo>
                <a:lnTo>
                  <a:pt x="2046965" y="54186"/>
                </a:lnTo>
                <a:lnTo>
                  <a:pt x="2091197" y="66578"/>
                </a:lnTo>
                <a:lnTo>
                  <a:pt x="2134912" y="80174"/>
                </a:lnTo>
                <a:lnTo>
                  <a:pt x="2178091" y="94956"/>
                </a:lnTo>
                <a:lnTo>
                  <a:pt x="2220715" y="110903"/>
                </a:lnTo>
                <a:lnTo>
                  <a:pt x="2262764" y="127998"/>
                </a:lnTo>
                <a:lnTo>
                  <a:pt x="2304221" y="146220"/>
                </a:lnTo>
                <a:lnTo>
                  <a:pt x="2345066" y="165551"/>
                </a:lnTo>
                <a:lnTo>
                  <a:pt x="2385279" y="185972"/>
                </a:lnTo>
                <a:lnTo>
                  <a:pt x="2424841" y="207464"/>
                </a:lnTo>
                <a:lnTo>
                  <a:pt x="2463734" y="230006"/>
                </a:lnTo>
                <a:lnTo>
                  <a:pt x="2501939" y="253582"/>
                </a:lnTo>
                <a:lnTo>
                  <a:pt x="2539435" y="278170"/>
                </a:lnTo>
                <a:lnTo>
                  <a:pt x="2576205" y="303753"/>
                </a:lnTo>
                <a:lnTo>
                  <a:pt x="2612229" y="330311"/>
                </a:lnTo>
                <a:lnTo>
                  <a:pt x="2647487" y="357825"/>
                </a:lnTo>
                <a:lnTo>
                  <a:pt x="2681962" y="386276"/>
                </a:lnTo>
                <a:lnTo>
                  <a:pt x="2715633" y="415645"/>
                </a:lnTo>
                <a:lnTo>
                  <a:pt x="2748482" y="445912"/>
                </a:lnTo>
                <a:lnTo>
                  <a:pt x="2780490" y="477059"/>
                </a:lnTo>
                <a:lnTo>
                  <a:pt x="2811637" y="509067"/>
                </a:lnTo>
                <a:lnTo>
                  <a:pt x="2841904" y="541916"/>
                </a:lnTo>
                <a:lnTo>
                  <a:pt x="2871273" y="575587"/>
                </a:lnTo>
                <a:lnTo>
                  <a:pt x="2899724" y="610062"/>
                </a:lnTo>
                <a:lnTo>
                  <a:pt x="2927238" y="645320"/>
                </a:lnTo>
                <a:lnTo>
                  <a:pt x="2953796" y="681344"/>
                </a:lnTo>
                <a:lnTo>
                  <a:pt x="2979379" y="718114"/>
                </a:lnTo>
                <a:lnTo>
                  <a:pt x="3003967" y="755610"/>
                </a:lnTo>
                <a:lnTo>
                  <a:pt x="3027543" y="793815"/>
                </a:lnTo>
                <a:lnTo>
                  <a:pt x="3050085" y="832708"/>
                </a:lnTo>
                <a:lnTo>
                  <a:pt x="3071577" y="872270"/>
                </a:lnTo>
                <a:lnTo>
                  <a:pt x="3091998" y="912483"/>
                </a:lnTo>
                <a:lnTo>
                  <a:pt x="3111329" y="953328"/>
                </a:lnTo>
                <a:lnTo>
                  <a:pt x="3129551" y="994785"/>
                </a:lnTo>
                <a:lnTo>
                  <a:pt x="3146646" y="1036834"/>
                </a:lnTo>
                <a:lnTo>
                  <a:pt x="3162593" y="1079458"/>
                </a:lnTo>
                <a:lnTo>
                  <a:pt x="3177375" y="1122637"/>
                </a:lnTo>
                <a:lnTo>
                  <a:pt x="3190971" y="1166352"/>
                </a:lnTo>
                <a:lnTo>
                  <a:pt x="3203363" y="1210584"/>
                </a:lnTo>
                <a:lnTo>
                  <a:pt x="3214532" y="1255313"/>
                </a:lnTo>
                <a:lnTo>
                  <a:pt x="3224458" y="1300521"/>
                </a:lnTo>
                <a:lnTo>
                  <a:pt x="3233123" y="1346189"/>
                </a:lnTo>
                <a:lnTo>
                  <a:pt x="3240507" y="1392297"/>
                </a:lnTo>
                <a:lnTo>
                  <a:pt x="3246591" y="1438826"/>
                </a:lnTo>
                <a:lnTo>
                  <a:pt x="3251357" y="1485758"/>
                </a:lnTo>
                <a:lnTo>
                  <a:pt x="3254785" y="1533072"/>
                </a:lnTo>
                <a:lnTo>
                  <a:pt x="3256855" y="1580751"/>
                </a:lnTo>
                <a:lnTo>
                  <a:pt x="3257550" y="1628775"/>
                </a:lnTo>
                <a:lnTo>
                  <a:pt x="3256855" y="1676798"/>
                </a:lnTo>
                <a:lnTo>
                  <a:pt x="3254785" y="1724477"/>
                </a:lnTo>
                <a:lnTo>
                  <a:pt x="3251357" y="1771791"/>
                </a:lnTo>
                <a:lnTo>
                  <a:pt x="3246591" y="1818723"/>
                </a:lnTo>
                <a:lnTo>
                  <a:pt x="3240507" y="1865252"/>
                </a:lnTo>
                <a:lnTo>
                  <a:pt x="3233123" y="1911360"/>
                </a:lnTo>
                <a:lnTo>
                  <a:pt x="3224458" y="1957028"/>
                </a:lnTo>
                <a:lnTo>
                  <a:pt x="3214532" y="2002236"/>
                </a:lnTo>
                <a:lnTo>
                  <a:pt x="3203363" y="2046965"/>
                </a:lnTo>
                <a:lnTo>
                  <a:pt x="3190971" y="2091197"/>
                </a:lnTo>
                <a:lnTo>
                  <a:pt x="3177375" y="2134911"/>
                </a:lnTo>
                <a:lnTo>
                  <a:pt x="3162593" y="2178090"/>
                </a:lnTo>
                <a:lnTo>
                  <a:pt x="3146646" y="2220714"/>
                </a:lnTo>
                <a:lnTo>
                  <a:pt x="3129551" y="2262764"/>
                </a:lnTo>
                <a:lnTo>
                  <a:pt x="3111329" y="2304221"/>
                </a:lnTo>
                <a:lnTo>
                  <a:pt x="3091998" y="2345065"/>
                </a:lnTo>
                <a:lnTo>
                  <a:pt x="3071577" y="2385278"/>
                </a:lnTo>
                <a:lnTo>
                  <a:pt x="3050085" y="2424841"/>
                </a:lnTo>
                <a:lnTo>
                  <a:pt x="3027543" y="2463734"/>
                </a:lnTo>
                <a:lnTo>
                  <a:pt x="3003967" y="2501938"/>
                </a:lnTo>
                <a:lnTo>
                  <a:pt x="2979379" y="2539435"/>
                </a:lnTo>
                <a:lnTo>
                  <a:pt x="2953796" y="2576204"/>
                </a:lnTo>
                <a:lnTo>
                  <a:pt x="2927238" y="2612228"/>
                </a:lnTo>
                <a:lnTo>
                  <a:pt x="2899724" y="2647487"/>
                </a:lnTo>
                <a:lnTo>
                  <a:pt x="2871273" y="2681961"/>
                </a:lnTo>
                <a:lnTo>
                  <a:pt x="2841904" y="2715633"/>
                </a:lnTo>
                <a:lnTo>
                  <a:pt x="2811637" y="2748482"/>
                </a:lnTo>
                <a:lnTo>
                  <a:pt x="2780490" y="2780489"/>
                </a:lnTo>
                <a:lnTo>
                  <a:pt x="2748482" y="2811636"/>
                </a:lnTo>
                <a:lnTo>
                  <a:pt x="2715633" y="2841904"/>
                </a:lnTo>
                <a:lnTo>
                  <a:pt x="2681962" y="2871272"/>
                </a:lnTo>
                <a:lnTo>
                  <a:pt x="2647487" y="2899723"/>
                </a:lnTo>
                <a:lnTo>
                  <a:pt x="2612229" y="2927237"/>
                </a:lnTo>
                <a:lnTo>
                  <a:pt x="2576205" y="2953795"/>
                </a:lnTo>
                <a:lnTo>
                  <a:pt x="2539435" y="2979378"/>
                </a:lnTo>
                <a:lnTo>
                  <a:pt x="2501939" y="3003966"/>
                </a:lnTo>
                <a:lnTo>
                  <a:pt x="2463734" y="3027542"/>
                </a:lnTo>
                <a:lnTo>
                  <a:pt x="2424841" y="3050085"/>
                </a:lnTo>
                <a:lnTo>
                  <a:pt x="2385279" y="3071576"/>
                </a:lnTo>
                <a:lnTo>
                  <a:pt x="2345066" y="3091997"/>
                </a:lnTo>
                <a:lnTo>
                  <a:pt x="2304221" y="3111328"/>
                </a:lnTo>
                <a:lnTo>
                  <a:pt x="2262764" y="3129550"/>
                </a:lnTo>
                <a:lnTo>
                  <a:pt x="2220715" y="3146645"/>
                </a:lnTo>
                <a:lnTo>
                  <a:pt x="2178091" y="3162592"/>
                </a:lnTo>
                <a:lnTo>
                  <a:pt x="2134912" y="3177374"/>
                </a:lnTo>
                <a:lnTo>
                  <a:pt x="2091197" y="3190970"/>
                </a:lnTo>
                <a:lnTo>
                  <a:pt x="2046965" y="3203362"/>
                </a:lnTo>
                <a:lnTo>
                  <a:pt x="2002236" y="3214531"/>
                </a:lnTo>
                <a:lnTo>
                  <a:pt x="1957028" y="3224457"/>
                </a:lnTo>
                <a:lnTo>
                  <a:pt x="1911360" y="3233122"/>
                </a:lnTo>
                <a:lnTo>
                  <a:pt x="1865252" y="3240506"/>
                </a:lnTo>
                <a:lnTo>
                  <a:pt x="1818723" y="3246590"/>
                </a:lnTo>
                <a:lnTo>
                  <a:pt x="1771791" y="3251356"/>
                </a:lnTo>
                <a:lnTo>
                  <a:pt x="1724477" y="3254783"/>
                </a:lnTo>
                <a:lnTo>
                  <a:pt x="1676798" y="3256854"/>
                </a:lnTo>
                <a:lnTo>
                  <a:pt x="1628775" y="3257548"/>
                </a:lnTo>
                <a:lnTo>
                  <a:pt x="1580751" y="3256854"/>
                </a:lnTo>
                <a:lnTo>
                  <a:pt x="1533072" y="3254783"/>
                </a:lnTo>
                <a:lnTo>
                  <a:pt x="1485758" y="3251356"/>
                </a:lnTo>
                <a:lnTo>
                  <a:pt x="1438826" y="3246590"/>
                </a:lnTo>
                <a:lnTo>
                  <a:pt x="1392297" y="3240506"/>
                </a:lnTo>
                <a:lnTo>
                  <a:pt x="1346189" y="3233122"/>
                </a:lnTo>
                <a:lnTo>
                  <a:pt x="1300521" y="3224457"/>
                </a:lnTo>
                <a:lnTo>
                  <a:pt x="1255313" y="3214531"/>
                </a:lnTo>
                <a:lnTo>
                  <a:pt x="1210584" y="3203362"/>
                </a:lnTo>
                <a:lnTo>
                  <a:pt x="1166352" y="3190970"/>
                </a:lnTo>
                <a:lnTo>
                  <a:pt x="1122637" y="3177374"/>
                </a:lnTo>
                <a:lnTo>
                  <a:pt x="1079458" y="3162592"/>
                </a:lnTo>
                <a:lnTo>
                  <a:pt x="1036834" y="3146645"/>
                </a:lnTo>
                <a:lnTo>
                  <a:pt x="994785" y="3129550"/>
                </a:lnTo>
                <a:lnTo>
                  <a:pt x="953328" y="3111328"/>
                </a:lnTo>
                <a:lnTo>
                  <a:pt x="912483" y="3091997"/>
                </a:lnTo>
                <a:lnTo>
                  <a:pt x="872270" y="3071576"/>
                </a:lnTo>
                <a:lnTo>
                  <a:pt x="832708" y="3050085"/>
                </a:lnTo>
                <a:lnTo>
                  <a:pt x="793815" y="3027542"/>
                </a:lnTo>
                <a:lnTo>
                  <a:pt x="755610" y="3003966"/>
                </a:lnTo>
                <a:lnTo>
                  <a:pt x="718114" y="2979378"/>
                </a:lnTo>
                <a:lnTo>
                  <a:pt x="681344" y="2953795"/>
                </a:lnTo>
                <a:lnTo>
                  <a:pt x="645320" y="2927237"/>
                </a:lnTo>
                <a:lnTo>
                  <a:pt x="610062" y="2899723"/>
                </a:lnTo>
                <a:lnTo>
                  <a:pt x="575587" y="2871272"/>
                </a:lnTo>
                <a:lnTo>
                  <a:pt x="541916" y="2841904"/>
                </a:lnTo>
                <a:lnTo>
                  <a:pt x="509067" y="2811636"/>
                </a:lnTo>
                <a:lnTo>
                  <a:pt x="477059" y="2780489"/>
                </a:lnTo>
                <a:lnTo>
                  <a:pt x="445912" y="2748482"/>
                </a:lnTo>
                <a:lnTo>
                  <a:pt x="415645" y="2715633"/>
                </a:lnTo>
                <a:lnTo>
                  <a:pt x="386276" y="2681961"/>
                </a:lnTo>
                <a:lnTo>
                  <a:pt x="357825" y="2647487"/>
                </a:lnTo>
                <a:lnTo>
                  <a:pt x="330311" y="2612228"/>
                </a:lnTo>
                <a:lnTo>
                  <a:pt x="303753" y="2576204"/>
                </a:lnTo>
                <a:lnTo>
                  <a:pt x="278170" y="2539435"/>
                </a:lnTo>
                <a:lnTo>
                  <a:pt x="253582" y="2501938"/>
                </a:lnTo>
                <a:lnTo>
                  <a:pt x="230006" y="2463734"/>
                </a:lnTo>
                <a:lnTo>
                  <a:pt x="207464" y="2424841"/>
                </a:lnTo>
                <a:lnTo>
                  <a:pt x="185972" y="2385278"/>
                </a:lnTo>
                <a:lnTo>
                  <a:pt x="165551" y="2345065"/>
                </a:lnTo>
                <a:lnTo>
                  <a:pt x="146220" y="2304221"/>
                </a:lnTo>
                <a:lnTo>
                  <a:pt x="127998" y="2262764"/>
                </a:lnTo>
                <a:lnTo>
                  <a:pt x="110903" y="2220714"/>
                </a:lnTo>
                <a:lnTo>
                  <a:pt x="94956" y="2178090"/>
                </a:lnTo>
                <a:lnTo>
                  <a:pt x="80174" y="2134911"/>
                </a:lnTo>
                <a:lnTo>
                  <a:pt x="66578" y="2091197"/>
                </a:lnTo>
                <a:lnTo>
                  <a:pt x="54186" y="2046965"/>
                </a:lnTo>
                <a:lnTo>
                  <a:pt x="43017" y="2002236"/>
                </a:lnTo>
                <a:lnTo>
                  <a:pt x="33091" y="1957028"/>
                </a:lnTo>
                <a:lnTo>
                  <a:pt x="24426" y="1911360"/>
                </a:lnTo>
                <a:lnTo>
                  <a:pt x="17042" y="1865252"/>
                </a:lnTo>
                <a:lnTo>
                  <a:pt x="10958" y="1818723"/>
                </a:lnTo>
                <a:lnTo>
                  <a:pt x="6192" y="1771791"/>
                </a:lnTo>
                <a:lnTo>
                  <a:pt x="2764" y="1724477"/>
                </a:lnTo>
                <a:lnTo>
                  <a:pt x="694" y="1676798"/>
                </a:lnTo>
                <a:lnTo>
                  <a:pt x="0" y="16287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B7F8E15-095D-48EF-86F4-03AFCA4A374A}"/>
              </a:ext>
            </a:extLst>
          </p:cNvPr>
          <p:cNvSpPr/>
          <p:nvPr/>
        </p:nvSpPr>
        <p:spPr>
          <a:xfrm>
            <a:off x="7280052" y="4120087"/>
            <a:ext cx="3050286" cy="2129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E625E5A0-61C6-411D-8D90-31AF30A99E41}"/>
              </a:ext>
            </a:extLst>
          </p:cNvPr>
          <p:cNvSpPr/>
          <p:nvPr/>
        </p:nvSpPr>
        <p:spPr>
          <a:xfrm>
            <a:off x="8459627" y="3543254"/>
            <a:ext cx="694944" cy="694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C46EFC2-1D16-4945-9A08-BDA763B73382}"/>
              </a:ext>
            </a:extLst>
          </p:cNvPr>
          <p:cNvSpPr txBox="1"/>
          <p:nvPr/>
        </p:nvSpPr>
        <p:spPr>
          <a:xfrm>
            <a:off x="7209185" y="2496520"/>
            <a:ext cx="33299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202565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Erase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750E6C"/>
                </a:solidFill>
                <a:latin typeface="Arial"/>
                <a:cs typeface="Arial"/>
              </a:rPr>
              <a:t>Remove </a:t>
            </a:r>
            <a:r>
              <a:rPr sz="2000" spc="-5" dirty="0">
                <a:latin typeface="Arial"/>
                <a:cs typeface="Arial"/>
              </a:rPr>
              <a:t>electrons  from FG to lower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voltage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Read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750E6C"/>
                </a:solidFill>
                <a:latin typeface="Arial"/>
                <a:cs typeface="Arial"/>
              </a:rPr>
              <a:t>Sense </a:t>
            </a:r>
            <a:r>
              <a:rPr sz="2000" spc="-5" dirty="0">
                <a:latin typeface="Arial"/>
                <a:cs typeface="Arial"/>
              </a:rPr>
              <a:t>voltage 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11402BF4-2079-406D-B6CB-4A6872848224}"/>
              </a:ext>
            </a:extLst>
          </p:cNvPr>
          <p:cNvSpPr/>
          <p:nvPr/>
        </p:nvSpPr>
        <p:spPr>
          <a:xfrm>
            <a:off x="9211849" y="4000835"/>
            <a:ext cx="1499235" cy="1212215"/>
          </a:xfrm>
          <a:custGeom>
            <a:avLst/>
            <a:gdLst/>
            <a:ahLst/>
            <a:cxnLst/>
            <a:rect l="l" t="t" r="r" b="b"/>
            <a:pathLst>
              <a:path w="1499234" h="1212214">
                <a:moveTo>
                  <a:pt x="636397" y="1046226"/>
                </a:moveTo>
                <a:lnTo>
                  <a:pt x="266573" y="1046226"/>
                </a:lnTo>
                <a:lnTo>
                  <a:pt x="0" y="1211707"/>
                </a:lnTo>
                <a:lnTo>
                  <a:pt x="636397" y="1046226"/>
                </a:lnTo>
                <a:close/>
              </a:path>
              <a:path w="1499234" h="1212214">
                <a:moveTo>
                  <a:pt x="1499107" y="0"/>
                </a:moveTo>
                <a:lnTo>
                  <a:pt x="20065" y="0"/>
                </a:lnTo>
                <a:lnTo>
                  <a:pt x="20065" y="1046226"/>
                </a:lnTo>
                <a:lnTo>
                  <a:pt x="1499107" y="1046226"/>
                </a:lnTo>
                <a:lnTo>
                  <a:pt x="1499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6AB0FE1-6B6A-4BA5-AB75-C3E47010D0E3}"/>
              </a:ext>
            </a:extLst>
          </p:cNvPr>
          <p:cNvSpPr/>
          <p:nvPr/>
        </p:nvSpPr>
        <p:spPr>
          <a:xfrm>
            <a:off x="9211849" y="4000835"/>
            <a:ext cx="1499235" cy="1212215"/>
          </a:xfrm>
          <a:custGeom>
            <a:avLst/>
            <a:gdLst/>
            <a:ahLst/>
            <a:cxnLst/>
            <a:rect l="l" t="t" r="r" b="b"/>
            <a:pathLst>
              <a:path w="1499234" h="1212214">
                <a:moveTo>
                  <a:pt x="20065" y="0"/>
                </a:moveTo>
                <a:lnTo>
                  <a:pt x="266573" y="0"/>
                </a:lnTo>
                <a:lnTo>
                  <a:pt x="636397" y="0"/>
                </a:lnTo>
                <a:lnTo>
                  <a:pt x="1499107" y="0"/>
                </a:lnTo>
                <a:lnTo>
                  <a:pt x="1499107" y="610235"/>
                </a:lnTo>
                <a:lnTo>
                  <a:pt x="1499107" y="871855"/>
                </a:lnTo>
                <a:lnTo>
                  <a:pt x="1499107" y="1046226"/>
                </a:lnTo>
                <a:lnTo>
                  <a:pt x="636397" y="1046226"/>
                </a:lnTo>
                <a:lnTo>
                  <a:pt x="0" y="1211707"/>
                </a:lnTo>
                <a:lnTo>
                  <a:pt x="266573" y="1046226"/>
                </a:lnTo>
                <a:lnTo>
                  <a:pt x="20065" y="1046226"/>
                </a:lnTo>
                <a:lnTo>
                  <a:pt x="20065" y="871855"/>
                </a:lnTo>
                <a:lnTo>
                  <a:pt x="20065" y="610235"/>
                </a:lnTo>
                <a:lnTo>
                  <a:pt x="20065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1CEA598-AD67-40BA-AF72-E10F82060B8E}"/>
              </a:ext>
            </a:extLst>
          </p:cNvPr>
          <p:cNvSpPr/>
          <p:nvPr/>
        </p:nvSpPr>
        <p:spPr>
          <a:xfrm>
            <a:off x="9268872" y="4037792"/>
            <a:ext cx="1399031" cy="975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0AF0D68-7F18-44D4-8571-4D4E7394A836}"/>
              </a:ext>
            </a:extLst>
          </p:cNvPr>
          <p:cNvSpPr/>
          <p:nvPr/>
        </p:nvSpPr>
        <p:spPr>
          <a:xfrm>
            <a:off x="2591466" y="2345390"/>
            <a:ext cx="3548379" cy="3157855"/>
          </a:xfrm>
          <a:custGeom>
            <a:avLst/>
            <a:gdLst/>
            <a:ahLst/>
            <a:cxnLst/>
            <a:rect l="l" t="t" r="r" b="b"/>
            <a:pathLst>
              <a:path w="3548379" h="3157854">
                <a:moveTo>
                  <a:pt x="0" y="3157728"/>
                </a:moveTo>
                <a:lnTo>
                  <a:pt x="3547872" y="3157728"/>
                </a:lnTo>
                <a:lnTo>
                  <a:pt x="3547872" y="0"/>
                </a:lnTo>
                <a:lnTo>
                  <a:pt x="0" y="0"/>
                </a:lnTo>
                <a:lnTo>
                  <a:pt x="0" y="3157728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33A0B91-4C41-42B5-8C81-5CF7BF2F063A}"/>
              </a:ext>
            </a:extLst>
          </p:cNvPr>
          <p:cNvSpPr txBox="1"/>
          <p:nvPr/>
        </p:nvSpPr>
        <p:spPr>
          <a:xfrm>
            <a:off x="6183279" y="4855672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62156F3-C8DC-4DAA-AE59-AF1ECB815663}"/>
              </a:ext>
            </a:extLst>
          </p:cNvPr>
          <p:cNvSpPr/>
          <p:nvPr/>
        </p:nvSpPr>
        <p:spPr>
          <a:xfrm>
            <a:off x="1735740" y="1414226"/>
            <a:ext cx="5455158" cy="5222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451EDE0B-7290-4813-BD25-E9BDBFFD5CD9}"/>
              </a:ext>
            </a:extLst>
          </p:cNvPr>
          <p:cNvSpPr/>
          <p:nvPr/>
        </p:nvSpPr>
        <p:spPr>
          <a:xfrm>
            <a:off x="5768625" y="3645742"/>
            <a:ext cx="2515870" cy="991869"/>
          </a:xfrm>
          <a:custGeom>
            <a:avLst/>
            <a:gdLst/>
            <a:ahLst/>
            <a:cxnLst/>
            <a:rect l="l" t="t" r="r" b="b"/>
            <a:pathLst>
              <a:path w="2515870" h="991870">
                <a:moveTo>
                  <a:pt x="0" y="991742"/>
                </a:moveTo>
                <a:lnTo>
                  <a:pt x="25156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F7BC79EC-9240-4F08-99E1-20BF4BD27F47}"/>
              </a:ext>
            </a:extLst>
          </p:cNvPr>
          <p:cNvSpPr/>
          <p:nvPr/>
        </p:nvSpPr>
        <p:spPr>
          <a:xfrm>
            <a:off x="5768625" y="5338144"/>
            <a:ext cx="2315845" cy="1299210"/>
          </a:xfrm>
          <a:custGeom>
            <a:avLst/>
            <a:gdLst/>
            <a:ahLst/>
            <a:cxnLst/>
            <a:rect l="l" t="t" r="r" b="b"/>
            <a:pathLst>
              <a:path w="2315845" h="1299209">
                <a:moveTo>
                  <a:pt x="0" y="0"/>
                </a:moveTo>
                <a:lnTo>
                  <a:pt x="2315591" y="129895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05635758-FB7A-44E2-BCF2-07D712D3C809}"/>
              </a:ext>
            </a:extLst>
          </p:cNvPr>
          <p:cNvSpPr txBox="1"/>
          <p:nvPr/>
        </p:nvSpPr>
        <p:spPr>
          <a:xfrm>
            <a:off x="6294785" y="809606"/>
            <a:ext cx="4286885" cy="189801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NAND Flash</a:t>
            </a:r>
            <a:r>
              <a:rPr sz="28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Cell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solidFill>
                  <a:srgbClr val="750E6C"/>
                </a:solidFill>
                <a:latin typeface="Arial"/>
                <a:cs typeface="Arial"/>
              </a:rPr>
              <a:t>Floating-Gate</a:t>
            </a:r>
            <a:r>
              <a:rPr sz="2400" b="1" spc="-20" dirty="0">
                <a:solidFill>
                  <a:srgbClr val="750E6C"/>
                </a:solidFill>
                <a:latin typeface="Arial"/>
                <a:cs typeface="Arial"/>
              </a:rPr>
              <a:t> Transistor</a:t>
            </a:r>
            <a:endParaRPr sz="2400">
              <a:latin typeface="Arial"/>
              <a:cs typeface="Arial"/>
            </a:endParaRPr>
          </a:p>
          <a:p>
            <a:pPr marL="1155700" marR="232410" lvl="2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latin typeface="Arial"/>
                <a:cs typeface="Arial"/>
              </a:rPr>
              <a:t>Program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750E6C"/>
                </a:solidFill>
                <a:latin typeface="Arial"/>
                <a:cs typeface="Arial"/>
              </a:rPr>
              <a:t>Inject </a:t>
            </a:r>
            <a:r>
              <a:rPr sz="2000" spc="-5" dirty="0">
                <a:latin typeface="Arial"/>
                <a:cs typeface="Arial"/>
              </a:rPr>
              <a:t>electrons  into FG to raise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voltage</a:t>
            </a:r>
            <a:endParaRPr sz="2000">
              <a:latin typeface="Arial"/>
              <a:cs typeface="Arial"/>
            </a:endParaRPr>
          </a:p>
          <a:p>
            <a:pPr marL="71120">
              <a:lnSpc>
                <a:spcPts val="1945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Flash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0546D753-C326-48AA-93BE-8502D6189250}"/>
              </a:ext>
            </a:extLst>
          </p:cNvPr>
          <p:cNvSpPr txBox="1"/>
          <p:nvPr/>
        </p:nvSpPr>
        <p:spPr>
          <a:xfrm>
            <a:off x="6353459" y="2682193"/>
            <a:ext cx="622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Page  (R/W)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261BC186-0360-4EC7-8849-87A236D07D3B}"/>
              </a:ext>
            </a:extLst>
          </p:cNvPr>
          <p:cNvSpPr txBox="1"/>
          <p:nvPr/>
        </p:nvSpPr>
        <p:spPr>
          <a:xfrm>
            <a:off x="1707545" y="2407874"/>
            <a:ext cx="801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Flash  Block  (Erase)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59DC7D1B-000B-4954-8A7C-222502A6DAAF}"/>
              </a:ext>
            </a:extLst>
          </p:cNvPr>
          <p:cNvSpPr txBox="1"/>
          <p:nvPr/>
        </p:nvSpPr>
        <p:spPr>
          <a:xfrm>
            <a:off x="1713895" y="5844240"/>
            <a:ext cx="267398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2905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Flash Management –  Why and How? A  detailed overview of  flash management  techniques, SMART  Modular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Technologies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69F41C4B-AD1B-41D9-9F96-673AB55AB920}"/>
              </a:ext>
            </a:extLst>
          </p:cNvPr>
          <p:cNvSpPr/>
          <p:nvPr/>
        </p:nvSpPr>
        <p:spPr>
          <a:xfrm>
            <a:off x="7710582" y="5122625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259746" y="488078"/>
                </a:moveTo>
                <a:lnTo>
                  <a:pt x="255777" y="517207"/>
                </a:lnTo>
                <a:lnTo>
                  <a:pt x="334551" y="490474"/>
                </a:lnTo>
                <a:lnTo>
                  <a:pt x="271652" y="490474"/>
                </a:lnTo>
                <a:lnTo>
                  <a:pt x="259746" y="488078"/>
                </a:lnTo>
                <a:close/>
              </a:path>
              <a:path w="336550" h="517525">
                <a:moveTo>
                  <a:pt x="262328" y="469127"/>
                </a:moveTo>
                <a:lnTo>
                  <a:pt x="259746" y="488078"/>
                </a:lnTo>
                <a:lnTo>
                  <a:pt x="271652" y="490474"/>
                </a:lnTo>
                <a:lnTo>
                  <a:pt x="275463" y="471805"/>
                </a:lnTo>
                <a:lnTo>
                  <a:pt x="262328" y="469127"/>
                </a:lnTo>
                <a:close/>
              </a:path>
              <a:path w="336550" h="517525">
                <a:moveTo>
                  <a:pt x="266064" y="441706"/>
                </a:moveTo>
                <a:lnTo>
                  <a:pt x="262328" y="469127"/>
                </a:lnTo>
                <a:lnTo>
                  <a:pt x="275463" y="471805"/>
                </a:lnTo>
                <a:lnTo>
                  <a:pt x="271652" y="490474"/>
                </a:lnTo>
                <a:lnTo>
                  <a:pt x="334551" y="490474"/>
                </a:lnTo>
                <a:lnTo>
                  <a:pt x="336423" y="489839"/>
                </a:lnTo>
                <a:lnTo>
                  <a:pt x="266064" y="441706"/>
                </a:lnTo>
                <a:close/>
              </a:path>
              <a:path w="336550" h="517525">
                <a:moveTo>
                  <a:pt x="215646" y="195707"/>
                </a:moveTo>
                <a:lnTo>
                  <a:pt x="196596" y="195707"/>
                </a:lnTo>
                <a:lnTo>
                  <a:pt x="196723" y="196850"/>
                </a:lnTo>
                <a:lnTo>
                  <a:pt x="196596" y="434340"/>
                </a:lnTo>
                <a:lnTo>
                  <a:pt x="215900" y="467995"/>
                </a:lnTo>
                <a:lnTo>
                  <a:pt x="250825" y="486283"/>
                </a:lnTo>
                <a:lnTo>
                  <a:pt x="259746" y="488078"/>
                </a:lnTo>
                <a:lnTo>
                  <a:pt x="262328" y="469127"/>
                </a:lnTo>
                <a:lnTo>
                  <a:pt x="258016" y="468249"/>
                </a:lnTo>
                <a:lnTo>
                  <a:pt x="257048" y="468249"/>
                </a:lnTo>
                <a:lnTo>
                  <a:pt x="255524" y="467741"/>
                </a:lnTo>
                <a:lnTo>
                  <a:pt x="255769" y="467741"/>
                </a:lnTo>
                <a:lnTo>
                  <a:pt x="247776" y="464566"/>
                </a:lnTo>
                <a:lnTo>
                  <a:pt x="240029" y="460883"/>
                </a:lnTo>
                <a:lnTo>
                  <a:pt x="240210" y="460883"/>
                </a:lnTo>
                <a:lnTo>
                  <a:pt x="234080" y="457454"/>
                </a:lnTo>
                <a:lnTo>
                  <a:pt x="233934" y="457454"/>
                </a:lnTo>
                <a:lnTo>
                  <a:pt x="233172" y="456946"/>
                </a:lnTo>
                <a:lnTo>
                  <a:pt x="227329" y="452755"/>
                </a:lnTo>
                <a:lnTo>
                  <a:pt x="227500" y="452755"/>
                </a:lnTo>
                <a:lnTo>
                  <a:pt x="223907" y="449580"/>
                </a:lnTo>
                <a:lnTo>
                  <a:pt x="223774" y="449580"/>
                </a:lnTo>
                <a:lnTo>
                  <a:pt x="222758" y="448564"/>
                </a:lnTo>
                <a:lnTo>
                  <a:pt x="222927" y="448564"/>
                </a:lnTo>
                <a:lnTo>
                  <a:pt x="220387" y="445516"/>
                </a:lnTo>
                <a:lnTo>
                  <a:pt x="220218" y="445516"/>
                </a:lnTo>
                <a:lnTo>
                  <a:pt x="219328" y="444246"/>
                </a:lnTo>
                <a:lnTo>
                  <a:pt x="217938" y="441833"/>
                </a:lnTo>
                <a:lnTo>
                  <a:pt x="217804" y="441833"/>
                </a:lnTo>
                <a:lnTo>
                  <a:pt x="216915" y="440182"/>
                </a:lnTo>
                <a:lnTo>
                  <a:pt x="217204" y="440182"/>
                </a:lnTo>
                <a:lnTo>
                  <a:pt x="216558" y="438404"/>
                </a:lnTo>
                <a:lnTo>
                  <a:pt x="216281" y="438404"/>
                </a:lnTo>
                <a:lnTo>
                  <a:pt x="215773" y="436245"/>
                </a:lnTo>
                <a:lnTo>
                  <a:pt x="216041" y="436245"/>
                </a:lnTo>
                <a:lnTo>
                  <a:pt x="215758" y="433705"/>
                </a:lnTo>
                <a:lnTo>
                  <a:pt x="215646" y="195707"/>
                </a:lnTo>
                <a:close/>
              </a:path>
              <a:path w="336550" h="517525">
                <a:moveTo>
                  <a:pt x="255524" y="467741"/>
                </a:moveTo>
                <a:lnTo>
                  <a:pt x="257048" y="468249"/>
                </a:lnTo>
                <a:lnTo>
                  <a:pt x="256027" y="467843"/>
                </a:lnTo>
                <a:lnTo>
                  <a:pt x="255524" y="467741"/>
                </a:lnTo>
                <a:close/>
              </a:path>
              <a:path w="336550" h="517525">
                <a:moveTo>
                  <a:pt x="256027" y="467843"/>
                </a:moveTo>
                <a:lnTo>
                  <a:pt x="257048" y="468249"/>
                </a:lnTo>
                <a:lnTo>
                  <a:pt x="258016" y="468249"/>
                </a:lnTo>
                <a:lnTo>
                  <a:pt x="256027" y="467843"/>
                </a:lnTo>
                <a:close/>
              </a:path>
              <a:path w="336550" h="517525">
                <a:moveTo>
                  <a:pt x="255769" y="467741"/>
                </a:moveTo>
                <a:lnTo>
                  <a:pt x="255524" y="467741"/>
                </a:lnTo>
                <a:lnTo>
                  <a:pt x="256027" y="467843"/>
                </a:lnTo>
                <a:lnTo>
                  <a:pt x="255769" y="467741"/>
                </a:lnTo>
                <a:close/>
              </a:path>
              <a:path w="336550" h="517525">
                <a:moveTo>
                  <a:pt x="248387" y="464808"/>
                </a:moveTo>
                <a:close/>
              </a:path>
              <a:path w="336550" h="517525">
                <a:moveTo>
                  <a:pt x="247871" y="464566"/>
                </a:moveTo>
                <a:lnTo>
                  <a:pt x="248387" y="464808"/>
                </a:lnTo>
                <a:lnTo>
                  <a:pt x="247871" y="464566"/>
                </a:lnTo>
                <a:close/>
              </a:path>
              <a:path w="336550" h="517525">
                <a:moveTo>
                  <a:pt x="240210" y="460883"/>
                </a:moveTo>
                <a:lnTo>
                  <a:pt x="240029" y="460883"/>
                </a:lnTo>
                <a:lnTo>
                  <a:pt x="240664" y="461137"/>
                </a:lnTo>
                <a:lnTo>
                  <a:pt x="240210" y="460883"/>
                </a:lnTo>
                <a:close/>
              </a:path>
              <a:path w="336550" h="517525">
                <a:moveTo>
                  <a:pt x="233172" y="456946"/>
                </a:moveTo>
                <a:lnTo>
                  <a:pt x="233934" y="457454"/>
                </a:lnTo>
                <a:lnTo>
                  <a:pt x="233396" y="457071"/>
                </a:lnTo>
                <a:lnTo>
                  <a:pt x="233172" y="456946"/>
                </a:lnTo>
                <a:close/>
              </a:path>
              <a:path w="336550" h="517525">
                <a:moveTo>
                  <a:pt x="233396" y="457071"/>
                </a:moveTo>
                <a:lnTo>
                  <a:pt x="233934" y="457454"/>
                </a:lnTo>
                <a:lnTo>
                  <a:pt x="234080" y="457454"/>
                </a:lnTo>
                <a:lnTo>
                  <a:pt x="233396" y="457071"/>
                </a:lnTo>
                <a:close/>
              </a:path>
              <a:path w="336550" h="517525">
                <a:moveTo>
                  <a:pt x="233220" y="456946"/>
                </a:moveTo>
                <a:lnTo>
                  <a:pt x="233396" y="457071"/>
                </a:lnTo>
                <a:lnTo>
                  <a:pt x="233220" y="456946"/>
                </a:lnTo>
                <a:close/>
              </a:path>
              <a:path w="336550" h="517525">
                <a:moveTo>
                  <a:pt x="228204" y="453377"/>
                </a:moveTo>
                <a:close/>
              </a:path>
              <a:path w="336550" h="517525">
                <a:moveTo>
                  <a:pt x="227500" y="452755"/>
                </a:moveTo>
                <a:lnTo>
                  <a:pt x="227329" y="452755"/>
                </a:lnTo>
                <a:lnTo>
                  <a:pt x="228204" y="453377"/>
                </a:lnTo>
                <a:lnTo>
                  <a:pt x="227500" y="452755"/>
                </a:lnTo>
                <a:close/>
              </a:path>
              <a:path w="336550" h="517525">
                <a:moveTo>
                  <a:pt x="222758" y="448564"/>
                </a:moveTo>
                <a:lnTo>
                  <a:pt x="223774" y="449580"/>
                </a:lnTo>
                <a:lnTo>
                  <a:pt x="223400" y="449131"/>
                </a:lnTo>
                <a:lnTo>
                  <a:pt x="222758" y="448564"/>
                </a:lnTo>
                <a:close/>
              </a:path>
              <a:path w="336550" h="517525">
                <a:moveTo>
                  <a:pt x="223400" y="449131"/>
                </a:moveTo>
                <a:lnTo>
                  <a:pt x="223774" y="449580"/>
                </a:lnTo>
                <a:lnTo>
                  <a:pt x="223907" y="449580"/>
                </a:lnTo>
                <a:lnTo>
                  <a:pt x="223400" y="449131"/>
                </a:lnTo>
                <a:close/>
              </a:path>
              <a:path w="336550" h="517525">
                <a:moveTo>
                  <a:pt x="222927" y="448564"/>
                </a:moveTo>
                <a:lnTo>
                  <a:pt x="222758" y="448564"/>
                </a:lnTo>
                <a:lnTo>
                  <a:pt x="223400" y="449131"/>
                </a:lnTo>
                <a:lnTo>
                  <a:pt x="222927" y="448564"/>
                </a:lnTo>
                <a:close/>
              </a:path>
              <a:path w="336550" h="517525">
                <a:moveTo>
                  <a:pt x="219328" y="444246"/>
                </a:moveTo>
                <a:lnTo>
                  <a:pt x="220218" y="445516"/>
                </a:lnTo>
                <a:lnTo>
                  <a:pt x="219728" y="444725"/>
                </a:lnTo>
                <a:lnTo>
                  <a:pt x="219328" y="444246"/>
                </a:lnTo>
                <a:close/>
              </a:path>
              <a:path w="336550" h="517525">
                <a:moveTo>
                  <a:pt x="219728" y="444725"/>
                </a:moveTo>
                <a:lnTo>
                  <a:pt x="220218" y="445516"/>
                </a:lnTo>
                <a:lnTo>
                  <a:pt x="220387" y="445516"/>
                </a:lnTo>
                <a:lnTo>
                  <a:pt x="219728" y="444725"/>
                </a:lnTo>
                <a:close/>
              </a:path>
              <a:path w="336550" h="517525">
                <a:moveTo>
                  <a:pt x="219431" y="444246"/>
                </a:moveTo>
                <a:lnTo>
                  <a:pt x="219728" y="444725"/>
                </a:lnTo>
                <a:lnTo>
                  <a:pt x="219431" y="444246"/>
                </a:lnTo>
                <a:close/>
              </a:path>
              <a:path w="336550" h="517525">
                <a:moveTo>
                  <a:pt x="216915" y="440182"/>
                </a:moveTo>
                <a:lnTo>
                  <a:pt x="217804" y="441833"/>
                </a:lnTo>
                <a:lnTo>
                  <a:pt x="217615" y="441312"/>
                </a:lnTo>
                <a:lnTo>
                  <a:pt x="216915" y="440182"/>
                </a:lnTo>
                <a:close/>
              </a:path>
              <a:path w="336550" h="517525">
                <a:moveTo>
                  <a:pt x="217615" y="441312"/>
                </a:moveTo>
                <a:lnTo>
                  <a:pt x="217804" y="441833"/>
                </a:lnTo>
                <a:lnTo>
                  <a:pt x="217938" y="441833"/>
                </a:lnTo>
                <a:lnTo>
                  <a:pt x="217615" y="441312"/>
                </a:lnTo>
                <a:close/>
              </a:path>
              <a:path w="336550" h="517525">
                <a:moveTo>
                  <a:pt x="217204" y="440182"/>
                </a:moveTo>
                <a:lnTo>
                  <a:pt x="216915" y="440182"/>
                </a:lnTo>
                <a:lnTo>
                  <a:pt x="217615" y="441312"/>
                </a:lnTo>
                <a:lnTo>
                  <a:pt x="217204" y="440182"/>
                </a:lnTo>
                <a:close/>
              </a:path>
              <a:path w="336550" h="517525">
                <a:moveTo>
                  <a:pt x="215773" y="436245"/>
                </a:moveTo>
                <a:lnTo>
                  <a:pt x="216281" y="438404"/>
                </a:lnTo>
                <a:lnTo>
                  <a:pt x="216159" y="437306"/>
                </a:lnTo>
                <a:lnTo>
                  <a:pt x="215773" y="436245"/>
                </a:lnTo>
                <a:close/>
              </a:path>
              <a:path w="336550" h="517525">
                <a:moveTo>
                  <a:pt x="216159" y="437306"/>
                </a:moveTo>
                <a:lnTo>
                  <a:pt x="216281" y="438404"/>
                </a:lnTo>
                <a:lnTo>
                  <a:pt x="216558" y="438404"/>
                </a:lnTo>
                <a:lnTo>
                  <a:pt x="216159" y="437306"/>
                </a:lnTo>
                <a:close/>
              </a:path>
              <a:path w="336550" h="517525">
                <a:moveTo>
                  <a:pt x="216041" y="436245"/>
                </a:moveTo>
                <a:lnTo>
                  <a:pt x="215773" y="436245"/>
                </a:lnTo>
                <a:lnTo>
                  <a:pt x="216159" y="437306"/>
                </a:lnTo>
                <a:lnTo>
                  <a:pt x="216041" y="436245"/>
                </a:lnTo>
                <a:close/>
              </a:path>
              <a:path w="336550" h="517525">
                <a:moveTo>
                  <a:pt x="215646" y="432689"/>
                </a:moveTo>
                <a:lnTo>
                  <a:pt x="215646" y="433705"/>
                </a:lnTo>
                <a:lnTo>
                  <a:pt x="215646" y="432689"/>
                </a:lnTo>
                <a:close/>
              </a:path>
              <a:path w="336550" h="517525">
                <a:moveTo>
                  <a:pt x="196596" y="195897"/>
                </a:moveTo>
                <a:lnTo>
                  <a:pt x="196596" y="196850"/>
                </a:lnTo>
                <a:lnTo>
                  <a:pt x="196596" y="195897"/>
                </a:lnTo>
                <a:close/>
              </a:path>
              <a:path w="336550" h="517525">
                <a:moveTo>
                  <a:pt x="196094" y="192137"/>
                </a:moveTo>
                <a:lnTo>
                  <a:pt x="196596" y="195897"/>
                </a:lnTo>
                <a:lnTo>
                  <a:pt x="196596" y="195707"/>
                </a:lnTo>
                <a:lnTo>
                  <a:pt x="215646" y="195707"/>
                </a:lnTo>
                <a:lnTo>
                  <a:pt x="215646" y="195199"/>
                </a:lnTo>
                <a:lnTo>
                  <a:pt x="215400" y="193167"/>
                </a:lnTo>
                <a:lnTo>
                  <a:pt x="196469" y="193167"/>
                </a:lnTo>
                <a:lnTo>
                  <a:pt x="196094" y="192137"/>
                </a:lnTo>
                <a:close/>
              </a:path>
              <a:path w="336550" h="517525">
                <a:moveTo>
                  <a:pt x="195961" y="191135"/>
                </a:moveTo>
                <a:lnTo>
                  <a:pt x="196094" y="192137"/>
                </a:lnTo>
                <a:lnTo>
                  <a:pt x="196469" y="193167"/>
                </a:lnTo>
                <a:lnTo>
                  <a:pt x="195961" y="191135"/>
                </a:lnTo>
                <a:close/>
              </a:path>
              <a:path w="336550" h="517525">
                <a:moveTo>
                  <a:pt x="215155" y="191135"/>
                </a:moveTo>
                <a:lnTo>
                  <a:pt x="195961" y="191135"/>
                </a:lnTo>
                <a:lnTo>
                  <a:pt x="196469" y="193167"/>
                </a:lnTo>
                <a:lnTo>
                  <a:pt x="215400" y="193167"/>
                </a:lnTo>
                <a:lnTo>
                  <a:pt x="215155" y="191135"/>
                </a:lnTo>
                <a:close/>
              </a:path>
              <a:path w="336550" h="517525">
                <a:moveTo>
                  <a:pt x="194754" y="188452"/>
                </a:moveTo>
                <a:lnTo>
                  <a:pt x="196094" y="192137"/>
                </a:lnTo>
                <a:lnTo>
                  <a:pt x="195961" y="191135"/>
                </a:lnTo>
                <a:lnTo>
                  <a:pt x="215155" y="191135"/>
                </a:lnTo>
                <a:lnTo>
                  <a:pt x="214925" y="189230"/>
                </a:lnTo>
                <a:lnTo>
                  <a:pt x="195199" y="189230"/>
                </a:lnTo>
                <a:lnTo>
                  <a:pt x="194754" y="188452"/>
                </a:lnTo>
                <a:close/>
              </a:path>
              <a:path w="336550" h="517525">
                <a:moveTo>
                  <a:pt x="194437" y="187579"/>
                </a:moveTo>
                <a:lnTo>
                  <a:pt x="194754" y="188452"/>
                </a:lnTo>
                <a:lnTo>
                  <a:pt x="195199" y="189230"/>
                </a:lnTo>
                <a:lnTo>
                  <a:pt x="194437" y="187579"/>
                </a:lnTo>
                <a:close/>
              </a:path>
              <a:path w="336550" h="517525">
                <a:moveTo>
                  <a:pt x="214666" y="187579"/>
                </a:moveTo>
                <a:lnTo>
                  <a:pt x="194437" y="187579"/>
                </a:lnTo>
                <a:lnTo>
                  <a:pt x="195199" y="189230"/>
                </a:lnTo>
                <a:lnTo>
                  <a:pt x="214925" y="189230"/>
                </a:lnTo>
                <a:lnTo>
                  <a:pt x="214757" y="187833"/>
                </a:lnTo>
                <a:lnTo>
                  <a:pt x="214666" y="187579"/>
                </a:lnTo>
                <a:close/>
              </a:path>
              <a:path w="336550" h="517525">
                <a:moveTo>
                  <a:pt x="192546" y="184587"/>
                </a:moveTo>
                <a:lnTo>
                  <a:pt x="194754" y="188452"/>
                </a:lnTo>
                <a:lnTo>
                  <a:pt x="194437" y="187579"/>
                </a:lnTo>
                <a:lnTo>
                  <a:pt x="214666" y="187579"/>
                </a:lnTo>
                <a:lnTo>
                  <a:pt x="213807" y="185166"/>
                </a:lnTo>
                <a:lnTo>
                  <a:pt x="193039" y="185166"/>
                </a:lnTo>
                <a:lnTo>
                  <a:pt x="192546" y="184587"/>
                </a:lnTo>
                <a:close/>
              </a:path>
              <a:path w="336550" h="517525">
                <a:moveTo>
                  <a:pt x="192150" y="183896"/>
                </a:moveTo>
                <a:lnTo>
                  <a:pt x="192546" y="184587"/>
                </a:lnTo>
                <a:lnTo>
                  <a:pt x="193039" y="185166"/>
                </a:lnTo>
                <a:lnTo>
                  <a:pt x="192150" y="183896"/>
                </a:lnTo>
                <a:close/>
              </a:path>
              <a:path w="336550" h="517525">
                <a:moveTo>
                  <a:pt x="213355" y="183896"/>
                </a:moveTo>
                <a:lnTo>
                  <a:pt x="192150" y="183896"/>
                </a:lnTo>
                <a:lnTo>
                  <a:pt x="193039" y="185166"/>
                </a:lnTo>
                <a:lnTo>
                  <a:pt x="213807" y="185166"/>
                </a:lnTo>
                <a:lnTo>
                  <a:pt x="213355" y="183896"/>
                </a:lnTo>
                <a:close/>
              </a:path>
              <a:path w="336550" h="517525">
                <a:moveTo>
                  <a:pt x="189005" y="180440"/>
                </a:moveTo>
                <a:lnTo>
                  <a:pt x="192546" y="184587"/>
                </a:lnTo>
                <a:lnTo>
                  <a:pt x="192150" y="183896"/>
                </a:lnTo>
                <a:lnTo>
                  <a:pt x="213355" y="183896"/>
                </a:lnTo>
                <a:lnTo>
                  <a:pt x="212316" y="180975"/>
                </a:lnTo>
                <a:lnTo>
                  <a:pt x="189611" y="180975"/>
                </a:lnTo>
                <a:lnTo>
                  <a:pt x="189005" y="180440"/>
                </a:lnTo>
                <a:close/>
              </a:path>
              <a:path w="336550" h="517525">
                <a:moveTo>
                  <a:pt x="188595" y="179959"/>
                </a:moveTo>
                <a:lnTo>
                  <a:pt x="189005" y="180440"/>
                </a:lnTo>
                <a:lnTo>
                  <a:pt x="189611" y="180975"/>
                </a:lnTo>
                <a:lnTo>
                  <a:pt x="188595" y="179959"/>
                </a:lnTo>
                <a:close/>
              </a:path>
              <a:path w="336550" h="517525">
                <a:moveTo>
                  <a:pt x="211871" y="179959"/>
                </a:moveTo>
                <a:lnTo>
                  <a:pt x="188595" y="179959"/>
                </a:lnTo>
                <a:lnTo>
                  <a:pt x="189611" y="180975"/>
                </a:lnTo>
                <a:lnTo>
                  <a:pt x="212316" y="180975"/>
                </a:lnTo>
                <a:lnTo>
                  <a:pt x="212089" y="180340"/>
                </a:lnTo>
                <a:lnTo>
                  <a:pt x="211871" y="179959"/>
                </a:lnTo>
                <a:close/>
              </a:path>
              <a:path w="336550" h="517525">
                <a:moveTo>
                  <a:pt x="184150" y="176149"/>
                </a:moveTo>
                <a:lnTo>
                  <a:pt x="189005" y="180440"/>
                </a:lnTo>
                <a:lnTo>
                  <a:pt x="188595" y="179959"/>
                </a:lnTo>
                <a:lnTo>
                  <a:pt x="211871" y="179959"/>
                </a:lnTo>
                <a:lnTo>
                  <a:pt x="209975" y="176657"/>
                </a:lnTo>
                <a:lnTo>
                  <a:pt x="184912" y="176657"/>
                </a:lnTo>
                <a:lnTo>
                  <a:pt x="184150" y="176149"/>
                </a:lnTo>
                <a:close/>
              </a:path>
              <a:path w="336550" h="517525">
                <a:moveTo>
                  <a:pt x="178308" y="172085"/>
                </a:moveTo>
                <a:lnTo>
                  <a:pt x="184912" y="176657"/>
                </a:lnTo>
                <a:lnTo>
                  <a:pt x="209975" y="176657"/>
                </a:lnTo>
                <a:lnTo>
                  <a:pt x="208152" y="173482"/>
                </a:lnTo>
                <a:lnTo>
                  <a:pt x="207299" y="172466"/>
                </a:lnTo>
                <a:lnTo>
                  <a:pt x="179070" y="172466"/>
                </a:lnTo>
                <a:lnTo>
                  <a:pt x="178308" y="172085"/>
                </a:lnTo>
                <a:close/>
              </a:path>
              <a:path w="336550" h="517525">
                <a:moveTo>
                  <a:pt x="171703" y="168275"/>
                </a:moveTo>
                <a:lnTo>
                  <a:pt x="179070" y="172466"/>
                </a:lnTo>
                <a:lnTo>
                  <a:pt x="207299" y="172466"/>
                </a:lnTo>
                <a:lnTo>
                  <a:pt x="203992" y="168529"/>
                </a:lnTo>
                <a:lnTo>
                  <a:pt x="172338" y="168529"/>
                </a:lnTo>
                <a:lnTo>
                  <a:pt x="171703" y="168275"/>
                </a:lnTo>
                <a:close/>
              </a:path>
              <a:path w="336550" h="517525">
                <a:moveTo>
                  <a:pt x="199940" y="164592"/>
                </a:moveTo>
                <a:lnTo>
                  <a:pt x="163957" y="164592"/>
                </a:lnTo>
                <a:lnTo>
                  <a:pt x="164591" y="164846"/>
                </a:lnTo>
                <a:lnTo>
                  <a:pt x="172338" y="168529"/>
                </a:lnTo>
                <a:lnTo>
                  <a:pt x="203992" y="168529"/>
                </a:lnTo>
                <a:lnTo>
                  <a:pt x="202819" y="167132"/>
                </a:lnTo>
                <a:lnTo>
                  <a:pt x="199940" y="164592"/>
                </a:lnTo>
                <a:close/>
              </a:path>
              <a:path w="336550" h="517525">
                <a:moveTo>
                  <a:pt x="164107" y="164662"/>
                </a:moveTo>
                <a:lnTo>
                  <a:pt x="164497" y="164846"/>
                </a:lnTo>
                <a:lnTo>
                  <a:pt x="164107" y="164662"/>
                </a:lnTo>
                <a:close/>
              </a:path>
              <a:path w="336550" h="517525">
                <a:moveTo>
                  <a:pt x="155194" y="161290"/>
                </a:moveTo>
                <a:lnTo>
                  <a:pt x="164107" y="164662"/>
                </a:lnTo>
                <a:lnTo>
                  <a:pt x="163957" y="164592"/>
                </a:lnTo>
                <a:lnTo>
                  <a:pt x="199940" y="164592"/>
                </a:lnTo>
                <a:lnTo>
                  <a:pt x="196341" y="161417"/>
                </a:lnTo>
                <a:lnTo>
                  <a:pt x="155701" y="161417"/>
                </a:lnTo>
                <a:lnTo>
                  <a:pt x="155194" y="161290"/>
                </a:lnTo>
                <a:close/>
              </a:path>
              <a:path w="336550" h="517525">
                <a:moveTo>
                  <a:pt x="187877" y="155575"/>
                </a:moveTo>
                <a:lnTo>
                  <a:pt x="135509" y="155575"/>
                </a:lnTo>
                <a:lnTo>
                  <a:pt x="136016" y="155702"/>
                </a:lnTo>
                <a:lnTo>
                  <a:pt x="146303" y="158369"/>
                </a:lnTo>
                <a:lnTo>
                  <a:pt x="155701" y="161417"/>
                </a:lnTo>
                <a:lnTo>
                  <a:pt x="196341" y="161417"/>
                </a:lnTo>
                <a:lnTo>
                  <a:pt x="188975" y="156210"/>
                </a:lnTo>
                <a:lnTo>
                  <a:pt x="187877" y="155575"/>
                </a:lnTo>
                <a:close/>
              </a:path>
              <a:path w="336550" h="517525">
                <a:moveTo>
                  <a:pt x="145796" y="158242"/>
                </a:moveTo>
                <a:lnTo>
                  <a:pt x="146192" y="158369"/>
                </a:lnTo>
                <a:lnTo>
                  <a:pt x="145796" y="158242"/>
                </a:lnTo>
                <a:close/>
              </a:path>
              <a:path w="336550" h="517525">
                <a:moveTo>
                  <a:pt x="135923" y="155682"/>
                </a:moveTo>
                <a:close/>
              </a:path>
              <a:path w="336550" h="517525">
                <a:moveTo>
                  <a:pt x="183923" y="153289"/>
                </a:moveTo>
                <a:lnTo>
                  <a:pt x="124587" y="153289"/>
                </a:lnTo>
                <a:lnTo>
                  <a:pt x="135923" y="155682"/>
                </a:lnTo>
                <a:lnTo>
                  <a:pt x="135509" y="155575"/>
                </a:lnTo>
                <a:lnTo>
                  <a:pt x="187877" y="155575"/>
                </a:lnTo>
                <a:lnTo>
                  <a:pt x="183923" y="153289"/>
                </a:lnTo>
                <a:close/>
              </a:path>
              <a:path w="336550" h="517525">
                <a:moveTo>
                  <a:pt x="149700" y="139518"/>
                </a:moveTo>
                <a:lnTo>
                  <a:pt x="102997" y="147955"/>
                </a:lnTo>
                <a:lnTo>
                  <a:pt x="76590" y="149088"/>
                </a:lnTo>
                <a:lnTo>
                  <a:pt x="88900" y="149352"/>
                </a:lnTo>
                <a:lnTo>
                  <a:pt x="88519" y="149352"/>
                </a:lnTo>
                <a:lnTo>
                  <a:pt x="101473" y="150241"/>
                </a:lnTo>
                <a:lnTo>
                  <a:pt x="101091" y="150241"/>
                </a:lnTo>
                <a:lnTo>
                  <a:pt x="113537" y="151511"/>
                </a:lnTo>
                <a:lnTo>
                  <a:pt x="113157" y="151511"/>
                </a:lnTo>
                <a:lnTo>
                  <a:pt x="125095" y="153416"/>
                </a:lnTo>
                <a:lnTo>
                  <a:pt x="124587" y="153289"/>
                </a:lnTo>
                <a:lnTo>
                  <a:pt x="183923" y="153289"/>
                </a:lnTo>
                <a:lnTo>
                  <a:pt x="180848" y="151511"/>
                </a:lnTo>
                <a:lnTo>
                  <a:pt x="171831" y="147193"/>
                </a:lnTo>
                <a:lnTo>
                  <a:pt x="161925" y="143383"/>
                </a:lnTo>
                <a:lnTo>
                  <a:pt x="151384" y="139954"/>
                </a:lnTo>
                <a:lnTo>
                  <a:pt x="149700" y="139518"/>
                </a:lnTo>
                <a:close/>
              </a:path>
              <a:path w="336550" h="517525">
                <a:moveTo>
                  <a:pt x="76073" y="149077"/>
                </a:moveTo>
                <a:lnTo>
                  <a:pt x="76590" y="149088"/>
                </a:lnTo>
                <a:lnTo>
                  <a:pt x="76073" y="149077"/>
                </a:lnTo>
                <a:close/>
              </a:path>
              <a:path w="336550" h="517525">
                <a:moveTo>
                  <a:pt x="76492" y="130059"/>
                </a:moveTo>
                <a:lnTo>
                  <a:pt x="76073" y="130068"/>
                </a:lnTo>
                <a:lnTo>
                  <a:pt x="76073" y="149077"/>
                </a:lnTo>
                <a:lnTo>
                  <a:pt x="76590" y="149088"/>
                </a:lnTo>
                <a:lnTo>
                  <a:pt x="89535" y="148844"/>
                </a:lnTo>
                <a:lnTo>
                  <a:pt x="128270" y="144653"/>
                </a:lnTo>
                <a:lnTo>
                  <a:pt x="149700" y="139518"/>
                </a:lnTo>
                <a:lnTo>
                  <a:pt x="140081" y="137033"/>
                </a:lnTo>
                <a:lnTo>
                  <a:pt x="89535" y="130429"/>
                </a:lnTo>
                <a:lnTo>
                  <a:pt x="76492" y="130059"/>
                </a:lnTo>
                <a:close/>
              </a:path>
              <a:path w="336550" h="517525">
                <a:moveTo>
                  <a:pt x="76073" y="130068"/>
                </a:moveTo>
                <a:lnTo>
                  <a:pt x="0" y="131699"/>
                </a:lnTo>
                <a:lnTo>
                  <a:pt x="0" y="147447"/>
                </a:lnTo>
                <a:lnTo>
                  <a:pt x="76073" y="149077"/>
                </a:lnTo>
                <a:lnTo>
                  <a:pt x="76073" y="130068"/>
                </a:lnTo>
                <a:close/>
              </a:path>
              <a:path w="336550" h="517525">
                <a:moveTo>
                  <a:pt x="101473" y="128905"/>
                </a:moveTo>
                <a:lnTo>
                  <a:pt x="88519" y="129794"/>
                </a:lnTo>
                <a:lnTo>
                  <a:pt x="88900" y="129794"/>
                </a:lnTo>
                <a:lnTo>
                  <a:pt x="76492" y="130059"/>
                </a:lnTo>
                <a:lnTo>
                  <a:pt x="115824" y="132588"/>
                </a:lnTo>
                <a:lnTo>
                  <a:pt x="149700" y="139518"/>
                </a:lnTo>
                <a:lnTo>
                  <a:pt x="151384" y="139065"/>
                </a:lnTo>
                <a:lnTo>
                  <a:pt x="161925" y="135763"/>
                </a:lnTo>
                <a:lnTo>
                  <a:pt x="171703" y="131953"/>
                </a:lnTo>
                <a:lnTo>
                  <a:pt x="177889" y="129032"/>
                </a:lnTo>
                <a:lnTo>
                  <a:pt x="100964" y="129032"/>
                </a:lnTo>
                <a:lnTo>
                  <a:pt x="101473" y="128905"/>
                </a:lnTo>
                <a:close/>
              </a:path>
              <a:path w="336550" h="517525">
                <a:moveTo>
                  <a:pt x="76073" y="130048"/>
                </a:moveTo>
                <a:lnTo>
                  <a:pt x="76492" y="130059"/>
                </a:lnTo>
                <a:lnTo>
                  <a:pt x="76073" y="130048"/>
                </a:lnTo>
                <a:close/>
              </a:path>
              <a:path w="336550" h="517525">
                <a:moveTo>
                  <a:pt x="113537" y="127508"/>
                </a:moveTo>
                <a:lnTo>
                  <a:pt x="100964" y="129032"/>
                </a:lnTo>
                <a:lnTo>
                  <a:pt x="177889" y="129032"/>
                </a:lnTo>
                <a:lnTo>
                  <a:pt x="180848" y="127635"/>
                </a:lnTo>
                <a:lnTo>
                  <a:pt x="113157" y="127635"/>
                </a:lnTo>
                <a:lnTo>
                  <a:pt x="113537" y="127508"/>
                </a:lnTo>
                <a:close/>
              </a:path>
              <a:path w="336550" h="517525">
                <a:moveTo>
                  <a:pt x="187692" y="123571"/>
                </a:moveTo>
                <a:lnTo>
                  <a:pt x="136016" y="123571"/>
                </a:lnTo>
                <a:lnTo>
                  <a:pt x="135509" y="123698"/>
                </a:lnTo>
                <a:lnTo>
                  <a:pt x="124587" y="125857"/>
                </a:lnTo>
                <a:lnTo>
                  <a:pt x="125222" y="125857"/>
                </a:lnTo>
                <a:lnTo>
                  <a:pt x="113157" y="127635"/>
                </a:lnTo>
                <a:lnTo>
                  <a:pt x="180848" y="127635"/>
                </a:lnTo>
                <a:lnTo>
                  <a:pt x="187692" y="123571"/>
                </a:lnTo>
                <a:close/>
              </a:path>
              <a:path w="336550" h="517525">
                <a:moveTo>
                  <a:pt x="135868" y="123600"/>
                </a:moveTo>
                <a:lnTo>
                  <a:pt x="135382" y="123698"/>
                </a:lnTo>
                <a:lnTo>
                  <a:pt x="135868" y="123600"/>
                </a:lnTo>
                <a:close/>
              </a:path>
              <a:path w="336550" h="517525">
                <a:moveTo>
                  <a:pt x="191922" y="120777"/>
                </a:moveTo>
                <a:lnTo>
                  <a:pt x="146303" y="120777"/>
                </a:lnTo>
                <a:lnTo>
                  <a:pt x="135868" y="123600"/>
                </a:lnTo>
                <a:lnTo>
                  <a:pt x="136016" y="123571"/>
                </a:lnTo>
                <a:lnTo>
                  <a:pt x="187692" y="123571"/>
                </a:lnTo>
                <a:lnTo>
                  <a:pt x="188975" y="122809"/>
                </a:lnTo>
                <a:lnTo>
                  <a:pt x="191922" y="120777"/>
                </a:lnTo>
                <a:close/>
              </a:path>
              <a:path w="336550" h="517525">
                <a:moveTo>
                  <a:pt x="196341" y="117729"/>
                </a:moveTo>
                <a:lnTo>
                  <a:pt x="155701" y="117729"/>
                </a:lnTo>
                <a:lnTo>
                  <a:pt x="145796" y="120904"/>
                </a:lnTo>
                <a:lnTo>
                  <a:pt x="146303" y="120777"/>
                </a:lnTo>
                <a:lnTo>
                  <a:pt x="191922" y="120777"/>
                </a:lnTo>
                <a:lnTo>
                  <a:pt x="196341" y="117729"/>
                </a:lnTo>
                <a:close/>
              </a:path>
              <a:path w="336550" h="517525">
                <a:moveTo>
                  <a:pt x="200228" y="114300"/>
                </a:moveTo>
                <a:lnTo>
                  <a:pt x="164591" y="114300"/>
                </a:lnTo>
                <a:lnTo>
                  <a:pt x="163957" y="114554"/>
                </a:lnTo>
                <a:lnTo>
                  <a:pt x="155194" y="117856"/>
                </a:lnTo>
                <a:lnTo>
                  <a:pt x="155701" y="117729"/>
                </a:lnTo>
                <a:lnTo>
                  <a:pt x="196341" y="117729"/>
                </a:lnTo>
                <a:lnTo>
                  <a:pt x="200228" y="114300"/>
                </a:lnTo>
                <a:close/>
              </a:path>
              <a:path w="336550" h="517525">
                <a:moveTo>
                  <a:pt x="164107" y="114483"/>
                </a:moveTo>
                <a:lnTo>
                  <a:pt x="163920" y="114554"/>
                </a:lnTo>
                <a:lnTo>
                  <a:pt x="164107" y="114483"/>
                </a:lnTo>
                <a:close/>
              </a:path>
              <a:path w="336550" h="517525">
                <a:moveTo>
                  <a:pt x="203992" y="110617"/>
                </a:moveTo>
                <a:lnTo>
                  <a:pt x="172338" y="110617"/>
                </a:lnTo>
                <a:lnTo>
                  <a:pt x="171576" y="110998"/>
                </a:lnTo>
                <a:lnTo>
                  <a:pt x="164107" y="114483"/>
                </a:lnTo>
                <a:lnTo>
                  <a:pt x="164591" y="114300"/>
                </a:lnTo>
                <a:lnTo>
                  <a:pt x="200228" y="114300"/>
                </a:lnTo>
                <a:lnTo>
                  <a:pt x="202819" y="112014"/>
                </a:lnTo>
                <a:lnTo>
                  <a:pt x="203992" y="110617"/>
                </a:lnTo>
                <a:close/>
              </a:path>
              <a:path w="336550" h="517525">
                <a:moveTo>
                  <a:pt x="171775" y="110881"/>
                </a:moveTo>
                <a:lnTo>
                  <a:pt x="171527" y="110998"/>
                </a:lnTo>
                <a:lnTo>
                  <a:pt x="171775" y="110881"/>
                </a:lnTo>
                <a:close/>
              </a:path>
              <a:path w="336550" h="517525">
                <a:moveTo>
                  <a:pt x="172338" y="110617"/>
                </a:moveTo>
                <a:lnTo>
                  <a:pt x="171775" y="110881"/>
                </a:lnTo>
                <a:lnTo>
                  <a:pt x="171576" y="110998"/>
                </a:lnTo>
                <a:lnTo>
                  <a:pt x="172338" y="110617"/>
                </a:lnTo>
                <a:close/>
              </a:path>
              <a:path w="336550" h="517525">
                <a:moveTo>
                  <a:pt x="178943" y="106680"/>
                </a:moveTo>
                <a:lnTo>
                  <a:pt x="171775" y="110881"/>
                </a:lnTo>
                <a:lnTo>
                  <a:pt x="172338" y="110617"/>
                </a:lnTo>
                <a:lnTo>
                  <a:pt x="203992" y="110617"/>
                </a:lnTo>
                <a:lnTo>
                  <a:pt x="206979" y="107061"/>
                </a:lnTo>
                <a:lnTo>
                  <a:pt x="178435" y="107061"/>
                </a:lnTo>
                <a:lnTo>
                  <a:pt x="178943" y="106680"/>
                </a:lnTo>
                <a:close/>
              </a:path>
              <a:path w="336550" h="517525">
                <a:moveTo>
                  <a:pt x="210010" y="102489"/>
                </a:moveTo>
                <a:lnTo>
                  <a:pt x="184912" y="102489"/>
                </a:lnTo>
                <a:lnTo>
                  <a:pt x="178435" y="107061"/>
                </a:lnTo>
                <a:lnTo>
                  <a:pt x="206979" y="107061"/>
                </a:lnTo>
                <a:lnTo>
                  <a:pt x="208152" y="105664"/>
                </a:lnTo>
                <a:lnTo>
                  <a:pt x="210010" y="102489"/>
                </a:lnTo>
                <a:close/>
              </a:path>
              <a:path w="336550" h="517525">
                <a:moveTo>
                  <a:pt x="189435" y="98326"/>
                </a:moveTo>
                <a:lnTo>
                  <a:pt x="184064" y="103087"/>
                </a:lnTo>
                <a:lnTo>
                  <a:pt x="184912" y="102489"/>
                </a:lnTo>
                <a:lnTo>
                  <a:pt x="210010" y="102489"/>
                </a:lnTo>
                <a:lnTo>
                  <a:pt x="211941" y="99187"/>
                </a:lnTo>
                <a:lnTo>
                  <a:pt x="188722" y="99187"/>
                </a:lnTo>
                <a:lnTo>
                  <a:pt x="189435" y="98326"/>
                </a:lnTo>
                <a:close/>
              </a:path>
              <a:path w="336550" h="517525">
                <a:moveTo>
                  <a:pt x="189611" y="98171"/>
                </a:moveTo>
                <a:lnTo>
                  <a:pt x="189435" y="98326"/>
                </a:lnTo>
                <a:lnTo>
                  <a:pt x="188722" y="99187"/>
                </a:lnTo>
                <a:lnTo>
                  <a:pt x="189611" y="98171"/>
                </a:lnTo>
                <a:close/>
              </a:path>
              <a:path w="336550" h="517525">
                <a:moveTo>
                  <a:pt x="212361" y="98171"/>
                </a:moveTo>
                <a:lnTo>
                  <a:pt x="189611" y="98171"/>
                </a:lnTo>
                <a:lnTo>
                  <a:pt x="188722" y="99187"/>
                </a:lnTo>
                <a:lnTo>
                  <a:pt x="211941" y="99187"/>
                </a:lnTo>
                <a:lnTo>
                  <a:pt x="212089" y="98933"/>
                </a:lnTo>
                <a:lnTo>
                  <a:pt x="212361" y="98171"/>
                </a:lnTo>
                <a:close/>
              </a:path>
              <a:path w="336550" h="517525">
                <a:moveTo>
                  <a:pt x="192748" y="94331"/>
                </a:moveTo>
                <a:lnTo>
                  <a:pt x="189435" y="98326"/>
                </a:lnTo>
                <a:lnTo>
                  <a:pt x="189611" y="98171"/>
                </a:lnTo>
                <a:lnTo>
                  <a:pt x="212361" y="98171"/>
                </a:lnTo>
                <a:lnTo>
                  <a:pt x="213355" y="95377"/>
                </a:lnTo>
                <a:lnTo>
                  <a:pt x="192150" y="95377"/>
                </a:lnTo>
                <a:lnTo>
                  <a:pt x="192748" y="94331"/>
                </a:lnTo>
                <a:close/>
              </a:path>
              <a:path w="336550" h="517525">
                <a:moveTo>
                  <a:pt x="193039" y="93980"/>
                </a:moveTo>
                <a:lnTo>
                  <a:pt x="192748" y="94331"/>
                </a:lnTo>
                <a:lnTo>
                  <a:pt x="192150" y="95377"/>
                </a:lnTo>
                <a:lnTo>
                  <a:pt x="193039" y="93980"/>
                </a:lnTo>
                <a:close/>
              </a:path>
              <a:path w="336550" h="517525">
                <a:moveTo>
                  <a:pt x="213852" y="93980"/>
                </a:moveTo>
                <a:lnTo>
                  <a:pt x="193039" y="93980"/>
                </a:lnTo>
                <a:lnTo>
                  <a:pt x="192150" y="95377"/>
                </a:lnTo>
                <a:lnTo>
                  <a:pt x="213355" y="95377"/>
                </a:lnTo>
                <a:lnTo>
                  <a:pt x="213852" y="93980"/>
                </a:lnTo>
                <a:close/>
              </a:path>
              <a:path w="336550" h="517525">
                <a:moveTo>
                  <a:pt x="194735" y="90853"/>
                </a:moveTo>
                <a:lnTo>
                  <a:pt x="192748" y="94331"/>
                </a:lnTo>
                <a:lnTo>
                  <a:pt x="193039" y="93980"/>
                </a:lnTo>
                <a:lnTo>
                  <a:pt x="213852" y="93980"/>
                </a:lnTo>
                <a:lnTo>
                  <a:pt x="214666" y="91694"/>
                </a:lnTo>
                <a:lnTo>
                  <a:pt x="194437" y="91694"/>
                </a:lnTo>
                <a:lnTo>
                  <a:pt x="194735" y="90853"/>
                </a:lnTo>
                <a:close/>
              </a:path>
              <a:path w="336550" h="517525">
                <a:moveTo>
                  <a:pt x="195199" y="90043"/>
                </a:moveTo>
                <a:lnTo>
                  <a:pt x="194735" y="90853"/>
                </a:lnTo>
                <a:lnTo>
                  <a:pt x="194437" y="91694"/>
                </a:lnTo>
                <a:lnTo>
                  <a:pt x="195199" y="90043"/>
                </a:lnTo>
                <a:close/>
              </a:path>
              <a:path w="336550" h="517525">
                <a:moveTo>
                  <a:pt x="214938" y="90043"/>
                </a:moveTo>
                <a:lnTo>
                  <a:pt x="195199" y="90043"/>
                </a:lnTo>
                <a:lnTo>
                  <a:pt x="194437" y="91694"/>
                </a:lnTo>
                <a:lnTo>
                  <a:pt x="214666" y="91694"/>
                </a:lnTo>
                <a:lnTo>
                  <a:pt x="214757" y="91440"/>
                </a:lnTo>
                <a:lnTo>
                  <a:pt x="214938" y="90043"/>
                </a:lnTo>
                <a:close/>
              </a:path>
              <a:path w="336550" h="517525">
                <a:moveTo>
                  <a:pt x="196116" y="86969"/>
                </a:moveTo>
                <a:lnTo>
                  <a:pt x="194735" y="90853"/>
                </a:lnTo>
                <a:lnTo>
                  <a:pt x="195199" y="90043"/>
                </a:lnTo>
                <a:lnTo>
                  <a:pt x="214938" y="90043"/>
                </a:lnTo>
                <a:lnTo>
                  <a:pt x="215185" y="88138"/>
                </a:lnTo>
                <a:lnTo>
                  <a:pt x="195961" y="88138"/>
                </a:lnTo>
                <a:lnTo>
                  <a:pt x="196116" y="86969"/>
                </a:lnTo>
                <a:close/>
              </a:path>
              <a:path w="336550" h="517525">
                <a:moveTo>
                  <a:pt x="196469" y="85979"/>
                </a:moveTo>
                <a:lnTo>
                  <a:pt x="196116" y="86969"/>
                </a:lnTo>
                <a:lnTo>
                  <a:pt x="195961" y="88138"/>
                </a:lnTo>
                <a:lnTo>
                  <a:pt x="196469" y="85979"/>
                </a:lnTo>
                <a:close/>
              </a:path>
              <a:path w="336550" h="517525">
                <a:moveTo>
                  <a:pt x="215464" y="85979"/>
                </a:moveTo>
                <a:lnTo>
                  <a:pt x="196469" y="85979"/>
                </a:lnTo>
                <a:lnTo>
                  <a:pt x="195961" y="88138"/>
                </a:lnTo>
                <a:lnTo>
                  <a:pt x="215185" y="88138"/>
                </a:lnTo>
                <a:lnTo>
                  <a:pt x="215464" y="85979"/>
                </a:lnTo>
                <a:close/>
              </a:path>
              <a:path w="336550" h="517525">
                <a:moveTo>
                  <a:pt x="259716" y="29144"/>
                </a:moveTo>
                <a:lnTo>
                  <a:pt x="223265" y="44069"/>
                </a:lnTo>
                <a:lnTo>
                  <a:pt x="197485" y="75565"/>
                </a:lnTo>
                <a:lnTo>
                  <a:pt x="196723" y="82423"/>
                </a:lnTo>
                <a:lnTo>
                  <a:pt x="196116" y="86969"/>
                </a:lnTo>
                <a:lnTo>
                  <a:pt x="196469" y="85979"/>
                </a:lnTo>
                <a:lnTo>
                  <a:pt x="215464" y="85979"/>
                </a:lnTo>
                <a:lnTo>
                  <a:pt x="215646" y="84582"/>
                </a:lnTo>
                <a:lnTo>
                  <a:pt x="216041" y="81026"/>
                </a:lnTo>
                <a:lnTo>
                  <a:pt x="215773" y="81026"/>
                </a:lnTo>
                <a:lnTo>
                  <a:pt x="216281" y="78867"/>
                </a:lnTo>
                <a:lnTo>
                  <a:pt x="216540" y="78867"/>
                </a:lnTo>
                <a:lnTo>
                  <a:pt x="217172" y="77089"/>
                </a:lnTo>
                <a:lnTo>
                  <a:pt x="216915" y="77089"/>
                </a:lnTo>
                <a:lnTo>
                  <a:pt x="217804" y="75311"/>
                </a:lnTo>
                <a:lnTo>
                  <a:pt x="217991" y="75311"/>
                </a:lnTo>
                <a:lnTo>
                  <a:pt x="219450" y="72898"/>
                </a:lnTo>
                <a:lnTo>
                  <a:pt x="220218" y="71628"/>
                </a:lnTo>
                <a:lnTo>
                  <a:pt x="220408" y="71628"/>
                </a:lnTo>
                <a:lnTo>
                  <a:pt x="222891" y="68707"/>
                </a:lnTo>
                <a:lnTo>
                  <a:pt x="222758" y="68707"/>
                </a:lnTo>
                <a:lnTo>
                  <a:pt x="223647" y="67818"/>
                </a:lnTo>
                <a:lnTo>
                  <a:pt x="227500" y="64516"/>
                </a:lnTo>
                <a:lnTo>
                  <a:pt x="227329" y="64516"/>
                </a:lnTo>
                <a:lnTo>
                  <a:pt x="233220" y="60325"/>
                </a:lnTo>
                <a:lnTo>
                  <a:pt x="233934" y="59817"/>
                </a:lnTo>
                <a:lnTo>
                  <a:pt x="240664" y="56007"/>
                </a:lnTo>
                <a:lnTo>
                  <a:pt x="240815" y="56007"/>
                </a:lnTo>
                <a:lnTo>
                  <a:pt x="248412" y="52324"/>
                </a:lnTo>
                <a:lnTo>
                  <a:pt x="248736" y="52324"/>
                </a:lnTo>
                <a:lnTo>
                  <a:pt x="255769" y="49530"/>
                </a:lnTo>
                <a:lnTo>
                  <a:pt x="255524" y="49530"/>
                </a:lnTo>
                <a:lnTo>
                  <a:pt x="257048" y="49022"/>
                </a:lnTo>
                <a:lnTo>
                  <a:pt x="257940" y="49022"/>
                </a:lnTo>
                <a:lnTo>
                  <a:pt x="262359" y="48093"/>
                </a:lnTo>
                <a:lnTo>
                  <a:pt x="259716" y="29144"/>
                </a:lnTo>
                <a:close/>
              </a:path>
              <a:path w="336550" h="517525">
                <a:moveTo>
                  <a:pt x="216281" y="78867"/>
                </a:moveTo>
                <a:lnTo>
                  <a:pt x="215773" y="81026"/>
                </a:lnTo>
                <a:lnTo>
                  <a:pt x="216162" y="79929"/>
                </a:lnTo>
                <a:lnTo>
                  <a:pt x="216281" y="78867"/>
                </a:lnTo>
                <a:close/>
              </a:path>
              <a:path w="336550" h="517525">
                <a:moveTo>
                  <a:pt x="216162" y="79929"/>
                </a:moveTo>
                <a:lnTo>
                  <a:pt x="215773" y="81026"/>
                </a:lnTo>
                <a:lnTo>
                  <a:pt x="216041" y="81026"/>
                </a:lnTo>
                <a:lnTo>
                  <a:pt x="216162" y="79929"/>
                </a:lnTo>
                <a:close/>
              </a:path>
              <a:path w="336550" h="517525">
                <a:moveTo>
                  <a:pt x="216540" y="78867"/>
                </a:moveTo>
                <a:lnTo>
                  <a:pt x="216281" y="78867"/>
                </a:lnTo>
                <a:lnTo>
                  <a:pt x="216162" y="79929"/>
                </a:lnTo>
                <a:lnTo>
                  <a:pt x="216540" y="78867"/>
                </a:lnTo>
                <a:close/>
              </a:path>
              <a:path w="336550" h="517525">
                <a:moveTo>
                  <a:pt x="217804" y="75311"/>
                </a:moveTo>
                <a:lnTo>
                  <a:pt x="216915" y="77089"/>
                </a:lnTo>
                <a:lnTo>
                  <a:pt x="217539" y="76057"/>
                </a:lnTo>
                <a:lnTo>
                  <a:pt x="217804" y="75311"/>
                </a:lnTo>
                <a:close/>
              </a:path>
              <a:path w="336550" h="517525">
                <a:moveTo>
                  <a:pt x="217539" y="76057"/>
                </a:moveTo>
                <a:lnTo>
                  <a:pt x="216915" y="77089"/>
                </a:lnTo>
                <a:lnTo>
                  <a:pt x="217172" y="77089"/>
                </a:lnTo>
                <a:lnTo>
                  <a:pt x="217539" y="76057"/>
                </a:lnTo>
                <a:close/>
              </a:path>
              <a:path w="336550" h="517525">
                <a:moveTo>
                  <a:pt x="217991" y="75311"/>
                </a:moveTo>
                <a:lnTo>
                  <a:pt x="217804" y="75311"/>
                </a:lnTo>
                <a:lnTo>
                  <a:pt x="217539" y="76057"/>
                </a:lnTo>
                <a:lnTo>
                  <a:pt x="217991" y="75311"/>
                </a:lnTo>
                <a:close/>
              </a:path>
              <a:path w="336550" h="517525">
                <a:moveTo>
                  <a:pt x="334544" y="26670"/>
                </a:moveTo>
                <a:lnTo>
                  <a:pt x="271652" y="26670"/>
                </a:lnTo>
                <a:lnTo>
                  <a:pt x="275463" y="45339"/>
                </a:lnTo>
                <a:lnTo>
                  <a:pt x="262359" y="48093"/>
                </a:lnTo>
                <a:lnTo>
                  <a:pt x="266191" y="75565"/>
                </a:lnTo>
                <a:lnTo>
                  <a:pt x="336423" y="27305"/>
                </a:lnTo>
                <a:lnTo>
                  <a:pt x="334544" y="26670"/>
                </a:lnTo>
                <a:close/>
              </a:path>
              <a:path w="336550" h="517525">
                <a:moveTo>
                  <a:pt x="220218" y="71628"/>
                </a:moveTo>
                <a:lnTo>
                  <a:pt x="219328" y="72898"/>
                </a:lnTo>
                <a:lnTo>
                  <a:pt x="219748" y="72404"/>
                </a:lnTo>
                <a:lnTo>
                  <a:pt x="220218" y="71628"/>
                </a:lnTo>
                <a:close/>
              </a:path>
              <a:path w="336550" h="517525">
                <a:moveTo>
                  <a:pt x="219748" y="72404"/>
                </a:moveTo>
                <a:lnTo>
                  <a:pt x="219328" y="72898"/>
                </a:lnTo>
                <a:lnTo>
                  <a:pt x="219748" y="72404"/>
                </a:lnTo>
                <a:close/>
              </a:path>
              <a:path w="336550" h="517525">
                <a:moveTo>
                  <a:pt x="220408" y="71628"/>
                </a:moveTo>
                <a:lnTo>
                  <a:pt x="220218" y="71628"/>
                </a:lnTo>
                <a:lnTo>
                  <a:pt x="219748" y="72404"/>
                </a:lnTo>
                <a:lnTo>
                  <a:pt x="220408" y="71628"/>
                </a:lnTo>
                <a:close/>
              </a:path>
              <a:path w="336550" h="517525">
                <a:moveTo>
                  <a:pt x="223647" y="67818"/>
                </a:moveTo>
                <a:lnTo>
                  <a:pt x="222758" y="68707"/>
                </a:lnTo>
                <a:lnTo>
                  <a:pt x="223293" y="68233"/>
                </a:lnTo>
                <a:lnTo>
                  <a:pt x="223647" y="67818"/>
                </a:lnTo>
                <a:close/>
              </a:path>
              <a:path w="336550" h="517525">
                <a:moveTo>
                  <a:pt x="223293" y="68233"/>
                </a:moveTo>
                <a:lnTo>
                  <a:pt x="222758" y="68707"/>
                </a:lnTo>
                <a:lnTo>
                  <a:pt x="222891" y="68707"/>
                </a:lnTo>
                <a:lnTo>
                  <a:pt x="223293" y="68233"/>
                </a:lnTo>
                <a:close/>
              </a:path>
              <a:path w="336550" h="517525">
                <a:moveTo>
                  <a:pt x="223763" y="67818"/>
                </a:moveTo>
                <a:lnTo>
                  <a:pt x="223293" y="68233"/>
                </a:lnTo>
                <a:lnTo>
                  <a:pt x="223763" y="67818"/>
                </a:lnTo>
                <a:close/>
              </a:path>
              <a:path w="336550" h="517525">
                <a:moveTo>
                  <a:pt x="228204" y="63893"/>
                </a:moveTo>
                <a:lnTo>
                  <a:pt x="227329" y="64516"/>
                </a:lnTo>
                <a:lnTo>
                  <a:pt x="227500" y="64516"/>
                </a:lnTo>
                <a:lnTo>
                  <a:pt x="228204" y="63893"/>
                </a:lnTo>
                <a:close/>
              </a:path>
              <a:path w="336550" h="517525">
                <a:moveTo>
                  <a:pt x="233934" y="59817"/>
                </a:moveTo>
                <a:lnTo>
                  <a:pt x="233172" y="60325"/>
                </a:lnTo>
                <a:lnTo>
                  <a:pt x="233424" y="60179"/>
                </a:lnTo>
                <a:lnTo>
                  <a:pt x="233934" y="59817"/>
                </a:lnTo>
                <a:close/>
              </a:path>
              <a:path w="336550" h="517525">
                <a:moveTo>
                  <a:pt x="233424" y="60179"/>
                </a:moveTo>
                <a:lnTo>
                  <a:pt x="233172" y="60325"/>
                </a:lnTo>
                <a:lnTo>
                  <a:pt x="233424" y="60179"/>
                </a:lnTo>
                <a:close/>
              </a:path>
              <a:path w="336550" h="517525">
                <a:moveTo>
                  <a:pt x="234053" y="59817"/>
                </a:moveTo>
                <a:lnTo>
                  <a:pt x="233424" y="60179"/>
                </a:lnTo>
                <a:lnTo>
                  <a:pt x="234053" y="59817"/>
                </a:lnTo>
                <a:close/>
              </a:path>
              <a:path w="336550" h="517525">
                <a:moveTo>
                  <a:pt x="240815" y="56007"/>
                </a:moveTo>
                <a:lnTo>
                  <a:pt x="240664" y="56007"/>
                </a:lnTo>
                <a:lnTo>
                  <a:pt x="240029" y="56388"/>
                </a:lnTo>
                <a:lnTo>
                  <a:pt x="240815" y="56007"/>
                </a:lnTo>
                <a:close/>
              </a:path>
              <a:path w="336550" h="517525">
                <a:moveTo>
                  <a:pt x="248736" y="52324"/>
                </a:moveTo>
                <a:lnTo>
                  <a:pt x="248412" y="52324"/>
                </a:lnTo>
                <a:lnTo>
                  <a:pt x="247776" y="52705"/>
                </a:lnTo>
                <a:lnTo>
                  <a:pt x="248736" y="52324"/>
                </a:lnTo>
                <a:close/>
              </a:path>
              <a:path w="336550" h="517525">
                <a:moveTo>
                  <a:pt x="257048" y="49022"/>
                </a:moveTo>
                <a:lnTo>
                  <a:pt x="255524" y="49530"/>
                </a:lnTo>
                <a:lnTo>
                  <a:pt x="256044" y="49420"/>
                </a:lnTo>
                <a:lnTo>
                  <a:pt x="257048" y="49022"/>
                </a:lnTo>
                <a:close/>
              </a:path>
              <a:path w="336550" h="517525">
                <a:moveTo>
                  <a:pt x="256044" y="49420"/>
                </a:moveTo>
                <a:lnTo>
                  <a:pt x="255524" y="49530"/>
                </a:lnTo>
                <a:lnTo>
                  <a:pt x="255769" y="49530"/>
                </a:lnTo>
                <a:lnTo>
                  <a:pt x="256044" y="49420"/>
                </a:lnTo>
                <a:close/>
              </a:path>
              <a:path w="336550" h="517525">
                <a:moveTo>
                  <a:pt x="257940" y="49022"/>
                </a:moveTo>
                <a:lnTo>
                  <a:pt x="257048" y="49022"/>
                </a:lnTo>
                <a:lnTo>
                  <a:pt x="256044" y="49420"/>
                </a:lnTo>
                <a:lnTo>
                  <a:pt x="257940" y="49022"/>
                </a:lnTo>
                <a:close/>
              </a:path>
              <a:path w="336550" h="517525">
                <a:moveTo>
                  <a:pt x="271652" y="26670"/>
                </a:moveTo>
                <a:lnTo>
                  <a:pt x="259716" y="29144"/>
                </a:lnTo>
                <a:lnTo>
                  <a:pt x="262359" y="48093"/>
                </a:lnTo>
                <a:lnTo>
                  <a:pt x="275463" y="45339"/>
                </a:lnTo>
                <a:lnTo>
                  <a:pt x="271652" y="26670"/>
                </a:lnTo>
                <a:close/>
              </a:path>
              <a:path w="336550" h="517525">
                <a:moveTo>
                  <a:pt x="255650" y="0"/>
                </a:moveTo>
                <a:lnTo>
                  <a:pt x="259716" y="29144"/>
                </a:lnTo>
                <a:lnTo>
                  <a:pt x="271652" y="26670"/>
                </a:lnTo>
                <a:lnTo>
                  <a:pt x="334544" y="26670"/>
                </a:lnTo>
                <a:lnTo>
                  <a:pt x="2556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396FDEC-A3BE-46A0-A9D4-088641CA0FF8}"/>
              </a:ext>
            </a:extLst>
          </p:cNvPr>
          <p:cNvSpPr/>
          <p:nvPr/>
        </p:nvSpPr>
        <p:spPr>
          <a:xfrm>
            <a:off x="7658003" y="5201366"/>
            <a:ext cx="118110" cy="146685"/>
          </a:xfrm>
          <a:custGeom>
            <a:avLst/>
            <a:gdLst/>
            <a:ahLst/>
            <a:cxnLst/>
            <a:rect l="l" t="t" r="r" b="b"/>
            <a:pathLst>
              <a:path w="118110" h="146685">
                <a:moveTo>
                  <a:pt x="0" y="146303"/>
                </a:moveTo>
                <a:lnTo>
                  <a:pt x="118110" y="146303"/>
                </a:lnTo>
                <a:lnTo>
                  <a:pt x="11811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6ADFCE5F-FC63-4022-A642-433B16C84B7A}"/>
              </a:ext>
            </a:extLst>
          </p:cNvPr>
          <p:cNvSpPr txBox="1"/>
          <p:nvPr/>
        </p:nvSpPr>
        <p:spPr>
          <a:xfrm>
            <a:off x="6885590" y="4978354"/>
            <a:ext cx="86169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Dielectric</a:t>
            </a:r>
            <a:endParaRPr sz="16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Oxide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D65A833-91C0-4F08-BACA-C96901976154}"/>
              </a:ext>
            </a:extLst>
          </p:cNvPr>
          <p:cNvSpPr txBox="1"/>
          <p:nvPr/>
        </p:nvSpPr>
        <p:spPr>
          <a:xfrm>
            <a:off x="8017414" y="6212793"/>
            <a:ext cx="157924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Based on MOSFET  </a:t>
            </a:r>
            <a:r>
              <a:rPr sz="1000" i="1" dirty="0">
                <a:latin typeface="Arial"/>
                <a:cs typeface="Arial"/>
              </a:rPr>
              <a:t>Metal Oxide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Semiconductor  </a:t>
            </a:r>
            <a:r>
              <a:rPr sz="1000" i="1" dirty="0">
                <a:latin typeface="Arial"/>
                <a:cs typeface="Arial"/>
              </a:rPr>
              <a:t>Field Effect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Transistor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62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Single-Level Cell &amp; Multi-Level Cell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Single-Level Cell (SLC)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one bit per</a:t>
            </a:r>
            <a:r>
              <a:rPr lang="en-US" altLang="zh-TW" sz="2800" i="1" u="sng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cell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SLC provides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faster read/write speed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lower error </a:t>
            </a:r>
            <a:r>
              <a:rPr lang="en-US" altLang="zh-TW" sz="2400" dirty="0">
                <a:solidFill>
                  <a:srgbClr val="00AF50"/>
                </a:solidFill>
                <a:latin typeface="Arial"/>
                <a:cs typeface="Arial"/>
              </a:rPr>
              <a:t>rate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longer endurance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higher</a:t>
            </a:r>
            <a:r>
              <a:rPr lang="en-US" altLang="zh-TW" sz="24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Multi-Level Cell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(MLC)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800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multiple bits per</a:t>
            </a:r>
            <a:r>
              <a:rPr lang="en-US" altLang="zh-TW" sz="28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cell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61785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MLC allows each memory cell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store </a:t>
            </a:r>
            <a:r>
              <a:rPr lang="en-US" altLang="zh-TW" sz="2400" spc="-5" dirty="0">
                <a:solidFill>
                  <a:srgbClr val="00AF50"/>
                </a:solidFill>
                <a:latin typeface="Arial"/>
                <a:cs typeface="Arial"/>
              </a:rPr>
              <a:t>multiple </a:t>
            </a:r>
            <a:r>
              <a:rPr lang="en-US" altLang="zh-TW" sz="2400" dirty="0">
                <a:solidFill>
                  <a:srgbClr val="00AF50"/>
                </a:solidFill>
                <a:latin typeface="Arial"/>
                <a:cs typeface="Arial"/>
              </a:rPr>
              <a:t>bits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information with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degraded performance and</a:t>
            </a:r>
            <a:r>
              <a:rPr lang="en-US" altLang="zh-TW" sz="24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15" dirty="0">
                <a:solidFill>
                  <a:srgbClr val="FF0000"/>
                </a:solidFill>
                <a:latin typeface="Arial"/>
                <a:cs typeface="Arial"/>
              </a:rPr>
              <a:t>reliability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Multi-Level Cell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(MLC</a:t>
            </a:r>
            <a:r>
              <a:rPr lang="en-US" altLang="zh-TW" sz="1950" baseline="-21367" dirty="0">
                <a:solidFill>
                  <a:srgbClr val="333333"/>
                </a:solidFill>
                <a:latin typeface="Arial"/>
                <a:cs typeface="Arial"/>
              </a:rPr>
              <a:t>x2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):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2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bits per</a:t>
            </a:r>
            <a:r>
              <a:rPr lang="en-US" altLang="zh-TW"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cell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Triple-Level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Cell (TLC):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3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bits per</a:t>
            </a:r>
            <a:r>
              <a:rPr lang="en-US" altLang="zh-TW" sz="20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cell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Quad-Level Cell (QLC):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4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bits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per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cell</a:t>
            </a:r>
            <a:endParaRPr lang="en-US" altLang="zh-TW"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38C46F4-2F8C-4DF2-A5F0-503E97754733}"/>
              </a:ext>
            </a:extLst>
          </p:cNvPr>
          <p:cNvSpPr/>
          <p:nvPr/>
        </p:nvSpPr>
        <p:spPr>
          <a:xfrm>
            <a:off x="1989137" y="4749502"/>
            <a:ext cx="4161500" cy="928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3C36D0A-9554-4619-A4EC-C1B63518D9FB}"/>
              </a:ext>
            </a:extLst>
          </p:cNvPr>
          <p:cNvSpPr/>
          <p:nvPr/>
        </p:nvSpPr>
        <p:spPr>
          <a:xfrm>
            <a:off x="6373684" y="4749502"/>
            <a:ext cx="4607052" cy="1956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F60153E-64DC-4259-A44A-31439DFA3C08}"/>
              </a:ext>
            </a:extLst>
          </p:cNvPr>
          <p:cNvSpPr/>
          <p:nvPr/>
        </p:nvSpPr>
        <p:spPr>
          <a:xfrm>
            <a:off x="1989137" y="5706573"/>
            <a:ext cx="4235812" cy="962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72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Single-Level Cell &amp; Multi-Level Cell 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5574780"/>
            <a:ext cx="11089233" cy="98184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lang="en-US" altLang="zh-TW" sz="2800" spc="-5" dirty="0">
                <a:solidFill>
                  <a:srgbClr val="FF0000"/>
                </a:solidFill>
                <a:latin typeface="Arial"/>
                <a:cs typeface="Arial"/>
              </a:rPr>
              <a:t>efficiency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programming/verifying low bit(s)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High bit error rate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low bit(s)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2BEBEAF-0C9E-4F6F-BB7F-3B3A832C59CB}"/>
              </a:ext>
            </a:extLst>
          </p:cNvPr>
          <p:cNvSpPr/>
          <p:nvPr/>
        </p:nvSpPr>
        <p:spPr>
          <a:xfrm>
            <a:off x="2499496" y="4097263"/>
            <a:ext cx="127000" cy="991235"/>
          </a:xfrm>
          <a:custGeom>
            <a:avLst/>
            <a:gdLst/>
            <a:ahLst/>
            <a:cxnLst/>
            <a:rect l="l" t="t" r="r" b="b"/>
            <a:pathLst>
              <a:path w="127000" h="991235">
                <a:moveTo>
                  <a:pt x="63500" y="76199"/>
                </a:moveTo>
                <a:lnTo>
                  <a:pt x="57022" y="81381"/>
                </a:lnTo>
                <a:lnTo>
                  <a:pt x="57022" y="990853"/>
                </a:lnTo>
                <a:lnTo>
                  <a:pt x="69977" y="990853"/>
                </a:lnTo>
                <a:lnTo>
                  <a:pt x="69977" y="81381"/>
                </a:lnTo>
                <a:lnTo>
                  <a:pt x="63500" y="76199"/>
                </a:lnTo>
                <a:close/>
              </a:path>
              <a:path w="127000" h="991235">
                <a:moveTo>
                  <a:pt x="63500" y="0"/>
                </a:moveTo>
                <a:lnTo>
                  <a:pt x="0" y="126999"/>
                </a:lnTo>
                <a:lnTo>
                  <a:pt x="57022" y="81381"/>
                </a:lnTo>
                <a:lnTo>
                  <a:pt x="57022" y="76199"/>
                </a:lnTo>
                <a:lnTo>
                  <a:pt x="101600" y="76199"/>
                </a:lnTo>
                <a:lnTo>
                  <a:pt x="63500" y="0"/>
                </a:lnTo>
                <a:close/>
              </a:path>
              <a:path w="127000" h="991235">
                <a:moveTo>
                  <a:pt x="101600" y="76199"/>
                </a:moveTo>
                <a:lnTo>
                  <a:pt x="69977" y="76199"/>
                </a:lnTo>
                <a:lnTo>
                  <a:pt x="69977" y="81381"/>
                </a:lnTo>
                <a:lnTo>
                  <a:pt x="127000" y="126999"/>
                </a:lnTo>
                <a:lnTo>
                  <a:pt x="101600" y="76199"/>
                </a:lnTo>
                <a:close/>
              </a:path>
              <a:path w="127000" h="991235">
                <a:moveTo>
                  <a:pt x="63500" y="76199"/>
                </a:moveTo>
                <a:lnTo>
                  <a:pt x="57022" y="76199"/>
                </a:lnTo>
                <a:lnTo>
                  <a:pt x="57022" y="81381"/>
                </a:lnTo>
                <a:lnTo>
                  <a:pt x="63500" y="76199"/>
                </a:lnTo>
                <a:close/>
              </a:path>
              <a:path w="127000" h="991235">
                <a:moveTo>
                  <a:pt x="69977" y="76199"/>
                </a:moveTo>
                <a:lnTo>
                  <a:pt x="63500" y="76199"/>
                </a:lnTo>
                <a:lnTo>
                  <a:pt x="69977" y="81381"/>
                </a:lnTo>
                <a:lnTo>
                  <a:pt x="69977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11E3DDA-50B9-488F-91D1-B5B1F33134B9}"/>
              </a:ext>
            </a:extLst>
          </p:cNvPr>
          <p:cNvSpPr/>
          <p:nvPr/>
        </p:nvSpPr>
        <p:spPr>
          <a:xfrm>
            <a:off x="9200396" y="4218827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1401BDB-EC43-42D1-90F1-1EC6B48ACD42}"/>
              </a:ext>
            </a:extLst>
          </p:cNvPr>
          <p:cNvSpPr/>
          <p:nvPr/>
        </p:nvSpPr>
        <p:spPr>
          <a:xfrm>
            <a:off x="9289678" y="4243947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5"/>
                </a:moveTo>
                <a:lnTo>
                  <a:pt x="63500" y="842645"/>
                </a:lnTo>
                <a:lnTo>
                  <a:pt x="96837" y="775970"/>
                </a:lnTo>
                <a:lnTo>
                  <a:pt x="58293" y="775970"/>
                </a:lnTo>
                <a:lnTo>
                  <a:pt x="53975" y="771652"/>
                </a:lnTo>
                <a:lnTo>
                  <a:pt x="53975" y="758825"/>
                </a:lnTo>
                <a:lnTo>
                  <a:pt x="0" y="715645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2"/>
                </a:lnTo>
                <a:lnTo>
                  <a:pt x="58293" y="775970"/>
                </a:lnTo>
                <a:lnTo>
                  <a:pt x="68706" y="775970"/>
                </a:lnTo>
                <a:lnTo>
                  <a:pt x="73025" y="771652"/>
                </a:lnTo>
                <a:lnTo>
                  <a:pt x="73025" y="766445"/>
                </a:lnTo>
                <a:lnTo>
                  <a:pt x="63500" y="766445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5"/>
                </a:moveTo>
                <a:lnTo>
                  <a:pt x="73025" y="758825"/>
                </a:lnTo>
                <a:lnTo>
                  <a:pt x="73025" y="771652"/>
                </a:lnTo>
                <a:lnTo>
                  <a:pt x="68706" y="775970"/>
                </a:lnTo>
                <a:lnTo>
                  <a:pt x="96837" y="775970"/>
                </a:lnTo>
                <a:lnTo>
                  <a:pt x="127000" y="715645"/>
                </a:lnTo>
                <a:close/>
              </a:path>
              <a:path w="127000" h="842645">
                <a:moveTo>
                  <a:pt x="68706" y="0"/>
                </a:moveTo>
                <a:lnTo>
                  <a:pt x="58293" y="0"/>
                </a:lnTo>
                <a:lnTo>
                  <a:pt x="53975" y="4318"/>
                </a:lnTo>
                <a:lnTo>
                  <a:pt x="53975" y="758825"/>
                </a:lnTo>
                <a:lnTo>
                  <a:pt x="63500" y="766445"/>
                </a:lnTo>
                <a:lnTo>
                  <a:pt x="73025" y="758825"/>
                </a:lnTo>
                <a:lnTo>
                  <a:pt x="73025" y="4318"/>
                </a:lnTo>
                <a:lnTo>
                  <a:pt x="68706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5"/>
                </a:lnTo>
                <a:lnTo>
                  <a:pt x="73025" y="766445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FE19FF1-C84F-4DF1-A4BE-8872DF7D64C6}"/>
              </a:ext>
            </a:extLst>
          </p:cNvPr>
          <p:cNvSpPr txBox="1"/>
          <p:nvPr/>
        </p:nvSpPr>
        <p:spPr>
          <a:xfrm>
            <a:off x="2129197" y="4116989"/>
            <a:ext cx="309245" cy="1082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#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Cells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3F047D7-9D83-4900-ACC3-30338BA808D1}"/>
              </a:ext>
            </a:extLst>
          </p:cNvPr>
          <p:cNvSpPr txBox="1"/>
          <p:nvPr/>
        </p:nvSpPr>
        <p:spPr>
          <a:xfrm>
            <a:off x="9103877" y="5137519"/>
            <a:ext cx="551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15" baseline="13888" dirty="0">
                <a:latin typeface="Arial"/>
                <a:cs typeface="Arial"/>
              </a:rPr>
              <a:t>V</a:t>
            </a:r>
            <a:r>
              <a:rPr sz="1300" spc="15" dirty="0">
                <a:latin typeface="Arial"/>
                <a:cs typeface="Arial"/>
              </a:rPr>
              <a:t>p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spc="15" dirty="0">
                <a:latin typeface="Arial"/>
                <a:cs typeface="Arial"/>
              </a:rPr>
              <a:t>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BD71871B-A099-4957-BA9C-DBECAB3BC54C}"/>
              </a:ext>
            </a:extLst>
          </p:cNvPr>
          <p:cNvSpPr/>
          <p:nvPr/>
        </p:nvSpPr>
        <p:spPr>
          <a:xfrm>
            <a:off x="2503305" y="2629650"/>
            <a:ext cx="127000" cy="991235"/>
          </a:xfrm>
          <a:custGeom>
            <a:avLst/>
            <a:gdLst/>
            <a:ahLst/>
            <a:cxnLst/>
            <a:rect l="l" t="t" r="r" b="b"/>
            <a:pathLst>
              <a:path w="127000" h="991235">
                <a:moveTo>
                  <a:pt x="63500" y="76200"/>
                </a:moveTo>
                <a:lnTo>
                  <a:pt x="57023" y="81381"/>
                </a:lnTo>
                <a:lnTo>
                  <a:pt x="57023" y="990853"/>
                </a:lnTo>
                <a:lnTo>
                  <a:pt x="69977" y="990853"/>
                </a:lnTo>
                <a:lnTo>
                  <a:pt x="69977" y="81381"/>
                </a:lnTo>
                <a:lnTo>
                  <a:pt x="63500" y="76200"/>
                </a:lnTo>
                <a:close/>
              </a:path>
              <a:path w="127000" h="991235">
                <a:moveTo>
                  <a:pt x="63500" y="0"/>
                </a:moveTo>
                <a:lnTo>
                  <a:pt x="0" y="127000"/>
                </a:lnTo>
                <a:lnTo>
                  <a:pt x="57023" y="81381"/>
                </a:lnTo>
                <a:lnTo>
                  <a:pt x="57023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991235">
                <a:moveTo>
                  <a:pt x="101600" y="76200"/>
                </a:moveTo>
                <a:lnTo>
                  <a:pt x="69977" y="76200"/>
                </a:lnTo>
                <a:lnTo>
                  <a:pt x="69977" y="81381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  <a:path w="127000" h="991235">
                <a:moveTo>
                  <a:pt x="63500" y="76200"/>
                </a:moveTo>
                <a:lnTo>
                  <a:pt x="57023" y="76200"/>
                </a:lnTo>
                <a:lnTo>
                  <a:pt x="57023" y="81381"/>
                </a:lnTo>
                <a:lnTo>
                  <a:pt x="63500" y="76200"/>
                </a:lnTo>
                <a:close/>
              </a:path>
              <a:path w="127000" h="991235">
                <a:moveTo>
                  <a:pt x="69977" y="76200"/>
                </a:moveTo>
                <a:lnTo>
                  <a:pt x="63500" y="76200"/>
                </a:lnTo>
                <a:lnTo>
                  <a:pt x="69977" y="81381"/>
                </a:lnTo>
                <a:lnTo>
                  <a:pt x="6997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66360A8-4B07-4F86-8DAB-E669C76F4102}"/>
              </a:ext>
            </a:extLst>
          </p:cNvPr>
          <p:cNvSpPr txBox="1"/>
          <p:nvPr/>
        </p:nvSpPr>
        <p:spPr>
          <a:xfrm>
            <a:off x="2129197" y="2607213"/>
            <a:ext cx="309245" cy="1082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#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Cells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FA8B182-3DF5-410F-ABD2-32735B2EE184}"/>
              </a:ext>
            </a:extLst>
          </p:cNvPr>
          <p:cNvSpPr/>
          <p:nvPr/>
        </p:nvSpPr>
        <p:spPr>
          <a:xfrm>
            <a:off x="9169155" y="2760359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80FD9DE-DC57-4D63-834E-5DFCD3073945}"/>
              </a:ext>
            </a:extLst>
          </p:cNvPr>
          <p:cNvSpPr/>
          <p:nvPr/>
        </p:nvSpPr>
        <p:spPr>
          <a:xfrm>
            <a:off x="9258435" y="2785480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5"/>
                </a:moveTo>
                <a:lnTo>
                  <a:pt x="63500" y="842645"/>
                </a:lnTo>
                <a:lnTo>
                  <a:pt x="96837" y="775970"/>
                </a:lnTo>
                <a:lnTo>
                  <a:pt x="58293" y="775970"/>
                </a:lnTo>
                <a:lnTo>
                  <a:pt x="53975" y="771651"/>
                </a:lnTo>
                <a:lnTo>
                  <a:pt x="53975" y="758825"/>
                </a:lnTo>
                <a:lnTo>
                  <a:pt x="0" y="715645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1"/>
                </a:lnTo>
                <a:lnTo>
                  <a:pt x="58293" y="775970"/>
                </a:lnTo>
                <a:lnTo>
                  <a:pt x="68707" y="775970"/>
                </a:lnTo>
                <a:lnTo>
                  <a:pt x="73025" y="771651"/>
                </a:lnTo>
                <a:lnTo>
                  <a:pt x="73025" y="766445"/>
                </a:lnTo>
                <a:lnTo>
                  <a:pt x="63500" y="766445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5"/>
                </a:moveTo>
                <a:lnTo>
                  <a:pt x="73025" y="758825"/>
                </a:lnTo>
                <a:lnTo>
                  <a:pt x="73025" y="771651"/>
                </a:lnTo>
                <a:lnTo>
                  <a:pt x="68707" y="775970"/>
                </a:lnTo>
                <a:lnTo>
                  <a:pt x="96837" y="775970"/>
                </a:lnTo>
                <a:lnTo>
                  <a:pt x="127000" y="715645"/>
                </a:lnTo>
                <a:close/>
              </a:path>
              <a:path w="127000" h="842645">
                <a:moveTo>
                  <a:pt x="68707" y="0"/>
                </a:moveTo>
                <a:lnTo>
                  <a:pt x="58293" y="0"/>
                </a:lnTo>
                <a:lnTo>
                  <a:pt x="53975" y="4317"/>
                </a:lnTo>
                <a:lnTo>
                  <a:pt x="53975" y="758825"/>
                </a:lnTo>
                <a:lnTo>
                  <a:pt x="63500" y="766445"/>
                </a:lnTo>
                <a:lnTo>
                  <a:pt x="73025" y="758825"/>
                </a:lnTo>
                <a:lnTo>
                  <a:pt x="73025" y="4317"/>
                </a:lnTo>
                <a:lnTo>
                  <a:pt x="68707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5"/>
                </a:lnTo>
                <a:lnTo>
                  <a:pt x="73025" y="766445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A1FB0C8-42FD-481A-831D-F79A626E590C}"/>
              </a:ext>
            </a:extLst>
          </p:cNvPr>
          <p:cNvSpPr/>
          <p:nvPr/>
        </p:nvSpPr>
        <p:spPr>
          <a:xfrm>
            <a:off x="2494162" y="1271767"/>
            <a:ext cx="127000" cy="991235"/>
          </a:xfrm>
          <a:custGeom>
            <a:avLst/>
            <a:gdLst/>
            <a:ahLst/>
            <a:cxnLst/>
            <a:rect l="l" t="t" r="r" b="b"/>
            <a:pathLst>
              <a:path w="127000" h="991235">
                <a:moveTo>
                  <a:pt x="63500" y="76200"/>
                </a:moveTo>
                <a:lnTo>
                  <a:pt x="57023" y="81381"/>
                </a:lnTo>
                <a:lnTo>
                  <a:pt x="57023" y="990853"/>
                </a:lnTo>
                <a:lnTo>
                  <a:pt x="69977" y="990853"/>
                </a:lnTo>
                <a:lnTo>
                  <a:pt x="69977" y="81381"/>
                </a:lnTo>
                <a:lnTo>
                  <a:pt x="63500" y="76200"/>
                </a:lnTo>
                <a:close/>
              </a:path>
              <a:path w="127000" h="991235">
                <a:moveTo>
                  <a:pt x="63500" y="0"/>
                </a:moveTo>
                <a:lnTo>
                  <a:pt x="0" y="127000"/>
                </a:lnTo>
                <a:lnTo>
                  <a:pt x="57023" y="81381"/>
                </a:lnTo>
                <a:lnTo>
                  <a:pt x="57023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991235">
                <a:moveTo>
                  <a:pt x="101600" y="76200"/>
                </a:moveTo>
                <a:lnTo>
                  <a:pt x="69977" y="76200"/>
                </a:lnTo>
                <a:lnTo>
                  <a:pt x="69977" y="81381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  <a:path w="127000" h="991235">
                <a:moveTo>
                  <a:pt x="63500" y="76200"/>
                </a:moveTo>
                <a:lnTo>
                  <a:pt x="57023" y="76200"/>
                </a:lnTo>
                <a:lnTo>
                  <a:pt x="57023" y="81381"/>
                </a:lnTo>
                <a:lnTo>
                  <a:pt x="63500" y="76200"/>
                </a:lnTo>
                <a:close/>
              </a:path>
              <a:path w="127000" h="991235">
                <a:moveTo>
                  <a:pt x="69977" y="76200"/>
                </a:moveTo>
                <a:lnTo>
                  <a:pt x="63500" y="76200"/>
                </a:lnTo>
                <a:lnTo>
                  <a:pt x="69977" y="81381"/>
                </a:lnTo>
                <a:lnTo>
                  <a:pt x="6997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6C0C9FFA-D140-4732-B2A6-ED25AAAD0D9F}"/>
              </a:ext>
            </a:extLst>
          </p:cNvPr>
          <p:cNvSpPr txBox="1"/>
          <p:nvPr/>
        </p:nvSpPr>
        <p:spPr>
          <a:xfrm>
            <a:off x="2120307" y="1249329"/>
            <a:ext cx="309245" cy="1082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#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Cells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C43AEB3C-DDBE-4F89-A1F2-2D9C7543CCB7}"/>
              </a:ext>
            </a:extLst>
          </p:cNvPr>
          <p:cNvSpPr/>
          <p:nvPr/>
        </p:nvSpPr>
        <p:spPr>
          <a:xfrm>
            <a:off x="2547755" y="1484364"/>
            <a:ext cx="1343025" cy="786130"/>
          </a:xfrm>
          <a:custGeom>
            <a:avLst/>
            <a:gdLst/>
            <a:ahLst/>
            <a:cxnLst/>
            <a:rect l="l" t="t" r="r" b="b"/>
            <a:pathLst>
              <a:path w="1343025" h="786130">
                <a:moveTo>
                  <a:pt x="673862" y="0"/>
                </a:moveTo>
                <a:lnTo>
                  <a:pt x="612201" y="9321"/>
                </a:lnTo>
                <a:lnTo>
                  <a:pt x="549522" y="36371"/>
                </a:lnTo>
                <a:lnTo>
                  <a:pt x="486190" y="79363"/>
                </a:lnTo>
                <a:lnTo>
                  <a:pt x="454394" y="106278"/>
                </a:lnTo>
                <a:lnTo>
                  <a:pt x="422572" y="136508"/>
                </a:lnTo>
                <a:lnTo>
                  <a:pt x="390771" y="169830"/>
                </a:lnTo>
                <a:lnTo>
                  <a:pt x="359035" y="206021"/>
                </a:lnTo>
                <a:lnTo>
                  <a:pt x="327410" y="244855"/>
                </a:lnTo>
                <a:lnTo>
                  <a:pt x="295943" y="286112"/>
                </a:lnTo>
                <a:lnTo>
                  <a:pt x="264679" y="329566"/>
                </a:lnTo>
                <a:lnTo>
                  <a:pt x="233665" y="374995"/>
                </a:lnTo>
                <a:lnTo>
                  <a:pt x="202944" y="422175"/>
                </a:lnTo>
                <a:lnTo>
                  <a:pt x="172565" y="470883"/>
                </a:lnTo>
                <a:lnTo>
                  <a:pt x="142571" y="520895"/>
                </a:lnTo>
                <a:lnTo>
                  <a:pt x="113010" y="571988"/>
                </a:lnTo>
                <a:lnTo>
                  <a:pt x="83926" y="623939"/>
                </a:lnTo>
                <a:lnTo>
                  <a:pt x="55366" y="676523"/>
                </a:lnTo>
                <a:lnTo>
                  <a:pt x="27375" y="729518"/>
                </a:lnTo>
                <a:lnTo>
                  <a:pt x="0" y="782701"/>
                </a:lnTo>
                <a:lnTo>
                  <a:pt x="1342644" y="785622"/>
                </a:lnTo>
                <a:lnTo>
                  <a:pt x="1269615" y="662939"/>
                </a:lnTo>
                <a:lnTo>
                  <a:pt x="1092168" y="393001"/>
                </a:lnTo>
                <a:lnTo>
                  <a:pt x="872763" y="122967"/>
                </a:lnTo>
                <a:lnTo>
                  <a:pt x="673862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EA0B395F-D806-4913-A364-EAF432545F7D}"/>
              </a:ext>
            </a:extLst>
          </p:cNvPr>
          <p:cNvSpPr/>
          <p:nvPr/>
        </p:nvSpPr>
        <p:spPr>
          <a:xfrm>
            <a:off x="2547755" y="1484364"/>
            <a:ext cx="1343025" cy="786130"/>
          </a:xfrm>
          <a:custGeom>
            <a:avLst/>
            <a:gdLst/>
            <a:ahLst/>
            <a:cxnLst/>
            <a:rect l="l" t="t" r="r" b="b"/>
            <a:pathLst>
              <a:path w="1343025" h="786130">
                <a:moveTo>
                  <a:pt x="0" y="782701"/>
                </a:moveTo>
                <a:lnTo>
                  <a:pt x="27375" y="729518"/>
                </a:lnTo>
                <a:lnTo>
                  <a:pt x="55366" y="676523"/>
                </a:lnTo>
                <a:lnTo>
                  <a:pt x="83926" y="623939"/>
                </a:lnTo>
                <a:lnTo>
                  <a:pt x="113010" y="571988"/>
                </a:lnTo>
                <a:lnTo>
                  <a:pt x="142571" y="520895"/>
                </a:lnTo>
                <a:lnTo>
                  <a:pt x="172565" y="470883"/>
                </a:lnTo>
                <a:lnTo>
                  <a:pt x="202944" y="422175"/>
                </a:lnTo>
                <a:lnTo>
                  <a:pt x="233665" y="374995"/>
                </a:lnTo>
                <a:lnTo>
                  <a:pt x="264679" y="329566"/>
                </a:lnTo>
                <a:lnTo>
                  <a:pt x="295943" y="286112"/>
                </a:lnTo>
                <a:lnTo>
                  <a:pt x="327410" y="244855"/>
                </a:lnTo>
                <a:lnTo>
                  <a:pt x="359035" y="206021"/>
                </a:lnTo>
                <a:lnTo>
                  <a:pt x="390771" y="169830"/>
                </a:lnTo>
                <a:lnTo>
                  <a:pt x="422572" y="136508"/>
                </a:lnTo>
                <a:lnTo>
                  <a:pt x="454394" y="106278"/>
                </a:lnTo>
                <a:lnTo>
                  <a:pt x="486190" y="79363"/>
                </a:lnTo>
                <a:lnTo>
                  <a:pt x="517914" y="55986"/>
                </a:lnTo>
                <a:lnTo>
                  <a:pt x="580966" y="20742"/>
                </a:lnTo>
                <a:lnTo>
                  <a:pt x="643181" y="2332"/>
                </a:lnTo>
                <a:lnTo>
                  <a:pt x="673862" y="0"/>
                </a:lnTo>
                <a:lnTo>
                  <a:pt x="872763" y="122967"/>
                </a:lnTo>
                <a:lnTo>
                  <a:pt x="1092168" y="393001"/>
                </a:lnTo>
                <a:lnTo>
                  <a:pt x="1269615" y="662939"/>
                </a:lnTo>
                <a:lnTo>
                  <a:pt x="1342644" y="78562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BCE83213-C0D7-4DDE-9900-7B2A37587BBC}"/>
              </a:ext>
            </a:extLst>
          </p:cNvPr>
          <p:cNvSpPr/>
          <p:nvPr/>
        </p:nvSpPr>
        <p:spPr>
          <a:xfrm>
            <a:off x="9140960" y="1416191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09B5FE3B-5816-46BD-8A11-4E293066C3A8}"/>
              </a:ext>
            </a:extLst>
          </p:cNvPr>
          <p:cNvSpPr/>
          <p:nvPr/>
        </p:nvSpPr>
        <p:spPr>
          <a:xfrm>
            <a:off x="9230242" y="1441311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4">
                <a:moveTo>
                  <a:pt x="0" y="715644"/>
                </a:moveTo>
                <a:lnTo>
                  <a:pt x="63500" y="842644"/>
                </a:lnTo>
                <a:lnTo>
                  <a:pt x="96837" y="775969"/>
                </a:lnTo>
                <a:lnTo>
                  <a:pt x="58292" y="775969"/>
                </a:lnTo>
                <a:lnTo>
                  <a:pt x="53975" y="771651"/>
                </a:lnTo>
                <a:lnTo>
                  <a:pt x="53975" y="758824"/>
                </a:lnTo>
                <a:lnTo>
                  <a:pt x="0" y="715644"/>
                </a:lnTo>
                <a:close/>
              </a:path>
              <a:path w="127000" h="842644">
                <a:moveTo>
                  <a:pt x="53975" y="758824"/>
                </a:moveTo>
                <a:lnTo>
                  <a:pt x="53975" y="771651"/>
                </a:lnTo>
                <a:lnTo>
                  <a:pt x="58292" y="775969"/>
                </a:lnTo>
                <a:lnTo>
                  <a:pt x="68706" y="775969"/>
                </a:lnTo>
                <a:lnTo>
                  <a:pt x="73025" y="771651"/>
                </a:lnTo>
                <a:lnTo>
                  <a:pt x="73025" y="766444"/>
                </a:lnTo>
                <a:lnTo>
                  <a:pt x="63500" y="766444"/>
                </a:lnTo>
                <a:lnTo>
                  <a:pt x="53975" y="758824"/>
                </a:lnTo>
                <a:close/>
              </a:path>
              <a:path w="127000" h="842644">
                <a:moveTo>
                  <a:pt x="127000" y="715644"/>
                </a:moveTo>
                <a:lnTo>
                  <a:pt x="73025" y="758824"/>
                </a:lnTo>
                <a:lnTo>
                  <a:pt x="73025" y="771651"/>
                </a:lnTo>
                <a:lnTo>
                  <a:pt x="68706" y="775969"/>
                </a:lnTo>
                <a:lnTo>
                  <a:pt x="96837" y="775969"/>
                </a:lnTo>
                <a:lnTo>
                  <a:pt x="127000" y="715644"/>
                </a:lnTo>
                <a:close/>
              </a:path>
              <a:path w="127000" h="842644">
                <a:moveTo>
                  <a:pt x="68706" y="0"/>
                </a:moveTo>
                <a:lnTo>
                  <a:pt x="58292" y="0"/>
                </a:lnTo>
                <a:lnTo>
                  <a:pt x="53975" y="4317"/>
                </a:lnTo>
                <a:lnTo>
                  <a:pt x="53975" y="758824"/>
                </a:lnTo>
                <a:lnTo>
                  <a:pt x="63500" y="766444"/>
                </a:lnTo>
                <a:lnTo>
                  <a:pt x="73025" y="758824"/>
                </a:lnTo>
                <a:lnTo>
                  <a:pt x="73025" y="4317"/>
                </a:lnTo>
                <a:lnTo>
                  <a:pt x="68706" y="0"/>
                </a:lnTo>
                <a:close/>
              </a:path>
              <a:path w="127000" h="842644">
                <a:moveTo>
                  <a:pt x="73025" y="758824"/>
                </a:moveTo>
                <a:lnTo>
                  <a:pt x="63500" y="766444"/>
                </a:lnTo>
                <a:lnTo>
                  <a:pt x="73025" y="766444"/>
                </a:lnTo>
                <a:lnTo>
                  <a:pt x="73025" y="75882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71852511-461A-4DFD-8183-EA0BB0BBD1A1}"/>
              </a:ext>
            </a:extLst>
          </p:cNvPr>
          <p:cNvSpPr/>
          <p:nvPr/>
        </p:nvSpPr>
        <p:spPr>
          <a:xfrm>
            <a:off x="2581665" y="1384924"/>
            <a:ext cx="1308735" cy="938530"/>
          </a:xfrm>
          <a:custGeom>
            <a:avLst/>
            <a:gdLst/>
            <a:ahLst/>
            <a:cxnLst/>
            <a:rect l="l" t="t" r="r" b="b"/>
            <a:pathLst>
              <a:path w="1308735" h="938530">
                <a:moveTo>
                  <a:pt x="0" y="156337"/>
                </a:moveTo>
                <a:lnTo>
                  <a:pt x="7969" y="106915"/>
                </a:lnTo>
                <a:lnTo>
                  <a:pt x="30162" y="63998"/>
                </a:lnTo>
                <a:lnTo>
                  <a:pt x="64004" y="30158"/>
                </a:lnTo>
                <a:lnTo>
                  <a:pt x="106920" y="7968"/>
                </a:lnTo>
                <a:lnTo>
                  <a:pt x="156337" y="0"/>
                </a:lnTo>
                <a:lnTo>
                  <a:pt x="1152017" y="0"/>
                </a:lnTo>
                <a:lnTo>
                  <a:pt x="1201438" y="7968"/>
                </a:lnTo>
                <a:lnTo>
                  <a:pt x="1244355" y="30158"/>
                </a:lnTo>
                <a:lnTo>
                  <a:pt x="1278195" y="63998"/>
                </a:lnTo>
                <a:lnTo>
                  <a:pt x="1300385" y="106915"/>
                </a:lnTo>
                <a:lnTo>
                  <a:pt x="1308354" y="156337"/>
                </a:lnTo>
                <a:lnTo>
                  <a:pt x="1308354" y="781684"/>
                </a:lnTo>
                <a:lnTo>
                  <a:pt x="1300385" y="831106"/>
                </a:lnTo>
                <a:lnTo>
                  <a:pt x="1278195" y="874023"/>
                </a:lnTo>
                <a:lnTo>
                  <a:pt x="1244355" y="907863"/>
                </a:lnTo>
                <a:lnTo>
                  <a:pt x="1201438" y="930053"/>
                </a:lnTo>
                <a:lnTo>
                  <a:pt x="1152017" y="938021"/>
                </a:lnTo>
                <a:lnTo>
                  <a:pt x="156337" y="938021"/>
                </a:lnTo>
                <a:lnTo>
                  <a:pt x="106920" y="930053"/>
                </a:lnTo>
                <a:lnTo>
                  <a:pt x="64004" y="907863"/>
                </a:lnTo>
                <a:lnTo>
                  <a:pt x="30162" y="874023"/>
                </a:lnTo>
                <a:lnTo>
                  <a:pt x="7969" y="831106"/>
                </a:lnTo>
                <a:lnTo>
                  <a:pt x="0" y="781684"/>
                </a:lnTo>
                <a:lnTo>
                  <a:pt x="0" y="156337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E2BE70F-D0D2-4750-B955-D2F8B2603B54}"/>
              </a:ext>
            </a:extLst>
          </p:cNvPr>
          <p:cNvSpPr/>
          <p:nvPr/>
        </p:nvSpPr>
        <p:spPr>
          <a:xfrm>
            <a:off x="2992002" y="2842249"/>
            <a:ext cx="996315" cy="786130"/>
          </a:xfrm>
          <a:custGeom>
            <a:avLst/>
            <a:gdLst/>
            <a:ahLst/>
            <a:cxnLst/>
            <a:rect l="l" t="t" r="r" b="b"/>
            <a:pathLst>
              <a:path w="996314" h="786129">
                <a:moveTo>
                  <a:pt x="499872" y="0"/>
                </a:moveTo>
                <a:lnTo>
                  <a:pt x="449514" y="11258"/>
                </a:lnTo>
                <a:lnTo>
                  <a:pt x="398276" y="43752"/>
                </a:lnTo>
                <a:lnTo>
                  <a:pt x="346517" y="95102"/>
                </a:lnTo>
                <a:lnTo>
                  <a:pt x="320556" y="127104"/>
                </a:lnTo>
                <a:lnTo>
                  <a:pt x="294601" y="162929"/>
                </a:lnTo>
                <a:lnTo>
                  <a:pt x="268696" y="202279"/>
                </a:lnTo>
                <a:lnTo>
                  <a:pt x="242887" y="244855"/>
                </a:lnTo>
                <a:lnTo>
                  <a:pt x="217219" y="290362"/>
                </a:lnTo>
                <a:lnTo>
                  <a:pt x="191737" y="338501"/>
                </a:lnTo>
                <a:lnTo>
                  <a:pt x="166486" y="388976"/>
                </a:lnTo>
                <a:lnTo>
                  <a:pt x="141512" y="441488"/>
                </a:lnTo>
                <a:lnTo>
                  <a:pt x="116859" y="495740"/>
                </a:lnTo>
                <a:lnTo>
                  <a:pt x="92573" y="551436"/>
                </a:lnTo>
                <a:lnTo>
                  <a:pt x="68699" y="608277"/>
                </a:lnTo>
                <a:lnTo>
                  <a:pt x="45282" y="665966"/>
                </a:lnTo>
                <a:lnTo>
                  <a:pt x="22367" y="724207"/>
                </a:lnTo>
                <a:lnTo>
                  <a:pt x="0" y="782701"/>
                </a:lnTo>
                <a:lnTo>
                  <a:pt x="995933" y="785621"/>
                </a:lnTo>
                <a:lnTo>
                  <a:pt x="941766" y="662939"/>
                </a:lnTo>
                <a:lnTo>
                  <a:pt x="810148" y="393001"/>
                </a:lnTo>
                <a:lnTo>
                  <a:pt x="647408" y="122967"/>
                </a:lnTo>
                <a:lnTo>
                  <a:pt x="499872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A79949A2-98D3-45EC-AF7B-449CC7D10D1C}"/>
              </a:ext>
            </a:extLst>
          </p:cNvPr>
          <p:cNvSpPr/>
          <p:nvPr/>
        </p:nvSpPr>
        <p:spPr>
          <a:xfrm>
            <a:off x="2992002" y="2842249"/>
            <a:ext cx="996315" cy="786130"/>
          </a:xfrm>
          <a:custGeom>
            <a:avLst/>
            <a:gdLst/>
            <a:ahLst/>
            <a:cxnLst/>
            <a:rect l="l" t="t" r="r" b="b"/>
            <a:pathLst>
              <a:path w="996314" h="786129">
                <a:moveTo>
                  <a:pt x="0" y="782701"/>
                </a:moveTo>
                <a:lnTo>
                  <a:pt x="22367" y="724207"/>
                </a:lnTo>
                <a:lnTo>
                  <a:pt x="45282" y="665966"/>
                </a:lnTo>
                <a:lnTo>
                  <a:pt x="68699" y="608277"/>
                </a:lnTo>
                <a:lnTo>
                  <a:pt x="92573" y="551436"/>
                </a:lnTo>
                <a:lnTo>
                  <a:pt x="116859" y="495740"/>
                </a:lnTo>
                <a:lnTo>
                  <a:pt x="141512" y="441488"/>
                </a:lnTo>
                <a:lnTo>
                  <a:pt x="166486" y="388976"/>
                </a:lnTo>
                <a:lnTo>
                  <a:pt x="191737" y="338501"/>
                </a:lnTo>
                <a:lnTo>
                  <a:pt x="217219" y="290362"/>
                </a:lnTo>
                <a:lnTo>
                  <a:pt x="242887" y="244855"/>
                </a:lnTo>
                <a:lnTo>
                  <a:pt x="268696" y="202279"/>
                </a:lnTo>
                <a:lnTo>
                  <a:pt x="294601" y="162929"/>
                </a:lnTo>
                <a:lnTo>
                  <a:pt x="320556" y="127104"/>
                </a:lnTo>
                <a:lnTo>
                  <a:pt x="346517" y="95102"/>
                </a:lnTo>
                <a:lnTo>
                  <a:pt x="398276" y="43752"/>
                </a:lnTo>
                <a:lnTo>
                  <a:pt x="449514" y="11258"/>
                </a:lnTo>
                <a:lnTo>
                  <a:pt x="499872" y="0"/>
                </a:lnTo>
                <a:lnTo>
                  <a:pt x="647408" y="122967"/>
                </a:lnTo>
                <a:lnTo>
                  <a:pt x="810148" y="393001"/>
                </a:lnTo>
                <a:lnTo>
                  <a:pt x="941766" y="662939"/>
                </a:lnTo>
                <a:lnTo>
                  <a:pt x="995933" y="785621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A59D8F11-B282-46F9-AEEE-C5B909D226C6}"/>
              </a:ext>
            </a:extLst>
          </p:cNvPr>
          <p:cNvSpPr/>
          <p:nvPr/>
        </p:nvSpPr>
        <p:spPr>
          <a:xfrm>
            <a:off x="4846709" y="2844534"/>
            <a:ext cx="1210310" cy="786765"/>
          </a:xfrm>
          <a:custGeom>
            <a:avLst/>
            <a:gdLst/>
            <a:ahLst/>
            <a:cxnLst/>
            <a:rect l="l" t="t" r="r" b="b"/>
            <a:pathLst>
              <a:path w="1210310" h="786764">
                <a:moveTo>
                  <a:pt x="607314" y="0"/>
                </a:moveTo>
                <a:lnTo>
                  <a:pt x="549071" y="10231"/>
                </a:lnTo>
                <a:lnTo>
                  <a:pt x="489839" y="39846"/>
                </a:lnTo>
                <a:lnTo>
                  <a:pt x="429996" y="86786"/>
                </a:lnTo>
                <a:lnTo>
                  <a:pt x="399965" y="116110"/>
                </a:lnTo>
                <a:lnTo>
                  <a:pt x="369923" y="148995"/>
                </a:lnTo>
                <a:lnTo>
                  <a:pt x="339918" y="185182"/>
                </a:lnTo>
                <a:lnTo>
                  <a:pt x="309998" y="224415"/>
                </a:lnTo>
                <a:lnTo>
                  <a:pt x="280209" y="266437"/>
                </a:lnTo>
                <a:lnTo>
                  <a:pt x="250600" y="310990"/>
                </a:lnTo>
                <a:lnTo>
                  <a:pt x="221217" y="357818"/>
                </a:lnTo>
                <a:lnTo>
                  <a:pt x="192108" y="406663"/>
                </a:lnTo>
                <a:lnTo>
                  <a:pt x="163321" y="457268"/>
                </a:lnTo>
                <a:lnTo>
                  <a:pt x="134902" y="509376"/>
                </a:lnTo>
                <a:lnTo>
                  <a:pt x="106900" y="562730"/>
                </a:lnTo>
                <a:lnTo>
                  <a:pt x="79361" y="617073"/>
                </a:lnTo>
                <a:lnTo>
                  <a:pt x="52333" y="672147"/>
                </a:lnTo>
                <a:lnTo>
                  <a:pt x="25863" y="727696"/>
                </a:lnTo>
                <a:lnTo>
                  <a:pt x="0" y="783463"/>
                </a:lnTo>
                <a:lnTo>
                  <a:pt x="1210056" y="786384"/>
                </a:lnTo>
                <a:lnTo>
                  <a:pt x="1144238" y="663582"/>
                </a:lnTo>
                <a:lnTo>
                  <a:pt x="984313" y="393382"/>
                </a:lnTo>
                <a:lnTo>
                  <a:pt x="786574" y="123086"/>
                </a:lnTo>
                <a:lnTo>
                  <a:pt x="607314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75177A0-4661-46EE-8CCF-F2076C6A46AC}"/>
              </a:ext>
            </a:extLst>
          </p:cNvPr>
          <p:cNvSpPr/>
          <p:nvPr/>
        </p:nvSpPr>
        <p:spPr>
          <a:xfrm>
            <a:off x="4846709" y="2844534"/>
            <a:ext cx="1210310" cy="786765"/>
          </a:xfrm>
          <a:custGeom>
            <a:avLst/>
            <a:gdLst/>
            <a:ahLst/>
            <a:cxnLst/>
            <a:rect l="l" t="t" r="r" b="b"/>
            <a:pathLst>
              <a:path w="1210310" h="786764">
                <a:moveTo>
                  <a:pt x="0" y="783463"/>
                </a:moveTo>
                <a:lnTo>
                  <a:pt x="25863" y="727696"/>
                </a:lnTo>
                <a:lnTo>
                  <a:pt x="52333" y="672147"/>
                </a:lnTo>
                <a:lnTo>
                  <a:pt x="79361" y="617073"/>
                </a:lnTo>
                <a:lnTo>
                  <a:pt x="106900" y="562730"/>
                </a:lnTo>
                <a:lnTo>
                  <a:pt x="134902" y="509376"/>
                </a:lnTo>
                <a:lnTo>
                  <a:pt x="163321" y="457268"/>
                </a:lnTo>
                <a:lnTo>
                  <a:pt x="192108" y="406663"/>
                </a:lnTo>
                <a:lnTo>
                  <a:pt x="221217" y="357818"/>
                </a:lnTo>
                <a:lnTo>
                  <a:pt x="250600" y="310990"/>
                </a:lnTo>
                <a:lnTo>
                  <a:pt x="280209" y="266437"/>
                </a:lnTo>
                <a:lnTo>
                  <a:pt x="309998" y="224415"/>
                </a:lnTo>
                <a:lnTo>
                  <a:pt x="339918" y="185182"/>
                </a:lnTo>
                <a:lnTo>
                  <a:pt x="369923" y="148995"/>
                </a:lnTo>
                <a:lnTo>
                  <a:pt x="399965" y="116110"/>
                </a:lnTo>
                <a:lnTo>
                  <a:pt x="429996" y="86786"/>
                </a:lnTo>
                <a:lnTo>
                  <a:pt x="459970" y="61279"/>
                </a:lnTo>
                <a:lnTo>
                  <a:pt x="519555" y="22744"/>
                </a:lnTo>
                <a:lnTo>
                  <a:pt x="578339" y="2564"/>
                </a:lnTo>
                <a:lnTo>
                  <a:pt x="607314" y="0"/>
                </a:lnTo>
                <a:lnTo>
                  <a:pt x="786574" y="123086"/>
                </a:lnTo>
                <a:lnTo>
                  <a:pt x="984313" y="393382"/>
                </a:lnTo>
                <a:lnTo>
                  <a:pt x="1144238" y="663582"/>
                </a:lnTo>
                <a:lnTo>
                  <a:pt x="1210056" y="78638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2BAFA9D-05F7-4A92-9D7F-866F0343440B}"/>
              </a:ext>
            </a:extLst>
          </p:cNvPr>
          <p:cNvSpPr/>
          <p:nvPr/>
        </p:nvSpPr>
        <p:spPr>
          <a:xfrm>
            <a:off x="2955807" y="2742808"/>
            <a:ext cx="1043305" cy="937260"/>
          </a:xfrm>
          <a:custGeom>
            <a:avLst/>
            <a:gdLst/>
            <a:ahLst/>
            <a:cxnLst/>
            <a:rect l="l" t="t" r="r" b="b"/>
            <a:pathLst>
              <a:path w="1043305" h="937260">
                <a:moveTo>
                  <a:pt x="0" y="156210"/>
                </a:moveTo>
                <a:lnTo>
                  <a:pt x="7967" y="106850"/>
                </a:lnTo>
                <a:lnTo>
                  <a:pt x="30150" y="63971"/>
                </a:lnTo>
                <a:lnTo>
                  <a:pt x="63971" y="30150"/>
                </a:lnTo>
                <a:lnTo>
                  <a:pt x="106850" y="7967"/>
                </a:lnTo>
                <a:lnTo>
                  <a:pt x="156209" y="0"/>
                </a:lnTo>
                <a:lnTo>
                  <a:pt x="886968" y="0"/>
                </a:lnTo>
                <a:lnTo>
                  <a:pt x="936327" y="7967"/>
                </a:lnTo>
                <a:lnTo>
                  <a:pt x="979206" y="30150"/>
                </a:lnTo>
                <a:lnTo>
                  <a:pt x="1013027" y="63971"/>
                </a:lnTo>
                <a:lnTo>
                  <a:pt x="1035210" y="106850"/>
                </a:lnTo>
                <a:lnTo>
                  <a:pt x="1043177" y="156210"/>
                </a:lnTo>
                <a:lnTo>
                  <a:pt x="1043177" y="781050"/>
                </a:lnTo>
                <a:lnTo>
                  <a:pt x="1035210" y="830409"/>
                </a:lnTo>
                <a:lnTo>
                  <a:pt x="1013027" y="873288"/>
                </a:lnTo>
                <a:lnTo>
                  <a:pt x="979206" y="907109"/>
                </a:lnTo>
                <a:lnTo>
                  <a:pt x="936327" y="929292"/>
                </a:lnTo>
                <a:lnTo>
                  <a:pt x="886968" y="937260"/>
                </a:lnTo>
                <a:lnTo>
                  <a:pt x="156209" y="937260"/>
                </a:lnTo>
                <a:lnTo>
                  <a:pt x="106850" y="929292"/>
                </a:lnTo>
                <a:lnTo>
                  <a:pt x="63971" y="907109"/>
                </a:lnTo>
                <a:lnTo>
                  <a:pt x="30150" y="873288"/>
                </a:lnTo>
                <a:lnTo>
                  <a:pt x="7967" y="830409"/>
                </a:lnTo>
                <a:lnTo>
                  <a:pt x="0" y="781050"/>
                </a:lnTo>
                <a:lnTo>
                  <a:pt x="0" y="156210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3ADB450-D6E9-4187-A8B6-1F4FD9520104}"/>
              </a:ext>
            </a:extLst>
          </p:cNvPr>
          <p:cNvSpPr/>
          <p:nvPr/>
        </p:nvSpPr>
        <p:spPr>
          <a:xfrm>
            <a:off x="4736600" y="2742808"/>
            <a:ext cx="1403350" cy="932180"/>
          </a:xfrm>
          <a:custGeom>
            <a:avLst/>
            <a:gdLst/>
            <a:ahLst/>
            <a:cxnLst/>
            <a:rect l="l" t="t" r="r" b="b"/>
            <a:pathLst>
              <a:path w="1403350" h="932179">
                <a:moveTo>
                  <a:pt x="0" y="155321"/>
                </a:moveTo>
                <a:lnTo>
                  <a:pt x="7923" y="106249"/>
                </a:lnTo>
                <a:lnTo>
                  <a:pt x="29984" y="63614"/>
                </a:lnTo>
                <a:lnTo>
                  <a:pt x="63614" y="29984"/>
                </a:lnTo>
                <a:lnTo>
                  <a:pt x="106249" y="7923"/>
                </a:lnTo>
                <a:lnTo>
                  <a:pt x="155321" y="0"/>
                </a:lnTo>
                <a:lnTo>
                  <a:pt x="1247521" y="0"/>
                </a:lnTo>
                <a:lnTo>
                  <a:pt x="1296592" y="7923"/>
                </a:lnTo>
                <a:lnTo>
                  <a:pt x="1339227" y="29984"/>
                </a:lnTo>
                <a:lnTo>
                  <a:pt x="1372857" y="63614"/>
                </a:lnTo>
                <a:lnTo>
                  <a:pt x="1394918" y="106249"/>
                </a:lnTo>
                <a:lnTo>
                  <a:pt x="1402841" y="155321"/>
                </a:lnTo>
                <a:lnTo>
                  <a:pt x="1402841" y="776605"/>
                </a:lnTo>
                <a:lnTo>
                  <a:pt x="1394918" y="825676"/>
                </a:lnTo>
                <a:lnTo>
                  <a:pt x="1372857" y="868311"/>
                </a:lnTo>
                <a:lnTo>
                  <a:pt x="1339227" y="901941"/>
                </a:lnTo>
                <a:lnTo>
                  <a:pt x="1296592" y="924002"/>
                </a:lnTo>
                <a:lnTo>
                  <a:pt x="1247521" y="931926"/>
                </a:lnTo>
                <a:lnTo>
                  <a:pt x="155321" y="931926"/>
                </a:lnTo>
                <a:lnTo>
                  <a:pt x="106249" y="924002"/>
                </a:lnTo>
                <a:lnTo>
                  <a:pt x="63614" y="901941"/>
                </a:lnTo>
                <a:lnTo>
                  <a:pt x="29984" y="868311"/>
                </a:lnTo>
                <a:lnTo>
                  <a:pt x="7923" y="825676"/>
                </a:lnTo>
                <a:lnTo>
                  <a:pt x="0" y="776605"/>
                </a:lnTo>
                <a:lnTo>
                  <a:pt x="0" y="155321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04BE2572-069E-4F7A-AC3F-0E76DCB297C4}"/>
              </a:ext>
            </a:extLst>
          </p:cNvPr>
          <p:cNvSpPr txBox="1"/>
          <p:nvPr/>
        </p:nvSpPr>
        <p:spPr>
          <a:xfrm>
            <a:off x="3383034" y="3123046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F4E7EE24-9B72-48AE-A9B4-4708FBB77496}"/>
              </a:ext>
            </a:extLst>
          </p:cNvPr>
          <p:cNvSpPr txBox="1"/>
          <p:nvPr/>
        </p:nvSpPr>
        <p:spPr>
          <a:xfrm>
            <a:off x="5349248" y="3121522"/>
            <a:ext cx="223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9A5594FB-73C6-4380-BD1D-3BFBFA243E6D}"/>
              </a:ext>
            </a:extLst>
          </p:cNvPr>
          <p:cNvSpPr/>
          <p:nvPr/>
        </p:nvSpPr>
        <p:spPr>
          <a:xfrm>
            <a:off x="3159388" y="1853046"/>
            <a:ext cx="351155" cy="889635"/>
          </a:xfrm>
          <a:custGeom>
            <a:avLst/>
            <a:gdLst/>
            <a:ahLst/>
            <a:cxnLst/>
            <a:rect l="l" t="t" r="r" b="b"/>
            <a:pathLst>
              <a:path w="351155" h="889635">
                <a:moveTo>
                  <a:pt x="159765" y="729107"/>
                </a:moveTo>
                <a:lnTo>
                  <a:pt x="317626" y="889254"/>
                </a:lnTo>
                <a:lnTo>
                  <a:pt x="335233" y="772033"/>
                </a:lnTo>
                <a:lnTo>
                  <a:pt x="244220" y="772033"/>
                </a:lnTo>
                <a:lnTo>
                  <a:pt x="237341" y="750872"/>
                </a:lnTo>
                <a:lnTo>
                  <a:pt x="159765" y="729107"/>
                </a:lnTo>
                <a:close/>
              </a:path>
              <a:path w="351155" h="889635">
                <a:moveTo>
                  <a:pt x="237341" y="750872"/>
                </a:moveTo>
                <a:lnTo>
                  <a:pt x="244220" y="772033"/>
                </a:lnTo>
                <a:lnTo>
                  <a:pt x="265556" y="765175"/>
                </a:lnTo>
                <a:lnTo>
                  <a:pt x="263271" y="758147"/>
                </a:lnTo>
                <a:lnTo>
                  <a:pt x="237341" y="750872"/>
                </a:lnTo>
                <a:close/>
              </a:path>
              <a:path w="351155" h="889635">
                <a:moveTo>
                  <a:pt x="263271" y="758147"/>
                </a:moveTo>
                <a:lnTo>
                  <a:pt x="265556" y="765175"/>
                </a:lnTo>
                <a:lnTo>
                  <a:pt x="244220" y="772033"/>
                </a:lnTo>
                <a:lnTo>
                  <a:pt x="335233" y="772033"/>
                </a:lnTo>
                <a:lnTo>
                  <a:pt x="336778" y="761746"/>
                </a:lnTo>
                <a:lnTo>
                  <a:pt x="276097" y="761746"/>
                </a:lnTo>
                <a:lnTo>
                  <a:pt x="263271" y="758147"/>
                </a:lnTo>
                <a:close/>
              </a:path>
              <a:path w="351155" h="889635">
                <a:moveTo>
                  <a:pt x="284445" y="751177"/>
                </a:moveTo>
                <a:lnTo>
                  <a:pt x="276097" y="761746"/>
                </a:lnTo>
                <a:lnTo>
                  <a:pt x="336778" y="761746"/>
                </a:lnTo>
                <a:lnTo>
                  <a:pt x="337293" y="758317"/>
                </a:lnTo>
                <a:lnTo>
                  <a:pt x="286765" y="758317"/>
                </a:lnTo>
                <a:lnTo>
                  <a:pt x="284445" y="751177"/>
                </a:lnTo>
                <a:close/>
              </a:path>
              <a:path w="351155" h="889635">
                <a:moveTo>
                  <a:pt x="301079" y="730117"/>
                </a:moveTo>
                <a:lnTo>
                  <a:pt x="284445" y="751177"/>
                </a:lnTo>
                <a:lnTo>
                  <a:pt x="286765" y="758317"/>
                </a:lnTo>
                <a:lnTo>
                  <a:pt x="307975" y="751332"/>
                </a:lnTo>
                <a:lnTo>
                  <a:pt x="301079" y="730117"/>
                </a:lnTo>
                <a:close/>
              </a:path>
              <a:path w="351155" h="889635">
                <a:moveTo>
                  <a:pt x="351027" y="666876"/>
                </a:moveTo>
                <a:lnTo>
                  <a:pt x="301079" y="730117"/>
                </a:lnTo>
                <a:lnTo>
                  <a:pt x="307975" y="751332"/>
                </a:lnTo>
                <a:lnTo>
                  <a:pt x="286765" y="758317"/>
                </a:lnTo>
                <a:lnTo>
                  <a:pt x="337293" y="758317"/>
                </a:lnTo>
                <a:lnTo>
                  <a:pt x="351027" y="666876"/>
                </a:lnTo>
                <a:close/>
              </a:path>
              <a:path w="351155" h="889635">
                <a:moveTo>
                  <a:pt x="21208" y="13843"/>
                </a:moveTo>
                <a:lnTo>
                  <a:pt x="0" y="20828"/>
                </a:lnTo>
                <a:lnTo>
                  <a:pt x="237341" y="750872"/>
                </a:lnTo>
                <a:lnTo>
                  <a:pt x="263271" y="758147"/>
                </a:lnTo>
                <a:lnTo>
                  <a:pt x="21208" y="13843"/>
                </a:lnTo>
                <a:close/>
              </a:path>
              <a:path w="351155" h="889635">
                <a:moveTo>
                  <a:pt x="63753" y="0"/>
                </a:moveTo>
                <a:lnTo>
                  <a:pt x="42544" y="6985"/>
                </a:lnTo>
                <a:lnTo>
                  <a:pt x="284445" y="751177"/>
                </a:lnTo>
                <a:lnTo>
                  <a:pt x="301079" y="730117"/>
                </a:lnTo>
                <a:lnTo>
                  <a:pt x="6375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4BC3752D-1A05-43F8-8035-6CD2A6DDF627}"/>
              </a:ext>
            </a:extLst>
          </p:cNvPr>
          <p:cNvSpPr/>
          <p:nvPr/>
        </p:nvSpPr>
        <p:spPr>
          <a:xfrm>
            <a:off x="3179073" y="1832218"/>
            <a:ext cx="2259330" cy="930910"/>
          </a:xfrm>
          <a:custGeom>
            <a:avLst/>
            <a:gdLst/>
            <a:ahLst/>
            <a:cxnLst/>
            <a:rect l="l" t="t" r="r" b="b"/>
            <a:pathLst>
              <a:path w="2259329" h="930910">
                <a:moveTo>
                  <a:pt x="2100978" y="884288"/>
                </a:moveTo>
                <a:lnTo>
                  <a:pt x="2034920" y="930528"/>
                </a:lnTo>
                <a:lnTo>
                  <a:pt x="2258821" y="910082"/>
                </a:lnTo>
                <a:lnTo>
                  <a:pt x="2242900" y="892428"/>
                </a:lnTo>
                <a:lnTo>
                  <a:pt x="2121789" y="892428"/>
                </a:lnTo>
                <a:lnTo>
                  <a:pt x="2100978" y="884288"/>
                </a:lnTo>
                <a:close/>
              </a:path>
              <a:path w="2259329" h="930910">
                <a:moveTo>
                  <a:pt x="2122980" y="868887"/>
                </a:moveTo>
                <a:lnTo>
                  <a:pt x="2100978" y="884288"/>
                </a:lnTo>
                <a:lnTo>
                  <a:pt x="2121789" y="892428"/>
                </a:lnTo>
                <a:lnTo>
                  <a:pt x="2129916" y="871601"/>
                </a:lnTo>
                <a:lnTo>
                  <a:pt x="2122980" y="868887"/>
                </a:lnTo>
                <a:close/>
              </a:path>
              <a:path w="2259329" h="930910">
                <a:moveTo>
                  <a:pt x="2131116" y="848062"/>
                </a:moveTo>
                <a:lnTo>
                  <a:pt x="2133980" y="861187"/>
                </a:lnTo>
                <a:lnTo>
                  <a:pt x="2122980" y="868887"/>
                </a:lnTo>
                <a:lnTo>
                  <a:pt x="2129916" y="871601"/>
                </a:lnTo>
                <a:lnTo>
                  <a:pt x="2121789" y="892428"/>
                </a:lnTo>
                <a:lnTo>
                  <a:pt x="2242900" y="892428"/>
                </a:lnTo>
                <a:lnTo>
                  <a:pt x="2205331" y="850773"/>
                </a:lnTo>
                <a:lnTo>
                  <a:pt x="2138044" y="850773"/>
                </a:lnTo>
                <a:lnTo>
                  <a:pt x="2131116" y="848062"/>
                </a:lnTo>
                <a:close/>
              </a:path>
              <a:path w="2259329" h="930910">
                <a:moveTo>
                  <a:pt x="8127" y="41656"/>
                </a:moveTo>
                <a:lnTo>
                  <a:pt x="0" y="62484"/>
                </a:lnTo>
                <a:lnTo>
                  <a:pt x="2100978" y="884288"/>
                </a:lnTo>
                <a:lnTo>
                  <a:pt x="2122980" y="868887"/>
                </a:lnTo>
                <a:lnTo>
                  <a:pt x="8127" y="41656"/>
                </a:lnTo>
                <a:close/>
              </a:path>
              <a:path w="2259329" h="930910">
                <a:moveTo>
                  <a:pt x="2125416" y="821951"/>
                </a:moveTo>
                <a:lnTo>
                  <a:pt x="2131116" y="848062"/>
                </a:lnTo>
                <a:lnTo>
                  <a:pt x="2138044" y="850773"/>
                </a:lnTo>
                <a:lnTo>
                  <a:pt x="2146173" y="830072"/>
                </a:lnTo>
                <a:lnTo>
                  <a:pt x="2125416" y="821951"/>
                </a:lnTo>
                <a:close/>
              </a:path>
              <a:path w="2259329" h="930910">
                <a:moveTo>
                  <a:pt x="2108200" y="743076"/>
                </a:moveTo>
                <a:lnTo>
                  <a:pt x="2125416" y="821951"/>
                </a:lnTo>
                <a:lnTo>
                  <a:pt x="2146173" y="830072"/>
                </a:lnTo>
                <a:lnTo>
                  <a:pt x="2138044" y="850773"/>
                </a:lnTo>
                <a:lnTo>
                  <a:pt x="2205331" y="850773"/>
                </a:lnTo>
                <a:lnTo>
                  <a:pt x="2108200" y="743076"/>
                </a:lnTo>
                <a:close/>
              </a:path>
              <a:path w="2259329" h="930910">
                <a:moveTo>
                  <a:pt x="24383" y="0"/>
                </a:moveTo>
                <a:lnTo>
                  <a:pt x="16255" y="20827"/>
                </a:lnTo>
                <a:lnTo>
                  <a:pt x="2131116" y="848062"/>
                </a:lnTo>
                <a:lnTo>
                  <a:pt x="2125416" y="821951"/>
                </a:lnTo>
                <a:lnTo>
                  <a:pt x="2438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EF603587-D2D0-438D-9766-F7CA94BAB6D7}"/>
              </a:ext>
            </a:extLst>
          </p:cNvPr>
          <p:cNvSpPr txBox="1"/>
          <p:nvPr/>
        </p:nvSpPr>
        <p:spPr>
          <a:xfrm>
            <a:off x="9044186" y="3632315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A778F10A-F85D-421D-8D77-C284DCE4A0A6}"/>
              </a:ext>
            </a:extLst>
          </p:cNvPr>
          <p:cNvSpPr txBox="1"/>
          <p:nvPr/>
        </p:nvSpPr>
        <p:spPr>
          <a:xfrm>
            <a:off x="9213350" y="3779382"/>
            <a:ext cx="3822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Arial"/>
                <a:cs typeface="Arial"/>
              </a:rPr>
              <a:t>p</a:t>
            </a:r>
            <a:r>
              <a:rPr sz="1300" spc="5" dirty="0">
                <a:latin typeface="Arial"/>
                <a:cs typeface="Arial"/>
              </a:rPr>
              <a:t>a</a:t>
            </a:r>
            <a:r>
              <a:rPr sz="1300" spc="15" dirty="0">
                <a:latin typeface="Arial"/>
                <a:cs typeface="Arial"/>
              </a:rPr>
              <a:t>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ADB81BF3-FE9B-410C-B45F-2DB21776605C}"/>
              </a:ext>
            </a:extLst>
          </p:cNvPr>
          <p:cNvSpPr/>
          <p:nvPr/>
        </p:nvSpPr>
        <p:spPr>
          <a:xfrm>
            <a:off x="3488825" y="4309099"/>
            <a:ext cx="814705" cy="786765"/>
          </a:xfrm>
          <a:custGeom>
            <a:avLst/>
            <a:gdLst/>
            <a:ahLst/>
            <a:cxnLst/>
            <a:rect l="l" t="t" r="r" b="b"/>
            <a:pathLst>
              <a:path w="814705" h="786764">
                <a:moveTo>
                  <a:pt x="408813" y="0"/>
                </a:moveTo>
                <a:lnTo>
                  <a:pt x="365436" y="12472"/>
                </a:lnTo>
                <a:lnTo>
                  <a:pt x="321280" y="48357"/>
                </a:lnTo>
                <a:lnTo>
                  <a:pt x="276689" y="104879"/>
                </a:lnTo>
                <a:lnTo>
                  <a:pt x="254338" y="140010"/>
                </a:lnTo>
                <a:lnTo>
                  <a:pt x="232008" y="179259"/>
                </a:lnTo>
                <a:lnTo>
                  <a:pt x="209740" y="222279"/>
                </a:lnTo>
                <a:lnTo>
                  <a:pt x="187579" y="268721"/>
                </a:lnTo>
                <a:lnTo>
                  <a:pt x="165566" y="318240"/>
                </a:lnTo>
                <a:lnTo>
                  <a:pt x="143746" y="370487"/>
                </a:lnTo>
                <a:lnTo>
                  <a:pt x="122162" y="425116"/>
                </a:lnTo>
                <a:lnTo>
                  <a:pt x="100855" y="481779"/>
                </a:lnTo>
                <a:lnTo>
                  <a:pt x="79870" y="540130"/>
                </a:lnTo>
                <a:lnTo>
                  <a:pt x="59248" y="599821"/>
                </a:lnTo>
                <a:lnTo>
                  <a:pt x="39034" y="660505"/>
                </a:lnTo>
                <a:lnTo>
                  <a:pt x="19270" y="721834"/>
                </a:lnTo>
                <a:lnTo>
                  <a:pt x="0" y="783463"/>
                </a:lnTo>
                <a:lnTo>
                  <a:pt x="814577" y="786384"/>
                </a:lnTo>
                <a:lnTo>
                  <a:pt x="770268" y="663582"/>
                </a:lnTo>
                <a:lnTo>
                  <a:pt x="662606" y="393382"/>
                </a:lnTo>
                <a:lnTo>
                  <a:pt x="529488" y="123086"/>
                </a:lnTo>
                <a:lnTo>
                  <a:pt x="408813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06C1EE78-DC64-49F8-A699-E811545181C8}"/>
              </a:ext>
            </a:extLst>
          </p:cNvPr>
          <p:cNvSpPr/>
          <p:nvPr/>
        </p:nvSpPr>
        <p:spPr>
          <a:xfrm>
            <a:off x="3488825" y="4309099"/>
            <a:ext cx="814705" cy="786765"/>
          </a:xfrm>
          <a:custGeom>
            <a:avLst/>
            <a:gdLst/>
            <a:ahLst/>
            <a:cxnLst/>
            <a:rect l="l" t="t" r="r" b="b"/>
            <a:pathLst>
              <a:path w="814705" h="786764">
                <a:moveTo>
                  <a:pt x="0" y="783463"/>
                </a:moveTo>
                <a:lnTo>
                  <a:pt x="19270" y="721834"/>
                </a:lnTo>
                <a:lnTo>
                  <a:pt x="39034" y="660505"/>
                </a:lnTo>
                <a:lnTo>
                  <a:pt x="59248" y="599821"/>
                </a:lnTo>
                <a:lnTo>
                  <a:pt x="79870" y="540130"/>
                </a:lnTo>
                <a:lnTo>
                  <a:pt x="100855" y="481779"/>
                </a:lnTo>
                <a:lnTo>
                  <a:pt x="122162" y="425116"/>
                </a:lnTo>
                <a:lnTo>
                  <a:pt x="143746" y="370487"/>
                </a:lnTo>
                <a:lnTo>
                  <a:pt x="165566" y="318240"/>
                </a:lnTo>
                <a:lnTo>
                  <a:pt x="187579" y="268721"/>
                </a:lnTo>
                <a:lnTo>
                  <a:pt x="209740" y="222279"/>
                </a:lnTo>
                <a:lnTo>
                  <a:pt x="232008" y="179259"/>
                </a:lnTo>
                <a:lnTo>
                  <a:pt x="254338" y="140010"/>
                </a:lnTo>
                <a:lnTo>
                  <a:pt x="276689" y="104879"/>
                </a:lnTo>
                <a:lnTo>
                  <a:pt x="321280" y="48357"/>
                </a:lnTo>
                <a:lnTo>
                  <a:pt x="365436" y="12472"/>
                </a:lnTo>
                <a:lnTo>
                  <a:pt x="408813" y="0"/>
                </a:lnTo>
                <a:lnTo>
                  <a:pt x="529488" y="123086"/>
                </a:lnTo>
                <a:lnTo>
                  <a:pt x="662606" y="393382"/>
                </a:lnTo>
                <a:lnTo>
                  <a:pt x="770268" y="663582"/>
                </a:lnTo>
                <a:lnTo>
                  <a:pt x="814577" y="786384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2806A465-27CD-4157-854B-F029662254FD}"/>
              </a:ext>
            </a:extLst>
          </p:cNvPr>
          <p:cNvSpPr/>
          <p:nvPr/>
        </p:nvSpPr>
        <p:spPr>
          <a:xfrm>
            <a:off x="4978536" y="4293096"/>
            <a:ext cx="876300" cy="793750"/>
          </a:xfrm>
          <a:custGeom>
            <a:avLst/>
            <a:gdLst/>
            <a:ahLst/>
            <a:cxnLst/>
            <a:rect l="l" t="t" r="r" b="b"/>
            <a:pathLst>
              <a:path w="876300" h="793750">
                <a:moveTo>
                  <a:pt x="439800" y="0"/>
                </a:moveTo>
                <a:lnTo>
                  <a:pt x="393137" y="12582"/>
                </a:lnTo>
                <a:lnTo>
                  <a:pt x="345637" y="48781"/>
                </a:lnTo>
                <a:lnTo>
                  <a:pt x="297668" y="105797"/>
                </a:lnTo>
                <a:lnTo>
                  <a:pt x="273624" y="141235"/>
                </a:lnTo>
                <a:lnTo>
                  <a:pt x="249601" y="180827"/>
                </a:lnTo>
                <a:lnTo>
                  <a:pt x="225646" y="224222"/>
                </a:lnTo>
                <a:lnTo>
                  <a:pt x="201806" y="271071"/>
                </a:lnTo>
                <a:lnTo>
                  <a:pt x="178125" y="321022"/>
                </a:lnTo>
                <a:lnTo>
                  <a:pt x="154651" y="373726"/>
                </a:lnTo>
                <a:lnTo>
                  <a:pt x="131430" y="428833"/>
                </a:lnTo>
                <a:lnTo>
                  <a:pt x="108508" y="485993"/>
                </a:lnTo>
                <a:lnTo>
                  <a:pt x="85931" y="544854"/>
                </a:lnTo>
                <a:lnTo>
                  <a:pt x="63746" y="605068"/>
                </a:lnTo>
                <a:lnTo>
                  <a:pt x="41998" y="666284"/>
                </a:lnTo>
                <a:lnTo>
                  <a:pt x="20734" y="728151"/>
                </a:lnTo>
                <a:lnTo>
                  <a:pt x="0" y="790321"/>
                </a:lnTo>
                <a:lnTo>
                  <a:pt x="876300" y="793242"/>
                </a:lnTo>
                <a:lnTo>
                  <a:pt x="828635" y="669369"/>
                </a:lnTo>
                <a:lnTo>
                  <a:pt x="712819" y="396811"/>
                </a:lnTo>
                <a:lnTo>
                  <a:pt x="569618" y="124158"/>
                </a:lnTo>
                <a:lnTo>
                  <a:pt x="439800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AA2666D3-EADC-4AF4-BE9A-CD98C10F0FAC}"/>
              </a:ext>
            </a:extLst>
          </p:cNvPr>
          <p:cNvSpPr/>
          <p:nvPr/>
        </p:nvSpPr>
        <p:spPr>
          <a:xfrm>
            <a:off x="4978536" y="4293096"/>
            <a:ext cx="876300" cy="793750"/>
          </a:xfrm>
          <a:custGeom>
            <a:avLst/>
            <a:gdLst/>
            <a:ahLst/>
            <a:cxnLst/>
            <a:rect l="l" t="t" r="r" b="b"/>
            <a:pathLst>
              <a:path w="876300" h="793750">
                <a:moveTo>
                  <a:pt x="0" y="790321"/>
                </a:moveTo>
                <a:lnTo>
                  <a:pt x="20734" y="728151"/>
                </a:lnTo>
                <a:lnTo>
                  <a:pt x="41998" y="666284"/>
                </a:lnTo>
                <a:lnTo>
                  <a:pt x="63746" y="605068"/>
                </a:lnTo>
                <a:lnTo>
                  <a:pt x="85931" y="544854"/>
                </a:lnTo>
                <a:lnTo>
                  <a:pt x="108508" y="485993"/>
                </a:lnTo>
                <a:lnTo>
                  <a:pt x="131430" y="428833"/>
                </a:lnTo>
                <a:lnTo>
                  <a:pt x="154651" y="373726"/>
                </a:lnTo>
                <a:lnTo>
                  <a:pt x="178125" y="321022"/>
                </a:lnTo>
                <a:lnTo>
                  <a:pt x="201806" y="271071"/>
                </a:lnTo>
                <a:lnTo>
                  <a:pt x="225646" y="224222"/>
                </a:lnTo>
                <a:lnTo>
                  <a:pt x="249601" y="180827"/>
                </a:lnTo>
                <a:lnTo>
                  <a:pt x="273624" y="141235"/>
                </a:lnTo>
                <a:lnTo>
                  <a:pt x="297668" y="105797"/>
                </a:lnTo>
                <a:lnTo>
                  <a:pt x="321688" y="74862"/>
                </a:lnTo>
                <a:lnTo>
                  <a:pt x="369469" y="27904"/>
                </a:lnTo>
                <a:lnTo>
                  <a:pt x="416597" y="3163"/>
                </a:lnTo>
                <a:lnTo>
                  <a:pt x="439800" y="0"/>
                </a:lnTo>
                <a:lnTo>
                  <a:pt x="569618" y="124158"/>
                </a:lnTo>
                <a:lnTo>
                  <a:pt x="712819" y="396811"/>
                </a:lnTo>
                <a:lnTo>
                  <a:pt x="828635" y="669369"/>
                </a:lnTo>
                <a:lnTo>
                  <a:pt x="876300" y="793242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A345D77E-22B2-4C0E-8ED9-539D802BD856}"/>
              </a:ext>
            </a:extLst>
          </p:cNvPr>
          <p:cNvSpPr/>
          <p:nvPr/>
        </p:nvSpPr>
        <p:spPr>
          <a:xfrm>
            <a:off x="3477015" y="4240900"/>
            <a:ext cx="859790" cy="937260"/>
          </a:xfrm>
          <a:custGeom>
            <a:avLst/>
            <a:gdLst/>
            <a:ahLst/>
            <a:cxnLst/>
            <a:rect l="l" t="t" r="r" b="b"/>
            <a:pathLst>
              <a:path w="859789" h="937260">
                <a:moveTo>
                  <a:pt x="0" y="143256"/>
                </a:moveTo>
                <a:lnTo>
                  <a:pt x="7303" y="97974"/>
                </a:lnTo>
                <a:lnTo>
                  <a:pt x="27639" y="58649"/>
                </a:lnTo>
                <a:lnTo>
                  <a:pt x="58649" y="27639"/>
                </a:lnTo>
                <a:lnTo>
                  <a:pt x="97974" y="7303"/>
                </a:lnTo>
                <a:lnTo>
                  <a:pt x="143256" y="0"/>
                </a:lnTo>
                <a:lnTo>
                  <a:pt x="716280" y="0"/>
                </a:lnTo>
                <a:lnTo>
                  <a:pt x="761561" y="7303"/>
                </a:lnTo>
                <a:lnTo>
                  <a:pt x="800886" y="27639"/>
                </a:lnTo>
                <a:lnTo>
                  <a:pt x="831896" y="58649"/>
                </a:lnTo>
                <a:lnTo>
                  <a:pt x="852232" y="97974"/>
                </a:lnTo>
                <a:lnTo>
                  <a:pt x="859536" y="143256"/>
                </a:lnTo>
                <a:lnTo>
                  <a:pt x="859536" y="794004"/>
                </a:lnTo>
                <a:lnTo>
                  <a:pt x="852232" y="839285"/>
                </a:lnTo>
                <a:lnTo>
                  <a:pt x="831896" y="878610"/>
                </a:lnTo>
                <a:lnTo>
                  <a:pt x="800886" y="909620"/>
                </a:lnTo>
                <a:lnTo>
                  <a:pt x="761561" y="929956"/>
                </a:lnTo>
                <a:lnTo>
                  <a:pt x="716280" y="937260"/>
                </a:lnTo>
                <a:lnTo>
                  <a:pt x="143256" y="937260"/>
                </a:lnTo>
                <a:lnTo>
                  <a:pt x="97974" y="929956"/>
                </a:lnTo>
                <a:lnTo>
                  <a:pt x="58649" y="909620"/>
                </a:lnTo>
                <a:lnTo>
                  <a:pt x="27639" y="878610"/>
                </a:lnTo>
                <a:lnTo>
                  <a:pt x="7303" y="839285"/>
                </a:lnTo>
                <a:lnTo>
                  <a:pt x="0" y="794004"/>
                </a:lnTo>
                <a:lnTo>
                  <a:pt x="0" y="143256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8153DEB2-386E-4518-B9C7-CE85CDFD2867}"/>
              </a:ext>
            </a:extLst>
          </p:cNvPr>
          <p:cNvSpPr/>
          <p:nvPr/>
        </p:nvSpPr>
        <p:spPr>
          <a:xfrm>
            <a:off x="4956818" y="4240900"/>
            <a:ext cx="933450" cy="978535"/>
          </a:xfrm>
          <a:custGeom>
            <a:avLst/>
            <a:gdLst/>
            <a:ahLst/>
            <a:cxnLst/>
            <a:rect l="l" t="t" r="r" b="b"/>
            <a:pathLst>
              <a:path w="933450" h="978535">
                <a:moveTo>
                  <a:pt x="0" y="155575"/>
                </a:moveTo>
                <a:lnTo>
                  <a:pt x="7925" y="106379"/>
                </a:lnTo>
                <a:lnTo>
                  <a:pt x="30000" y="63669"/>
                </a:lnTo>
                <a:lnTo>
                  <a:pt x="63669" y="30000"/>
                </a:lnTo>
                <a:lnTo>
                  <a:pt x="106379" y="7925"/>
                </a:lnTo>
                <a:lnTo>
                  <a:pt x="155575" y="0"/>
                </a:lnTo>
                <a:lnTo>
                  <a:pt x="777875" y="0"/>
                </a:lnTo>
                <a:lnTo>
                  <a:pt x="827070" y="7925"/>
                </a:lnTo>
                <a:lnTo>
                  <a:pt x="869780" y="30000"/>
                </a:lnTo>
                <a:lnTo>
                  <a:pt x="903449" y="63669"/>
                </a:lnTo>
                <a:lnTo>
                  <a:pt x="925524" y="106379"/>
                </a:lnTo>
                <a:lnTo>
                  <a:pt x="933450" y="155575"/>
                </a:lnTo>
                <a:lnTo>
                  <a:pt x="933450" y="822833"/>
                </a:lnTo>
                <a:lnTo>
                  <a:pt x="925524" y="872028"/>
                </a:lnTo>
                <a:lnTo>
                  <a:pt x="903449" y="914738"/>
                </a:lnTo>
                <a:lnTo>
                  <a:pt x="869780" y="948407"/>
                </a:lnTo>
                <a:lnTo>
                  <a:pt x="827070" y="970482"/>
                </a:lnTo>
                <a:lnTo>
                  <a:pt x="777875" y="978408"/>
                </a:lnTo>
                <a:lnTo>
                  <a:pt x="155575" y="978408"/>
                </a:lnTo>
                <a:lnTo>
                  <a:pt x="106379" y="970482"/>
                </a:lnTo>
                <a:lnTo>
                  <a:pt x="63669" y="948407"/>
                </a:lnTo>
                <a:lnTo>
                  <a:pt x="30000" y="914738"/>
                </a:lnTo>
                <a:lnTo>
                  <a:pt x="7925" y="872028"/>
                </a:lnTo>
                <a:lnTo>
                  <a:pt x="0" y="822833"/>
                </a:lnTo>
                <a:lnTo>
                  <a:pt x="0" y="155575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25D285A4-66EA-4D4C-9A8C-152F27F22A0F}"/>
              </a:ext>
            </a:extLst>
          </p:cNvPr>
          <p:cNvSpPr/>
          <p:nvPr/>
        </p:nvSpPr>
        <p:spPr>
          <a:xfrm>
            <a:off x="3402466" y="3207246"/>
            <a:ext cx="511175" cy="1033780"/>
          </a:xfrm>
          <a:custGeom>
            <a:avLst/>
            <a:gdLst/>
            <a:ahLst/>
            <a:cxnLst/>
            <a:rect l="l" t="t" r="r" b="b"/>
            <a:pathLst>
              <a:path w="511175" h="1033779">
                <a:moveTo>
                  <a:pt x="328294" y="893191"/>
                </a:moveTo>
                <a:lnTo>
                  <a:pt x="504317" y="1033272"/>
                </a:lnTo>
                <a:lnTo>
                  <a:pt x="507350" y="925830"/>
                </a:lnTo>
                <a:lnTo>
                  <a:pt x="417322" y="925830"/>
                </a:lnTo>
                <a:lnTo>
                  <a:pt x="407853" y="905463"/>
                </a:lnTo>
                <a:lnTo>
                  <a:pt x="328294" y="893191"/>
                </a:lnTo>
                <a:close/>
              </a:path>
              <a:path w="511175" h="1033779">
                <a:moveTo>
                  <a:pt x="407853" y="905463"/>
                </a:moveTo>
                <a:lnTo>
                  <a:pt x="417322" y="925830"/>
                </a:lnTo>
                <a:lnTo>
                  <a:pt x="437642" y="916305"/>
                </a:lnTo>
                <a:lnTo>
                  <a:pt x="434511" y="909575"/>
                </a:lnTo>
                <a:lnTo>
                  <a:pt x="407853" y="905463"/>
                </a:lnTo>
                <a:close/>
              </a:path>
              <a:path w="511175" h="1033779">
                <a:moveTo>
                  <a:pt x="434511" y="909575"/>
                </a:moveTo>
                <a:lnTo>
                  <a:pt x="437642" y="916305"/>
                </a:lnTo>
                <a:lnTo>
                  <a:pt x="417322" y="925830"/>
                </a:lnTo>
                <a:lnTo>
                  <a:pt x="507350" y="925830"/>
                </a:lnTo>
                <a:lnTo>
                  <a:pt x="507751" y="911606"/>
                </a:lnTo>
                <a:lnTo>
                  <a:pt x="447675" y="911606"/>
                </a:lnTo>
                <a:lnTo>
                  <a:pt x="434511" y="909575"/>
                </a:lnTo>
                <a:close/>
              </a:path>
              <a:path w="511175" h="1033779">
                <a:moveTo>
                  <a:pt x="454680" y="900123"/>
                </a:moveTo>
                <a:lnTo>
                  <a:pt x="447675" y="911606"/>
                </a:lnTo>
                <a:lnTo>
                  <a:pt x="507751" y="911606"/>
                </a:lnTo>
                <a:lnTo>
                  <a:pt x="507884" y="906907"/>
                </a:lnTo>
                <a:lnTo>
                  <a:pt x="457835" y="906907"/>
                </a:lnTo>
                <a:lnTo>
                  <a:pt x="454680" y="900123"/>
                </a:lnTo>
                <a:close/>
              </a:path>
              <a:path w="511175" h="1033779">
                <a:moveTo>
                  <a:pt x="20193" y="18796"/>
                </a:moveTo>
                <a:lnTo>
                  <a:pt x="0" y="28194"/>
                </a:lnTo>
                <a:lnTo>
                  <a:pt x="407853" y="905463"/>
                </a:lnTo>
                <a:lnTo>
                  <a:pt x="434511" y="909575"/>
                </a:lnTo>
                <a:lnTo>
                  <a:pt x="20193" y="18796"/>
                </a:lnTo>
                <a:close/>
              </a:path>
              <a:path w="511175" h="1033779">
                <a:moveTo>
                  <a:pt x="468690" y="877159"/>
                </a:moveTo>
                <a:lnTo>
                  <a:pt x="454680" y="900123"/>
                </a:lnTo>
                <a:lnTo>
                  <a:pt x="457835" y="906907"/>
                </a:lnTo>
                <a:lnTo>
                  <a:pt x="478155" y="897509"/>
                </a:lnTo>
                <a:lnTo>
                  <a:pt x="468690" y="877159"/>
                </a:lnTo>
                <a:close/>
              </a:path>
              <a:path w="511175" h="1033779">
                <a:moveTo>
                  <a:pt x="510667" y="808355"/>
                </a:moveTo>
                <a:lnTo>
                  <a:pt x="468690" y="877159"/>
                </a:lnTo>
                <a:lnTo>
                  <a:pt x="478155" y="897509"/>
                </a:lnTo>
                <a:lnTo>
                  <a:pt x="457835" y="906907"/>
                </a:lnTo>
                <a:lnTo>
                  <a:pt x="507884" y="906907"/>
                </a:lnTo>
                <a:lnTo>
                  <a:pt x="510667" y="808355"/>
                </a:lnTo>
                <a:close/>
              </a:path>
              <a:path w="511175" h="1033779">
                <a:moveTo>
                  <a:pt x="60706" y="0"/>
                </a:moveTo>
                <a:lnTo>
                  <a:pt x="40512" y="9398"/>
                </a:lnTo>
                <a:lnTo>
                  <a:pt x="454680" y="900123"/>
                </a:lnTo>
                <a:lnTo>
                  <a:pt x="468690" y="877159"/>
                </a:lnTo>
                <a:lnTo>
                  <a:pt x="6070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627E75DD-E66D-41F9-8BD8-B3C258FF2735}"/>
              </a:ext>
            </a:extLst>
          </p:cNvPr>
          <p:cNvSpPr/>
          <p:nvPr/>
        </p:nvSpPr>
        <p:spPr>
          <a:xfrm>
            <a:off x="3417578" y="3191499"/>
            <a:ext cx="2005964" cy="1049020"/>
          </a:xfrm>
          <a:custGeom>
            <a:avLst/>
            <a:gdLst/>
            <a:ahLst/>
            <a:cxnLst/>
            <a:rect l="l" t="t" r="r" b="b"/>
            <a:pathLst>
              <a:path w="2005964" h="1049020">
                <a:moveTo>
                  <a:pt x="1851197" y="1007465"/>
                </a:moveTo>
                <a:lnTo>
                  <a:pt x="1780794" y="1046860"/>
                </a:lnTo>
                <a:lnTo>
                  <a:pt x="2005711" y="1049019"/>
                </a:lnTo>
                <a:lnTo>
                  <a:pt x="1982651" y="1017650"/>
                </a:lnTo>
                <a:lnTo>
                  <a:pt x="1871090" y="1017650"/>
                </a:lnTo>
                <a:lnTo>
                  <a:pt x="1851197" y="1007465"/>
                </a:lnTo>
                <a:close/>
              </a:path>
              <a:path w="2005964" h="1049020">
                <a:moveTo>
                  <a:pt x="1874541" y="994403"/>
                </a:moveTo>
                <a:lnTo>
                  <a:pt x="1851197" y="1007465"/>
                </a:lnTo>
                <a:lnTo>
                  <a:pt x="1871090" y="1017650"/>
                </a:lnTo>
                <a:lnTo>
                  <a:pt x="1881251" y="997838"/>
                </a:lnTo>
                <a:lnTo>
                  <a:pt x="1874541" y="994403"/>
                </a:lnTo>
                <a:close/>
              </a:path>
              <a:path w="2005964" h="1049020">
                <a:moveTo>
                  <a:pt x="1884797" y="974514"/>
                </a:moveTo>
                <a:lnTo>
                  <a:pt x="1886331" y="987805"/>
                </a:lnTo>
                <a:lnTo>
                  <a:pt x="1874541" y="994403"/>
                </a:lnTo>
                <a:lnTo>
                  <a:pt x="1881251" y="997838"/>
                </a:lnTo>
                <a:lnTo>
                  <a:pt x="1871090" y="1017650"/>
                </a:lnTo>
                <a:lnTo>
                  <a:pt x="1982651" y="1017650"/>
                </a:lnTo>
                <a:lnTo>
                  <a:pt x="1953430" y="977899"/>
                </a:lnTo>
                <a:lnTo>
                  <a:pt x="1891411" y="977899"/>
                </a:lnTo>
                <a:lnTo>
                  <a:pt x="1884797" y="974514"/>
                </a:lnTo>
                <a:close/>
              </a:path>
              <a:path w="2005964" h="1049020">
                <a:moveTo>
                  <a:pt x="10160" y="39750"/>
                </a:moveTo>
                <a:lnTo>
                  <a:pt x="0" y="59689"/>
                </a:lnTo>
                <a:lnTo>
                  <a:pt x="1851197" y="1007465"/>
                </a:lnTo>
                <a:lnTo>
                  <a:pt x="1874541" y="994403"/>
                </a:lnTo>
                <a:lnTo>
                  <a:pt x="10160" y="39750"/>
                </a:lnTo>
                <a:close/>
              </a:path>
              <a:path w="2005964" h="1049020">
                <a:moveTo>
                  <a:pt x="1881708" y="947727"/>
                </a:moveTo>
                <a:lnTo>
                  <a:pt x="1884797" y="974514"/>
                </a:lnTo>
                <a:lnTo>
                  <a:pt x="1891411" y="977899"/>
                </a:lnTo>
                <a:lnTo>
                  <a:pt x="1901698" y="957960"/>
                </a:lnTo>
                <a:lnTo>
                  <a:pt x="1881708" y="947727"/>
                </a:lnTo>
                <a:close/>
              </a:path>
              <a:path w="2005964" h="1049020">
                <a:moveTo>
                  <a:pt x="1872488" y="867790"/>
                </a:moveTo>
                <a:lnTo>
                  <a:pt x="1881708" y="947727"/>
                </a:lnTo>
                <a:lnTo>
                  <a:pt x="1901698" y="957960"/>
                </a:lnTo>
                <a:lnTo>
                  <a:pt x="1891411" y="977899"/>
                </a:lnTo>
                <a:lnTo>
                  <a:pt x="1953430" y="977899"/>
                </a:lnTo>
                <a:lnTo>
                  <a:pt x="1872488" y="867790"/>
                </a:lnTo>
                <a:close/>
              </a:path>
              <a:path w="2005964" h="1049020">
                <a:moveTo>
                  <a:pt x="30480" y="0"/>
                </a:moveTo>
                <a:lnTo>
                  <a:pt x="20320" y="19938"/>
                </a:lnTo>
                <a:lnTo>
                  <a:pt x="1884797" y="974514"/>
                </a:lnTo>
                <a:lnTo>
                  <a:pt x="1881708" y="947727"/>
                </a:lnTo>
                <a:lnTo>
                  <a:pt x="3048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F29F92C3-E894-459C-B065-54813D5E5CE2}"/>
              </a:ext>
            </a:extLst>
          </p:cNvPr>
          <p:cNvSpPr/>
          <p:nvPr/>
        </p:nvSpPr>
        <p:spPr>
          <a:xfrm>
            <a:off x="6454148" y="4240900"/>
            <a:ext cx="935355" cy="950594"/>
          </a:xfrm>
          <a:custGeom>
            <a:avLst/>
            <a:gdLst/>
            <a:ahLst/>
            <a:cxnLst/>
            <a:rect l="l" t="t" r="r" b="b"/>
            <a:pathLst>
              <a:path w="935354" h="950595">
                <a:moveTo>
                  <a:pt x="0" y="155829"/>
                </a:moveTo>
                <a:lnTo>
                  <a:pt x="7940" y="106558"/>
                </a:lnTo>
                <a:lnTo>
                  <a:pt x="30053" y="63779"/>
                </a:lnTo>
                <a:lnTo>
                  <a:pt x="63779" y="30053"/>
                </a:lnTo>
                <a:lnTo>
                  <a:pt x="106558" y="7940"/>
                </a:lnTo>
                <a:lnTo>
                  <a:pt x="155828" y="0"/>
                </a:lnTo>
                <a:lnTo>
                  <a:pt x="779144" y="0"/>
                </a:lnTo>
                <a:lnTo>
                  <a:pt x="828415" y="7940"/>
                </a:lnTo>
                <a:lnTo>
                  <a:pt x="871194" y="30053"/>
                </a:lnTo>
                <a:lnTo>
                  <a:pt x="904920" y="63779"/>
                </a:lnTo>
                <a:lnTo>
                  <a:pt x="927033" y="106558"/>
                </a:lnTo>
                <a:lnTo>
                  <a:pt x="934974" y="155829"/>
                </a:lnTo>
                <a:lnTo>
                  <a:pt x="934974" y="794385"/>
                </a:lnTo>
                <a:lnTo>
                  <a:pt x="927033" y="843655"/>
                </a:lnTo>
                <a:lnTo>
                  <a:pt x="904920" y="886434"/>
                </a:lnTo>
                <a:lnTo>
                  <a:pt x="871194" y="920160"/>
                </a:lnTo>
                <a:lnTo>
                  <a:pt x="828415" y="942273"/>
                </a:lnTo>
                <a:lnTo>
                  <a:pt x="779144" y="950214"/>
                </a:lnTo>
                <a:lnTo>
                  <a:pt x="155828" y="950214"/>
                </a:lnTo>
                <a:lnTo>
                  <a:pt x="106558" y="942273"/>
                </a:lnTo>
                <a:lnTo>
                  <a:pt x="63779" y="920160"/>
                </a:lnTo>
                <a:lnTo>
                  <a:pt x="30053" y="886434"/>
                </a:lnTo>
                <a:lnTo>
                  <a:pt x="7940" y="843655"/>
                </a:lnTo>
                <a:lnTo>
                  <a:pt x="0" y="794385"/>
                </a:lnTo>
                <a:lnTo>
                  <a:pt x="0" y="155829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1CB8EA0D-4D0D-43A8-A802-DC274D9FDCBA}"/>
              </a:ext>
            </a:extLst>
          </p:cNvPr>
          <p:cNvSpPr/>
          <p:nvPr/>
        </p:nvSpPr>
        <p:spPr>
          <a:xfrm>
            <a:off x="6454530" y="4305288"/>
            <a:ext cx="915669" cy="794385"/>
          </a:xfrm>
          <a:custGeom>
            <a:avLst/>
            <a:gdLst/>
            <a:ahLst/>
            <a:cxnLst/>
            <a:rect l="l" t="t" r="r" b="b"/>
            <a:pathLst>
              <a:path w="915670" h="794385">
                <a:moveTo>
                  <a:pt x="459359" y="0"/>
                </a:moveTo>
                <a:lnTo>
                  <a:pt x="413084" y="11379"/>
                </a:lnTo>
                <a:lnTo>
                  <a:pt x="365999" y="44221"/>
                </a:lnTo>
                <a:lnTo>
                  <a:pt x="318436" y="96120"/>
                </a:lnTo>
                <a:lnTo>
                  <a:pt x="294578" y="128465"/>
                </a:lnTo>
                <a:lnTo>
                  <a:pt x="270726" y="164673"/>
                </a:lnTo>
                <a:lnTo>
                  <a:pt x="246920" y="204443"/>
                </a:lnTo>
                <a:lnTo>
                  <a:pt x="223202" y="247475"/>
                </a:lnTo>
                <a:lnTo>
                  <a:pt x="199614" y="293468"/>
                </a:lnTo>
                <a:lnTo>
                  <a:pt x="176196" y="342122"/>
                </a:lnTo>
                <a:lnTo>
                  <a:pt x="152992" y="393137"/>
                </a:lnTo>
                <a:lnTo>
                  <a:pt x="130041" y="446211"/>
                </a:lnTo>
                <a:lnTo>
                  <a:pt x="107386" y="501044"/>
                </a:lnTo>
                <a:lnTo>
                  <a:pt x="85068" y="557336"/>
                </a:lnTo>
                <a:lnTo>
                  <a:pt x="63129" y="614787"/>
                </a:lnTo>
                <a:lnTo>
                  <a:pt x="41610" y="673095"/>
                </a:lnTo>
                <a:lnTo>
                  <a:pt x="20553" y="731960"/>
                </a:lnTo>
                <a:lnTo>
                  <a:pt x="0" y="791082"/>
                </a:lnTo>
                <a:lnTo>
                  <a:pt x="915162" y="794003"/>
                </a:lnTo>
                <a:lnTo>
                  <a:pt x="865391" y="670012"/>
                </a:lnTo>
                <a:lnTo>
                  <a:pt x="744458" y="397192"/>
                </a:lnTo>
                <a:lnTo>
                  <a:pt x="594925" y="124277"/>
                </a:lnTo>
                <a:lnTo>
                  <a:pt x="459359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99FB8C81-2022-4007-B707-D2B2E0C19662}"/>
              </a:ext>
            </a:extLst>
          </p:cNvPr>
          <p:cNvSpPr/>
          <p:nvPr/>
        </p:nvSpPr>
        <p:spPr>
          <a:xfrm>
            <a:off x="6454530" y="4305288"/>
            <a:ext cx="915669" cy="794385"/>
          </a:xfrm>
          <a:custGeom>
            <a:avLst/>
            <a:gdLst/>
            <a:ahLst/>
            <a:cxnLst/>
            <a:rect l="l" t="t" r="r" b="b"/>
            <a:pathLst>
              <a:path w="915670" h="794385">
                <a:moveTo>
                  <a:pt x="0" y="791082"/>
                </a:moveTo>
                <a:lnTo>
                  <a:pt x="20553" y="731960"/>
                </a:lnTo>
                <a:lnTo>
                  <a:pt x="41610" y="673095"/>
                </a:lnTo>
                <a:lnTo>
                  <a:pt x="63129" y="614787"/>
                </a:lnTo>
                <a:lnTo>
                  <a:pt x="85068" y="557336"/>
                </a:lnTo>
                <a:lnTo>
                  <a:pt x="107386" y="501044"/>
                </a:lnTo>
                <a:lnTo>
                  <a:pt x="130041" y="446211"/>
                </a:lnTo>
                <a:lnTo>
                  <a:pt x="152992" y="393137"/>
                </a:lnTo>
                <a:lnTo>
                  <a:pt x="176196" y="342122"/>
                </a:lnTo>
                <a:lnTo>
                  <a:pt x="199614" y="293468"/>
                </a:lnTo>
                <a:lnTo>
                  <a:pt x="223202" y="247475"/>
                </a:lnTo>
                <a:lnTo>
                  <a:pt x="246920" y="204443"/>
                </a:lnTo>
                <a:lnTo>
                  <a:pt x="270726" y="164673"/>
                </a:lnTo>
                <a:lnTo>
                  <a:pt x="294578" y="128465"/>
                </a:lnTo>
                <a:lnTo>
                  <a:pt x="318436" y="96120"/>
                </a:lnTo>
                <a:lnTo>
                  <a:pt x="365999" y="44221"/>
                </a:lnTo>
                <a:lnTo>
                  <a:pt x="413084" y="11379"/>
                </a:lnTo>
                <a:lnTo>
                  <a:pt x="459359" y="0"/>
                </a:lnTo>
                <a:lnTo>
                  <a:pt x="594925" y="124277"/>
                </a:lnTo>
                <a:lnTo>
                  <a:pt x="744458" y="397192"/>
                </a:lnTo>
                <a:lnTo>
                  <a:pt x="865391" y="670012"/>
                </a:lnTo>
                <a:lnTo>
                  <a:pt x="915162" y="794003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90E87614-CB7C-4094-B88A-FEF6F4512E0C}"/>
              </a:ext>
            </a:extLst>
          </p:cNvPr>
          <p:cNvSpPr/>
          <p:nvPr/>
        </p:nvSpPr>
        <p:spPr>
          <a:xfrm>
            <a:off x="7972815" y="4253092"/>
            <a:ext cx="833119" cy="966469"/>
          </a:xfrm>
          <a:custGeom>
            <a:avLst/>
            <a:gdLst/>
            <a:ahLst/>
            <a:cxnLst/>
            <a:rect l="l" t="t" r="r" b="b"/>
            <a:pathLst>
              <a:path w="833120" h="966470">
                <a:moveTo>
                  <a:pt x="0" y="138811"/>
                </a:moveTo>
                <a:lnTo>
                  <a:pt x="7072" y="94918"/>
                </a:lnTo>
                <a:lnTo>
                  <a:pt x="26769" y="56811"/>
                </a:lnTo>
                <a:lnTo>
                  <a:pt x="56811" y="26769"/>
                </a:lnTo>
                <a:lnTo>
                  <a:pt x="94918" y="7072"/>
                </a:lnTo>
                <a:lnTo>
                  <a:pt x="138811" y="0"/>
                </a:lnTo>
                <a:lnTo>
                  <a:pt x="694055" y="0"/>
                </a:lnTo>
                <a:lnTo>
                  <a:pt x="737947" y="7072"/>
                </a:lnTo>
                <a:lnTo>
                  <a:pt x="776054" y="26769"/>
                </a:lnTo>
                <a:lnTo>
                  <a:pt x="806096" y="56811"/>
                </a:lnTo>
                <a:lnTo>
                  <a:pt x="825793" y="94918"/>
                </a:lnTo>
                <a:lnTo>
                  <a:pt x="832865" y="138811"/>
                </a:lnTo>
                <a:lnTo>
                  <a:pt x="832865" y="827405"/>
                </a:lnTo>
                <a:lnTo>
                  <a:pt x="825793" y="871297"/>
                </a:lnTo>
                <a:lnTo>
                  <a:pt x="806096" y="909404"/>
                </a:lnTo>
                <a:lnTo>
                  <a:pt x="776054" y="939446"/>
                </a:lnTo>
                <a:lnTo>
                  <a:pt x="737947" y="959143"/>
                </a:lnTo>
                <a:lnTo>
                  <a:pt x="694055" y="966216"/>
                </a:lnTo>
                <a:lnTo>
                  <a:pt x="138811" y="966216"/>
                </a:lnTo>
                <a:lnTo>
                  <a:pt x="94918" y="959143"/>
                </a:lnTo>
                <a:lnTo>
                  <a:pt x="56811" y="939446"/>
                </a:lnTo>
                <a:lnTo>
                  <a:pt x="26769" y="909404"/>
                </a:lnTo>
                <a:lnTo>
                  <a:pt x="7072" y="871297"/>
                </a:lnTo>
                <a:lnTo>
                  <a:pt x="0" y="827405"/>
                </a:lnTo>
                <a:lnTo>
                  <a:pt x="0" y="138811"/>
                </a:lnTo>
                <a:close/>
              </a:path>
            </a:pathLst>
          </a:custGeom>
          <a:ln w="2895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2DE5FC3B-AF81-4549-A9A9-61DAA731CF22}"/>
              </a:ext>
            </a:extLst>
          </p:cNvPr>
          <p:cNvSpPr/>
          <p:nvPr/>
        </p:nvSpPr>
        <p:spPr>
          <a:xfrm>
            <a:off x="7970148" y="4293096"/>
            <a:ext cx="814705" cy="793750"/>
          </a:xfrm>
          <a:custGeom>
            <a:avLst/>
            <a:gdLst/>
            <a:ahLst/>
            <a:cxnLst/>
            <a:rect l="l" t="t" r="r" b="b"/>
            <a:pathLst>
              <a:path w="814704" h="793750">
                <a:moveTo>
                  <a:pt x="408812" y="0"/>
                </a:moveTo>
                <a:lnTo>
                  <a:pt x="365436" y="12582"/>
                </a:lnTo>
                <a:lnTo>
                  <a:pt x="321280" y="48781"/>
                </a:lnTo>
                <a:lnTo>
                  <a:pt x="276689" y="105797"/>
                </a:lnTo>
                <a:lnTo>
                  <a:pt x="254338" y="141235"/>
                </a:lnTo>
                <a:lnTo>
                  <a:pt x="232008" y="180827"/>
                </a:lnTo>
                <a:lnTo>
                  <a:pt x="209740" y="224222"/>
                </a:lnTo>
                <a:lnTo>
                  <a:pt x="187579" y="271071"/>
                </a:lnTo>
                <a:lnTo>
                  <a:pt x="165566" y="321022"/>
                </a:lnTo>
                <a:lnTo>
                  <a:pt x="143746" y="373726"/>
                </a:lnTo>
                <a:lnTo>
                  <a:pt x="122162" y="428833"/>
                </a:lnTo>
                <a:lnTo>
                  <a:pt x="100855" y="485993"/>
                </a:lnTo>
                <a:lnTo>
                  <a:pt x="79870" y="544854"/>
                </a:lnTo>
                <a:lnTo>
                  <a:pt x="59248" y="605068"/>
                </a:lnTo>
                <a:lnTo>
                  <a:pt x="39034" y="666284"/>
                </a:lnTo>
                <a:lnTo>
                  <a:pt x="19270" y="728151"/>
                </a:lnTo>
                <a:lnTo>
                  <a:pt x="0" y="790321"/>
                </a:lnTo>
                <a:lnTo>
                  <a:pt x="814577" y="793242"/>
                </a:lnTo>
                <a:lnTo>
                  <a:pt x="770268" y="669369"/>
                </a:lnTo>
                <a:lnTo>
                  <a:pt x="662606" y="396811"/>
                </a:lnTo>
                <a:lnTo>
                  <a:pt x="529488" y="124158"/>
                </a:lnTo>
                <a:lnTo>
                  <a:pt x="408812" y="0"/>
                </a:lnTo>
                <a:close/>
              </a:path>
            </a:pathLst>
          </a:custGeom>
          <a:solidFill>
            <a:srgbClr val="E8D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D99B5BB9-7D3C-4AF3-9882-EF7B4F91C6D1}"/>
              </a:ext>
            </a:extLst>
          </p:cNvPr>
          <p:cNvSpPr/>
          <p:nvPr/>
        </p:nvSpPr>
        <p:spPr>
          <a:xfrm>
            <a:off x="7970148" y="4293096"/>
            <a:ext cx="814705" cy="793750"/>
          </a:xfrm>
          <a:custGeom>
            <a:avLst/>
            <a:gdLst/>
            <a:ahLst/>
            <a:cxnLst/>
            <a:rect l="l" t="t" r="r" b="b"/>
            <a:pathLst>
              <a:path w="814704" h="793750">
                <a:moveTo>
                  <a:pt x="0" y="790321"/>
                </a:moveTo>
                <a:lnTo>
                  <a:pt x="19270" y="728151"/>
                </a:lnTo>
                <a:lnTo>
                  <a:pt x="39034" y="666284"/>
                </a:lnTo>
                <a:lnTo>
                  <a:pt x="59248" y="605068"/>
                </a:lnTo>
                <a:lnTo>
                  <a:pt x="79870" y="544854"/>
                </a:lnTo>
                <a:lnTo>
                  <a:pt x="100855" y="485993"/>
                </a:lnTo>
                <a:lnTo>
                  <a:pt x="122162" y="428833"/>
                </a:lnTo>
                <a:lnTo>
                  <a:pt x="143746" y="373726"/>
                </a:lnTo>
                <a:lnTo>
                  <a:pt x="165566" y="321022"/>
                </a:lnTo>
                <a:lnTo>
                  <a:pt x="187579" y="271071"/>
                </a:lnTo>
                <a:lnTo>
                  <a:pt x="209740" y="224222"/>
                </a:lnTo>
                <a:lnTo>
                  <a:pt x="232008" y="180827"/>
                </a:lnTo>
                <a:lnTo>
                  <a:pt x="254338" y="141235"/>
                </a:lnTo>
                <a:lnTo>
                  <a:pt x="276689" y="105797"/>
                </a:lnTo>
                <a:lnTo>
                  <a:pt x="299018" y="74862"/>
                </a:lnTo>
                <a:lnTo>
                  <a:pt x="343434" y="27904"/>
                </a:lnTo>
                <a:lnTo>
                  <a:pt x="387243" y="3163"/>
                </a:lnTo>
                <a:lnTo>
                  <a:pt x="408812" y="0"/>
                </a:lnTo>
                <a:lnTo>
                  <a:pt x="529488" y="124158"/>
                </a:lnTo>
                <a:lnTo>
                  <a:pt x="662606" y="396811"/>
                </a:lnTo>
                <a:lnTo>
                  <a:pt x="770268" y="669369"/>
                </a:lnTo>
                <a:lnTo>
                  <a:pt x="814577" y="793242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E3CFE886-E74D-4E66-8FD5-49E14A27E059}"/>
              </a:ext>
            </a:extLst>
          </p:cNvPr>
          <p:cNvSpPr/>
          <p:nvPr/>
        </p:nvSpPr>
        <p:spPr>
          <a:xfrm>
            <a:off x="5375537" y="3187434"/>
            <a:ext cx="1546860" cy="1052830"/>
          </a:xfrm>
          <a:custGeom>
            <a:avLst/>
            <a:gdLst/>
            <a:ahLst/>
            <a:cxnLst/>
            <a:rect l="l" t="t" r="r" b="b"/>
            <a:pathLst>
              <a:path w="1546860" h="1052829">
                <a:moveTo>
                  <a:pt x="1397741" y="993511"/>
                </a:moveTo>
                <a:lnTo>
                  <a:pt x="1323213" y="1024255"/>
                </a:lnTo>
                <a:lnTo>
                  <a:pt x="1546352" y="1052830"/>
                </a:lnTo>
                <a:lnTo>
                  <a:pt x="1519755" y="1005967"/>
                </a:lnTo>
                <a:lnTo>
                  <a:pt x="1416303" y="1005967"/>
                </a:lnTo>
                <a:lnTo>
                  <a:pt x="1397741" y="993511"/>
                </a:lnTo>
                <a:close/>
              </a:path>
              <a:path w="1546860" h="1052829">
                <a:moveTo>
                  <a:pt x="1422562" y="983273"/>
                </a:moveTo>
                <a:lnTo>
                  <a:pt x="1397741" y="993511"/>
                </a:lnTo>
                <a:lnTo>
                  <a:pt x="1416303" y="1005967"/>
                </a:lnTo>
                <a:lnTo>
                  <a:pt x="1428750" y="987425"/>
                </a:lnTo>
                <a:lnTo>
                  <a:pt x="1422562" y="983273"/>
                </a:lnTo>
                <a:close/>
              </a:path>
              <a:path w="1546860" h="1052829">
                <a:moveTo>
                  <a:pt x="1435015" y="964735"/>
                </a:moveTo>
                <a:lnTo>
                  <a:pt x="1434973" y="978154"/>
                </a:lnTo>
                <a:lnTo>
                  <a:pt x="1422562" y="983273"/>
                </a:lnTo>
                <a:lnTo>
                  <a:pt x="1428750" y="987425"/>
                </a:lnTo>
                <a:lnTo>
                  <a:pt x="1416303" y="1005967"/>
                </a:lnTo>
                <a:lnTo>
                  <a:pt x="1519755" y="1005967"/>
                </a:lnTo>
                <a:lnTo>
                  <a:pt x="1498709" y="968883"/>
                </a:lnTo>
                <a:lnTo>
                  <a:pt x="1441196" y="968883"/>
                </a:lnTo>
                <a:lnTo>
                  <a:pt x="1435015" y="964735"/>
                </a:lnTo>
                <a:close/>
              </a:path>
              <a:path w="1546860" h="1052829">
                <a:moveTo>
                  <a:pt x="12446" y="37084"/>
                </a:moveTo>
                <a:lnTo>
                  <a:pt x="0" y="55626"/>
                </a:lnTo>
                <a:lnTo>
                  <a:pt x="1397741" y="993511"/>
                </a:lnTo>
                <a:lnTo>
                  <a:pt x="1422562" y="983273"/>
                </a:lnTo>
                <a:lnTo>
                  <a:pt x="12446" y="37084"/>
                </a:lnTo>
                <a:close/>
              </a:path>
              <a:path w="1546860" h="1052829">
                <a:moveTo>
                  <a:pt x="1435099" y="937899"/>
                </a:moveTo>
                <a:lnTo>
                  <a:pt x="1435015" y="964735"/>
                </a:lnTo>
                <a:lnTo>
                  <a:pt x="1441196" y="968883"/>
                </a:lnTo>
                <a:lnTo>
                  <a:pt x="1453641" y="950341"/>
                </a:lnTo>
                <a:lnTo>
                  <a:pt x="1435099" y="937899"/>
                </a:lnTo>
                <a:close/>
              </a:path>
              <a:path w="1546860" h="1052829">
                <a:moveTo>
                  <a:pt x="1435353" y="857250"/>
                </a:moveTo>
                <a:lnTo>
                  <a:pt x="1435099" y="937899"/>
                </a:lnTo>
                <a:lnTo>
                  <a:pt x="1453641" y="950341"/>
                </a:lnTo>
                <a:lnTo>
                  <a:pt x="1441196" y="968883"/>
                </a:lnTo>
                <a:lnTo>
                  <a:pt x="1498709" y="968883"/>
                </a:lnTo>
                <a:lnTo>
                  <a:pt x="1435353" y="857250"/>
                </a:lnTo>
                <a:close/>
              </a:path>
              <a:path w="1546860" h="1052829">
                <a:moveTo>
                  <a:pt x="37337" y="0"/>
                </a:moveTo>
                <a:lnTo>
                  <a:pt x="24891" y="18542"/>
                </a:lnTo>
                <a:lnTo>
                  <a:pt x="1435015" y="964735"/>
                </a:lnTo>
                <a:lnTo>
                  <a:pt x="1435099" y="937899"/>
                </a:lnTo>
                <a:lnTo>
                  <a:pt x="3733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4A4576D3-3C7A-4B42-9877-179FB793D155}"/>
              </a:ext>
            </a:extLst>
          </p:cNvPr>
          <p:cNvSpPr/>
          <p:nvPr/>
        </p:nvSpPr>
        <p:spPr>
          <a:xfrm>
            <a:off x="5383285" y="3183624"/>
            <a:ext cx="3006090" cy="1098550"/>
          </a:xfrm>
          <a:custGeom>
            <a:avLst/>
            <a:gdLst/>
            <a:ahLst/>
            <a:cxnLst/>
            <a:rect l="l" t="t" r="r" b="b"/>
            <a:pathLst>
              <a:path w="3006090" h="1098550">
                <a:moveTo>
                  <a:pt x="2847174" y="1049577"/>
                </a:moveTo>
                <a:lnTo>
                  <a:pt x="2782950" y="1098295"/>
                </a:lnTo>
                <a:lnTo>
                  <a:pt x="3005963" y="1069212"/>
                </a:lnTo>
                <a:lnTo>
                  <a:pt x="2993935" y="1056893"/>
                </a:lnTo>
                <a:lnTo>
                  <a:pt x="2868294" y="1056893"/>
                </a:lnTo>
                <a:lnTo>
                  <a:pt x="2847174" y="1049577"/>
                </a:lnTo>
                <a:close/>
              </a:path>
              <a:path w="3006090" h="1098550">
                <a:moveTo>
                  <a:pt x="2868562" y="1033353"/>
                </a:moveTo>
                <a:lnTo>
                  <a:pt x="2847174" y="1049577"/>
                </a:lnTo>
                <a:lnTo>
                  <a:pt x="2868294" y="1056893"/>
                </a:lnTo>
                <a:lnTo>
                  <a:pt x="2875661" y="1035811"/>
                </a:lnTo>
                <a:lnTo>
                  <a:pt x="2868562" y="1033353"/>
                </a:lnTo>
                <a:close/>
              </a:path>
              <a:path w="3006090" h="1098550">
                <a:moveTo>
                  <a:pt x="2875847" y="1012286"/>
                </a:moveTo>
                <a:lnTo>
                  <a:pt x="2879216" y="1025270"/>
                </a:lnTo>
                <a:lnTo>
                  <a:pt x="2868562" y="1033353"/>
                </a:lnTo>
                <a:lnTo>
                  <a:pt x="2875661" y="1035811"/>
                </a:lnTo>
                <a:lnTo>
                  <a:pt x="2868294" y="1056893"/>
                </a:lnTo>
                <a:lnTo>
                  <a:pt x="2993935" y="1056893"/>
                </a:lnTo>
                <a:lnTo>
                  <a:pt x="2952770" y="1014729"/>
                </a:lnTo>
                <a:lnTo>
                  <a:pt x="2882899" y="1014729"/>
                </a:lnTo>
                <a:lnTo>
                  <a:pt x="2875847" y="1012286"/>
                </a:lnTo>
                <a:close/>
              </a:path>
              <a:path w="3006090" h="1098550">
                <a:moveTo>
                  <a:pt x="7238" y="42163"/>
                </a:moveTo>
                <a:lnTo>
                  <a:pt x="0" y="63245"/>
                </a:lnTo>
                <a:lnTo>
                  <a:pt x="2847174" y="1049577"/>
                </a:lnTo>
                <a:lnTo>
                  <a:pt x="2868562" y="1033353"/>
                </a:lnTo>
                <a:lnTo>
                  <a:pt x="7238" y="42163"/>
                </a:lnTo>
                <a:close/>
              </a:path>
              <a:path w="3006090" h="1098550">
                <a:moveTo>
                  <a:pt x="2869072" y="986180"/>
                </a:moveTo>
                <a:lnTo>
                  <a:pt x="2875847" y="1012286"/>
                </a:lnTo>
                <a:lnTo>
                  <a:pt x="2882899" y="1014729"/>
                </a:lnTo>
                <a:lnTo>
                  <a:pt x="2890266" y="993520"/>
                </a:lnTo>
                <a:lnTo>
                  <a:pt x="2869072" y="986180"/>
                </a:lnTo>
                <a:close/>
              </a:path>
              <a:path w="3006090" h="1098550">
                <a:moveTo>
                  <a:pt x="2848864" y="908303"/>
                </a:moveTo>
                <a:lnTo>
                  <a:pt x="2869072" y="986180"/>
                </a:lnTo>
                <a:lnTo>
                  <a:pt x="2890266" y="993520"/>
                </a:lnTo>
                <a:lnTo>
                  <a:pt x="2882899" y="1014729"/>
                </a:lnTo>
                <a:lnTo>
                  <a:pt x="2952770" y="1014729"/>
                </a:lnTo>
                <a:lnTo>
                  <a:pt x="2848864" y="908303"/>
                </a:lnTo>
                <a:close/>
              </a:path>
              <a:path w="3006090" h="1098550">
                <a:moveTo>
                  <a:pt x="21843" y="0"/>
                </a:moveTo>
                <a:lnTo>
                  <a:pt x="14604" y="21081"/>
                </a:lnTo>
                <a:lnTo>
                  <a:pt x="2875847" y="1012286"/>
                </a:lnTo>
                <a:lnTo>
                  <a:pt x="2869072" y="986180"/>
                </a:lnTo>
                <a:lnTo>
                  <a:pt x="218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83249FCD-262B-4D17-BF3F-4FD52D6E486A}"/>
              </a:ext>
            </a:extLst>
          </p:cNvPr>
          <p:cNvSpPr/>
          <p:nvPr/>
        </p:nvSpPr>
        <p:spPr>
          <a:xfrm>
            <a:off x="4487427" y="4240925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518900C9-6BE4-4570-81F0-BE429BE15154}"/>
              </a:ext>
            </a:extLst>
          </p:cNvPr>
          <p:cNvSpPr/>
          <p:nvPr/>
        </p:nvSpPr>
        <p:spPr>
          <a:xfrm>
            <a:off x="4576707" y="4266045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5"/>
                </a:moveTo>
                <a:lnTo>
                  <a:pt x="63500" y="842645"/>
                </a:lnTo>
                <a:lnTo>
                  <a:pt x="96837" y="775970"/>
                </a:lnTo>
                <a:lnTo>
                  <a:pt x="58293" y="775970"/>
                </a:lnTo>
                <a:lnTo>
                  <a:pt x="53975" y="771652"/>
                </a:lnTo>
                <a:lnTo>
                  <a:pt x="53975" y="758825"/>
                </a:lnTo>
                <a:lnTo>
                  <a:pt x="0" y="715645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2"/>
                </a:lnTo>
                <a:lnTo>
                  <a:pt x="58293" y="775970"/>
                </a:lnTo>
                <a:lnTo>
                  <a:pt x="68706" y="775970"/>
                </a:lnTo>
                <a:lnTo>
                  <a:pt x="73025" y="771652"/>
                </a:lnTo>
                <a:lnTo>
                  <a:pt x="73025" y="766445"/>
                </a:lnTo>
                <a:lnTo>
                  <a:pt x="63500" y="766445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5"/>
                </a:moveTo>
                <a:lnTo>
                  <a:pt x="73025" y="758825"/>
                </a:lnTo>
                <a:lnTo>
                  <a:pt x="73025" y="771652"/>
                </a:lnTo>
                <a:lnTo>
                  <a:pt x="68706" y="775970"/>
                </a:lnTo>
                <a:lnTo>
                  <a:pt x="96837" y="775970"/>
                </a:lnTo>
                <a:lnTo>
                  <a:pt x="127000" y="715645"/>
                </a:lnTo>
                <a:close/>
              </a:path>
              <a:path w="127000" h="842645">
                <a:moveTo>
                  <a:pt x="68706" y="0"/>
                </a:moveTo>
                <a:lnTo>
                  <a:pt x="58293" y="0"/>
                </a:lnTo>
                <a:lnTo>
                  <a:pt x="53975" y="4318"/>
                </a:lnTo>
                <a:lnTo>
                  <a:pt x="53975" y="758825"/>
                </a:lnTo>
                <a:lnTo>
                  <a:pt x="63500" y="766445"/>
                </a:lnTo>
                <a:lnTo>
                  <a:pt x="73025" y="758825"/>
                </a:lnTo>
                <a:lnTo>
                  <a:pt x="73025" y="4318"/>
                </a:lnTo>
                <a:lnTo>
                  <a:pt x="68706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5"/>
                </a:lnTo>
                <a:lnTo>
                  <a:pt x="73025" y="766445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3448ECD2-7252-4D7F-8A96-9D0E16CEEA2D}"/>
              </a:ext>
            </a:extLst>
          </p:cNvPr>
          <p:cNvSpPr txBox="1"/>
          <p:nvPr/>
        </p:nvSpPr>
        <p:spPr>
          <a:xfrm>
            <a:off x="3718569" y="4478764"/>
            <a:ext cx="4898390" cy="9613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  <a:tabLst>
                <a:tab pos="1521460" algn="l"/>
                <a:tab pos="3018155" algn="l"/>
                <a:tab pos="4476750" algn="l"/>
              </a:tabLst>
            </a:pPr>
            <a:r>
              <a:rPr sz="2800" b="1" dirty="0"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	</a:t>
            </a:r>
            <a:r>
              <a:rPr sz="2800" b="1" dirty="0"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670"/>
              </a:spcBef>
              <a:tabLst>
                <a:tab pos="1579245" algn="l"/>
                <a:tab pos="3051175" algn="l"/>
              </a:tabLst>
            </a:pPr>
            <a:r>
              <a:rPr sz="2000" spc="-5" dirty="0">
                <a:latin typeface="Arial"/>
                <a:cs typeface="Arial"/>
              </a:rPr>
              <a:t>PV1	</a:t>
            </a:r>
            <a:r>
              <a:rPr sz="3000" spc="-7" baseline="2777" dirty="0">
                <a:latin typeface="Arial"/>
                <a:cs typeface="Arial"/>
              </a:rPr>
              <a:t>PV2	</a:t>
            </a:r>
            <a:r>
              <a:rPr sz="3000" spc="-15" baseline="4166" dirty="0">
                <a:latin typeface="Arial"/>
                <a:cs typeface="Arial"/>
              </a:rPr>
              <a:t>PV3</a:t>
            </a:r>
            <a:endParaRPr sz="3000" baseline="4166">
              <a:latin typeface="Arial"/>
              <a:cs typeface="Arial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8E5242B7-27D9-4D9B-A66F-A41E863BBA49}"/>
              </a:ext>
            </a:extLst>
          </p:cNvPr>
          <p:cNvSpPr/>
          <p:nvPr/>
        </p:nvSpPr>
        <p:spPr>
          <a:xfrm>
            <a:off x="6027429" y="4227209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9BC4FD7A-0A21-4885-B854-F51E8E1C357A}"/>
              </a:ext>
            </a:extLst>
          </p:cNvPr>
          <p:cNvSpPr/>
          <p:nvPr/>
        </p:nvSpPr>
        <p:spPr>
          <a:xfrm>
            <a:off x="6116710" y="4252330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4"/>
                </a:moveTo>
                <a:lnTo>
                  <a:pt x="63500" y="842644"/>
                </a:lnTo>
                <a:lnTo>
                  <a:pt x="96837" y="775969"/>
                </a:lnTo>
                <a:lnTo>
                  <a:pt x="58292" y="775969"/>
                </a:lnTo>
                <a:lnTo>
                  <a:pt x="53975" y="771651"/>
                </a:lnTo>
                <a:lnTo>
                  <a:pt x="53975" y="758825"/>
                </a:lnTo>
                <a:lnTo>
                  <a:pt x="0" y="715644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1"/>
                </a:lnTo>
                <a:lnTo>
                  <a:pt x="58292" y="775969"/>
                </a:lnTo>
                <a:lnTo>
                  <a:pt x="68706" y="775969"/>
                </a:lnTo>
                <a:lnTo>
                  <a:pt x="73025" y="771651"/>
                </a:lnTo>
                <a:lnTo>
                  <a:pt x="73025" y="766444"/>
                </a:lnTo>
                <a:lnTo>
                  <a:pt x="63500" y="766444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4"/>
                </a:moveTo>
                <a:lnTo>
                  <a:pt x="73025" y="758825"/>
                </a:lnTo>
                <a:lnTo>
                  <a:pt x="73025" y="771651"/>
                </a:lnTo>
                <a:lnTo>
                  <a:pt x="68706" y="775969"/>
                </a:lnTo>
                <a:lnTo>
                  <a:pt x="96837" y="775969"/>
                </a:lnTo>
                <a:lnTo>
                  <a:pt x="127000" y="715644"/>
                </a:lnTo>
                <a:close/>
              </a:path>
              <a:path w="127000" h="842645">
                <a:moveTo>
                  <a:pt x="68706" y="0"/>
                </a:moveTo>
                <a:lnTo>
                  <a:pt x="58292" y="0"/>
                </a:lnTo>
                <a:lnTo>
                  <a:pt x="53975" y="4318"/>
                </a:lnTo>
                <a:lnTo>
                  <a:pt x="53975" y="758825"/>
                </a:lnTo>
                <a:lnTo>
                  <a:pt x="63500" y="766444"/>
                </a:lnTo>
                <a:lnTo>
                  <a:pt x="73025" y="758825"/>
                </a:lnTo>
                <a:lnTo>
                  <a:pt x="73025" y="4318"/>
                </a:lnTo>
                <a:lnTo>
                  <a:pt x="68706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4"/>
                </a:lnTo>
                <a:lnTo>
                  <a:pt x="73025" y="766444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64FF2BEC-E434-4160-91B5-2F2CD5268DCE}"/>
              </a:ext>
            </a:extLst>
          </p:cNvPr>
          <p:cNvSpPr/>
          <p:nvPr/>
        </p:nvSpPr>
        <p:spPr>
          <a:xfrm>
            <a:off x="7527044" y="4240925"/>
            <a:ext cx="352742" cy="106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37D0EB20-8497-45EE-AF17-ACB95D9BD482}"/>
              </a:ext>
            </a:extLst>
          </p:cNvPr>
          <p:cNvSpPr/>
          <p:nvPr/>
        </p:nvSpPr>
        <p:spPr>
          <a:xfrm>
            <a:off x="7616325" y="4266045"/>
            <a:ext cx="127000" cy="842644"/>
          </a:xfrm>
          <a:custGeom>
            <a:avLst/>
            <a:gdLst/>
            <a:ahLst/>
            <a:cxnLst/>
            <a:rect l="l" t="t" r="r" b="b"/>
            <a:pathLst>
              <a:path w="127000" h="842645">
                <a:moveTo>
                  <a:pt x="0" y="715645"/>
                </a:moveTo>
                <a:lnTo>
                  <a:pt x="63500" y="842645"/>
                </a:lnTo>
                <a:lnTo>
                  <a:pt x="96837" y="775970"/>
                </a:lnTo>
                <a:lnTo>
                  <a:pt x="58292" y="775970"/>
                </a:lnTo>
                <a:lnTo>
                  <a:pt x="53975" y="771652"/>
                </a:lnTo>
                <a:lnTo>
                  <a:pt x="53975" y="758825"/>
                </a:lnTo>
                <a:lnTo>
                  <a:pt x="0" y="715645"/>
                </a:lnTo>
                <a:close/>
              </a:path>
              <a:path w="127000" h="842645">
                <a:moveTo>
                  <a:pt x="53975" y="758825"/>
                </a:moveTo>
                <a:lnTo>
                  <a:pt x="53975" y="771652"/>
                </a:lnTo>
                <a:lnTo>
                  <a:pt x="58292" y="775970"/>
                </a:lnTo>
                <a:lnTo>
                  <a:pt x="68706" y="775970"/>
                </a:lnTo>
                <a:lnTo>
                  <a:pt x="73025" y="771652"/>
                </a:lnTo>
                <a:lnTo>
                  <a:pt x="73025" y="766445"/>
                </a:lnTo>
                <a:lnTo>
                  <a:pt x="63500" y="766445"/>
                </a:lnTo>
                <a:lnTo>
                  <a:pt x="53975" y="758825"/>
                </a:lnTo>
                <a:close/>
              </a:path>
              <a:path w="127000" h="842645">
                <a:moveTo>
                  <a:pt x="127000" y="715645"/>
                </a:moveTo>
                <a:lnTo>
                  <a:pt x="73025" y="758825"/>
                </a:lnTo>
                <a:lnTo>
                  <a:pt x="73025" y="771652"/>
                </a:lnTo>
                <a:lnTo>
                  <a:pt x="68706" y="775970"/>
                </a:lnTo>
                <a:lnTo>
                  <a:pt x="96837" y="775970"/>
                </a:lnTo>
                <a:lnTo>
                  <a:pt x="127000" y="715645"/>
                </a:lnTo>
                <a:close/>
              </a:path>
              <a:path w="127000" h="842645">
                <a:moveTo>
                  <a:pt x="68706" y="0"/>
                </a:moveTo>
                <a:lnTo>
                  <a:pt x="58292" y="0"/>
                </a:lnTo>
                <a:lnTo>
                  <a:pt x="53975" y="4318"/>
                </a:lnTo>
                <a:lnTo>
                  <a:pt x="53975" y="758825"/>
                </a:lnTo>
                <a:lnTo>
                  <a:pt x="63500" y="766445"/>
                </a:lnTo>
                <a:lnTo>
                  <a:pt x="73025" y="758825"/>
                </a:lnTo>
                <a:lnTo>
                  <a:pt x="73025" y="4318"/>
                </a:lnTo>
                <a:lnTo>
                  <a:pt x="68706" y="0"/>
                </a:lnTo>
                <a:close/>
              </a:path>
              <a:path w="127000" h="842645">
                <a:moveTo>
                  <a:pt x="73025" y="758825"/>
                </a:moveTo>
                <a:lnTo>
                  <a:pt x="63500" y="766445"/>
                </a:lnTo>
                <a:lnTo>
                  <a:pt x="73025" y="766445"/>
                </a:lnTo>
                <a:lnTo>
                  <a:pt x="73025" y="75882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C2D29844-EE24-47CE-9AED-018A854FDD44}"/>
              </a:ext>
            </a:extLst>
          </p:cNvPr>
          <p:cNvSpPr/>
          <p:nvPr/>
        </p:nvSpPr>
        <p:spPr>
          <a:xfrm>
            <a:off x="2562996" y="5030458"/>
            <a:ext cx="7308850" cy="127000"/>
          </a:xfrm>
          <a:custGeom>
            <a:avLst/>
            <a:gdLst/>
            <a:ahLst/>
            <a:cxnLst/>
            <a:rect l="l" t="t" r="r" b="b"/>
            <a:pathLst>
              <a:path w="7308850" h="127000">
                <a:moveTo>
                  <a:pt x="7232269" y="63499"/>
                </a:moveTo>
                <a:lnTo>
                  <a:pt x="7181469" y="126999"/>
                </a:lnTo>
                <a:lnTo>
                  <a:pt x="7295515" y="69976"/>
                </a:lnTo>
                <a:lnTo>
                  <a:pt x="7232269" y="69976"/>
                </a:lnTo>
                <a:lnTo>
                  <a:pt x="7232269" y="63499"/>
                </a:lnTo>
                <a:close/>
              </a:path>
              <a:path w="7308850" h="127000">
                <a:moveTo>
                  <a:pt x="7227087" y="57022"/>
                </a:moveTo>
                <a:lnTo>
                  <a:pt x="0" y="57022"/>
                </a:lnTo>
                <a:lnTo>
                  <a:pt x="0" y="69976"/>
                </a:lnTo>
                <a:lnTo>
                  <a:pt x="7227087" y="69976"/>
                </a:lnTo>
                <a:lnTo>
                  <a:pt x="7232269" y="63499"/>
                </a:lnTo>
                <a:lnTo>
                  <a:pt x="7227087" y="57022"/>
                </a:lnTo>
                <a:close/>
              </a:path>
              <a:path w="7308850" h="127000">
                <a:moveTo>
                  <a:pt x="7295514" y="57022"/>
                </a:moveTo>
                <a:lnTo>
                  <a:pt x="7232269" y="57022"/>
                </a:lnTo>
                <a:lnTo>
                  <a:pt x="7232269" y="69976"/>
                </a:lnTo>
                <a:lnTo>
                  <a:pt x="7295515" y="69976"/>
                </a:lnTo>
                <a:lnTo>
                  <a:pt x="7308469" y="63499"/>
                </a:lnTo>
                <a:lnTo>
                  <a:pt x="7295514" y="57022"/>
                </a:lnTo>
                <a:close/>
              </a:path>
              <a:path w="7308850" h="127000">
                <a:moveTo>
                  <a:pt x="7181469" y="0"/>
                </a:moveTo>
                <a:lnTo>
                  <a:pt x="7232269" y="63499"/>
                </a:lnTo>
                <a:lnTo>
                  <a:pt x="7232269" y="57022"/>
                </a:lnTo>
                <a:lnTo>
                  <a:pt x="7295514" y="57022"/>
                </a:lnTo>
                <a:lnTo>
                  <a:pt x="7181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7D6677B8-03E0-4956-BAFD-D06D838FEF8B}"/>
              </a:ext>
            </a:extLst>
          </p:cNvPr>
          <p:cNvSpPr/>
          <p:nvPr/>
        </p:nvSpPr>
        <p:spPr>
          <a:xfrm>
            <a:off x="2566043" y="3562846"/>
            <a:ext cx="7308850" cy="127000"/>
          </a:xfrm>
          <a:custGeom>
            <a:avLst/>
            <a:gdLst/>
            <a:ahLst/>
            <a:cxnLst/>
            <a:rect l="l" t="t" r="r" b="b"/>
            <a:pathLst>
              <a:path w="7308850" h="127000">
                <a:moveTo>
                  <a:pt x="7232268" y="63500"/>
                </a:moveTo>
                <a:lnTo>
                  <a:pt x="7181468" y="127000"/>
                </a:lnTo>
                <a:lnTo>
                  <a:pt x="7295514" y="69977"/>
                </a:lnTo>
                <a:lnTo>
                  <a:pt x="7232268" y="69977"/>
                </a:lnTo>
                <a:lnTo>
                  <a:pt x="7232268" y="63500"/>
                </a:lnTo>
                <a:close/>
              </a:path>
              <a:path w="7308850" h="127000">
                <a:moveTo>
                  <a:pt x="7227087" y="57023"/>
                </a:moveTo>
                <a:lnTo>
                  <a:pt x="0" y="57023"/>
                </a:lnTo>
                <a:lnTo>
                  <a:pt x="0" y="69977"/>
                </a:lnTo>
                <a:lnTo>
                  <a:pt x="7227087" y="69977"/>
                </a:lnTo>
                <a:lnTo>
                  <a:pt x="7232268" y="63500"/>
                </a:lnTo>
                <a:lnTo>
                  <a:pt x="7227087" y="57023"/>
                </a:lnTo>
                <a:close/>
              </a:path>
              <a:path w="7308850" h="127000">
                <a:moveTo>
                  <a:pt x="7295514" y="57023"/>
                </a:moveTo>
                <a:lnTo>
                  <a:pt x="7232268" y="57023"/>
                </a:lnTo>
                <a:lnTo>
                  <a:pt x="7232268" y="69977"/>
                </a:lnTo>
                <a:lnTo>
                  <a:pt x="7295514" y="69977"/>
                </a:lnTo>
                <a:lnTo>
                  <a:pt x="7308468" y="63500"/>
                </a:lnTo>
                <a:lnTo>
                  <a:pt x="7295514" y="57023"/>
                </a:lnTo>
                <a:close/>
              </a:path>
              <a:path w="7308850" h="127000">
                <a:moveTo>
                  <a:pt x="7181468" y="0"/>
                </a:moveTo>
                <a:lnTo>
                  <a:pt x="7232268" y="63500"/>
                </a:lnTo>
                <a:lnTo>
                  <a:pt x="7232268" y="57023"/>
                </a:lnTo>
                <a:lnTo>
                  <a:pt x="7295514" y="57023"/>
                </a:lnTo>
                <a:lnTo>
                  <a:pt x="7181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104FC568-D6E5-4E3D-9FA7-F2C87AB847C3}"/>
              </a:ext>
            </a:extLst>
          </p:cNvPr>
          <p:cNvSpPr/>
          <p:nvPr/>
        </p:nvSpPr>
        <p:spPr>
          <a:xfrm>
            <a:off x="2556899" y="2204962"/>
            <a:ext cx="7308850" cy="127000"/>
          </a:xfrm>
          <a:custGeom>
            <a:avLst/>
            <a:gdLst/>
            <a:ahLst/>
            <a:cxnLst/>
            <a:rect l="l" t="t" r="r" b="b"/>
            <a:pathLst>
              <a:path w="7308850" h="127000">
                <a:moveTo>
                  <a:pt x="7232269" y="63500"/>
                </a:moveTo>
                <a:lnTo>
                  <a:pt x="7181469" y="127000"/>
                </a:lnTo>
                <a:lnTo>
                  <a:pt x="7295515" y="69976"/>
                </a:lnTo>
                <a:lnTo>
                  <a:pt x="7232269" y="69976"/>
                </a:lnTo>
                <a:lnTo>
                  <a:pt x="7232269" y="63500"/>
                </a:lnTo>
                <a:close/>
              </a:path>
              <a:path w="7308850" h="127000">
                <a:moveTo>
                  <a:pt x="7227087" y="57023"/>
                </a:moveTo>
                <a:lnTo>
                  <a:pt x="0" y="57023"/>
                </a:lnTo>
                <a:lnTo>
                  <a:pt x="0" y="69976"/>
                </a:lnTo>
                <a:lnTo>
                  <a:pt x="7227087" y="69976"/>
                </a:lnTo>
                <a:lnTo>
                  <a:pt x="7232269" y="63500"/>
                </a:lnTo>
                <a:lnTo>
                  <a:pt x="7227087" y="57023"/>
                </a:lnTo>
                <a:close/>
              </a:path>
              <a:path w="7308850" h="127000">
                <a:moveTo>
                  <a:pt x="7295515" y="57023"/>
                </a:moveTo>
                <a:lnTo>
                  <a:pt x="7232269" y="57023"/>
                </a:lnTo>
                <a:lnTo>
                  <a:pt x="7232269" y="69976"/>
                </a:lnTo>
                <a:lnTo>
                  <a:pt x="7295515" y="69976"/>
                </a:lnTo>
                <a:lnTo>
                  <a:pt x="7308469" y="63500"/>
                </a:lnTo>
                <a:lnTo>
                  <a:pt x="7295515" y="57023"/>
                </a:lnTo>
                <a:close/>
              </a:path>
              <a:path w="7308850" h="127000">
                <a:moveTo>
                  <a:pt x="7181469" y="0"/>
                </a:moveTo>
                <a:lnTo>
                  <a:pt x="7232269" y="63500"/>
                </a:lnTo>
                <a:lnTo>
                  <a:pt x="7232269" y="57023"/>
                </a:lnTo>
                <a:lnTo>
                  <a:pt x="7295515" y="57023"/>
                </a:lnTo>
                <a:lnTo>
                  <a:pt x="7181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B8F6453B-1FE8-42B4-B96C-631E95C38188}"/>
              </a:ext>
            </a:extLst>
          </p:cNvPr>
          <p:cNvSpPr txBox="1"/>
          <p:nvPr/>
        </p:nvSpPr>
        <p:spPr>
          <a:xfrm>
            <a:off x="9053331" y="2054391"/>
            <a:ext cx="1118870" cy="6070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865505" algn="l"/>
              </a:tabLst>
            </a:pPr>
            <a:r>
              <a:rPr sz="3000" spc="-7" baseline="-40277" dirty="0">
                <a:latin typeface="Arial"/>
                <a:cs typeface="Arial"/>
              </a:rPr>
              <a:t>V	</a:t>
            </a:r>
            <a:r>
              <a:rPr sz="2000" spc="-10" dirty="0">
                <a:latin typeface="Arial"/>
                <a:cs typeface="Arial"/>
              </a:rPr>
              <a:t>Vt</a:t>
            </a:r>
            <a:endParaRPr sz="20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265"/>
              </a:spcBef>
            </a:pPr>
            <a:r>
              <a:rPr sz="1300" spc="10" dirty="0">
                <a:latin typeface="Arial"/>
                <a:cs typeface="Arial"/>
              </a:rPr>
              <a:t>pass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1CC8CEF3-94AF-4BFA-88D4-4445D869A2FE}"/>
              </a:ext>
            </a:extLst>
          </p:cNvPr>
          <p:cNvSpPr txBox="1"/>
          <p:nvPr/>
        </p:nvSpPr>
        <p:spPr>
          <a:xfrm>
            <a:off x="9957824" y="3456801"/>
            <a:ext cx="266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Vt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BB7DF82E-1D35-40B3-881E-1BD98C362573}"/>
              </a:ext>
            </a:extLst>
          </p:cNvPr>
          <p:cNvSpPr txBox="1"/>
          <p:nvPr/>
        </p:nvSpPr>
        <p:spPr>
          <a:xfrm>
            <a:off x="9943346" y="4931271"/>
            <a:ext cx="266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Vt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5C444F87-5A43-41A5-84EA-BF2F9E01BEA1}"/>
              </a:ext>
            </a:extLst>
          </p:cNvPr>
          <p:cNvSpPr txBox="1"/>
          <p:nvPr/>
        </p:nvSpPr>
        <p:spPr>
          <a:xfrm>
            <a:off x="6093977" y="1267830"/>
            <a:ext cx="2785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PV: </a:t>
            </a:r>
            <a:r>
              <a:rPr sz="1800" spc="-5" dirty="0">
                <a:latin typeface="Arial"/>
                <a:cs typeface="Arial"/>
              </a:rPr>
              <a:t>Program </a:t>
            </a:r>
            <a:r>
              <a:rPr sz="1800" spc="-20" dirty="0">
                <a:latin typeface="Arial"/>
                <a:cs typeface="Arial"/>
              </a:rPr>
              <a:t>Verify Voltage  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7" baseline="-20833" dirty="0">
                <a:latin typeface="Arial"/>
                <a:cs typeface="Arial"/>
              </a:rPr>
              <a:t>pass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Pass-gate </a:t>
            </a:r>
            <a:r>
              <a:rPr sz="1800" spc="-20" dirty="0">
                <a:latin typeface="Arial"/>
                <a:cs typeface="Arial"/>
              </a:rPr>
              <a:t>Voltage  </a:t>
            </a:r>
            <a:r>
              <a:rPr sz="1800" dirty="0">
                <a:latin typeface="Arial"/>
                <a:cs typeface="Arial"/>
              </a:rPr>
              <a:t>Vt: </a:t>
            </a:r>
            <a:r>
              <a:rPr sz="1800" spc="-5" dirty="0">
                <a:latin typeface="Arial"/>
                <a:cs typeface="Arial"/>
              </a:rPr>
              <a:t>Threshold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Voltage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89C5999F-4B96-4964-BBED-3A6974B8096A}"/>
              </a:ext>
            </a:extLst>
          </p:cNvPr>
          <p:cNvSpPr txBox="1"/>
          <p:nvPr/>
        </p:nvSpPr>
        <p:spPr>
          <a:xfrm>
            <a:off x="4177038" y="1154292"/>
            <a:ext cx="129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750E6C"/>
                </a:solidFill>
                <a:latin typeface="Arial"/>
                <a:cs typeface="Arial"/>
              </a:rPr>
              <a:t>Cell  Distribution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0F804B7F-2B5A-44AF-8AB8-65B639C6064A}"/>
              </a:ext>
            </a:extLst>
          </p:cNvPr>
          <p:cNvSpPr/>
          <p:nvPr/>
        </p:nvSpPr>
        <p:spPr>
          <a:xfrm>
            <a:off x="3304422" y="1484111"/>
            <a:ext cx="798830" cy="332105"/>
          </a:xfrm>
          <a:custGeom>
            <a:avLst/>
            <a:gdLst/>
            <a:ahLst/>
            <a:cxnLst/>
            <a:rect l="l" t="t" r="r" b="b"/>
            <a:pathLst>
              <a:path w="798830" h="332105">
                <a:moveTo>
                  <a:pt x="95631" y="213105"/>
                </a:moveTo>
                <a:lnTo>
                  <a:pt x="0" y="318134"/>
                </a:lnTo>
                <a:lnTo>
                  <a:pt x="141350" y="331596"/>
                </a:lnTo>
                <a:lnTo>
                  <a:pt x="124787" y="288670"/>
                </a:lnTo>
                <a:lnTo>
                  <a:pt x="111125" y="288670"/>
                </a:lnTo>
                <a:lnTo>
                  <a:pt x="102107" y="265302"/>
                </a:lnTo>
                <a:lnTo>
                  <a:pt x="114000" y="260712"/>
                </a:lnTo>
                <a:lnTo>
                  <a:pt x="95631" y="213105"/>
                </a:lnTo>
                <a:close/>
              </a:path>
              <a:path w="798830" h="332105">
                <a:moveTo>
                  <a:pt x="114000" y="260712"/>
                </a:moveTo>
                <a:lnTo>
                  <a:pt x="102107" y="265302"/>
                </a:lnTo>
                <a:lnTo>
                  <a:pt x="111125" y="288670"/>
                </a:lnTo>
                <a:lnTo>
                  <a:pt x="123016" y="284080"/>
                </a:lnTo>
                <a:lnTo>
                  <a:pt x="114000" y="260712"/>
                </a:lnTo>
                <a:close/>
              </a:path>
              <a:path w="798830" h="332105">
                <a:moveTo>
                  <a:pt x="123016" y="284080"/>
                </a:moveTo>
                <a:lnTo>
                  <a:pt x="111125" y="288670"/>
                </a:lnTo>
                <a:lnTo>
                  <a:pt x="124787" y="288670"/>
                </a:lnTo>
                <a:lnTo>
                  <a:pt x="123016" y="284080"/>
                </a:lnTo>
                <a:close/>
              </a:path>
              <a:path w="798830" h="332105">
                <a:moveTo>
                  <a:pt x="789432" y="0"/>
                </a:moveTo>
                <a:lnTo>
                  <a:pt x="114000" y="260712"/>
                </a:lnTo>
                <a:lnTo>
                  <a:pt x="123016" y="284080"/>
                </a:lnTo>
                <a:lnTo>
                  <a:pt x="798449" y="23367"/>
                </a:lnTo>
                <a:lnTo>
                  <a:pt x="789432" y="0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99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Evolution of NAND Flash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20" y="894730"/>
            <a:ext cx="8496944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Scaling down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floating-gate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cell is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challenging.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oxide thickness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must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be more than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6-nm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Charge trap flash (CTF)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becomes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popular.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It uses 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silicon nitride film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suck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electrons.</a:t>
            </a:r>
            <a:endParaRPr lang="en-US" altLang="zh-TW" sz="2400" dirty="0">
              <a:latin typeface="Arial"/>
              <a:cs typeface="Arial"/>
            </a:endParaRPr>
          </a:p>
          <a:p>
            <a:pPr marL="355600" marR="243204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3D flash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further scales down the feature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size  and increase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areal density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by building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tall.</a:t>
            </a:r>
            <a:endParaRPr lang="en-US" altLang="zh-TW" sz="280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C8F5BE6-2153-4468-BE18-A1FD960AEFA4}"/>
              </a:ext>
            </a:extLst>
          </p:cNvPr>
          <p:cNvSpPr/>
          <p:nvPr/>
        </p:nvSpPr>
        <p:spPr>
          <a:xfrm>
            <a:off x="2525078" y="2444496"/>
            <a:ext cx="8331708" cy="4413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D33BAAE0-D39A-44EC-8131-5DD3F6781B22}"/>
              </a:ext>
            </a:extLst>
          </p:cNvPr>
          <p:cNvSpPr/>
          <p:nvPr/>
        </p:nvSpPr>
        <p:spPr>
          <a:xfrm>
            <a:off x="2793836" y="4661536"/>
            <a:ext cx="361035" cy="771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C37E979-DEAC-46CA-A042-0EB8D9D01238}"/>
              </a:ext>
            </a:extLst>
          </p:cNvPr>
          <p:cNvSpPr txBox="1"/>
          <p:nvPr/>
        </p:nvSpPr>
        <p:spPr>
          <a:xfrm>
            <a:off x="2219009" y="4854194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Oxi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98008FC-3A14-488F-BF21-40E6FB1110FB}"/>
              </a:ext>
            </a:extLst>
          </p:cNvPr>
          <p:cNvSpPr txBox="1"/>
          <p:nvPr/>
        </p:nvSpPr>
        <p:spPr>
          <a:xfrm>
            <a:off x="6109273" y="4592829"/>
            <a:ext cx="69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750E6C"/>
                </a:solidFill>
                <a:latin typeface="Arial"/>
                <a:cs typeface="Arial"/>
              </a:rPr>
              <a:t>Sil</a:t>
            </a:r>
            <a:r>
              <a:rPr sz="1800" i="1" dirty="0">
                <a:solidFill>
                  <a:srgbClr val="750E6C"/>
                </a:solidFill>
                <a:latin typeface="Arial"/>
                <a:cs typeface="Arial"/>
              </a:rPr>
              <a:t>i</a:t>
            </a:r>
            <a:r>
              <a:rPr sz="1800" i="1" spc="-5" dirty="0">
                <a:solidFill>
                  <a:srgbClr val="750E6C"/>
                </a:solidFill>
                <a:latin typeface="Arial"/>
                <a:cs typeface="Arial"/>
              </a:rPr>
              <a:t>con  nitride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3992E4F-9036-463B-9FA6-709D02320B0B}"/>
              </a:ext>
            </a:extLst>
          </p:cNvPr>
          <p:cNvSpPr/>
          <p:nvPr/>
        </p:nvSpPr>
        <p:spPr>
          <a:xfrm>
            <a:off x="5948363" y="5129404"/>
            <a:ext cx="527050" cy="254635"/>
          </a:xfrm>
          <a:custGeom>
            <a:avLst/>
            <a:gdLst/>
            <a:ahLst/>
            <a:cxnLst/>
            <a:rect l="l" t="t" r="r" b="b"/>
            <a:pathLst>
              <a:path w="527050" h="254635">
                <a:moveTo>
                  <a:pt x="127000" y="127634"/>
                </a:moveTo>
                <a:lnTo>
                  <a:pt x="0" y="191134"/>
                </a:lnTo>
                <a:lnTo>
                  <a:pt x="127000" y="254634"/>
                </a:lnTo>
                <a:lnTo>
                  <a:pt x="127000" y="203707"/>
                </a:lnTo>
                <a:lnTo>
                  <a:pt x="114300" y="203707"/>
                </a:lnTo>
                <a:lnTo>
                  <a:pt x="114300" y="178561"/>
                </a:lnTo>
                <a:lnTo>
                  <a:pt x="127000" y="178561"/>
                </a:lnTo>
                <a:lnTo>
                  <a:pt x="127000" y="127634"/>
                </a:lnTo>
                <a:close/>
              </a:path>
              <a:path w="527050" h="254635">
                <a:moveTo>
                  <a:pt x="127000" y="178561"/>
                </a:moveTo>
                <a:lnTo>
                  <a:pt x="114300" y="178561"/>
                </a:lnTo>
                <a:lnTo>
                  <a:pt x="114300" y="203707"/>
                </a:lnTo>
                <a:lnTo>
                  <a:pt x="127000" y="203707"/>
                </a:lnTo>
                <a:lnTo>
                  <a:pt x="127000" y="178561"/>
                </a:lnTo>
                <a:close/>
              </a:path>
              <a:path w="527050" h="254635">
                <a:moveTo>
                  <a:pt x="501777" y="178561"/>
                </a:moveTo>
                <a:lnTo>
                  <a:pt x="127000" y="178561"/>
                </a:lnTo>
                <a:lnTo>
                  <a:pt x="127000" y="203707"/>
                </a:lnTo>
                <a:lnTo>
                  <a:pt x="526923" y="203707"/>
                </a:lnTo>
                <a:lnTo>
                  <a:pt x="526923" y="191134"/>
                </a:lnTo>
                <a:lnTo>
                  <a:pt x="501777" y="191134"/>
                </a:lnTo>
                <a:lnTo>
                  <a:pt x="501777" y="178561"/>
                </a:lnTo>
                <a:close/>
              </a:path>
              <a:path w="527050" h="254635">
                <a:moveTo>
                  <a:pt x="526923" y="0"/>
                </a:moveTo>
                <a:lnTo>
                  <a:pt x="501777" y="0"/>
                </a:lnTo>
                <a:lnTo>
                  <a:pt x="501777" y="191134"/>
                </a:lnTo>
                <a:lnTo>
                  <a:pt x="514350" y="178561"/>
                </a:lnTo>
                <a:lnTo>
                  <a:pt x="526923" y="178561"/>
                </a:lnTo>
                <a:lnTo>
                  <a:pt x="526923" y="0"/>
                </a:lnTo>
                <a:close/>
              </a:path>
              <a:path w="527050" h="254635">
                <a:moveTo>
                  <a:pt x="526923" y="178561"/>
                </a:moveTo>
                <a:lnTo>
                  <a:pt x="514350" y="178561"/>
                </a:lnTo>
                <a:lnTo>
                  <a:pt x="501777" y="191134"/>
                </a:lnTo>
                <a:lnTo>
                  <a:pt x="526923" y="191134"/>
                </a:lnTo>
                <a:lnTo>
                  <a:pt x="526923" y="178561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68BECA2-1CB4-45D5-8B71-1D6030644217}"/>
              </a:ext>
            </a:extLst>
          </p:cNvPr>
          <p:cNvSpPr/>
          <p:nvPr/>
        </p:nvSpPr>
        <p:spPr>
          <a:xfrm>
            <a:off x="5947983" y="3951732"/>
            <a:ext cx="1026413" cy="694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03499769-30E0-4B22-82D5-709CF417702D}"/>
              </a:ext>
            </a:extLst>
          </p:cNvPr>
          <p:cNvSpPr/>
          <p:nvPr/>
        </p:nvSpPr>
        <p:spPr>
          <a:xfrm>
            <a:off x="4004883" y="4725163"/>
            <a:ext cx="904875" cy="487045"/>
          </a:xfrm>
          <a:custGeom>
            <a:avLst/>
            <a:gdLst/>
            <a:ahLst/>
            <a:cxnLst/>
            <a:rect l="l" t="t" r="r" b="b"/>
            <a:pathLst>
              <a:path w="904875" h="487045">
                <a:moveTo>
                  <a:pt x="0" y="0"/>
                </a:moveTo>
                <a:lnTo>
                  <a:pt x="904875" y="486791"/>
                </a:lnTo>
              </a:path>
            </a:pathLst>
          </a:custGeom>
          <a:ln w="28956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A1A275E-74BE-4262-97EC-36809E831B13}"/>
              </a:ext>
            </a:extLst>
          </p:cNvPr>
          <p:cNvSpPr/>
          <p:nvPr/>
        </p:nvSpPr>
        <p:spPr>
          <a:xfrm>
            <a:off x="3995738" y="5387340"/>
            <a:ext cx="919480" cy="5080"/>
          </a:xfrm>
          <a:custGeom>
            <a:avLst/>
            <a:gdLst/>
            <a:ahLst/>
            <a:cxnLst/>
            <a:rect l="l" t="t" r="r" b="b"/>
            <a:pathLst>
              <a:path w="919480" h="5079">
                <a:moveTo>
                  <a:pt x="0" y="4699"/>
                </a:moveTo>
                <a:lnTo>
                  <a:pt x="919226" y="0"/>
                </a:lnTo>
              </a:path>
            </a:pathLst>
          </a:custGeom>
          <a:ln w="2895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B653B2E2-D889-4D2B-9560-0AEC9CB64DDA}"/>
              </a:ext>
            </a:extLst>
          </p:cNvPr>
          <p:cNvSpPr txBox="1"/>
          <p:nvPr/>
        </p:nvSpPr>
        <p:spPr>
          <a:xfrm>
            <a:off x="3991421" y="5054346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Scale</a:t>
            </a:r>
            <a:r>
              <a:rPr sz="1800" spc="-3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aseline="-13888" dirty="0">
                <a:solidFill>
                  <a:srgbClr val="FF0000"/>
                </a:solidFill>
                <a:latin typeface="Wingdings"/>
                <a:cs typeface="Wingdings"/>
              </a:rPr>
              <a:t></a:t>
            </a:r>
            <a:endParaRPr sz="2700" baseline="-13888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61712321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17990</TotalTime>
  <Words>3620</Words>
  <Application>Microsoft Office PowerPoint</Application>
  <PresentationFormat>自訂</PresentationFormat>
  <Paragraphs>787</Paragraphs>
  <Slides>44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60" baseType="lpstr">
      <vt:lpstr>Malgun Gothic</vt:lpstr>
      <vt:lpstr>Microsoft JhengHei UI</vt:lpstr>
      <vt:lpstr>微軟正黑體</vt:lpstr>
      <vt:lpstr>新細明體</vt:lpstr>
      <vt:lpstr>標楷體</vt:lpstr>
      <vt:lpstr>Arial</vt:lpstr>
      <vt:lpstr>Calibri</vt:lpstr>
      <vt:lpstr>Cambria</vt:lpstr>
      <vt:lpstr>Cambria Math</vt:lpstr>
      <vt:lpstr>Century Gothic</vt:lpstr>
      <vt:lpstr>Consolas</vt:lpstr>
      <vt:lpstr>Freestyle Script</vt:lpstr>
      <vt:lpstr>Palatino Linotype</vt:lpstr>
      <vt:lpstr>Times New Roman</vt:lpstr>
      <vt:lpstr>Wingdings</vt:lpstr>
      <vt:lpstr>世界國家/地區報告簡報</vt:lpstr>
      <vt:lpstr>Embedded System Lecture 09: Flash Memory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576</cp:revision>
  <cp:lastPrinted>2020-01-09T04:10:42Z</cp:lastPrinted>
  <dcterms:created xsi:type="dcterms:W3CDTF">2019-11-24T21:24:40Z</dcterms:created>
  <dcterms:modified xsi:type="dcterms:W3CDTF">2020-11-19T02:19:50Z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