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828" r:id="rId1"/>
  </p:sldMasterIdLst>
  <p:notesMasterIdLst>
    <p:notesMasterId r:id="rId78"/>
  </p:notesMasterIdLst>
  <p:handoutMasterIdLst>
    <p:handoutMasterId r:id="rId79"/>
  </p:handoutMasterIdLst>
  <p:sldIdLst>
    <p:sldId id="256" r:id="rId2"/>
    <p:sldId id="257" r:id="rId3"/>
    <p:sldId id="259" r:id="rId4"/>
    <p:sldId id="379" r:id="rId5"/>
    <p:sldId id="314" r:id="rId6"/>
    <p:sldId id="380" r:id="rId7"/>
    <p:sldId id="381" r:id="rId8"/>
    <p:sldId id="383" r:id="rId9"/>
    <p:sldId id="394" r:id="rId10"/>
    <p:sldId id="349" r:id="rId11"/>
    <p:sldId id="396" r:id="rId12"/>
    <p:sldId id="395" r:id="rId13"/>
    <p:sldId id="397" r:id="rId14"/>
    <p:sldId id="398" r:id="rId15"/>
    <p:sldId id="399" r:id="rId16"/>
    <p:sldId id="400" r:id="rId17"/>
    <p:sldId id="401" r:id="rId18"/>
    <p:sldId id="404" r:id="rId19"/>
    <p:sldId id="402" r:id="rId20"/>
    <p:sldId id="403" r:id="rId21"/>
    <p:sldId id="405" r:id="rId22"/>
    <p:sldId id="406" r:id="rId23"/>
    <p:sldId id="410" r:id="rId24"/>
    <p:sldId id="411" r:id="rId25"/>
    <p:sldId id="413" r:id="rId26"/>
    <p:sldId id="414" r:id="rId27"/>
    <p:sldId id="460" r:id="rId28"/>
    <p:sldId id="415" r:id="rId29"/>
    <p:sldId id="459" r:id="rId30"/>
    <p:sldId id="420" r:id="rId31"/>
    <p:sldId id="463" r:id="rId32"/>
    <p:sldId id="424" r:id="rId33"/>
    <p:sldId id="426" r:id="rId34"/>
    <p:sldId id="461" r:id="rId35"/>
    <p:sldId id="462" r:id="rId36"/>
    <p:sldId id="428" r:id="rId37"/>
    <p:sldId id="412" r:id="rId38"/>
    <p:sldId id="418" r:id="rId39"/>
    <p:sldId id="419" r:id="rId40"/>
    <p:sldId id="429" r:id="rId41"/>
    <p:sldId id="423" r:id="rId42"/>
    <p:sldId id="422" r:id="rId43"/>
    <p:sldId id="430" r:id="rId44"/>
    <p:sldId id="433" r:id="rId45"/>
    <p:sldId id="437" r:id="rId46"/>
    <p:sldId id="435" r:id="rId47"/>
    <p:sldId id="464" r:id="rId48"/>
    <p:sldId id="465" r:id="rId49"/>
    <p:sldId id="438" r:id="rId50"/>
    <p:sldId id="431" r:id="rId51"/>
    <p:sldId id="436" r:id="rId52"/>
    <p:sldId id="409" r:id="rId53"/>
    <p:sldId id="441" r:id="rId54"/>
    <p:sldId id="440" r:id="rId55"/>
    <p:sldId id="443" r:id="rId56"/>
    <p:sldId id="456" r:id="rId57"/>
    <p:sldId id="444" r:id="rId58"/>
    <p:sldId id="457" r:id="rId59"/>
    <p:sldId id="445" r:id="rId60"/>
    <p:sldId id="448" r:id="rId61"/>
    <p:sldId id="450" r:id="rId62"/>
    <p:sldId id="466" r:id="rId63"/>
    <p:sldId id="442" r:id="rId64"/>
    <p:sldId id="446" r:id="rId65"/>
    <p:sldId id="458" r:id="rId66"/>
    <p:sldId id="467" r:id="rId67"/>
    <p:sldId id="447" r:id="rId68"/>
    <p:sldId id="452" r:id="rId69"/>
    <p:sldId id="453" r:id="rId70"/>
    <p:sldId id="468" r:id="rId71"/>
    <p:sldId id="408" r:id="rId72"/>
    <p:sldId id="454" r:id="rId73"/>
    <p:sldId id="455" r:id="rId74"/>
    <p:sldId id="469" r:id="rId75"/>
    <p:sldId id="470" r:id="rId76"/>
    <p:sldId id="407" r:id="rId77"/>
  </p:sldIdLst>
  <p:sldSz cx="9144000" cy="6858000" type="screen4x3"/>
  <p:notesSz cx="6808788" cy="9942513"/>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521415D9-36F7-43E2-AB2F-B90AF26B5E84}">
      <p14:sectionLst xmlns:p14="http://schemas.microsoft.com/office/powerpoint/2010/main">
        <p14:section name="預設章節" id="{2FDA1987-FEE7-41C6-BBA7-C0D9B4BAF4DE}">
          <p14:sldIdLst>
            <p14:sldId id="256"/>
            <p14:sldId id="257"/>
            <p14:sldId id="259"/>
            <p14:sldId id="379"/>
            <p14:sldId id="314"/>
            <p14:sldId id="380"/>
            <p14:sldId id="381"/>
            <p14:sldId id="383"/>
            <p14:sldId id="394"/>
            <p14:sldId id="349"/>
            <p14:sldId id="396"/>
            <p14:sldId id="395"/>
            <p14:sldId id="397"/>
            <p14:sldId id="398"/>
            <p14:sldId id="399"/>
            <p14:sldId id="400"/>
            <p14:sldId id="401"/>
            <p14:sldId id="404"/>
            <p14:sldId id="402"/>
            <p14:sldId id="403"/>
            <p14:sldId id="405"/>
            <p14:sldId id="406"/>
            <p14:sldId id="410"/>
            <p14:sldId id="411"/>
            <p14:sldId id="413"/>
            <p14:sldId id="414"/>
            <p14:sldId id="460"/>
            <p14:sldId id="415"/>
            <p14:sldId id="459"/>
            <p14:sldId id="420"/>
            <p14:sldId id="463"/>
            <p14:sldId id="424"/>
            <p14:sldId id="426"/>
            <p14:sldId id="461"/>
            <p14:sldId id="462"/>
            <p14:sldId id="428"/>
            <p14:sldId id="412"/>
            <p14:sldId id="418"/>
            <p14:sldId id="419"/>
            <p14:sldId id="429"/>
            <p14:sldId id="423"/>
            <p14:sldId id="422"/>
            <p14:sldId id="430"/>
            <p14:sldId id="433"/>
            <p14:sldId id="437"/>
            <p14:sldId id="435"/>
            <p14:sldId id="464"/>
            <p14:sldId id="465"/>
            <p14:sldId id="438"/>
            <p14:sldId id="431"/>
            <p14:sldId id="436"/>
            <p14:sldId id="409"/>
            <p14:sldId id="441"/>
            <p14:sldId id="440"/>
            <p14:sldId id="443"/>
            <p14:sldId id="456"/>
            <p14:sldId id="444"/>
            <p14:sldId id="457"/>
            <p14:sldId id="445"/>
            <p14:sldId id="448"/>
            <p14:sldId id="450"/>
            <p14:sldId id="466"/>
            <p14:sldId id="442"/>
            <p14:sldId id="446"/>
            <p14:sldId id="458"/>
            <p14:sldId id="467"/>
            <p14:sldId id="447"/>
            <p14:sldId id="452"/>
            <p14:sldId id="453"/>
            <p14:sldId id="468"/>
            <p14:sldId id="408"/>
            <p14:sldId id="454"/>
            <p14:sldId id="455"/>
            <p14:sldId id="469"/>
            <p14:sldId id="470"/>
            <p14:sldId id="40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49" autoAdjust="0"/>
    <p:restoredTop sz="78646" autoAdjust="0"/>
  </p:normalViewPr>
  <p:slideViewPr>
    <p:cSldViewPr>
      <p:cViewPr varScale="1">
        <p:scale>
          <a:sx n="90" d="100"/>
          <a:sy n="90" d="100"/>
        </p:scale>
        <p:origin x="-2244" y="-102"/>
      </p:cViewPr>
      <p:guideLst>
        <p:guide orient="horz" pos="2160"/>
        <p:guide pos="2880"/>
      </p:guideLst>
    </p:cSldViewPr>
  </p:slideViewPr>
  <p:outlineViewPr>
    <p:cViewPr>
      <p:scale>
        <a:sx n="33" d="100"/>
        <a:sy n="33" d="100"/>
      </p:scale>
      <p:origin x="0" y="-5310"/>
    </p:cViewPr>
  </p:outlin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0678" cy="496586"/>
          </a:xfrm>
          <a:prstGeom prst="rect">
            <a:avLst/>
          </a:prstGeom>
        </p:spPr>
        <p:txBody>
          <a:bodyPr vert="horz" lIns="95710" tIns="47855" rIns="95710" bIns="47855"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4" name="頁尾版面配置區 3"/>
          <p:cNvSpPr>
            <a:spLocks noGrp="1"/>
          </p:cNvSpPr>
          <p:nvPr>
            <p:ph type="ftr" sz="quarter" idx="2"/>
          </p:nvPr>
        </p:nvSpPr>
        <p:spPr>
          <a:xfrm>
            <a:off x="0" y="9444385"/>
            <a:ext cx="2950678" cy="496586"/>
          </a:xfrm>
          <a:prstGeom prst="rect">
            <a:avLst/>
          </a:prstGeom>
        </p:spPr>
        <p:txBody>
          <a:bodyPr vert="horz" lIns="95710" tIns="47855" rIns="95710" bIns="47855" rtlCol="0" anchor="b"/>
          <a:lstStyle>
            <a:lvl1pPr algn="l" fontAlgn="auto">
              <a:spcBef>
                <a:spcPts val="0"/>
              </a:spcBef>
              <a:spcAft>
                <a:spcPts val="0"/>
              </a:spcAft>
              <a:defRPr kumimoji="0" sz="1300">
                <a:latin typeface="+mn-lt"/>
                <a:ea typeface="+mn-ea"/>
              </a:defRPr>
            </a:lvl1pPr>
          </a:lstStyle>
          <a:p>
            <a:pPr>
              <a:defRPr/>
            </a:pPr>
            <a:endParaRPr lang="zh-TW" altLang="en-US"/>
          </a:p>
        </p:txBody>
      </p:sp>
    </p:spTree>
    <p:extLst>
      <p:ext uri="{BB962C8B-B14F-4D97-AF65-F5344CB8AC3E}">
        <p14:creationId xmlns:p14="http://schemas.microsoft.com/office/powerpoint/2010/main" val="2214196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0678" cy="496586"/>
          </a:xfrm>
          <a:prstGeom prst="rect">
            <a:avLst/>
          </a:prstGeom>
        </p:spPr>
        <p:txBody>
          <a:bodyPr vert="horz" lIns="95710" tIns="47855" rIns="95710" bIns="47855" rtlCol="0"/>
          <a:lstStyle>
            <a:lvl1pPr algn="l">
              <a:defRPr sz="1300">
                <a:latin typeface="Arial"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3856589" y="0"/>
            <a:ext cx="2950678" cy="496586"/>
          </a:xfrm>
          <a:prstGeom prst="rect">
            <a:avLst/>
          </a:prstGeom>
        </p:spPr>
        <p:txBody>
          <a:bodyPr vert="horz" lIns="95710" tIns="47855" rIns="95710" bIns="47855" rtlCol="0"/>
          <a:lstStyle>
            <a:lvl1pPr algn="r">
              <a:defRPr sz="1300">
                <a:latin typeface="Arial" charset="0"/>
                <a:ea typeface="新細明體" charset="-120"/>
              </a:defRPr>
            </a:lvl1pPr>
          </a:lstStyle>
          <a:p>
            <a:pPr>
              <a:defRPr/>
            </a:pPr>
            <a:fld id="{9C99D881-1BA8-47E3-8087-A33B3D05380C}" type="datetimeFigureOut">
              <a:rPr lang="zh-TW" altLang="en-US"/>
              <a:pPr>
                <a:defRPr/>
              </a:pPr>
              <a:t>2021/6/23</a:t>
            </a:fld>
            <a:endParaRPr lang="zh-TW" altLang="en-US"/>
          </a:p>
        </p:txBody>
      </p:sp>
      <p:sp>
        <p:nvSpPr>
          <p:cNvPr id="4" name="投影片圖像版面配置區 3"/>
          <p:cNvSpPr>
            <a:spLocks noGrp="1" noRot="1" noChangeAspect="1"/>
          </p:cNvSpPr>
          <p:nvPr>
            <p:ph type="sldImg" idx="2"/>
          </p:nvPr>
        </p:nvSpPr>
        <p:spPr>
          <a:xfrm>
            <a:off x="920750" y="746125"/>
            <a:ext cx="4967288" cy="3727450"/>
          </a:xfrm>
          <a:prstGeom prst="rect">
            <a:avLst/>
          </a:prstGeom>
          <a:noFill/>
          <a:ln w="12700">
            <a:solidFill>
              <a:prstClr val="black"/>
            </a:solidFill>
          </a:ln>
        </p:spPr>
        <p:txBody>
          <a:bodyPr vert="horz" lIns="95710" tIns="47855" rIns="95710" bIns="47855" rtlCol="0" anchor="ctr"/>
          <a:lstStyle/>
          <a:p>
            <a:pPr lvl="0"/>
            <a:endParaRPr lang="zh-TW" altLang="en-US" noProof="0"/>
          </a:p>
        </p:txBody>
      </p:sp>
      <p:sp>
        <p:nvSpPr>
          <p:cNvPr id="5" name="備忘稿版面配置區 4"/>
          <p:cNvSpPr>
            <a:spLocks noGrp="1"/>
          </p:cNvSpPr>
          <p:nvPr>
            <p:ph type="body" sz="quarter" idx="3"/>
          </p:nvPr>
        </p:nvSpPr>
        <p:spPr>
          <a:xfrm>
            <a:off x="680575" y="4722192"/>
            <a:ext cx="5447639" cy="4473900"/>
          </a:xfrm>
          <a:prstGeom prst="rect">
            <a:avLst/>
          </a:prstGeom>
        </p:spPr>
        <p:txBody>
          <a:bodyPr vert="horz" lIns="95710" tIns="47855" rIns="95710" bIns="47855"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444385"/>
            <a:ext cx="2950678" cy="496586"/>
          </a:xfrm>
          <a:prstGeom prst="rect">
            <a:avLst/>
          </a:prstGeom>
        </p:spPr>
        <p:txBody>
          <a:bodyPr vert="horz" lIns="95710" tIns="47855" rIns="95710" bIns="47855" rtlCol="0" anchor="b"/>
          <a:lstStyle>
            <a:lvl1pPr algn="l">
              <a:defRPr sz="1300">
                <a:latin typeface="Arial"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56589" y="9444385"/>
            <a:ext cx="2950678" cy="496586"/>
          </a:xfrm>
          <a:prstGeom prst="rect">
            <a:avLst/>
          </a:prstGeom>
        </p:spPr>
        <p:txBody>
          <a:bodyPr vert="horz" wrap="square" lIns="95710" tIns="47855" rIns="95710" bIns="47855" numCol="1" anchor="b" anchorCtr="0" compatLnSpc="1">
            <a:prstTxWarp prst="textNoShape">
              <a:avLst/>
            </a:prstTxWarp>
          </a:bodyPr>
          <a:lstStyle>
            <a:lvl1pPr algn="r">
              <a:defRPr sz="1300"/>
            </a:lvl1pPr>
          </a:lstStyle>
          <a:p>
            <a:fld id="{F3C22385-CAA0-4EFB-8C52-3A339611FBAA}" type="slidenum">
              <a:rPr lang="zh-TW" altLang="en-US"/>
              <a:pPr/>
              <a:t>‹#›</a:t>
            </a:fld>
            <a:endParaRPr lang="zh-TW" altLang="en-US"/>
          </a:p>
        </p:txBody>
      </p:sp>
    </p:spTree>
    <p:extLst>
      <p:ext uri="{BB962C8B-B14F-4D97-AF65-F5344CB8AC3E}">
        <p14:creationId xmlns:p14="http://schemas.microsoft.com/office/powerpoint/2010/main" val="4458359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各位口試委員大家好，我是今天要報告的研究生</a:t>
            </a:r>
            <a:r>
              <a:rPr lang="zh-TW" altLang="en-US" dirty="0" smtClean="0"/>
              <a:t>吳俊青，我所要報告的論文題目是</a:t>
            </a:r>
            <a:r>
              <a:rPr lang="en-US" altLang="zh-TW" sz="1200" dirty="0" smtClean="0">
                <a:effectLst/>
              </a:rPr>
              <a:t>Robot Framework</a:t>
            </a:r>
            <a:r>
              <a:rPr lang="zh-TW" altLang="en-US" sz="1200" dirty="0" smtClean="0">
                <a:effectLst/>
              </a:rPr>
              <a:t>測試腳本重構工具</a:t>
            </a:r>
            <a:r>
              <a:rPr lang="zh-TW" altLang="en-US" sz="1200" smtClean="0">
                <a:effectLst/>
              </a:rPr>
              <a:t>的改善：</a:t>
            </a:r>
            <a:r>
              <a:rPr lang="zh-TW" altLang="en-US" sz="1200" dirty="0" smtClean="0">
                <a:effectLst/>
              </a:rPr>
              <a:t>增加重構方法之多元選擇</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a:t>
            </a:fld>
            <a:endParaRPr lang="zh-TW" altLang="en-US"/>
          </a:p>
        </p:txBody>
      </p:sp>
    </p:spTree>
    <p:extLst>
      <p:ext uri="{BB962C8B-B14F-4D97-AF65-F5344CB8AC3E}">
        <p14:creationId xmlns:p14="http://schemas.microsoft.com/office/powerpoint/2010/main" val="290176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剛剛前面所說的內容，我們需要兩種重構功能，一個是抽取重複步驟成為新關鍵字，重構後，能夠從他的關鍵字名稱知道其中的內容，提高測試步驟被重複使用的機率，並且可以將不同腳本中的重複步驟移除，只保留被抽取完成的新關鍵字，後續</a:t>
            </a:r>
            <a:r>
              <a:rPr lang="zh-TW" altLang="en-US"/>
              <a:t>有任何時</a:t>
            </a:r>
            <a:r>
              <a:rPr lang="zh-TW" altLang="en-US" dirty="0"/>
              <a:t>，只需要修改新關鍵字裡的內容即可。而另一個則是移動關鍵字宣告，重構完成後，可以讓開發人員在共用測試資源裡找到需要的關鍵字，讓開發時能夠更快速地重複使用現有的關鍵字</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10</a:t>
            </a:fld>
            <a:endParaRPr lang="zh-TW" altLang="en-US"/>
          </a:p>
        </p:txBody>
      </p:sp>
    </p:spTree>
    <p:extLst>
      <p:ext uri="{BB962C8B-B14F-4D97-AF65-F5344CB8AC3E}">
        <p14:creationId xmlns:p14="http://schemas.microsoft.com/office/powerpoint/2010/main" val="99155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b="0" i="0" u="none" strike="noStrike" kern="1200" baseline="0" dirty="0">
                <a:solidFill>
                  <a:schemeClr val="tx1"/>
                </a:solidFill>
                <a:latin typeface="+mn-lt"/>
                <a:ea typeface="+mn-ea"/>
                <a:cs typeface="+mn-cs"/>
              </a:rPr>
              <a:t>RF Refactoring</a:t>
            </a:r>
            <a:r>
              <a:rPr lang="zh-TW" altLang="en-US" dirty="0"/>
              <a:t>是本實驗室劉冠志論文所開發的一個</a:t>
            </a:r>
            <a:r>
              <a:rPr lang="en-US" altLang="zh-TW" sz="1200" b="0" i="0" u="none" strike="noStrike" kern="1200" baseline="0" dirty="0">
                <a:solidFill>
                  <a:schemeClr val="tx1"/>
                </a:solidFill>
                <a:latin typeface="+mn-lt"/>
                <a:ea typeface="+mn-ea"/>
                <a:cs typeface="+mn-cs"/>
              </a:rPr>
              <a:t>Robot Framework </a:t>
            </a:r>
            <a:r>
              <a:rPr lang="zh-TW" altLang="en-US" sz="1200" b="0" i="0" u="none" strike="noStrike" kern="1200" baseline="0" dirty="0">
                <a:solidFill>
                  <a:schemeClr val="tx1"/>
                </a:solidFill>
                <a:latin typeface="+mn-lt"/>
                <a:ea typeface="+mn-ea"/>
                <a:cs typeface="+mn-cs"/>
              </a:rPr>
              <a:t>測試腳本重構工具，他是結合在</a:t>
            </a:r>
            <a:r>
              <a:rPr lang="en-US" altLang="zh-TW" sz="1200" b="0" i="0" u="none" strike="noStrike" kern="1200" baseline="0" dirty="0">
                <a:solidFill>
                  <a:schemeClr val="tx1"/>
                </a:solidFill>
                <a:latin typeface="+mn-lt"/>
                <a:ea typeface="+mn-ea"/>
                <a:cs typeface="+mn-cs"/>
              </a:rPr>
              <a:t>Eclipse</a:t>
            </a:r>
            <a:r>
              <a:rPr lang="zh-TW" altLang="en-US" sz="1200" b="0" i="0" u="none" strike="noStrike" kern="1200" baseline="0" dirty="0">
                <a:solidFill>
                  <a:schemeClr val="tx1"/>
                </a:solidFill>
                <a:latin typeface="+mn-lt"/>
                <a:ea typeface="+mn-ea"/>
                <a:cs typeface="+mn-cs"/>
              </a:rPr>
              <a:t>上的外掛程式，能夠簡化重構的流程，並且不需要人工檢查搜尋的結果，目前提供了三種重構功能，重新命名關鍵字、重新命名變數以及修改關鍵字介面，但對於我們現有的需求，這些重構功能是不夠的，因此我們只能繼續利用平常開發測試腳本時所使用的整合式開發環境</a:t>
            </a:r>
            <a:r>
              <a:rPr lang="en-US" altLang="zh-TW" sz="1200" b="0" i="0" u="none" strike="noStrike" kern="1200" baseline="0" dirty="0">
                <a:solidFill>
                  <a:schemeClr val="tx1"/>
                </a:solidFill>
                <a:latin typeface="+mn-lt"/>
                <a:ea typeface="+mn-ea"/>
                <a:cs typeface="+mn-cs"/>
              </a:rPr>
              <a:t>RED</a:t>
            </a:r>
            <a:r>
              <a:rPr lang="zh-TW" altLang="en-US" sz="1200" b="0" i="0" u="none" strike="noStrike" kern="1200" baseline="0" dirty="0">
                <a:solidFill>
                  <a:schemeClr val="tx1"/>
                </a:solidFill>
                <a:latin typeface="+mn-lt"/>
                <a:ea typeface="+mn-ea"/>
                <a:cs typeface="+mn-cs"/>
              </a:rPr>
              <a:t>以及</a:t>
            </a:r>
            <a:r>
              <a:rPr lang="en-US" altLang="zh-TW" dirty="0"/>
              <a:t>Visual Studio Code</a:t>
            </a:r>
            <a:r>
              <a:rPr lang="zh-TW" altLang="en-US" dirty="0"/>
              <a:t>進行重構</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11</a:t>
            </a:fld>
            <a:endParaRPr lang="zh-TW" altLang="en-US"/>
          </a:p>
        </p:txBody>
      </p:sp>
    </p:spTree>
    <p:extLst>
      <p:ext uri="{BB962C8B-B14F-4D97-AF65-F5344CB8AC3E}">
        <p14:creationId xmlns:p14="http://schemas.microsoft.com/office/powerpoint/2010/main" val="95895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883585" rtl="0" eaLnBrk="0" fontAlgn="base" latinLnBrk="0" hangingPunct="0">
              <a:lnSpc>
                <a:spcPct val="100000"/>
              </a:lnSpc>
              <a:spcBef>
                <a:spcPct val="30000"/>
              </a:spcBef>
              <a:spcAft>
                <a:spcPct val="0"/>
              </a:spcAft>
              <a:buClrTx/>
              <a:buSzTx/>
              <a:buFontTx/>
              <a:buNone/>
              <a:tabLst/>
              <a:defRPr/>
            </a:pPr>
            <a:r>
              <a:rPr lang="en-US" altLang="zh-TW" dirty="0"/>
              <a:t>RED</a:t>
            </a:r>
            <a:r>
              <a:rPr lang="zh-TW" altLang="en-US" dirty="0"/>
              <a:t>是基於</a:t>
            </a:r>
            <a:r>
              <a:rPr lang="en-US" altLang="zh-TW" dirty="0"/>
              <a:t>Eclipse</a:t>
            </a:r>
            <a:r>
              <a:rPr lang="zh-TW" altLang="en-US" dirty="0"/>
              <a:t>開發出來的，目前並沒有支援重構的功能，但他擁有靜態編譯檢查語法的功能，例如檢查未使用的關鍵字、同測試腳本中重複宣告的關鍵字等等，而目前團隊經常是使用搜尋取代的工具進行重構，</a:t>
            </a:r>
            <a:r>
              <a:rPr lang="en-US" altLang="zh-TW" baseline="0" dirty="0" err="1"/>
              <a:t>VSCode</a:t>
            </a:r>
            <a:r>
              <a:rPr lang="en-US" altLang="zh-TW" baseline="0" dirty="0"/>
              <a:t>-</a:t>
            </a:r>
            <a:r>
              <a:rPr lang="zh-TW" altLang="en-US" baseline="0" dirty="0"/>
              <a:t>雖然本身沒有檢查語法的功能，但她的搜尋取代功能是比較實用的，因此常常會用他來手動搜尋進行重構</a:t>
            </a:r>
            <a:endParaRPr lang="en-US" altLang="zh-TW" dirty="0"/>
          </a:p>
          <a:p>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12</a:t>
            </a:fld>
            <a:endParaRPr lang="zh-TW" altLang="en-US"/>
          </a:p>
        </p:txBody>
      </p:sp>
    </p:spTree>
    <p:extLst>
      <p:ext uri="{BB962C8B-B14F-4D97-AF65-F5344CB8AC3E}">
        <p14:creationId xmlns:p14="http://schemas.microsoft.com/office/powerpoint/2010/main" val="958952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但在搜尋的過程中，我們必須檢查每一個搜尋的結果是不是自己所需要的，例如</a:t>
            </a:r>
            <a:r>
              <a:rPr lang="en-US" altLang="zh-TW" dirty="0"/>
              <a:t>Create Sprint</a:t>
            </a:r>
            <a:r>
              <a:rPr lang="zh-TW" altLang="en-US" dirty="0"/>
              <a:t>這個關鍵字的搜尋，就必須一個一個的檢查，最後才有辦法得知紅框內的結果，因此必須花費較多的時間。</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13</a:t>
            </a:fld>
            <a:endParaRPr lang="zh-TW" altLang="en-US"/>
          </a:p>
        </p:txBody>
      </p:sp>
    </p:spTree>
    <p:extLst>
      <p:ext uri="{BB962C8B-B14F-4D97-AF65-F5344CB8AC3E}">
        <p14:creationId xmlns:p14="http://schemas.microsoft.com/office/powerpoint/2010/main" val="422868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以目前所需要的兩種重構功能來說，</a:t>
            </a:r>
            <a:r>
              <a:rPr lang="en-US" altLang="zh-TW" dirty="0"/>
              <a:t>RF</a:t>
            </a:r>
            <a:r>
              <a:rPr lang="zh-TW" altLang="en-US" dirty="0"/>
              <a:t> </a:t>
            </a:r>
            <a:r>
              <a:rPr lang="en-US" altLang="zh-TW" dirty="0"/>
              <a:t>Refactoring</a:t>
            </a:r>
            <a:r>
              <a:rPr lang="zh-TW" altLang="en-US" dirty="0"/>
              <a:t>所提供的功能是無法滿足的，而使用搜尋取代工具進行重構的話，無法準確地搜尋出所要修改的內容，必須花費多餘的時間檢查搜尋結果，也較容易發生錯誤。</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14</a:t>
            </a:fld>
            <a:endParaRPr lang="zh-TW" altLang="en-US"/>
          </a:p>
        </p:txBody>
      </p:sp>
    </p:spTree>
    <p:extLst>
      <p:ext uri="{BB962C8B-B14F-4D97-AF65-F5344CB8AC3E}">
        <p14:creationId xmlns:p14="http://schemas.microsoft.com/office/powerpoint/2010/main" val="2029290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因此本論文將會參考劉冠志的論文擴充</a:t>
            </a:r>
            <a:r>
              <a:rPr lang="en-US" altLang="zh-TW" dirty="0"/>
              <a:t>RF</a:t>
            </a:r>
            <a:r>
              <a:rPr lang="zh-TW" altLang="en-US" dirty="0"/>
              <a:t> </a:t>
            </a:r>
            <a:r>
              <a:rPr lang="en-US" altLang="zh-TW" dirty="0"/>
              <a:t>Refactoring</a:t>
            </a:r>
            <a:r>
              <a:rPr lang="zh-TW" altLang="en-US" dirty="0"/>
              <a:t>，新增兩種重構功能，除了可以讓重構方法的選擇更加多元化以外，也能夠讓使用者不必做多餘的人工檢查，進而提升重構效率，減少人為錯漏的發生機率</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15</a:t>
            </a:fld>
            <a:endParaRPr lang="zh-TW" altLang="en-US"/>
          </a:p>
        </p:txBody>
      </p:sp>
    </p:spTree>
    <p:extLst>
      <p:ext uri="{BB962C8B-B14F-4D97-AF65-F5344CB8AC3E}">
        <p14:creationId xmlns:p14="http://schemas.microsoft.com/office/powerpoint/2010/main" val="1142044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接下來要介紹的是相關背景知識</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16</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首先要介紹的是</a:t>
            </a:r>
            <a:r>
              <a:rPr lang="en-US" altLang="zh-TW" dirty="0"/>
              <a:t>Refactoring</a:t>
            </a:r>
            <a:r>
              <a:rPr lang="zh-TW" altLang="en-US" dirty="0"/>
              <a:t>，</a:t>
            </a:r>
            <a:r>
              <a:rPr lang="en-US" altLang="zh-TW" dirty="0"/>
              <a:t>Refactoring</a:t>
            </a:r>
            <a:r>
              <a:rPr lang="zh-TW" altLang="en-US" dirty="0"/>
              <a:t>通常被定義為不改變程式外在行為的前提下，改善既有程式碼內部設計的過程，而重構一般程式碼與重構測試程式碼又有些微不同</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17</a:t>
            </a:fld>
            <a:endParaRPr lang="zh-TW" altLang="en-US"/>
          </a:p>
        </p:txBody>
      </p:sp>
    </p:spTree>
    <p:extLst>
      <p:ext uri="{BB962C8B-B14F-4D97-AF65-F5344CB8AC3E}">
        <p14:creationId xmlns:p14="http://schemas.microsoft.com/office/powerpoint/2010/main" val="420144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重構一般程式碼著重在內部架構的設計，讓後續的使用跟維護上都更加地容易，而重構測試程式碼時，則是依照每個測試的狀況進行調整，或改變測試步驟的順序，讓測試的運作能夠更加地順暢，但兩者最終的目的都是為了提升程式碼的品質</a:t>
            </a:r>
          </a:p>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18</a:t>
            </a:fld>
            <a:endParaRPr lang="zh-TW" altLang="en-US"/>
          </a:p>
        </p:txBody>
      </p:sp>
    </p:spTree>
    <p:extLst>
      <p:ext uri="{BB962C8B-B14F-4D97-AF65-F5344CB8AC3E}">
        <p14:creationId xmlns:p14="http://schemas.microsoft.com/office/powerpoint/2010/main" val="369528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a:solidFill>
                  <a:schemeClr val="tx1"/>
                </a:solidFill>
                <a:latin typeface="+mn-lt"/>
                <a:ea typeface="+mn-ea"/>
                <a:cs typeface="+mn-cs"/>
              </a:rPr>
              <a:t>接下來所要介紹的是</a:t>
            </a:r>
            <a:r>
              <a:rPr lang="en-US" altLang="zh-TW" sz="1200" b="0" i="0" u="none" strike="noStrike" kern="1200" baseline="0" dirty="0">
                <a:solidFill>
                  <a:schemeClr val="tx1"/>
                </a:solidFill>
                <a:latin typeface="+mn-lt"/>
                <a:ea typeface="+mn-ea"/>
                <a:cs typeface="+mn-cs"/>
              </a:rPr>
              <a:t>Robot Framework</a:t>
            </a:r>
            <a:r>
              <a:rPr lang="zh-TW" altLang="en-US" sz="1200" b="0" i="0" u="none" strike="noStrike" kern="1200" baseline="0" dirty="0">
                <a:solidFill>
                  <a:schemeClr val="tx1"/>
                </a:solidFill>
                <a:latin typeface="+mn-lt"/>
                <a:ea typeface="+mn-ea"/>
                <a:cs typeface="+mn-cs"/>
              </a:rPr>
              <a:t>，</a:t>
            </a:r>
            <a:r>
              <a:rPr lang="en-US" altLang="zh-TW" sz="1200" b="0" i="0" u="none" strike="noStrike" kern="1200" baseline="0" dirty="0">
                <a:solidFill>
                  <a:schemeClr val="tx1"/>
                </a:solidFill>
                <a:latin typeface="+mn-lt"/>
                <a:ea typeface="+mn-ea"/>
                <a:cs typeface="+mn-cs"/>
              </a:rPr>
              <a:t>Robot Framework </a:t>
            </a:r>
            <a:r>
              <a:rPr lang="zh-TW" altLang="en-US" sz="1200" b="0" i="0" u="none" strike="noStrike" kern="1200" baseline="0" dirty="0">
                <a:solidFill>
                  <a:schemeClr val="tx1"/>
                </a:solidFill>
                <a:latin typeface="+mn-lt"/>
                <a:ea typeface="+mn-ea"/>
                <a:cs typeface="+mn-cs"/>
              </a:rPr>
              <a:t>是一個基於</a:t>
            </a:r>
            <a:r>
              <a:rPr lang="en-US" altLang="zh-TW" sz="1200" b="0" i="0" u="none" strike="noStrike" kern="1200" baseline="0" dirty="0">
                <a:solidFill>
                  <a:schemeClr val="tx1"/>
                </a:solidFill>
                <a:latin typeface="+mn-lt"/>
                <a:ea typeface="+mn-ea"/>
                <a:cs typeface="+mn-cs"/>
              </a:rPr>
              <a:t>Python </a:t>
            </a:r>
            <a:r>
              <a:rPr lang="zh-TW" altLang="en-US" sz="1200" b="0" i="0" u="none" strike="noStrike" kern="1200" baseline="0" dirty="0">
                <a:solidFill>
                  <a:schemeClr val="tx1"/>
                </a:solidFill>
                <a:latin typeface="+mn-lt"/>
                <a:ea typeface="+mn-ea"/>
                <a:cs typeface="+mn-cs"/>
              </a:rPr>
              <a:t>所開發出來的自動化測試框架，通常被使用在驗收測試上，由於他擁有關鍵字驅動的特色，開發人員能夠使用較簡單且容易理解的關鍵字撰寫測試腳本，並且可以將多個關鍵字包裝成更高階的關鍵字，讓他更容易被閱讀，如果現有的關鍵字無法滿足需求時，除了可以撰寫新的關鍵字以外，也可以透過</a:t>
            </a:r>
            <a:r>
              <a:rPr lang="en-US" altLang="zh-TW" sz="1200" b="0" i="0" u="none" strike="noStrike" kern="1200" baseline="0" dirty="0">
                <a:solidFill>
                  <a:schemeClr val="tx1"/>
                </a:solidFill>
                <a:latin typeface="+mn-lt"/>
                <a:ea typeface="+mn-ea"/>
                <a:cs typeface="+mn-cs"/>
              </a:rPr>
              <a:t>Python</a:t>
            </a:r>
            <a:r>
              <a:rPr lang="zh-TW" altLang="en-US" sz="1200" b="0" i="0" u="none" strike="noStrike" kern="1200" baseline="0" dirty="0">
                <a:solidFill>
                  <a:schemeClr val="tx1"/>
                </a:solidFill>
                <a:latin typeface="+mn-lt"/>
                <a:ea typeface="+mn-ea"/>
                <a:cs typeface="+mn-cs"/>
              </a:rPr>
              <a:t>或</a:t>
            </a:r>
            <a:r>
              <a:rPr lang="en-US" altLang="zh-TW" sz="1200" b="0" i="0" u="none" strike="noStrike" kern="1200" baseline="0" dirty="0">
                <a:solidFill>
                  <a:schemeClr val="tx1"/>
                </a:solidFill>
                <a:latin typeface="+mn-lt"/>
                <a:ea typeface="+mn-ea"/>
                <a:cs typeface="+mn-cs"/>
              </a:rPr>
              <a:t>Java</a:t>
            </a:r>
            <a:r>
              <a:rPr lang="zh-TW" altLang="en-US" sz="1200" b="0" i="0" u="none" strike="noStrike" kern="1200" baseline="0" dirty="0">
                <a:solidFill>
                  <a:schemeClr val="tx1"/>
                </a:solidFill>
                <a:latin typeface="+mn-lt"/>
                <a:ea typeface="+mn-ea"/>
                <a:cs typeface="+mn-cs"/>
              </a:rPr>
              <a:t>擴充測試的函式庫來滿足開發上的需求</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19</a:t>
            </a:fld>
            <a:endParaRPr lang="zh-TW" altLang="en-US"/>
          </a:p>
        </p:txBody>
      </p:sp>
    </p:spTree>
    <p:extLst>
      <p:ext uri="{BB962C8B-B14F-4D97-AF65-F5344CB8AC3E}">
        <p14:creationId xmlns:p14="http://schemas.microsoft.com/office/powerpoint/2010/main" val="420144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這裡是我的大綱，今天總共會介紹五個部分，研究動機目標以及相關的背景知識，延伸功能設計與實作，最後則是案例分析以及結論與未來研究方向</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a:t>
            </a:fld>
            <a:endParaRPr lang="zh-TW" altLang="en-US"/>
          </a:p>
        </p:txBody>
      </p:sp>
    </p:spTree>
    <p:extLst>
      <p:ext uri="{BB962C8B-B14F-4D97-AF65-F5344CB8AC3E}">
        <p14:creationId xmlns:p14="http://schemas.microsoft.com/office/powerpoint/2010/main" val="141491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fontAlgn="base"/>
            <a:r>
              <a:rPr lang="zh-TW" altLang="en-US" sz="1200" b="0" i="0" u="none" strike="noStrike" kern="1200" dirty="0">
                <a:solidFill>
                  <a:schemeClr val="tx1"/>
                </a:solidFill>
                <a:effectLst/>
                <a:latin typeface="+mn-lt"/>
                <a:ea typeface="+mn-ea"/>
                <a:cs typeface="+mn-cs"/>
              </a:rPr>
              <a:t>這是一個</a:t>
            </a:r>
            <a:r>
              <a:rPr lang="en-US" altLang="zh-TW" sz="1200" b="0" i="0" u="none" strike="noStrike" kern="1200" dirty="0">
                <a:solidFill>
                  <a:schemeClr val="tx1"/>
                </a:solidFill>
                <a:effectLst/>
                <a:latin typeface="+mn-lt"/>
                <a:ea typeface="+mn-ea"/>
                <a:cs typeface="+mn-cs"/>
              </a:rPr>
              <a:t>Microsoft</a:t>
            </a:r>
            <a:r>
              <a:rPr lang="zh-TW" altLang="en-US" sz="1200" b="0" i="0" u="none" strike="noStrike" kern="1200" dirty="0">
                <a:solidFill>
                  <a:schemeClr val="tx1"/>
                </a:solidFill>
                <a:effectLst/>
                <a:latin typeface="+mn-lt"/>
                <a:ea typeface="+mn-ea"/>
                <a:cs typeface="+mn-cs"/>
              </a:rPr>
              <a:t>網頁相關的測試腳本，其中可以分為四個部分</a:t>
            </a:r>
            <a:endParaRPr lang="en-US" altLang="zh-TW" sz="1200" b="0" i="0" u="none" strike="noStrike" kern="1200" dirty="0">
              <a:solidFill>
                <a:schemeClr val="tx1"/>
              </a:solidFill>
              <a:effectLst/>
              <a:latin typeface="+mn-lt"/>
              <a:ea typeface="+mn-ea"/>
              <a:cs typeface="+mn-cs"/>
            </a:endParaRPr>
          </a:p>
          <a:p>
            <a:pPr rtl="0" fontAlgn="base"/>
            <a:r>
              <a:rPr lang="en-US" altLang="zh-TW" sz="1200" b="0" i="0" u="none" strike="noStrike" kern="1200" dirty="0">
                <a:solidFill>
                  <a:schemeClr val="tx1"/>
                </a:solidFill>
                <a:effectLst/>
                <a:latin typeface="+mn-lt"/>
                <a:ea typeface="+mn-ea"/>
                <a:cs typeface="+mn-cs"/>
              </a:rPr>
              <a:t>Settings</a:t>
            </a:r>
            <a:r>
              <a:rPr lang="zh-TW" altLang="en-US" sz="1200" b="0" i="0" u="none" strike="noStrike" kern="1200" dirty="0">
                <a:solidFill>
                  <a:schemeClr val="tx1"/>
                </a:solidFill>
                <a:effectLst/>
                <a:latin typeface="+mn-lt"/>
                <a:ea typeface="+mn-ea"/>
                <a:cs typeface="+mn-cs"/>
              </a:rPr>
              <a:t>底下是用來新增</a:t>
            </a:r>
            <a:r>
              <a:rPr lang="en-US" altLang="zh-TW" sz="1200" b="0" i="0" u="none" strike="noStrike" kern="1200" dirty="0">
                <a:solidFill>
                  <a:schemeClr val="tx1"/>
                </a:solidFill>
                <a:effectLst/>
                <a:latin typeface="+mn-lt"/>
                <a:ea typeface="+mn-ea"/>
                <a:cs typeface="+mn-cs"/>
              </a:rPr>
              <a:t>Tag</a:t>
            </a:r>
            <a:r>
              <a:rPr lang="zh-TW" altLang="en-US" sz="1200" b="0" i="0" u="none" strike="noStrike" kern="1200" dirty="0">
                <a:solidFill>
                  <a:schemeClr val="tx1"/>
                </a:solidFill>
                <a:effectLst/>
                <a:latin typeface="+mn-lt"/>
                <a:ea typeface="+mn-ea"/>
                <a:cs typeface="+mn-cs"/>
              </a:rPr>
              <a:t>、引入函式庫或者自定義的測試資源，以及加入</a:t>
            </a:r>
            <a:r>
              <a:rPr lang="en-US" altLang="zh-TW" sz="1200" b="0" i="0" u="none" strike="noStrike" kern="1200" dirty="0">
                <a:solidFill>
                  <a:schemeClr val="tx1"/>
                </a:solidFill>
                <a:effectLst/>
                <a:latin typeface="+mn-lt"/>
                <a:ea typeface="+mn-ea"/>
                <a:cs typeface="+mn-cs"/>
              </a:rPr>
              <a:t>Test Setup</a:t>
            </a:r>
            <a:r>
              <a:rPr lang="zh-TW" altLang="en-US" sz="1200" b="0" i="0" u="none" strike="noStrike" kern="1200" dirty="0">
                <a:solidFill>
                  <a:schemeClr val="tx1"/>
                </a:solidFill>
                <a:effectLst/>
                <a:latin typeface="+mn-lt"/>
                <a:ea typeface="+mn-ea"/>
                <a:cs typeface="+mn-cs"/>
              </a:rPr>
              <a:t>、</a:t>
            </a:r>
            <a:r>
              <a:rPr lang="en-US" altLang="zh-TW" sz="1200" b="0" i="0" u="none" strike="noStrike" kern="1200" dirty="0">
                <a:solidFill>
                  <a:schemeClr val="tx1"/>
                </a:solidFill>
                <a:effectLst/>
                <a:latin typeface="+mn-lt"/>
                <a:ea typeface="+mn-ea"/>
                <a:cs typeface="+mn-cs"/>
              </a:rPr>
              <a:t>Test Teardown</a:t>
            </a:r>
            <a:r>
              <a:rPr lang="zh-TW" altLang="en-US" sz="1200" b="0" i="0" u="none" strike="noStrike" kern="1200" dirty="0">
                <a:solidFill>
                  <a:schemeClr val="tx1"/>
                </a:solidFill>
                <a:effectLst/>
                <a:latin typeface="+mn-lt"/>
                <a:ea typeface="+mn-ea"/>
                <a:cs typeface="+mn-cs"/>
              </a:rPr>
              <a:t>等等</a:t>
            </a:r>
          </a:p>
          <a:p>
            <a:pPr rtl="0" fontAlgn="base"/>
            <a:r>
              <a:rPr lang="en-US" altLang="zh-TW" sz="1200" b="0" i="0" u="none" strike="noStrike" kern="1200" dirty="0">
                <a:solidFill>
                  <a:schemeClr val="tx1"/>
                </a:solidFill>
                <a:effectLst/>
                <a:latin typeface="+mn-lt"/>
                <a:ea typeface="+mn-ea"/>
                <a:cs typeface="+mn-cs"/>
              </a:rPr>
              <a:t>Test Cases</a:t>
            </a:r>
            <a:r>
              <a:rPr lang="zh-TW" altLang="en-US" sz="1200" b="0" i="0" u="none" strike="noStrike" kern="1200" dirty="0">
                <a:solidFill>
                  <a:schemeClr val="tx1"/>
                </a:solidFill>
                <a:effectLst/>
                <a:latin typeface="+mn-lt"/>
                <a:ea typeface="+mn-ea"/>
                <a:cs typeface="+mn-cs"/>
              </a:rPr>
              <a:t>底下則是用來撰寫主要的測試內容</a:t>
            </a:r>
          </a:p>
          <a:p>
            <a:pPr rtl="0" fontAlgn="base"/>
            <a:r>
              <a:rPr lang="en-US" altLang="zh-TW" sz="1200" b="0" i="0" u="none" strike="noStrike" kern="1200" dirty="0">
                <a:solidFill>
                  <a:schemeClr val="tx1"/>
                </a:solidFill>
                <a:effectLst/>
                <a:latin typeface="+mn-lt"/>
                <a:ea typeface="+mn-ea"/>
                <a:cs typeface="+mn-cs"/>
              </a:rPr>
              <a:t>Keywords</a:t>
            </a:r>
            <a:r>
              <a:rPr lang="zh-TW" altLang="en-US" sz="1200" b="0" i="0" u="none" strike="noStrike" kern="1200" dirty="0">
                <a:solidFill>
                  <a:schemeClr val="tx1"/>
                </a:solidFill>
                <a:effectLst/>
                <a:latin typeface="+mn-lt"/>
                <a:ea typeface="+mn-ea"/>
                <a:cs typeface="+mn-cs"/>
              </a:rPr>
              <a:t>底下是用來撰寫測試腳本所需的關鍵字</a:t>
            </a:r>
            <a:r>
              <a:rPr lang="en-US" altLang="zh-TW" sz="1200" b="0" i="0" u="none" strike="noStrike" kern="1200" dirty="0">
                <a:solidFill>
                  <a:schemeClr val="tx1"/>
                </a:solidFill>
                <a:effectLst/>
                <a:latin typeface="+mn-lt"/>
                <a:ea typeface="+mn-ea"/>
                <a:cs typeface="+mn-cs"/>
              </a:rPr>
              <a:t>(Keyword)</a:t>
            </a:r>
          </a:p>
          <a:p>
            <a:r>
              <a:rPr lang="en-US" altLang="zh-TW" sz="1200" b="0" i="0" u="none" strike="noStrike" kern="1200" dirty="0">
                <a:solidFill>
                  <a:schemeClr val="tx1"/>
                </a:solidFill>
                <a:effectLst/>
                <a:latin typeface="+mn-lt"/>
                <a:ea typeface="+mn-ea"/>
                <a:cs typeface="+mn-cs"/>
              </a:rPr>
              <a:t>Variables</a:t>
            </a:r>
            <a:r>
              <a:rPr lang="zh-TW" altLang="en-US" sz="1200" b="0" i="0" u="none" strike="noStrike" kern="1200" dirty="0">
                <a:solidFill>
                  <a:schemeClr val="tx1"/>
                </a:solidFill>
                <a:effectLst/>
                <a:latin typeface="+mn-lt"/>
                <a:ea typeface="+mn-ea"/>
                <a:cs typeface="+mn-cs"/>
              </a:rPr>
              <a:t>底下是用來宣告整個</a:t>
            </a:r>
            <a:r>
              <a:rPr lang="en-US" altLang="zh-TW" sz="1200" b="0" i="0" u="none" strike="noStrike" kern="1200" dirty="0">
                <a:solidFill>
                  <a:schemeClr val="tx1"/>
                </a:solidFill>
                <a:effectLst/>
                <a:latin typeface="+mn-lt"/>
                <a:ea typeface="+mn-ea"/>
                <a:cs typeface="+mn-cs"/>
              </a:rPr>
              <a:t>Test suite</a:t>
            </a:r>
            <a:r>
              <a:rPr lang="zh-TW" altLang="en-US" sz="1200" b="0" i="0" u="none" strike="noStrike" kern="1200" dirty="0">
                <a:solidFill>
                  <a:schemeClr val="tx1"/>
                </a:solidFill>
                <a:effectLst/>
                <a:latin typeface="+mn-lt"/>
                <a:ea typeface="+mn-ea"/>
                <a:cs typeface="+mn-cs"/>
              </a:rPr>
              <a:t>的變數</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20</a:t>
            </a:fld>
            <a:endParaRPr lang="zh-TW" altLang="en-US"/>
          </a:p>
        </p:txBody>
      </p:sp>
    </p:spTree>
    <p:extLst>
      <p:ext uri="{BB962C8B-B14F-4D97-AF65-F5344CB8AC3E}">
        <p14:creationId xmlns:p14="http://schemas.microsoft.com/office/powerpoint/2010/main" val="420144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再來要介紹的是抽象語法樹，抽象語法樹是程式碼結構的一種抽象表達，利用樹狀結構展現出程式語法的相互關係，每個節點會分別表示程式碼的一種結構，但不會將全部細節完整呈現，例如條件式判斷則是以節點下的分支進行表示，並非表示在節點中。</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在</a:t>
            </a:r>
            <a:r>
              <a:rPr lang="en-US" altLang="zh-TW" dirty="0"/>
              <a:t>Python</a:t>
            </a:r>
            <a:r>
              <a:rPr lang="zh-TW" altLang="en-US" dirty="0"/>
              <a:t>中有提供</a:t>
            </a:r>
            <a:r>
              <a:rPr lang="en-US" altLang="zh-TW" dirty="0"/>
              <a:t>AST</a:t>
            </a:r>
            <a:r>
              <a:rPr lang="zh-TW" altLang="en-US" dirty="0"/>
              <a:t>套件，可以利用他來拜訪抽象語法樹的各個節點，甚至修改節點中的內容，而</a:t>
            </a:r>
            <a:r>
              <a:rPr lang="en-US" altLang="zh-TW" dirty="0"/>
              <a:t>Robot Framework </a:t>
            </a:r>
            <a:r>
              <a:rPr lang="zh-TW" altLang="en-US" dirty="0"/>
              <a:t>所提供的</a:t>
            </a:r>
            <a:r>
              <a:rPr lang="en-US" altLang="zh-TW" dirty="0"/>
              <a:t>Parsing API</a:t>
            </a:r>
            <a:r>
              <a:rPr lang="zh-TW" altLang="en-US" dirty="0"/>
              <a:t>則可以將測試腳本解析成</a:t>
            </a:r>
            <a:r>
              <a:rPr lang="en-US" altLang="zh-TW" dirty="0"/>
              <a:t>AST</a:t>
            </a:r>
            <a:r>
              <a:rPr lang="zh-TW" altLang="en-US" dirty="0"/>
              <a:t>模型，將兩者搭配使用時，就可以針對測試腳本的內容進行操作或修改</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21</a:t>
            </a:fld>
            <a:endParaRPr lang="zh-TW" altLang="en-US"/>
          </a:p>
        </p:txBody>
      </p:sp>
    </p:spTree>
    <p:extLst>
      <p:ext uri="{BB962C8B-B14F-4D97-AF65-F5344CB8AC3E}">
        <p14:creationId xmlns:p14="http://schemas.microsoft.com/office/powerpoint/2010/main" val="3429099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接下來要介紹的是延伸功能設計與實作</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22</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這是本論文的系統架構，其中黑粗框是兩個子系統，一個是擴充後的重構功能子系統，主要實作重構流程中的各個功能，例如解析測試檔案、搜尋重複步驟等等，另一個則是擴充後的外掛程式子系統，透過</a:t>
            </a:r>
            <a:r>
              <a:rPr lang="en-US" altLang="zh-TW" dirty="0" err="1"/>
              <a:t>Jython</a:t>
            </a:r>
            <a:r>
              <a:rPr lang="zh-TW" altLang="en-US" dirty="0"/>
              <a:t>使用重構功能來提供使用者進行重構</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23</a:t>
            </a:fld>
            <a:endParaRPr lang="zh-TW" altLang="en-US"/>
          </a:p>
        </p:txBody>
      </p:sp>
    </p:spTree>
    <p:extLst>
      <p:ext uri="{BB962C8B-B14F-4D97-AF65-F5344CB8AC3E}">
        <p14:creationId xmlns:p14="http://schemas.microsoft.com/office/powerpoint/2010/main" val="3263327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這邊要介紹的是抽取重複步驟成為新關鍵字的流程，在重構前必須預先解析測試專案，將專案中的測試檔案解析成</a:t>
            </a:r>
            <a:r>
              <a:rPr lang="en-US" altLang="zh-TW" dirty="0"/>
              <a:t>AST</a:t>
            </a:r>
            <a:r>
              <a:rPr lang="zh-TW" altLang="en-US" dirty="0"/>
              <a:t>模型提供後續重構時使用，接下來將選取的測試步驟創立成一個新關鍵字，並且在所有測試檔案中，搜尋相關的重複步驟，並以新關鍵字進行取代，最後針對未引入所需測試資源的測試檔案引入新關鍵字需要的測試資源</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24</a:t>
            </a:fld>
            <a:endParaRPr lang="zh-TW" altLang="en-US"/>
          </a:p>
        </p:txBody>
      </p:sp>
    </p:spTree>
    <p:extLst>
      <p:ext uri="{BB962C8B-B14F-4D97-AF65-F5344CB8AC3E}">
        <p14:creationId xmlns:p14="http://schemas.microsoft.com/office/powerpoint/2010/main" val="3058516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首先介紹解析測試專案，這是他的活動圖，一開始必須針對每個檔案進行檢查，如果檔案是</a:t>
            </a:r>
            <a:r>
              <a:rPr lang="en-US" altLang="zh-TW" dirty="0"/>
              <a:t>Test</a:t>
            </a:r>
            <a:r>
              <a:rPr lang="en-US" altLang="zh-TW" baseline="0" dirty="0"/>
              <a:t> Suite</a:t>
            </a:r>
            <a:r>
              <a:rPr lang="zh-TW" altLang="en-US" baseline="0" dirty="0"/>
              <a:t>則利用</a:t>
            </a:r>
            <a:r>
              <a:rPr lang="en-US" altLang="zh-TW" baseline="0" dirty="0"/>
              <a:t>Parsing API</a:t>
            </a:r>
            <a:r>
              <a:rPr lang="zh-TW" altLang="en-US" baseline="0" dirty="0"/>
              <a:t>中的</a:t>
            </a:r>
            <a:r>
              <a:rPr lang="en-US" altLang="zh-TW" baseline="0" dirty="0" err="1"/>
              <a:t>get_model</a:t>
            </a:r>
            <a:r>
              <a:rPr lang="zh-TW" altLang="en-US" baseline="0" dirty="0"/>
              <a:t>解析成</a:t>
            </a:r>
            <a:r>
              <a:rPr lang="en-US" altLang="zh-TW" baseline="0" dirty="0"/>
              <a:t>AST</a:t>
            </a:r>
            <a:r>
              <a:rPr lang="zh-TW" altLang="en-US" baseline="0" dirty="0"/>
              <a:t>模型，而如果是</a:t>
            </a:r>
            <a:r>
              <a:rPr lang="en-US" altLang="zh-TW" baseline="0" dirty="0"/>
              <a:t>Resource File</a:t>
            </a:r>
            <a:r>
              <a:rPr lang="zh-TW" altLang="en-US" baseline="0" dirty="0"/>
              <a:t>的話，則利用</a:t>
            </a:r>
            <a:r>
              <a:rPr lang="en-US" altLang="zh-TW" baseline="0" dirty="0" err="1"/>
              <a:t>get_resource_model</a:t>
            </a:r>
            <a:r>
              <a:rPr lang="zh-TW" altLang="en-US" baseline="0" dirty="0"/>
              <a:t>進行解析，他們都是將檔案的路徑作為參數傳入，以此來完成解析的動作。</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25</a:t>
            </a:fld>
            <a:endParaRPr lang="zh-TW" altLang="en-US"/>
          </a:p>
        </p:txBody>
      </p:sp>
    </p:spTree>
    <p:extLst>
      <p:ext uri="{BB962C8B-B14F-4D97-AF65-F5344CB8AC3E}">
        <p14:creationId xmlns:p14="http://schemas.microsoft.com/office/powerpoint/2010/main" val="2414685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dirty="0">
                <a:effectLst/>
              </a:rPr>
              <a:t>接下來是創立新關鍵字，針對指定的測試步驟抽取成一個新關鍵字前，必須檢查步驟中有沒有未宣告在抽取步驟中的變數，如果有就將她加入新關鍵字的參數，後續再用指定的名稱在指定的檔案中創立新關鍵字</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26</a:t>
            </a:fld>
            <a:endParaRPr lang="zh-TW" altLang="en-US"/>
          </a:p>
        </p:txBody>
      </p:sp>
    </p:spTree>
    <p:extLst>
      <p:ext uri="{BB962C8B-B14F-4D97-AF65-F5344CB8AC3E}">
        <p14:creationId xmlns:p14="http://schemas.microsoft.com/office/powerpoint/2010/main" val="2950536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dirty="0">
                <a:effectLst/>
              </a:rPr>
              <a:t>以這個</a:t>
            </a:r>
            <a:r>
              <a:rPr lang="en-US" altLang="zh-TW" dirty="0" err="1">
                <a:effectLst/>
              </a:rPr>
              <a:t>microsoft</a:t>
            </a:r>
            <a:r>
              <a:rPr lang="zh-TW" altLang="en-US" dirty="0">
                <a:effectLst/>
              </a:rPr>
              <a:t>網頁相關的測試腳本為例，紅框內</a:t>
            </a:r>
            <a:r>
              <a:rPr lang="en-US" altLang="zh-TW" dirty="0">
                <a:effectLst/>
              </a:rPr>
              <a:t>20~22</a:t>
            </a:r>
            <a:r>
              <a:rPr lang="zh-TW" altLang="en-US" dirty="0">
                <a:effectLst/>
              </a:rPr>
              <a:t>行是指定的測試步驟，在步驟中並沒有看到</a:t>
            </a:r>
            <a:r>
              <a:rPr lang="en-US" altLang="zh-TW" dirty="0" err="1">
                <a:effectLst/>
              </a:rPr>
              <a:t>welcomeTexts</a:t>
            </a:r>
            <a:r>
              <a:rPr lang="zh-TW" altLang="en-US" dirty="0">
                <a:effectLst/>
              </a:rPr>
              <a:t>這個變數被宣告，因此必須將他加入新關鍵字的參數中，以此完成新關鍵字的創立</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27</a:t>
            </a:fld>
            <a:endParaRPr lang="zh-TW" altLang="en-US"/>
          </a:p>
        </p:txBody>
      </p:sp>
    </p:spTree>
    <p:extLst>
      <p:ext uri="{BB962C8B-B14F-4D97-AF65-F5344CB8AC3E}">
        <p14:creationId xmlns:p14="http://schemas.microsoft.com/office/powerpoint/2010/main" val="1447096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a:solidFill>
                  <a:schemeClr val="tx1"/>
                </a:solidFill>
                <a:latin typeface="+mn-lt"/>
                <a:ea typeface="+mn-ea"/>
                <a:cs typeface="+mn-cs"/>
              </a:rPr>
              <a:t>接下來要介紹的是搜尋所有相關重複步驟並取代</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28</a:t>
            </a:fld>
            <a:endParaRPr lang="zh-TW" altLang="en-US"/>
          </a:p>
        </p:txBody>
      </p:sp>
    </p:spTree>
    <p:extLst>
      <p:ext uri="{BB962C8B-B14F-4D97-AF65-F5344CB8AC3E}">
        <p14:creationId xmlns:p14="http://schemas.microsoft.com/office/powerpoint/2010/main" val="3202707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a:solidFill>
                  <a:schemeClr val="tx1"/>
                </a:solidFill>
                <a:latin typeface="+mn-lt"/>
                <a:ea typeface="+mn-ea"/>
                <a:cs typeface="+mn-cs"/>
              </a:rPr>
              <a:t>這是牠的活動圖，因為圖比較大張 所以我會將它拆成兩部分進行解釋</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29</a:t>
            </a:fld>
            <a:endParaRPr lang="zh-TW" altLang="en-US"/>
          </a:p>
        </p:txBody>
      </p:sp>
    </p:spTree>
    <p:extLst>
      <p:ext uri="{BB962C8B-B14F-4D97-AF65-F5344CB8AC3E}">
        <p14:creationId xmlns:p14="http://schemas.microsoft.com/office/powerpoint/2010/main" val="134530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首先我要報告研究動機及目標</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a:t>
            </a:fld>
            <a:endParaRPr lang="zh-TW" altLang="en-US"/>
          </a:p>
        </p:txBody>
      </p:sp>
    </p:spTree>
    <p:extLst>
      <p:ext uri="{BB962C8B-B14F-4D97-AF65-F5344CB8AC3E}">
        <p14:creationId xmlns:p14="http://schemas.microsoft.com/office/powerpoint/2010/main" val="1662562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首先會針對專案下的每一個測試檔案進行搜尋，本論文認定重複步驟的條件有三項，分別是與新關鍵字中的步驟順序相同</a:t>
            </a:r>
            <a:r>
              <a:rPr lang="en-US" altLang="zh-TW" dirty="0"/>
              <a:t>.</a:t>
            </a:r>
            <a:r>
              <a:rPr lang="zh-TW" altLang="en-US" dirty="0"/>
              <a:t>步驟名稱相同</a:t>
            </a:r>
            <a:r>
              <a:rPr lang="en-US" altLang="zh-TW" dirty="0"/>
              <a:t>.</a:t>
            </a:r>
            <a:r>
              <a:rPr lang="zh-TW" altLang="en-US" dirty="0"/>
              <a:t>參數數量相同，一但有任何一個條件不符合，都不會將它認定為重複步驟</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30</a:t>
            </a:fld>
            <a:endParaRPr lang="zh-TW" altLang="en-US"/>
          </a:p>
        </p:txBody>
      </p:sp>
    </p:spTree>
    <p:extLst>
      <p:ext uri="{BB962C8B-B14F-4D97-AF65-F5344CB8AC3E}">
        <p14:creationId xmlns:p14="http://schemas.microsoft.com/office/powerpoint/2010/main" val="3545737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TW" altLang="en-US" dirty="0"/>
              <a:t>並且針對不同的檔案類別，會在不同的地方搜尋重複步驟，如果檔案是</a:t>
            </a:r>
            <a:r>
              <a:rPr lang="en-US" altLang="zh-TW" dirty="0"/>
              <a:t>Test Suite</a:t>
            </a:r>
            <a:r>
              <a:rPr lang="zh-TW" altLang="en-US" dirty="0"/>
              <a:t>，</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31</a:t>
            </a:fld>
            <a:endParaRPr lang="zh-TW" altLang="en-US"/>
          </a:p>
        </p:txBody>
      </p:sp>
    </p:spTree>
    <p:extLst>
      <p:ext uri="{BB962C8B-B14F-4D97-AF65-F5344CB8AC3E}">
        <p14:creationId xmlns:p14="http://schemas.microsoft.com/office/powerpoint/2010/main" val="1302507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TW" altLang="en-US" dirty="0"/>
              <a:t>除了會在</a:t>
            </a:r>
            <a:r>
              <a:rPr lang="en-US" altLang="zh-TW" dirty="0"/>
              <a:t>Test case</a:t>
            </a:r>
            <a:r>
              <a:rPr lang="zh-TW" altLang="en-US" dirty="0"/>
              <a:t>中搜尋以外，也會在</a:t>
            </a:r>
            <a:r>
              <a:rPr lang="en-US" altLang="zh-TW" dirty="0"/>
              <a:t>Settings</a:t>
            </a:r>
            <a:r>
              <a:rPr lang="zh-TW" altLang="en-US" dirty="0"/>
              <a:t>底下的</a:t>
            </a:r>
            <a:r>
              <a:rPr lang="en-US" altLang="zh-TW" dirty="0"/>
              <a:t>Suite</a:t>
            </a:r>
            <a:r>
              <a:rPr lang="en-US" altLang="zh-TW" baseline="0" dirty="0"/>
              <a:t> Setup Test Setup</a:t>
            </a:r>
            <a:r>
              <a:rPr lang="zh-TW" altLang="en-US" baseline="0" dirty="0"/>
              <a:t>等等以及每個關鍵字宣告中搜尋重複步驟，</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32</a:t>
            </a:fld>
            <a:endParaRPr lang="zh-TW" altLang="en-US"/>
          </a:p>
        </p:txBody>
      </p:sp>
    </p:spTree>
    <p:extLst>
      <p:ext uri="{BB962C8B-B14F-4D97-AF65-F5344CB8AC3E}">
        <p14:creationId xmlns:p14="http://schemas.microsoft.com/office/powerpoint/2010/main" val="3150959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TW" altLang="en-US" baseline="0" dirty="0"/>
              <a:t>反之如果是</a:t>
            </a:r>
            <a:r>
              <a:rPr lang="en-US" altLang="zh-TW" dirty="0"/>
              <a:t>Resource File</a:t>
            </a:r>
            <a:r>
              <a:rPr lang="zh-TW" altLang="en-US" dirty="0"/>
              <a:t>則只會針對每個關鍵字宣告的內容搜尋重複步驟</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33</a:t>
            </a:fld>
            <a:endParaRPr lang="zh-TW" altLang="en-US"/>
          </a:p>
        </p:txBody>
      </p:sp>
    </p:spTree>
    <p:extLst>
      <p:ext uri="{BB962C8B-B14F-4D97-AF65-F5344CB8AC3E}">
        <p14:creationId xmlns:p14="http://schemas.microsoft.com/office/powerpoint/2010/main" val="4135605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TW" altLang="en-US" dirty="0"/>
              <a:t>在取得所有重複步驟後，就可以選擇要以新關鍵字進行取代的重複步驟，以此來完成此項功能</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34</a:t>
            </a:fld>
            <a:endParaRPr lang="zh-TW" altLang="en-US"/>
          </a:p>
        </p:txBody>
      </p:sp>
    </p:spTree>
    <p:extLst>
      <p:ext uri="{BB962C8B-B14F-4D97-AF65-F5344CB8AC3E}">
        <p14:creationId xmlns:p14="http://schemas.microsoft.com/office/powerpoint/2010/main" val="4006335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a:t>
            </a:r>
            <a:r>
              <a:rPr lang="zh-TW" altLang="en-US" sz="1200" dirty="0"/>
              <a:t>搜尋未引入所需測試資源的測試檔案並自動引入，這是他的活動圖，</a:t>
            </a:r>
            <a:r>
              <a:rPr lang="zh-TW" altLang="en-US" dirty="0"/>
              <a:t>在取代完重複步驟後，必須檢查有使用新關鍵字的測試檔案中，是不是都有確實引入所需的測試資源，如果沒有就會將他的檔案路徑以及要被引入的測試資源路徑進行比較，之後幫測試檔案引入兩者比較後所得到的相對路徑，</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35</a:t>
            </a:fld>
            <a:endParaRPr lang="zh-TW" altLang="en-US"/>
          </a:p>
        </p:txBody>
      </p:sp>
    </p:spTree>
    <p:extLst>
      <p:ext uri="{BB962C8B-B14F-4D97-AF65-F5344CB8AC3E}">
        <p14:creationId xmlns:p14="http://schemas.microsoft.com/office/powerpoint/2010/main" val="4101108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以這個測試資源為例，必須檢查</a:t>
            </a:r>
            <a:r>
              <a:rPr lang="en-US" altLang="zh-TW" dirty="0"/>
              <a:t>Settings</a:t>
            </a:r>
            <a:r>
              <a:rPr lang="zh-TW" altLang="en-US" dirty="0"/>
              <a:t>底下的</a:t>
            </a:r>
            <a:r>
              <a:rPr lang="en-US" altLang="zh-TW" dirty="0"/>
              <a:t>Resource</a:t>
            </a:r>
            <a:r>
              <a:rPr lang="zh-TW" altLang="en-US" dirty="0"/>
              <a:t>是否有新關鍵字所需要的測試資源，如果沒有就需要幫他引入，以上就是抽取重複步驟成為新關鍵字的全部流程</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36</a:t>
            </a:fld>
            <a:endParaRPr lang="zh-TW" altLang="en-US"/>
          </a:p>
        </p:txBody>
      </p:sp>
    </p:spTree>
    <p:extLst>
      <p:ext uri="{BB962C8B-B14F-4D97-AF65-F5344CB8AC3E}">
        <p14:creationId xmlns:p14="http://schemas.microsoft.com/office/powerpoint/2010/main" val="906210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移動關鍵字宣告，其中的流程包括了跟上一個重構功能相同的解析測試專案，後續將關鍵字宣告移動到指定測試資源中，最後搜尋專案下全部有使用到被移動關鍵字的測試檔案，並確保他們都有引入新的測試資源。</a:t>
            </a:r>
            <a:endParaRPr lang="en-US" altLang="zh-TW" dirty="0"/>
          </a:p>
          <a:p>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因為解析測試專案前面已經有講解過，這邊就不再次說明</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37</a:t>
            </a:fld>
            <a:endParaRPr lang="zh-TW" altLang="en-US"/>
          </a:p>
        </p:txBody>
      </p:sp>
    </p:spTree>
    <p:extLst>
      <p:ext uri="{BB962C8B-B14F-4D97-AF65-F5344CB8AC3E}">
        <p14:creationId xmlns:p14="http://schemas.microsoft.com/office/powerpoint/2010/main" val="3272390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在解析測試專案後，就可以移動關鍵字宣告，首先要從測試檔案中，取得要移動的關鍵字宣告名稱，以及所要移動的目標測試資源，後續在從測試檔案的</a:t>
            </a:r>
            <a:r>
              <a:rPr lang="en-US" altLang="zh-TW" dirty="0"/>
              <a:t>AST</a:t>
            </a:r>
            <a:r>
              <a:rPr lang="zh-TW" altLang="en-US" dirty="0"/>
              <a:t>模型移除所要移動的關鍵字宣告節點，並將被移除掉的關鍵字宣告節點完整地添加到指定測試資源的</a:t>
            </a:r>
            <a:r>
              <a:rPr lang="en-US" altLang="zh-TW" dirty="0"/>
              <a:t>AST</a:t>
            </a:r>
            <a:r>
              <a:rPr lang="zh-TW" altLang="en-US" dirty="0"/>
              <a:t>模型中，以完成關鍵字宣告的移動。</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38</a:t>
            </a:fld>
            <a:endParaRPr lang="zh-TW" altLang="en-US"/>
          </a:p>
        </p:txBody>
      </p:sp>
    </p:spTree>
    <p:extLst>
      <p:ext uri="{BB962C8B-B14F-4D97-AF65-F5344CB8AC3E}">
        <p14:creationId xmlns:p14="http://schemas.microsoft.com/office/powerpoint/2010/main" val="4150279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a:t>
            </a:r>
            <a:r>
              <a:rPr lang="zh-TW" altLang="en-US" sz="1200" dirty="0"/>
              <a:t>搜尋使用被移動關鍵字但未引入所需測試資源的測試檔案並自動引入，</a:t>
            </a:r>
            <a:r>
              <a:rPr lang="zh-TW" altLang="en-US" dirty="0"/>
              <a:t>在移動完關鍵字宣告後，必須檢查原先已使用被移動關鍵字的測試檔案，是否都有引入新的測試資源，首先要從所有測試檔案中搜尋出有使用被移動關鍵字的測試檔案，透過檢查每一個檔案是否有使用跟被移動關鍵字同名的關鍵字，以及檔案中是否有引入原先關鍵字宣告所在的測試資源，兩種條件一但有其中一種不符合，就不會將它認定為有使用被移動關鍵字，否則就會繼續檢查檔案是不是有引入新的測試資源，如果沒有就會將它和新測試資源的路徑進行比對，然後引入得到的相對路徑</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39</a:t>
            </a:fld>
            <a:endParaRPr lang="zh-TW" altLang="en-US"/>
          </a:p>
        </p:txBody>
      </p:sp>
    </p:spTree>
    <p:extLst>
      <p:ext uri="{BB962C8B-B14F-4D97-AF65-F5344CB8AC3E}">
        <p14:creationId xmlns:p14="http://schemas.microsoft.com/office/powerpoint/2010/main" val="1896853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883585">
              <a:defRPr/>
            </a:pPr>
            <a:r>
              <a:rPr lang="zh-TW" altLang="en-US" dirty="0"/>
              <a:t>在多個團隊開發測試腳本時，為了讓測試腳本不要出現重複的程式碼，通常會將關鍵字重複使用作為一個目標，而多個關鍵字也常會被視為一個測試流程，並且讓他被重複使用。</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a:t>
            </a:fld>
            <a:endParaRPr lang="zh-TW" altLang="en-US"/>
          </a:p>
        </p:txBody>
      </p:sp>
    </p:spTree>
    <p:extLst>
      <p:ext uri="{BB962C8B-B14F-4D97-AF65-F5344CB8AC3E}">
        <p14:creationId xmlns:p14="http://schemas.microsoft.com/office/powerpoint/2010/main" val="1291456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以這兩個</a:t>
            </a:r>
            <a:r>
              <a:rPr lang="en-US" altLang="zh-TW" dirty="0"/>
              <a:t>Microsoft</a:t>
            </a:r>
            <a:r>
              <a:rPr lang="zh-TW" altLang="en-US" dirty="0"/>
              <a:t>網頁相關的測試腳本來說，兩者都有使用被移動的關鍵字</a:t>
            </a:r>
            <a:r>
              <a:rPr lang="en-US" altLang="zh-TW" dirty="0"/>
              <a:t>Log Welcome</a:t>
            </a:r>
            <a:r>
              <a:rPr lang="en-US" altLang="zh-TW" baseline="0" dirty="0"/>
              <a:t> Text</a:t>
            </a:r>
            <a:r>
              <a:rPr lang="zh-TW" altLang="en-US" dirty="0"/>
              <a:t>，但一個有引入關鍵字宣告所在的的測試資源，另一個沒有，那麼就會幫沒有引入的測試腳本，引入它所需要的測試資源，以此來完成移動關鍵字宣告的重構</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40</a:t>
            </a:fld>
            <a:endParaRPr lang="zh-TW" altLang="en-US"/>
          </a:p>
        </p:txBody>
      </p:sp>
    </p:spTree>
    <p:extLst>
      <p:ext uri="{BB962C8B-B14F-4D97-AF65-F5344CB8AC3E}">
        <p14:creationId xmlns:p14="http://schemas.microsoft.com/office/powerpoint/2010/main" val="2469726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接下來介紹的是</a:t>
            </a:r>
            <a:r>
              <a:rPr lang="en-US" altLang="zh-TW" dirty="0"/>
              <a:t>Eclipse</a:t>
            </a:r>
            <a:r>
              <a:rPr lang="zh-TW" altLang="en-US" dirty="0"/>
              <a:t>外掛程式的延伸功能，在</a:t>
            </a:r>
            <a:r>
              <a:rPr lang="en-US" altLang="zh-TW" dirty="0"/>
              <a:t>RF Refactoring</a:t>
            </a:r>
            <a:r>
              <a:rPr lang="zh-TW" altLang="en-US" dirty="0"/>
              <a:t>這個外掛程式中，除了原先就有的重構方法之外，本論文會將前面所設計的重構功能，結合到</a:t>
            </a:r>
            <a:r>
              <a:rPr lang="en-US" altLang="zh-TW" dirty="0"/>
              <a:t>RF</a:t>
            </a:r>
            <a:r>
              <a:rPr lang="zh-TW" altLang="en-US" dirty="0"/>
              <a:t> </a:t>
            </a:r>
            <a:r>
              <a:rPr lang="en-US" altLang="zh-TW" dirty="0"/>
              <a:t>Refactoring</a:t>
            </a:r>
            <a:r>
              <a:rPr lang="zh-TW" altLang="en-US" dirty="0"/>
              <a:t>中，藉此完成兩種重構方法，分別為抽取重複步驟成為新關鍵字、以及移動關鍵字宣告</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41</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首先要介紹此外掛程式延伸功能的類別圖，因為完整的圖較大，所以有將每個類別的變數跟方法先隱藏起來，完整的圖在論文的第</a:t>
            </a:r>
            <a:r>
              <a:rPr lang="en-US" altLang="zh-TW" dirty="0"/>
              <a:t>26</a:t>
            </a:r>
            <a:r>
              <a:rPr lang="zh-TW" altLang="en-US" dirty="0"/>
              <a:t>頁可以看到，我將由上往下進行介紹，</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err="1"/>
              <a:t>NewRefactorHelper</a:t>
            </a:r>
            <a:r>
              <a:rPr lang="zh-TW" altLang="en-US" dirty="0"/>
              <a:t>是用來執行重構功能的類別</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t/>
            </a:r>
            <a:br>
              <a:rPr lang="en-US" altLang="zh-TW" dirty="0"/>
            </a:br>
            <a:r>
              <a:rPr lang="zh-TW" altLang="en-US" dirty="0"/>
              <a:t>這兩個</a:t>
            </a:r>
            <a:r>
              <a:rPr lang="en-US" altLang="zh-TW" dirty="0"/>
              <a:t>handler</a:t>
            </a:r>
            <a:r>
              <a:rPr lang="zh-TW" altLang="en-US" dirty="0"/>
              <a:t>則是分別用來執行各自重構方法的類別</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err="1"/>
              <a:t>CreateNewKeyword</a:t>
            </a:r>
            <a:r>
              <a:rPr lang="zh-TW" altLang="en-US" dirty="0"/>
              <a:t>是用來提供創建新關鍵字的</a:t>
            </a:r>
            <a:r>
              <a:rPr lang="en-US" altLang="zh-TW" dirty="0"/>
              <a:t>UI</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err="1"/>
              <a:t>AddArgumentsForKeywordReplacingSameSteps</a:t>
            </a:r>
            <a:r>
              <a:rPr lang="zh-TW" altLang="en-US" dirty="0"/>
              <a:t>是用來幫取代重複步驟的關鍵字加入參數實際值的</a:t>
            </a:r>
            <a:r>
              <a:rPr lang="en-US" altLang="zh-TW" dirty="0"/>
              <a:t>UI</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err="1"/>
              <a:t>FileSelectionView</a:t>
            </a:r>
            <a:r>
              <a:rPr lang="zh-TW" altLang="en-US" dirty="0"/>
              <a:t>和</a:t>
            </a:r>
            <a:r>
              <a:rPr lang="en-US" altLang="zh-TW" dirty="0" err="1"/>
              <a:t>SameKeywordsSelectionView</a:t>
            </a:r>
            <a:r>
              <a:rPr lang="zh-TW" altLang="en-US" dirty="0"/>
              <a:t>則是分別用來顯示檔案的樹狀結構以及所有重複步驟</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err="1"/>
              <a:t>pluginHelper</a:t>
            </a:r>
            <a:r>
              <a:rPr lang="zh-TW" altLang="en-US" dirty="0"/>
              <a:t>是用來處理與外掛程式相關的行為，例如</a:t>
            </a:r>
            <a:r>
              <a:rPr lang="en-US" altLang="zh-TW" dirty="0"/>
              <a:t>:</a:t>
            </a:r>
            <a:r>
              <a:rPr lang="zh-TW" altLang="en-US" dirty="0"/>
              <a:t>取得編輯器資訊、專案資訊等等</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err="1"/>
              <a:t>NodeBuilder</a:t>
            </a:r>
            <a:r>
              <a:rPr lang="zh-TW" altLang="en-US" dirty="0"/>
              <a:t>用來將檔案資訊及重複步驟建置成樹狀結構</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p>
          <a:p>
            <a:r>
              <a:rPr lang="en-US" altLang="zh-TW" dirty="0"/>
              <a:t>Node</a:t>
            </a:r>
            <a:r>
              <a:rPr lang="zh-TW" altLang="en-US" dirty="0"/>
              <a:t>表示樹狀結構的節點</a:t>
            </a:r>
            <a:endParaRPr lang="en-US" altLang="zh-TW" dirty="0"/>
          </a:p>
          <a:p>
            <a:r>
              <a:rPr lang="zh-TW" altLang="en-US" dirty="0"/>
              <a:t>它具有</a:t>
            </a:r>
            <a:r>
              <a:rPr lang="en-US" altLang="zh-TW" dirty="0" err="1"/>
              <a:t>Folder.Model.SameStepsBlock</a:t>
            </a:r>
            <a:r>
              <a:rPr lang="zh-TW" altLang="en-US" dirty="0"/>
              <a:t>和</a:t>
            </a:r>
            <a:r>
              <a:rPr lang="en-US" altLang="zh-TW" dirty="0"/>
              <a:t>Keyword</a:t>
            </a:r>
            <a:r>
              <a:rPr lang="zh-TW" altLang="en-US" dirty="0"/>
              <a:t>四種子類別</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42</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接下來要介紹延伸功能的第一個重構方法，其中包含了</a:t>
            </a:r>
            <a:endParaRPr lang="en-US" altLang="zh-TW" dirty="0"/>
          </a:p>
          <a:p>
            <a:r>
              <a:rPr lang="zh-TW" altLang="en-US" dirty="0"/>
              <a:t>抽取步驟成為新關鍵字</a:t>
            </a:r>
            <a:endParaRPr lang="en-US" altLang="zh-TW" dirty="0"/>
          </a:p>
          <a:p>
            <a:r>
              <a:rPr lang="zh-TW" altLang="en-US" dirty="0"/>
              <a:t>搜尋重複步驟並以新關鍵字進行取代</a:t>
            </a:r>
            <a:endParaRPr lang="en-US" altLang="zh-TW" dirty="0"/>
          </a:p>
          <a:p>
            <a:r>
              <a:rPr lang="zh-TW" altLang="en-US" dirty="0"/>
              <a:t>以及引入新關鍵字所需測試資源三大部分</a:t>
            </a:r>
            <a:r>
              <a:rPr lang="en-US" altLang="zh-TW" dirty="0"/>
              <a:t/>
            </a:r>
            <a:br>
              <a:rPr lang="en-US" altLang="zh-TW" dirty="0"/>
            </a:b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43</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這是抽取步驟成為新關鍵字的循序圖，在</a:t>
            </a:r>
            <a:r>
              <a:rPr lang="zh-TW" altLang="zh-TW" dirty="0"/>
              <a:t>取得編輯器的檔案路徑及該檔案的專案位置</a:t>
            </a:r>
            <a:r>
              <a:rPr lang="zh-TW" altLang="en-US" dirty="0"/>
              <a:t>後，會將專案下的全部測試檔案解析成</a:t>
            </a:r>
            <a:r>
              <a:rPr lang="en-US" altLang="zh-TW" dirty="0"/>
              <a:t>AST</a:t>
            </a:r>
            <a:r>
              <a:rPr lang="zh-TW" altLang="en-US" dirty="0"/>
              <a:t>模型，然後在使用者選取測試步驟的檔案中取得指定的測試步驟，並且將未宣告在測試步驟中的變數取出，如果數量不等於</a:t>
            </a:r>
            <a:r>
              <a:rPr lang="en-US" altLang="zh-TW" dirty="0"/>
              <a:t>0</a:t>
            </a:r>
            <a:r>
              <a:rPr lang="zh-TW" altLang="en-US" dirty="0"/>
              <a:t>就會將他們作為新關鍵字的參數傳入，最後使用</a:t>
            </a:r>
            <a:r>
              <a:rPr lang="en-US" altLang="zh-TW" dirty="0" err="1"/>
              <a:t>NodeBuilder</a:t>
            </a:r>
            <a:r>
              <a:rPr lang="zh-TW" altLang="en-US" dirty="0"/>
              <a:t>類別將專案下的檔案資訊建置成樹狀結構，提供使用者選取新關鍵字創立的檔案位置，以此來完成新關鍵字的創立</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44</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在過程中，使用者可以利用這個視窗幫新關鍵字輸入名稱，以及檢查新關鍵字的參數，而另外一個視圖則是以樹狀結構顯示專案下的檔案資訊以及提供使用者選擇創立新關鍵字的檔案位置。</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45</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a:t>
            </a:r>
            <a:r>
              <a:rPr lang="zh-TW" altLang="en-US" sz="1200" dirty="0"/>
              <a:t>搜尋重複步驟並以新關鍵字進行取代的循序圖</a:t>
            </a:r>
            <a:r>
              <a:rPr lang="zh-TW" altLang="en-US" dirty="0"/>
              <a:t>，首先根據先前所選擇的步驟在全部測試檔案中搜尋重複步驟，然後透過</a:t>
            </a:r>
            <a:r>
              <a:rPr lang="en-US" altLang="zh-TW" dirty="0" err="1"/>
              <a:t>NodeBuilder</a:t>
            </a:r>
            <a:r>
              <a:rPr lang="zh-TW" altLang="en-US" dirty="0"/>
              <a:t>將所有重複步驟建置成檔案路徑為第一層資訊及重複步驟為第二層資訊的資料</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46</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並且顯示在這個視圖上，提供使用者選取需要以新關鍵字進行取代的重複步驟和預覽重複步驟的內容</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47</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最後以這個視窗提供使用者為每一個用來取代重複步驟的關鍵字填入參數的實際數值，以此完成重複步驟的取代。</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48</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引入新關鍵字所需測試資源的循序圖，首先從有被取代重複步驟的檔案中搜尋未引入新關鍵字所需測試資源的測試檔案，最後為每一個測試檔案引入所需測試資源的相對路徑，如此一來就能夠完成抽取重複步驟成為新關鍵字的重構</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49</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舉例來說，如果不同腳本需要相同的步驟流程時，必須一個關鍵字一個關鍵字的檢查是不是自己所需要的，因此開發成本就會相對比較高。</a:t>
            </a:r>
            <a:endParaRPr lang="en-US" altLang="zh-TW" dirty="0"/>
          </a:p>
          <a:p>
            <a:r>
              <a:rPr lang="zh-TW" altLang="en-US" dirty="0"/>
              <a:t>另外一方面則是，如果我原本就已經重複使用的步驟流程有改變時，必須同時進行修改，一個不小心就會造成步驟上的錯誤，而花費較多的時間在檢查，進而增加修改成本。</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a:t>
            </a:fld>
            <a:endParaRPr lang="zh-TW" altLang="en-US"/>
          </a:p>
        </p:txBody>
      </p:sp>
    </p:spTree>
    <p:extLst>
      <p:ext uri="{BB962C8B-B14F-4D97-AF65-F5344CB8AC3E}">
        <p14:creationId xmlns:p14="http://schemas.microsoft.com/office/powerpoint/2010/main" val="140644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接著要介紹延伸功能的第二個重構方法，移動關鍵字宣告，其中只需要在移動關鍵字宣告後，檢查原先使用被移動關鍵字的測試檔案都有確實引入所需測試資源即可</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50</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a:t>
            </a:r>
            <a:r>
              <a:rPr lang="zh-TW" altLang="en-US" sz="1200" dirty="0"/>
              <a:t>移動關鍵字宣告並引入所需測試資源的循序圖，</a:t>
            </a:r>
            <a:r>
              <a:rPr lang="zh-TW" altLang="en-US" dirty="0"/>
              <a:t>在</a:t>
            </a:r>
            <a:r>
              <a:rPr lang="zh-TW" altLang="zh-TW" dirty="0"/>
              <a:t>取得編輯器的檔案路徑及該檔案的專案位置</a:t>
            </a:r>
            <a:r>
              <a:rPr lang="zh-TW" altLang="en-US" dirty="0"/>
              <a:t>後，會將專案下的全部測試檔案解析成</a:t>
            </a:r>
            <a:r>
              <a:rPr lang="en-US" altLang="zh-TW" dirty="0"/>
              <a:t>AST</a:t>
            </a:r>
            <a:r>
              <a:rPr lang="zh-TW" altLang="en-US" dirty="0"/>
              <a:t>模型，並且取得使用者所要移動的關鍵字宣告後，透過</a:t>
            </a:r>
            <a:r>
              <a:rPr lang="en-US" altLang="zh-TW" dirty="0" err="1"/>
              <a:t>NodeBuilder</a:t>
            </a:r>
            <a:r>
              <a:rPr lang="zh-TW" altLang="en-US" dirty="0"/>
              <a:t>類別將專案下的檔案資訊建置成樹狀結構，提供使用者選取關鍵字宣告所要移動的目標檔案位置，後續把要移動的關鍵字宣告從原先測試檔案中移除，並完整複製到目標檔案中，最後在所有測試檔案中搜尋有使用被移動的關鍵字但未引入新測試資源的測試檔案，並且幫他們引入新測試資源的相對路徑，以此完成移動關鍵字宣告的重構</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51</a:t>
            </a:fld>
            <a:endParaRPr lang="zh-TW" altLang="en-US"/>
          </a:p>
        </p:txBody>
      </p:sp>
    </p:spTree>
    <p:extLst>
      <p:ext uri="{BB962C8B-B14F-4D97-AF65-F5344CB8AC3E}">
        <p14:creationId xmlns:p14="http://schemas.microsoft.com/office/powerpoint/2010/main" val="3638505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再來要介紹的是案例分析</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52</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在這兩個案例中，都是以我自己設計的</a:t>
            </a:r>
            <a:r>
              <a:rPr lang="en-US" altLang="zh-TW" dirty="0"/>
              <a:t>Microsoft</a:t>
            </a:r>
            <a:r>
              <a:rPr lang="zh-TW" altLang="en-US" dirty="0"/>
              <a:t>網頁相關測試專案作為實際例子，並且邀請國立台北科技大學軟體系統實驗室產學合作測試專案中的五位</a:t>
            </a:r>
            <a:r>
              <a:rPr lang="zh-TW" altLang="en-US" sz="1200" b="0" i="0" u="none" strike="noStrike" kern="1200" baseline="0" dirty="0">
                <a:solidFill>
                  <a:schemeClr val="tx1"/>
                </a:solidFill>
                <a:latin typeface="+mn-lt"/>
                <a:ea typeface="+mn-ea"/>
                <a:cs typeface="+mn-cs"/>
              </a:rPr>
              <a:t>成員，分別使用</a:t>
            </a:r>
            <a:r>
              <a:rPr lang="en-US" altLang="zh-TW" sz="1200" b="0" i="0" u="none" strike="noStrike" kern="1200" baseline="0" dirty="0" err="1">
                <a:solidFill>
                  <a:schemeClr val="tx1"/>
                </a:solidFill>
                <a:latin typeface="+mn-lt"/>
                <a:ea typeface="+mn-ea"/>
                <a:cs typeface="+mn-cs"/>
              </a:rPr>
              <a:t>VSCode</a:t>
            </a:r>
            <a:r>
              <a:rPr lang="zh-TW" altLang="en-US" sz="1200" b="0" i="0" u="none" strike="noStrike" kern="1200" baseline="0" dirty="0">
                <a:solidFill>
                  <a:schemeClr val="tx1"/>
                </a:solidFill>
                <a:latin typeface="+mn-lt"/>
                <a:ea typeface="+mn-ea"/>
                <a:cs typeface="+mn-cs"/>
              </a:rPr>
              <a:t>以及擴充後的</a:t>
            </a:r>
            <a:r>
              <a:rPr lang="en-US" altLang="zh-TW" sz="1200" b="0" i="0" u="none" strike="noStrike" kern="1200" baseline="0" dirty="0">
                <a:solidFill>
                  <a:schemeClr val="tx1"/>
                </a:solidFill>
                <a:latin typeface="+mn-lt"/>
                <a:ea typeface="+mn-ea"/>
                <a:cs typeface="+mn-cs"/>
              </a:rPr>
              <a:t>RF</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Refactoring</a:t>
            </a:r>
            <a:r>
              <a:rPr lang="zh-TW" altLang="en-US" sz="1200" b="0" i="0" u="none" strike="noStrike" kern="1200" baseline="0" dirty="0">
                <a:solidFill>
                  <a:schemeClr val="tx1"/>
                </a:solidFill>
                <a:latin typeface="+mn-lt"/>
                <a:ea typeface="+mn-ea"/>
                <a:cs typeface="+mn-cs"/>
              </a:rPr>
              <a:t>進行重構，最後比較兩者的時間差異以及確認擴充後的重構工具是否對團隊有實質的幫助</a:t>
            </a:r>
            <a:endParaRPr lang="en-US" altLang="zh-TW" sz="1200" b="0" i="0" u="none" strike="noStrike" kern="1200" baseline="0" dirty="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53</a:t>
            </a:fld>
            <a:endParaRPr lang="zh-TW" altLang="en-US"/>
          </a:p>
        </p:txBody>
      </p:sp>
    </p:spTree>
    <p:extLst>
      <p:ext uri="{BB962C8B-B14F-4D97-AF65-F5344CB8AC3E}">
        <p14:creationId xmlns:p14="http://schemas.microsoft.com/office/powerpoint/2010/main" val="4286509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第一個案例中，有兩個測試腳本都是在驗證網頁功能正常後印出歡迎相關的訊息，從</a:t>
            </a:r>
            <a:r>
              <a:rPr lang="en-US" altLang="zh-TW" dirty="0"/>
              <a:t>18~20</a:t>
            </a:r>
            <a:r>
              <a:rPr lang="zh-TW" altLang="en-US" dirty="0"/>
              <a:t>行可看見，兩者其實除了</a:t>
            </a:r>
            <a:r>
              <a:rPr lang="en-US" altLang="zh-TW" dirty="0"/>
              <a:t>For</a:t>
            </a:r>
            <a:r>
              <a:rPr lang="zh-TW" altLang="en-US" dirty="0"/>
              <a:t>迴圈的參數不同以外其餘都是一樣的</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54</a:t>
            </a:fld>
            <a:endParaRPr lang="zh-TW" altLang="en-US"/>
          </a:p>
        </p:txBody>
      </p:sp>
    </p:spTree>
    <p:extLst>
      <p:ext uri="{BB962C8B-B14F-4D97-AF65-F5344CB8AC3E}">
        <p14:creationId xmlns:p14="http://schemas.microsoft.com/office/powerpoint/2010/main" val="3593577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他們都是符合關鍵字順序相同</a:t>
            </a:r>
            <a:r>
              <a:rPr lang="en-US" altLang="zh-TW" dirty="0"/>
              <a:t>.</a:t>
            </a:r>
            <a:r>
              <a:rPr lang="zh-TW" altLang="en-US" dirty="0"/>
              <a:t>參數數量相同</a:t>
            </a:r>
            <a:r>
              <a:rPr lang="en-US" altLang="zh-TW" dirty="0"/>
              <a:t>.</a:t>
            </a:r>
            <a:r>
              <a:rPr lang="zh-TW" altLang="en-US" dirty="0"/>
              <a:t>使用關鍵字名稱相同三種條件</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55</a:t>
            </a:fld>
            <a:endParaRPr lang="zh-TW" altLang="en-US"/>
          </a:p>
        </p:txBody>
      </p:sp>
    </p:spTree>
    <p:extLst>
      <p:ext uri="{BB962C8B-B14F-4D97-AF65-F5344CB8AC3E}">
        <p14:creationId xmlns:p14="http://schemas.microsoft.com/office/powerpoint/2010/main" val="2514343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但除了這兩個測試腳本以外，還有另外兩個測試腳本也擁有相同的重複步驟，因此測試人員必須將它們都找出來，並且以新關鍵字進行取代。</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56</a:t>
            </a:fld>
            <a:endParaRPr lang="zh-TW" altLang="en-US"/>
          </a:p>
        </p:txBody>
      </p:sp>
    </p:spTree>
    <p:extLst>
      <p:ext uri="{BB962C8B-B14F-4D97-AF65-F5344CB8AC3E}">
        <p14:creationId xmlns:p14="http://schemas.microsoft.com/office/powerpoint/2010/main" val="3593577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首先測試人員使用</a:t>
            </a:r>
            <a:r>
              <a:rPr lang="en-US" altLang="zh-TW" dirty="0" err="1"/>
              <a:t>VSCode</a:t>
            </a:r>
            <a:r>
              <a:rPr lang="zh-TW" altLang="en-US" dirty="0"/>
              <a:t>在共用測試資源中創立以重複步驟為內容的新關鍵字，也就是這個新關鍵字架構，並且利用搜尋取代工具尋找是否有其他重複步驟，搜尋結果共有五個，測試人員必須一個一個的檢查，然後取得紅框內四個符合條件的重複步驟</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57</a:t>
            </a:fld>
            <a:endParaRPr lang="zh-TW" altLang="en-US"/>
          </a:p>
        </p:txBody>
      </p:sp>
    </p:spTree>
    <p:extLst>
      <p:ext uri="{BB962C8B-B14F-4D97-AF65-F5344CB8AC3E}">
        <p14:creationId xmlns:p14="http://schemas.microsoft.com/office/powerpoint/2010/main" val="12605305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並且用新關鍵字一一取代掉，最後確保每個檔案都有引入共用的測試資源</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58</a:t>
            </a:fld>
            <a:endParaRPr lang="zh-TW" altLang="en-US"/>
          </a:p>
        </p:txBody>
      </p:sp>
    </p:spTree>
    <p:extLst>
      <p:ext uri="{BB962C8B-B14F-4D97-AF65-F5344CB8AC3E}">
        <p14:creationId xmlns:p14="http://schemas.microsoft.com/office/powerpoint/2010/main" val="12605305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接下來我會以影片</a:t>
            </a:r>
            <a:r>
              <a:rPr lang="en-US" altLang="zh-TW" dirty="0"/>
              <a:t>Demo</a:t>
            </a:r>
            <a:r>
              <a:rPr lang="zh-TW" altLang="en-US" dirty="0"/>
              <a:t>的方式介紹使用擴充後的</a:t>
            </a:r>
            <a:r>
              <a:rPr lang="en-US" altLang="zh-TW" dirty="0"/>
              <a:t>RF</a:t>
            </a:r>
            <a:r>
              <a:rPr lang="zh-TW" altLang="en-US" dirty="0"/>
              <a:t> </a:t>
            </a:r>
            <a:r>
              <a:rPr lang="en-US" altLang="zh-TW" dirty="0"/>
              <a:t>Refactoring</a:t>
            </a:r>
            <a:r>
              <a:rPr lang="zh-TW" altLang="en-US" dirty="0"/>
              <a:t>進行重構，首先選取要抽取成新關鍵字的重複步驟，並且在這邊可以檢查新關鍵字的參數以及輸入新關鍵字的名稱，接著可以從專案下的全部檔案中挑選創立新關鍵字的檔案位置，送出後重構工具就會自動找出專案下的全部重複步驟，並且使用者可以預覽每個重複步驟的內容，將要以新關鍵字取代的重複步驟送出後，就可以幫每一個要取代重複步驟的新關鍵字填入參數的實際數值，輸入完之後就會自動修正未引入所需測試資源的測試檔案，從結果上來看，測試腳本上的每個重複步驟都有順利被替換成新關鍵字，新關鍵字也有確實地被創立出來，使用到新關鍵字的測試腳本也有引入所需的測試資源，也就是</a:t>
            </a:r>
            <a:r>
              <a:rPr lang="en-US" altLang="zh-TW" dirty="0"/>
              <a:t>common.txt</a:t>
            </a:r>
            <a:r>
              <a:rPr lang="zh-TW" altLang="en-US" dirty="0"/>
              <a:t>。</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59</a:t>
            </a:fld>
            <a:endParaRPr lang="zh-TW" altLang="en-US"/>
          </a:p>
        </p:txBody>
      </p:sp>
    </p:spTree>
    <p:extLst>
      <p:ext uri="{BB962C8B-B14F-4D97-AF65-F5344CB8AC3E}">
        <p14:creationId xmlns:p14="http://schemas.microsoft.com/office/powerpoint/2010/main" val="99329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a:solidFill>
                  <a:schemeClr val="tx1"/>
                </a:solidFill>
                <a:latin typeface="+mn-lt"/>
                <a:ea typeface="+mn-ea"/>
                <a:cs typeface="+mn-cs"/>
              </a:rPr>
              <a:t>接下來以這三個測試腳本作為實際例子，其中一個團隊剛好發現其他腳本中已經有撰寫好的流程，並且直接拿取做使用，而當下沒有立刻進行抽取關鍵字的重構，導致三個測試腳本中，都有相同的測試步驟，也就是紅框中的內容，一但有任何步驟上的調整，都必須針對這三個測試腳本進行修改，容易造成人為疏忽上的缺漏</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a:t>
            </a:fld>
            <a:endParaRPr lang="zh-TW" altLang="en-US"/>
          </a:p>
        </p:txBody>
      </p:sp>
    </p:spTree>
    <p:extLst>
      <p:ext uri="{BB962C8B-B14F-4D97-AF65-F5344CB8AC3E}">
        <p14:creationId xmlns:p14="http://schemas.microsoft.com/office/powerpoint/2010/main" val="855880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在測試人員分別使用兩種工具重構後，從表中可以看到，使用</a:t>
            </a:r>
            <a:r>
              <a:rPr lang="en-US" altLang="zh-TW" dirty="0" err="1"/>
              <a:t>VSCode</a:t>
            </a:r>
            <a:r>
              <a:rPr lang="zh-TW" altLang="en-US" dirty="0"/>
              <a:t>進行重構時，大部分人員都是在六分多鐘左右，而平均則是每人花費了大約</a:t>
            </a:r>
            <a:r>
              <a:rPr lang="en-US" altLang="zh-TW" dirty="0"/>
              <a:t>6</a:t>
            </a:r>
            <a:r>
              <a:rPr lang="zh-TW" altLang="en-US" dirty="0"/>
              <a:t>分</a:t>
            </a:r>
            <a:r>
              <a:rPr lang="en-US" altLang="zh-TW" dirty="0"/>
              <a:t>18</a:t>
            </a:r>
            <a:r>
              <a:rPr lang="zh-TW" altLang="en-US" dirty="0"/>
              <a:t>秒，而且五位測試人員中，有三位在重構過程中不小心忽略了新關鍵字所需的測試資源，導致測試的錯誤。</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60</a:t>
            </a:fld>
            <a:endParaRPr lang="zh-TW" altLang="en-US"/>
          </a:p>
        </p:txBody>
      </p:sp>
    </p:spTree>
    <p:extLst>
      <p:ext uri="{BB962C8B-B14F-4D97-AF65-F5344CB8AC3E}">
        <p14:creationId xmlns:p14="http://schemas.microsoft.com/office/powerpoint/2010/main" val="2416157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而使用擴充後的</a:t>
            </a:r>
            <a:r>
              <a:rPr lang="en-US" altLang="zh-TW"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進行</a:t>
            </a:r>
            <a:r>
              <a:rPr lang="zh-TW" altLang="en-US" dirty="0"/>
              <a:t>重構時，平均花費了</a:t>
            </a:r>
            <a:r>
              <a:rPr lang="en-US" altLang="zh-TW" dirty="0"/>
              <a:t>4</a:t>
            </a:r>
            <a:r>
              <a:rPr lang="zh-TW" altLang="en-US" dirty="0"/>
              <a:t>分</a:t>
            </a:r>
            <a:r>
              <a:rPr lang="en-US" altLang="zh-TW" dirty="0"/>
              <a:t>38</a:t>
            </a:r>
            <a:r>
              <a:rPr lang="zh-TW" altLang="en-US" dirty="0"/>
              <a:t>秒左右，並且沒有一位測試人員的重構有發生錯誤，</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61</a:t>
            </a:fld>
            <a:endParaRPr lang="zh-TW" altLang="en-US"/>
          </a:p>
        </p:txBody>
      </p:sp>
    </p:spTree>
    <p:extLst>
      <p:ext uri="{BB962C8B-B14F-4D97-AF65-F5344CB8AC3E}">
        <p14:creationId xmlns:p14="http://schemas.microsoft.com/office/powerpoint/2010/main" val="4164467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由此比較可發現使用兩種工具進行相同的重構時，擴充後的</a:t>
            </a:r>
            <a:r>
              <a:rPr lang="en-US" altLang="zh-TW"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dirty="0"/>
              <a:t>是能夠花費較少的時間，大約減少了</a:t>
            </a:r>
            <a:r>
              <a:rPr lang="en-US" altLang="zh-TW" dirty="0"/>
              <a:t>26.4%</a:t>
            </a:r>
            <a:r>
              <a:rPr lang="zh-TW" altLang="en-US" dirty="0"/>
              <a:t>的時間，並且較不容易發生錯誤</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62</a:t>
            </a:fld>
            <a:endParaRPr lang="zh-TW" altLang="en-US"/>
          </a:p>
        </p:txBody>
      </p:sp>
    </p:spTree>
    <p:extLst>
      <p:ext uri="{BB962C8B-B14F-4D97-AF65-F5344CB8AC3E}">
        <p14:creationId xmlns:p14="http://schemas.microsoft.com/office/powerpoint/2010/main" val="4164467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接下來是第二個案例，在案例中，剛好其他測試腳本需要使用到一個測試腳本中的關鍵字，也就是紅框中的關鍵字</a:t>
            </a:r>
            <a:r>
              <a:rPr lang="en-US" altLang="zh-TW" dirty="0"/>
              <a:t>Go To</a:t>
            </a:r>
            <a:r>
              <a:rPr lang="zh-TW" altLang="en-US" baseline="0" dirty="0"/>
              <a:t> </a:t>
            </a:r>
            <a:r>
              <a:rPr lang="en-US" altLang="zh-TW" baseline="0" dirty="0"/>
              <a:t>Microsoft</a:t>
            </a:r>
            <a:r>
              <a:rPr lang="zh-TW" altLang="en-US" dirty="0"/>
              <a:t>，因此必須先將它的關鍵字宣告移動到共用的測試資源中，並且確保原先已使用此關鍵字的每個測試腳本都有引入共用的測試資源</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63</a:t>
            </a:fld>
            <a:endParaRPr lang="zh-TW" altLang="en-US"/>
          </a:p>
        </p:txBody>
      </p:sp>
    </p:spTree>
    <p:extLst>
      <p:ext uri="{BB962C8B-B14F-4D97-AF65-F5344CB8AC3E}">
        <p14:creationId xmlns:p14="http://schemas.microsoft.com/office/powerpoint/2010/main" val="13427757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首先測試人員使用</a:t>
            </a:r>
            <a:r>
              <a:rPr lang="en-US" altLang="zh-TW" dirty="0" err="1"/>
              <a:t>VSCode</a:t>
            </a:r>
            <a:r>
              <a:rPr lang="zh-TW" altLang="en-US" dirty="0"/>
              <a:t>進行重構時，必須先將要被移動的關鍵字宣告移除，並在指定的共用測試資源中完整複製關鍵字宣告，</a:t>
            </a:r>
            <a:r>
              <a:rPr lang="zh-TW" altLang="en-US" sz="1200" b="0" i="0" u="none" strike="noStrike" kern="1200" baseline="0" dirty="0">
                <a:solidFill>
                  <a:schemeClr val="tx1"/>
                </a:solidFill>
                <a:latin typeface="+mn-lt"/>
                <a:ea typeface="+mn-ea"/>
                <a:cs typeface="+mn-cs"/>
              </a:rPr>
              <a:t>後續利用搜尋取代工具尋找使用被移動關鍵字的測試檔案，並且確認是否有引入所需的共用測試資源，從視窗中可以發現，總共有五個搜尋結果，測試人員必須一一檢查，最後確保紅框內有使用被移動關鍵字的四個測試腳本都有引入共用測試資源。</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64</a:t>
            </a:fld>
            <a:endParaRPr lang="zh-TW" altLang="en-US"/>
          </a:p>
        </p:txBody>
      </p:sp>
    </p:spTree>
    <p:extLst>
      <p:ext uri="{BB962C8B-B14F-4D97-AF65-F5344CB8AC3E}">
        <p14:creationId xmlns:p14="http://schemas.microsoft.com/office/powerpoint/2010/main" val="34574446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此張圖是將關鍵字宣告移動到共用測試資源的結果，</a:t>
            </a:r>
            <a:r>
              <a:rPr lang="en-US" altLang="zh-TW" dirty="0"/>
              <a:t>11~14</a:t>
            </a:r>
            <a:r>
              <a:rPr lang="zh-TW" altLang="en-US" dirty="0"/>
              <a:t>行就是被移動的關鍵字宣告</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65</a:t>
            </a:fld>
            <a:endParaRPr lang="zh-TW" altLang="en-US"/>
          </a:p>
        </p:txBody>
      </p:sp>
    </p:spTree>
    <p:extLst>
      <p:ext uri="{BB962C8B-B14F-4D97-AF65-F5344CB8AC3E}">
        <p14:creationId xmlns:p14="http://schemas.microsoft.com/office/powerpoint/2010/main" val="33869668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而這張圖則是確保測試腳本都有引入所需測試資源的結果，每個紅框所代表的都是被移動關鍵字所需的測試資源</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66</a:t>
            </a:fld>
            <a:endParaRPr lang="zh-TW" altLang="en-US"/>
          </a:p>
        </p:txBody>
      </p:sp>
    </p:spTree>
    <p:extLst>
      <p:ext uri="{BB962C8B-B14F-4D97-AF65-F5344CB8AC3E}">
        <p14:creationId xmlns:p14="http://schemas.microsoft.com/office/powerpoint/2010/main" val="33869668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接下來我也會以</a:t>
            </a:r>
            <a:r>
              <a:rPr lang="en-US" altLang="zh-TW" dirty="0"/>
              <a:t>Demo</a:t>
            </a:r>
            <a:r>
              <a:rPr lang="zh-TW" altLang="en-US" dirty="0"/>
              <a:t>影片的方式介紹使用擴充後的</a:t>
            </a:r>
            <a:r>
              <a:rPr lang="en-US" altLang="zh-TW" sz="1200" dirty="0"/>
              <a:t>RF Refactoring</a:t>
            </a:r>
            <a:r>
              <a:rPr lang="zh-TW" altLang="en-US" dirty="0"/>
              <a:t>進行重構，首先選取要移動的關鍵字宣告，並且從專案下的全部檔案中挑選關鍵字宣告所要移動的目標檔案，送出後重構工具就會自動修正使用被移動關鍵字但未引入所需測試資源的測試檔案，從結果上來看，關鍵字宣告確實被移動到指定的測試資源上，以及原先使用關鍵字的測試腳本也都有確實引入所需的測試資源</a:t>
            </a:r>
          </a:p>
        </p:txBody>
      </p:sp>
      <p:sp>
        <p:nvSpPr>
          <p:cNvPr id="4" name="投影片編號版面配置區 3"/>
          <p:cNvSpPr>
            <a:spLocks noGrp="1"/>
          </p:cNvSpPr>
          <p:nvPr>
            <p:ph type="sldNum" sz="quarter" idx="5"/>
          </p:nvPr>
        </p:nvSpPr>
        <p:spPr/>
        <p:txBody>
          <a:bodyPr/>
          <a:lstStyle/>
          <a:p>
            <a:fld id="{F3C22385-CAA0-4EFB-8C52-3A339611FBAA}" type="slidenum">
              <a:rPr lang="zh-TW" altLang="en-US" smtClean="0"/>
              <a:pPr/>
              <a:t>67</a:t>
            </a:fld>
            <a:endParaRPr lang="zh-TW" altLang="en-US"/>
          </a:p>
        </p:txBody>
      </p:sp>
    </p:spTree>
    <p:extLst>
      <p:ext uri="{BB962C8B-B14F-4D97-AF65-F5344CB8AC3E}">
        <p14:creationId xmlns:p14="http://schemas.microsoft.com/office/powerpoint/2010/main" val="1962706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在測試人員分別使用兩種工具重構後，從表中可以看到，使用</a:t>
            </a:r>
            <a:r>
              <a:rPr lang="en-US" altLang="zh-TW" dirty="0" err="1"/>
              <a:t>VSCode</a:t>
            </a:r>
            <a:r>
              <a:rPr lang="zh-TW" altLang="en-US" dirty="0"/>
              <a:t>進行重構時，大部分人員都是在一分多鐘左右，而平均則是每人大約花費了</a:t>
            </a:r>
            <a:r>
              <a:rPr lang="en-US" altLang="zh-TW" dirty="0"/>
              <a:t>1</a:t>
            </a:r>
            <a:r>
              <a:rPr lang="zh-TW" altLang="en-US" dirty="0"/>
              <a:t>分</a:t>
            </a:r>
            <a:r>
              <a:rPr lang="en-US" altLang="zh-TW" dirty="0"/>
              <a:t>25</a:t>
            </a:r>
            <a:r>
              <a:rPr lang="zh-TW" altLang="en-US" dirty="0"/>
              <a:t>秒，而且五位測試人員中，有兩位在重構時，</a:t>
            </a:r>
            <a:r>
              <a:rPr lang="zh-TW" altLang="en-US" sz="1200" b="0" i="0" u="none" strike="noStrike" kern="1200" baseline="0" dirty="0">
                <a:solidFill>
                  <a:schemeClr val="tx1"/>
                </a:solidFill>
                <a:latin typeface="+mn-lt"/>
                <a:ea typeface="+mn-ea"/>
                <a:cs typeface="+mn-cs"/>
              </a:rPr>
              <a:t>錯誤引入關鍵字所需測試資源的相對路徑，進而</a:t>
            </a:r>
            <a:r>
              <a:rPr lang="zh-TW" altLang="en-US" dirty="0"/>
              <a:t>導致測試的錯誤。</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68</a:t>
            </a:fld>
            <a:endParaRPr lang="zh-TW" altLang="en-US"/>
          </a:p>
        </p:txBody>
      </p:sp>
    </p:spTree>
    <p:extLst>
      <p:ext uri="{BB962C8B-B14F-4D97-AF65-F5344CB8AC3E}">
        <p14:creationId xmlns:p14="http://schemas.microsoft.com/office/powerpoint/2010/main" val="25427040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而使用擴充後的</a:t>
            </a:r>
            <a:r>
              <a:rPr kumimoji="0" lang="en-US" altLang="zh-TW" dirty="0"/>
              <a:t>RF Refactoring</a:t>
            </a:r>
            <a:r>
              <a:rPr lang="zh-TW" altLang="en-US" dirty="0"/>
              <a:t>重構時，平均花費了</a:t>
            </a:r>
            <a:r>
              <a:rPr lang="en-US" altLang="zh-TW" dirty="0"/>
              <a:t>26</a:t>
            </a:r>
            <a:r>
              <a:rPr lang="zh-TW" altLang="en-US" dirty="0"/>
              <a:t>秒左右，並且沒有一位測試人員的重構有發生錯誤</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69</a:t>
            </a:fld>
            <a:endParaRPr lang="zh-TW" altLang="en-US"/>
          </a:p>
        </p:txBody>
      </p:sp>
    </p:spTree>
    <p:extLst>
      <p:ext uri="{BB962C8B-B14F-4D97-AF65-F5344CB8AC3E}">
        <p14:creationId xmlns:p14="http://schemas.microsoft.com/office/powerpoint/2010/main" val="379962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必須針對這些測試步驟進行重構，將他們抽取成一個新關鍵字並且取代掉，如果步驟有任何的改變，只需要針對新關鍵字的內容進行修改，而不需要到每個測試腳本中修改，紅框內就是以新關鍵字取代後的結果</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a:t>
            </a:fld>
            <a:endParaRPr lang="zh-TW" altLang="en-US"/>
          </a:p>
        </p:txBody>
      </p:sp>
    </p:spTree>
    <p:extLst>
      <p:ext uri="{BB962C8B-B14F-4D97-AF65-F5344CB8AC3E}">
        <p14:creationId xmlns:p14="http://schemas.microsoft.com/office/powerpoint/2010/main" val="12897085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由此比較可發現使用兩種工具進行相同的重構時，擴充後的</a:t>
            </a:r>
            <a:r>
              <a:rPr kumimoji="0" lang="en-US" altLang="zh-TW" dirty="0"/>
              <a:t>RF Refactoring</a:t>
            </a:r>
            <a:r>
              <a:rPr lang="zh-TW" altLang="en-US" dirty="0"/>
              <a:t>是能夠花費較少的時間，大約減少了</a:t>
            </a:r>
            <a:r>
              <a:rPr lang="en-US" altLang="zh-TW" dirty="0"/>
              <a:t>69.4%</a:t>
            </a:r>
            <a:r>
              <a:rPr lang="zh-TW" altLang="en-US" dirty="0"/>
              <a:t>的時間，並且較不容易因為人為錯漏而發生錯誤。</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70</a:t>
            </a:fld>
            <a:endParaRPr lang="zh-TW" altLang="en-US"/>
          </a:p>
        </p:txBody>
      </p:sp>
    </p:spTree>
    <p:extLst>
      <p:ext uri="{BB962C8B-B14F-4D97-AF65-F5344CB8AC3E}">
        <p14:creationId xmlns:p14="http://schemas.microsoft.com/office/powerpoint/2010/main" val="37996207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最後是結論與未來研究方向</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71</a:t>
            </a:fld>
            <a:endParaRPr lang="zh-TW" altLang="en-US"/>
          </a:p>
        </p:txBody>
      </p:sp>
    </p:spTree>
    <p:extLst>
      <p:ext uri="{BB962C8B-B14F-4D97-AF65-F5344CB8AC3E}">
        <p14:creationId xmlns:p14="http://schemas.microsoft.com/office/powerpoint/2010/main" val="34683268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針對</a:t>
            </a:r>
            <a:r>
              <a:rPr lang="en-US" altLang="zh-TW" dirty="0"/>
              <a:t>RF Refactoring</a:t>
            </a:r>
            <a:r>
              <a:rPr lang="zh-TW" altLang="en-US" dirty="0"/>
              <a:t>進行延伸功能的開發後，不只重構方法的選擇更加多元，其中抽取重複步驟成為新關鍵字的重構，確實可以搜尋到需要以新關鍵字進行取代的重複步驟，而不是與團隊需求不同的步驟，此外，移動關鍵字宣告的重構，也可以為使用被移動關鍵字的測試檔案修正沒有引入所需測試資源的錯誤，而從本論文的第五章案例分析中也可以發現，在使用擴充後的</a:t>
            </a:r>
            <a:r>
              <a:rPr lang="en-US" altLang="zh-TW" dirty="0"/>
              <a:t>RF</a:t>
            </a:r>
            <a:r>
              <a:rPr lang="zh-TW" altLang="en-US" dirty="0"/>
              <a:t> </a:t>
            </a:r>
            <a:r>
              <a:rPr lang="en-US" altLang="zh-TW" dirty="0"/>
              <a:t>Refactoring</a:t>
            </a:r>
            <a:r>
              <a:rPr lang="zh-TW" altLang="en-US" dirty="0"/>
              <a:t>進行重構時，確實能夠減少重構所花費的時間，以及避免人為錯漏所導致的錯誤</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72</a:t>
            </a:fld>
            <a:endParaRPr lang="zh-TW" altLang="en-US"/>
          </a:p>
        </p:txBody>
      </p:sp>
    </p:spTree>
    <p:extLst>
      <p:ext uri="{BB962C8B-B14F-4D97-AF65-F5344CB8AC3E}">
        <p14:creationId xmlns:p14="http://schemas.microsoft.com/office/powerpoint/2010/main" val="25139691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接下來是未來方向，在這邊我有列出三點進行說明，首先是必須提升重構的效能，在執行任何一種重構方法前，都必須提前解析測試專案下的所有測試檔案，以本論文自行設計的</a:t>
            </a:r>
            <a:r>
              <a:rPr lang="en-US" altLang="zh-TW" dirty="0"/>
              <a:t>Microsoft</a:t>
            </a:r>
            <a:r>
              <a:rPr lang="zh-TW" altLang="en-US" dirty="0"/>
              <a:t>網頁相關測試專案為例，其中有</a:t>
            </a:r>
            <a:r>
              <a:rPr lang="en-US" altLang="zh-TW" dirty="0"/>
              <a:t>11</a:t>
            </a:r>
            <a:r>
              <a:rPr lang="zh-TW" altLang="en-US" dirty="0"/>
              <a:t>個測試套件以及</a:t>
            </a:r>
            <a:r>
              <a:rPr lang="en-US" altLang="zh-TW" dirty="0"/>
              <a:t>7</a:t>
            </a:r>
            <a:r>
              <a:rPr lang="zh-TW" altLang="en-US" dirty="0"/>
              <a:t>個測試資源，解析的時間大約在</a:t>
            </a:r>
            <a:r>
              <a:rPr lang="en-US" altLang="zh-TW" dirty="0"/>
              <a:t>0.5</a:t>
            </a:r>
            <a:r>
              <a:rPr lang="zh-TW" altLang="en-US" dirty="0"/>
              <a:t>秒左右，而台北科技大學產學合作的測試專案大約有</a:t>
            </a:r>
            <a:r>
              <a:rPr lang="en-US" altLang="zh-TW" dirty="0"/>
              <a:t>300</a:t>
            </a:r>
            <a:r>
              <a:rPr lang="zh-TW" altLang="en-US" dirty="0"/>
              <a:t>多個測試套件以及</a:t>
            </a:r>
            <a:r>
              <a:rPr lang="en-US" altLang="zh-TW" dirty="0"/>
              <a:t>800</a:t>
            </a:r>
            <a:r>
              <a:rPr lang="zh-TW" altLang="en-US" dirty="0"/>
              <a:t>多個測試資源，等待解析的時間大約在</a:t>
            </a:r>
            <a:r>
              <a:rPr lang="en-US" altLang="zh-TW" dirty="0"/>
              <a:t>10</a:t>
            </a:r>
            <a:r>
              <a:rPr lang="zh-TW" altLang="en-US" dirty="0"/>
              <a:t>秒左右，因此如果測試專案越龐大的時候，則需要花費更多的時間進行解析，若可以在啟動重構工具時，就利用其他執行緒先行解析測試專案，並且如果有任何已經解析完成的檔案變更時，則重新解析相對應的資料，確保檔案的正確性，即可大大地縮短解析的時間，使重構效率提升</a:t>
            </a:r>
            <a:endParaRPr lang="en-US" altLang="zh-TW" dirty="0"/>
          </a:p>
          <a:p>
            <a:endParaRPr lang="en-US" altLang="zh-TW" dirty="0"/>
          </a:p>
          <a:p>
            <a:r>
              <a:rPr lang="zh-TW" altLang="en-US" dirty="0"/>
              <a:t>第二點則是重構方法的新增，目前</a:t>
            </a:r>
            <a:r>
              <a:rPr lang="en-US" altLang="zh-TW" dirty="0"/>
              <a:t>RF Refactoring</a:t>
            </a:r>
            <a:r>
              <a:rPr lang="zh-TW" altLang="en-US" dirty="0"/>
              <a:t>共有五種重構方法，而重構方法從簡單到複雜有十分多種，如果能夠增加更多種重構方法，那麼測試人員在重構時，也能夠使用此工具解決更多的重構需求</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73</a:t>
            </a:fld>
            <a:endParaRPr lang="zh-TW" altLang="en-US"/>
          </a:p>
        </p:txBody>
      </p:sp>
    </p:spTree>
    <p:extLst>
      <p:ext uri="{BB962C8B-B14F-4D97-AF65-F5344CB8AC3E}">
        <p14:creationId xmlns:p14="http://schemas.microsoft.com/office/powerpoint/2010/main" val="36540220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t>這張表是可以新增的重構方法舉例，其中有抽取變數、移動變數、內聯化</a:t>
            </a:r>
            <a:r>
              <a:rPr lang="zh-TW" altLang="en-US"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關鍵字、內聯化變數以及重新命名測試檔案，都是未來可以嘗試新增的重構方法</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74</a:t>
            </a:fld>
            <a:endParaRPr lang="zh-TW" altLang="en-US"/>
          </a:p>
        </p:txBody>
      </p:sp>
    </p:spTree>
    <p:extLst>
      <p:ext uri="{BB962C8B-B14F-4D97-AF65-F5344CB8AC3E}">
        <p14:creationId xmlns:p14="http://schemas.microsoft.com/office/powerpoint/2010/main" val="36540220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最後則是結合其他工具，目前</a:t>
            </a:r>
            <a:r>
              <a:rPr lang="en-US" altLang="zh-TW"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2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是參考其他重構工具所開發而成的，因此重構後必須手動執行測試腳本的功能是否與重構前相同，未來如果可以跟台北科技大學邱文煜論文中的測試腳本變更偵測工具結合，在重構完成後，自動執行有變更的測試腳本，可以讓測試人員更快速地知道重構是否正確，簡短重構後的確認時間。</a:t>
            </a:r>
            <a:endParaRPr lang="zh-TW" altLang="en-US"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75</a:t>
            </a:fld>
            <a:endParaRPr lang="zh-TW" altLang="en-US"/>
          </a:p>
        </p:txBody>
      </p:sp>
    </p:spTree>
    <p:extLst>
      <p:ext uri="{BB962C8B-B14F-4D97-AF65-F5344CB8AC3E}">
        <p14:creationId xmlns:p14="http://schemas.microsoft.com/office/powerpoint/2010/main" val="36540220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以上是我的報告 謝謝各位口試委員的聆聽</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76</a:t>
            </a:fld>
            <a:endParaRPr lang="zh-TW" altLang="en-US"/>
          </a:p>
        </p:txBody>
      </p:sp>
    </p:spTree>
    <p:extLst>
      <p:ext uri="{BB962C8B-B14F-4D97-AF65-F5344CB8AC3E}">
        <p14:creationId xmlns:p14="http://schemas.microsoft.com/office/powerpoint/2010/main" val="117958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883585">
              <a:defRPr/>
            </a:pPr>
            <a:r>
              <a:rPr lang="zh-TW" altLang="en-US" dirty="0"/>
              <a:t>另外，在開發測試腳本時，如果現有的關鍵字可以達到開發的需求，通常會直接拿來重複使用。</a:t>
            </a:r>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8</a:t>
            </a:fld>
            <a:endParaRPr lang="zh-TW" altLang="en-US"/>
          </a:p>
        </p:txBody>
      </p:sp>
    </p:spTree>
    <p:extLst>
      <p:ext uri="{BB962C8B-B14F-4D97-AF65-F5344CB8AC3E}">
        <p14:creationId xmlns:p14="http://schemas.microsoft.com/office/powerpoint/2010/main" val="135526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重複使用關鍵字可以讓開發的時候，不需要再次設計關鍵字，減少開發的時間，或者一旦需要修改步驟時，只需要修改關鍵字宣告中的內容，一起使用關鍵字的腳本就都可以取得一樣的修改，以此來減少發生錯誤的機率。</a:t>
            </a:r>
            <a:endParaRPr lang="en-US" altLang="zh-TW" dirty="0"/>
          </a:p>
        </p:txBody>
      </p:sp>
      <p:sp>
        <p:nvSpPr>
          <p:cNvPr id="4" name="投影片編號版面配置區 3"/>
          <p:cNvSpPr>
            <a:spLocks noGrp="1"/>
          </p:cNvSpPr>
          <p:nvPr>
            <p:ph type="sldNum" sz="quarter" idx="10"/>
          </p:nvPr>
        </p:nvSpPr>
        <p:spPr/>
        <p:txBody>
          <a:bodyPr/>
          <a:lstStyle/>
          <a:p>
            <a:fld id="{F3C22385-CAA0-4EFB-8C52-3A339611FBAA}" type="slidenum">
              <a:rPr lang="zh-TW" altLang="en-US" smtClean="0"/>
              <a:pPr/>
              <a:t>9</a:t>
            </a:fld>
            <a:endParaRPr lang="zh-TW" altLang="en-US"/>
          </a:p>
        </p:txBody>
      </p:sp>
    </p:spTree>
    <p:extLst>
      <p:ext uri="{BB962C8B-B14F-4D97-AF65-F5344CB8AC3E}">
        <p14:creationId xmlns:p14="http://schemas.microsoft.com/office/powerpoint/2010/main" val="1406449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142976" y="1285860"/>
            <a:ext cx="7772400" cy="1470025"/>
          </a:xfrm>
        </p:spPr>
        <p:txBody>
          <a:bodyPr/>
          <a:lstStyle>
            <a:lvl1pPr algn="l">
              <a:defRPr b="0" cap="none" spc="0">
                <a:ln w="18415" cmpd="sng">
                  <a:solidFill>
                    <a:srgbClr val="FFFFFF"/>
                  </a:solidFill>
                  <a:prstDash val="solid"/>
                </a:ln>
                <a:solidFill>
                  <a:schemeClr val="bg1"/>
                </a:solidFill>
                <a:effectLst>
                  <a:outerShdw blurRad="63500" dir="3600000" algn="tl" rotWithShape="0">
                    <a:srgbClr val="000000">
                      <a:alpha val="70000"/>
                    </a:srgbClr>
                  </a:outerShdw>
                </a:effectLst>
                <a:latin typeface="微軟正黑體" pitchFamily="34" charset="-120"/>
                <a:ea typeface="微軟正黑體" pitchFamily="34" charset="-120"/>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142976" y="307181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7CD24B0B-9EE2-4623-8B80-A98730400DF4}" type="datetime1">
              <a:rPr lang="zh-TW" altLang="en-US"/>
              <a:pPr>
                <a:defRPr/>
              </a:pPr>
              <a:t>2021/6/23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F778709B-5ED1-4F47-9034-181D5E894516}" type="slidenum">
              <a:rPr lang="zh-TW" altLang="en-US"/>
              <a:pPr/>
              <a:t>‹#›</a:t>
            </a:fld>
            <a:endParaRPr lang="zh-TW" altLang="en-US"/>
          </a:p>
        </p:txBody>
      </p:sp>
    </p:spTree>
    <p:extLst>
      <p:ext uri="{BB962C8B-B14F-4D97-AF65-F5344CB8AC3E}">
        <p14:creationId xmlns:p14="http://schemas.microsoft.com/office/powerpoint/2010/main" val="225401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E3E21475-67EF-451A-9BBD-F006E9138E8B}" type="datetime1">
              <a:rPr lang="zh-TW" altLang="en-US"/>
              <a:pPr>
                <a:defRPr/>
              </a:pPr>
              <a:t>2021/6/23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81FA5720-6E08-417B-8EC5-5E35B1FBB452}" type="slidenum">
              <a:rPr lang="zh-TW" altLang="en-US"/>
              <a:pPr/>
              <a:t>‹#›</a:t>
            </a:fld>
            <a:endParaRPr lang="zh-TW" altLang="en-US"/>
          </a:p>
        </p:txBody>
      </p:sp>
    </p:spTree>
    <p:extLst>
      <p:ext uri="{BB962C8B-B14F-4D97-AF65-F5344CB8AC3E}">
        <p14:creationId xmlns:p14="http://schemas.microsoft.com/office/powerpoint/2010/main" val="308690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11E11016-D55B-4996-8BB3-4AAA197AC359}" type="datetime1">
              <a:rPr lang="zh-TW" altLang="en-US"/>
              <a:pPr>
                <a:defRPr/>
              </a:pPr>
              <a:t>2021/6/23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0FB10B23-78D3-445E-9407-4C201116A92D}" type="slidenum">
              <a:rPr lang="zh-TW" altLang="en-US"/>
              <a:pPr/>
              <a:t>‹#›</a:t>
            </a:fld>
            <a:endParaRPr lang="zh-TW" altLang="en-US"/>
          </a:p>
        </p:txBody>
      </p:sp>
    </p:spTree>
    <p:extLst>
      <p:ext uri="{BB962C8B-B14F-4D97-AF65-F5344CB8AC3E}">
        <p14:creationId xmlns:p14="http://schemas.microsoft.com/office/powerpoint/2010/main" val="357777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55BDADB3-27F4-4220-8E3B-F4B3366AF42E}" type="datetime1">
              <a:rPr lang="zh-TW" altLang="en-US"/>
              <a:pPr>
                <a:defRPr/>
              </a:pPr>
              <a:t>2021/6/23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13FAD93C-8EEF-4379-A78B-96216FC7FD3F}" type="slidenum">
              <a:rPr lang="zh-TW" altLang="en-US"/>
              <a:pPr/>
              <a:t>‹#›</a:t>
            </a:fld>
            <a:endParaRPr lang="zh-TW" altLang="en-US"/>
          </a:p>
        </p:txBody>
      </p:sp>
    </p:spTree>
    <p:extLst>
      <p:ext uri="{BB962C8B-B14F-4D97-AF65-F5344CB8AC3E}">
        <p14:creationId xmlns:p14="http://schemas.microsoft.com/office/powerpoint/2010/main" val="19190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E0EDD5D7-FF62-48FB-915A-2CFB42808B2F}" type="datetime1">
              <a:rPr lang="zh-TW" altLang="en-US"/>
              <a:pPr>
                <a:defRPr/>
              </a:pPr>
              <a:t>2021/6/23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CCDF79AD-2384-48E3-B869-3F4D11EB5519}" type="slidenum">
              <a:rPr lang="zh-TW" altLang="en-US"/>
              <a:pPr/>
              <a:t>‹#›</a:t>
            </a:fld>
            <a:endParaRPr lang="zh-TW" altLang="en-US"/>
          </a:p>
        </p:txBody>
      </p:sp>
    </p:spTree>
    <p:extLst>
      <p:ext uri="{BB962C8B-B14F-4D97-AF65-F5344CB8AC3E}">
        <p14:creationId xmlns:p14="http://schemas.microsoft.com/office/powerpoint/2010/main" val="34508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D2AB9B99-464A-44C8-A640-35716D3C511E}" type="datetime1">
              <a:rPr lang="zh-TW" altLang="en-US"/>
              <a:pPr>
                <a:defRPr/>
              </a:pPr>
              <a:t>2021/6/23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91E97C2-70A3-479A-9612-05F2070A9FDE}" type="slidenum">
              <a:rPr lang="zh-TW" altLang="en-US"/>
              <a:pPr/>
              <a:t>‹#›</a:t>
            </a:fld>
            <a:endParaRPr lang="zh-TW" altLang="en-US"/>
          </a:p>
        </p:txBody>
      </p:sp>
    </p:spTree>
    <p:extLst>
      <p:ext uri="{BB962C8B-B14F-4D97-AF65-F5344CB8AC3E}">
        <p14:creationId xmlns:p14="http://schemas.microsoft.com/office/powerpoint/2010/main" val="370986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56D4C1CA-842B-485E-96D8-AE1FEB532DE4}" type="datetime1">
              <a:rPr lang="zh-TW" altLang="en-US"/>
              <a:pPr>
                <a:defRPr/>
              </a:pPr>
              <a:t>2021/6/23</a:t>
            </a:fld>
            <a:endParaRPr lang="zh-TW" altLang="en-US"/>
          </a:p>
        </p:txBody>
      </p:sp>
      <p:sp>
        <p:nvSpPr>
          <p:cNvPr id="8"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9" name="投影片編號版面配置區 5"/>
          <p:cNvSpPr>
            <a:spLocks noGrp="1"/>
          </p:cNvSpPr>
          <p:nvPr>
            <p:ph type="sldNum" sz="quarter" idx="12"/>
          </p:nvPr>
        </p:nvSpPr>
        <p:spPr/>
        <p:txBody>
          <a:bodyPr/>
          <a:lstStyle>
            <a:lvl1pPr>
              <a:defRPr/>
            </a:lvl1pPr>
          </a:lstStyle>
          <a:p>
            <a:fld id="{EF11F691-F6DB-4F1E-B95E-C09ABA561966}" type="slidenum">
              <a:rPr lang="zh-TW" altLang="en-US"/>
              <a:pPr/>
              <a:t>‹#›</a:t>
            </a:fld>
            <a:endParaRPr lang="zh-TW" altLang="en-US"/>
          </a:p>
        </p:txBody>
      </p:sp>
    </p:spTree>
    <p:extLst>
      <p:ext uri="{BB962C8B-B14F-4D97-AF65-F5344CB8AC3E}">
        <p14:creationId xmlns:p14="http://schemas.microsoft.com/office/powerpoint/2010/main" val="358903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90AF9D12-4B3D-47F2-AB75-EDEBAB8A85E2}" type="datetime1">
              <a:rPr lang="zh-TW" altLang="en-US"/>
              <a:pPr>
                <a:defRPr/>
              </a:pPr>
              <a:t>2021/6/23</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5" name="投影片編號版面配置區 5"/>
          <p:cNvSpPr>
            <a:spLocks noGrp="1"/>
          </p:cNvSpPr>
          <p:nvPr>
            <p:ph type="sldNum" sz="quarter" idx="12"/>
          </p:nvPr>
        </p:nvSpPr>
        <p:spPr/>
        <p:txBody>
          <a:bodyPr/>
          <a:lstStyle>
            <a:lvl1pPr>
              <a:defRPr/>
            </a:lvl1pPr>
          </a:lstStyle>
          <a:p>
            <a:fld id="{DC29EDC8-3784-46CD-AB4F-BB2CB751D573}" type="slidenum">
              <a:rPr lang="zh-TW" altLang="en-US"/>
              <a:pPr/>
              <a:t>‹#›</a:t>
            </a:fld>
            <a:endParaRPr lang="zh-TW" altLang="en-US"/>
          </a:p>
        </p:txBody>
      </p:sp>
    </p:spTree>
    <p:extLst>
      <p:ext uri="{BB962C8B-B14F-4D97-AF65-F5344CB8AC3E}">
        <p14:creationId xmlns:p14="http://schemas.microsoft.com/office/powerpoint/2010/main" val="130176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679856AC-511E-4E45-BAE9-3DC4D2BB15F1}" type="datetime1">
              <a:rPr lang="zh-TW" altLang="en-US"/>
              <a:pPr>
                <a:defRPr/>
              </a:pPr>
              <a:t>2021/6/23</a:t>
            </a:fld>
            <a:endParaRPr lang="zh-TW" altLang="en-US"/>
          </a:p>
        </p:txBody>
      </p:sp>
      <p:sp>
        <p:nvSpPr>
          <p:cNvPr id="3"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4" name="投影片編號版面配置區 5"/>
          <p:cNvSpPr>
            <a:spLocks noGrp="1"/>
          </p:cNvSpPr>
          <p:nvPr>
            <p:ph type="sldNum" sz="quarter" idx="12"/>
          </p:nvPr>
        </p:nvSpPr>
        <p:spPr/>
        <p:txBody>
          <a:bodyPr/>
          <a:lstStyle>
            <a:lvl1pPr>
              <a:defRPr/>
            </a:lvl1pPr>
          </a:lstStyle>
          <a:p>
            <a:fld id="{64D646A9-3ADA-47D5-97FE-BF1760163C14}" type="slidenum">
              <a:rPr lang="zh-TW" altLang="en-US"/>
              <a:pPr/>
              <a:t>‹#›</a:t>
            </a:fld>
            <a:endParaRPr lang="zh-TW" altLang="en-US"/>
          </a:p>
        </p:txBody>
      </p:sp>
    </p:spTree>
    <p:extLst>
      <p:ext uri="{BB962C8B-B14F-4D97-AF65-F5344CB8AC3E}">
        <p14:creationId xmlns:p14="http://schemas.microsoft.com/office/powerpoint/2010/main" val="376243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0"/>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924FD55-B563-4A23-A87D-7EB8219ACADA}" type="datetime1">
              <a:rPr lang="zh-TW" altLang="en-US"/>
              <a:pPr>
                <a:defRPr/>
              </a:pPr>
              <a:t>2021/6/23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ADC7CCA-1727-43A2-B742-8F1A8FADCB1F}" type="slidenum">
              <a:rPr lang="zh-TW" altLang="en-US"/>
              <a:pPr/>
              <a:t>‹#›</a:t>
            </a:fld>
            <a:endParaRPr lang="zh-TW" altLang="en-US"/>
          </a:p>
        </p:txBody>
      </p:sp>
    </p:spTree>
    <p:extLst>
      <p:ext uri="{BB962C8B-B14F-4D97-AF65-F5344CB8AC3E}">
        <p14:creationId xmlns:p14="http://schemas.microsoft.com/office/powerpoint/2010/main" val="278101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0"/>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02BEC7D0-9472-4B7F-893F-196F1BB6D1B3}" type="datetime1">
              <a:rPr lang="zh-TW" altLang="en-US"/>
              <a:pPr>
                <a:defRPr/>
              </a:pPr>
              <a:t>2021/6/23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DD1C14A9-CF21-4233-96EB-37376F904A69}" type="slidenum">
              <a:rPr lang="zh-TW" altLang="en-US"/>
              <a:pPr/>
              <a:t>‹#›</a:t>
            </a:fld>
            <a:endParaRPr lang="zh-TW" altLang="en-US"/>
          </a:p>
        </p:txBody>
      </p:sp>
    </p:spTree>
    <p:extLst>
      <p:ext uri="{BB962C8B-B14F-4D97-AF65-F5344CB8AC3E}">
        <p14:creationId xmlns:p14="http://schemas.microsoft.com/office/powerpoint/2010/main" val="107260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accent5">
                    <a:lumMod val="50000"/>
                  </a:schemeClr>
                </a:solidFill>
                <a:latin typeface="+mn-lt"/>
                <a:ea typeface="+mn-ea"/>
              </a:defRPr>
            </a:lvl1pPr>
          </a:lstStyle>
          <a:p>
            <a:pPr>
              <a:defRPr/>
            </a:pPr>
            <a:fld id="{5C84E332-CA55-4039-97F8-1E98671BA0DC}" type="datetime1">
              <a:rPr lang="zh-TW" altLang="en-US"/>
              <a:pPr>
                <a:defRPr/>
              </a:pPr>
              <a:t>2021/6/23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accent5">
                    <a:lumMod val="50000"/>
                  </a:schemeClr>
                </a:solidFill>
                <a:latin typeface="+mn-lt"/>
                <a:ea typeface="+mn-ea"/>
              </a:defRPr>
            </a:lvl1pPr>
          </a:lstStyle>
          <a:p>
            <a:pPr>
              <a:defRPr/>
            </a:pPr>
            <a:r>
              <a:rPr lang="zh-TW" altLang="en-US"/>
              <a:t>軟體系統實驗室</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215968"/>
                </a:solidFill>
                <a:latin typeface="Calibri" panose="020F0502020204030204" pitchFamily="34" charset="0"/>
              </a:defRPr>
            </a:lvl1pPr>
          </a:lstStyle>
          <a:p>
            <a:fld id="{3A66BFD9-D831-4F81-9255-F3CCDA5FC44F}"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hdr="0"/>
  <p:txStyles>
    <p:titleStyle>
      <a:lvl1pPr algn="ctr"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軟正黑體" pitchFamily="34" charset="-120"/>
          <a:ea typeface="微軟正黑體" pitchFamily="34" charset="-120"/>
          <a:cs typeface="+mj-cs"/>
        </a:defRPr>
      </a:lvl1pPr>
      <a:lvl2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2pPr>
      <a:lvl3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3pPr>
      <a:lvl4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4pPr>
      <a:lvl5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5pPr>
      <a:lvl6pPr marL="457200" algn="ctr" rtl="0" eaLnBrk="1" fontAlgn="base" hangingPunct="1">
        <a:spcBef>
          <a:spcPct val="0"/>
        </a:spcBef>
        <a:spcAft>
          <a:spcPct val="0"/>
        </a:spcAft>
        <a:defRPr sz="4400">
          <a:solidFill>
            <a:schemeClr val="bg1"/>
          </a:solidFill>
          <a:latin typeface="Calibri" pitchFamily="34" charset="0"/>
          <a:ea typeface="新細明體" charset="-120"/>
        </a:defRPr>
      </a:lvl6pPr>
      <a:lvl7pPr marL="914400" algn="ctr" rtl="0" eaLnBrk="1" fontAlgn="base" hangingPunct="1">
        <a:spcBef>
          <a:spcPct val="0"/>
        </a:spcBef>
        <a:spcAft>
          <a:spcPct val="0"/>
        </a:spcAft>
        <a:defRPr sz="4400">
          <a:solidFill>
            <a:schemeClr val="bg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bg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bg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hyperlink" Target="../Extract_keyword.mkv"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Move_definition_of_keyword.mkv"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548680"/>
            <a:ext cx="9144000" cy="2406129"/>
          </a:xfrm>
        </p:spPr>
        <p:txBody>
          <a:bodyPr/>
          <a:lstStyle/>
          <a:p>
            <a:pPr algn="ctr">
              <a:defRPr/>
            </a:pPr>
            <a:r>
              <a:rPr lang="en-US" altLang="zh-TW" sz="3600" dirty="0">
                <a:effectLst/>
              </a:rPr>
              <a:t>Robot Framework</a:t>
            </a:r>
            <a:r>
              <a:rPr lang="zh-TW" altLang="en-US" sz="3600" dirty="0">
                <a:effectLst/>
              </a:rPr>
              <a:t>測試腳本重構工具的改善</a:t>
            </a:r>
            <a:r>
              <a:rPr lang="en-US" altLang="zh-TW" sz="3600" dirty="0">
                <a:effectLst/>
              </a:rPr>
              <a:t/>
            </a:r>
            <a:br>
              <a:rPr lang="en-US" altLang="zh-TW" sz="3600" dirty="0">
                <a:effectLst/>
              </a:rPr>
            </a:br>
            <a:r>
              <a:rPr lang="zh-TW" altLang="en-US" sz="3600" dirty="0">
                <a:effectLst/>
              </a:rPr>
              <a:t>：增加重構方法之多元選擇</a:t>
            </a:r>
            <a:endParaRPr lang="zh-TW" altLang="en-US" sz="3600" dirty="0"/>
          </a:p>
        </p:txBody>
      </p:sp>
      <p:sp>
        <p:nvSpPr>
          <p:cNvPr id="13315" name="副標題 2"/>
          <p:cNvSpPr>
            <a:spLocks noGrp="1"/>
          </p:cNvSpPr>
          <p:nvPr>
            <p:ph type="subTitle" idx="1"/>
          </p:nvPr>
        </p:nvSpPr>
        <p:spPr>
          <a:xfrm>
            <a:off x="1143000" y="3071813"/>
            <a:ext cx="6400800" cy="1752600"/>
          </a:xfrm>
        </p:spPr>
        <p:txBody>
          <a:bodyPr/>
          <a:lstStyle/>
          <a:p>
            <a:r>
              <a:rPr lang="zh-TW" altLang="en-US" dirty="0">
                <a:solidFill>
                  <a:srgbClr val="F2F2F2"/>
                </a:solidFill>
              </a:rPr>
              <a:t>研究生：吳俊青</a:t>
            </a:r>
            <a:endParaRPr lang="en-US" altLang="zh-TW" dirty="0">
              <a:solidFill>
                <a:srgbClr val="F2F2F2"/>
              </a:solidFill>
            </a:endParaRPr>
          </a:p>
          <a:p>
            <a:r>
              <a:rPr lang="en-US" altLang="zh-TW" dirty="0">
                <a:solidFill>
                  <a:srgbClr val="F2F2F2"/>
                </a:solidFill>
              </a:rPr>
              <a:t>2021/06/24</a:t>
            </a:r>
          </a:p>
          <a:p>
            <a:endParaRPr lang="en-US" altLang="zh-TW" dirty="0">
              <a:solidFill>
                <a:srgbClr val="F2F2F2"/>
              </a:solidFill>
            </a:endParaRPr>
          </a:p>
        </p:txBody>
      </p:sp>
      <p:sp>
        <p:nvSpPr>
          <p:cNvPr id="6" name="矩形 5"/>
          <p:cNvSpPr/>
          <p:nvPr/>
        </p:nvSpPr>
        <p:spPr>
          <a:xfrm>
            <a:off x="1143000" y="4500563"/>
            <a:ext cx="6715125" cy="904875"/>
          </a:xfrm>
          <a:prstGeom prst="rect">
            <a:avLst/>
          </a:prstGeom>
        </p:spPr>
        <p:txBody>
          <a:bodyPr>
            <a:spAutoFit/>
          </a:bodyPr>
          <a:lstStyle/>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國立台北科技大學　資訊工程系</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指導教授：鄭有進、謝金雲</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重構</a:t>
            </a:r>
            <a:endParaRPr lang="en-US" altLang="zh-TW" dirty="0"/>
          </a:p>
          <a:p>
            <a:pPr lvl="1"/>
            <a:r>
              <a:rPr lang="zh-TW" altLang="en-US" dirty="0"/>
              <a:t>抽取重複步驟成為新關鍵字</a:t>
            </a:r>
            <a:endParaRPr lang="en-US" altLang="zh-TW" dirty="0"/>
          </a:p>
          <a:p>
            <a:pPr lvl="2"/>
            <a:r>
              <a:rPr lang="zh-TW" altLang="en-US" dirty="0"/>
              <a:t>提高測試步驟被重複使用的機率</a:t>
            </a:r>
            <a:endParaRPr lang="en-US" altLang="zh-TW" dirty="0"/>
          </a:p>
          <a:p>
            <a:pPr lvl="2"/>
            <a:r>
              <a:rPr lang="zh-TW" altLang="en-US" dirty="0"/>
              <a:t>移除重複測試步驟</a:t>
            </a:r>
            <a:endParaRPr lang="en-US" altLang="zh-TW" dirty="0"/>
          </a:p>
          <a:p>
            <a:pPr lvl="1"/>
            <a:r>
              <a:rPr lang="zh-TW" altLang="en-US" dirty="0"/>
              <a:t>移動關鍵字宣告</a:t>
            </a:r>
            <a:endParaRPr lang="en-US" altLang="zh-TW" dirty="0"/>
          </a:p>
          <a:p>
            <a:pPr lvl="2"/>
            <a:r>
              <a:rPr lang="zh-TW" altLang="en-US" dirty="0"/>
              <a:t>使關鍵字更容易地被搜尋</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10</a:t>
            </a:fld>
            <a:endParaRPr lang="zh-TW" altLang="en-US"/>
          </a:p>
        </p:txBody>
      </p:sp>
    </p:spTree>
    <p:extLst>
      <p:ext uri="{BB962C8B-B14F-4D97-AF65-F5344CB8AC3E}">
        <p14:creationId xmlns:p14="http://schemas.microsoft.com/office/powerpoint/2010/main" val="372285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en-US" altLang="zh-TW" dirty="0"/>
              <a:t>RF</a:t>
            </a:r>
            <a:r>
              <a:rPr lang="zh-TW" altLang="en-US" dirty="0"/>
              <a:t> </a:t>
            </a:r>
            <a:r>
              <a:rPr lang="en-US" altLang="zh-TW" dirty="0"/>
              <a:t>Refactoring</a:t>
            </a:r>
          </a:p>
          <a:p>
            <a:pPr lvl="1"/>
            <a:r>
              <a:rPr lang="en-US" altLang="zh-TW" dirty="0"/>
              <a:t>Eclipse</a:t>
            </a:r>
            <a:r>
              <a:rPr lang="zh-TW" altLang="en-US" dirty="0"/>
              <a:t>外掛程式</a:t>
            </a:r>
            <a:endParaRPr lang="en-US" altLang="zh-TW" dirty="0"/>
          </a:p>
          <a:p>
            <a:pPr lvl="1"/>
            <a:r>
              <a:rPr lang="zh-TW" altLang="en-US" dirty="0"/>
              <a:t>簡化重構的流程</a:t>
            </a:r>
            <a:endParaRPr lang="en-US" altLang="zh-TW" dirty="0"/>
          </a:p>
          <a:p>
            <a:pPr lvl="1"/>
            <a:r>
              <a:rPr lang="zh-TW" altLang="en-US" dirty="0"/>
              <a:t>無需人工檢查搜尋結果</a:t>
            </a:r>
            <a:endParaRPr lang="en-US" altLang="zh-TW" dirty="0"/>
          </a:p>
          <a:p>
            <a:pPr lvl="1"/>
            <a:endParaRPr lang="en-US" altLang="zh-TW" sz="2400" dirty="0"/>
          </a:p>
          <a:p>
            <a:endParaRPr lang="en-US" altLang="zh-TW" dirty="0"/>
          </a:p>
          <a:p>
            <a:pPr marL="0" indent="0">
              <a:buNone/>
            </a:pPr>
            <a:endParaRPr lang="en-US" altLang="zh-TW" dirty="0"/>
          </a:p>
          <a:p>
            <a:endParaRPr lang="en-US" altLang="zh-TW" dirty="0"/>
          </a:p>
          <a:p>
            <a:endParaRPr lang="en-US" altLang="zh-TW" dirty="0"/>
          </a:p>
          <a:p>
            <a:endParaRPr lang="en-US" altLang="zh-TW" dirty="0"/>
          </a:p>
          <a:p>
            <a:pPr lvl="1"/>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11</a:t>
            </a:fld>
            <a:endParaRPr lang="zh-TW" altLang="en-US"/>
          </a:p>
        </p:txBody>
      </p:sp>
    </p:spTree>
    <p:extLst>
      <p:ext uri="{BB962C8B-B14F-4D97-AF65-F5344CB8AC3E}">
        <p14:creationId xmlns:p14="http://schemas.microsoft.com/office/powerpoint/2010/main" val="35798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en-US" altLang="zh-TW" dirty="0"/>
              <a:t>RED</a:t>
            </a:r>
          </a:p>
          <a:p>
            <a:pPr lvl="1"/>
            <a:r>
              <a:rPr lang="zh-TW" altLang="en-US" dirty="0"/>
              <a:t>不支援重構</a:t>
            </a:r>
            <a:r>
              <a:rPr lang="en-US" altLang="zh-TW" dirty="0"/>
              <a:t>Robot Framework</a:t>
            </a:r>
            <a:r>
              <a:rPr lang="zh-TW" altLang="en-US" dirty="0"/>
              <a:t>功能</a:t>
            </a:r>
            <a:endParaRPr lang="en-US" altLang="zh-TW" dirty="0"/>
          </a:p>
          <a:p>
            <a:pPr lvl="1"/>
            <a:r>
              <a:rPr lang="zh-TW" altLang="en-US" dirty="0"/>
              <a:t>基於</a:t>
            </a:r>
            <a:r>
              <a:rPr lang="en-US" altLang="zh-TW" dirty="0"/>
              <a:t>Eclipse</a:t>
            </a:r>
          </a:p>
          <a:p>
            <a:pPr lvl="1"/>
            <a:r>
              <a:rPr lang="zh-TW" altLang="en-US" dirty="0"/>
              <a:t>檢查語法功能齊全</a:t>
            </a:r>
            <a:endParaRPr lang="en-US" altLang="zh-TW" dirty="0"/>
          </a:p>
          <a:p>
            <a:r>
              <a:rPr lang="en-US" altLang="zh-TW" dirty="0"/>
              <a:t>Visual Studio Code</a:t>
            </a:r>
          </a:p>
          <a:p>
            <a:pPr lvl="1"/>
            <a:r>
              <a:rPr lang="zh-TW" altLang="en-US" dirty="0"/>
              <a:t>不支援重構</a:t>
            </a:r>
            <a:r>
              <a:rPr lang="en-US" altLang="zh-TW" dirty="0"/>
              <a:t>Robot Framework</a:t>
            </a:r>
            <a:r>
              <a:rPr lang="zh-TW" altLang="en-US" dirty="0"/>
              <a:t>功能</a:t>
            </a:r>
            <a:endParaRPr lang="en-US" altLang="zh-TW" dirty="0"/>
          </a:p>
          <a:p>
            <a:pPr lvl="1"/>
            <a:r>
              <a:rPr lang="zh-TW" altLang="en-US" dirty="0"/>
              <a:t>不具有檢查語法功能</a:t>
            </a:r>
            <a:endParaRPr lang="en-US" altLang="zh-TW" dirty="0"/>
          </a:p>
          <a:p>
            <a:pPr lvl="1"/>
            <a:r>
              <a:rPr lang="zh-TW" altLang="en-US" dirty="0"/>
              <a:t>手動搜尋進行重構</a:t>
            </a:r>
            <a:endParaRPr lang="en-US" altLang="zh-TW" dirty="0"/>
          </a:p>
          <a:p>
            <a:pPr lvl="1"/>
            <a:endParaRPr lang="en-US" altLang="zh-TW" sz="2000" dirty="0"/>
          </a:p>
          <a:p>
            <a:endParaRPr lang="en-US" altLang="zh-TW" dirty="0"/>
          </a:p>
          <a:p>
            <a:pPr marL="0" indent="0">
              <a:buNone/>
            </a:pPr>
            <a:endParaRPr lang="en-US" altLang="zh-TW" dirty="0"/>
          </a:p>
          <a:p>
            <a:endParaRPr lang="en-US" altLang="zh-TW" dirty="0"/>
          </a:p>
          <a:p>
            <a:endParaRPr lang="en-US" altLang="zh-TW" dirty="0"/>
          </a:p>
          <a:p>
            <a:endParaRPr lang="en-US" altLang="zh-TW" dirty="0"/>
          </a:p>
          <a:p>
            <a:pPr lvl="1"/>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12</a:t>
            </a:fld>
            <a:endParaRPr lang="zh-TW" altLang="en-US"/>
          </a:p>
        </p:txBody>
      </p:sp>
    </p:spTree>
    <p:extLst>
      <p:ext uri="{BB962C8B-B14F-4D97-AF65-F5344CB8AC3E}">
        <p14:creationId xmlns:p14="http://schemas.microsoft.com/office/powerpoint/2010/main" val="48451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內容版面配置區 2"/>
          <p:cNvSpPr txBox="1">
            <a:spLocks/>
          </p:cNvSpPr>
          <p:nvPr/>
        </p:nvSpPr>
        <p:spPr bwMode="auto">
          <a:xfrm>
            <a:off x="107504"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dirty="0" err="1"/>
              <a:t>VSCode</a:t>
            </a:r>
            <a:r>
              <a:rPr kumimoji="0" lang="zh-TW" altLang="en-US" dirty="0"/>
              <a:t>的搜尋取代工具</a:t>
            </a:r>
            <a:endParaRPr kumimoji="0" lang="en-US" altLang="zh-TW" dirty="0"/>
          </a:p>
          <a:p>
            <a:pPr marL="0" indent="0">
              <a:buFont typeface="Arial" panose="020B0604020202020204" pitchFamily="34" charset="0"/>
              <a:buNone/>
            </a:pPr>
            <a:endParaRPr kumimoji="0" lang="en-US" altLang="zh-TW" dirty="0"/>
          </a:p>
          <a:p>
            <a:endParaRPr kumimoji="0" lang="en-US" altLang="zh-TW" dirty="0"/>
          </a:p>
          <a:p>
            <a:endParaRPr kumimoji="0" lang="en-US" altLang="zh-TW" dirty="0"/>
          </a:p>
          <a:p>
            <a:endParaRPr kumimoji="0" lang="en-US" altLang="zh-TW" dirty="0"/>
          </a:p>
          <a:p>
            <a:pPr lvl="1"/>
            <a:endParaRPr kumimoji="0" lang="en-US" altLang="zh-TW" sz="3200" dirty="0"/>
          </a:p>
          <a:p>
            <a:endParaRPr kumimoji="0" lang="zh-TW" altLang="en-US" dirty="0"/>
          </a:p>
        </p:txBody>
      </p:sp>
      <p:pic>
        <p:nvPicPr>
          <p:cNvPr id="13" name="內容版面配置區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2040" y="1358997"/>
            <a:ext cx="3312368" cy="5108565"/>
          </a:xfrm>
        </p:spPr>
      </p:pic>
      <p:sp>
        <p:nvSpPr>
          <p:cNvPr id="2" name="標題 1"/>
          <p:cNvSpPr>
            <a:spLocks noGrp="1"/>
          </p:cNvSpPr>
          <p:nvPr>
            <p:ph type="title"/>
          </p:nvPr>
        </p:nvSpPr>
        <p:spPr/>
        <p:txBody>
          <a:bodyPr/>
          <a:lstStyle/>
          <a:p>
            <a:r>
              <a:rPr lang="zh-TW" altLang="en-US" dirty="0"/>
              <a:t>研究動機</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13</a:t>
            </a:fld>
            <a:endParaRPr lang="zh-TW" altLang="en-US"/>
          </a:p>
        </p:txBody>
      </p:sp>
      <p:sp>
        <p:nvSpPr>
          <p:cNvPr id="8" name="矩形 7"/>
          <p:cNvSpPr/>
          <p:nvPr/>
        </p:nvSpPr>
        <p:spPr>
          <a:xfrm>
            <a:off x="5184000" y="2430000"/>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184000" y="3503953"/>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184000" y="4869160"/>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184000" y="5353661"/>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5184000" y="5589247"/>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5184000" y="5963434"/>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5184000" y="6198322"/>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5184000" y="6323562"/>
            <a:ext cx="648000" cy="14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380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7" grpId="0" animBg="1"/>
      <p:bldP spid="18" grpId="0" animBg="1"/>
      <p:bldP spid="19"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en-US" altLang="zh-TW" dirty="0"/>
              <a:t>RF</a:t>
            </a:r>
            <a:r>
              <a:rPr lang="zh-TW" altLang="en-US" dirty="0"/>
              <a:t> </a:t>
            </a:r>
            <a:r>
              <a:rPr lang="en-US" altLang="zh-TW" dirty="0"/>
              <a:t>Refactoring</a:t>
            </a:r>
            <a:r>
              <a:rPr lang="zh-TW" altLang="en-US" dirty="0"/>
              <a:t>無法滿足重構需求</a:t>
            </a:r>
            <a:endParaRPr lang="en-US" altLang="zh-TW" dirty="0"/>
          </a:p>
          <a:p>
            <a:r>
              <a:rPr lang="zh-TW" altLang="en-US" dirty="0"/>
              <a:t>使用搜尋取代工具</a:t>
            </a:r>
            <a:endParaRPr lang="en-US" altLang="zh-TW" dirty="0"/>
          </a:p>
          <a:p>
            <a:pPr lvl="1"/>
            <a:r>
              <a:rPr lang="zh-TW" altLang="en-US" dirty="0"/>
              <a:t>無法準確搜尋出待修改項目</a:t>
            </a:r>
            <a:endParaRPr lang="en-US" altLang="zh-TW" dirty="0"/>
          </a:p>
          <a:p>
            <a:pPr lvl="1"/>
            <a:r>
              <a:rPr lang="zh-TW" altLang="en-US" dirty="0"/>
              <a:t>需要人工檢查搜尋結果</a:t>
            </a:r>
            <a:endParaRPr lang="en-US" altLang="zh-TW" dirty="0"/>
          </a:p>
          <a:p>
            <a:r>
              <a:rPr lang="zh-TW" altLang="en-US" dirty="0"/>
              <a:t>人工檢查</a:t>
            </a:r>
            <a:endParaRPr lang="en-US" altLang="zh-TW" dirty="0"/>
          </a:p>
          <a:p>
            <a:pPr lvl="1"/>
            <a:r>
              <a:rPr lang="zh-TW" altLang="en-US" dirty="0"/>
              <a:t>花費額外時間</a:t>
            </a:r>
            <a:endParaRPr lang="en-US" altLang="zh-TW" dirty="0"/>
          </a:p>
          <a:p>
            <a:pPr lvl="1"/>
            <a:r>
              <a:rPr lang="zh-TW" altLang="en-US" dirty="0"/>
              <a:t>易出錯</a:t>
            </a:r>
            <a:endParaRPr lang="en-US" altLang="zh-TW" dirty="0"/>
          </a:p>
          <a:p>
            <a:pPr lvl="1"/>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14</a:t>
            </a:fld>
            <a:endParaRPr lang="zh-TW" altLang="en-US"/>
          </a:p>
        </p:txBody>
      </p:sp>
    </p:spTree>
    <p:extLst>
      <p:ext uri="{BB962C8B-B14F-4D97-AF65-F5344CB8AC3E}">
        <p14:creationId xmlns:p14="http://schemas.microsoft.com/office/powerpoint/2010/main" val="390858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研究目標</a:t>
            </a:r>
          </a:p>
        </p:txBody>
      </p:sp>
      <p:sp>
        <p:nvSpPr>
          <p:cNvPr id="3" name="內容版面配置區 2"/>
          <p:cNvSpPr>
            <a:spLocks noGrp="1"/>
          </p:cNvSpPr>
          <p:nvPr>
            <p:ph idx="1"/>
          </p:nvPr>
        </p:nvSpPr>
        <p:spPr/>
        <p:txBody>
          <a:bodyPr/>
          <a:lstStyle/>
          <a:p>
            <a:r>
              <a:rPr lang="zh-TW" altLang="en-US" dirty="0"/>
              <a:t>擴充</a:t>
            </a:r>
            <a:r>
              <a:rPr lang="en-US" altLang="zh-TW" dirty="0"/>
              <a:t>RF Refactoring</a:t>
            </a:r>
            <a:r>
              <a:rPr lang="zh-TW" altLang="en-US" dirty="0"/>
              <a:t>之重構功能</a:t>
            </a:r>
            <a:endParaRPr lang="en-US" altLang="zh-TW" dirty="0"/>
          </a:p>
          <a:p>
            <a:pPr lvl="1"/>
            <a:r>
              <a:rPr lang="zh-TW" altLang="en-US" dirty="0"/>
              <a:t>抽取重複步驟成為新關鍵字</a:t>
            </a:r>
            <a:endParaRPr lang="en-US" altLang="zh-TW" dirty="0"/>
          </a:p>
          <a:p>
            <a:pPr lvl="1"/>
            <a:r>
              <a:rPr lang="zh-TW" altLang="en-US" dirty="0"/>
              <a:t>移動關鍵字宣告</a:t>
            </a:r>
            <a:endParaRPr lang="en-US" altLang="zh-TW" dirty="0"/>
          </a:p>
          <a:p>
            <a:pPr lvl="2"/>
            <a:r>
              <a:rPr lang="zh-TW" altLang="en-US" dirty="0"/>
              <a:t>增加可選擇的重構方法</a:t>
            </a:r>
            <a:endParaRPr lang="en-US" altLang="zh-TW" dirty="0"/>
          </a:p>
          <a:p>
            <a:pPr lvl="2"/>
            <a:r>
              <a:rPr lang="zh-TW" altLang="en-US" dirty="0"/>
              <a:t>提升重構效率</a:t>
            </a:r>
            <a:endParaRPr lang="en-US" altLang="zh-TW" dirty="0"/>
          </a:p>
          <a:p>
            <a:pPr lvl="2"/>
            <a:r>
              <a:rPr lang="zh-TW" altLang="en-US" dirty="0"/>
              <a:t>準確取得待修改項目</a:t>
            </a:r>
            <a:endParaRPr lang="en-US" altLang="zh-TW" dirty="0"/>
          </a:p>
          <a:p>
            <a:pPr lvl="2"/>
            <a:r>
              <a:rPr lang="zh-TW" altLang="en-US" dirty="0"/>
              <a:t>避免人為錯漏的錯誤</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15</a:t>
            </a:fld>
            <a:endParaRPr lang="zh-TW" altLang="en-US"/>
          </a:p>
        </p:txBody>
      </p:sp>
    </p:spTree>
    <p:extLst>
      <p:ext uri="{BB962C8B-B14F-4D97-AF65-F5344CB8AC3E}">
        <p14:creationId xmlns:p14="http://schemas.microsoft.com/office/powerpoint/2010/main" val="149766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t>相關背景知識</a:t>
            </a:r>
            <a:endParaRPr lang="en-US" altLang="zh-TW" dirty="0"/>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案例分析</a:t>
            </a: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16</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63339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Refactoring</a:t>
            </a:r>
            <a:endParaRPr lang="zh-TW" altLang="en-US" dirty="0"/>
          </a:p>
        </p:txBody>
      </p:sp>
      <p:sp>
        <p:nvSpPr>
          <p:cNvPr id="3" name="內容版面配置區 2"/>
          <p:cNvSpPr>
            <a:spLocks noGrp="1"/>
          </p:cNvSpPr>
          <p:nvPr>
            <p:ph idx="1"/>
          </p:nvPr>
        </p:nvSpPr>
        <p:spPr/>
        <p:txBody>
          <a:bodyPr/>
          <a:lstStyle/>
          <a:p>
            <a:r>
              <a:rPr lang="zh-TW" altLang="en-US" dirty="0"/>
              <a:t>定義</a:t>
            </a:r>
            <a:endParaRPr lang="en-US" altLang="zh-TW" dirty="0"/>
          </a:p>
          <a:p>
            <a:pPr lvl="1"/>
            <a:r>
              <a:rPr lang="zh-TW" altLang="en-US" dirty="0"/>
              <a:t>在不改變程式外在行為的前提下，改善既有程式碼內部架構的過程。</a:t>
            </a:r>
            <a:endParaRPr lang="en-US" altLang="zh-TW" dirty="0"/>
          </a:p>
          <a:p>
            <a:r>
              <a:rPr lang="zh-TW" altLang="en-US" dirty="0"/>
              <a:t>重構一般程式碼與重構測試程式碼差別</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17</a:t>
            </a:fld>
            <a:endParaRPr lang="zh-TW" altLang="en-US"/>
          </a:p>
        </p:txBody>
      </p:sp>
    </p:spTree>
    <p:extLst>
      <p:ext uri="{BB962C8B-B14F-4D97-AF65-F5344CB8AC3E}">
        <p14:creationId xmlns:p14="http://schemas.microsoft.com/office/powerpoint/2010/main" val="342742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Refactoring</a:t>
            </a:r>
            <a:endParaRPr lang="zh-TW" altLang="en-US" dirty="0"/>
          </a:p>
        </p:txBody>
      </p:sp>
      <p:sp>
        <p:nvSpPr>
          <p:cNvPr id="3" name="內容版面配置區 2"/>
          <p:cNvSpPr>
            <a:spLocks noGrp="1"/>
          </p:cNvSpPr>
          <p:nvPr>
            <p:ph idx="1"/>
          </p:nvPr>
        </p:nvSpPr>
        <p:spPr/>
        <p:txBody>
          <a:bodyPr/>
          <a:lstStyle/>
          <a:p>
            <a:r>
              <a:rPr lang="zh-TW" altLang="en-US" dirty="0"/>
              <a:t>重構一般程式碼</a:t>
            </a:r>
            <a:endParaRPr lang="en-US" altLang="zh-TW" dirty="0"/>
          </a:p>
          <a:p>
            <a:pPr lvl="1"/>
            <a:r>
              <a:rPr lang="zh-TW" altLang="en-US" dirty="0"/>
              <a:t>著重在內部架構的設計</a:t>
            </a:r>
            <a:endParaRPr lang="en-US" altLang="zh-TW" dirty="0"/>
          </a:p>
          <a:p>
            <a:r>
              <a:rPr lang="zh-TW" altLang="en-US" dirty="0"/>
              <a:t>重構測試程式碼</a:t>
            </a:r>
            <a:endParaRPr lang="en-US" altLang="zh-TW" dirty="0"/>
          </a:p>
          <a:p>
            <a:pPr lvl="1"/>
            <a:r>
              <a:rPr lang="zh-TW" altLang="en-US" dirty="0"/>
              <a:t>根據每個測試的狀況進行調整，讓整體運作上能夠更加地順暢</a:t>
            </a:r>
          </a:p>
          <a:p>
            <a:pPr lvl="1"/>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18</a:t>
            </a:fld>
            <a:endParaRPr lang="zh-TW" altLang="en-US"/>
          </a:p>
        </p:txBody>
      </p:sp>
    </p:spTree>
    <p:extLst>
      <p:ext uri="{BB962C8B-B14F-4D97-AF65-F5344CB8AC3E}">
        <p14:creationId xmlns:p14="http://schemas.microsoft.com/office/powerpoint/2010/main" val="161697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Robot Framework</a:t>
            </a:r>
            <a:endParaRPr lang="zh-TW" altLang="en-US" dirty="0"/>
          </a:p>
        </p:txBody>
      </p:sp>
      <p:sp>
        <p:nvSpPr>
          <p:cNvPr id="3" name="內容版面配置區 2"/>
          <p:cNvSpPr>
            <a:spLocks noGrp="1"/>
          </p:cNvSpPr>
          <p:nvPr>
            <p:ph idx="1"/>
          </p:nvPr>
        </p:nvSpPr>
        <p:spPr/>
        <p:txBody>
          <a:bodyPr/>
          <a:lstStyle/>
          <a:p>
            <a:r>
              <a:rPr lang="zh-TW" altLang="en-US" dirty="0"/>
              <a:t>進行驗收測試的開源軟體框架</a:t>
            </a:r>
            <a:endParaRPr lang="en-US" altLang="zh-TW" dirty="0"/>
          </a:p>
          <a:p>
            <a:pPr lvl="1"/>
            <a:r>
              <a:rPr lang="zh-TW" altLang="en-US" dirty="0"/>
              <a:t>關鍵字驅動</a:t>
            </a:r>
            <a:r>
              <a:rPr lang="en-US" altLang="zh-TW" dirty="0"/>
              <a:t>(Keyword-driven)</a:t>
            </a:r>
          </a:p>
          <a:p>
            <a:pPr lvl="1"/>
            <a:r>
              <a:rPr lang="zh-TW" altLang="en-US" dirty="0"/>
              <a:t>關鍵字</a:t>
            </a:r>
            <a:r>
              <a:rPr lang="en-US" altLang="zh-TW" dirty="0"/>
              <a:t>(Keyword)</a:t>
            </a:r>
            <a:r>
              <a:rPr lang="zh-TW" altLang="en-US" dirty="0"/>
              <a:t>包裝得更高階更易讀</a:t>
            </a:r>
            <a:endParaRPr lang="en-US" altLang="zh-TW" dirty="0"/>
          </a:p>
          <a:p>
            <a:r>
              <a:rPr lang="zh-TW" altLang="en-US" dirty="0"/>
              <a:t>擴充測試函式庫</a:t>
            </a:r>
          </a:p>
          <a:p>
            <a:pPr lvl="1"/>
            <a:r>
              <a:rPr lang="en-US" altLang="zh-TW" dirty="0"/>
              <a:t>Python</a:t>
            </a:r>
            <a:endParaRPr lang="zh-TW" altLang="en-US" dirty="0"/>
          </a:p>
          <a:p>
            <a:pPr lvl="1"/>
            <a:r>
              <a:rPr lang="en-US" altLang="zh-TW" dirty="0"/>
              <a:t>Java</a:t>
            </a:r>
            <a:endParaRPr lang="zh-TW" altLang="en-US"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19</a:t>
            </a:fld>
            <a:endParaRPr lang="zh-TW" altLang="en-US"/>
          </a:p>
        </p:txBody>
      </p:sp>
    </p:spTree>
    <p:extLst>
      <p:ext uri="{BB962C8B-B14F-4D97-AF65-F5344CB8AC3E}">
        <p14:creationId xmlns:p14="http://schemas.microsoft.com/office/powerpoint/2010/main" val="353377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t>研究動機及目標</a:t>
            </a:r>
            <a:endParaRPr lang="en-US" altLang="zh-TW" dirty="0"/>
          </a:p>
          <a:p>
            <a:r>
              <a:rPr lang="zh-TW" altLang="en-US" dirty="0"/>
              <a:t>相關背景知識</a:t>
            </a:r>
            <a:endParaRPr lang="en-US" altLang="zh-TW" dirty="0"/>
          </a:p>
          <a:p>
            <a:r>
              <a:rPr lang="zh-TW" altLang="en-US" dirty="0"/>
              <a:t>延伸功能設計與實作</a:t>
            </a:r>
            <a:endParaRPr lang="en-US" altLang="zh-TW" dirty="0"/>
          </a:p>
          <a:p>
            <a:r>
              <a:rPr lang="zh-TW" altLang="en-US" dirty="0"/>
              <a:t>案例分析</a:t>
            </a:r>
          </a:p>
          <a:p>
            <a:r>
              <a:rPr lang="zh-TW" altLang="en-US" dirty="0"/>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2</a:t>
            </a:fld>
            <a:endParaRPr kumimoji="0" lang="zh-TW" altLang="en-US">
              <a:solidFill>
                <a:srgbClr val="215968"/>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942" y="1439796"/>
            <a:ext cx="8014157" cy="460717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b="1" dirty="0"/>
              <a:t>Robot Framework</a:t>
            </a:r>
            <a:r>
              <a:rPr lang="zh-TW" altLang="en-US" b="1" dirty="0"/>
              <a:t>測試腳本</a:t>
            </a:r>
            <a:endParaRPr lang="zh-TW" altLang="en-US" dirty="0"/>
          </a:p>
        </p:txBody>
      </p:sp>
      <p:sp>
        <p:nvSpPr>
          <p:cNvPr id="3" name="內容版面配置區 2"/>
          <p:cNvSpPr>
            <a:spLocks noGrp="1"/>
          </p:cNvSpPr>
          <p:nvPr>
            <p:ph idx="1"/>
          </p:nvPr>
        </p:nvSpPr>
        <p:spPr>
          <a:xfrm>
            <a:off x="5436096" y="1700808"/>
            <a:ext cx="2580747" cy="4525963"/>
          </a:xfrm>
        </p:spPr>
        <p:txBody>
          <a:bodyPr/>
          <a:lstStyle/>
          <a:p>
            <a:r>
              <a:rPr lang="en-US" altLang="zh-TW" dirty="0"/>
              <a:t>Settings</a:t>
            </a:r>
          </a:p>
          <a:p>
            <a:r>
              <a:rPr lang="en-US" altLang="zh-TW" dirty="0"/>
              <a:t>Test Cases</a:t>
            </a:r>
          </a:p>
          <a:p>
            <a:r>
              <a:rPr lang="en-US" altLang="zh-TW" dirty="0"/>
              <a:t>Variables</a:t>
            </a:r>
          </a:p>
          <a:p>
            <a:r>
              <a:rPr lang="en-US" altLang="zh-TW" dirty="0"/>
              <a:t>Keywords</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20</a:t>
            </a:fld>
            <a:endParaRPr lang="zh-TW" altLang="en-US"/>
          </a:p>
        </p:txBody>
      </p:sp>
      <p:sp>
        <p:nvSpPr>
          <p:cNvPr id="8" name="矩形 7"/>
          <p:cNvSpPr/>
          <p:nvPr/>
        </p:nvSpPr>
        <p:spPr>
          <a:xfrm>
            <a:off x="480120" y="1435232"/>
            <a:ext cx="3299792" cy="1345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80120" y="3235432"/>
            <a:ext cx="3515816" cy="1345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67544" y="4688201"/>
            <a:ext cx="8014954" cy="13456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80120" y="2780928"/>
            <a:ext cx="3452192"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568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抽象語法樹</a:t>
            </a:r>
          </a:p>
        </p:txBody>
      </p:sp>
      <p:sp>
        <p:nvSpPr>
          <p:cNvPr id="3" name="內容版面配置區 2"/>
          <p:cNvSpPr>
            <a:spLocks noGrp="1"/>
          </p:cNvSpPr>
          <p:nvPr>
            <p:ph idx="1"/>
          </p:nvPr>
        </p:nvSpPr>
        <p:spPr/>
        <p:txBody>
          <a:bodyPr/>
          <a:lstStyle/>
          <a:p>
            <a:r>
              <a:rPr lang="zh-TW" altLang="en-US" dirty="0"/>
              <a:t>程式碼結構的一種抽象表達</a:t>
            </a:r>
            <a:endParaRPr lang="en-US" altLang="zh-TW" dirty="0"/>
          </a:p>
          <a:p>
            <a:pPr lvl="1"/>
            <a:r>
              <a:rPr lang="zh-TW" altLang="en-US" dirty="0"/>
              <a:t>樹狀結構展現出程式中的語法關係</a:t>
            </a:r>
            <a:endParaRPr lang="en-US" altLang="zh-TW" dirty="0"/>
          </a:p>
          <a:p>
            <a:r>
              <a:rPr lang="en-US" altLang="zh-TW" dirty="0"/>
              <a:t>Python</a:t>
            </a:r>
            <a:r>
              <a:rPr lang="zh-TW" altLang="en-US" dirty="0"/>
              <a:t>中的應用</a:t>
            </a:r>
            <a:endParaRPr lang="en-US" altLang="zh-TW" dirty="0"/>
          </a:p>
          <a:p>
            <a:pPr lvl="1"/>
            <a:r>
              <a:rPr lang="en-US" altLang="zh-TW" dirty="0"/>
              <a:t>AST </a:t>
            </a:r>
            <a:r>
              <a:rPr lang="zh-TW" altLang="en-US" dirty="0"/>
              <a:t>套件</a:t>
            </a:r>
            <a:endParaRPr lang="en-US" altLang="zh-TW" dirty="0"/>
          </a:p>
          <a:p>
            <a:pPr lvl="1"/>
            <a:r>
              <a:rPr lang="en-US" altLang="zh-TW" dirty="0"/>
              <a:t>Robot Framework</a:t>
            </a:r>
            <a:r>
              <a:rPr lang="zh-TW" altLang="en-US" dirty="0"/>
              <a:t> </a:t>
            </a:r>
            <a:r>
              <a:rPr lang="en-US" altLang="zh-TW" dirty="0"/>
              <a:t>Parsing API</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21</a:t>
            </a:fld>
            <a:endParaRPr lang="zh-TW" altLang="en-US"/>
          </a:p>
        </p:txBody>
      </p:sp>
    </p:spTree>
    <p:extLst>
      <p:ext uri="{BB962C8B-B14F-4D97-AF65-F5344CB8AC3E}">
        <p14:creationId xmlns:p14="http://schemas.microsoft.com/office/powerpoint/2010/main" val="275088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t>延伸功能設計與實作</a:t>
            </a:r>
            <a:endParaRPr lang="en-US" altLang="zh-TW" dirty="0"/>
          </a:p>
          <a:p>
            <a:r>
              <a:rPr lang="zh-TW" altLang="en-US" dirty="0">
                <a:solidFill>
                  <a:schemeClr val="accent1">
                    <a:lumMod val="40000"/>
                    <a:lumOff val="60000"/>
                  </a:schemeClr>
                </a:solidFill>
              </a:rPr>
              <a:t>案例分析</a:t>
            </a: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22</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4215989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系統架構</a:t>
            </a:r>
          </a:p>
        </p:txBody>
      </p:sp>
      <p:sp>
        <p:nvSpPr>
          <p:cNvPr id="3" name="內容版面配置區 2"/>
          <p:cNvSpPr>
            <a:spLocks noGrp="1"/>
          </p:cNvSpPr>
          <p:nvPr>
            <p:ph idx="1"/>
          </p:nvPr>
        </p:nvSpPr>
        <p:spPr>
          <a:xfrm>
            <a:off x="251520" y="1600200"/>
            <a:ext cx="8435280" cy="4525963"/>
          </a:xfrm>
        </p:spPr>
        <p:txBody>
          <a:bodyPr/>
          <a:lstStyle/>
          <a:p>
            <a:r>
              <a:rPr lang="zh-TW" altLang="en-US" dirty="0"/>
              <a:t>新重構功能</a:t>
            </a:r>
            <a:endParaRPr lang="en-US" altLang="zh-TW" dirty="0"/>
          </a:p>
          <a:p>
            <a:r>
              <a:rPr lang="zh-TW" altLang="en-US" dirty="0"/>
              <a:t>外掛程式擴充</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23</a:t>
            </a:fld>
            <a:endParaRPr lang="zh-TW" altLang="en-US"/>
          </a:p>
        </p:txBody>
      </p:sp>
      <p:pic>
        <p:nvPicPr>
          <p:cNvPr id="1026" name="Picture 2" descr="E:\Google Driver\master\論文\picture\ppt用\System_stru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7" y="1971328"/>
            <a:ext cx="5428595" cy="347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25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抽取重複步驟成為新關鍵字流程</a:t>
            </a:r>
          </a:p>
        </p:txBody>
      </p:sp>
      <p:sp>
        <p:nvSpPr>
          <p:cNvPr id="3" name="內容版面配置區 2"/>
          <p:cNvSpPr>
            <a:spLocks noGrp="1"/>
          </p:cNvSpPr>
          <p:nvPr>
            <p:ph idx="1"/>
          </p:nvPr>
        </p:nvSpPr>
        <p:spPr>
          <a:xfrm>
            <a:off x="457200" y="1600200"/>
            <a:ext cx="4114800" cy="4525963"/>
          </a:xfrm>
        </p:spPr>
        <p:txBody>
          <a:bodyPr/>
          <a:lstStyle/>
          <a:p>
            <a:r>
              <a:rPr lang="zh-TW" altLang="en-US" dirty="0"/>
              <a:t>解析測試專案</a:t>
            </a:r>
            <a:endParaRPr lang="en-US" altLang="zh-TW" dirty="0"/>
          </a:p>
          <a:p>
            <a:r>
              <a:rPr lang="zh-TW" altLang="en-US" dirty="0"/>
              <a:t>創立新關鍵字</a:t>
            </a:r>
            <a:endParaRPr lang="en-US" altLang="zh-TW" dirty="0"/>
          </a:p>
          <a:p>
            <a:r>
              <a:rPr lang="zh-TW" altLang="en-US" dirty="0"/>
              <a:t>搜尋所有相關重複步驟並取代</a:t>
            </a:r>
            <a:endParaRPr lang="en-US" altLang="zh-TW" dirty="0"/>
          </a:p>
          <a:p>
            <a:r>
              <a:rPr lang="zh-TW" altLang="en-US" dirty="0"/>
              <a:t>搜尋未引入所需測試資源的測試檔案並自動引入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24</a:t>
            </a:fld>
            <a:endParaRPr lang="zh-TW" altLang="en-US"/>
          </a:p>
        </p:txBody>
      </p:sp>
      <p:pic>
        <p:nvPicPr>
          <p:cNvPr id="2051" name="Picture 3" descr="E:\Google Driver\master\論文\picture\ppt用\wrap_steps_as_a_new_keyword_activity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484784"/>
            <a:ext cx="2756064" cy="481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7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xmlns="" id="{7C38511C-8707-4D8E-BEB6-BDF896AB6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7" y="2260716"/>
            <a:ext cx="5148720" cy="3544547"/>
          </a:xfrm>
          <a:prstGeom prst="rect">
            <a:avLst/>
          </a:prstGeom>
        </p:spPr>
      </p:pic>
      <p:sp>
        <p:nvSpPr>
          <p:cNvPr id="2" name="標題 1"/>
          <p:cNvSpPr>
            <a:spLocks noGrp="1"/>
          </p:cNvSpPr>
          <p:nvPr>
            <p:ph type="title"/>
          </p:nvPr>
        </p:nvSpPr>
        <p:spPr/>
        <p:txBody>
          <a:bodyPr/>
          <a:lstStyle/>
          <a:p>
            <a:r>
              <a:rPr lang="zh-TW" altLang="en-US" dirty="0"/>
              <a:t>解析測試專案</a:t>
            </a:r>
          </a:p>
        </p:txBody>
      </p:sp>
      <p:sp>
        <p:nvSpPr>
          <p:cNvPr id="3" name="內容版面配置區 2"/>
          <p:cNvSpPr>
            <a:spLocks noGrp="1"/>
          </p:cNvSpPr>
          <p:nvPr>
            <p:ph idx="1"/>
          </p:nvPr>
        </p:nvSpPr>
        <p:spPr>
          <a:xfrm>
            <a:off x="179512" y="1628800"/>
            <a:ext cx="5904656" cy="4525963"/>
          </a:xfrm>
        </p:spPr>
        <p:txBody>
          <a:bodyPr/>
          <a:lstStyle/>
          <a:p>
            <a:pPr marL="342900" lvl="1" indent="-342900">
              <a:buFont typeface="Arial" panose="020B0604020202020204" pitchFamily="34" charset="0"/>
              <a:buChar char="•"/>
            </a:pPr>
            <a:r>
              <a:rPr lang="en-US" altLang="zh-TW" dirty="0"/>
              <a:t>Robot Framework</a:t>
            </a:r>
            <a:r>
              <a:rPr lang="zh-TW" altLang="en-US" dirty="0"/>
              <a:t> </a:t>
            </a:r>
            <a:r>
              <a:rPr lang="en-US" altLang="zh-TW" dirty="0"/>
              <a:t>Parsing API</a:t>
            </a:r>
          </a:p>
          <a:p>
            <a:r>
              <a:rPr lang="en-US" altLang="zh-TW" dirty="0"/>
              <a:t>Test Suite</a:t>
            </a:r>
          </a:p>
          <a:p>
            <a:pPr lvl="1"/>
            <a:r>
              <a:rPr lang="zh-TW" altLang="en-US" dirty="0"/>
              <a:t>使用</a:t>
            </a:r>
            <a:r>
              <a:rPr lang="en-US" altLang="zh-TW" dirty="0" err="1"/>
              <a:t>get_model</a:t>
            </a:r>
            <a:endParaRPr lang="en-US" altLang="zh-TW" dirty="0"/>
          </a:p>
          <a:p>
            <a:r>
              <a:rPr lang="en-US" altLang="zh-TW" dirty="0"/>
              <a:t>Resource File</a:t>
            </a:r>
          </a:p>
          <a:p>
            <a:pPr lvl="1"/>
            <a:r>
              <a:rPr lang="zh-TW" altLang="en-US" dirty="0"/>
              <a:t>使用</a:t>
            </a:r>
            <a:r>
              <a:rPr lang="en-US" altLang="zh-TW" dirty="0" err="1"/>
              <a:t>get_resource_model</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25</a:t>
            </a:fld>
            <a:endParaRPr lang="zh-TW" altLang="en-US"/>
          </a:p>
        </p:txBody>
      </p:sp>
    </p:spTree>
    <p:extLst>
      <p:ext uri="{BB962C8B-B14F-4D97-AF65-F5344CB8AC3E}">
        <p14:creationId xmlns:p14="http://schemas.microsoft.com/office/powerpoint/2010/main" val="3983815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xmlns="" id="{B9F970AB-B02E-4DD6-BDC0-BD9A8F278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606741"/>
            <a:ext cx="4499992" cy="4686628"/>
          </a:xfrm>
          <a:prstGeom prst="rect">
            <a:avLst/>
          </a:prstGeom>
        </p:spPr>
      </p:pic>
      <p:sp>
        <p:nvSpPr>
          <p:cNvPr id="2" name="標題 1"/>
          <p:cNvSpPr>
            <a:spLocks noGrp="1"/>
          </p:cNvSpPr>
          <p:nvPr>
            <p:ph type="title"/>
          </p:nvPr>
        </p:nvSpPr>
        <p:spPr/>
        <p:txBody>
          <a:bodyPr/>
          <a:lstStyle/>
          <a:p>
            <a:r>
              <a:rPr lang="zh-TW" altLang="en-US" dirty="0"/>
              <a:t>創立新關鍵字</a:t>
            </a:r>
          </a:p>
        </p:txBody>
      </p:sp>
      <p:sp>
        <p:nvSpPr>
          <p:cNvPr id="3" name="內容版面配置區 2"/>
          <p:cNvSpPr>
            <a:spLocks noGrp="1"/>
          </p:cNvSpPr>
          <p:nvPr>
            <p:ph idx="1"/>
          </p:nvPr>
        </p:nvSpPr>
        <p:spPr>
          <a:xfrm>
            <a:off x="72008" y="1639341"/>
            <a:ext cx="5364088" cy="4525963"/>
          </a:xfrm>
        </p:spPr>
        <p:txBody>
          <a:bodyPr/>
          <a:lstStyle/>
          <a:p>
            <a:r>
              <a:rPr lang="zh-TW" altLang="en-US" sz="2800" dirty="0"/>
              <a:t>未宣告於抽取步驟中的變數</a:t>
            </a:r>
            <a:endParaRPr lang="en-US" altLang="zh-TW" sz="2800" dirty="0"/>
          </a:p>
          <a:p>
            <a:pPr lvl="1"/>
            <a:r>
              <a:rPr lang="zh-TW" altLang="en-US" sz="2400" dirty="0"/>
              <a:t>加入新關鍵字參數</a:t>
            </a:r>
            <a:endParaRPr lang="en-US" altLang="zh-TW" sz="2400" dirty="0"/>
          </a:p>
          <a:p>
            <a:r>
              <a:rPr lang="zh-TW" altLang="en-US" sz="2800" dirty="0"/>
              <a:t>創立新關鍵字</a:t>
            </a:r>
            <a:endParaRPr lang="en-US" altLang="zh-TW" sz="2800" dirty="0"/>
          </a:p>
          <a:p>
            <a:pPr lvl="1"/>
            <a:r>
              <a:rPr lang="zh-TW" altLang="en-US" sz="2400" dirty="0"/>
              <a:t>將新關鍵字節點加入指定檔案中</a:t>
            </a:r>
            <a:endParaRPr lang="en-US" altLang="zh-TW" sz="24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26</a:t>
            </a:fld>
            <a:endParaRPr lang="zh-TW" altLang="en-US"/>
          </a:p>
        </p:txBody>
      </p:sp>
    </p:spTree>
    <p:extLst>
      <p:ext uri="{BB962C8B-B14F-4D97-AF65-F5344CB8AC3E}">
        <p14:creationId xmlns:p14="http://schemas.microsoft.com/office/powerpoint/2010/main" val="198630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創立新關鍵字</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27</a:t>
            </a:fld>
            <a:endParaRPr lang="zh-TW" altLang="en-US"/>
          </a:p>
        </p:txBody>
      </p:sp>
      <p:grpSp>
        <p:nvGrpSpPr>
          <p:cNvPr id="8" name="群組 7"/>
          <p:cNvGrpSpPr/>
          <p:nvPr/>
        </p:nvGrpSpPr>
        <p:grpSpPr>
          <a:xfrm>
            <a:off x="457598" y="1417638"/>
            <a:ext cx="8014157" cy="4607173"/>
            <a:chOff x="467942" y="1439796"/>
            <a:chExt cx="8014157" cy="4607173"/>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942" y="1439796"/>
              <a:ext cx="8014157" cy="460717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55576" y="4077072"/>
              <a:ext cx="331236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11640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28</a:t>
            </a:fld>
            <a:endParaRPr lang="zh-TW" altLang="en-US"/>
          </a:p>
        </p:txBody>
      </p:sp>
      <p:sp>
        <p:nvSpPr>
          <p:cNvPr id="10" name="內容版面配置區 9">
            <a:extLst>
              <a:ext uri="{FF2B5EF4-FFF2-40B4-BE49-F238E27FC236}">
                <a16:creationId xmlns:a16="http://schemas.microsoft.com/office/drawing/2014/main" xmlns="" id="{AA32DA43-8FEF-49A3-9AA0-F365A8FB5E99}"/>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87696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pic>
        <p:nvPicPr>
          <p:cNvPr id="8" name="內容版面配置區 7">
            <a:extLst>
              <a:ext uri="{FF2B5EF4-FFF2-40B4-BE49-F238E27FC236}">
                <a16:creationId xmlns:a16="http://schemas.microsoft.com/office/drawing/2014/main" xmlns="" id="{A64AE010-4E75-42B9-8446-192994A2DC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3254" y="2"/>
            <a:ext cx="3777491" cy="6799483"/>
          </a:xfrm>
        </p:spPr>
      </p:pic>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29</a:t>
            </a:fld>
            <a:endParaRPr lang="zh-TW" altLang="en-US"/>
          </a:p>
        </p:txBody>
      </p:sp>
    </p:spTree>
    <p:extLst>
      <p:ext uri="{BB962C8B-B14F-4D97-AF65-F5344CB8AC3E}">
        <p14:creationId xmlns:p14="http://schemas.microsoft.com/office/powerpoint/2010/main" val="108576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t>研究動機及目標</a:t>
            </a:r>
            <a:endParaRPr lang="en-US" altLang="zh-TW" dirty="0"/>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案例分析</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3</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912649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8" name="圖片 7">
            <a:extLst>
              <a:ext uri="{FF2B5EF4-FFF2-40B4-BE49-F238E27FC236}">
                <a16:creationId xmlns:a16="http://schemas.microsoft.com/office/drawing/2014/main" xmlns="" id="{5E7E2464-78CD-421C-A603-2AF9727C2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256" y="1346620"/>
            <a:ext cx="5020647" cy="5370925"/>
          </a:xfrm>
          <a:prstGeom prst="rect">
            <a:avLst/>
          </a:prstGeom>
        </p:spPr>
      </p:pic>
      <p:sp>
        <p:nvSpPr>
          <p:cNvPr id="2" name="標題 1"/>
          <p:cNvSpPr>
            <a:spLocks noGrp="1"/>
          </p:cNvSpPr>
          <p:nvPr>
            <p:ph type="title"/>
          </p:nvPr>
        </p:nvSpPr>
        <p:spPr/>
        <p:txBody>
          <a:bodyPr/>
          <a:lstStyle/>
          <a:p>
            <a:r>
              <a:rPr lang="zh-TW" altLang="en-US" dirty="0"/>
              <a:t>搜尋所有相關重複步驟並取代</a:t>
            </a:r>
          </a:p>
        </p:txBody>
      </p:sp>
      <p:sp>
        <p:nvSpPr>
          <p:cNvPr id="3" name="內容版面配置區 2"/>
          <p:cNvSpPr>
            <a:spLocks noGrp="1"/>
          </p:cNvSpPr>
          <p:nvPr>
            <p:ph idx="1"/>
          </p:nvPr>
        </p:nvSpPr>
        <p:spPr>
          <a:xfrm>
            <a:off x="457200" y="1600200"/>
            <a:ext cx="4114800" cy="4525963"/>
          </a:xfrm>
        </p:spPr>
        <p:txBody>
          <a:bodyPr/>
          <a:lstStyle/>
          <a:p>
            <a:r>
              <a:rPr lang="zh-TW" altLang="en-US" dirty="0"/>
              <a:t>重複步驟條件</a:t>
            </a:r>
            <a:endParaRPr lang="en-US" altLang="zh-TW" dirty="0"/>
          </a:p>
          <a:p>
            <a:pPr lvl="1"/>
            <a:r>
              <a:rPr lang="zh-TW" altLang="en-US" dirty="0"/>
              <a:t>步驟順序相同</a:t>
            </a:r>
            <a:endParaRPr lang="en-US" altLang="zh-TW" dirty="0"/>
          </a:p>
          <a:p>
            <a:pPr lvl="1"/>
            <a:r>
              <a:rPr lang="zh-TW" altLang="en-US" dirty="0"/>
              <a:t>步驟名稱相同</a:t>
            </a:r>
            <a:endParaRPr lang="en-US" altLang="zh-TW" dirty="0"/>
          </a:p>
          <a:p>
            <a:pPr lvl="1"/>
            <a:r>
              <a:rPr lang="zh-TW" altLang="en-US" dirty="0"/>
              <a:t>參數數量相同</a:t>
            </a:r>
            <a:endParaRPr lang="en-US" altLang="zh-TW" dirty="0"/>
          </a:p>
          <a:p>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6" name="投影片編號版面配置區 5"/>
          <p:cNvSpPr>
            <a:spLocks noGrp="1"/>
          </p:cNvSpPr>
          <p:nvPr>
            <p:ph type="sldNum" sz="quarter" idx="12"/>
          </p:nvPr>
        </p:nvSpPr>
        <p:spPr>
          <a:xfrm>
            <a:off x="6968140" y="6356312"/>
            <a:ext cx="2133600" cy="365125"/>
          </a:xfrm>
        </p:spPr>
        <p:txBody>
          <a:bodyPr/>
          <a:lstStyle/>
          <a:p>
            <a:fld id="{13FAD93C-8EEF-4379-A78B-96216FC7FD3F}" type="slidenum">
              <a:rPr lang="zh-TW" altLang="en-US" smtClean="0"/>
              <a:pPr/>
              <a:t>30</a:t>
            </a:fld>
            <a:endParaRPr lang="zh-TW" altLang="en-US" dirty="0"/>
          </a:p>
        </p:txBody>
      </p:sp>
    </p:spTree>
    <p:extLst>
      <p:ext uri="{BB962C8B-B14F-4D97-AF65-F5344CB8AC3E}">
        <p14:creationId xmlns:p14="http://schemas.microsoft.com/office/powerpoint/2010/main" val="231187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8" name="圖片 7">
            <a:extLst>
              <a:ext uri="{FF2B5EF4-FFF2-40B4-BE49-F238E27FC236}">
                <a16:creationId xmlns:a16="http://schemas.microsoft.com/office/drawing/2014/main" xmlns="" id="{5E7E2464-78CD-421C-A603-2AF9727C2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256" y="1346620"/>
            <a:ext cx="5020647" cy="5370925"/>
          </a:xfrm>
          <a:prstGeom prst="rect">
            <a:avLst/>
          </a:prstGeom>
        </p:spPr>
      </p:pic>
      <p:sp>
        <p:nvSpPr>
          <p:cNvPr id="2" name="標題 1"/>
          <p:cNvSpPr>
            <a:spLocks noGrp="1"/>
          </p:cNvSpPr>
          <p:nvPr>
            <p:ph type="title"/>
          </p:nvPr>
        </p:nvSpPr>
        <p:spPr/>
        <p:txBody>
          <a:bodyPr/>
          <a:lstStyle/>
          <a:p>
            <a:r>
              <a:rPr lang="zh-TW" altLang="en-US" dirty="0"/>
              <a:t>搜尋所有相關重複步驟並取代</a:t>
            </a:r>
          </a:p>
        </p:txBody>
      </p:sp>
      <p:sp>
        <p:nvSpPr>
          <p:cNvPr id="3" name="內容版面配置區 2"/>
          <p:cNvSpPr>
            <a:spLocks noGrp="1"/>
          </p:cNvSpPr>
          <p:nvPr>
            <p:ph idx="1"/>
          </p:nvPr>
        </p:nvSpPr>
        <p:spPr>
          <a:xfrm>
            <a:off x="457200" y="1600200"/>
            <a:ext cx="4114800" cy="4525963"/>
          </a:xfrm>
        </p:spPr>
        <p:txBody>
          <a:bodyPr/>
          <a:lstStyle/>
          <a:p>
            <a:r>
              <a:rPr lang="zh-TW" altLang="en-US" dirty="0"/>
              <a:t>不同檔案類別</a:t>
            </a:r>
            <a:endParaRPr lang="en-US" altLang="zh-TW" dirty="0"/>
          </a:p>
          <a:p>
            <a:pPr lvl="1"/>
            <a:r>
              <a:rPr lang="en-US" altLang="zh-TW" dirty="0"/>
              <a:t>Test Suite</a:t>
            </a:r>
          </a:p>
          <a:p>
            <a:pPr lvl="1"/>
            <a:r>
              <a:rPr lang="en-US" altLang="zh-TW" dirty="0"/>
              <a:t>Resource File</a:t>
            </a:r>
            <a:endParaRPr lang="zh-TW" altLang="en-US" dirty="0"/>
          </a:p>
          <a:p>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6" name="投影片編號版面配置區 5"/>
          <p:cNvSpPr>
            <a:spLocks noGrp="1"/>
          </p:cNvSpPr>
          <p:nvPr>
            <p:ph type="sldNum" sz="quarter" idx="12"/>
          </p:nvPr>
        </p:nvSpPr>
        <p:spPr>
          <a:xfrm>
            <a:off x="6968140" y="6356312"/>
            <a:ext cx="2133600" cy="365125"/>
          </a:xfrm>
        </p:spPr>
        <p:txBody>
          <a:bodyPr/>
          <a:lstStyle/>
          <a:p>
            <a:fld id="{13FAD93C-8EEF-4379-A78B-96216FC7FD3F}" type="slidenum">
              <a:rPr lang="zh-TW" altLang="en-US" smtClean="0"/>
              <a:pPr/>
              <a:t>31</a:t>
            </a:fld>
            <a:endParaRPr lang="zh-TW" altLang="en-US" dirty="0"/>
          </a:p>
        </p:txBody>
      </p:sp>
    </p:spTree>
    <p:extLst>
      <p:ext uri="{BB962C8B-B14F-4D97-AF65-F5344CB8AC3E}">
        <p14:creationId xmlns:p14="http://schemas.microsoft.com/office/powerpoint/2010/main" val="3231111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32</a:t>
            </a:fld>
            <a:endParaRPr lang="zh-TW" altLang="en-US"/>
          </a:p>
        </p:txBody>
      </p:sp>
      <p:pic>
        <p:nvPicPr>
          <p:cNvPr id="12290" name="Picture 2" descr="E:\Google Driver\master\論文\picture\ppt用\Search duplicate steps test 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030" y="1340768"/>
            <a:ext cx="6363259" cy="503116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691680" y="1628800"/>
            <a:ext cx="5832648"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979711" y="4330846"/>
            <a:ext cx="5904657" cy="754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51720" y="5589240"/>
            <a:ext cx="5832648" cy="782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352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搜尋所有相關重複步驟並取代</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33</a:t>
            </a:fld>
            <a:endParaRPr lang="zh-TW" altLang="en-US"/>
          </a:p>
        </p:txBody>
      </p:sp>
      <p:pic>
        <p:nvPicPr>
          <p:cNvPr id="13314" name="Picture 2" descr="E:\Google Driver\master\論文\picture\ppt用\Search duplicate steps test dat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23272"/>
            <a:ext cx="6135688" cy="37719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395872" y="4329100"/>
            <a:ext cx="4912431" cy="1366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2114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xmlns="" id="{3F33DC3C-85B1-4CA5-87E7-5275ECE47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921" y="1680075"/>
            <a:ext cx="4656557" cy="4704762"/>
          </a:xfrm>
          <a:prstGeom prst="rect">
            <a:avLst/>
          </a:prstGeom>
        </p:spPr>
      </p:pic>
      <p:sp>
        <p:nvSpPr>
          <p:cNvPr id="2" name="標題 1"/>
          <p:cNvSpPr>
            <a:spLocks noGrp="1"/>
          </p:cNvSpPr>
          <p:nvPr>
            <p:ph type="title"/>
          </p:nvPr>
        </p:nvSpPr>
        <p:spPr/>
        <p:txBody>
          <a:bodyPr/>
          <a:lstStyle/>
          <a:p>
            <a:r>
              <a:rPr lang="zh-TW" altLang="en-US" dirty="0"/>
              <a:t>搜尋所有相關重複步驟並取代</a:t>
            </a:r>
          </a:p>
        </p:txBody>
      </p:sp>
      <p:sp>
        <p:nvSpPr>
          <p:cNvPr id="3" name="內容版面配置區 2"/>
          <p:cNvSpPr>
            <a:spLocks noGrp="1"/>
          </p:cNvSpPr>
          <p:nvPr>
            <p:ph idx="1"/>
          </p:nvPr>
        </p:nvSpPr>
        <p:spPr>
          <a:xfrm>
            <a:off x="0" y="1600200"/>
            <a:ext cx="5076056" cy="4525963"/>
          </a:xfrm>
        </p:spPr>
        <p:txBody>
          <a:bodyPr/>
          <a:lstStyle/>
          <a:p>
            <a:r>
              <a:rPr lang="zh-TW" altLang="en-US" dirty="0"/>
              <a:t>以新關鍵字取代重複步驟</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34</a:t>
            </a:fld>
            <a:endParaRPr lang="zh-TW" altLang="en-US"/>
          </a:p>
        </p:txBody>
      </p:sp>
    </p:spTree>
    <p:extLst>
      <p:ext uri="{BB962C8B-B14F-4D97-AF65-F5344CB8AC3E}">
        <p14:creationId xmlns:p14="http://schemas.microsoft.com/office/powerpoint/2010/main" val="200424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10" name="圖片 9">
            <a:extLst>
              <a:ext uri="{FF2B5EF4-FFF2-40B4-BE49-F238E27FC236}">
                <a16:creationId xmlns:a16="http://schemas.microsoft.com/office/drawing/2014/main" xmlns="" id="{79F092C4-4009-413F-A138-2F948A478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780928"/>
            <a:ext cx="6134100" cy="4010025"/>
          </a:xfrm>
          <a:prstGeom prst="rect">
            <a:avLst/>
          </a:prstGeom>
        </p:spPr>
      </p:pic>
      <p:sp>
        <p:nvSpPr>
          <p:cNvPr id="2" name="標題 1"/>
          <p:cNvSpPr>
            <a:spLocks noGrp="1"/>
          </p:cNvSpPr>
          <p:nvPr>
            <p:ph type="title"/>
          </p:nvPr>
        </p:nvSpPr>
        <p:spPr/>
        <p:txBody>
          <a:bodyPr/>
          <a:lstStyle/>
          <a:p>
            <a:r>
              <a:rPr lang="zh-TW" altLang="en-US" sz="2800" dirty="0"/>
              <a:t>搜尋未引入所需測試資源的測試檔案並自動引入</a:t>
            </a:r>
          </a:p>
        </p:txBody>
      </p:sp>
      <p:sp>
        <p:nvSpPr>
          <p:cNvPr id="3" name="內容版面配置區 2"/>
          <p:cNvSpPr>
            <a:spLocks noGrp="1"/>
          </p:cNvSpPr>
          <p:nvPr>
            <p:ph idx="1"/>
          </p:nvPr>
        </p:nvSpPr>
        <p:spPr>
          <a:xfrm>
            <a:off x="179512" y="1628800"/>
            <a:ext cx="4258816" cy="4525963"/>
          </a:xfrm>
        </p:spPr>
        <p:txBody>
          <a:bodyPr/>
          <a:lstStyle/>
          <a:p>
            <a:r>
              <a:rPr lang="zh-TW" altLang="en-US" dirty="0"/>
              <a:t>使用新關鍵字之檔案</a:t>
            </a:r>
            <a:endParaRPr lang="en-US" altLang="zh-TW" dirty="0"/>
          </a:p>
          <a:p>
            <a:r>
              <a:rPr lang="zh-TW" altLang="en-US" dirty="0"/>
              <a:t>於</a:t>
            </a:r>
            <a:r>
              <a:rPr lang="en-US" altLang="zh-TW" dirty="0"/>
              <a:t>Settings</a:t>
            </a:r>
            <a:r>
              <a:rPr lang="zh-TW" altLang="en-US" dirty="0"/>
              <a:t>中驗證</a:t>
            </a:r>
            <a:endParaRPr lang="en-US" altLang="zh-TW" dirty="0"/>
          </a:p>
          <a:p>
            <a:pPr lvl="1"/>
            <a:r>
              <a:rPr lang="en-US" altLang="zh-TW" dirty="0"/>
              <a:t>Resource</a:t>
            </a:r>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35</a:t>
            </a:fld>
            <a:endParaRPr lang="zh-TW" altLang="en-US"/>
          </a:p>
        </p:txBody>
      </p:sp>
    </p:spTree>
    <p:extLst>
      <p:ext uri="{BB962C8B-B14F-4D97-AF65-F5344CB8AC3E}">
        <p14:creationId xmlns:p14="http://schemas.microsoft.com/office/powerpoint/2010/main" val="2733335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800" dirty="0"/>
              <a:t>搜尋未引入所需測試資源的測試檔案並自動引入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36</a:t>
            </a:fld>
            <a:endParaRPr lang="zh-TW" altLang="en-US"/>
          </a:p>
        </p:txBody>
      </p:sp>
      <p:pic>
        <p:nvPicPr>
          <p:cNvPr id="8" name="Picture 2" descr="E:\Google Driver\master\論文\picture\ppt用\Search duplicate steps test dat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23272"/>
            <a:ext cx="6135688" cy="37719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123729" y="2564904"/>
            <a:ext cx="273630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43301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移動關鍵字宣告流程</a:t>
            </a:r>
          </a:p>
        </p:txBody>
      </p:sp>
      <p:sp>
        <p:nvSpPr>
          <p:cNvPr id="3" name="內容版面配置區 2"/>
          <p:cNvSpPr>
            <a:spLocks noGrp="1"/>
          </p:cNvSpPr>
          <p:nvPr>
            <p:ph idx="1"/>
          </p:nvPr>
        </p:nvSpPr>
        <p:spPr>
          <a:xfrm>
            <a:off x="457200" y="1600200"/>
            <a:ext cx="5194920" cy="4525963"/>
          </a:xfrm>
        </p:spPr>
        <p:txBody>
          <a:bodyPr/>
          <a:lstStyle/>
          <a:p>
            <a:r>
              <a:rPr lang="zh-TW" altLang="en-US" dirty="0"/>
              <a:t>解析測試專案</a:t>
            </a:r>
            <a:endParaRPr lang="en-US" altLang="zh-TW" dirty="0"/>
          </a:p>
          <a:p>
            <a:r>
              <a:rPr lang="zh-TW" altLang="en-US" dirty="0"/>
              <a:t>移動關鍵字宣告</a:t>
            </a:r>
            <a:endParaRPr lang="en-US" altLang="zh-TW" dirty="0"/>
          </a:p>
          <a:p>
            <a:r>
              <a:rPr lang="zh-TW" altLang="en-US" dirty="0"/>
              <a:t>搜尋使用被移動關鍵字但未引入所需測試資源的測試檔案並自動引入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37</a:t>
            </a:fld>
            <a:endParaRPr lang="zh-TW" altLang="en-US"/>
          </a:p>
        </p:txBody>
      </p:sp>
      <p:pic>
        <p:nvPicPr>
          <p:cNvPr id="3075" name="Picture 3" descr="E:\Google Driver\master\論文\picture\ppt用\Move_definition_of_keywo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772816"/>
            <a:ext cx="25812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111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移動關鍵字宣告</a:t>
            </a:r>
          </a:p>
        </p:txBody>
      </p:sp>
      <p:sp>
        <p:nvSpPr>
          <p:cNvPr id="3" name="內容版面配置區 2"/>
          <p:cNvSpPr>
            <a:spLocks noGrp="1"/>
          </p:cNvSpPr>
          <p:nvPr>
            <p:ph idx="1"/>
          </p:nvPr>
        </p:nvSpPr>
        <p:spPr>
          <a:xfrm>
            <a:off x="457200" y="1600200"/>
            <a:ext cx="5554960" cy="4525963"/>
          </a:xfrm>
        </p:spPr>
        <p:txBody>
          <a:bodyPr/>
          <a:lstStyle/>
          <a:p>
            <a:r>
              <a:rPr lang="zh-TW" altLang="en-US" dirty="0"/>
              <a:t>移除關鍵字宣告</a:t>
            </a:r>
            <a:endParaRPr lang="en-US" altLang="zh-TW" dirty="0"/>
          </a:p>
          <a:p>
            <a:r>
              <a:rPr lang="zh-TW" altLang="en-US" dirty="0"/>
              <a:t>新增關鍵字宣告</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38</a:t>
            </a:fld>
            <a:endParaRPr lang="zh-TW" altLang="en-US"/>
          </a:p>
        </p:txBody>
      </p:sp>
      <p:pic>
        <p:nvPicPr>
          <p:cNvPr id="9218" name="Picture 2" descr="E:\Google Driver\master\論文\picture\ppt用\Move_definition_of_keyword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2" y="2015331"/>
            <a:ext cx="25812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32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xmlns="" id="{DA6B9C10-4ABB-4EB1-BE55-5E57D6657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686" y="3313811"/>
            <a:ext cx="5177028" cy="3407664"/>
          </a:xfrm>
          <a:prstGeom prst="rect">
            <a:avLst/>
          </a:prstGeom>
        </p:spPr>
      </p:pic>
      <p:sp>
        <p:nvSpPr>
          <p:cNvPr id="2" name="標題 1"/>
          <p:cNvSpPr>
            <a:spLocks noGrp="1"/>
          </p:cNvSpPr>
          <p:nvPr>
            <p:ph type="title"/>
          </p:nvPr>
        </p:nvSpPr>
        <p:spPr/>
        <p:txBody>
          <a:bodyPr/>
          <a:lstStyle/>
          <a:p>
            <a:r>
              <a:rPr lang="zh-TW" altLang="en-US" sz="2000" dirty="0"/>
              <a:t>搜尋使用被移動關鍵字但未引入所需測試資源的測試檔案並自動引入</a:t>
            </a:r>
          </a:p>
        </p:txBody>
      </p:sp>
      <p:sp>
        <p:nvSpPr>
          <p:cNvPr id="3" name="內容版面配置區 2"/>
          <p:cNvSpPr>
            <a:spLocks noGrp="1"/>
          </p:cNvSpPr>
          <p:nvPr>
            <p:ph idx="1"/>
          </p:nvPr>
        </p:nvSpPr>
        <p:spPr>
          <a:xfrm>
            <a:off x="107504" y="1639341"/>
            <a:ext cx="4788024" cy="4525963"/>
          </a:xfrm>
        </p:spPr>
        <p:txBody>
          <a:bodyPr/>
          <a:lstStyle/>
          <a:p>
            <a:r>
              <a:rPr lang="zh-TW" altLang="en-US" dirty="0"/>
              <a:t>使用被移動關鍵字條件</a:t>
            </a:r>
            <a:endParaRPr lang="en-US" altLang="zh-TW" dirty="0"/>
          </a:p>
          <a:p>
            <a:pPr lvl="1"/>
            <a:r>
              <a:rPr lang="zh-TW" altLang="en-US" dirty="0"/>
              <a:t>是否使用同名關鍵字</a:t>
            </a:r>
            <a:endParaRPr lang="en-US" altLang="zh-TW" dirty="0"/>
          </a:p>
          <a:p>
            <a:pPr lvl="1"/>
            <a:r>
              <a:rPr lang="zh-TW" altLang="en-US" dirty="0"/>
              <a:t>是否引入原先測試資源</a:t>
            </a:r>
            <a:endParaRPr lang="en-US" altLang="zh-TW" dirty="0"/>
          </a:p>
          <a:p>
            <a:r>
              <a:rPr lang="zh-TW" altLang="en-US" dirty="0"/>
              <a:t>引入所需測試資源</a:t>
            </a:r>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39</a:t>
            </a:fld>
            <a:endParaRPr lang="zh-TW" altLang="en-US"/>
          </a:p>
        </p:txBody>
      </p:sp>
    </p:spTree>
    <p:extLst>
      <p:ext uri="{BB962C8B-B14F-4D97-AF65-F5344CB8AC3E}">
        <p14:creationId xmlns:p14="http://schemas.microsoft.com/office/powerpoint/2010/main" val="123020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關鍵字的重複使用</a:t>
            </a:r>
            <a:endParaRPr lang="en-US" altLang="zh-TW" dirty="0"/>
          </a:p>
          <a:p>
            <a:pPr lvl="1"/>
            <a:r>
              <a:rPr lang="zh-TW" altLang="en-US" dirty="0"/>
              <a:t>多個關鍵字視為一個測試流程，</a:t>
            </a:r>
            <a:r>
              <a:rPr lang="en-US" altLang="zh-TW" dirty="0"/>
              <a:t/>
            </a:r>
            <a:br>
              <a:rPr lang="en-US" altLang="zh-TW" dirty="0"/>
            </a:br>
            <a:r>
              <a:rPr lang="zh-TW" altLang="en-US" dirty="0"/>
              <a:t>並且被重複使用</a:t>
            </a:r>
            <a:endParaRPr lang="en-US" altLang="zh-TW" dirty="0"/>
          </a:p>
          <a:p>
            <a:pPr lvl="1"/>
            <a:r>
              <a:rPr lang="zh-TW" altLang="en-US" dirty="0">
                <a:solidFill>
                  <a:schemeClr val="accent1">
                    <a:lumMod val="40000"/>
                    <a:lumOff val="60000"/>
                  </a:schemeClr>
                </a:solidFill>
              </a:rPr>
              <a:t>單個關鍵字被重複使用</a:t>
            </a:r>
            <a:endParaRPr lang="en-US" altLang="zh-TW" dirty="0">
              <a:solidFill>
                <a:schemeClr val="accent1">
                  <a:lumMod val="40000"/>
                  <a:lumOff val="60000"/>
                </a:schemeClr>
              </a:solidFill>
            </a:endParaRPr>
          </a:p>
          <a:p>
            <a:pPr lvl="1"/>
            <a:endParaRPr lang="en-US" altLang="zh-TW" sz="24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a:t>
            </a:fld>
            <a:endParaRPr lang="zh-TW" altLang="en-US"/>
          </a:p>
        </p:txBody>
      </p:sp>
    </p:spTree>
    <p:extLst>
      <p:ext uri="{BB962C8B-B14F-4D97-AF65-F5344CB8AC3E}">
        <p14:creationId xmlns:p14="http://schemas.microsoft.com/office/powerpoint/2010/main" val="2282495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000" dirty="0"/>
              <a:t>搜尋使用被移動關鍵字但未引入所需測試資源的測試檔案並自動引入</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40</a:t>
            </a:fld>
            <a:endParaRPr lang="zh-TW" altLang="en-US"/>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812814"/>
            <a:ext cx="9145015" cy="392044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67544" y="2492896"/>
            <a:ext cx="2088233" cy="239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78603" y="5229200"/>
            <a:ext cx="285729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508104" y="5229200"/>
            <a:ext cx="280831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71617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a:t>
            </a:r>
            <a:r>
              <a:rPr lang="zh-TW" altLang="en-US" dirty="0"/>
              <a:t>外掛程式延伸功能</a:t>
            </a:r>
          </a:p>
        </p:txBody>
      </p:sp>
      <p:sp>
        <p:nvSpPr>
          <p:cNvPr id="3" name="內容版面配置區 2"/>
          <p:cNvSpPr>
            <a:spLocks noGrp="1"/>
          </p:cNvSpPr>
          <p:nvPr>
            <p:ph idx="1"/>
          </p:nvPr>
        </p:nvSpPr>
        <p:spPr/>
        <p:txBody>
          <a:bodyPr/>
          <a:lstStyle/>
          <a:p>
            <a:r>
              <a:rPr lang="zh-TW" altLang="en-US" dirty="0"/>
              <a:t>抽取重複步驟成為新關鍵字</a:t>
            </a:r>
            <a:endParaRPr lang="en-US" altLang="zh-TW" dirty="0"/>
          </a:p>
          <a:p>
            <a:r>
              <a:rPr lang="zh-TW" altLang="en-US" dirty="0"/>
              <a:t>移動關鍵字宣告</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41</a:t>
            </a:fld>
            <a:endParaRPr lang="zh-TW" altLang="en-US"/>
          </a:p>
        </p:txBody>
      </p:sp>
    </p:spTree>
    <p:extLst>
      <p:ext uri="{BB962C8B-B14F-4D97-AF65-F5344CB8AC3E}">
        <p14:creationId xmlns:p14="http://schemas.microsoft.com/office/powerpoint/2010/main" val="3858308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a:t>
            </a:r>
            <a:r>
              <a:rPr lang="zh-TW" altLang="en-US" dirty="0"/>
              <a:t>外掛程式延伸功能</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42</a:t>
            </a:fld>
            <a:endParaRPr lang="zh-TW" alt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5656" y="1440256"/>
            <a:ext cx="6599099" cy="484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73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抽取重複步驟成為新關鍵字流程</a:t>
            </a:r>
            <a:endParaRPr lang="en-US" altLang="zh-TW" dirty="0"/>
          </a:p>
        </p:txBody>
      </p:sp>
      <p:sp>
        <p:nvSpPr>
          <p:cNvPr id="3" name="內容版面配置區 2"/>
          <p:cNvSpPr>
            <a:spLocks noGrp="1"/>
          </p:cNvSpPr>
          <p:nvPr>
            <p:ph idx="1"/>
          </p:nvPr>
        </p:nvSpPr>
        <p:spPr/>
        <p:txBody>
          <a:bodyPr/>
          <a:lstStyle/>
          <a:p>
            <a:r>
              <a:rPr lang="zh-TW" altLang="en-US" dirty="0"/>
              <a:t>抽取步驟成為新關鍵字</a:t>
            </a:r>
            <a:endParaRPr lang="en-US" altLang="zh-TW" dirty="0"/>
          </a:p>
          <a:p>
            <a:r>
              <a:rPr lang="zh-TW" altLang="en-US" dirty="0"/>
              <a:t>搜尋重複步驟並以新關鍵字進行取代</a:t>
            </a:r>
            <a:endParaRPr lang="en-US" altLang="zh-TW" dirty="0"/>
          </a:p>
          <a:p>
            <a:r>
              <a:rPr lang="zh-TW" altLang="en-US" dirty="0"/>
              <a:t>引入新關鍵字所需測試資源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43</a:t>
            </a:fld>
            <a:endParaRPr lang="zh-TW" altLang="en-US"/>
          </a:p>
        </p:txBody>
      </p:sp>
    </p:spTree>
    <p:extLst>
      <p:ext uri="{BB962C8B-B14F-4D97-AF65-F5344CB8AC3E}">
        <p14:creationId xmlns:p14="http://schemas.microsoft.com/office/powerpoint/2010/main" val="1056381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抽取步驟成為新關鍵字</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44</a:t>
            </a:fld>
            <a:endParaRPr lang="zh-TW" altLang="en-US"/>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31640" y="1342393"/>
            <a:ext cx="6481253" cy="543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4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抽取步驟成為新關鍵字</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45</a:t>
            </a:fld>
            <a:endParaRPr lang="zh-TW" altLang="en-US"/>
          </a:p>
        </p:txBody>
      </p:sp>
      <p:pic>
        <p:nvPicPr>
          <p:cNvPr id="17410" name="Picture 2" descr="E:\Google Driver\master\論文\picture\ppt用\choose_file_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4" y="4174458"/>
            <a:ext cx="4644516" cy="2229662"/>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E:\Google Driver\master\論文\picture\ppt用\Eclipse_create_keyword_in_cas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98" y="1340768"/>
            <a:ext cx="5292589" cy="28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02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651" y="1679968"/>
            <a:ext cx="9055516" cy="444391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TW" altLang="en-US" sz="3600" dirty="0"/>
              <a:t>搜尋重複步驟並以新關鍵字進行取代</a:t>
            </a:r>
            <a:endParaRPr lang="en-US" altLang="zh-TW" sz="36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46</a:t>
            </a:fld>
            <a:endParaRPr lang="zh-TW" altLang="en-US"/>
          </a:p>
        </p:txBody>
      </p:sp>
    </p:spTree>
    <p:extLst>
      <p:ext uri="{BB962C8B-B14F-4D97-AF65-F5344CB8AC3E}">
        <p14:creationId xmlns:p14="http://schemas.microsoft.com/office/powerpoint/2010/main" val="3080178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搜尋重複步驟並以新關鍵字進行取代</a:t>
            </a:r>
            <a:endParaRPr lang="en-US" altLang="zh-TW" sz="36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47</a:t>
            </a:fld>
            <a:endParaRPr lang="zh-TW" altLang="en-US"/>
          </a:p>
        </p:txBody>
      </p:sp>
      <p:pic>
        <p:nvPicPr>
          <p:cNvPr id="7" name="Picture 4" descr="E:\Google Driver\master\論文\picture\ppt用\replace_duplicate_steps_with_new_keyword_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28" y="1887570"/>
            <a:ext cx="652621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220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搜尋重複步驟並以新關鍵字進行取代</a:t>
            </a:r>
            <a:endParaRPr lang="en-US" altLang="zh-TW" sz="36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48</a:t>
            </a:fld>
            <a:endParaRPr lang="zh-TW" altLang="en-US"/>
          </a:p>
        </p:txBody>
      </p:sp>
      <p:pic>
        <p:nvPicPr>
          <p:cNvPr id="8" name="Picture 2" descr="E:\Google Driver\master\論文\picture\ppt用\add_argument_for_keyword_replacing_duplicate_steps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72816"/>
            <a:ext cx="6120680" cy="420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45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引入新關鍵字所需測試資源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49</a:t>
            </a:fld>
            <a:endParaRPr lang="zh-TW" altLang="en-US"/>
          </a:p>
        </p:txBody>
      </p:sp>
      <p:pic>
        <p:nvPicPr>
          <p:cNvPr id="21506" name="Picture 2" descr="E:\Thiese_Local\Thesis_latex\Gene_Thesis_2021\picture\ch4\sequenceDiagram\Import_resource_for_new_keyword_in_eclipse_sequence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89279"/>
            <a:ext cx="9115841" cy="342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測試腳本中的步驟相同但參數數值不同</a:t>
            </a:r>
            <a:endParaRPr lang="en-US" altLang="zh-TW" dirty="0"/>
          </a:p>
          <a:p>
            <a:pPr lvl="1"/>
            <a:r>
              <a:rPr lang="zh-TW" altLang="en-US" dirty="0"/>
              <a:t>增加開發成本</a:t>
            </a:r>
            <a:endParaRPr lang="en-US" altLang="zh-TW" dirty="0"/>
          </a:p>
          <a:p>
            <a:pPr lvl="1"/>
            <a:r>
              <a:rPr lang="zh-TW" altLang="en-US" dirty="0"/>
              <a:t>增加修改成本</a:t>
            </a:r>
            <a:endParaRPr lang="en-US" altLang="zh-TW" dirty="0"/>
          </a:p>
          <a:p>
            <a:pPr marL="457200" lvl="1" indent="0">
              <a:buNone/>
            </a:pPr>
            <a:endParaRPr lang="en-US" altLang="zh-TW" dirty="0"/>
          </a:p>
          <a:p>
            <a:pPr marL="457200" lvl="1" indent="0">
              <a:buNone/>
            </a:pPr>
            <a:endParaRPr lang="en-US" altLang="zh-TW" dirty="0"/>
          </a:p>
          <a:p>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a:t>
            </a:fld>
            <a:endParaRPr lang="zh-TW" altLang="en-US"/>
          </a:p>
        </p:txBody>
      </p:sp>
    </p:spTree>
    <p:extLst>
      <p:ext uri="{BB962C8B-B14F-4D97-AF65-F5344CB8AC3E}">
        <p14:creationId xmlns:p14="http://schemas.microsoft.com/office/powerpoint/2010/main" val="943771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移動關鍵字宣告流程</a:t>
            </a:r>
          </a:p>
        </p:txBody>
      </p:sp>
      <p:sp>
        <p:nvSpPr>
          <p:cNvPr id="3" name="內容版面配置區 2"/>
          <p:cNvSpPr>
            <a:spLocks noGrp="1"/>
          </p:cNvSpPr>
          <p:nvPr>
            <p:ph idx="1"/>
          </p:nvPr>
        </p:nvSpPr>
        <p:spPr/>
        <p:txBody>
          <a:bodyPr/>
          <a:lstStyle/>
          <a:p>
            <a:r>
              <a:rPr lang="zh-TW" altLang="en-US" dirty="0"/>
              <a:t>移動關鍵字宣告並引入所需測試資源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50</a:t>
            </a:fld>
            <a:endParaRPr lang="zh-TW" altLang="en-US"/>
          </a:p>
        </p:txBody>
      </p:sp>
    </p:spTree>
    <p:extLst>
      <p:ext uri="{BB962C8B-B14F-4D97-AF65-F5344CB8AC3E}">
        <p14:creationId xmlns:p14="http://schemas.microsoft.com/office/powerpoint/2010/main" val="2581527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移動關鍵字宣告並引入所需測試資源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51</a:t>
            </a:fld>
            <a:endParaRPr lang="zh-TW" alt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19672" y="1340986"/>
            <a:ext cx="6048672" cy="541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423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t>案例分析</a:t>
            </a:r>
          </a:p>
          <a:p>
            <a:r>
              <a:rPr lang="zh-TW" altLang="en-US" dirty="0">
                <a:solidFill>
                  <a:schemeClr val="accent1">
                    <a:lumMod val="40000"/>
                    <a:lumOff val="60000"/>
                  </a:schemeClr>
                </a:solidFill>
              </a:rPr>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52</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06177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案例分析</a:t>
            </a:r>
          </a:p>
        </p:txBody>
      </p:sp>
      <p:sp>
        <p:nvSpPr>
          <p:cNvPr id="3" name="內容版面配置區 2"/>
          <p:cNvSpPr>
            <a:spLocks noGrp="1"/>
          </p:cNvSpPr>
          <p:nvPr>
            <p:ph idx="1"/>
          </p:nvPr>
        </p:nvSpPr>
        <p:spPr/>
        <p:txBody>
          <a:bodyPr/>
          <a:lstStyle/>
          <a:p>
            <a:r>
              <a:rPr lang="zh-TW" altLang="en-US" dirty="0"/>
              <a:t>案例一</a:t>
            </a:r>
            <a:r>
              <a:rPr lang="en-US" altLang="zh-TW" dirty="0"/>
              <a:t>:</a:t>
            </a:r>
            <a:r>
              <a:rPr lang="zh-TW" altLang="en-US" dirty="0"/>
              <a:t>抽取測試腳本中的重複步驟成為新關鍵字並引入所需測試資源</a:t>
            </a:r>
            <a:endParaRPr lang="en-US" altLang="zh-TW" dirty="0"/>
          </a:p>
          <a:p>
            <a:r>
              <a:rPr lang="zh-TW" altLang="en-US" dirty="0"/>
              <a:t>案例二：移動測試資源中的關鍵字宣告並引入所需測試資源</a:t>
            </a:r>
            <a:endParaRPr lang="en-US" altLang="zh-TW" dirty="0"/>
          </a:p>
          <a:p>
            <a:r>
              <a:rPr lang="zh-TW" altLang="en-US" dirty="0"/>
              <a:t>比較使用兩種工具的時間差異</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53</a:t>
            </a:fld>
            <a:endParaRPr lang="zh-TW" altLang="en-US"/>
          </a:p>
        </p:txBody>
      </p:sp>
    </p:spTree>
    <p:extLst>
      <p:ext uri="{BB962C8B-B14F-4D97-AF65-F5344CB8AC3E}">
        <p14:creationId xmlns:p14="http://schemas.microsoft.com/office/powerpoint/2010/main" val="1766966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2300" dirty="0"/>
              <a:t>案例一</a:t>
            </a:r>
            <a:r>
              <a:rPr lang="en-US" altLang="zh-TW" sz="2300" dirty="0"/>
              <a:t>:</a:t>
            </a:r>
            <a:r>
              <a:rPr lang="zh-TW" altLang="en-US" sz="2300" dirty="0"/>
              <a:t>抽取測試腳本中的重複步驟成為新關鍵字並引入所需測試資源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54</a:t>
            </a:fld>
            <a:endParaRPr lang="zh-TW" altLang="en-US"/>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628799"/>
            <a:ext cx="9143998" cy="409543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77860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58011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6179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2300" dirty="0"/>
              <a:t>案例一</a:t>
            </a:r>
            <a:r>
              <a:rPr lang="en-US" altLang="zh-TW" sz="2300" dirty="0"/>
              <a:t>:</a:t>
            </a:r>
            <a:r>
              <a:rPr lang="zh-TW" altLang="en-US" sz="2300" dirty="0"/>
              <a:t>抽取測試腳本中的重複步驟成為新關鍵字並引入所需測試資源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55</a:t>
            </a:fld>
            <a:endParaRPr lang="zh-TW" alt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85714" y="2459843"/>
            <a:ext cx="4610100" cy="2567757"/>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292080" y="4213076"/>
            <a:ext cx="3312368" cy="8145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內容版面配置區 2"/>
          <p:cNvSpPr>
            <a:spLocks noGrp="1"/>
          </p:cNvSpPr>
          <p:nvPr>
            <p:ph idx="1"/>
          </p:nvPr>
        </p:nvSpPr>
        <p:spPr>
          <a:xfrm>
            <a:off x="251520" y="1628800"/>
            <a:ext cx="4479655" cy="4525963"/>
          </a:xfrm>
        </p:spPr>
        <p:txBody>
          <a:bodyPr/>
          <a:lstStyle/>
          <a:p>
            <a:r>
              <a:rPr lang="zh-TW" altLang="en-US" dirty="0"/>
              <a:t>關鍵字順序相同</a:t>
            </a:r>
            <a:endParaRPr lang="en-US" altLang="zh-TW" dirty="0"/>
          </a:p>
          <a:p>
            <a:r>
              <a:rPr lang="zh-TW" altLang="en-US" dirty="0"/>
              <a:t>參數數量相同</a:t>
            </a:r>
            <a:endParaRPr lang="en-US" altLang="zh-TW" dirty="0"/>
          </a:p>
          <a:p>
            <a:r>
              <a:rPr lang="zh-TW" altLang="en-US" dirty="0"/>
              <a:t>使用關鍵字名稱相同</a:t>
            </a:r>
          </a:p>
        </p:txBody>
      </p:sp>
    </p:spTree>
    <p:extLst>
      <p:ext uri="{BB962C8B-B14F-4D97-AF65-F5344CB8AC3E}">
        <p14:creationId xmlns:p14="http://schemas.microsoft.com/office/powerpoint/2010/main" val="2259484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628800"/>
            <a:ext cx="9143998" cy="4095439"/>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0" y="274638"/>
            <a:ext cx="9144000" cy="1143000"/>
          </a:xfrm>
        </p:spPr>
        <p:txBody>
          <a:bodyPr/>
          <a:lstStyle/>
          <a:p>
            <a:r>
              <a:rPr lang="zh-TW" altLang="en-US" sz="2300" dirty="0"/>
              <a:t>案例一</a:t>
            </a:r>
            <a:r>
              <a:rPr lang="en-US" altLang="zh-TW" sz="2300" dirty="0"/>
              <a:t>:</a:t>
            </a:r>
            <a:r>
              <a:rPr lang="zh-TW" altLang="en-US" sz="2300" dirty="0"/>
              <a:t>抽取測試腳本中的重複步驟成為新關鍵字並引入所需測試資源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56</a:t>
            </a:fld>
            <a:endParaRPr lang="zh-TW" altLang="en-US"/>
          </a:p>
        </p:txBody>
      </p:sp>
      <p:sp>
        <p:nvSpPr>
          <p:cNvPr id="8" name="矩形 7"/>
          <p:cNvSpPr/>
          <p:nvPr/>
        </p:nvSpPr>
        <p:spPr>
          <a:xfrm>
            <a:off x="77860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580112" y="5013176"/>
            <a:ext cx="285729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7955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57</a:t>
            </a:fld>
            <a:endParaRPr lang="zh-TW" altLang="en-US"/>
          </a:p>
        </p:txBody>
      </p:sp>
      <p:pic>
        <p:nvPicPr>
          <p:cNvPr id="25602" name="Picture 2" descr="E:\Google Driver\master\論文\picture\ppt用\case1_new_keywo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227" y="1546870"/>
            <a:ext cx="29527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23728" y="2708920"/>
            <a:ext cx="6616248" cy="369186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339752" y="4081480"/>
            <a:ext cx="936104" cy="14357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內容版面配置區 2"/>
          <p:cNvSpPr>
            <a:spLocks noGrp="1"/>
          </p:cNvSpPr>
          <p:nvPr>
            <p:ph idx="1"/>
          </p:nvPr>
        </p:nvSpPr>
        <p:spPr>
          <a:xfrm>
            <a:off x="251520" y="1466589"/>
            <a:ext cx="4479655" cy="4525963"/>
          </a:xfrm>
        </p:spPr>
        <p:txBody>
          <a:bodyPr/>
          <a:lstStyle/>
          <a:p>
            <a:r>
              <a:rPr lang="zh-TW" altLang="en-US" dirty="0"/>
              <a:t>新關鍵字架構</a:t>
            </a:r>
            <a:endParaRPr lang="en-US" altLang="zh-TW" dirty="0"/>
          </a:p>
          <a:p>
            <a:r>
              <a:rPr lang="zh-TW" altLang="en-US" dirty="0"/>
              <a:t>搜尋重複步驟</a:t>
            </a:r>
            <a:endParaRPr lang="en-US" altLang="zh-TW" dirty="0"/>
          </a:p>
        </p:txBody>
      </p:sp>
    </p:spTree>
    <p:extLst>
      <p:ext uri="{BB962C8B-B14F-4D97-AF65-F5344CB8AC3E}">
        <p14:creationId xmlns:p14="http://schemas.microsoft.com/office/powerpoint/2010/main" val="3563764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dirty="0"/>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58</a:t>
            </a:fld>
            <a:endParaRPr lang="zh-TW"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8919" y="47394"/>
            <a:ext cx="3453754" cy="664966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Google Driver\master\論文\picture\ppt用\Import_resource_in_cas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87868"/>
            <a:ext cx="2470303" cy="679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938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使用擴充後之</a:t>
            </a:r>
            <a:r>
              <a:rPr lang="en-US" altLang="zh-TW" sz="4000" dirty="0"/>
              <a:t>RF Refactoring</a:t>
            </a:r>
            <a:endParaRPr lang="zh-TW" altLang="en-US" sz="40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59</a:t>
            </a:fld>
            <a:endParaRPr lang="zh-TW" altLang="en-US"/>
          </a:p>
        </p:txBody>
      </p:sp>
      <p:sp>
        <p:nvSpPr>
          <p:cNvPr id="7" name="內容版面配置區 2"/>
          <p:cNvSpPr txBox="1">
            <a:spLocks/>
          </p:cNvSpPr>
          <p:nvPr/>
        </p:nvSpPr>
        <p:spPr bwMode="auto">
          <a:xfrm>
            <a:off x="1835696" y="3212976"/>
            <a:ext cx="5482952" cy="68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hlinkClick r:id="rId3" action="ppaction://hlinkfile"/>
              </a:rPr>
              <a:t>抽取重複步驟成為新關鍵字</a:t>
            </a:r>
            <a:endParaRPr kumimoji="0" lang="zh-TW" altLang="en-US" dirty="0"/>
          </a:p>
        </p:txBody>
      </p:sp>
    </p:spTree>
    <p:extLst>
      <p:ext uri="{BB962C8B-B14F-4D97-AF65-F5344CB8AC3E}">
        <p14:creationId xmlns:p14="http://schemas.microsoft.com/office/powerpoint/2010/main" val="292337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zh-TW" altLang="en-US" dirty="0"/>
              <a:t>軟體系統實驗室</a:t>
            </a:r>
          </a:p>
        </p:txBody>
      </p:sp>
      <p:pic>
        <p:nvPicPr>
          <p:cNvPr id="16" name="圖片 15">
            <a:extLst>
              <a:ext uri="{FF2B5EF4-FFF2-40B4-BE49-F238E27FC236}">
                <a16:creationId xmlns:a16="http://schemas.microsoft.com/office/drawing/2014/main" xmlns="" id="{61EFC161-3818-4903-BAB5-02BD896F1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024" y="1358472"/>
            <a:ext cx="3862192" cy="5485214"/>
          </a:xfrm>
          <a:prstGeom prst="rect">
            <a:avLst/>
          </a:prstGeom>
        </p:spPr>
      </p:pic>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重複步驟實例</a:t>
            </a:r>
            <a:endParaRPr lang="en-US" altLang="zh-TW" dirty="0"/>
          </a:p>
          <a:p>
            <a:endParaRPr lang="en-US" altLang="zh-TW" dirty="0"/>
          </a:p>
          <a:p>
            <a:endParaRPr lang="en-US" altLang="zh-TW" dirty="0"/>
          </a:p>
          <a:p>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a:t>
            </a:fld>
            <a:endParaRPr lang="zh-TW" altLang="en-US"/>
          </a:p>
        </p:txBody>
      </p:sp>
      <p:sp>
        <p:nvSpPr>
          <p:cNvPr id="9" name="矩形 8"/>
          <p:cNvSpPr/>
          <p:nvPr/>
        </p:nvSpPr>
        <p:spPr>
          <a:xfrm>
            <a:off x="4427984" y="2516322"/>
            <a:ext cx="306798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427984" y="4335794"/>
            <a:ext cx="2808312" cy="6053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427984" y="6148709"/>
            <a:ext cx="2808312" cy="572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2661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3868209083"/>
              </p:ext>
            </p:extLst>
          </p:nvPr>
        </p:nvGraphicFramePr>
        <p:xfrm>
          <a:off x="323528"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774700">
                  <a:extLst>
                    <a:ext uri="{9D8B030D-6E8A-4147-A177-3AD203B41FA5}">
                      <a16:colId xmlns:a16="http://schemas.microsoft.com/office/drawing/2014/main" xmlns="" val="20003"/>
                    </a:ext>
                  </a:extLst>
                </a:gridCol>
                <a:gridCol w="3476625">
                  <a:extLst>
                    <a:ext uri="{9D8B030D-6E8A-4147-A177-3AD203B41FA5}">
                      <a16:colId xmlns:a16="http://schemas.microsoft.com/office/drawing/2014/main" xmlns="" val="20002"/>
                    </a:ext>
                  </a:extLst>
                </a:gridCol>
                <a:gridCol w="774700">
                  <a:extLst>
                    <a:ext uri="{9D8B030D-6E8A-4147-A177-3AD203B41FA5}">
                      <a16:colId xmlns:a16="http://schemas.microsoft.com/office/drawing/2014/main" xmlns=""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03m24s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05m12s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07m31s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04m59s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06m18s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04m38s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6"/>
                  </a:ext>
                </a:extLst>
              </a:tr>
            </a:tbl>
          </a:graphicData>
        </a:graphic>
      </p:graphicFrame>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60</a:t>
            </a:fld>
            <a:endParaRPr lang="zh-TW" altLang="en-US"/>
          </a:p>
        </p:txBody>
      </p:sp>
      <p:sp>
        <p:nvSpPr>
          <p:cNvPr id="11" name="內容版面配置區 2"/>
          <p:cNvSpPr txBox="1">
            <a:spLocks/>
          </p:cNvSpPr>
          <p:nvPr/>
        </p:nvSpPr>
        <p:spPr bwMode="auto">
          <a:xfrm>
            <a:off x="971600" y="1484784"/>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dirty="0" err="1"/>
              <a:t>VSCode</a:t>
            </a:r>
            <a:r>
              <a:rPr kumimoji="0" lang="zh-TW" altLang="en-US" dirty="0"/>
              <a:t>搜尋取代工具</a:t>
            </a:r>
            <a:endParaRPr kumimoji="0" lang="en-US" altLang="zh-TW" dirty="0"/>
          </a:p>
          <a:p>
            <a:pPr lvl="1"/>
            <a:r>
              <a:rPr kumimoji="0" lang="zh-TW" altLang="en-US" dirty="0"/>
              <a:t>花費較多時間</a:t>
            </a:r>
            <a:endParaRPr kumimoji="0" lang="en-US" altLang="zh-TW" dirty="0"/>
          </a:p>
          <a:p>
            <a:pPr lvl="1"/>
            <a:r>
              <a:rPr kumimoji="0" lang="zh-TW" altLang="en-US" dirty="0"/>
              <a:t>未引入新關鍵字所需測試資源之錯誤</a:t>
            </a:r>
            <a:endParaRPr kumimoji="0" lang="en-US" altLang="zh-TW" dirty="0"/>
          </a:p>
        </p:txBody>
      </p:sp>
    </p:spTree>
    <p:extLst>
      <p:ext uri="{BB962C8B-B14F-4D97-AF65-F5344CB8AC3E}">
        <p14:creationId xmlns:p14="http://schemas.microsoft.com/office/powerpoint/2010/main" val="2186973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61</a:t>
            </a:fld>
            <a:endParaRPr lang="zh-TW" altLang="en-US"/>
          </a:p>
        </p:txBody>
      </p:sp>
      <p:sp>
        <p:nvSpPr>
          <p:cNvPr id="11" name="內容版面配置區 2"/>
          <p:cNvSpPr txBox="1">
            <a:spLocks/>
          </p:cNvSpPr>
          <p:nvPr/>
        </p:nvSpPr>
        <p:spPr bwMode="auto">
          <a:xfrm>
            <a:off x="971600" y="1484784"/>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擴充後之</a:t>
            </a:r>
            <a:r>
              <a:rPr kumimoji="0" lang="en-US" altLang="zh-TW" dirty="0"/>
              <a:t>RF Refactoring</a:t>
            </a:r>
          </a:p>
          <a:p>
            <a:pPr lvl="1"/>
            <a:r>
              <a:rPr kumimoji="0" lang="zh-TW" altLang="en-US" dirty="0"/>
              <a:t>花費較少時間</a:t>
            </a:r>
            <a:endParaRPr kumimoji="0" lang="en-US" altLang="zh-TW" dirty="0"/>
          </a:p>
          <a:p>
            <a:pPr lvl="1"/>
            <a:r>
              <a:rPr kumimoji="0" lang="zh-TW" altLang="en-US" dirty="0"/>
              <a:t>沒發生測試資源沒被引入之錯誤</a:t>
            </a:r>
            <a:endParaRPr kumimoji="0" lang="en-US" altLang="zh-TW" dirty="0"/>
          </a:p>
        </p:txBody>
      </p:sp>
      <p:graphicFrame>
        <p:nvGraphicFramePr>
          <p:cNvPr id="12" name="內容版面配置區 9"/>
          <p:cNvGraphicFramePr>
            <a:graphicFrameLocks/>
          </p:cNvGraphicFramePr>
          <p:nvPr>
            <p:extLst>
              <p:ext uri="{D42A27DB-BD31-4B8C-83A1-F6EECF244321}">
                <p14:modId xmlns:p14="http://schemas.microsoft.com/office/powerpoint/2010/main" val="3683696619"/>
              </p:ext>
            </p:extLst>
          </p:nvPr>
        </p:nvGraphicFramePr>
        <p:xfrm>
          <a:off x="323528"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774700">
                  <a:extLst>
                    <a:ext uri="{9D8B030D-6E8A-4147-A177-3AD203B41FA5}">
                      <a16:colId xmlns:a16="http://schemas.microsoft.com/office/drawing/2014/main" xmlns="" val="20003"/>
                    </a:ext>
                  </a:extLst>
                </a:gridCol>
                <a:gridCol w="3476625">
                  <a:extLst>
                    <a:ext uri="{9D8B030D-6E8A-4147-A177-3AD203B41FA5}">
                      <a16:colId xmlns:a16="http://schemas.microsoft.com/office/drawing/2014/main" xmlns="" val="20002"/>
                    </a:ext>
                  </a:extLst>
                </a:gridCol>
                <a:gridCol w="774700">
                  <a:extLst>
                    <a:ext uri="{9D8B030D-6E8A-4147-A177-3AD203B41FA5}">
                      <a16:colId xmlns:a16="http://schemas.microsoft.com/office/drawing/2014/main" xmlns=""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03m24s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05m12s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07m31s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04m59s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06m18s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04m38s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397028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62</a:t>
            </a:fld>
            <a:endParaRPr lang="zh-TW" altLang="en-US"/>
          </a:p>
        </p:txBody>
      </p:sp>
      <p:sp>
        <p:nvSpPr>
          <p:cNvPr id="11" name="內容版面配置區 2"/>
          <p:cNvSpPr txBox="1">
            <a:spLocks/>
          </p:cNvSpPr>
          <p:nvPr/>
        </p:nvSpPr>
        <p:spPr bwMode="auto">
          <a:xfrm>
            <a:off x="971600" y="1700808"/>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減少大約</a:t>
            </a:r>
            <a:r>
              <a:rPr kumimoji="0" lang="en-US" altLang="zh-TW" dirty="0"/>
              <a:t>26.4%</a:t>
            </a:r>
            <a:r>
              <a:rPr kumimoji="0" lang="zh-TW" altLang="en-US" dirty="0"/>
              <a:t>的重構時間</a:t>
            </a:r>
            <a:endParaRPr kumimoji="0" lang="en-US" altLang="zh-TW" dirty="0"/>
          </a:p>
          <a:p>
            <a:r>
              <a:rPr kumimoji="0" lang="zh-TW" altLang="en-US" dirty="0"/>
              <a:t>發生錯誤機率降低</a:t>
            </a:r>
            <a:endParaRPr kumimoji="0" lang="en-US" altLang="zh-TW" dirty="0"/>
          </a:p>
        </p:txBody>
      </p:sp>
      <p:graphicFrame>
        <p:nvGraphicFramePr>
          <p:cNvPr id="12" name="內容版面配置區 9"/>
          <p:cNvGraphicFramePr>
            <a:graphicFrameLocks/>
          </p:cNvGraphicFramePr>
          <p:nvPr>
            <p:extLst>
              <p:ext uri="{D42A27DB-BD31-4B8C-83A1-F6EECF244321}">
                <p14:modId xmlns:p14="http://schemas.microsoft.com/office/powerpoint/2010/main" val="2766775158"/>
              </p:ext>
            </p:extLst>
          </p:nvPr>
        </p:nvGraphicFramePr>
        <p:xfrm>
          <a:off x="323528"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774700">
                  <a:extLst>
                    <a:ext uri="{9D8B030D-6E8A-4147-A177-3AD203B41FA5}">
                      <a16:colId xmlns:a16="http://schemas.microsoft.com/office/drawing/2014/main" xmlns="" val="20003"/>
                    </a:ext>
                  </a:extLst>
                </a:gridCol>
                <a:gridCol w="3476625">
                  <a:extLst>
                    <a:ext uri="{9D8B030D-6E8A-4147-A177-3AD203B41FA5}">
                      <a16:colId xmlns:a16="http://schemas.microsoft.com/office/drawing/2014/main" xmlns="" val="20002"/>
                    </a:ext>
                  </a:extLst>
                </a:gridCol>
                <a:gridCol w="774700">
                  <a:extLst>
                    <a:ext uri="{9D8B030D-6E8A-4147-A177-3AD203B41FA5}">
                      <a16:colId xmlns:a16="http://schemas.microsoft.com/office/drawing/2014/main" xmlns=""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03m24s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05m12s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07m31s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04m59s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06m29s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06m07s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06m18s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04m38s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50127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2400" dirty="0"/>
              <a:t>案例二：移動測試資源中的關鍵字宣告並引入所需測試資源</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63</a:t>
            </a:fld>
            <a:endParaRPr lang="zh-TW" altLang="en-US"/>
          </a:p>
        </p:txBody>
      </p:sp>
      <p:sp>
        <p:nvSpPr>
          <p:cNvPr id="9" name="內容版面配置區 2"/>
          <p:cNvSpPr txBox="1">
            <a:spLocks/>
          </p:cNvSpPr>
          <p:nvPr/>
        </p:nvSpPr>
        <p:spPr bwMode="auto">
          <a:xfrm>
            <a:off x="179512" y="1340768"/>
            <a:ext cx="7693465" cy="136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sz="2800" dirty="0"/>
              <a:t>其他測試腳本需要使用相同關鍵字</a:t>
            </a:r>
            <a:endParaRPr kumimoji="0" lang="en-US" altLang="zh-TW" sz="2800" dirty="0"/>
          </a:p>
          <a:p>
            <a:pPr lvl="1"/>
            <a:r>
              <a:rPr kumimoji="0" lang="zh-TW" altLang="en-US" sz="2400" dirty="0"/>
              <a:t>需移動到共用測試資源</a:t>
            </a:r>
            <a:endParaRPr kumimoji="0" lang="en-US" altLang="zh-TW" sz="2400" dirty="0"/>
          </a:p>
          <a:p>
            <a:pPr lvl="1"/>
            <a:r>
              <a:rPr kumimoji="0" lang="zh-TW" altLang="en-US" sz="2400" dirty="0"/>
              <a:t>確保原先使用此關鍵字之測試腳本正常</a:t>
            </a:r>
            <a:endParaRPr kumimoji="0" lang="en-US" altLang="zh-TW" sz="2400"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576" y="2711411"/>
            <a:ext cx="3913801" cy="366252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811490" y="3356992"/>
            <a:ext cx="121475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5829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64</a:t>
            </a:fld>
            <a:endParaRPr lang="zh-TW" altLang="en-US"/>
          </a:p>
        </p:txBody>
      </p:sp>
      <p:pic>
        <p:nvPicPr>
          <p:cNvPr id="28673" name="Picture 1" descr="E:\Google Driver\master\論文\picture\ppt用\Search_using_keyword_in_ca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253" y="2060848"/>
            <a:ext cx="3277369" cy="3615838"/>
          </a:xfrm>
          <a:prstGeom prst="rect">
            <a:avLst/>
          </a:prstGeom>
          <a:noFill/>
          <a:extLst>
            <a:ext uri="{909E8E84-426E-40DD-AFC4-6F175D3DCCD1}">
              <a14:hiddenFill xmlns:a14="http://schemas.microsoft.com/office/drawing/2010/main">
                <a:solidFill>
                  <a:srgbClr val="FFFFFF"/>
                </a:solidFill>
              </a14:hiddenFill>
            </a:ext>
          </a:extLst>
        </p:spPr>
      </p:pic>
      <p:sp>
        <p:nvSpPr>
          <p:cNvPr id="8" name="內容版面配置區 2"/>
          <p:cNvSpPr txBox="1">
            <a:spLocks/>
          </p:cNvSpPr>
          <p:nvPr/>
        </p:nvSpPr>
        <p:spPr bwMode="auto">
          <a:xfrm>
            <a:off x="2203" y="1844824"/>
            <a:ext cx="5508104" cy="129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sz="2800" dirty="0"/>
              <a:t>移動關鍵字宣告至共用測試資源</a:t>
            </a:r>
            <a:endParaRPr kumimoji="0" lang="en-US" altLang="zh-TW" sz="2800" dirty="0"/>
          </a:p>
          <a:p>
            <a:r>
              <a:rPr kumimoji="0" lang="zh-TW" altLang="en-US" sz="2800" dirty="0"/>
              <a:t>搜尋使用被移動之關鍵字的檔案</a:t>
            </a:r>
            <a:endParaRPr kumimoji="0" lang="en-US" altLang="zh-TW" sz="2800" dirty="0"/>
          </a:p>
          <a:p>
            <a:pPr lvl="1"/>
            <a:endParaRPr kumimoji="0" lang="en-US" altLang="zh-TW" sz="2400" dirty="0"/>
          </a:p>
        </p:txBody>
      </p:sp>
      <p:pic>
        <p:nvPicPr>
          <p:cNvPr id="28674" name="Picture 2" descr="E:\Google Driver\master\論文\picture\ppt用\case2_import_required_resour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743111"/>
            <a:ext cx="4171950" cy="193357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130743" y="4365104"/>
            <a:ext cx="134300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96221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65</a:t>
            </a:fld>
            <a:endParaRPr lang="zh-TW" altLang="en-US"/>
          </a:p>
        </p:txBody>
      </p:sp>
      <p:pic>
        <p:nvPicPr>
          <p:cNvPr id="2050" name="Picture 2" descr="E:\Google Driver\master\論文\picture\ppt用\Move_keyword_result_in_ca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6542088"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398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a:t>
            </a:r>
            <a:r>
              <a:rPr lang="en-US" altLang="zh-TW" sz="4000" dirty="0"/>
              <a:t>Visual Studio Code </a:t>
            </a:r>
            <a:r>
              <a:rPr lang="zh-TW" altLang="en-US" sz="4000" dirty="0"/>
              <a:t>搜尋取代工具</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66</a:t>
            </a:fld>
            <a:endParaRPr lang="zh-TW" altLang="en-US"/>
          </a:p>
        </p:txBody>
      </p:sp>
      <p:pic>
        <p:nvPicPr>
          <p:cNvPr id="2051" name="Picture 3" descr="E:\Google Driver\master\論文\picture\ppt用\Import_resource_in_ca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0680"/>
            <a:ext cx="3067776" cy="6806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7879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lstStyle/>
          <a:p>
            <a:r>
              <a:rPr lang="zh-TW" altLang="en-US" sz="4000" dirty="0"/>
              <a:t>使用擴充後之</a:t>
            </a:r>
            <a:r>
              <a:rPr lang="en-US" altLang="zh-TW" sz="4000" dirty="0"/>
              <a:t>RF Refactoring</a:t>
            </a:r>
            <a:endParaRPr lang="zh-TW" altLang="en-US" sz="4000"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67</a:t>
            </a:fld>
            <a:endParaRPr lang="zh-TW" altLang="en-US"/>
          </a:p>
        </p:txBody>
      </p:sp>
      <p:sp>
        <p:nvSpPr>
          <p:cNvPr id="7" name="內容版面配置區 2"/>
          <p:cNvSpPr>
            <a:spLocks noGrp="1"/>
          </p:cNvSpPr>
          <p:nvPr>
            <p:ph idx="1"/>
          </p:nvPr>
        </p:nvSpPr>
        <p:spPr>
          <a:xfrm>
            <a:off x="2627784" y="3284984"/>
            <a:ext cx="3394720" cy="676672"/>
          </a:xfrm>
        </p:spPr>
        <p:txBody>
          <a:bodyPr/>
          <a:lstStyle/>
          <a:p>
            <a:r>
              <a:rPr lang="zh-TW" altLang="en-US" dirty="0">
                <a:hlinkClick r:id="rId3" action="ppaction://hlinkfile"/>
              </a:rPr>
              <a:t>移動關鍵字宣告</a:t>
            </a:r>
            <a:endParaRPr lang="zh-TW" altLang="en-US" dirty="0"/>
          </a:p>
        </p:txBody>
      </p:sp>
    </p:spTree>
    <p:extLst>
      <p:ext uri="{BB962C8B-B14F-4D97-AF65-F5344CB8AC3E}">
        <p14:creationId xmlns:p14="http://schemas.microsoft.com/office/powerpoint/2010/main" val="2788338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68</a:t>
            </a:fld>
            <a:endParaRPr lang="zh-TW" altLang="en-US"/>
          </a:p>
        </p:txBody>
      </p:sp>
      <p:sp>
        <p:nvSpPr>
          <p:cNvPr id="11" name="內容版面配置區 2"/>
          <p:cNvSpPr txBox="1">
            <a:spLocks/>
          </p:cNvSpPr>
          <p:nvPr/>
        </p:nvSpPr>
        <p:spPr bwMode="auto">
          <a:xfrm>
            <a:off x="971600" y="1484784"/>
            <a:ext cx="756084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dirty="0" err="1"/>
              <a:t>VSCode</a:t>
            </a:r>
            <a:r>
              <a:rPr kumimoji="0" lang="zh-TW" altLang="en-US" dirty="0"/>
              <a:t>搜尋取代工具</a:t>
            </a:r>
            <a:endParaRPr kumimoji="0" lang="en-US" altLang="zh-TW" dirty="0"/>
          </a:p>
          <a:p>
            <a:pPr lvl="1"/>
            <a:r>
              <a:rPr kumimoji="0" lang="zh-TW" altLang="en-US" dirty="0"/>
              <a:t>花費較多時間</a:t>
            </a:r>
            <a:endParaRPr kumimoji="0" lang="en-US" altLang="zh-TW" dirty="0"/>
          </a:p>
          <a:p>
            <a:pPr lvl="1"/>
            <a:r>
              <a:rPr kumimoji="0" lang="zh-TW" altLang="en-US" dirty="0"/>
              <a:t>錯誤引入關鍵字所需測試資源之相對路徑</a:t>
            </a:r>
            <a:endParaRPr kumimoji="0" lang="en-US" altLang="zh-TW" dirty="0"/>
          </a:p>
        </p:txBody>
      </p:sp>
      <p:graphicFrame>
        <p:nvGraphicFramePr>
          <p:cNvPr id="9" name="內容版面配置區 9"/>
          <p:cNvGraphicFramePr>
            <a:graphicFrameLocks/>
          </p:cNvGraphicFramePr>
          <p:nvPr>
            <p:extLst>
              <p:ext uri="{D42A27DB-BD31-4B8C-83A1-F6EECF244321}">
                <p14:modId xmlns:p14="http://schemas.microsoft.com/office/powerpoint/2010/main" val="2963599152"/>
              </p:ext>
            </p:extLst>
          </p:nvPr>
        </p:nvGraphicFramePr>
        <p:xfrm>
          <a:off x="435483"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774700">
                  <a:extLst>
                    <a:ext uri="{9D8B030D-6E8A-4147-A177-3AD203B41FA5}">
                      <a16:colId xmlns:a16="http://schemas.microsoft.com/office/drawing/2014/main" xmlns="" val="20003"/>
                    </a:ext>
                  </a:extLst>
                </a:gridCol>
                <a:gridCol w="3476625">
                  <a:extLst>
                    <a:ext uri="{9D8B030D-6E8A-4147-A177-3AD203B41FA5}">
                      <a16:colId xmlns:a16="http://schemas.microsoft.com/office/drawing/2014/main" xmlns="" val="20002"/>
                    </a:ext>
                  </a:extLst>
                </a:gridCol>
                <a:gridCol w="774700">
                  <a:extLst>
                    <a:ext uri="{9D8B030D-6E8A-4147-A177-3AD203B41FA5}">
                      <a16:colId xmlns:a16="http://schemas.microsoft.com/office/drawing/2014/main" xmlns=""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a:rPr>
                        <a:t>01m35s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00m18s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a:rPr>
                        <a:t>01m00s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a:rPr>
                        <a:t>02m02s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00m41s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a:rPr>
                        <a:t>01m25s</a:t>
                      </a:r>
                    </a:p>
                  </a:txBody>
                  <a:tcPr marL="9525" marR="9525" marT="9525" marB="0" anchor="ctr"/>
                </a:tc>
                <a:tc>
                  <a:txBody>
                    <a:bodyPr/>
                    <a:lstStyle/>
                    <a:p>
                      <a:pPr algn="ctr" fontAlgn="ctr"/>
                      <a:endParaRPr lang="en-US" sz="1400" b="1" i="0" u="none" strike="noStrike" dirty="0">
                        <a:solidFill>
                          <a:srgbClr val="000000"/>
                        </a:solidFill>
                        <a:effectLst/>
                        <a:latin typeface="Times New Roman"/>
                      </a:endParaRPr>
                    </a:p>
                  </a:txBody>
                  <a:tcPr marL="9525" marR="9525" marT="9525" marB="0" anchor="ctr"/>
                </a:tc>
                <a:tc>
                  <a:txBody>
                    <a:bodyPr/>
                    <a:lstStyle/>
                    <a:p>
                      <a:pPr algn="ctr" fontAlgn="ctr"/>
                      <a:r>
                        <a:rPr lang="en-US" sz="1400" b="1" i="0" u="none" strike="noStrike" dirty="0">
                          <a:solidFill>
                            <a:srgbClr val="000000"/>
                          </a:solidFill>
                          <a:effectLst/>
                          <a:latin typeface="Times New Roman"/>
                        </a:rPr>
                        <a:t>00m26s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863014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69</a:t>
            </a:fld>
            <a:endParaRPr lang="zh-TW" altLang="en-US"/>
          </a:p>
        </p:txBody>
      </p:sp>
      <p:sp>
        <p:nvSpPr>
          <p:cNvPr id="11" name="內容版面配置區 2"/>
          <p:cNvSpPr txBox="1">
            <a:spLocks/>
          </p:cNvSpPr>
          <p:nvPr/>
        </p:nvSpPr>
        <p:spPr bwMode="auto">
          <a:xfrm>
            <a:off x="971600" y="1484784"/>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擴充後之</a:t>
            </a:r>
            <a:r>
              <a:rPr kumimoji="0" lang="en-US" altLang="zh-TW" dirty="0"/>
              <a:t>RF Refactoring</a:t>
            </a:r>
          </a:p>
          <a:p>
            <a:pPr lvl="1"/>
            <a:r>
              <a:rPr kumimoji="0" lang="zh-TW" altLang="en-US" dirty="0"/>
              <a:t>花費較少時間</a:t>
            </a:r>
            <a:endParaRPr kumimoji="0" lang="en-US" altLang="zh-TW" dirty="0"/>
          </a:p>
          <a:p>
            <a:pPr lvl="1"/>
            <a:r>
              <a:rPr kumimoji="0" lang="zh-TW" altLang="en-US" dirty="0"/>
              <a:t>引入測試資源路徑皆為正確</a:t>
            </a:r>
            <a:endParaRPr kumimoji="0" lang="en-US" altLang="zh-TW" dirty="0"/>
          </a:p>
        </p:txBody>
      </p:sp>
      <p:graphicFrame>
        <p:nvGraphicFramePr>
          <p:cNvPr id="9" name="內容版面配置區 9"/>
          <p:cNvGraphicFramePr>
            <a:graphicFrameLocks/>
          </p:cNvGraphicFramePr>
          <p:nvPr>
            <p:extLst>
              <p:ext uri="{D42A27DB-BD31-4B8C-83A1-F6EECF244321}">
                <p14:modId xmlns:p14="http://schemas.microsoft.com/office/powerpoint/2010/main" val="3460385816"/>
              </p:ext>
            </p:extLst>
          </p:nvPr>
        </p:nvGraphicFramePr>
        <p:xfrm>
          <a:off x="435483"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774700">
                  <a:extLst>
                    <a:ext uri="{9D8B030D-6E8A-4147-A177-3AD203B41FA5}">
                      <a16:colId xmlns:a16="http://schemas.microsoft.com/office/drawing/2014/main" xmlns="" val="20003"/>
                    </a:ext>
                  </a:extLst>
                </a:gridCol>
                <a:gridCol w="3476625">
                  <a:extLst>
                    <a:ext uri="{9D8B030D-6E8A-4147-A177-3AD203B41FA5}">
                      <a16:colId xmlns:a16="http://schemas.microsoft.com/office/drawing/2014/main" xmlns="" val="20002"/>
                    </a:ext>
                  </a:extLst>
                </a:gridCol>
                <a:gridCol w="774700">
                  <a:extLst>
                    <a:ext uri="{9D8B030D-6E8A-4147-A177-3AD203B41FA5}">
                      <a16:colId xmlns:a16="http://schemas.microsoft.com/office/drawing/2014/main" xmlns=""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a:rPr>
                        <a:t>01m35s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00m18s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a:rPr>
                        <a:t>01m00s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a:rPr>
                        <a:t>02m02s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00m41s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a:rPr>
                        <a:t>01m25s</a:t>
                      </a:r>
                    </a:p>
                  </a:txBody>
                  <a:tcPr marL="9525" marR="9525" marT="9525" marB="0" anchor="ctr"/>
                </a:tc>
                <a:tc>
                  <a:txBody>
                    <a:bodyPr/>
                    <a:lstStyle/>
                    <a:p>
                      <a:pPr algn="ctr" fontAlgn="ctr"/>
                      <a:endParaRPr lang="en-US" sz="1400" b="1" i="0" u="none" strike="noStrike" dirty="0">
                        <a:solidFill>
                          <a:srgbClr val="000000"/>
                        </a:solidFill>
                        <a:effectLst/>
                        <a:latin typeface="Times New Roman"/>
                      </a:endParaRPr>
                    </a:p>
                  </a:txBody>
                  <a:tcPr marL="9525" marR="9525" marT="9525" marB="0" anchor="ctr"/>
                </a:tc>
                <a:tc>
                  <a:txBody>
                    <a:bodyPr/>
                    <a:lstStyle/>
                    <a:p>
                      <a:pPr algn="ctr" fontAlgn="ctr"/>
                      <a:r>
                        <a:rPr lang="en-US" sz="1400" b="1" i="0" u="none" strike="noStrike" dirty="0">
                          <a:solidFill>
                            <a:srgbClr val="000000"/>
                          </a:solidFill>
                          <a:effectLst/>
                          <a:latin typeface="Times New Roman"/>
                        </a:rPr>
                        <a:t>00m26s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7259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改善後</a:t>
            </a:r>
            <a:endParaRPr lang="en-US" altLang="zh-TW" dirty="0"/>
          </a:p>
          <a:p>
            <a:endParaRPr lang="en-US" altLang="zh-TW" dirty="0"/>
          </a:p>
          <a:p>
            <a:endParaRPr lang="en-US" altLang="zh-TW" dirty="0"/>
          </a:p>
          <a:p>
            <a:endParaRPr lang="en-US" altLang="zh-TW" dirty="0"/>
          </a:p>
          <a:p>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a:t>
            </a:fld>
            <a:endParaRPr lang="zh-TW" altLang="en-US"/>
          </a:p>
        </p:txBody>
      </p:sp>
      <p:pic>
        <p:nvPicPr>
          <p:cNvPr id="8" name="圖片 7">
            <a:extLst>
              <a:ext uri="{FF2B5EF4-FFF2-40B4-BE49-F238E27FC236}">
                <a16:creationId xmlns:a16="http://schemas.microsoft.com/office/drawing/2014/main" xmlns="" id="{CACB078A-CE50-416B-BC1F-27EE72EDE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400" y="1331094"/>
            <a:ext cx="3967835" cy="5526906"/>
          </a:xfrm>
          <a:prstGeom prst="rect">
            <a:avLst/>
          </a:prstGeom>
        </p:spPr>
      </p:pic>
    </p:spTree>
    <p:extLst>
      <p:ext uri="{BB962C8B-B14F-4D97-AF65-F5344CB8AC3E}">
        <p14:creationId xmlns:p14="http://schemas.microsoft.com/office/powerpoint/2010/main" val="15885418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重構工具使用之比較</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70</a:t>
            </a:fld>
            <a:endParaRPr lang="zh-TW" altLang="en-US"/>
          </a:p>
        </p:txBody>
      </p:sp>
      <p:sp>
        <p:nvSpPr>
          <p:cNvPr id="11" name="內容版面配置區 2"/>
          <p:cNvSpPr txBox="1">
            <a:spLocks/>
          </p:cNvSpPr>
          <p:nvPr/>
        </p:nvSpPr>
        <p:spPr bwMode="auto">
          <a:xfrm>
            <a:off x="971600" y="1700808"/>
            <a:ext cx="71287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減少大約</a:t>
            </a:r>
            <a:r>
              <a:rPr kumimoji="0" lang="en-US" altLang="zh-TW" dirty="0"/>
              <a:t>69.4%</a:t>
            </a:r>
            <a:r>
              <a:rPr kumimoji="0" lang="zh-TW" altLang="en-US" dirty="0"/>
              <a:t>的重構時間</a:t>
            </a:r>
            <a:endParaRPr kumimoji="0" lang="en-US" altLang="zh-TW" dirty="0"/>
          </a:p>
          <a:p>
            <a:r>
              <a:rPr kumimoji="0" lang="zh-TW" altLang="en-US" dirty="0"/>
              <a:t>發生錯誤機率降低</a:t>
            </a:r>
            <a:endParaRPr kumimoji="0" lang="en-US" altLang="zh-TW" dirty="0"/>
          </a:p>
        </p:txBody>
      </p:sp>
      <p:graphicFrame>
        <p:nvGraphicFramePr>
          <p:cNvPr id="9" name="內容版面配置區 9"/>
          <p:cNvGraphicFramePr>
            <a:graphicFrameLocks/>
          </p:cNvGraphicFramePr>
          <p:nvPr>
            <p:extLst>
              <p:ext uri="{D42A27DB-BD31-4B8C-83A1-F6EECF244321}">
                <p14:modId xmlns:p14="http://schemas.microsoft.com/office/powerpoint/2010/main" val="1498354120"/>
              </p:ext>
            </p:extLst>
          </p:nvPr>
        </p:nvGraphicFramePr>
        <p:xfrm>
          <a:off x="435483" y="3356992"/>
          <a:ext cx="8201025" cy="25958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774700">
                  <a:extLst>
                    <a:ext uri="{9D8B030D-6E8A-4147-A177-3AD203B41FA5}">
                      <a16:colId xmlns:a16="http://schemas.microsoft.com/office/drawing/2014/main" xmlns="" val="20003"/>
                    </a:ext>
                  </a:extLst>
                </a:gridCol>
                <a:gridCol w="3476625">
                  <a:extLst>
                    <a:ext uri="{9D8B030D-6E8A-4147-A177-3AD203B41FA5}">
                      <a16:colId xmlns:a16="http://schemas.microsoft.com/office/drawing/2014/main" xmlns="" val="20002"/>
                    </a:ext>
                  </a:extLst>
                </a:gridCol>
                <a:gridCol w="774700">
                  <a:extLst>
                    <a:ext uri="{9D8B030D-6E8A-4147-A177-3AD203B41FA5}">
                      <a16:colId xmlns:a16="http://schemas.microsoft.com/office/drawing/2014/main" xmlns="" val="20004"/>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1400" b="0" i="0" u="none" strike="noStrike" dirty="0" err="1">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VSCode</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使用擴充後之</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RF Refactoring</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重構花費之時間</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發生錯誤</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01m14s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9525" marR="9525" marT="9525" marB="0" anchor="ctr"/>
                </a:tc>
                <a:tc>
                  <a:txBody>
                    <a:bodyPr/>
                    <a:lstStyle/>
                    <a:p>
                      <a:pPr algn="ctr" fontAlgn="ctr"/>
                      <a:r>
                        <a:rPr lang="en-US" sz="1400" b="0" i="0" u="none" strike="noStrike" dirty="0">
                          <a:solidFill>
                            <a:srgbClr val="000000"/>
                          </a:solidFill>
                          <a:effectLst/>
                          <a:latin typeface="Times New Roman"/>
                        </a:rPr>
                        <a:t>01m35s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00m18s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9525" marR="9525" marT="9525" marB="0" anchor="ctr"/>
                </a:tc>
                <a:tc>
                  <a:txBody>
                    <a:bodyPr/>
                    <a:lstStyle/>
                    <a:p>
                      <a:pPr algn="ctr" fontAlgn="ctr"/>
                      <a:r>
                        <a:rPr lang="en-US" sz="1400" b="0" i="0" u="none" strike="noStrike" dirty="0">
                          <a:solidFill>
                            <a:srgbClr val="000000"/>
                          </a:solidFill>
                          <a:effectLst/>
                          <a:latin typeface="Times New Roman"/>
                        </a:rPr>
                        <a:t>01m17s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9525" marR="9525" marT="9525" marB="0" anchor="ctr"/>
                </a:tc>
                <a:tc>
                  <a:txBody>
                    <a:bodyPr/>
                    <a:lstStyle/>
                    <a:p>
                      <a:pPr algn="ctr" fontAlgn="ctr"/>
                      <a:r>
                        <a:rPr lang="en-US" sz="1400" b="0" i="0" u="none" strike="noStrike" dirty="0">
                          <a:solidFill>
                            <a:srgbClr val="000000"/>
                          </a:solidFill>
                          <a:effectLst/>
                          <a:latin typeface="Times New Roman"/>
                        </a:rPr>
                        <a:t>01m00s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00m26s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測試人員</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9525" marR="9525" marT="9525" marB="0" anchor="ctr"/>
                </a:tc>
                <a:tc>
                  <a:txBody>
                    <a:bodyPr/>
                    <a:lstStyle/>
                    <a:p>
                      <a:pPr algn="ctr" fontAlgn="ctr"/>
                      <a:r>
                        <a:rPr lang="en-US" sz="1400" b="0" i="0" u="none" strike="noStrike" dirty="0">
                          <a:solidFill>
                            <a:srgbClr val="000000"/>
                          </a:solidFill>
                          <a:effectLst/>
                          <a:latin typeface="Times New Roman"/>
                        </a:rPr>
                        <a:t>02m02s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c>
                  <a:txBody>
                    <a:bodyPr/>
                    <a:lstStyle/>
                    <a:p>
                      <a:pPr algn="ctr" fontAlgn="ctr"/>
                      <a:r>
                        <a:rPr lang="en-US" sz="1400" b="0" i="0" u="none" strike="noStrike" dirty="0">
                          <a:solidFill>
                            <a:srgbClr val="000000"/>
                          </a:solidFill>
                          <a:effectLst/>
                          <a:latin typeface="Times New Roman"/>
                        </a:rPr>
                        <a:t>00m41s</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無</a:t>
                      </a:r>
                      <a:endParaRPr 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5"/>
                  </a:ext>
                </a:extLst>
              </a:tr>
              <a:tr h="370840">
                <a:tc>
                  <a:txBody>
                    <a:bodyPr/>
                    <a:lstStyle/>
                    <a:p>
                      <a:pPr algn="ctr" fontAlgn="ctr"/>
                      <a:r>
                        <a:rPr lang="zh-TW" altLang="en-US" sz="1400" b="1"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平均時間</a:t>
                      </a:r>
                    </a:p>
                  </a:txBody>
                  <a:tcPr marL="9525" marR="9525" marT="9525" marB="0" anchor="ctr"/>
                </a:tc>
                <a:tc>
                  <a:txBody>
                    <a:bodyPr/>
                    <a:lstStyle/>
                    <a:p>
                      <a:pPr algn="ctr" fontAlgn="ctr"/>
                      <a:r>
                        <a:rPr lang="en-US" sz="1400" b="1" i="0" u="none" strike="noStrike" dirty="0">
                          <a:solidFill>
                            <a:srgbClr val="000000"/>
                          </a:solidFill>
                          <a:effectLst/>
                          <a:latin typeface="Times New Roman"/>
                        </a:rPr>
                        <a:t>01m25s</a:t>
                      </a:r>
                    </a:p>
                  </a:txBody>
                  <a:tcPr marL="9525" marR="9525" marT="9525" marB="0" anchor="ctr"/>
                </a:tc>
                <a:tc>
                  <a:txBody>
                    <a:bodyPr/>
                    <a:lstStyle/>
                    <a:p>
                      <a:pPr algn="ctr" fontAlgn="ctr"/>
                      <a:endParaRPr lang="en-US" sz="1400" b="1" i="0" u="none" strike="noStrike" dirty="0">
                        <a:solidFill>
                          <a:srgbClr val="000000"/>
                        </a:solidFill>
                        <a:effectLst/>
                        <a:latin typeface="Times New Roman"/>
                      </a:endParaRPr>
                    </a:p>
                  </a:txBody>
                  <a:tcPr marL="9525" marR="9525" marT="9525" marB="0" anchor="ctr"/>
                </a:tc>
                <a:tc>
                  <a:txBody>
                    <a:bodyPr/>
                    <a:lstStyle/>
                    <a:p>
                      <a:pPr algn="ctr" fontAlgn="ctr"/>
                      <a:r>
                        <a:rPr lang="en-US" sz="1400" b="1" i="0" u="none" strike="noStrike" dirty="0">
                          <a:solidFill>
                            <a:srgbClr val="000000"/>
                          </a:solidFill>
                          <a:effectLst/>
                          <a:latin typeface="Times New Roman"/>
                        </a:rPr>
                        <a:t>00m26s</a:t>
                      </a:r>
                    </a:p>
                  </a:txBody>
                  <a:tcPr marL="9525" marR="9525" marT="9525" marB="0" anchor="ctr"/>
                </a:tc>
                <a:tc>
                  <a:txBody>
                    <a:bodyPr/>
                    <a:lstStyle/>
                    <a:p>
                      <a:pPr algn="ctr" fontAlgn="ctr"/>
                      <a:endParaRPr lang="en-US" sz="1400" b="1"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30422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a:t>大綱</a:t>
            </a:r>
          </a:p>
        </p:txBody>
      </p:sp>
      <p:sp>
        <p:nvSpPr>
          <p:cNvPr id="14339" name="內容版面配置區 11"/>
          <p:cNvSpPr>
            <a:spLocks noGrp="1"/>
          </p:cNvSpPr>
          <p:nvPr>
            <p:ph idx="1"/>
          </p:nvPr>
        </p:nvSpPr>
        <p:spPr>
          <a:xfrm>
            <a:off x="1043608" y="1988840"/>
            <a:ext cx="6768752" cy="4464496"/>
          </a:xfrm>
        </p:spPr>
        <p:txBody>
          <a:bodyPr/>
          <a:lstStyle/>
          <a:p>
            <a:r>
              <a:rPr lang="zh-TW" altLang="en-US" dirty="0">
                <a:solidFill>
                  <a:schemeClr val="accent1">
                    <a:lumMod val="40000"/>
                    <a:lumOff val="60000"/>
                  </a:schemeClr>
                </a:solidFill>
              </a:rPr>
              <a:t>研究動機及目標</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相關背景知識</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延伸功能設計與實作</a:t>
            </a:r>
            <a:endParaRPr lang="en-US" altLang="zh-TW" dirty="0">
              <a:solidFill>
                <a:schemeClr val="accent1">
                  <a:lumMod val="40000"/>
                  <a:lumOff val="60000"/>
                </a:schemeClr>
              </a:solidFill>
            </a:endParaRPr>
          </a:p>
          <a:p>
            <a:r>
              <a:rPr lang="zh-TW" altLang="en-US" dirty="0">
                <a:solidFill>
                  <a:schemeClr val="accent1">
                    <a:lumMod val="40000"/>
                    <a:lumOff val="60000"/>
                  </a:schemeClr>
                </a:solidFill>
              </a:rPr>
              <a:t>案例分析</a:t>
            </a:r>
          </a:p>
          <a:p>
            <a:r>
              <a:rPr lang="zh-TW" altLang="en-US" dirty="0"/>
              <a:t>結論與未來研究方向</a:t>
            </a:r>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71</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783503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結論</a:t>
            </a:r>
          </a:p>
        </p:txBody>
      </p:sp>
      <p:sp>
        <p:nvSpPr>
          <p:cNvPr id="3" name="內容版面配置區 2"/>
          <p:cNvSpPr>
            <a:spLocks noGrp="1"/>
          </p:cNvSpPr>
          <p:nvPr>
            <p:ph idx="1"/>
          </p:nvPr>
        </p:nvSpPr>
        <p:spPr/>
        <p:txBody>
          <a:bodyPr/>
          <a:lstStyle/>
          <a:p>
            <a:r>
              <a:rPr lang="zh-TW" altLang="en-US" dirty="0"/>
              <a:t>抽取重複步驟成為新關鍵字</a:t>
            </a:r>
            <a:endParaRPr lang="en-US" altLang="zh-TW" dirty="0"/>
          </a:p>
          <a:p>
            <a:pPr lvl="1"/>
            <a:r>
              <a:rPr lang="zh-TW" altLang="en-US" dirty="0"/>
              <a:t>確實搜尋到需以新關鍵字取代之重複步驟</a:t>
            </a:r>
            <a:endParaRPr lang="en-US" altLang="zh-TW" dirty="0"/>
          </a:p>
          <a:p>
            <a:r>
              <a:rPr lang="zh-TW" altLang="en-US" dirty="0"/>
              <a:t>移動關鍵字宣告</a:t>
            </a:r>
            <a:endParaRPr lang="en-US" altLang="zh-TW" dirty="0"/>
          </a:p>
          <a:p>
            <a:pPr lvl="1"/>
            <a:r>
              <a:rPr lang="zh-TW" altLang="en-US" dirty="0"/>
              <a:t>可為使用被移動關鍵字的測試檔案修正錯誤</a:t>
            </a:r>
            <a:endParaRPr lang="en-US" altLang="zh-TW" dirty="0"/>
          </a:p>
          <a:p>
            <a:r>
              <a:rPr lang="zh-TW" altLang="en-US" dirty="0"/>
              <a:t>使用擴充後之</a:t>
            </a:r>
            <a:r>
              <a:rPr lang="en-US" altLang="zh-TW" dirty="0"/>
              <a:t>RF Refactoring</a:t>
            </a:r>
            <a:r>
              <a:rPr lang="zh-TW" altLang="en-US" dirty="0"/>
              <a:t>重構</a:t>
            </a:r>
            <a:endParaRPr lang="en-US" altLang="zh-TW" dirty="0"/>
          </a:p>
          <a:p>
            <a:pPr lvl="1"/>
            <a:r>
              <a:rPr lang="zh-TW" altLang="en-US" dirty="0"/>
              <a:t>減少花費時間</a:t>
            </a:r>
            <a:endParaRPr lang="en-US" altLang="zh-TW" dirty="0"/>
          </a:p>
          <a:p>
            <a:pPr lvl="1"/>
            <a:r>
              <a:rPr lang="zh-TW" altLang="en-US" dirty="0"/>
              <a:t>避免人為錯漏</a:t>
            </a:r>
            <a:endParaRPr lang="en-US" altLang="zh-TW"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72</a:t>
            </a:fld>
            <a:endParaRPr lang="zh-TW" altLang="en-US"/>
          </a:p>
        </p:txBody>
      </p:sp>
    </p:spTree>
    <p:extLst>
      <p:ext uri="{BB962C8B-B14F-4D97-AF65-F5344CB8AC3E}">
        <p14:creationId xmlns:p14="http://schemas.microsoft.com/office/powerpoint/2010/main" val="3929615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未來方向</a:t>
            </a:r>
          </a:p>
        </p:txBody>
      </p:sp>
      <p:sp>
        <p:nvSpPr>
          <p:cNvPr id="3" name="內容版面配置區 2"/>
          <p:cNvSpPr>
            <a:spLocks noGrp="1"/>
          </p:cNvSpPr>
          <p:nvPr>
            <p:ph idx="1"/>
          </p:nvPr>
        </p:nvSpPr>
        <p:spPr/>
        <p:txBody>
          <a:bodyPr/>
          <a:lstStyle/>
          <a:p>
            <a:r>
              <a:rPr lang="zh-TW" altLang="en-US" dirty="0"/>
              <a:t>提升重構之效能</a:t>
            </a:r>
            <a:endParaRPr lang="en-US" altLang="zh-TW" dirty="0"/>
          </a:p>
          <a:p>
            <a:pPr lvl="1"/>
            <a:r>
              <a:rPr lang="zh-TW" altLang="en-US" dirty="0"/>
              <a:t>提前解析測試專案</a:t>
            </a:r>
            <a:endParaRPr lang="en-US" altLang="zh-TW" dirty="0"/>
          </a:p>
          <a:p>
            <a:pPr lvl="1"/>
            <a:r>
              <a:rPr lang="zh-TW" altLang="en-US" dirty="0"/>
              <a:t>針對任何變更重新解析內容</a:t>
            </a:r>
            <a:endParaRPr lang="en-US" altLang="zh-TW" dirty="0"/>
          </a:p>
          <a:p>
            <a:r>
              <a:rPr lang="zh-TW" altLang="en-US" dirty="0"/>
              <a:t>重構方法之新增</a:t>
            </a:r>
            <a:endParaRPr lang="en-US" altLang="zh-TW" dirty="0"/>
          </a:p>
          <a:p>
            <a:pPr lvl="1"/>
            <a:r>
              <a:rPr lang="zh-TW" altLang="en-US" dirty="0"/>
              <a:t>提供更多元化之重構功能</a:t>
            </a:r>
            <a:endParaRPr lang="en-US" altLang="zh-TW" dirty="0"/>
          </a:p>
          <a:p>
            <a:r>
              <a:rPr lang="zh-TW" altLang="en-US" dirty="0"/>
              <a:t>結合其他工具</a:t>
            </a:r>
            <a:endParaRPr lang="en-US" altLang="zh-TW" dirty="0"/>
          </a:p>
          <a:p>
            <a:pPr lvl="1"/>
            <a:r>
              <a:rPr lang="zh-TW" altLang="en-US" dirty="0"/>
              <a:t>再次執行重構所影響之腳本以確認重構無誤</a:t>
            </a:r>
            <a:endParaRPr lang="en-US" altLang="zh-TW" dirty="0"/>
          </a:p>
          <a:p>
            <a:pPr lvl="1"/>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73</a:t>
            </a:fld>
            <a:endParaRPr lang="zh-TW" altLang="en-US"/>
          </a:p>
        </p:txBody>
      </p:sp>
    </p:spTree>
    <p:extLst>
      <p:ext uri="{BB962C8B-B14F-4D97-AF65-F5344CB8AC3E}">
        <p14:creationId xmlns:p14="http://schemas.microsoft.com/office/powerpoint/2010/main" val="18486071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未來方向</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74</a:t>
            </a:fld>
            <a:endParaRPr lang="zh-TW" altLang="en-US"/>
          </a:p>
        </p:txBody>
      </p:sp>
      <p:graphicFrame>
        <p:nvGraphicFramePr>
          <p:cNvPr id="11" name="表格 10"/>
          <p:cNvGraphicFramePr>
            <a:graphicFrameLocks noGrp="1"/>
          </p:cNvGraphicFramePr>
          <p:nvPr>
            <p:extLst>
              <p:ext uri="{D42A27DB-BD31-4B8C-83A1-F6EECF244321}">
                <p14:modId xmlns:p14="http://schemas.microsoft.com/office/powerpoint/2010/main" val="1978001790"/>
              </p:ext>
            </p:extLst>
          </p:nvPr>
        </p:nvGraphicFramePr>
        <p:xfrm>
          <a:off x="683568" y="2492896"/>
          <a:ext cx="7296472" cy="2225040"/>
        </p:xfrm>
        <a:graphic>
          <a:graphicData uri="http://schemas.openxmlformats.org/drawingml/2006/table">
            <a:tbl>
              <a:tblPr firstRow="1" bandRow="1">
                <a:tableStyleId>{5C22544A-7EE6-4342-B048-85BDC9FD1C3A}</a:tableStyleId>
              </a:tblPr>
              <a:tblGrid>
                <a:gridCol w="2309839">
                  <a:extLst>
                    <a:ext uri="{9D8B030D-6E8A-4147-A177-3AD203B41FA5}">
                      <a16:colId xmlns:a16="http://schemas.microsoft.com/office/drawing/2014/main" xmlns="" val="20000"/>
                    </a:ext>
                  </a:extLst>
                </a:gridCol>
                <a:gridCol w="4986633">
                  <a:extLst>
                    <a:ext uri="{9D8B030D-6E8A-4147-A177-3AD203B41FA5}">
                      <a16:colId xmlns:a16="http://schemas.microsoft.com/office/drawing/2014/main" xmlns="" val="20001"/>
                    </a:ext>
                  </a:extLst>
                </a:gridCol>
              </a:tblGrid>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可擴充之重構方法</a:t>
                      </a:r>
                    </a:p>
                  </a:txBody>
                  <a:tcPr marL="9525" marR="9525" marT="9525" marB="0" anchor="ctr"/>
                </a:tc>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重構方法之描述</a:t>
                      </a:r>
                    </a:p>
                  </a:txBody>
                  <a:tcPr marL="9525" marR="9525" marT="9525" marB="0" anchor="ctr"/>
                </a:tc>
                <a:extLst>
                  <a:ext uri="{0D108BD9-81ED-4DB2-BD59-A6C34878D82A}">
                    <a16:rowId xmlns:a16="http://schemas.microsoft.com/office/drawing/2014/main" xmlns="" val="10000"/>
                  </a:ext>
                </a:extLst>
              </a:tr>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抽取變數</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搜尋出多個重複數值並建立新變數進行取代。</a:t>
                      </a:r>
                    </a:p>
                  </a:txBody>
                  <a:tcPr marL="9525" marR="9525" marT="9525" marB="0" anchor="ctr"/>
                </a:tc>
                <a:extLst>
                  <a:ext uri="{0D108BD9-81ED-4DB2-BD59-A6C34878D82A}">
                    <a16:rowId xmlns:a16="http://schemas.microsoft.com/office/drawing/2014/main" xmlns="" val="10001"/>
                  </a:ext>
                </a:extLst>
              </a:tr>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移動變數</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移動變數宣告至其他測試資源中，並確保引入所需測試資源。</a:t>
                      </a:r>
                    </a:p>
                  </a:txBody>
                  <a:tcPr marL="9525" marR="9525" marT="9525" marB="0" anchor="ctr"/>
                </a:tc>
                <a:extLst>
                  <a:ext uri="{0D108BD9-81ED-4DB2-BD59-A6C34878D82A}">
                    <a16:rowId xmlns:a16="http://schemas.microsoft.com/office/drawing/2014/main" xmlns="" val="10002"/>
                  </a:ext>
                </a:extLst>
              </a:tr>
              <a:tr h="370840">
                <a:tc>
                  <a:txBody>
                    <a:bodyPr/>
                    <a:lstStyle/>
                    <a:p>
                      <a:pPr algn="ctr"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內聯化</a:t>
                      </a:r>
                      <a:r>
                        <a:rPr lang="en-US" altLang="zh-TW"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(Inline) </a:t>
                      </a: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關鍵字</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刪除關鍵字宣告並將使用其的參考以關鍵字的實作取代。</a:t>
                      </a:r>
                    </a:p>
                  </a:txBody>
                  <a:tcPr marL="9525" marR="9525" marT="9525" marB="0" anchor="ctr"/>
                </a:tc>
                <a:extLst>
                  <a:ext uri="{0D108BD9-81ED-4DB2-BD59-A6C34878D82A}">
                    <a16:rowId xmlns:a16="http://schemas.microsoft.com/office/drawing/2014/main" xmlns="" val="10003"/>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內聯化</a:t>
                      </a:r>
                      <a:r>
                        <a:rPr lang="en-US" altLang="zh-TW"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Inline) </a:t>
                      </a: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變數</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刪除變數宣告並將使用其的參考以變數的實作取代。</a:t>
                      </a:r>
                    </a:p>
                  </a:txBody>
                  <a:tcPr marL="9525" marR="9525" marT="9525" marB="0" anchor="ctr"/>
                </a:tc>
                <a:extLst>
                  <a:ext uri="{0D108BD9-81ED-4DB2-BD59-A6C34878D82A}">
                    <a16:rowId xmlns:a16="http://schemas.microsoft.com/office/drawing/2014/main" xmlns="" val="10004"/>
                  </a:ext>
                </a:extLst>
              </a:tr>
              <a:tr h="370840">
                <a:tc>
                  <a:txBody>
                    <a:bodyPr/>
                    <a:lstStyle/>
                    <a:p>
                      <a:pPr algn="ctr" fontAlgn="ctr"/>
                      <a:r>
                        <a:rPr lang="zh-TW" altLang="en-US" sz="1400" b="0" i="0" u="none" strike="noStrike">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重新命名測試檔案</a:t>
                      </a:r>
                    </a:p>
                  </a:txBody>
                  <a:tcPr marL="9525" marR="9525" marT="9525" marB="0" anchor="ctr"/>
                </a:tc>
                <a:tc>
                  <a:txBody>
                    <a:bodyPr/>
                    <a:lstStyle/>
                    <a:p>
                      <a:pPr algn="l" fontAlgn="ctr"/>
                      <a:r>
                        <a:rPr lang="zh-TW" altLang="en-US" sz="1400" b="0" i="0" u="none" strike="noStrike"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重新命名測試檔案，且確保原先引入此檔案之資訊正確。</a:t>
                      </a:r>
                    </a:p>
                  </a:txBody>
                  <a:tcPr marL="9525" marR="9525" marT="9525"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671878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未來方向</a:t>
            </a:r>
          </a:p>
        </p:txBody>
      </p:sp>
      <p:sp>
        <p:nvSpPr>
          <p:cNvPr id="3" name="內容版面配置區 2"/>
          <p:cNvSpPr>
            <a:spLocks noGrp="1"/>
          </p:cNvSpPr>
          <p:nvPr>
            <p:ph idx="1"/>
          </p:nvPr>
        </p:nvSpPr>
        <p:spPr/>
        <p:txBody>
          <a:bodyPr/>
          <a:lstStyle/>
          <a:p>
            <a:r>
              <a:rPr lang="zh-TW" altLang="en-US" dirty="0"/>
              <a:t>提升重構之效能</a:t>
            </a:r>
            <a:endParaRPr lang="en-US" altLang="zh-TW" dirty="0"/>
          </a:p>
          <a:p>
            <a:pPr lvl="1"/>
            <a:r>
              <a:rPr lang="zh-TW" altLang="en-US" dirty="0"/>
              <a:t>提前解析測試專案</a:t>
            </a:r>
            <a:endParaRPr lang="en-US" altLang="zh-TW" dirty="0"/>
          </a:p>
          <a:p>
            <a:pPr lvl="1"/>
            <a:r>
              <a:rPr lang="zh-TW" altLang="en-US" dirty="0"/>
              <a:t>針對任何變更重新解析內容</a:t>
            </a:r>
            <a:endParaRPr lang="en-US" altLang="zh-TW" dirty="0"/>
          </a:p>
          <a:p>
            <a:r>
              <a:rPr lang="zh-TW" altLang="en-US" dirty="0"/>
              <a:t>重構方法之新增</a:t>
            </a:r>
            <a:endParaRPr lang="en-US" altLang="zh-TW" dirty="0"/>
          </a:p>
          <a:p>
            <a:pPr lvl="1"/>
            <a:r>
              <a:rPr lang="zh-TW" altLang="en-US" dirty="0"/>
              <a:t>提供更多元化之重構功能</a:t>
            </a:r>
            <a:endParaRPr lang="en-US" altLang="zh-TW" dirty="0"/>
          </a:p>
          <a:p>
            <a:r>
              <a:rPr lang="zh-TW" altLang="en-US" dirty="0"/>
              <a:t>結合其他工具</a:t>
            </a:r>
            <a:endParaRPr lang="en-US" altLang="zh-TW" dirty="0"/>
          </a:p>
          <a:p>
            <a:pPr lvl="1"/>
            <a:r>
              <a:rPr lang="zh-TW" altLang="en-US" dirty="0"/>
              <a:t>再次執行重構所影響之腳本以確認重構無誤</a:t>
            </a:r>
            <a:endParaRPr lang="en-US" altLang="zh-TW" dirty="0"/>
          </a:p>
          <a:p>
            <a:pPr lvl="1"/>
            <a:endParaRPr lang="zh-TW" altLang="en-US" dirty="0"/>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75</a:t>
            </a:fld>
            <a:endParaRPr lang="zh-TW" altLang="en-US"/>
          </a:p>
        </p:txBody>
      </p:sp>
    </p:spTree>
    <p:extLst>
      <p:ext uri="{BB962C8B-B14F-4D97-AF65-F5344CB8AC3E}">
        <p14:creationId xmlns:p14="http://schemas.microsoft.com/office/powerpoint/2010/main" val="3778233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endParaRPr lang="zh-TW" altLang="en-US" dirty="0"/>
          </a:p>
        </p:txBody>
      </p:sp>
      <p:sp>
        <p:nvSpPr>
          <p:cNvPr id="5" name="日期版面配置區 4"/>
          <p:cNvSpPr>
            <a:spLocks noGrp="1"/>
          </p:cNvSpPr>
          <p:nvPr>
            <p:ph type="dt" sz="quarter" idx="10"/>
          </p:nvPr>
        </p:nvSpPr>
        <p:spPr/>
        <p:txBody>
          <a:bodyPr/>
          <a:lstStyle/>
          <a:p>
            <a:pPr>
              <a:defRPr/>
            </a:pPr>
            <a:fld id="{8C4365B6-F14D-4045-8E37-64E386527D75}" type="datetime1">
              <a:rPr lang="zh-TW" altLang="en-US" smtClean="0"/>
              <a:pPr>
                <a:defRPr/>
              </a:pPr>
              <a:t>2021/6/23</a:t>
            </a:fld>
            <a:endParaRPr lang="zh-TW" altLang="en-US" dirty="0"/>
          </a:p>
        </p:txBody>
      </p:sp>
      <p:sp>
        <p:nvSpPr>
          <p:cNvPr id="7" name="頁尾版面配置區 6"/>
          <p:cNvSpPr>
            <a:spLocks noGrp="1"/>
          </p:cNvSpPr>
          <p:nvPr>
            <p:ph type="ftr" sz="quarter" idx="11"/>
          </p:nvPr>
        </p:nvSpPr>
        <p:spPr/>
        <p:txBody>
          <a:bodyPr/>
          <a:lstStyle/>
          <a:p>
            <a:pPr>
              <a:defRPr/>
            </a:pPr>
            <a:r>
              <a:rPr lang="zh-TW" altLang="en-US"/>
              <a:t>軟體系統實驗室</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8B72935-744D-4293-9660-44CFC36A25B1}" type="slidenum">
              <a:rPr kumimoji="0" lang="zh-TW" altLang="en-US">
                <a:solidFill>
                  <a:srgbClr val="215968"/>
                </a:solidFill>
                <a:latin typeface="Calibri" panose="020F0502020204030204" pitchFamily="34" charset="0"/>
              </a:rPr>
              <a:pPr eaLnBrk="1" hangingPunct="1"/>
              <a:t>76</a:t>
            </a:fld>
            <a:endParaRPr kumimoji="0" lang="zh-TW" altLang="en-US">
              <a:solidFill>
                <a:srgbClr val="215968"/>
              </a:solidFill>
              <a:latin typeface="Calibri" panose="020F0502020204030204" pitchFamily="34" charset="0"/>
            </a:endParaRPr>
          </a:p>
        </p:txBody>
      </p:sp>
      <p:sp>
        <p:nvSpPr>
          <p:cNvPr id="2" name="文字方塊 1"/>
          <p:cNvSpPr txBox="1"/>
          <p:nvPr/>
        </p:nvSpPr>
        <p:spPr>
          <a:xfrm>
            <a:off x="3585992" y="3212976"/>
            <a:ext cx="1972015" cy="1107996"/>
          </a:xfrm>
          <a:prstGeom prst="rect">
            <a:avLst/>
          </a:prstGeom>
          <a:noFill/>
        </p:spPr>
        <p:txBody>
          <a:bodyPr wrap="none" rtlCol="0">
            <a:spAutoFit/>
          </a:bodyPr>
          <a:lstStyle/>
          <a:p>
            <a:r>
              <a:rPr lang="en-US" altLang="zh-TW" sz="6600" dirty="0">
                <a:solidFill>
                  <a:schemeClr val="tx2"/>
                </a:solidFill>
              </a:rPr>
              <a:t>Q&amp;A</a:t>
            </a:r>
            <a:endParaRPr lang="zh-TW" altLang="en-US" sz="6600" dirty="0">
              <a:solidFill>
                <a:schemeClr val="tx2"/>
              </a:solidFill>
            </a:endParaRPr>
          </a:p>
        </p:txBody>
      </p:sp>
    </p:spTree>
    <p:extLst>
      <p:ext uri="{BB962C8B-B14F-4D97-AF65-F5344CB8AC3E}">
        <p14:creationId xmlns:p14="http://schemas.microsoft.com/office/powerpoint/2010/main" val="22170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8</a:t>
            </a:fld>
            <a:endParaRPr lang="zh-TW" altLang="en-US"/>
          </a:p>
        </p:txBody>
      </p:sp>
      <p:sp>
        <p:nvSpPr>
          <p:cNvPr id="12" name="內容版面配置區 2">
            <a:extLst>
              <a:ext uri="{FF2B5EF4-FFF2-40B4-BE49-F238E27FC236}">
                <a16:creationId xmlns:a16="http://schemas.microsoft.com/office/drawing/2014/main" xmlns="" id="{2891EBC7-1958-46B7-82AD-BA0A687C09A8}"/>
              </a:ext>
            </a:extLst>
          </p:cNvPr>
          <p:cNvSpPr txBox="1">
            <a:spLocks/>
          </p:cNvSpPr>
          <p:nvPr/>
        </p:nvSpPr>
        <p:spPr bwMode="auto">
          <a:xfrm>
            <a:off x="457200" y="1628800"/>
            <a:ext cx="82296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zh-TW" altLang="en-US" dirty="0"/>
              <a:t>關鍵字的重複使用</a:t>
            </a:r>
            <a:endParaRPr kumimoji="0" lang="en-US" altLang="zh-TW" dirty="0"/>
          </a:p>
          <a:p>
            <a:pPr lvl="1"/>
            <a:r>
              <a:rPr kumimoji="0" lang="zh-TW" altLang="en-US" dirty="0">
                <a:solidFill>
                  <a:schemeClr val="accent1">
                    <a:lumMod val="60000"/>
                    <a:lumOff val="40000"/>
                  </a:schemeClr>
                </a:solidFill>
              </a:rPr>
              <a:t>多個關鍵字視為一個測試流程，</a:t>
            </a:r>
            <a:r>
              <a:rPr kumimoji="0" lang="en-US" altLang="zh-TW" dirty="0">
                <a:solidFill>
                  <a:schemeClr val="accent1">
                    <a:lumMod val="60000"/>
                    <a:lumOff val="40000"/>
                  </a:schemeClr>
                </a:solidFill>
              </a:rPr>
              <a:t/>
            </a:r>
            <a:br>
              <a:rPr kumimoji="0" lang="en-US" altLang="zh-TW" dirty="0">
                <a:solidFill>
                  <a:schemeClr val="accent1">
                    <a:lumMod val="60000"/>
                    <a:lumOff val="40000"/>
                  </a:schemeClr>
                </a:solidFill>
              </a:rPr>
            </a:br>
            <a:r>
              <a:rPr kumimoji="0" lang="zh-TW" altLang="en-US" dirty="0">
                <a:solidFill>
                  <a:schemeClr val="accent1">
                    <a:lumMod val="60000"/>
                    <a:lumOff val="40000"/>
                  </a:schemeClr>
                </a:solidFill>
              </a:rPr>
              <a:t>並且被重複使用</a:t>
            </a:r>
            <a:endParaRPr kumimoji="0" lang="en-US" altLang="zh-TW" dirty="0">
              <a:solidFill>
                <a:schemeClr val="accent1">
                  <a:lumMod val="60000"/>
                  <a:lumOff val="40000"/>
                </a:schemeClr>
              </a:solidFill>
            </a:endParaRPr>
          </a:p>
          <a:p>
            <a:pPr lvl="1"/>
            <a:r>
              <a:rPr kumimoji="0" lang="zh-TW" altLang="en-US" dirty="0">
                <a:solidFill>
                  <a:schemeClr val="tx2">
                    <a:lumMod val="75000"/>
                  </a:schemeClr>
                </a:solidFill>
              </a:rPr>
              <a:t>單個關鍵字被重複使用</a:t>
            </a:r>
            <a:endParaRPr kumimoji="0" lang="en-US" altLang="zh-TW" dirty="0">
              <a:solidFill>
                <a:schemeClr val="tx2">
                  <a:lumMod val="75000"/>
                </a:schemeClr>
              </a:solidFill>
            </a:endParaRPr>
          </a:p>
          <a:p>
            <a:pPr lvl="1"/>
            <a:endParaRPr kumimoji="0" lang="en-US" altLang="zh-TW" sz="2400" dirty="0"/>
          </a:p>
        </p:txBody>
      </p:sp>
    </p:spTree>
    <p:extLst>
      <p:ext uri="{BB962C8B-B14F-4D97-AF65-F5344CB8AC3E}">
        <p14:creationId xmlns:p14="http://schemas.microsoft.com/office/powerpoint/2010/main" val="14345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sp>
        <p:nvSpPr>
          <p:cNvPr id="3" name="內容版面配置區 2"/>
          <p:cNvSpPr>
            <a:spLocks noGrp="1"/>
          </p:cNvSpPr>
          <p:nvPr>
            <p:ph idx="1"/>
          </p:nvPr>
        </p:nvSpPr>
        <p:spPr/>
        <p:txBody>
          <a:bodyPr/>
          <a:lstStyle/>
          <a:p>
            <a:r>
              <a:rPr lang="zh-TW" altLang="en-US" dirty="0"/>
              <a:t>關鍵字在不同測試腳本中重複使用</a:t>
            </a:r>
            <a:endParaRPr lang="en-US" altLang="zh-TW" dirty="0"/>
          </a:p>
          <a:p>
            <a:pPr lvl="1"/>
            <a:r>
              <a:rPr lang="zh-TW" altLang="en-US" dirty="0"/>
              <a:t>減少開發成本</a:t>
            </a:r>
            <a:endParaRPr lang="en-US" altLang="zh-TW" dirty="0"/>
          </a:p>
          <a:p>
            <a:pPr lvl="1"/>
            <a:r>
              <a:rPr lang="zh-TW" altLang="en-US" dirty="0"/>
              <a:t>減少修改成本</a:t>
            </a:r>
          </a:p>
        </p:txBody>
      </p:sp>
      <p:sp>
        <p:nvSpPr>
          <p:cNvPr id="4" name="日期版面配置區 3"/>
          <p:cNvSpPr>
            <a:spLocks noGrp="1"/>
          </p:cNvSpPr>
          <p:nvPr>
            <p:ph type="dt" sz="half" idx="10"/>
          </p:nvPr>
        </p:nvSpPr>
        <p:spPr/>
        <p:txBody>
          <a:bodyPr/>
          <a:lstStyle/>
          <a:p>
            <a:pPr>
              <a:defRPr/>
            </a:pPr>
            <a:fld id="{55BDADB3-27F4-4220-8E3B-F4B3366AF42E}" type="datetime1">
              <a:rPr lang="zh-TW" altLang="en-US" smtClean="0"/>
              <a:pPr>
                <a:defRPr/>
              </a:pPr>
              <a:t>2021/6/23</a:t>
            </a:fld>
            <a:endParaRPr lang="zh-TW" altLang="en-US"/>
          </a:p>
        </p:txBody>
      </p:sp>
      <p:sp>
        <p:nvSpPr>
          <p:cNvPr id="5" name="頁尾版面配置區 4"/>
          <p:cNvSpPr>
            <a:spLocks noGrp="1"/>
          </p:cNvSpPr>
          <p:nvPr>
            <p:ph type="ftr" sz="quarter" idx="11"/>
          </p:nvPr>
        </p:nvSpPr>
        <p:spPr/>
        <p:txBody>
          <a:body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p>
            <a:fld id="{13FAD93C-8EEF-4379-A78B-96216FC7FD3F}" type="slidenum">
              <a:rPr lang="zh-TW" altLang="en-US" smtClean="0"/>
              <a:pPr/>
              <a:t>9</a:t>
            </a:fld>
            <a:endParaRPr lang="zh-TW" altLang="en-US"/>
          </a:p>
        </p:txBody>
      </p:sp>
    </p:spTree>
    <p:extLst>
      <p:ext uri="{BB962C8B-B14F-4D97-AF65-F5344CB8AC3E}">
        <p14:creationId xmlns:p14="http://schemas.microsoft.com/office/powerpoint/2010/main" val="422778341"/>
      </p:ext>
    </p:extLst>
  </p:cSld>
  <p:clrMapOvr>
    <a:masterClrMapping/>
  </p:clrMapOvr>
</p:sld>
</file>

<file path=ppt/theme/theme1.xml><?xml version="1.0" encoding="utf-8"?>
<a:theme xmlns:a="http://schemas.openxmlformats.org/drawingml/2006/main" name="bluegreen_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34901</TotalTime>
  <Words>7053</Words>
  <Application>Microsoft Office PowerPoint</Application>
  <PresentationFormat>如螢幕大小 (4:3)</PresentationFormat>
  <Paragraphs>908</Paragraphs>
  <Slides>76</Slides>
  <Notes>76</Notes>
  <HiddenSlides>0</HiddenSlides>
  <MMClips>0</MMClips>
  <ScaleCrop>false</ScaleCrop>
  <HeadingPairs>
    <vt:vector size="4" baseType="variant">
      <vt:variant>
        <vt:lpstr>佈景主題</vt:lpstr>
      </vt:variant>
      <vt:variant>
        <vt:i4>1</vt:i4>
      </vt:variant>
      <vt:variant>
        <vt:lpstr>投影片標題</vt:lpstr>
      </vt:variant>
      <vt:variant>
        <vt:i4>76</vt:i4>
      </vt:variant>
    </vt:vector>
  </HeadingPairs>
  <TitlesOfParts>
    <vt:vector size="77" baseType="lpstr">
      <vt:lpstr>bluegreen_w</vt:lpstr>
      <vt:lpstr>Robot Framework測試腳本重構工具的改善 ：增加重構方法之多元選擇</vt:lpstr>
      <vt:lpstr>大綱</vt:lpstr>
      <vt:lpstr>大綱</vt:lpstr>
      <vt:lpstr>研究動機</vt:lpstr>
      <vt:lpstr>研究動機</vt:lpstr>
      <vt:lpstr>研究動機</vt:lpstr>
      <vt:lpstr>研究動機</vt:lpstr>
      <vt:lpstr>研究動機</vt:lpstr>
      <vt:lpstr>研究動機</vt:lpstr>
      <vt:lpstr>研究動機</vt:lpstr>
      <vt:lpstr>研究動機</vt:lpstr>
      <vt:lpstr>研究動機</vt:lpstr>
      <vt:lpstr>研究動機</vt:lpstr>
      <vt:lpstr>研究動機</vt:lpstr>
      <vt:lpstr>研究目標</vt:lpstr>
      <vt:lpstr>大綱</vt:lpstr>
      <vt:lpstr>Refactoring</vt:lpstr>
      <vt:lpstr>Refactoring</vt:lpstr>
      <vt:lpstr>Robot Framework</vt:lpstr>
      <vt:lpstr>Robot Framework測試腳本</vt:lpstr>
      <vt:lpstr>抽象語法樹</vt:lpstr>
      <vt:lpstr>大綱</vt:lpstr>
      <vt:lpstr>系統架構</vt:lpstr>
      <vt:lpstr>抽取重複步驟成為新關鍵字流程</vt:lpstr>
      <vt:lpstr>解析測試專案</vt:lpstr>
      <vt:lpstr>創立新關鍵字</vt:lpstr>
      <vt:lpstr>創立新關鍵字</vt:lpstr>
      <vt:lpstr>搜尋所有相關重複步驟並取代</vt:lpstr>
      <vt:lpstr>搜尋所有相關重複步驟並取代</vt:lpstr>
      <vt:lpstr>搜尋所有相關重複步驟並取代</vt:lpstr>
      <vt:lpstr>搜尋所有相關重複步驟並取代</vt:lpstr>
      <vt:lpstr>搜尋所有相關重複步驟並取代</vt:lpstr>
      <vt:lpstr>搜尋所有相關重複步驟並取代</vt:lpstr>
      <vt:lpstr>搜尋所有相關重複步驟並取代</vt:lpstr>
      <vt:lpstr>搜尋未引入所需測試資源的測試檔案並自動引入</vt:lpstr>
      <vt:lpstr>搜尋未引入所需測試資源的測試檔案並自動引入</vt:lpstr>
      <vt:lpstr>移動關鍵字宣告流程</vt:lpstr>
      <vt:lpstr>移動關鍵字宣告</vt:lpstr>
      <vt:lpstr>搜尋使用被移動關鍵字但未引入所需測試資源的測試檔案並自動引入</vt:lpstr>
      <vt:lpstr>搜尋使用被移動關鍵字但未引入所需測試資源的測試檔案並自動引入</vt:lpstr>
      <vt:lpstr>Eclipse外掛程式延伸功能</vt:lpstr>
      <vt:lpstr>Eclipse外掛程式延伸功能</vt:lpstr>
      <vt:lpstr>抽取重複步驟成為新關鍵字流程</vt:lpstr>
      <vt:lpstr>抽取步驟成為新關鍵字</vt:lpstr>
      <vt:lpstr>抽取步驟成為新關鍵字</vt:lpstr>
      <vt:lpstr>搜尋重複步驟並以新關鍵字進行取代</vt:lpstr>
      <vt:lpstr>搜尋重複步驟並以新關鍵字進行取代</vt:lpstr>
      <vt:lpstr>搜尋重複步驟並以新關鍵字進行取代</vt:lpstr>
      <vt:lpstr>引入新關鍵字所需測試資源</vt:lpstr>
      <vt:lpstr>移動關鍵字宣告流程</vt:lpstr>
      <vt:lpstr>移動關鍵字宣告並引入所需測試資源</vt:lpstr>
      <vt:lpstr>大綱</vt:lpstr>
      <vt:lpstr>案例分析</vt:lpstr>
      <vt:lpstr>案例一:抽取測試腳本中的重複步驟成為新關鍵字並引入所需測試資源</vt:lpstr>
      <vt:lpstr>案例一:抽取測試腳本中的重複步驟成為新關鍵字並引入所需測試資源</vt:lpstr>
      <vt:lpstr>案例一:抽取測試腳本中的重複步驟成為新關鍵字並引入所需測試資源</vt:lpstr>
      <vt:lpstr>使用Visual Studio Code 搜尋取代工具</vt:lpstr>
      <vt:lpstr>使用Visual Studio Code 搜尋取代工具</vt:lpstr>
      <vt:lpstr>使用擴充後之RF Refactoring</vt:lpstr>
      <vt:lpstr>重構工具使用之比較</vt:lpstr>
      <vt:lpstr>重構工具使用之比較</vt:lpstr>
      <vt:lpstr>重構工具使用之比較</vt:lpstr>
      <vt:lpstr>案例二：移動測試資源中的關鍵字宣告並引入所需測試資源</vt:lpstr>
      <vt:lpstr>使用Visual Studio Code 搜尋取代工具</vt:lpstr>
      <vt:lpstr>使用Visual Studio Code 搜尋取代工具</vt:lpstr>
      <vt:lpstr>使用Visual Studio Code 搜尋取代工具</vt:lpstr>
      <vt:lpstr>使用擴充後之RF Refactoring</vt:lpstr>
      <vt:lpstr>重構工具使用之比較</vt:lpstr>
      <vt:lpstr>重構工具使用之比較</vt:lpstr>
      <vt:lpstr>重構工具使用之比較</vt:lpstr>
      <vt:lpstr>大綱</vt:lpstr>
      <vt:lpstr>結論</vt:lpstr>
      <vt:lpstr>未來方向</vt:lpstr>
      <vt:lpstr>未來方向</vt:lpstr>
      <vt:lpstr>未來方向</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Framework測試腳本重構工具的改善</dc:title>
  <dc:creator>Gene</dc:creator>
  <cp:lastModifiedBy>Gene</cp:lastModifiedBy>
  <cp:revision>2503</cp:revision>
  <cp:lastPrinted>2020-06-02T08:49:38Z</cp:lastPrinted>
  <dcterms:created xsi:type="dcterms:W3CDTF">2018-05-11T07:36:33Z</dcterms:created>
  <dcterms:modified xsi:type="dcterms:W3CDTF">2021-06-23T15:01:35Z</dcterms:modified>
</cp:coreProperties>
</file>