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828" r:id="rId1"/>
  </p:sldMasterIdLst>
  <p:notesMasterIdLst>
    <p:notesMasterId r:id="rId78"/>
  </p:notesMasterIdLst>
  <p:handoutMasterIdLst>
    <p:handoutMasterId r:id="rId79"/>
  </p:handoutMasterIdLst>
  <p:sldIdLst>
    <p:sldId id="256" r:id="rId2"/>
    <p:sldId id="257" r:id="rId3"/>
    <p:sldId id="259" r:id="rId4"/>
    <p:sldId id="379" r:id="rId5"/>
    <p:sldId id="314" r:id="rId6"/>
    <p:sldId id="380" r:id="rId7"/>
    <p:sldId id="381" r:id="rId8"/>
    <p:sldId id="383" r:id="rId9"/>
    <p:sldId id="394" r:id="rId10"/>
    <p:sldId id="349" r:id="rId11"/>
    <p:sldId id="396" r:id="rId12"/>
    <p:sldId id="395" r:id="rId13"/>
    <p:sldId id="397" r:id="rId14"/>
    <p:sldId id="398" r:id="rId15"/>
    <p:sldId id="399" r:id="rId16"/>
    <p:sldId id="400" r:id="rId17"/>
    <p:sldId id="401" r:id="rId18"/>
    <p:sldId id="404" r:id="rId19"/>
    <p:sldId id="402" r:id="rId20"/>
    <p:sldId id="403" r:id="rId21"/>
    <p:sldId id="405" r:id="rId22"/>
    <p:sldId id="406" r:id="rId23"/>
    <p:sldId id="410" r:id="rId24"/>
    <p:sldId id="411" r:id="rId25"/>
    <p:sldId id="413" r:id="rId26"/>
    <p:sldId id="414" r:id="rId27"/>
    <p:sldId id="460" r:id="rId28"/>
    <p:sldId id="415" r:id="rId29"/>
    <p:sldId id="459" r:id="rId30"/>
    <p:sldId id="420" r:id="rId31"/>
    <p:sldId id="463" r:id="rId32"/>
    <p:sldId id="424" r:id="rId33"/>
    <p:sldId id="426" r:id="rId34"/>
    <p:sldId id="461" r:id="rId35"/>
    <p:sldId id="462" r:id="rId36"/>
    <p:sldId id="428" r:id="rId37"/>
    <p:sldId id="412" r:id="rId38"/>
    <p:sldId id="418" r:id="rId39"/>
    <p:sldId id="419" r:id="rId40"/>
    <p:sldId id="429" r:id="rId41"/>
    <p:sldId id="423" r:id="rId42"/>
    <p:sldId id="422" r:id="rId43"/>
    <p:sldId id="430" r:id="rId44"/>
    <p:sldId id="433" r:id="rId45"/>
    <p:sldId id="437" r:id="rId46"/>
    <p:sldId id="435" r:id="rId47"/>
    <p:sldId id="464" r:id="rId48"/>
    <p:sldId id="465" r:id="rId49"/>
    <p:sldId id="438" r:id="rId50"/>
    <p:sldId id="431" r:id="rId51"/>
    <p:sldId id="436" r:id="rId52"/>
    <p:sldId id="409" r:id="rId53"/>
    <p:sldId id="441" r:id="rId54"/>
    <p:sldId id="440" r:id="rId55"/>
    <p:sldId id="443" r:id="rId56"/>
    <p:sldId id="456" r:id="rId57"/>
    <p:sldId id="444" r:id="rId58"/>
    <p:sldId id="457" r:id="rId59"/>
    <p:sldId id="445" r:id="rId60"/>
    <p:sldId id="448" r:id="rId61"/>
    <p:sldId id="450" r:id="rId62"/>
    <p:sldId id="466" r:id="rId63"/>
    <p:sldId id="442" r:id="rId64"/>
    <p:sldId id="446" r:id="rId65"/>
    <p:sldId id="458" r:id="rId66"/>
    <p:sldId id="467" r:id="rId67"/>
    <p:sldId id="447" r:id="rId68"/>
    <p:sldId id="452" r:id="rId69"/>
    <p:sldId id="453" r:id="rId70"/>
    <p:sldId id="468" r:id="rId71"/>
    <p:sldId id="408" r:id="rId72"/>
    <p:sldId id="454" r:id="rId73"/>
    <p:sldId id="455" r:id="rId74"/>
    <p:sldId id="469" r:id="rId75"/>
    <p:sldId id="470" r:id="rId76"/>
    <p:sldId id="407" r:id="rId77"/>
  </p:sldIdLst>
  <p:sldSz cx="9144000" cy="6858000" type="screen4x3"/>
  <p:notesSz cx="6808788" cy="9942513"/>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521415D9-36F7-43E2-AB2F-B90AF26B5E84}">
      <p14:sectionLst xmlns:p14="http://schemas.microsoft.com/office/powerpoint/2010/main">
        <p14:section name="預設章節" id="{2FDA1987-FEE7-41C6-BBA7-C0D9B4BAF4DE}">
          <p14:sldIdLst>
            <p14:sldId id="256"/>
            <p14:sldId id="257"/>
            <p14:sldId id="259"/>
            <p14:sldId id="379"/>
            <p14:sldId id="314"/>
            <p14:sldId id="380"/>
            <p14:sldId id="381"/>
            <p14:sldId id="383"/>
            <p14:sldId id="394"/>
            <p14:sldId id="349"/>
            <p14:sldId id="396"/>
            <p14:sldId id="395"/>
            <p14:sldId id="397"/>
            <p14:sldId id="398"/>
            <p14:sldId id="399"/>
            <p14:sldId id="400"/>
            <p14:sldId id="401"/>
            <p14:sldId id="404"/>
            <p14:sldId id="402"/>
            <p14:sldId id="403"/>
            <p14:sldId id="405"/>
            <p14:sldId id="406"/>
            <p14:sldId id="410"/>
            <p14:sldId id="411"/>
            <p14:sldId id="413"/>
            <p14:sldId id="414"/>
            <p14:sldId id="460"/>
            <p14:sldId id="415"/>
            <p14:sldId id="459"/>
            <p14:sldId id="420"/>
            <p14:sldId id="463"/>
            <p14:sldId id="424"/>
            <p14:sldId id="426"/>
            <p14:sldId id="461"/>
            <p14:sldId id="462"/>
            <p14:sldId id="428"/>
            <p14:sldId id="412"/>
            <p14:sldId id="418"/>
            <p14:sldId id="419"/>
            <p14:sldId id="429"/>
            <p14:sldId id="423"/>
            <p14:sldId id="422"/>
            <p14:sldId id="430"/>
            <p14:sldId id="433"/>
            <p14:sldId id="437"/>
            <p14:sldId id="435"/>
            <p14:sldId id="464"/>
            <p14:sldId id="465"/>
            <p14:sldId id="438"/>
            <p14:sldId id="431"/>
            <p14:sldId id="436"/>
            <p14:sldId id="409"/>
            <p14:sldId id="441"/>
            <p14:sldId id="440"/>
            <p14:sldId id="443"/>
            <p14:sldId id="456"/>
            <p14:sldId id="444"/>
            <p14:sldId id="457"/>
            <p14:sldId id="445"/>
            <p14:sldId id="448"/>
            <p14:sldId id="450"/>
            <p14:sldId id="466"/>
            <p14:sldId id="442"/>
            <p14:sldId id="446"/>
            <p14:sldId id="458"/>
            <p14:sldId id="467"/>
            <p14:sldId id="447"/>
            <p14:sldId id="452"/>
            <p14:sldId id="453"/>
            <p14:sldId id="468"/>
            <p14:sldId id="408"/>
            <p14:sldId id="454"/>
            <p14:sldId id="455"/>
            <p14:sldId id="469"/>
            <p14:sldId id="470"/>
            <p14:sldId id="407"/>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9" autoAdjust="0"/>
    <p:restoredTop sz="78646" autoAdjust="0"/>
  </p:normalViewPr>
  <p:slideViewPr>
    <p:cSldViewPr>
      <p:cViewPr varScale="1">
        <p:scale>
          <a:sx n="90" d="100"/>
          <a:sy n="90" d="100"/>
        </p:scale>
        <p:origin x="-2244" y="-102"/>
      </p:cViewPr>
      <p:guideLst>
        <p:guide orient="horz" pos="2160"/>
        <p:guide pos="2880"/>
      </p:guideLst>
    </p:cSldViewPr>
  </p:slideViewPr>
  <p:outlineViewPr>
    <p:cViewPr>
      <p:scale>
        <a:sx n="33" d="100"/>
        <a:sy n="33" d="100"/>
      </p:scale>
      <p:origin x="0" y="-5310"/>
    </p:cViewPr>
  </p:outlin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50678" cy="496586"/>
          </a:xfrm>
          <a:prstGeom prst="rect">
            <a:avLst/>
          </a:prstGeom>
        </p:spPr>
        <p:txBody>
          <a:bodyPr vert="horz" lIns="95710" tIns="47855" rIns="95710" bIns="47855"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4" name="頁尾版面配置區 3"/>
          <p:cNvSpPr>
            <a:spLocks noGrp="1"/>
          </p:cNvSpPr>
          <p:nvPr>
            <p:ph type="ftr" sz="quarter" idx="2"/>
          </p:nvPr>
        </p:nvSpPr>
        <p:spPr>
          <a:xfrm>
            <a:off x="0" y="9444385"/>
            <a:ext cx="2950678" cy="496586"/>
          </a:xfrm>
          <a:prstGeom prst="rect">
            <a:avLst/>
          </a:prstGeom>
        </p:spPr>
        <p:txBody>
          <a:bodyPr vert="horz" lIns="95710" tIns="47855" rIns="95710" bIns="47855" rtlCol="0" anchor="b"/>
          <a:lstStyle>
            <a:lvl1pPr algn="l" fontAlgn="auto">
              <a:spcBef>
                <a:spcPts val="0"/>
              </a:spcBef>
              <a:spcAft>
                <a:spcPts val="0"/>
              </a:spcAft>
              <a:defRPr kumimoji="0" sz="1300">
                <a:latin typeface="+mn-lt"/>
                <a:ea typeface="+mn-ea"/>
              </a:defRPr>
            </a:lvl1pPr>
          </a:lstStyle>
          <a:p>
            <a:pPr>
              <a:defRPr/>
            </a:pPr>
            <a:endParaRPr lang="zh-TW" altLang="en-US"/>
          </a:p>
        </p:txBody>
      </p:sp>
    </p:spTree>
    <p:extLst>
      <p:ext uri="{BB962C8B-B14F-4D97-AF65-F5344CB8AC3E}">
        <p14:creationId xmlns:p14="http://schemas.microsoft.com/office/powerpoint/2010/main" val="2214196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50678" cy="496586"/>
          </a:xfrm>
          <a:prstGeom prst="rect">
            <a:avLst/>
          </a:prstGeom>
        </p:spPr>
        <p:txBody>
          <a:bodyPr vert="horz" lIns="95710" tIns="47855" rIns="95710" bIns="47855" rtlCol="0"/>
          <a:lstStyle>
            <a:lvl1pPr algn="l">
              <a:defRPr sz="1300">
                <a:latin typeface="Arial" charset="0"/>
                <a:ea typeface="新細明體" charset="-120"/>
              </a:defRPr>
            </a:lvl1pPr>
          </a:lstStyle>
          <a:p>
            <a:pPr>
              <a:defRPr/>
            </a:pPr>
            <a:endParaRPr lang="zh-TW" altLang="en-US"/>
          </a:p>
        </p:txBody>
      </p:sp>
      <p:sp>
        <p:nvSpPr>
          <p:cNvPr id="3" name="日期版面配置區 2"/>
          <p:cNvSpPr>
            <a:spLocks noGrp="1"/>
          </p:cNvSpPr>
          <p:nvPr>
            <p:ph type="dt" idx="1"/>
          </p:nvPr>
        </p:nvSpPr>
        <p:spPr>
          <a:xfrm>
            <a:off x="3856589" y="0"/>
            <a:ext cx="2950678" cy="496586"/>
          </a:xfrm>
          <a:prstGeom prst="rect">
            <a:avLst/>
          </a:prstGeom>
        </p:spPr>
        <p:txBody>
          <a:bodyPr vert="horz" lIns="95710" tIns="47855" rIns="95710" bIns="47855" rtlCol="0"/>
          <a:lstStyle>
            <a:lvl1pPr algn="r">
              <a:defRPr sz="1300">
                <a:latin typeface="Arial" charset="0"/>
                <a:ea typeface="新細明體" charset="-120"/>
              </a:defRPr>
            </a:lvl1pPr>
          </a:lstStyle>
          <a:p>
            <a:pPr>
              <a:defRPr/>
            </a:pPr>
            <a:fld id="{9C99D881-1BA8-47E3-8087-A33B3D05380C}" type="datetimeFigureOut">
              <a:rPr lang="zh-TW" altLang="en-US"/>
              <a:pPr>
                <a:defRPr/>
              </a:pPr>
              <a:t>2021/6/24</a:t>
            </a:fld>
            <a:endParaRPr lang="zh-TW" altLang="en-US"/>
          </a:p>
        </p:txBody>
      </p:sp>
      <p:sp>
        <p:nvSpPr>
          <p:cNvPr id="4" name="投影片圖像版面配置區 3"/>
          <p:cNvSpPr>
            <a:spLocks noGrp="1" noRot="1" noChangeAspect="1"/>
          </p:cNvSpPr>
          <p:nvPr>
            <p:ph type="sldImg" idx="2"/>
          </p:nvPr>
        </p:nvSpPr>
        <p:spPr>
          <a:xfrm>
            <a:off x="920750" y="746125"/>
            <a:ext cx="4967288" cy="3727450"/>
          </a:xfrm>
          <a:prstGeom prst="rect">
            <a:avLst/>
          </a:prstGeom>
          <a:noFill/>
          <a:ln w="12700">
            <a:solidFill>
              <a:prstClr val="black"/>
            </a:solidFill>
          </a:ln>
        </p:spPr>
        <p:txBody>
          <a:bodyPr vert="horz" lIns="95710" tIns="47855" rIns="95710" bIns="47855" rtlCol="0" anchor="ctr"/>
          <a:lstStyle/>
          <a:p>
            <a:pPr lvl="0"/>
            <a:endParaRPr lang="zh-TW" altLang="en-US" noProof="0"/>
          </a:p>
        </p:txBody>
      </p:sp>
      <p:sp>
        <p:nvSpPr>
          <p:cNvPr id="5" name="備忘稿版面配置區 4"/>
          <p:cNvSpPr>
            <a:spLocks noGrp="1"/>
          </p:cNvSpPr>
          <p:nvPr>
            <p:ph type="body" sz="quarter" idx="3"/>
          </p:nvPr>
        </p:nvSpPr>
        <p:spPr>
          <a:xfrm>
            <a:off x="680575" y="4722192"/>
            <a:ext cx="5447639" cy="4473900"/>
          </a:xfrm>
          <a:prstGeom prst="rect">
            <a:avLst/>
          </a:prstGeom>
        </p:spPr>
        <p:txBody>
          <a:bodyPr vert="horz" lIns="95710" tIns="47855" rIns="95710" bIns="47855"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9444385"/>
            <a:ext cx="2950678" cy="496586"/>
          </a:xfrm>
          <a:prstGeom prst="rect">
            <a:avLst/>
          </a:prstGeom>
        </p:spPr>
        <p:txBody>
          <a:bodyPr vert="horz" lIns="95710" tIns="47855" rIns="95710" bIns="47855" rtlCol="0" anchor="b"/>
          <a:lstStyle>
            <a:lvl1pPr algn="l">
              <a:defRPr sz="1300">
                <a:latin typeface="Arial" charset="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56589" y="9444385"/>
            <a:ext cx="2950678" cy="496586"/>
          </a:xfrm>
          <a:prstGeom prst="rect">
            <a:avLst/>
          </a:prstGeom>
        </p:spPr>
        <p:txBody>
          <a:bodyPr vert="horz" wrap="square" lIns="95710" tIns="47855" rIns="95710" bIns="47855" numCol="1" anchor="b" anchorCtr="0" compatLnSpc="1">
            <a:prstTxWarp prst="textNoShape">
              <a:avLst/>
            </a:prstTxWarp>
          </a:bodyPr>
          <a:lstStyle>
            <a:lvl1pPr algn="r">
              <a:defRPr sz="1300"/>
            </a:lvl1pPr>
          </a:lstStyle>
          <a:p>
            <a:fld id="{F3C22385-CAA0-4EFB-8C52-3A339611FBAA}" type="slidenum">
              <a:rPr lang="zh-TW" altLang="en-US"/>
              <a:pPr/>
              <a:t>‹#›</a:t>
            </a:fld>
            <a:endParaRPr lang="zh-TW" altLang="en-US"/>
          </a:p>
        </p:txBody>
      </p:sp>
    </p:spTree>
    <p:extLst>
      <p:ext uri="{BB962C8B-B14F-4D97-AF65-F5344CB8AC3E}">
        <p14:creationId xmlns:p14="http://schemas.microsoft.com/office/powerpoint/2010/main" val="4458359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a:t>
            </a:fld>
            <a:endParaRPr lang="zh-TW" altLang="en-US"/>
          </a:p>
        </p:txBody>
      </p:sp>
    </p:spTree>
    <p:extLst>
      <p:ext uri="{BB962C8B-B14F-4D97-AF65-F5344CB8AC3E}">
        <p14:creationId xmlns:p14="http://schemas.microsoft.com/office/powerpoint/2010/main" val="290176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10</a:t>
            </a:fld>
            <a:endParaRPr lang="zh-TW" altLang="en-US"/>
          </a:p>
        </p:txBody>
      </p:sp>
    </p:spTree>
    <p:extLst>
      <p:ext uri="{BB962C8B-B14F-4D97-AF65-F5344CB8AC3E}">
        <p14:creationId xmlns:p14="http://schemas.microsoft.com/office/powerpoint/2010/main" val="991557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b="0" i="0" u="none" strike="noStrike" kern="1200" baseline="0" dirty="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11</a:t>
            </a:fld>
            <a:endParaRPr lang="zh-TW" altLang="en-US"/>
          </a:p>
        </p:txBody>
      </p:sp>
    </p:spTree>
    <p:extLst>
      <p:ext uri="{BB962C8B-B14F-4D97-AF65-F5344CB8AC3E}">
        <p14:creationId xmlns:p14="http://schemas.microsoft.com/office/powerpoint/2010/main" val="95895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12</a:t>
            </a:fld>
            <a:endParaRPr lang="zh-TW" altLang="en-US"/>
          </a:p>
        </p:txBody>
      </p:sp>
    </p:spTree>
    <p:extLst>
      <p:ext uri="{BB962C8B-B14F-4D97-AF65-F5344CB8AC3E}">
        <p14:creationId xmlns:p14="http://schemas.microsoft.com/office/powerpoint/2010/main" val="958952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13</a:t>
            </a:fld>
            <a:endParaRPr lang="zh-TW" altLang="en-US"/>
          </a:p>
        </p:txBody>
      </p:sp>
    </p:spTree>
    <p:extLst>
      <p:ext uri="{BB962C8B-B14F-4D97-AF65-F5344CB8AC3E}">
        <p14:creationId xmlns:p14="http://schemas.microsoft.com/office/powerpoint/2010/main" val="4228688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14</a:t>
            </a:fld>
            <a:endParaRPr lang="zh-TW" altLang="en-US"/>
          </a:p>
        </p:txBody>
      </p:sp>
    </p:spTree>
    <p:extLst>
      <p:ext uri="{BB962C8B-B14F-4D97-AF65-F5344CB8AC3E}">
        <p14:creationId xmlns:p14="http://schemas.microsoft.com/office/powerpoint/2010/main" val="2029290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15</a:t>
            </a:fld>
            <a:endParaRPr lang="zh-TW" altLang="en-US"/>
          </a:p>
        </p:txBody>
      </p:sp>
    </p:spTree>
    <p:extLst>
      <p:ext uri="{BB962C8B-B14F-4D97-AF65-F5344CB8AC3E}">
        <p14:creationId xmlns:p14="http://schemas.microsoft.com/office/powerpoint/2010/main" val="1142044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16</a:t>
            </a:fld>
            <a:endParaRPr lang="zh-TW" altLang="en-US"/>
          </a:p>
        </p:txBody>
      </p:sp>
    </p:spTree>
    <p:extLst>
      <p:ext uri="{BB962C8B-B14F-4D97-AF65-F5344CB8AC3E}">
        <p14:creationId xmlns:p14="http://schemas.microsoft.com/office/powerpoint/2010/main" val="3468326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17</a:t>
            </a:fld>
            <a:endParaRPr lang="zh-TW" altLang="en-US"/>
          </a:p>
        </p:txBody>
      </p:sp>
    </p:spTree>
    <p:extLst>
      <p:ext uri="{BB962C8B-B14F-4D97-AF65-F5344CB8AC3E}">
        <p14:creationId xmlns:p14="http://schemas.microsoft.com/office/powerpoint/2010/main" val="420144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18</a:t>
            </a:fld>
            <a:endParaRPr lang="zh-TW" altLang="en-US"/>
          </a:p>
        </p:txBody>
      </p:sp>
    </p:spTree>
    <p:extLst>
      <p:ext uri="{BB962C8B-B14F-4D97-AF65-F5344CB8AC3E}">
        <p14:creationId xmlns:p14="http://schemas.microsoft.com/office/powerpoint/2010/main" val="369528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19</a:t>
            </a:fld>
            <a:endParaRPr lang="zh-TW" altLang="en-US"/>
          </a:p>
        </p:txBody>
      </p:sp>
    </p:spTree>
    <p:extLst>
      <p:ext uri="{BB962C8B-B14F-4D97-AF65-F5344CB8AC3E}">
        <p14:creationId xmlns:p14="http://schemas.microsoft.com/office/powerpoint/2010/main" val="420144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a:t>
            </a:fld>
            <a:endParaRPr lang="zh-TW" altLang="en-US"/>
          </a:p>
        </p:txBody>
      </p:sp>
    </p:spTree>
    <p:extLst>
      <p:ext uri="{BB962C8B-B14F-4D97-AF65-F5344CB8AC3E}">
        <p14:creationId xmlns:p14="http://schemas.microsoft.com/office/powerpoint/2010/main" val="1414919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fontAlgn="base"/>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20</a:t>
            </a:fld>
            <a:endParaRPr lang="zh-TW" altLang="en-US"/>
          </a:p>
        </p:txBody>
      </p:sp>
    </p:spTree>
    <p:extLst>
      <p:ext uri="{BB962C8B-B14F-4D97-AF65-F5344CB8AC3E}">
        <p14:creationId xmlns:p14="http://schemas.microsoft.com/office/powerpoint/2010/main" val="4201440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21</a:t>
            </a:fld>
            <a:endParaRPr lang="zh-TW" altLang="en-US"/>
          </a:p>
        </p:txBody>
      </p:sp>
    </p:spTree>
    <p:extLst>
      <p:ext uri="{BB962C8B-B14F-4D97-AF65-F5344CB8AC3E}">
        <p14:creationId xmlns:p14="http://schemas.microsoft.com/office/powerpoint/2010/main" val="3429099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22</a:t>
            </a:fld>
            <a:endParaRPr lang="zh-TW" altLang="en-US"/>
          </a:p>
        </p:txBody>
      </p:sp>
    </p:spTree>
    <p:extLst>
      <p:ext uri="{BB962C8B-B14F-4D97-AF65-F5344CB8AC3E}">
        <p14:creationId xmlns:p14="http://schemas.microsoft.com/office/powerpoint/2010/main" val="3468326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23</a:t>
            </a:fld>
            <a:endParaRPr lang="zh-TW" altLang="en-US"/>
          </a:p>
        </p:txBody>
      </p:sp>
    </p:spTree>
    <p:extLst>
      <p:ext uri="{BB962C8B-B14F-4D97-AF65-F5344CB8AC3E}">
        <p14:creationId xmlns:p14="http://schemas.microsoft.com/office/powerpoint/2010/main" val="3263327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24</a:t>
            </a:fld>
            <a:endParaRPr lang="zh-TW" altLang="en-US"/>
          </a:p>
        </p:txBody>
      </p:sp>
    </p:spTree>
    <p:extLst>
      <p:ext uri="{BB962C8B-B14F-4D97-AF65-F5344CB8AC3E}">
        <p14:creationId xmlns:p14="http://schemas.microsoft.com/office/powerpoint/2010/main" val="3058516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25</a:t>
            </a:fld>
            <a:endParaRPr lang="zh-TW" altLang="en-US"/>
          </a:p>
        </p:txBody>
      </p:sp>
    </p:spTree>
    <p:extLst>
      <p:ext uri="{BB962C8B-B14F-4D97-AF65-F5344CB8AC3E}">
        <p14:creationId xmlns:p14="http://schemas.microsoft.com/office/powerpoint/2010/main" val="2414685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TW" altLang="en-US" dirty="0">
              <a:effectLst/>
            </a:endParaRP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26</a:t>
            </a:fld>
            <a:endParaRPr lang="zh-TW" altLang="en-US"/>
          </a:p>
        </p:txBody>
      </p:sp>
    </p:spTree>
    <p:extLst>
      <p:ext uri="{BB962C8B-B14F-4D97-AF65-F5344CB8AC3E}">
        <p14:creationId xmlns:p14="http://schemas.microsoft.com/office/powerpoint/2010/main" val="2950536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27</a:t>
            </a:fld>
            <a:endParaRPr lang="zh-TW" altLang="en-US"/>
          </a:p>
        </p:txBody>
      </p:sp>
    </p:spTree>
    <p:extLst>
      <p:ext uri="{BB962C8B-B14F-4D97-AF65-F5344CB8AC3E}">
        <p14:creationId xmlns:p14="http://schemas.microsoft.com/office/powerpoint/2010/main" val="1447096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28</a:t>
            </a:fld>
            <a:endParaRPr lang="zh-TW" altLang="en-US"/>
          </a:p>
        </p:txBody>
      </p:sp>
    </p:spTree>
    <p:extLst>
      <p:ext uri="{BB962C8B-B14F-4D97-AF65-F5344CB8AC3E}">
        <p14:creationId xmlns:p14="http://schemas.microsoft.com/office/powerpoint/2010/main" val="3202707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29</a:t>
            </a:fld>
            <a:endParaRPr lang="zh-TW" altLang="en-US"/>
          </a:p>
        </p:txBody>
      </p:sp>
    </p:spTree>
    <p:extLst>
      <p:ext uri="{BB962C8B-B14F-4D97-AF65-F5344CB8AC3E}">
        <p14:creationId xmlns:p14="http://schemas.microsoft.com/office/powerpoint/2010/main" val="134530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a:t>
            </a:fld>
            <a:endParaRPr lang="zh-TW" altLang="en-US"/>
          </a:p>
        </p:txBody>
      </p:sp>
    </p:spTree>
    <p:extLst>
      <p:ext uri="{BB962C8B-B14F-4D97-AF65-F5344CB8AC3E}">
        <p14:creationId xmlns:p14="http://schemas.microsoft.com/office/powerpoint/2010/main" val="1662562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30</a:t>
            </a:fld>
            <a:endParaRPr lang="zh-TW" altLang="en-US"/>
          </a:p>
        </p:txBody>
      </p:sp>
    </p:spTree>
    <p:extLst>
      <p:ext uri="{BB962C8B-B14F-4D97-AF65-F5344CB8AC3E}">
        <p14:creationId xmlns:p14="http://schemas.microsoft.com/office/powerpoint/2010/main" val="3545737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31</a:t>
            </a:fld>
            <a:endParaRPr lang="zh-TW" altLang="en-US"/>
          </a:p>
        </p:txBody>
      </p:sp>
    </p:spTree>
    <p:extLst>
      <p:ext uri="{BB962C8B-B14F-4D97-AF65-F5344CB8AC3E}">
        <p14:creationId xmlns:p14="http://schemas.microsoft.com/office/powerpoint/2010/main" val="1302507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32</a:t>
            </a:fld>
            <a:endParaRPr lang="zh-TW" altLang="en-US"/>
          </a:p>
        </p:txBody>
      </p:sp>
    </p:spTree>
    <p:extLst>
      <p:ext uri="{BB962C8B-B14F-4D97-AF65-F5344CB8AC3E}">
        <p14:creationId xmlns:p14="http://schemas.microsoft.com/office/powerpoint/2010/main" val="3150959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33</a:t>
            </a:fld>
            <a:endParaRPr lang="zh-TW" altLang="en-US"/>
          </a:p>
        </p:txBody>
      </p:sp>
    </p:spTree>
    <p:extLst>
      <p:ext uri="{BB962C8B-B14F-4D97-AF65-F5344CB8AC3E}">
        <p14:creationId xmlns:p14="http://schemas.microsoft.com/office/powerpoint/2010/main" val="4135605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34</a:t>
            </a:fld>
            <a:endParaRPr lang="zh-TW" altLang="en-US"/>
          </a:p>
        </p:txBody>
      </p:sp>
    </p:spTree>
    <p:extLst>
      <p:ext uri="{BB962C8B-B14F-4D97-AF65-F5344CB8AC3E}">
        <p14:creationId xmlns:p14="http://schemas.microsoft.com/office/powerpoint/2010/main" val="4006335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35</a:t>
            </a:fld>
            <a:endParaRPr lang="zh-TW" altLang="en-US"/>
          </a:p>
        </p:txBody>
      </p:sp>
    </p:spTree>
    <p:extLst>
      <p:ext uri="{BB962C8B-B14F-4D97-AF65-F5344CB8AC3E}">
        <p14:creationId xmlns:p14="http://schemas.microsoft.com/office/powerpoint/2010/main" val="4101108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36</a:t>
            </a:fld>
            <a:endParaRPr lang="zh-TW" altLang="en-US"/>
          </a:p>
        </p:txBody>
      </p:sp>
    </p:spTree>
    <p:extLst>
      <p:ext uri="{BB962C8B-B14F-4D97-AF65-F5344CB8AC3E}">
        <p14:creationId xmlns:p14="http://schemas.microsoft.com/office/powerpoint/2010/main" val="906210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37</a:t>
            </a:fld>
            <a:endParaRPr lang="zh-TW" altLang="en-US"/>
          </a:p>
        </p:txBody>
      </p:sp>
    </p:spTree>
    <p:extLst>
      <p:ext uri="{BB962C8B-B14F-4D97-AF65-F5344CB8AC3E}">
        <p14:creationId xmlns:p14="http://schemas.microsoft.com/office/powerpoint/2010/main" val="3272390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38</a:t>
            </a:fld>
            <a:endParaRPr lang="zh-TW" altLang="en-US"/>
          </a:p>
        </p:txBody>
      </p:sp>
    </p:spTree>
    <p:extLst>
      <p:ext uri="{BB962C8B-B14F-4D97-AF65-F5344CB8AC3E}">
        <p14:creationId xmlns:p14="http://schemas.microsoft.com/office/powerpoint/2010/main" val="4150279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39</a:t>
            </a:fld>
            <a:endParaRPr lang="zh-TW" altLang="en-US"/>
          </a:p>
        </p:txBody>
      </p:sp>
    </p:spTree>
    <p:extLst>
      <p:ext uri="{BB962C8B-B14F-4D97-AF65-F5344CB8AC3E}">
        <p14:creationId xmlns:p14="http://schemas.microsoft.com/office/powerpoint/2010/main" val="1896853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883585">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a:t>
            </a:fld>
            <a:endParaRPr lang="zh-TW" altLang="en-US"/>
          </a:p>
        </p:txBody>
      </p:sp>
    </p:spTree>
    <p:extLst>
      <p:ext uri="{BB962C8B-B14F-4D97-AF65-F5344CB8AC3E}">
        <p14:creationId xmlns:p14="http://schemas.microsoft.com/office/powerpoint/2010/main" val="1291456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40</a:t>
            </a:fld>
            <a:endParaRPr lang="zh-TW" altLang="en-US"/>
          </a:p>
        </p:txBody>
      </p:sp>
    </p:spTree>
    <p:extLst>
      <p:ext uri="{BB962C8B-B14F-4D97-AF65-F5344CB8AC3E}">
        <p14:creationId xmlns:p14="http://schemas.microsoft.com/office/powerpoint/2010/main" val="2469726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41</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42</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43</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44</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45</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46</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47</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48</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49</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a:t>
            </a:fld>
            <a:endParaRPr lang="zh-TW" altLang="en-US"/>
          </a:p>
        </p:txBody>
      </p:sp>
    </p:spTree>
    <p:extLst>
      <p:ext uri="{BB962C8B-B14F-4D97-AF65-F5344CB8AC3E}">
        <p14:creationId xmlns:p14="http://schemas.microsoft.com/office/powerpoint/2010/main" val="1406449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50</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51</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52</a:t>
            </a:fld>
            <a:endParaRPr lang="zh-TW" altLang="en-US"/>
          </a:p>
        </p:txBody>
      </p:sp>
    </p:spTree>
    <p:extLst>
      <p:ext uri="{BB962C8B-B14F-4D97-AF65-F5344CB8AC3E}">
        <p14:creationId xmlns:p14="http://schemas.microsoft.com/office/powerpoint/2010/main" val="3468326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u="none" strike="noStrike" kern="1200" baseline="0" dirty="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53</a:t>
            </a:fld>
            <a:endParaRPr lang="zh-TW" altLang="en-US"/>
          </a:p>
        </p:txBody>
      </p:sp>
    </p:spTree>
    <p:extLst>
      <p:ext uri="{BB962C8B-B14F-4D97-AF65-F5344CB8AC3E}">
        <p14:creationId xmlns:p14="http://schemas.microsoft.com/office/powerpoint/2010/main" val="4286509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54</a:t>
            </a:fld>
            <a:endParaRPr lang="zh-TW" altLang="en-US"/>
          </a:p>
        </p:txBody>
      </p:sp>
    </p:spTree>
    <p:extLst>
      <p:ext uri="{BB962C8B-B14F-4D97-AF65-F5344CB8AC3E}">
        <p14:creationId xmlns:p14="http://schemas.microsoft.com/office/powerpoint/2010/main" val="3593577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55</a:t>
            </a:fld>
            <a:endParaRPr lang="zh-TW" altLang="en-US"/>
          </a:p>
        </p:txBody>
      </p:sp>
    </p:spTree>
    <p:extLst>
      <p:ext uri="{BB962C8B-B14F-4D97-AF65-F5344CB8AC3E}">
        <p14:creationId xmlns:p14="http://schemas.microsoft.com/office/powerpoint/2010/main" val="25143433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56</a:t>
            </a:fld>
            <a:endParaRPr lang="zh-TW" altLang="en-US"/>
          </a:p>
        </p:txBody>
      </p:sp>
    </p:spTree>
    <p:extLst>
      <p:ext uri="{BB962C8B-B14F-4D97-AF65-F5344CB8AC3E}">
        <p14:creationId xmlns:p14="http://schemas.microsoft.com/office/powerpoint/2010/main" val="3593577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57</a:t>
            </a:fld>
            <a:endParaRPr lang="zh-TW" altLang="en-US"/>
          </a:p>
        </p:txBody>
      </p:sp>
    </p:spTree>
    <p:extLst>
      <p:ext uri="{BB962C8B-B14F-4D97-AF65-F5344CB8AC3E}">
        <p14:creationId xmlns:p14="http://schemas.microsoft.com/office/powerpoint/2010/main" val="12605305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58</a:t>
            </a:fld>
            <a:endParaRPr lang="zh-TW" altLang="en-US"/>
          </a:p>
        </p:txBody>
      </p:sp>
    </p:spTree>
    <p:extLst>
      <p:ext uri="{BB962C8B-B14F-4D97-AF65-F5344CB8AC3E}">
        <p14:creationId xmlns:p14="http://schemas.microsoft.com/office/powerpoint/2010/main" val="12605305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59</a:t>
            </a:fld>
            <a:endParaRPr lang="zh-TW" altLang="en-US"/>
          </a:p>
        </p:txBody>
      </p:sp>
    </p:spTree>
    <p:extLst>
      <p:ext uri="{BB962C8B-B14F-4D97-AF65-F5344CB8AC3E}">
        <p14:creationId xmlns:p14="http://schemas.microsoft.com/office/powerpoint/2010/main" val="993298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a:t>
            </a:fld>
            <a:endParaRPr lang="zh-TW" altLang="en-US"/>
          </a:p>
        </p:txBody>
      </p:sp>
    </p:spTree>
    <p:extLst>
      <p:ext uri="{BB962C8B-B14F-4D97-AF65-F5344CB8AC3E}">
        <p14:creationId xmlns:p14="http://schemas.microsoft.com/office/powerpoint/2010/main" val="855880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60</a:t>
            </a:fld>
            <a:endParaRPr lang="zh-TW" altLang="en-US"/>
          </a:p>
        </p:txBody>
      </p:sp>
    </p:spTree>
    <p:extLst>
      <p:ext uri="{BB962C8B-B14F-4D97-AF65-F5344CB8AC3E}">
        <p14:creationId xmlns:p14="http://schemas.microsoft.com/office/powerpoint/2010/main" val="24161572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61</a:t>
            </a:fld>
            <a:endParaRPr lang="zh-TW" altLang="en-US"/>
          </a:p>
        </p:txBody>
      </p:sp>
    </p:spTree>
    <p:extLst>
      <p:ext uri="{BB962C8B-B14F-4D97-AF65-F5344CB8AC3E}">
        <p14:creationId xmlns:p14="http://schemas.microsoft.com/office/powerpoint/2010/main" val="4164467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62</a:t>
            </a:fld>
            <a:endParaRPr lang="zh-TW" altLang="en-US"/>
          </a:p>
        </p:txBody>
      </p:sp>
    </p:spTree>
    <p:extLst>
      <p:ext uri="{BB962C8B-B14F-4D97-AF65-F5344CB8AC3E}">
        <p14:creationId xmlns:p14="http://schemas.microsoft.com/office/powerpoint/2010/main" val="4164467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63</a:t>
            </a:fld>
            <a:endParaRPr lang="zh-TW" altLang="en-US"/>
          </a:p>
        </p:txBody>
      </p:sp>
    </p:spTree>
    <p:extLst>
      <p:ext uri="{BB962C8B-B14F-4D97-AF65-F5344CB8AC3E}">
        <p14:creationId xmlns:p14="http://schemas.microsoft.com/office/powerpoint/2010/main" val="13427757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64</a:t>
            </a:fld>
            <a:endParaRPr lang="zh-TW" altLang="en-US"/>
          </a:p>
        </p:txBody>
      </p:sp>
    </p:spTree>
    <p:extLst>
      <p:ext uri="{BB962C8B-B14F-4D97-AF65-F5344CB8AC3E}">
        <p14:creationId xmlns:p14="http://schemas.microsoft.com/office/powerpoint/2010/main" val="34574446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65</a:t>
            </a:fld>
            <a:endParaRPr lang="zh-TW" altLang="en-US"/>
          </a:p>
        </p:txBody>
      </p:sp>
    </p:spTree>
    <p:extLst>
      <p:ext uri="{BB962C8B-B14F-4D97-AF65-F5344CB8AC3E}">
        <p14:creationId xmlns:p14="http://schemas.microsoft.com/office/powerpoint/2010/main" val="33869668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66</a:t>
            </a:fld>
            <a:endParaRPr lang="zh-TW" altLang="en-US"/>
          </a:p>
        </p:txBody>
      </p:sp>
    </p:spTree>
    <p:extLst>
      <p:ext uri="{BB962C8B-B14F-4D97-AF65-F5344CB8AC3E}">
        <p14:creationId xmlns:p14="http://schemas.microsoft.com/office/powerpoint/2010/main" val="33869668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3C22385-CAA0-4EFB-8C52-3A339611FBAA}" type="slidenum">
              <a:rPr lang="zh-TW" altLang="en-US" smtClean="0"/>
              <a:pPr/>
              <a:t>67</a:t>
            </a:fld>
            <a:endParaRPr lang="zh-TW" altLang="en-US"/>
          </a:p>
        </p:txBody>
      </p:sp>
    </p:spTree>
    <p:extLst>
      <p:ext uri="{BB962C8B-B14F-4D97-AF65-F5344CB8AC3E}">
        <p14:creationId xmlns:p14="http://schemas.microsoft.com/office/powerpoint/2010/main" val="1962706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68</a:t>
            </a:fld>
            <a:endParaRPr lang="zh-TW" altLang="en-US"/>
          </a:p>
        </p:txBody>
      </p:sp>
    </p:spTree>
    <p:extLst>
      <p:ext uri="{BB962C8B-B14F-4D97-AF65-F5344CB8AC3E}">
        <p14:creationId xmlns:p14="http://schemas.microsoft.com/office/powerpoint/2010/main" val="25427040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69</a:t>
            </a:fld>
            <a:endParaRPr lang="zh-TW" altLang="en-US"/>
          </a:p>
        </p:txBody>
      </p:sp>
    </p:spTree>
    <p:extLst>
      <p:ext uri="{BB962C8B-B14F-4D97-AF65-F5344CB8AC3E}">
        <p14:creationId xmlns:p14="http://schemas.microsoft.com/office/powerpoint/2010/main" val="379962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a:t>
            </a:fld>
            <a:endParaRPr lang="zh-TW" altLang="en-US"/>
          </a:p>
        </p:txBody>
      </p:sp>
    </p:spTree>
    <p:extLst>
      <p:ext uri="{BB962C8B-B14F-4D97-AF65-F5344CB8AC3E}">
        <p14:creationId xmlns:p14="http://schemas.microsoft.com/office/powerpoint/2010/main" val="12897085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70</a:t>
            </a:fld>
            <a:endParaRPr lang="zh-TW" altLang="en-US"/>
          </a:p>
        </p:txBody>
      </p:sp>
    </p:spTree>
    <p:extLst>
      <p:ext uri="{BB962C8B-B14F-4D97-AF65-F5344CB8AC3E}">
        <p14:creationId xmlns:p14="http://schemas.microsoft.com/office/powerpoint/2010/main" val="37996207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71</a:t>
            </a:fld>
            <a:endParaRPr lang="zh-TW" altLang="en-US"/>
          </a:p>
        </p:txBody>
      </p:sp>
    </p:spTree>
    <p:extLst>
      <p:ext uri="{BB962C8B-B14F-4D97-AF65-F5344CB8AC3E}">
        <p14:creationId xmlns:p14="http://schemas.microsoft.com/office/powerpoint/2010/main" val="34683268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72</a:t>
            </a:fld>
            <a:endParaRPr lang="zh-TW" altLang="en-US"/>
          </a:p>
        </p:txBody>
      </p:sp>
    </p:spTree>
    <p:extLst>
      <p:ext uri="{BB962C8B-B14F-4D97-AF65-F5344CB8AC3E}">
        <p14:creationId xmlns:p14="http://schemas.microsoft.com/office/powerpoint/2010/main" val="25139691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73</a:t>
            </a:fld>
            <a:endParaRPr lang="zh-TW" altLang="en-US"/>
          </a:p>
        </p:txBody>
      </p:sp>
    </p:spTree>
    <p:extLst>
      <p:ext uri="{BB962C8B-B14F-4D97-AF65-F5344CB8AC3E}">
        <p14:creationId xmlns:p14="http://schemas.microsoft.com/office/powerpoint/2010/main" val="36540220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74</a:t>
            </a:fld>
            <a:endParaRPr lang="zh-TW" altLang="en-US"/>
          </a:p>
        </p:txBody>
      </p:sp>
    </p:spTree>
    <p:extLst>
      <p:ext uri="{BB962C8B-B14F-4D97-AF65-F5344CB8AC3E}">
        <p14:creationId xmlns:p14="http://schemas.microsoft.com/office/powerpoint/2010/main" val="36540220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75</a:t>
            </a:fld>
            <a:endParaRPr lang="zh-TW" altLang="en-US"/>
          </a:p>
        </p:txBody>
      </p:sp>
    </p:spTree>
    <p:extLst>
      <p:ext uri="{BB962C8B-B14F-4D97-AF65-F5344CB8AC3E}">
        <p14:creationId xmlns:p14="http://schemas.microsoft.com/office/powerpoint/2010/main" val="36540220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76</a:t>
            </a:fld>
            <a:endParaRPr lang="zh-TW" altLang="en-US"/>
          </a:p>
        </p:txBody>
      </p:sp>
    </p:spTree>
    <p:extLst>
      <p:ext uri="{BB962C8B-B14F-4D97-AF65-F5344CB8AC3E}">
        <p14:creationId xmlns:p14="http://schemas.microsoft.com/office/powerpoint/2010/main" val="117958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883585">
              <a:defRPr/>
            </a:pP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8</a:t>
            </a:fld>
            <a:endParaRPr lang="zh-TW" altLang="en-US"/>
          </a:p>
        </p:txBody>
      </p:sp>
    </p:spTree>
    <p:extLst>
      <p:ext uri="{BB962C8B-B14F-4D97-AF65-F5344CB8AC3E}">
        <p14:creationId xmlns:p14="http://schemas.microsoft.com/office/powerpoint/2010/main" val="1355268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9</a:t>
            </a:fld>
            <a:endParaRPr lang="zh-TW" altLang="en-US"/>
          </a:p>
        </p:txBody>
      </p:sp>
    </p:spTree>
    <p:extLst>
      <p:ext uri="{BB962C8B-B14F-4D97-AF65-F5344CB8AC3E}">
        <p14:creationId xmlns:p14="http://schemas.microsoft.com/office/powerpoint/2010/main" val="1406449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142976" y="1285860"/>
            <a:ext cx="7772400" cy="1470025"/>
          </a:xfrm>
        </p:spPr>
        <p:txBody>
          <a:bodyPr/>
          <a:lstStyle>
            <a:lvl1pPr algn="l">
              <a:defRPr b="0" cap="none" spc="0">
                <a:ln w="18415" cmpd="sng">
                  <a:solidFill>
                    <a:srgbClr val="FFFFFF"/>
                  </a:solidFill>
                  <a:prstDash val="solid"/>
                </a:ln>
                <a:solidFill>
                  <a:schemeClr val="bg1"/>
                </a:solidFill>
                <a:effectLst>
                  <a:outerShdw blurRad="63500" dir="3600000" algn="tl" rotWithShape="0">
                    <a:srgbClr val="000000">
                      <a:alpha val="70000"/>
                    </a:srgbClr>
                  </a:outerShdw>
                </a:effectLst>
                <a:latin typeface="微軟正黑體" pitchFamily="34" charset="-120"/>
                <a:ea typeface="微軟正黑體" pitchFamily="34" charset="-120"/>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142976" y="307181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7CD24B0B-9EE2-4623-8B80-A98730400DF4}" type="datetime1">
              <a:rPr lang="zh-TW" altLang="en-US"/>
              <a:pPr>
                <a:defRPr/>
              </a:pPr>
              <a:t>2021/6/24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F778709B-5ED1-4F47-9034-181D5E894516}" type="slidenum">
              <a:rPr lang="zh-TW" altLang="en-US"/>
              <a:pPr/>
              <a:t>‹#›</a:t>
            </a:fld>
            <a:endParaRPr lang="zh-TW" altLang="en-US"/>
          </a:p>
        </p:txBody>
      </p:sp>
    </p:spTree>
    <p:extLst>
      <p:ext uri="{BB962C8B-B14F-4D97-AF65-F5344CB8AC3E}">
        <p14:creationId xmlns:p14="http://schemas.microsoft.com/office/powerpoint/2010/main" val="225401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E3E21475-67EF-451A-9BBD-F006E9138E8B}" type="datetime1">
              <a:rPr lang="zh-TW" altLang="en-US"/>
              <a:pPr>
                <a:defRPr/>
              </a:pPr>
              <a:t>2021/6/24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81FA5720-6E08-417B-8EC5-5E35B1FBB452}" type="slidenum">
              <a:rPr lang="zh-TW" altLang="en-US"/>
              <a:pPr/>
              <a:t>‹#›</a:t>
            </a:fld>
            <a:endParaRPr lang="zh-TW" altLang="en-US"/>
          </a:p>
        </p:txBody>
      </p:sp>
    </p:spTree>
    <p:extLst>
      <p:ext uri="{BB962C8B-B14F-4D97-AF65-F5344CB8AC3E}">
        <p14:creationId xmlns:p14="http://schemas.microsoft.com/office/powerpoint/2010/main" val="308690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11E11016-D55B-4996-8BB3-4AAA197AC359}" type="datetime1">
              <a:rPr lang="zh-TW" altLang="en-US"/>
              <a:pPr>
                <a:defRPr/>
              </a:pPr>
              <a:t>2021/6/24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0FB10B23-78D3-445E-9407-4C201116A92D}" type="slidenum">
              <a:rPr lang="zh-TW" altLang="en-US"/>
              <a:pPr/>
              <a:t>‹#›</a:t>
            </a:fld>
            <a:endParaRPr lang="zh-TW" altLang="en-US"/>
          </a:p>
        </p:txBody>
      </p:sp>
    </p:spTree>
    <p:extLst>
      <p:ext uri="{BB962C8B-B14F-4D97-AF65-F5344CB8AC3E}">
        <p14:creationId xmlns:p14="http://schemas.microsoft.com/office/powerpoint/2010/main" val="357777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bg1"/>
                </a:solidFill>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55BDADB3-27F4-4220-8E3B-F4B3366AF42E}" type="datetime1">
              <a:rPr lang="zh-TW" altLang="en-US"/>
              <a:pPr>
                <a:defRPr/>
              </a:pPr>
              <a:t>2021/6/24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13FAD93C-8EEF-4379-A78B-96216FC7FD3F}" type="slidenum">
              <a:rPr lang="zh-TW" altLang="en-US"/>
              <a:pPr/>
              <a:t>‹#›</a:t>
            </a:fld>
            <a:endParaRPr lang="zh-TW" altLang="en-US"/>
          </a:p>
        </p:txBody>
      </p:sp>
    </p:spTree>
    <p:extLst>
      <p:ext uri="{BB962C8B-B14F-4D97-AF65-F5344CB8AC3E}">
        <p14:creationId xmlns:p14="http://schemas.microsoft.com/office/powerpoint/2010/main" val="191904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0" cap="all"/>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E0EDD5D7-FF62-48FB-915A-2CFB42808B2F}" type="datetime1">
              <a:rPr lang="zh-TW" altLang="en-US"/>
              <a:pPr>
                <a:defRPr/>
              </a:pPr>
              <a:t>2021/6/24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CCDF79AD-2384-48E3-B869-3F4D11EB5519}" type="slidenum">
              <a:rPr lang="zh-TW" altLang="en-US"/>
              <a:pPr/>
              <a:t>‹#›</a:t>
            </a:fld>
            <a:endParaRPr lang="zh-TW" altLang="en-US"/>
          </a:p>
        </p:txBody>
      </p:sp>
    </p:spTree>
    <p:extLst>
      <p:ext uri="{BB962C8B-B14F-4D97-AF65-F5344CB8AC3E}">
        <p14:creationId xmlns:p14="http://schemas.microsoft.com/office/powerpoint/2010/main" val="345083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D2AB9B99-464A-44C8-A640-35716D3C511E}" type="datetime1">
              <a:rPr lang="zh-TW" altLang="en-US"/>
              <a:pPr>
                <a:defRPr/>
              </a:pPr>
              <a:t>2021/6/24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F91E97C2-70A3-479A-9612-05F2070A9FDE}" type="slidenum">
              <a:rPr lang="zh-TW" altLang="en-US"/>
              <a:pPr/>
              <a:t>‹#›</a:t>
            </a:fld>
            <a:endParaRPr lang="zh-TW" altLang="en-US"/>
          </a:p>
        </p:txBody>
      </p:sp>
    </p:spTree>
    <p:extLst>
      <p:ext uri="{BB962C8B-B14F-4D97-AF65-F5344CB8AC3E}">
        <p14:creationId xmlns:p14="http://schemas.microsoft.com/office/powerpoint/2010/main" val="370986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56D4C1CA-842B-485E-96D8-AE1FEB532DE4}" type="datetime1">
              <a:rPr lang="zh-TW" altLang="en-US"/>
              <a:pPr>
                <a:defRPr/>
              </a:pPr>
              <a:t>2021/6/24</a:t>
            </a:fld>
            <a:endParaRPr lang="zh-TW" altLang="en-US"/>
          </a:p>
        </p:txBody>
      </p:sp>
      <p:sp>
        <p:nvSpPr>
          <p:cNvPr id="8"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9" name="投影片編號版面配置區 5"/>
          <p:cNvSpPr>
            <a:spLocks noGrp="1"/>
          </p:cNvSpPr>
          <p:nvPr>
            <p:ph type="sldNum" sz="quarter" idx="12"/>
          </p:nvPr>
        </p:nvSpPr>
        <p:spPr/>
        <p:txBody>
          <a:bodyPr/>
          <a:lstStyle>
            <a:lvl1pPr>
              <a:defRPr/>
            </a:lvl1pPr>
          </a:lstStyle>
          <a:p>
            <a:fld id="{EF11F691-F6DB-4F1E-B95E-C09ABA561966}" type="slidenum">
              <a:rPr lang="zh-TW" altLang="en-US"/>
              <a:pPr/>
              <a:t>‹#›</a:t>
            </a:fld>
            <a:endParaRPr lang="zh-TW" altLang="en-US"/>
          </a:p>
        </p:txBody>
      </p:sp>
    </p:spTree>
    <p:extLst>
      <p:ext uri="{BB962C8B-B14F-4D97-AF65-F5344CB8AC3E}">
        <p14:creationId xmlns:p14="http://schemas.microsoft.com/office/powerpoint/2010/main" val="358903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90AF9D12-4B3D-47F2-AB75-EDEBAB8A85E2}" type="datetime1">
              <a:rPr lang="zh-TW" altLang="en-US"/>
              <a:pPr>
                <a:defRPr/>
              </a:pPr>
              <a:t>2021/6/24</a:t>
            </a:fld>
            <a:endParaRPr lang="zh-TW" altLang="en-US"/>
          </a:p>
        </p:txBody>
      </p:sp>
      <p:sp>
        <p:nvSpPr>
          <p:cNvPr id="4"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5" name="投影片編號版面配置區 5"/>
          <p:cNvSpPr>
            <a:spLocks noGrp="1"/>
          </p:cNvSpPr>
          <p:nvPr>
            <p:ph type="sldNum" sz="quarter" idx="12"/>
          </p:nvPr>
        </p:nvSpPr>
        <p:spPr/>
        <p:txBody>
          <a:bodyPr/>
          <a:lstStyle>
            <a:lvl1pPr>
              <a:defRPr/>
            </a:lvl1pPr>
          </a:lstStyle>
          <a:p>
            <a:fld id="{DC29EDC8-3784-46CD-AB4F-BB2CB751D573}" type="slidenum">
              <a:rPr lang="zh-TW" altLang="en-US"/>
              <a:pPr/>
              <a:t>‹#›</a:t>
            </a:fld>
            <a:endParaRPr lang="zh-TW" altLang="en-US"/>
          </a:p>
        </p:txBody>
      </p:sp>
    </p:spTree>
    <p:extLst>
      <p:ext uri="{BB962C8B-B14F-4D97-AF65-F5344CB8AC3E}">
        <p14:creationId xmlns:p14="http://schemas.microsoft.com/office/powerpoint/2010/main" val="130176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679856AC-511E-4E45-BAE9-3DC4D2BB15F1}" type="datetime1">
              <a:rPr lang="zh-TW" altLang="en-US"/>
              <a:pPr>
                <a:defRPr/>
              </a:pPr>
              <a:t>2021/6/24</a:t>
            </a:fld>
            <a:endParaRPr lang="zh-TW" altLang="en-US"/>
          </a:p>
        </p:txBody>
      </p:sp>
      <p:sp>
        <p:nvSpPr>
          <p:cNvPr id="3"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4" name="投影片編號版面配置區 5"/>
          <p:cNvSpPr>
            <a:spLocks noGrp="1"/>
          </p:cNvSpPr>
          <p:nvPr>
            <p:ph type="sldNum" sz="quarter" idx="12"/>
          </p:nvPr>
        </p:nvSpPr>
        <p:spPr/>
        <p:txBody>
          <a:bodyPr/>
          <a:lstStyle>
            <a:lvl1pPr>
              <a:defRPr/>
            </a:lvl1pPr>
          </a:lstStyle>
          <a:p>
            <a:fld id="{64D646A9-3ADA-47D5-97FE-BF1760163C14}" type="slidenum">
              <a:rPr lang="zh-TW" altLang="en-US"/>
              <a:pPr/>
              <a:t>‹#›</a:t>
            </a:fld>
            <a:endParaRPr lang="zh-TW" altLang="en-US"/>
          </a:p>
        </p:txBody>
      </p:sp>
    </p:spTree>
    <p:extLst>
      <p:ext uri="{BB962C8B-B14F-4D97-AF65-F5344CB8AC3E}">
        <p14:creationId xmlns:p14="http://schemas.microsoft.com/office/powerpoint/2010/main" val="376243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0"/>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5924FD55-B563-4A23-A87D-7EB8219ACADA}" type="datetime1">
              <a:rPr lang="zh-TW" altLang="en-US"/>
              <a:pPr>
                <a:defRPr/>
              </a:pPr>
              <a:t>2021/6/24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FADC7CCA-1727-43A2-B742-8F1A8FADCB1F}" type="slidenum">
              <a:rPr lang="zh-TW" altLang="en-US"/>
              <a:pPr/>
              <a:t>‹#›</a:t>
            </a:fld>
            <a:endParaRPr lang="zh-TW" altLang="en-US"/>
          </a:p>
        </p:txBody>
      </p:sp>
    </p:spTree>
    <p:extLst>
      <p:ext uri="{BB962C8B-B14F-4D97-AF65-F5344CB8AC3E}">
        <p14:creationId xmlns:p14="http://schemas.microsoft.com/office/powerpoint/2010/main" val="278101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0"/>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02BEC7D0-9472-4B7F-893F-196F1BB6D1B3}" type="datetime1">
              <a:rPr lang="zh-TW" altLang="en-US"/>
              <a:pPr>
                <a:defRPr/>
              </a:pPr>
              <a:t>2021/6/24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DD1C14A9-CF21-4233-96EB-37376F904A69}" type="slidenum">
              <a:rPr lang="zh-TW" altLang="en-US"/>
              <a:pPr/>
              <a:t>‹#›</a:t>
            </a:fld>
            <a:endParaRPr lang="zh-TW" altLang="en-US"/>
          </a:p>
        </p:txBody>
      </p:sp>
    </p:spTree>
    <p:extLst>
      <p:ext uri="{BB962C8B-B14F-4D97-AF65-F5344CB8AC3E}">
        <p14:creationId xmlns:p14="http://schemas.microsoft.com/office/powerpoint/2010/main" val="107260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accent5">
                    <a:lumMod val="50000"/>
                  </a:schemeClr>
                </a:solidFill>
                <a:latin typeface="+mn-lt"/>
                <a:ea typeface="+mn-ea"/>
              </a:defRPr>
            </a:lvl1pPr>
          </a:lstStyle>
          <a:p>
            <a:pPr>
              <a:defRPr/>
            </a:pPr>
            <a:fld id="{5C84E332-CA55-4039-97F8-1E98671BA0DC}" type="datetime1">
              <a:rPr lang="zh-TW" altLang="en-US"/>
              <a:pPr>
                <a:defRPr/>
              </a:pPr>
              <a:t>2021/6/24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smtClean="0">
                <a:solidFill>
                  <a:schemeClr val="accent5">
                    <a:lumMod val="50000"/>
                  </a:schemeClr>
                </a:solidFill>
                <a:latin typeface="+mn-lt"/>
                <a:ea typeface="+mn-ea"/>
              </a:defRPr>
            </a:lvl1pPr>
          </a:lstStyle>
          <a:p>
            <a:pPr>
              <a:defRPr/>
            </a:pPr>
            <a:r>
              <a:rPr lang="zh-TW" altLang="en-US"/>
              <a:t>軟體系統實驗室</a:t>
            </a: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215968"/>
                </a:solidFill>
                <a:latin typeface="Calibri" panose="020F0502020204030204" pitchFamily="34" charset="0"/>
              </a:defRPr>
            </a:lvl1pPr>
          </a:lstStyle>
          <a:p>
            <a:fld id="{3A66BFD9-D831-4F81-9255-F3CCDA5FC44F}"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hf hdr="0"/>
  <p:txStyles>
    <p:titleStyle>
      <a:lvl1pPr algn="ctr"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微軟正黑體" pitchFamily="34" charset="-120"/>
          <a:ea typeface="微軟正黑體" pitchFamily="34" charset="-120"/>
          <a:cs typeface="+mj-cs"/>
        </a:defRPr>
      </a:lvl1pPr>
      <a:lvl2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2pPr>
      <a:lvl3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3pPr>
      <a:lvl4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4pPr>
      <a:lvl5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5pPr>
      <a:lvl6pPr marL="457200" algn="ctr" rtl="0" eaLnBrk="1" fontAlgn="base" hangingPunct="1">
        <a:spcBef>
          <a:spcPct val="0"/>
        </a:spcBef>
        <a:spcAft>
          <a:spcPct val="0"/>
        </a:spcAft>
        <a:defRPr sz="4400">
          <a:solidFill>
            <a:schemeClr val="bg1"/>
          </a:solidFill>
          <a:latin typeface="Calibri" pitchFamily="34" charset="0"/>
          <a:ea typeface="新細明體" charset="-120"/>
        </a:defRPr>
      </a:lvl6pPr>
      <a:lvl7pPr marL="914400" algn="ctr" rtl="0" eaLnBrk="1" fontAlgn="base" hangingPunct="1">
        <a:spcBef>
          <a:spcPct val="0"/>
        </a:spcBef>
        <a:spcAft>
          <a:spcPct val="0"/>
        </a:spcAft>
        <a:defRPr sz="4400">
          <a:solidFill>
            <a:schemeClr val="bg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bg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bg1"/>
          </a:solidFill>
          <a:latin typeface="Calibri" pitchFamily="34" charset="0"/>
          <a:ea typeface="新細明體" charset="-12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hyperlink" Target="../Extract_keyword.mkv"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Move_definition_of_keyword.mkv"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548680"/>
            <a:ext cx="9144000" cy="2406129"/>
          </a:xfrm>
        </p:spPr>
        <p:txBody>
          <a:bodyPr/>
          <a:lstStyle/>
          <a:p>
            <a:pPr algn="ctr">
              <a:defRPr/>
            </a:pPr>
            <a:r>
              <a:rPr lang="en-US" altLang="zh-TW" sz="3600" dirty="0">
                <a:effectLst/>
              </a:rPr>
              <a:t>Robot Framework</a:t>
            </a:r>
            <a:r>
              <a:rPr lang="zh-TW" altLang="en-US" sz="3600" dirty="0">
                <a:effectLst/>
              </a:rPr>
              <a:t>測試腳本重構工具的改善</a:t>
            </a:r>
            <a:r>
              <a:rPr lang="en-US" altLang="zh-TW" sz="3600" dirty="0">
                <a:effectLst/>
              </a:rPr>
              <a:t/>
            </a:r>
            <a:br>
              <a:rPr lang="en-US" altLang="zh-TW" sz="3600" dirty="0">
                <a:effectLst/>
              </a:rPr>
            </a:br>
            <a:r>
              <a:rPr lang="zh-TW" altLang="en-US" sz="3600" dirty="0">
                <a:effectLst/>
              </a:rPr>
              <a:t>：增加重構方法之多元選擇</a:t>
            </a:r>
            <a:endParaRPr lang="zh-TW" altLang="en-US" sz="3600" dirty="0"/>
          </a:p>
        </p:txBody>
      </p:sp>
      <p:sp>
        <p:nvSpPr>
          <p:cNvPr id="13315" name="副標題 2"/>
          <p:cNvSpPr>
            <a:spLocks noGrp="1"/>
          </p:cNvSpPr>
          <p:nvPr>
            <p:ph type="subTitle" idx="1"/>
          </p:nvPr>
        </p:nvSpPr>
        <p:spPr>
          <a:xfrm>
            <a:off x="1143000" y="3071813"/>
            <a:ext cx="6400800" cy="1752600"/>
          </a:xfrm>
        </p:spPr>
        <p:txBody>
          <a:bodyPr/>
          <a:lstStyle/>
          <a:p>
            <a:r>
              <a:rPr lang="zh-TW" altLang="en-US" dirty="0">
                <a:solidFill>
                  <a:srgbClr val="F2F2F2"/>
                </a:solidFill>
              </a:rPr>
              <a:t>研究生：吳俊青</a:t>
            </a:r>
            <a:endParaRPr lang="en-US" altLang="zh-TW" dirty="0">
              <a:solidFill>
                <a:srgbClr val="F2F2F2"/>
              </a:solidFill>
            </a:endParaRPr>
          </a:p>
          <a:p>
            <a:r>
              <a:rPr lang="en-US" altLang="zh-TW" dirty="0">
                <a:solidFill>
                  <a:srgbClr val="F2F2F2"/>
                </a:solidFill>
              </a:rPr>
              <a:t>2021/06/24</a:t>
            </a:r>
          </a:p>
          <a:p>
            <a:endParaRPr lang="en-US" altLang="zh-TW" dirty="0">
              <a:solidFill>
                <a:srgbClr val="F2F2F2"/>
              </a:solidFill>
            </a:endParaRPr>
          </a:p>
        </p:txBody>
      </p:sp>
      <p:sp>
        <p:nvSpPr>
          <p:cNvPr id="6" name="矩形 5"/>
          <p:cNvSpPr/>
          <p:nvPr/>
        </p:nvSpPr>
        <p:spPr>
          <a:xfrm>
            <a:off x="1143000" y="4500563"/>
            <a:ext cx="6715125" cy="904875"/>
          </a:xfrm>
          <a:prstGeom prst="rect">
            <a:avLst/>
          </a:prstGeom>
        </p:spPr>
        <p:txBody>
          <a:bodyPr>
            <a:spAutoFit/>
          </a:bodyPr>
          <a:lstStyle/>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國立台北科技大學　資訊工程系</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指導教授：鄭有進、謝金雲</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重構</a:t>
            </a:r>
            <a:endParaRPr lang="en-US" altLang="zh-TW" dirty="0"/>
          </a:p>
          <a:p>
            <a:pPr lvl="1"/>
            <a:r>
              <a:rPr lang="zh-TW" altLang="en-US" dirty="0"/>
              <a:t>抽取重複步驟成為新關鍵字</a:t>
            </a:r>
            <a:endParaRPr lang="en-US" altLang="zh-TW" dirty="0"/>
          </a:p>
          <a:p>
            <a:pPr lvl="2"/>
            <a:r>
              <a:rPr lang="zh-TW" altLang="en-US" dirty="0"/>
              <a:t>提高測試步驟被重複使用的機率</a:t>
            </a:r>
            <a:endParaRPr lang="en-US" altLang="zh-TW" dirty="0"/>
          </a:p>
          <a:p>
            <a:pPr lvl="2"/>
            <a:r>
              <a:rPr lang="zh-TW" altLang="en-US" dirty="0"/>
              <a:t>移除重複測試步驟</a:t>
            </a:r>
            <a:endParaRPr lang="en-US" altLang="zh-TW" dirty="0"/>
          </a:p>
          <a:p>
            <a:pPr lvl="1"/>
            <a:r>
              <a:rPr lang="zh-TW" altLang="en-US" dirty="0"/>
              <a:t>移動關鍵字宣告</a:t>
            </a:r>
            <a:endParaRPr lang="en-US" altLang="zh-TW" dirty="0"/>
          </a:p>
          <a:p>
            <a:pPr lvl="2"/>
            <a:r>
              <a:rPr lang="zh-TW" altLang="en-US" dirty="0"/>
              <a:t>使關鍵字更容易地被搜尋</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10</a:t>
            </a:fld>
            <a:endParaRPr lang="zh-TW" altLang="en-US"/>
          </a:p>
        </p:txBody>
      </p:sp>
    </p:spTree>
    <p:extLst>
      <p:ext uri="{BB962C8B-B14F-4D97-AF65-F5344CB8AC3E}">
        <p14:creationId xmlns:p14="http://schemas.microsoft.com/office/powerpoint/2010/main" val="372285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en-US" altLang="zh-TW" dirty="0"/>
              <a:t>RF</a:t>
            </a:r>
            <a:r>
              <a:rPr lang="zh-TW" altLang="en-US" dirty="0"/>
              <a:t> </a:t>
            </a:r>
            <a:r>
              <a:rPr lang="en-US" altLang="zh-TW" dirty="0"/>
              <a:t>Refactoring</a:t>
            </a:r>
          </a:p>
          <a:p>
            <a:pPr lvl="1"/>
            <a:r>
              <a:rPr lang="en-US" altLang="zh-TW" dirty="0"/>
              <a:t>Eclipse</a:t>
            </a:r>
            <a:r>
              <a:rPr lang="zh-TW" altLang="en-US" dirty="0"/>
              <a:t>外掛程式</a:t>
            </a:r>
            <a:endParaRPr lang="en-US" altLang="zh-TW" dirty="0"/>
          </a:p>
          <a:p>
            <a:pPr lvl="1"/>
            <a:r>
              <a:rPr lang="zh-TW" altLang="en-US" dirty="0"/>
              <a:t>簡化重構的流程</a:t>
            </a:r>
            <a:endParaRPr lang="en-US" altLang="zh-TW" dirty="0"/>
          </a:p>
          <a:p>
            <a:pPr lvl="1"/>
            <a:r>
              <a:rPr lang="zh-TW" altLang="en-US" dirty="0"/>
              <a:t>無需人工檢查搜尋結果</a:t>
            </a:r>
            <a:endParaRPr lang="en-US" altLang="zh-TW" dirty="0"/>
          </a:p>
          <a:p>
            <a:pPr lvl="1"/>
            <a:endParaRPr lang="en-US" altLang="zh-TW" sz="2400" dirty="0"/>
          </a:p>
          <a:p>
            <a:endParaRPr lang="en-US" altLang="zh-TW" dirty="0"/>
          </a:p>
          <a:p>
            <a:pPr marL="0" indent="0">
              <a:buNone/>
            </a:pPr>
            <a:endParaRPr lang="en-US" altLang="zh-TW" dirty="0"/>
          </a:p>
          <a:p>
            <a:endParaRPr lang="en-US" altLang="zh-TW" dirty="0"/>
          </a:p>
          <a:p>
            <a:endParaRPr lang="en-US" altLang="zh-TW" dirty="0"/>
          </a:p>
          <a:p>
            <a:endParaRPr lang="en-US" altLang="zh-TW" dirty="0"/>
          </a:p>
          <a:p>
            <a:pPr lvl="1"/>
            <a:endParaRPr lang="en-US" altLang="zh-TW"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11</a:t>
            </a:fld>
            <a:endParaRPr lang="zh-TW" altLang="en-US"/>
          </a:p>
        </p:txBody>
      </p:sp>
    </p:spTree>
    <p:extLst>
      <p:ext uri="{BB962C8B-B14F-4D97-AF65-F5344CB8AC3E}">
        <p14:creationId xmlns:p14="http://schemas.microsoft.com/office/powerpoint/2010/main" val="357988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en-US" altLang="zh-TW" dirty="0"/>
              <a:t>RED</a:t>
            </a:r>
          </a:p>
          <a:p>
            <a:pPr lvl="1"/>
            <a:r>
              <a:rPr lang="zh-TW" altLang="en-US" dirty="0"/>
              <a:t>不支援重構</a:t>
            </a:r>
            <a:r>
              <a:rPr lang="en-US" altLang="zh-TW" dirty="0"/>
              <a:t>Robot Framework</a:t>
            </a:r>
            <a:r>
              <a:rPr lang="zh-TW" altLang="en-US" dirty="0"/>
              <a:t>功能</a:t>
            </a:r>
            <a:endParaRPr lang="en-US" altLang="zh-TW" dirty="0"/>
          </a:p>
          <a:p>
            <a:pPr lvl="1"/>
            <a:r>
              <a:rPr lang="zh-TW" altLang="en-US" dirty="0"/>
              <a:t>基於</a:t>
            </a:r>
            <a:r>
              <a:rPr lang="en-US" altLang="zh-TW" dirty="0"/>
              <a:t>Eclipse</a:t>
            </a:r>
          </a:p>
          <a:p>
            <a:pPr lvl="1"/>
            <a:r>
              <a:rPr lang="zh-TW" altLang="en-US" dirty="0"/>
              <a:t>檢查語法功能齊全</a:t>
            </a:r>
            <a:endParaRPr lang="en-US" altLang="zh-TW" dirty="0"/>
          </a:p>
          <a:p>
            <a:r>
              <a:rPr lang="en-US" altLang="zh-TW" dirty="0"/>
              <a:t>Visual Studio Code</a:t>
            </a:r>
          </a:p>
          <a:p>
            <a:pPr lvl="1"/>
            <a:r>
              <a:rPr lang="zh-TW" altLang="en-US" dirty="0"/>
              <a:t>不支援重構</a:t>
            </a:r>
            <a:r>
              <a:rPr lang="en-US" altLang="zh-TW" dirty="0"/>
              <a:t>Robot Framework</a:t>
            </a:r>
            <a:r>
              <a:rPr lang="zh-TW" altLang="en-US" dirty="0"/>
              <a:t>功能</a:t>
            </a:r>
            <a:endParaRPr lang="en-US" altLang="zh-TW" dirty="0"/>
          </a:p>
          <a:p>
            <a:pPr lvl="1"/>
            <a:r>
              <a:rPr lang="zh-TW" altLang="en-US" dirty="0"/>
              <a:t>不具有檢查語法功能</a:t>
            </a:r>
            <a:endParaRPr lang="en-US" altLang="zh-TW" dirty="0"/>
          </a:p>
          <a:p>
            <a:pPr lvl="1"/>
            <a:r>
              <a:rPr lang="zh-TW" altLang="en-US" dirty="0"/>
              <a:t>手動搜尋進行重構</a:t>
            </a:r>
            <a:endParaRPr lang="en-US" altLang="zh-TW" dirty="0"/>
          </a:p>
          <a:p>
            <a:pPr lvl="1"/>
            <a:endParaRPr lang="en-US" altLang="zh-TW" sz="2000" dirty="0"/>
          </a:p>
          <a:p>
            <a:endParaRPr lang="en-US" altLang="zh-TW" dirty="0"/>
          </a:p>
          <a:p>
            <a:pPr marL="0" indent="0">
              <a:buNone/>
            </a:pPr>
            <a:endParaRPr lang="en-US" altLang="zh-TW" dirty="0"/>
          </a:p>
          <a:p>
            <a:endParaRPr lang="en-US" altLang="zh-TW" dirty="0"/>
          </a:p>
          <a:p>
            <a:endParaRPr lang="en-US" altLang="zh-TW" dirty="0"/>
          </a:p>
          <a:p>
            <a:endParaRPr lang="en-US" altLang="zh-TW" dirty="0"/>
          </a:p>
          <a:p>
            <a:pPr lvl="1"/>
            <a:endParaRPr lang="en-US" altLang="zh-TW"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12</a:t>
            </a:fld>
            <a:endParaRPr lang="zh-TW" altLang="en-US"/>
          </a:p>
        </p:txBody>
      </p:sp>
    </p:spTree>
    <p:extLst>
      <p:ext uri="{BB962C8B-B14F-4D97-AF65-F5344CB8AC3E}">
        <p14:creationId xmlns:p14="http://schemas.microsoft.com/office/powerpoint/2010/main" val="48451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內容版面配置區 2"/>
          <p:cNvSpPr txBox="1">
            <a:spLocks/>
          </p:cNvSpPr>
          <p:nvPr/>
        </p:nvSpPr>
        <p:spPr bwMode="auto">
          <a:xfrm>
            <a:off x="107504"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zh-TW" dirty="0" err="1"/>
              <a:t>VSCode</a:t>
            </a:r>
            <a:r>
              <a:rPr kumimoji="0" lang="zh-TW" altLang="en-US" dirty="0"/>
              <a:t>的搜尋取代工具</a:t>
            </a:r>
            <a:endParaRPr kumimoji="0" lang="en-US" altLang="zh-TW" dirty="0"/>
          </a:p>
          <a:p>
            <a:pPr marL="0" indent="0">
              <a:buFont typeface="Arial" panose="020B0604020202020204" pitchFamily="34" charset="0"/>
              <a:buNone/>
            </a:pPr>
            <a:endParaRPr kumimoji="0" lang="en-US" altLang="zh-TW" dirty="0"/>
          </a:p>
          <a:p>
            <a:endParaRPr kumimoji="0" lang="en-US" altLang="zh-TW" dirty="0"/>
          </a:p>
          <a:p>
            <a:endParaRPr kumimoji="0" lang="en-US" altLang="zh-TW" dirty="0"/>
          </a:p>
          <a:p>
            <a:endParaRPr kumimoji="0" lang="en-US" altLang="zh-TW" dirty="0"/>
          </a:p>
          <a:p>
            <a:pPr lvl="1"/>
            <a:endParaRPr kumimoji="0" lang="en-US" altLang="zh-TW" sz="3200" dirty="0"/>
          </a:p>
          <a:p>
            <a:endParaRPr kumimoji="0" lang="zh-TW" altLang="en-US" dirty="0"/>
          </a:p>
        </p:txBody>
      </p:sp>
      <p:pic>
        <p:nvPicPr>
          <p:cNvPr id="13" name="內容版面配置區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32040" y="1358997"/>
            <a:ext cx="3312368" cy="5108565"/>
          </a:xfrm>
        </p:spPr>
      </p:pic>
      <p:sp>
        <p:nvSpPr>
          <p:cNvPr id="2" name="標題 1"/>
          <p:cNvSpPr>
            <a:spLocks noGrp="1"/>
          </p:cNvSpPr>
          <p:nvPr>
            <p:ph type="title"/>
          </p:nvPr>
        </p:nvSpPr>
        <p:spPr/>
        <p:txBody>
          <a:bodyPr/>
          <a:lstStyle/>
          <a:p>
            <a:r>
              <a:rPr lang="zh-TW" altLang="en-US" dirty="0"/>
              <a:t>研究動機</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13</a:t>
            </a:fld>
            <a:endParaRPr lang="zh-TW" altLang="en-US"/>
          </a:p>
        </p:txBody>
      </p:sp>
      <p:sp>
        <p:nvSpPr>
          <p:cNvPr id="8" name="矩形 7"/>
          <p:cNvSpPr/>
          <p:nvPr/>
        </p:nvSpPr>
        <p:spPr>
          <a:xfrm>
            <a:off x="5184000" y="2430000"/>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184000" y="3503953"/>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184000" y="4869160"/>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5184000" y="5353661"/>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5184000" y="5589247"/>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5184000" y="5963434"/>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5184000" y="6198322"/>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5184000" y="6323562"/>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3803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17" grpId="0" animBg="1"/>
      <p:bldP spid="18" grpId="0" animBg="1"/>
      <p:bldP spid="19"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en-US" altLang="zh-TW" dirty="0"/>
              <a:t>RF</a:t>
            </a:r>
            <a:r>
              <a:rPr lang="zh-TW" altLang="en-US" dirty="0"/>
              <a:t> </a:t>
            </a:r>
            <a:r>
              <a:rPr lang="en-US" altLang="zh-TW" dirty="0"/>
              <a:t>Refactoring</a:t>
            </a:r>
            <a:r>
              <a:rPr lang="zh-TW" altLang="en-US" dirty="0"/>
              <a:t>無法滿足重構需求</a:t>
            </a:r>
            <a:endParaRPr lang="en-US" altLang="zh-TW" dirty="0"/>
          </a:p>
          <a:p>
            <a:r>
              <a:rPr lang="zh-TW" altLang="en-US" dirty="0"/>
              <a:t>使用搜尋取代工具</a:t>
            </a:r>
            <a:endParaRPr lang="en-US" altLang="zh-TW" dirty="0"/>
          </a:p>
          <a:p>
            <a:pPr lvl="1"/>
            <a:r>
              <a:rPr lang="zh-TW" altLang="en-US" dirty="0"/>
              <a:t>無法準確搜尋出待修改項目</a:t>
            </a:r>
            <a:endParaRPr lang="en-US" altLang="zh-TW" dirty="0"/>
          </a:p>
          <a:p>
            <a:pPr lvl="1"/>
            <a:r>
              <a:rPr lang="zh-TW" altLang="en-US" dirty="0"/>
              <a:t>需要人工檢查搜尋結果</a:t>
            </a:r>
            <a:endParaRPr lang="en-US" altLang="zh-TW" dirty="0"/>
          </a:p>
          <a:p>
            <a:r>
              <a:rPr lang="zh-TW" altLang="en-US" dirty="0"/>
              <a:t>人工檢查</a:t>
            </a:r>
            <a:endParaRPr lang="en-US" altLang="zh-TW" dirty="0"/>
          </a:p>
          <a:p>
            <a:pPr lvl="1"/>
            <a:r>
              <a:rPr lang="zh-TW" altLang="en-US" dirty="0"/>
              <a:t>花費額外時間</a:t>
            </a:r>
            <a:endParaRPr lang="en-US" altLang="zh-TW" dirty="0"/>
          </a:p>
          <a:p>
            <a:pPr lvl="1"/>
            <a:r>
              <a:rPr lang="zh-TW" altLang="en-US" dirty="0"/>
              <a:t>易出錯</a:t>
            </a:r>
            <a:endParaRPr lang="en-US" altLang="zh-TW" dirty="0"/>
          </a:p>
          <a:p>
            <a:pPr lvl="1"/>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14</a:t>
            </a:fld>
            <a:endParaRPr lang="zh-TW" altLang="en-US"/>
          </a:p>
        </p:txBody>
      </p:sp>
    </p:spTree>
    <p:extLst>
      <p:ext uri="{BB962C8B-B14F-4D97-AF65-F5344CB8AC3E}">
        <p14:creationId xmlns:p14="http://schemas.microsoft.com/office/powerpoint/2010/main" val="3908583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研究目標</a:t>
            </a:r>
          </a:p>
        </p:txBody>
      </p:sp>
      <p:sp>
        <p:nvSpPr>
          <p:cNvPr id="3" name="內容版面配置區 2"/>
          <p:cNvSpPr>
            <a:spLocks noGrp="1"/>
          </p:cNvSpPr>
          <p:nvPr>
            <p:ph idx="1"/>
          </p:nvPr>
        </p:nvSpPr>
        <p:spPr/>
        <p:txBody>
          <a:bodyPr/>
          <a:lstStyle/>
          <a:p>
            <a:r>
              <a:rPr lang="zh-TW" altLang="en-US" dirty="0"/>
              <a:t>擴充</a:t>
            </a:r>
            <a:r>
              <a:rPr lang="en-US" altLang="zh-TW" dirty="0"/>
              <a:t>RF Refactoring</a:t>
            </a:r>
            <a:r>
              <a:rPr lang="zh-TW" altLang="en-US" dirty="0"/>
              <a:t>之重構功能</a:t>
            </a:r>
            <a:endParaRPr lang="en-US" altLang="zh-TW" dirty="0"/>
          </a:p>
          <a:p>
            <a:pPr lvl="1"/>
            <a:r>
              <a:rPr lang="zh-TW" altLang="en-US" dirty="0"/>
              <a:t>抽取重複步驟成為新關鍵字</a:t>
            </a:r>
            <a:endParaRPr lang="en-US" altLang="zh-TW" dirty="0"/>
          </a:p>
          <a:p>
            <a:pPr lvl="1"/>
            <a:r>
              <a:rPr lang="zh-TW" altLang="en-US" dirty="0"/>
              <a:t>移動關鍵字宣告</a:t>
            </a:r>
            <a:endParaRPr lang="en-US" altLang="zh-TW" dirty="0"/>
          </a:p>
          <a:p>
            <a:pPr lvl="2"/>
            <a:r>
              <a:rPr lang="zh-TW" altLang="en-US" dirty="0"/>
              <a:t>增加可選擇的重構方法</a:t>
            </a:r>
            <a:endParaRPr lang="en-US" altLang="zh-TW" dirty="0"/>
          </a:p>
          <a:p>
            <a:pPr lvl="2"/>
            <a:r>
              <a:rPr lang="zh-TW" altLang="en-US" dirty="0"/>
              <a:t>提升重構效率</a:t>
            </a:r>
            <a:endParaRPr lang="en-US" altLang="zh-TW" dirty="0"/>
          </a:p>
          <a:p>
            <a:pPr lvl="2"/>
            <a:r>
              <a:rPr lang="zh-TW" altLang="en-US" dirty="0"/>
              <a:t>準確取得待修改項目</a:t>
            </a:r>
            <a:endParaRPr lang="en-US" altLang="zh-TW" dirty="0"/>
          </a:p>
          <a:p>
            <a:pPr lvl="2"/>
            <a:r>
              <a:rPr lang="zh-TW" altLang="en-US" dirty="0"/>
              <a:t>避免人為錯漏的錯誤</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15</a:t>
            </a:fld>
            <a:endParaRPr lang="zh-TW" altLang="en-US"/>
          </a:p>
        </p:txBody>
      </p:sp>
    </p:spTree>
    <p:extLst>
      <p:ext uri="{BB962C8B-B14F-4D97-AF65-F5344CB8AC3E}">
        <p14:creationId xmlns:p14="http://schemas.microsoft.com/office/powerpoint/2010/main" val="1497662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solidFill>
                  <a:schemeClr val="accent1">
                    <a:lumMod val="40000"/>
                    <a:lumOff val="60000"/>
                  </a:schemeClr>
                </a:solidFill>
              </a:rPr>
              <a:t>研究動機及目標</a:t>
            </a:r>
            <a:endParaRPr lang="en-US" altLang="zh-TW" dirty="0">
              <a:solidFill>
                <a:schemeClr val="accent1">
                  <a:lumMod val="40000"/>
                  <a:lumOff val="60000"/>
                </a:schemeClr>
              </a:solidFill>
            </a:endParaRPr>
          </a:p>
          <a:p>
            <a:r>
              <a:rPr lang="zh-TW" altLang="en-US" dirty="0"/>
              <a:t>相關背景知識</a:t>
            </a:r>
            <a:endParaRPr lang="en-US" altLang="zh-TW" dirty="0"/>
          </a:p>
          <a:p>
            <a:r>
              <a:rPr lang="zh-TW" altLang="en-US" dirty="0">
                <a:solidFill>
                  <a:schemeClr val="accent1">
                    <a:lumMod val="40000"/>
                    <a:lumOff val="60000"/>
                  </a:schemeClr>
                </a:solidFill>
              </a:rPr>
              <a:t>延伸功能設計與實作</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案例分析</a:t>
            </a:r>
          </a:p>
          <a:p>
            <a:r>
              <a:rPr lang="zh-TW" altLang="en-US" dirty="0">
                <a:solidFill>
                  <a:schemeClr val="accent1">
                    <a:lumMod val="40000"/>
                    <a:lumOff val="60000"/>
                  </a:schemeClr>
                </a:solidFill>
              </a:rPr>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2021/6/24</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16</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633395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Refactoring</a:t>
            </a:r>
            <a:endParaRPr lang="zh-TW" altLang="en-US" dirty="0"/>
          </a:p>
        </p:txBody>
      </p:sp>
      <p:sp>
        <p:nvSpPr>
          <p:cNvPr id="3" name="內容版面配置區 2"/>
          <p:cNvSpPr>
            <a:spLocks noGrp="1"/>
          </p:cNvSpPr>
          <p:nvPr>
            <p:ph idx="1"/>
          </p:nvPr>
        </p:nvSpPr>
        <p:spPr/>
        <p:txBody>
          <a:bodyPr/>
          <a:lstStyle/>
          <a:p>
            <a:r>
              <a:rPr lang="zh-TW" altLang="en-US" dirty="0"/>
              <a:t>定義</a:t>
            </a:r>
            <a:endParaRPr lang="en-US" altLang="zh-TW" dirty="0"/>
          </a:p>
          <a:p>
            <a:pPr lvl="1"/>
            <a:r>
              <a:rPr lang="zh-TW" altLang="en-US" dirty="0"/>
              <a:t>在不改變程式外在行為的前提下，改善既有程式碼內部架構的過程。</a:t>
            </a:r>
            <a:endParaRPr lang="en-US" altLang="zh-TW" dirty="0"/>
          </a:p>
          <a:p>
            <a:r>
              <a:rPr lang="zh-TW" altLang="en-US" dirty="0"/>
              <a:t>重構一般程式碼與重構測試程式碼差別</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17</a:t>
            </a:fld>
            <a:endParaRPr lang="zh-TW" altLang="en-US"/>
          </a:p>
        </p:txBody>
      </p:sp>
    </p:spTree>
    <p:extLst>
      <p:ext uri="{BB962C8B-B14F-4D97-AF65-F5344CB8AC3E}">
        <p14:creationId xmlns:p14="http://schemas.microsoft.com/office/powerpoint/2010/main" val="342742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Refactoring</a:t>
            </a:r>
            <a:endParaRPr lang="zh-TW" altLang="en-US" dirty="0"/>
          </a:p>
        </p:txBody>
      </p:sp>
      <p:sp>
        <p:nvSpPr>
          <p:cNvPr id="3" name="內容版面配置區 2"/>
          <p:cNvSpPr>
            <a:spLocks noGrp="1"/>
          </p:cNvSpPr>
          <p:nvPr>
            <p:ph idx="1"/>
          </p:nvPr>
        </p:nvSpPr>
        <p:spPr/>
        <p:txBody>
          <a:bodyPr/>
          <a:lstStyle/>
          <a:p>
            <a:r>
              <a:rPr lang="zh-TW" altLang="en-US" dirty="0"/>
              <a:t>重構一般程式碼</a:t>
            </a:r>
            <a:endParaRPr lang="en-US" altLang="zh-TW" dirty="0"/>
          </a:p>
          <a:p>
            <a:pPr lvl="1"/>
            <a:r>
              <a:rPr lang="zh-TW" altLang="en-US" dirty="0"/>
              <a:t>著重在內部架構的設計</a:t>
            </a:r>
            <a:endParaRPr lang="en-US" altLang="zh-TW" dirty="0"/>
          </a:p>
          <a:p>
            <a:r>
              <a:rPr lang="zh-TW" altLang="en-US" dirty="0"/>
              <a:t>重構測試程式碼</a:t>
            </a:r>
            <a:endParaRPr lang="en-US" altLang="zh-TW" dirty="0"/>
          </a:p>
          <a:p>
            <a:pPr lvl="1"/>
            <a:r>
              <a:rPr lang="zh-TW" altLang="en-US" dirty="0"/>
              <a:t>根據每個測試的狀況進行調整，讓整體運作上能夠更加地順暢</a:t>
            </a:r>
          </a:p>
          <a:p>
            <a:pPr lvl="1"/>
            <a:endParaRPr lang="en-US" altLang="zh-TW"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18</a:t>
            </a:fld>
            <a:endParaRPr lang="zh-TW" altLang="en-US"/>
          </a:p>
        </p:txBody>
      </p:sp>
    </p:spTree>
    <p:extLst>
      <p:ext uri="{BB962C8B-B14F-4D97-AF65-F5344CB8AC3E}">
        <p14:creationId xmlns:p14="http://schemas.microsoft.com/office/powerpoint/2010/main" val="161697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Robot Framework</a:t>
            </a:r>
            <a:endParaRPr lang="zh-TW" altLang="en-US" dirty="0"/>
          </a:p>
        </p:txBody>
      </p:sp>
      <p:sp>
        <p:nvSpPr>
          <p:cNvPr id="3" name="內容版面配置區 2"/>
          <p:cNvSpPr>
            <a:spLocks noGrp="1"/>
          </p:cNvSpPr>
          <p:nvPr>
            <p:ph idx="1"/>
          </p:nvPr>
        </p:nvSpPr>
        <p:spPr/>
        <p:txBody>
          <a:bodyPr/>
          <a:lstStyle/>
          <a:p>
            <a:r>
              <a:rPr lang="zh-TW" altLang="en-US" dirty="0"/>
              <a:t>進行驗收測試的開源軟體框架</a:t>
            </a:r>
            <a:endParaRPr lang="en-US" altLang="zh-TW" dirty="0"/>
          </a:p>
          <a:p>
            <a:pPr lvl="1"/>
            <a:r>
              <a:rPr lang="zh-TW" altLang="en-US" dirty="0"/>
              <a:t>關鍵字驅動</a:t>
            </a:r>
            <a:r>
              <a:rPr lang="en-US" altLang="zh-TW" dirty="0"/>
              <a:t>(Keyword-driven)</a:t>
            </a:r>
          </a:p>
          <a:p>
            <a:pPr lvl="1"/>
            <a:r>
              <a:rPr lang="zh-TW" altLang="en-US" dirty="0"/>
              <a:t>關鍵字</a:t>
            </a:r>
            <a:r>
              <a:rPr lang="en-US" altLang="zh-TW" dirty="0"/>
              <a:t>(Keyword)</a:t>
            </a:r>
            <a:r>
              <a:rPr lang="zh-TW" altLang="en-US" dirty="0"/>
              <a:t>包裝得更高階更易讀</a:t>
            </a:r>
            <a:endParaRPr lang="en-US" altLang="zh-TW" dirty="0"/>
          </a:p>
          <a:p>
            <a:r>
              <a:rPr lang="zh-TW" altLang="en-US" dirty="0"/>
              <a:t>擴充測試函式庫</a:t>
            </a:r>
          </a:p>
          <a:p>
            <a:pPr lvl="1"/>
            <a:r>
              <a:rPr lang="en-US" altLang="zh-TW" dirty="0"/>
              <a:t>Python</a:t>
            </a:r>
            <a:endParaRPr lang="zh-TW" altLang="en-US" dirty="0"/>
          </a:p>
          <a:p>
            <a:pPr lvl="1"/>
            <a:r>
              <a:rPr lang="en-US" altLang="zh-TW" dirty="0"/>
              <a:t>Java</a:t>
            </a:r>
            <a:endParaRPr lang="zh-TW" altLang="en-US"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19</a:t>
            </a:fld>
            <a:endParaRPr lang="zh-TW" altLang="en-US"/>
          </a:p>
        </p:txBody>
      </p:sp>
    </p:spTree>
    <p:extLst>
      <p:ext uri="{BB962C8B-B14F-4D97-AF65-F5344CB8AC3E}">
        <p14:creationId xmlns:p14="http://schemas.microsoft.com/office/powerpoint/2010/main" val="353377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t>研究動機及目標</a:t>
            </a:r>
            <a:endParaRPr lang="en-US" altLang="zh-TW" dirty="0"/>
          </a:p>
          <a:p>
            <a:r>
              <a:rPr lang="zh-TW" altLang="en-US" dirty="0"/>
              <a:t>相關背景知識</a:t>
            </a:r>
            <a:endParaRPr lang="en-US" altLang="zh-TW" dirty="0"/>
          </a:p>
          <a:p>
            <a:r>
              <a:rPr lang="zh-TW" altLang="en-US" dirty="0"/>
              <a:t>延伸功能設計與實作</a:t>
            </a:r>
            <a:endParaRPr lang="en-US" altLang="zh-TW" dirty="0"/>
          </a:p>
          <a:p>
            <a:r>
              <a:rPr lang="zh-TW" altLang="en-US" dirty="0"/>
              <a:t>案例分析</a:t>
            </a:r>
          </a:p>
          <a:p>
            <a:r>
              <a:rPr lang="zh-TW" altLang="en-US" dirty="0"/>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2021/6/24</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2</a:t>
            </a:fld>
            <a:endParaRPr kumimoji="0" lang="zh-TW" altLang="en-US">
              <a:solidFill>
                <a:srgbClr val="215968"/>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942" y="1439796"/>
            <a:ext cx="8014157" cy="460717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b="1" dirty="0"/>
              <a:t>Robot Framework</a:t>
            </a:r>
            <a:r>
              <a:rPr lang="zh-TW" altLang="en-US" b="1" dirty="0"/>
              <a:t>測試腳本</a:t>
            </a:r>
            <a:endParaRPr lang="zh-TW" altLang="en-US" dirty="0"/>
          </a:p>
        </p:txBody>
      </p:sp>
      <p:sp>
        <p:nvSpPr>
          <p:cNvPr id="3" name="內容版面配置區 2"/>
          <p:cNvSpPr>
            <a:spLocks noGrp="1"/>
          </p:cNvSpPr>
          <p:nvPr>
            <p:ph idx="1"/>
          </p:nvPr>
        </p:nvSpPr>
        <p:spPr>
          <a:xfrm>
            <a:off x="5436096" y="1700808"/>
            <a:ext cx="2580747" cy="4525963"/>
          </a:xfrm>
        </p:spPr>
        <p:txBody>
          <a:bodyPr/>
          <a:lstStyle/>
          <a:p>
            <a:r>
              <a:rPr lang="en-US" altLang="zh-TW" dirty="0"/>
              <a:t>Settings</a:t>
            </a:r>
          </a:p>
          <a:p>
            <a:r>
              <a:rPr lang="en-US" altLang="zh-TW" dirty="0"/>
              <a:t>Test Cases</a:t>
            </a:r>
          </a:p>
          <a:p>
            <a:r>
              <a:rPr lang="en-US" altLang="zh-TW" dirty="0"/>
              <a:t>Variables</a:t>
            </a:r>
          </a:p>
          <a:p>
            <a:r>
              <a:rPr lang="en-US" altLang="zh-TW" dirty="0"/>
              <a:t>Keywords</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20</a:t>
            </a:fld>
            <a:endParaRPr lang="zh-TW" altLang="en-US"/>
          </a:p>
        </p:txBody>
      </p:sp>
      <p:sp>
        <p:nvSpPr>
          <p:cNvPr id="8" name="矩形 7"/>
          <p:cNvSpPr/>
          <p:nvPr/>
        </p:nvSpPr>
        <p:spPr>
          <a:xfrm>
            <a:off x="480120" y="1435232"/>
            <a:ext cx="3299792" cy="13456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80120" y="3235432"/>
            <a:ext cx="3515816" cy="13456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67544" y="4688201"/>
            <a:ext cx="8014954" cy="13456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80120" y="2780928"/>
            <a:ext cx="3452192"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0568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抽象語法樹</a:t>
            </a:r>
          </a:p>
        </p:txBody>
      </p:sp>
      <p:sp>
        <p:nvSpPr>
          <p:cNvPr id="3" name="內容版面配置區 2"/>
          <p:cNvSpPr>
            <a:spLocks noGrp="1"/>
          </p:cNvSpPr>
          <p:nvPr>
            <p:ph idx="1"/>
          </p:nvPr>
        </p:nvSpPr>
        <p:spPr/>
        <p:txBody>
          <a:bodyPr/>
          <a:lstStyle/>
          <a:p>
            <a:r>
              <a:rPr lang="zh-TW" altLang="en-US" dirty="0"/>
              <a:t>程式碼結構的一種抽象表達</a:t>
            </a:r>
            <a:endParaRPr lang="en-US" altLang="zh-TW" dirty="0"/>
          </a:p>
          <a:p>
            <a:pPr lvl="1"/>
            <a:r>
              <a:rPr lang="zh-TW" altLang="en-US" dirty="0"/>
              <a:t>樹狀結構展現出程式中的語法關係</a:t>
            </a:r>
            <a:endParaRPr lang="en-US" altLang="zh-TW" dirty="0"/>
          </a:p>
          <a:p>
            <a:r>
              <a:rPr lang="en-US" altLang="zh-TW" dirty="0"/>
              <a:t>Python</a:t>
            </a:r>
            <a:r>
              <a:rPr lang="zh-TW" altLang="en-US" dirty="0"/>
              <a:t>中的應用</a:t>
            </a:r>
            <a:endParaRPr lang="en-US" altLang="zh-TW" dirty="0"/>
          </a:p>
          <a:p>
            <a:pPr lvl="1"/>
            <a:r>
              <a:rPr lang="en-US" altLang="zh-TW" dirty="0"/>
              <a:t>AST </a:t>
            </a:r>
            <a:r>
              <a:rPr lang="zh-TW" altLang="en-US" dirty="0"/>
              <a:t>套件</a:t>
            </a:r>
            <a:endParaRPr lang="en-US" altLang="zh-TW" dirty="0"/>
          </a:p>
          <a:p>
            <a:pPr lvl="1"/>
            <a:r>
              <a:rPr lang="en-US" altLang="zh-TW" dirty="0"/>
              <a:t>Robot Framework</a:t>
            </a:r>
            <a:r>
              <a:rPr lang="zh-TW" altLang="en-US" dirty="0"/>
              <a:t> </a:t>
            </a:r>
            <a:r>
              <a:rPr lang="en-US" altLang="zh-TW" dirty="0"/>
              <a:t>Parsing API</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21</a:t>
            </a:fld>
            <a:endParaRPr lang="zh-TW" altLang="en-US"/>
          </a:p>
        </p:txBody>
      </p:sp>
    </p:spTree>
    <p:extLst>
      <p:ext uri="{BB962C8B-B14F-4D97-AF65-F5344CB8AC3E}">
        <p14:creationId xmlns:p14="http://schemas.microsoft.com/office/powerpoint/2010/main" val="2750884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solidFill>
                  <a:schemeClr val="accent1">
                    <a:lumMod val="40000"/>
                    <a:lumOff val="60000"/>
                  </a:schemeClr>
                </a:solidFill>
              </a:rPr>
              <a:t>研究動機及目標</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a:t>延伸功能設計與實作</a:t>
            </a:r>
            <a:endParaRPr lang="en-US" altLang="zh-TW" dirty="0"/>
          </a:p>
          <a:p>
            <a:r>
              <a:rPr lang="zh-TW" altLang="en-US" dirty="0">
                <a:solidFill>
                  <a:schemeClr val="accent1">
                    <a:lumMod val="40000"/>
                    <a:lumOff val="60000"/>
                  </a:schemeClr>
                </a:solidFill>
              </a:rPr>
              <a:t>案例分析</a:t>
            </a:r>
          </a:p>
          <a:p>
            <a:r>
              <a:rPr lang="zh-TW" altLang="en-US" dirty="0">
                <a:solidFill>
                  <a:schemeClr val="accent1">
                    <a:lumMod val="40000"/>
                    <a:lumOff val="60000"/>
                  </a:schemeClr>
                </a:solidFill>
              </a:rPr>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2021/6/24</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22</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4215989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系統架構</a:t>
            </a:r>
          </a:p>
        </p:txBody>
      </p:sp>
      <p:sp>
        <p:nvSpPr>
          <p:cNvPr id="3" name="內容版面配置區 2"/>
          <p:cNvSpPr>
            <a:spLocks noGrp="1"/>
          </p:cNvSpPr>
          <p:nvPr>
            <p:ph idx="1"/>
          </p:nvPr>
        </p:nvSpPr>
        <p:spPr>
          <a:xfrm>
            <a:off x="251520" y="1600200"/>
            <a:ext cx="8435280" cy="4525963"/>
          </a:xfrm>
        </p:spPr>
        <p:txBody>
          <a:bodyPr/>
          <a:lstStyle/>
          <a:p>
            <a:r>
              <a:rPr lang="zh-TW" altLang="en-US" dirty="0"/>
              <a:t>新重構功能</a:t>
            </a:r>
            <a:endParaRPr lang="en-US" altLang="zh-TW" dirty="0"/>
          </a:p>
          <a:p>
            <a:r>
              <a:rPr lang="zh-TW" altLang="en-US" dirty="0"/>
              <a:t>外掛程式擴充</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23</a:t>
            </a:fld>
            <a:endParaRPr lang="zh-TW" altLang="en-US"/>
          </a:p>
        </p:txBody>
      </p:sp>
      <p:pic>
        <p:nvPicPr>
          <p:cNvPr id="1026" name="Picture 2" descr="E:\Google Driver\master\論文\picture\ppt用\System_stru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7" y="1971328"/>
            <a:ext cx="5428595" cy="347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250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抽取重複步驟成為新關鍵字流程</a:t>
            </a:r>
          </a:p>
        </p:txBody>
      </p:sp>
      <p:sp>
        <p:nvSpPr>
          <p:cNvPr id="3" name="內容版面配置區 2"/>
          <p:cNvSpPr>
            <a:spLocks noGrp="1"/>
          </p:cNvSpPr>
          <p:nvPr>
            <p:ph idx="1"/>
          </p:nvPr>
        </p:nvSpPr>
        <p:spPr>
          <a:xfrm>
            <a:off x="457200" y="1600200"/>
            <a:ext cx="4114800" cy="4525963"/>
          </a:xfrm>
        </p:spPr>
        <p:txBody>
          <a:bodyPr/>
          <a:lstStyle/>
          <a:p>
            <a:r>
              <a:rPr lang="zh-TW" altLang="en-US" dirty="0"/>
              <a:t>解析測試專案</a:t>
            </a:r>
            <a:endParaRPr lang="en-US" altLang="zh-TW" dirty="0"/>
          </a:p>
          <a:p>
            <a:r>
              <a:rPr lang="zh-TW" altLang="en-US" dirty="0"/>
              <a:t>創立新關鍵字</a:t>
            </a:r>
            <a:endParaRPr lang="en-US" altLang="zh-TW" dirty="0"/>
          </a:p>
          <a:p>
            <a:r>
              <a:rPr lang="zh-TW" altLang="en-US" dirty="0"/>
              <a:t>搜尋所有相關重複步驟並取代</a:t>
            </a:r>
            <a:endParaRPr lang="en-US" altLang="zh-TW" dirty="0"/>
          </a:p>
          <a:p>
            <a:r>
              <a:rPr lang="zh-TW" altLang="en-US" dirty="0"/>
              <a:t>搜尋未引入所需測試資源的測試檔案並自動引入</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24</a:t>
            </a:fld>
            <a:endParaRPr lang="zh-TW" altLang="en-US"/>
          </a:p>
        </p:txBody>
      </p:sp>
      <p:pic>
        <p:nvPicPr>
          <p:cNvPr id="2051" name="Picture 3" descr="E:\Google Driver\master\論文\picture\ppt用\wrap_steps_as_a_new_keyword_activity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484784"/>
            <a:ext cx="2756064" cy="481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76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 xmlns:a16="http://schemas.microsoft.com/office/drawing/2014/main" id="{7C38511C-8707-4D8E-BEB6-BDF896AB6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307" y="2260716"/>
            <a:ext cx="5148720" cy="3544547"/>
          </a:xfrm>
          <a:prstGeom prst="rect">
            <a:avLst/>
          </a:prstGeom>
        </p:spPr>
      </p:pic>
      <p:sp>
        <p:nvSpPr>
          <p:cNvPr id="2" name="標題 1"/>
          <p:cNvSpPr>
            <a:spLocks noGrp="1"/>
          </p:cNvSpPr>
          <p:nvPr>
            <p:ph type="title"/>
          </p:nvPr>
        </p:nvSpPr>
        <p:spPr/>
        <p:txBody>
          <a:bodyPr/>
          <a:lstStyle/>
          <a:p>
            <a:r>
              <a:rPr lang="zh-TW" altLang="en-US" dirty="0"/>
              <a:t>解析測試專案</a:t>
            </a:r>
          </a:p>
        </p:txBody>
      </p:sp>
      <p:sp>
        <p:nvSpPr>
          <p:cNvPr id="3" name="內容版面配置區 2"/>
          <p:cNvSpPr>
            <a:spLocks noGrp="1"/>
          </p:cNvSpPr>
          <p:nvPr>
            <p:ph idx="1"/>
          </p:nvPr>
        </p:nvSpPr>
        <p:spPr>
          <a:xfrm>
            <a:off x="179512" y="1628800"/>
            <a:ext cx="5904656" cy="4525963"/>
          </a:xfrm>
        </p:spPr>
        <p:txBody>
          <a:bodyPr/>
          <a:lstStyle/>
          <a:p>
            <a:pPr marL="342900" lvl="1" indent="-342900">
              <a:buFont typeface="Arial" panose="020B0604020202020204" pitchFamily="34" charset="0"/>
              <a:buChar char="•"/>
            </a:pPr>
            <a:r>
              <a:rPr lang="en-US" altLang="zh-TW" dirty="0"/>
              <a:t>Robot Framework</a:t>
            </a:r>
            <a:r>
              <a:rPr lang="zh-TW" altLang="en-US" dirty="0"/>
              <a:t> </a:t>
            </a:r>
            <a:r>
              <a:rPr lang="en-US" altLang="zh-TW" dirty="0"/>
              <a:t>Parsing API</a:t>
            </a:r>
          </a:p>
          <a:p>
            <a:r>
              <a:rPr lang="en-US" altLang="zh-TW" dirty="0"/>
              <a:t>Test Suite</a:t>
            </a:r>
          </a:p>
          <a:p>
            <a:pPr lvl="1"/>
            <a:r>
              <a:rPr lang="zh-TW" altLang="en-US" dirty="0"/>
              <a:t>使用</a:t>
            </a:r>
            <a:r>
              <a:rPr lang="en-US" altLang="zh-TW" dirty="0" err="1"/>
              <a:t>get_model</a:t>
            </a:r>
            <a:endParaRPr lang="en-US" altLang="zh-TW" dirty="0"/>
          </a:p>
          <a:p>
            <a:r>
              <a:rPr lang="en-US" altLang="zh-TW" dirty="0"/>
              <a:t>Resource File</a:t>
            </a:r>
          </a:p>
          <a:p>
            <a:pPr lvl="1"/>
            <a:r>
              <a:rPr lang="zh-TW" altLang="en-US" dirty="0"/>
              <a:t>使用</a:t>
            </a:r>
            <a:r>
              <a:rPr lang="en-US" altLang="zh-TW" dirty="0" err="1"/>
              <a:t>get_resource_model</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25</a:t>
            </a:fld>
            <a:endParaRPr lang="zh-TW" altLang="en-US"/>
          </a:p>
        </p:txBody>
      </p:sp>
    </p:spTree>
    <p:extLst>
      <p:ext uri="{BB962C8B-B14F-4D97-AF65-F5344CB8AC3E}">
        <p14:creationId xmlns:p14="http://schemas.microsoft.com/office/powerpoint/2010/main" val="3983815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 xmlns:a16="http://schemas.microsoft.com/office/drawing/2014/main" id="{B9F970AB-B02E-4DD6-BDC0-BD9A8F278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606741"/>
            <a:ext cx="4499992" cy="4686628"/>
          </a:xfrm>
          <a:prstGeom prst="rect">
            <a:avLst/>
          </a:prstGeom>
        </p:spPr>
      </p:pic>
      <p:sp>
        <p:nvSpPr>
          <p:cNvPr id="2" name="標題 1"/>
          <p:cNvSpPr>
            <a:spLocks noGrp="1"/>
          </p:cNvSpPr>
          <p:nvPr>
            <p:ph type="title"/>
          </p:nvPr>
        </p:nvSpPr>
        <p:spPr/>
        <p:txBody>
          <a:bodyPr/>
          <a:lstStyle/>
          <a:p>
            <a:r>
              <a:rPr lang="zh-TW" altLang="en-US" dirty="0"/>
              <a:t>創立新關鍵字</a:t>
            </a:r>
          </a:p>
        </p:txBody>
      </p:sp>
      <p:sp>
        <p:nvSpPr>
          <p:cNvPr id="3" name="內容版面配置區 2"/>
          <p:cNvSpPr>
            <a:spLocks noGrp="1"/>
          </p:cNvSpPr>
          <p:nvPr>
            <p:ph idx="1"/>
          </p:nvPr>
        </p:nvSpPr>
        <p:spPr>
          <a:xfrm>
            <a:off x="72008" y="1639341"/>
            <a:ext cx="5364088" cy="4525963"/>
          </a:xfrm>
        </p:spPr>
        <p:txBody>
          <a:bodyPr/>
          <a:lstStyle/>
          <a:p>
            <a:r>
              <a:rPr lang="zh-TW" altLang="en-US" sz="2800" dirty="0"/>
              <a:t>未宣告於抽取步驟中的變數</a:t>
            </a:r>
            <a:endParaRPr lang="en-US" altLang="zh-TW" sz="2800" dirty="0"/>
          </a:p>
          <a:p>
            <a:pPr lvl="1"/>
            <a:r>
              <a:rPr lang="zh-TW" altLang="en-US" sz="2400" dirty="0"/>
              <a:t>加入新關鍵字參數</a:t>
            </a:r>
            <a:endParaRPr lang="en-US" altLang="zh-TW" sz="2400" dirty="0"/>
          </a:p>
          <a:p>
            <a:r>
              <a:rPr lang="zh-TW" altLang="en-US" sz="2800" dirty="0"/>
              <a:t>創立新關鍵字</a:t>
            </a:r>
            <a:endParaRPr lang="en-US" altLang="zh-TW" sz="2800" dirty="0"/>
          </a:p>
          <a:p>
            <a:pPr lvl="1"/>
            <a:r>
              <a:rPr lang="zh-TW" altLang="en-US" sz="2400" dirty="0"/>
              <a:t>將新關鍵字節點加入指定檔案中</a:t>
            </a:r>
            <a:endParaRPr lang="en-US" altLang="zh-TW" sz="24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26</a:t>
            </a:fld>
            <a:endParaRPr lang="zh-TW" altLang="en-US"/>
          </a:p>
        </p:txBody>
      </p:sp>
    </p:spTree>
    <p:extLst>
      <p:ext uri="{BB962C8B-B14F-4D97-AF65-F5344CB8AC3E}">
        <p14:creationId xmlns:p14="http://schemas.microsoft.com/office/powerpoint/2010/main" val="1986300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創立新關鍵字</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27</a:t>
            </a:fld>
            <a:endParaRPr lang="zh-TW" altLang="en-US"/>
          </a:p>
        </p:txBody>
      </p:sp>
      <p:grpSp>
        <p:nvGrpSpPr>
          <p:cNvPr id="8" name="群組 7"/>
          <p:cNvGrpSpPr/>
          <p:nvPr/>
        </p:nvGrpSpPr>
        <p:grpSpPr>
          <a:xfrm>
            <a:off x="457598" y="1417638"/>
            <a:ext cx="8014157" cy="4607173"/>
            <a:chOff x="467942" y="1439796"/>
            <a:chExt cx="8014157" cy="4607173"/>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942" y="1439796"/>
              <a:ext cx="8014157" cy="460717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755576" y="4077072"/>
              <a:ext cx="3312368"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4116401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搜尋所有相關重複步驟並取代</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28</a:t>
            </a:fld>
            <a:endParaRPr lang="zh-TW" altLang="en-US"/>
          </a:p>
        </p:txBody>
      </p:sp>
      <p:sp>
        <p:nvSpPr>
          <p:cNvPr id="10" name="內容版面配置區 9">
            <a:extLst>
              <a:ext uri="{FF2B5EF4-FFF2-40B4-BE49-F238E27FC236}">
                <a16:creationId xmlns="" xmlns:a16="http://schemas.microsoft.com/office/drawing/2014/main" id="{AA32DA43-8FEF-49A3-9AA0-F365A8FB5E99}"/>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876965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搜尋所有相關重複步驟並取代</a:t>
            </a:r>
          </a:p>
        </p:txBody>
      </p:sp>
      <p:pic>
        <p:nvPicPr>
          <p:cNvPr id="8" name="內容版面配置區 7">
            <a:extLst>
              <a:ext uri="{FF2B5EF4-FFF2-40B4-BE49-F238E27FC236}">
                <a16:creationId xmlns="" xmlns:a16="http://schemas.microsoft.com/office/drawing/2014/main" id="{A64AE010-4E75-42B9-8446-192994A2DC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3254" y="2"/>
            <a:ext cx="3777491" cy="6799483"/>
          </a:xfrm>
        </p:spPr>
      </p:pic>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29</a:t>
            </a:fld>
            <a:endParaRPr lang="zh-TW" altLang="en-US"/>
          </a:p>
        </p:txBody>
      </p:sp>
    </p:spTree>
    <p:extLst>
      <p:ext uri="{BB962C8B-B14F-4D97-AF65-F5344CB8AC3E}">
        <p14:creationId xmlns:p14="http://schemas.microsoft.com/office/powerpoint/2010/main" val="108576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t>研究動機及目標</a:t>
            </a:r>
            <a:endParaRPr lang="en-US" altLang="zh-TW" dirty="0"/>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延伸功能設計與實作</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案例分析</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2021/6/24</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3</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912649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zh-TW" altLang="en-US" dirty="0"/>
              <a:t>軟體系統實驗室</a:t>
            </a:r>
          </a:p>
        </p:txBody>
      </p:sp>
      <p:pic>
        <p:nvPicPr>
          <p:cNvPr id="8" name="圖片 7">
            <a:extLst>
              <a:ext uri="{FF2B5EF4-FFF2-40B4-BE49-F238E27FC236}">
                <a16:creationId xmlns="" xmlns:a16="http://schemas.microsoft.com/office/drawing/2014/main" id="{5E7E2464-78CD-421C-A603-2AF9727C2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256" y="1346620"/>
            <a:ext cx="5020647" cy="5370925"/>
          </a:xfrm>
          <a:prstGeom prst="rect">
            <a:avLst/>
          </a:prstGeom>
        </p:spPr>
      </p:pic>
      <p:sp>
        <p:nvSpPr>
          <p:cNvPr id="2" name="標題 1"/>
          <p:cNvSpPr>
            <a:spLocks noGrp="1"/>
          </p:cNvSpPr>
          <p:nvPr>
            <p:ph type="title"/>
          </p:nvPr>
        </p:nvSpPr>
        <p:spPr/>
        <p:txBody>
          <a:bodyPr/>
          <a:lstStyle/>
          <a:p>
            <a:r>
              <a:rPr lang="zh-TW" altLang="en-US" dirty="0"/>
              <a:t>搜尋所有相關重複步驟並取代</a:t>
            </a:r>
          </a:p>
        </p:txBody>
      </p:sp>
      <p:sp>
        <p:nvSpPr>
          <p:cNvPr id="3" name="內容版面配置區 2"/>
          <p:cNvSpPr>
            <a:spLocks noGrp="1"/>
          </p:cNvSpPr>
          <p:nvPr>
            <p:ph idx="1"/>
          </p:nvPr>
        </p:nvSpPr>
        <p:spPr>
          <a:xfrm>
            <a:off x="457200" y="1600200"/>
            <a:ext cx="4114800" cy="4525963"/>
          </a:xfrm>
        </p:spPr>
        <p:txBody>
          <a:bodyPr/>
          <a:lstStyle/>
          <a:p>
            <a:r>
              <a:rPr lang="zh-TW" altLang="en-US" dirty="0"/>
              <a:t>重複步驟條件</a:t>
            </a:r>
            <a:endParaRPr lang="en-US" altLang="zh-TW" dirty="0"/>
          </a:p>
          <a:p>
            <a:pPr lvl="1"/>
            <a:r>
              <a:rPr lang="zh-TW" altLang="en-US" dirty="0"/>
              <a:t>步驟順序相同</a:t>
            </a:r>
            <a:endParaRPr lang="en-US" altLang="zh-TW" dirty="0"/>
          </a:p>
          <a:p>
            <a:pPr lvl="1"/>
            <a:r>
              <a:rPr lang="zh-TW" altLang="en-US" dirty="0"/>
              <a:t>步驟名稱相同</a:t>
            </a:r>
            <a:endParaRPr lang="en-US" altLang="zh-TW" dirty="0"/>
          </a:p>
          <a:p>
            <a:pPr lvl="1"/>
            <a:r>
              <a:rPr lang="zh-TW" altLang="en-US" dirty="0"/>
              <a:t>參數數量相同</a:t>
            </a:r>
            <a:endParaRPr lang="en-US" altLang="zh-TW" dirty="0"/>
          </a:p>
          <a:p>
            <a:endParaRPr lang="en-US" altLang="zh-TW" dirty="0"/>
          </a:p>
          <a:p>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6" name="投影片編號版面配置區 5"/>
          <p:cNvSpPr>
            <a:spLocks noGrp="1"/>
          </p:cNvSpPr>
          <p:nvPr>
            <p:ph type="sldNum" sz="quarter" idx="12"/>
          </p:nvPr>
        </p:nvSpPr>
        <p:spPr>
          <a:xfrm>
            <a:off x="6968140" y="6356312"/>
            <a:ext cx="2133600" cy="365125"/>
          </a:xfrm>
        </p:spPr>
        <p:txBody>
          <a:bodyPr/>
          <a:lstStyle/>
          <a:p>
            <a:fld id="{13FAD93C-8EEF-4379-A78B-96216FC7FD3F}" type="slidenum">
              <a:rPr lang="zh-TW" altLang="en-US" smtClean="0"/>
              <a:pPr/>
              <a:t>30</a:t>
            </a:fld>
            <a:endParaRPr lang="zh-TW" altLang="en-US" dirty="0"/>
          </a:p>
        </p:txBody>
      </p:sp>
    </p:spTree>
    <p:extLst>
      <p:ext uri="{BB962C8B-B14F-4D97-AF65-F5344CB8AC3E}">
        <p14:creationId xmlns:p14="http://schemas.microsoft.com/office/powerpoint/2010/main" val="2311879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zh-TW" altLang="en-US" dirty="0"/>
              <a:t>軟體系統實驗室</a:t>
            </a:r>
          </a:p>
        </p:txBody>
      </p:sp>
      <p:pic>
        <p:nvPicPr>
          <p:cNvPr id="8" name="圖片 7">
            <a:extLst>
              <a:ext uri="{FF2B5EF4-FFF2-40B4-BE49-F238E27FC236}">
                <a16:creationId xmlns="" xmlns:a16="http://schemas.microsoft.com/office/drawing/2014/main" id="{5E7E2464-78CD-421C-A603-2AF9727C2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256" y="1346620"/>
            <a:ext cx="5020647" cy="5370925"/>
          </a:xfrm>
          <a:prstGeom prst="rect">
            <a:avLst/>
          </a:prstGeom>
        </p:spPr>
      </p:pic>
      <p:sp>
        <p:nvSpPr>
          <p:cNvPr id="2" name="標題 1"/>
          <p:cNvSpPr>
            <a:spLocks noGrp="1"/>
          </p:cNvSpPr>
          <p:nvPr>
            <p:ph type="title"/>
          </p:nvPr>
        </p:nvSpPr>
        <p:spPr/>
        <p:txBody>
          <a:bodyPr/>
          <a:lstStyle/>
          <a:p>
            <a:r>
              <a:rPr lang="zh-TW" altLang="en-US" dirty="0"/>
              <a:t>搜尋所有相關重複步驟並取代</a:t>
            </a:r>
          </a:p>
        </p:txBody>
      </p:sp>
      <p:sp>
        <p:nvSpPr>
          <p:cNvPr id="3" name="內容版面配置區 2"/>
          <p:cNvSpPr>
            <a:spLocks noGrp="1"/>
          </p:cNvSpPr>
          <p:nvPr>
            <p:ph idx="1"/>
          </p:nvPr>
        </p:nvSpPr>
        <p:spPr>
          <a:xfrm>
            <a:off x="457200" y="1600200"/>
            <a:ext cx="4114800" cy="4525963"/>
          </a:xfrm>
        </p:spPr>
        <p:txBody>
          <a:bodyPr/>
          <a:lstStyle/>
          <a:p>
            <a:r>
              <a:rPr lang="zh-TW" altLang="en-US" dirty="0"/>
              <a:t>不同檔案類別</a:t>
            </a:r>
            <a:endParaRPr lang="en-US" altLang="zh-TW" dirty="0"/>
          </a:p>
          <a:p>
            <a:pPr lvl="1"/>
            <a:r>
              <a:rPr lang="en-US" altLang="zh-TW" dirty="0"/>
              <a:t>Test Suite</a:t>
            </a:r>
          </a:p>
          <a:p>
            <a:pPr lvl="1"/>
            <a:r>
              <a:rPr lang="en-US" altLang="zh-TW" dirty="0"/>
              <a:t>Resource File</a:t>
            </a:r>
            <a:endParaRPr lang="zh-TW" altLang="en-US" dirty="0"/>
          </a:p>
          <a:p>
            <a:endParaRPr lang="en-US" altLang="zh-TW" dirty="0"/>
          </a:p>
          <a:p>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6" name="投影片編號版面配置區 5"/>
          <p:cNvSpPr>
            <a:spLocks noGrp="1"/>
          </p:cNvSpPr>
          <p:nvPr>
            <p:ph type="sldNum" sz="quarter" idx="12"/>
          </p:nvPr>
        </p:nvSpPr>
        <p:spPr>
          <a:xfrm>
            <a:off x="6968140" y="6356312"/>
            <a:ext cx="2133600" cy="365125"/>
          </a:xfrm>
        </p:spPr>
        <p:txBody>
          <a:bodyPr/>
          <a:lstStyle/>
          <a:p>
            <a:fld id="{13FAD93C-8EEF-4379-A78B-96216FC7FD3F}" type="slidenum">
              <a:rPr lang="zh-TW" altLang="en-US" smtClean="0"/>
              <a:pPr/>
              <a:t>31</a:t>
            </a:fld>
            <a:endParaRPr lang="zh-TW" altLang="en-US" dirty="0"/>
          </a:p>
        </p:txBody>
      </p:sp>
    </p:spTree>
    <p:extLst>
      <p:ext uri="{BB962C8B-B14F-4D97-AF65-F5344CB8AC3E}">
        <p14:creationId xmlns:p14="http://schemas.microsoft.com/office/powerpoint/2010/main" val="3231111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搜尋所有相關重複步驟並取代</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32</a:t>
            </a:fld>
            <a:endParaRPr lang="zh-TW" altLang="en-US"/>
          </a:p>
        </p:txBody>
      </p:sp>
      <p:pic>
        <p:nvPicPr>
          <p:cNvPr id="12290" name="Picture 2" descr="E:\Google Driver\master\論文\picture\ppt用\Search duplicate steps test 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030" y="1340768"/>
            <a:ext cx="6363259" cy="503116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691680" y="1628800"/>
            <a:ext cx="5832648"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979711" y="4330846"/>
            <a:ext cx="5904657" cy="754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51720" y="5589240"/>
            <a:ext cx="5832648" cy="782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3525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搜尋所有相關重複步驟並取代</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33</a:t>
            </a:fld>
            <a:endParaRPr lang="zh-TW" altLang="en-US"/>
          </a:p>
        </p:txBody>
      </p:sp>
      <p:pic>
        <p:nvPicPr>
          <p:cNvPr id="13314" name="Picture 2" descr="E:\Google Driver\master\論文\picture\ppt用\Search duplicate steps test dat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923272"/>
            <a:ext cx="6135688" cy="37719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395872" y="4329100"/>
            <a:ext cx="4912431" cy="1366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2114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 xmlns:a16="http://schemas.microsoft.com/office/drawing/2014/main" id="{3F33DC3C-85B1-4CA5-87E7-5275ECE47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921" y="1680075"/>
            <a:ext cx="4656557" cy="4704762"/>
          </a:xfrm>
          <a:prstGeom prst="rect">
            <a:avLst/>
          </a:prstGeom>
        </p:spPr>
      </p:pic>
      <p:sp>
        <p:nvSpPr>
          <p:cNvPr id="2" name="標題 1"/>
          <p:cNvSpPr>
            <a:spLocks noGrp="1"/>
          </p:cNvSpPr>
          <p:nvPr>
            <p:ph type="title"/>
          </p:nvPr>
        </p:nvSpPr>
        <p:spPr/>
        <p:txBody>
          <a:bodyPr/>
          <a:lstStyle/>
          <a:p>
            <a:r>
              <a:rPr lang="zh-TW" altLang="en-US" dirty="0"/>
              <a:t>搜尋所有相關重複步驟並取代</a:t>
            </a:r>
          </a:p>
        </p:txBody>
      </p:sp>
      <p:sp>
        <p:nvSpPr>
          <p:cNvPr id="3" name="內容版面配置區 2"/>
          <p:cNvSpPr>
            <a:spLocks noGrp="1"/>
          </p:cNvSpPr>
          <p:nvPr>
            <p:ph idx="1"/>
          </p:nvPr>
        </p:nvSpPr>
        <p:spPr>
          <a:xfrm>
            <a:off x="0" y="1600200"/>
            <a:ext cx="5076056" cy="4525963"/>
          </a:xfrm>
        </p:spPr>
        <p:txBody>
          <a:bodyPr/>
          <a:lstStyle/>
          <a:p>
            <a:r>
              <a:rPr lang="zh-TW" altLang="en-US" dirty="0"/>
              <a:t>以新關鍵字取代重複步驟</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34</a:t>
            </a:fld>
            <a:endParaRPr lang="zh-TW" altLang="en-US"/>
          </a:p>
        </p:txBody>
      </p:sp>
    </p:spTree>
    <p:extLst>
      <p:ext uri="{BB962C8B-B14F-4D97-AF65-F5344CB8AC3E}">
        <p14:creationId xmlns:p14="http://schemas.microsoft.com/office/powerpoint/2010/main" val="2004249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zh-TW" altLang="en-US" dirty="0"/>
              <a:t>軟體系統實驗室</a:t>
            </a:r>
          </a:p>
        </p:txBody>
      </p:sp>
      <p:pic>
        <p:nvPicPr>
          <p:cNvPr id="10" name="圖片 9">
            <a:extLst>
              <a:ext uri="{FF2B5EF4-FFF2-40B4-BE49-F238E27FC236}">
                <a16:creationId xmlns="" xmlns:a16="http://schemas.microsoft.com/office/drawing/2014/main" id="{79F092C4-4009-413F-A138-2F948A478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0" y="2780928"/>
            <a:ext cx="6134100" cy="4010025"/>
          </a:xfrm>
          <a:prstGeom prst="rect">
            <a:avLst/>
          </a:prstGeom>
        </p:spPr>
      </p:pic>
      <p:sp>
        <p:nvSpPr>
          <p:cNvPr id="2" name="標題 1"/>
          <p:cNvSpPr>
            <a:spLocks noGrp="1"/>
          </p:cNvSpPr>
          <p:nvPr>
            <p:ph type="title"/>
          </p:nvPr>
        </p:nvSpPr>
        <p:spPr/>
        <p:txBody>
          <a:bodyPr/>
          <a:lstStyle/>
          <a:p>
            <a:r>
              <a:rPr lang="zh-TW" altLang="en-US" sz="2800" dirty="0"/>
              <a:t>搜尋未引入所需測試資源的測試檔案並自動引入</a:t>
            </a:r>
          </a:p>
        </p:txBody>
      </p:sp>
      <p:sp>
        <p:nvSpPr>
          <p:cNvPr id="3" name="內容版面配置區 2"/>
          <p:cNvSpPr>
            <a:spLocks noGrp="1"/>
          </p:cNvSpPr>
          <p:nvPr>
            <p:ph idx="1"/>
          </p:nvPr>
        </p:nvSpPr>
        <p:spPr>
          <a:xfrm>
            <a:off x="179512" y="1628800"/>
            <a:ext cx="4258816" cy="4525963"/>
          </a:xfrm>
        </p:spPr>
        <p:txBody>
          <a:bodyPr/>
          <a:lstStyle/>
          <a:p>
            <a:r>
              <a:rPr lang="zh-TW" altLang="en-US" dirty="0"/>
              <a:t>使用新關鍵字之檔案</a:t>
            </a:r>
            <a:endParaRPr lang="en-US" altLang="zh-TW" dirty="0"/>
          </a:p>
          <a:p>
            <a:r>
              <a:rPr lang="zh-TW" altLang="en-US" dirty="0"/>
              <a:t>於</a:t>
            </a:r>
            <a:r>
              <a:rPr lang="en-US" altLang="zh-TW" dirty="0"/>
              <a:t>Settings</a:t>
            </a:r>
            <a:r>
              <a:rPr lang="zh-TW" altLang="en-US" dirty="0"/>
              <a:t>中驗證</a:t>
            </a:r>
            <a:endParaRPr lang="en-US" altLang="zh-TW" dirty="0"/>
          </a:p>
          <a:p>
            <a:pPr lvl="1"/>
            <a:r>
              <a:rPr lang="en-US" altLang="zh-TW" dirty="0"/>
              <a:t>Resource</a:t>
            </a:r>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35</a:t>
            </a:fld>
            <a:endParaRPr lang="zh-TW" altLang="en-US"/>
          </a:p>
        </p:txBody>
      </p:sp>
    </p:spTree>
    <p:extLst>
      <p:ext uri="{BB962C8B-B14F-4D97-AF65-F5344CB8AC3E}">
        <p14:creationId xmlns:p14="http://schemas.microsoft.com/office/powerpoint/2010/main" val="2733335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2800" dirty="0"/>
              <a:t>搜尋未引入所需測試資源的測試檔案並自動引入</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36</a:t>
            </a:fld>
            <a:endParaRPr lang="zh-TW" altLang="en-US"/>
          </a:p>
        </p:txBody>
      </p:sp>
      <p:pic>
        <p:nvPicPr>
          <p:cNvPr id="8" name="Picture 2" descr="E:\Google Driver\master\論文\picture\ppt用\Search duplicate steps test dat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923272"/>
            <a:ext cx="6135688" cy="37719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123729" y="2564904"/>
            <a:ext cx="2736303"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43301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移動關鍵字宣告流程</a:t>
            </a:r>
          </a:p>
        </p:txBody>
      </p:sp>
      <p:sp>
        <p:nvSpPr>
          <p:cNvPr id="3" name="內容版面配置區 2"/>
          <p:cNvSpPr>
            <a:spLocks noGrp="1"/>
          </p:cNvSpPr>
          <p:nvPr>
            <p:ph idx="1"/>
          </p:nvPr>
        </p:nvSpPr>
        <p:spPr>
          <a:xfrm>
            <a:off x="457200" y="1600200"/>
            <a:ext cx="5194920" cy="4525963"/>
          </a:xfrm>
        </p:spPr>
        <p:txBody>
          <a:bodyPr/>
          <a:lstStyle/>
          <a:p>
            <a:r>
              <a:rPr lang="zh-TW" altLang="en-US" dirty="0"/>
              <a:t>解析測試專案</a:t>
            </a:r>
            <a:endParaRPr lang="en-US" altLang="zh-TW" dirty="0"/>
          </a:p>
          <a:p>
            <a:r>
              <a:rPr lang="zh-TW" altLang="en-US" dirty="0"/>
              <a:t>移動關鍵字宣告</a:t>
            </a:r>
            <a:endParaRPr lang="en-US" altLang="zh-TW" dirty="0"/>
          </a:p>
          <a:p>
            <a:r>
              <a:rPr lang="zh-TW" altLang="en-US" dirty="0"/>
              <a:t>搜尋使用被移動關鍵字但未引入所需測試資源的測試檔案並自動引入</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37</a:t>
            </a:fld>
            <a:endParaRPr lang="zh-TW" altLang="en-US"/>
          </a:p>
        </p:txBody>
      </p:sp>
      <p:pic>
        <p:nvPicPr>
          <p:cNvPr id="3075" name="Picture 3" descr="E:\Google Driver\master\論文\picture\ppt用\Move_definition_of_keywo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772816"/>
            <a:ext cx="25812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111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移動關鍵字宣告</a:t>
            </a:r>
          </a:p>
        </p:txBody>
      </p:sp>
      <p:sp>
        <p:nvSpPr>
          <p:cNvPr id="3" name="內容版面配置區 2"/>
          <p:cNvSpPr>
            <a:spLocks noGrp="1"/>
          </p:cNvSpPr>
          <p:nvPr>
            <p:ph idx="1"/>
          </p:nvPr>
        </p:nvSpPr>
        <p:spPr>
          <a:xfrm>
            <a:off x="457200" y="1600200"/>
            <a:ext cx="5554960" cy="4525963"/>
          </a:xfrm>
        </p:spPr>
        <p:txBody>
          <a:bodyPr/>
          <a:lstStyle/>
          <a:p>
            <a:r>
              <a:rPr lang="zh-TW" altLang="en-US" dirty="0"/>
              <a:t>移除關鍵字宣告</a:t>
            </a:r>
            <a:endParaRPr lang="en-US" altLang="zh-TW" dirty="0"/>
          </a:p>
          <a:p>
            <a:r>
              <a:rPr lang="zh-TW" altLang="en-US" dirty="0"/>
              <a:t>新增關鍵字宣告</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38</a:t>
            </a:fld>
            <a:endParaRPr lang="zh-TW" altLang="en-US"/>
          </a:p>
        </p:txBody>
      </p:sp>
      <p:pic>
        <p:nvPicPr>
          <p:cNvPr id="9218" name="Picture 2" descr="E:\Google Driver\master\論文\picture\ppt用\Move_definition_of_keyword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62" y="2015331"/>
            <a:ext cx="25812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632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 xmlns:a16="http://schemas.microsoft.com/office/drawing/2014/main" id="{DA6B9C10-4ABB-4EB1-BE55-5E57D6657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4686" y="3313811"/>
            <a:ext cx="5177028" cy="3407664"/>
          </a:xfrm>
          <a:prstGeom prst="rect">
            <a:avLst/>
          </a:prstGeom>
        </p:spPr>
      </p:pic>
      <p:sp>
        <p:nvSpPr>
          <p:cNvPr id="2" name="標題 1"/>
          <p:cNvSpPr>
            <a:spLocks noGrp="1"/>
          </p:cNvSpPr>
          <p:nvPr>
            <p:ph type="title"/>
          </p:nvPr>
        </p:nvSpPr>
        <p:spPr/>
        <p:txBody>
          <a:bodyPr/>
          <a:lstStyle/>
          <a:p>
            <a:r>
              <a:rPr lang="zh-TW" altLang="en-US" sz="2000" dirty="0"/>
              <a:t>搜尋使用被移動關鍵字但未引入所需測試資源的測試檔案並自動引入</a:t>
            </a:r>
          </a:p>
        </p:txBody>
      </p:sp>
      <p:sp>
        <p:nvSpPr>
          <p:cNvPr id="3" name="內容版面配置區 2"/>
          <p:cNvSpPr>
            <a:spLocks noGrp="1"/>
          </p:cNvSpPr>
          <p:nvPr>
            <p:ph idx="1"/>
          </p:nvPr>
        </p:nvSpPr>
        <p:spPr>
          <a:xfrm>
            <a:off x="107504" y="1639341"/>
            <a:ext cx="4788024" cy="4525963"/>
          </a:xfrm>
        </p:spPr>
        <p:txBody>
          <a:bodyPr/>
          <a:lstStyle/>
          <a:p>
            <a:r>
              <a:rPr lang="zh-TW" altLang="en-US" dirty="0"/>
              <a:t>使用被移動關鍵字條件</a:t>
            </a:r>
            <a:endParaRPr lang="en-US" altLang="zh-TW" dirty="0"/>
          </a:p>
          <a:p>
            <a:pPr lvl="1"/>
            <a:r>
              <a:rPr lang="zh-TW" altLang="en-US" dirty="0"/>
              <a:t>是否使用同名關鍵字</a:t>
            </a:r>
            <a:endParaRPr lang="en-US" altLang="zh-TW" dirty="0"/>
          </a:p>
          <a:p>
            <a:pPr lvl="1"/>
            <a:r>
              <a:rPr lang="zh-TW" altLang="en-US" dirty="0"/>
              <a:t>是否引入原先測試資源</a:t>
            </a:r>
            <a:endParaRPr lang="en-US" altLang="zh-TW" dirty="0"/>
          </a:p>
          <a:p>
            <a:r>
              <a:rPr lang="zh-TW" altLang="en-US" dirty="0"/>
              <a:t>引入所需測試資源</a:t>
            </a:r>
            <a:endParaRPr lang="en-US" altLang="zh-TW" dirty="0"/>
          </a:p>
          <a:p>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39</a:t>
            </a:fld>
            <a:endParaRPr lang="zh-TW" altLang="en-US"/>
          </a:p>
        </p:txBody>
      </p:sp>
    </p:spTree>
    <p:extLst>
      <p:ext uri="{BB962C8B-B14F-4D97-AF65-F5344CB8AC3E}">
        <p14:creationId xmlns:p14="http://schemas.microsoft.com/office/powerpoint/2010/main" val="123020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關鍵字的重複使用</a:t>
            </a:r>
            <a:endParaRPr lang="en-US" altLang="zh-TW" dirty="0"/>
          </a:p>
          <a:p>
            <a:pPr lvl="1"/>
            <a:r>
              <a:rPr lang="zh-TW" altLang="en-US" dirty="0"/>
              <a:t>多個關鍵字視為一個測試流程，</a:t>
            </a:r>
            <a:r>
              <a:rPr lang="en-US" altLang="zh-TW" dirty="0"/>
              <a:t/>
            </a:r>
            <a:br>
              <a:rPr lang="en-US" altLang="zh-TW" dirty="0"/>
            </a:br>
            <a:r>
              <a:rPr lang="zh-TW" altLang="en-US" dirty="0"/>
              <a:t>並且被重複使用</a:t>
            </a:r>
            <a:endParaRPr lang="en-US" altLang="zh-TW" dirty="0"/>
          </a:p>
          <a:p>
            <a:pPr lvl="1"/>
            <a:r>
              <a:rPr lang="zh-TW" altLang="en-US" dirty="0">
                <a:solidFill>
                  <a:schemeClr val="accent1">
                    <a:lumMod val="40000"/>
                    <a:lumOff val="60000"/>
                  </a:schemeClr>
                </a:solidFill>
              </a:rPr>
              <a:t>單個關鍵字被重複使用</a:t>
            </a:r>
            <a:endParaRPr lang="en-US" altLang="zh-TW" dirty="0">
              <a:solidFill>
                <a:schemeClr val="accent1">
                  <a:lumMod val="40000"/>
                  <a:lumOff val="60000"/>
                </a:schemeClr>
              </a:solidFill>
            </a:endParaRPr>
          </a:p>
          <a:p>
            <a:pPr lvl="1"/>
            <a:endParaRPr lang="en-US" altLang="zh-TW" sz="24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a:t>
            </a:fld>
            <a:endParaRPr lang="zh-TW" altLang="en-US"/>
          </a:p>
        </p:txBody>
      </p:sp>
    </p:spTree>
    <p:extLst>
      <p:ext uri="{BB962C8B-B14F-4D97-AF65-F5344CB8AC3E}">
        <p14:creationId xmlns:p14="http://schemas.microsoft.com/office/powerpoint/2010/main" val="2282495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2000" dirty="0"/>
              <a:t>搜尋使用被移動關鍵字但未引入所需測試資源的測試檔案並自動引入</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40</a:t>
            </a:fld>
            <a:endParaRPr lang="zh-TW" altLang="en-US"/>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812814"/>
            <a:ext cx="9145015" cy="3920442"/>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467544" y="2492896"/>
            <a:ext cx="2088233" cy="2392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778603" y="5229200"/>
            <a:ext cx="2857293"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5508104" y="5229200"/>
            <a:ext cx="280831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71617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Eclipse</a:t>
            </a:r>
            <a:r>
              <a:rPr lang="zh-TW" altLang="en-US" dirty="0"/>
              <a:t>外掛程式延伸功能</a:t>
            </a:r>
          </a:p>
        </p:txBody>
      </p:sp>
      <p:sp>
        <p:nvSpPr>
          <p:cNvPr id="3" name="內容版面配置區 2"/>
          <p:cNvSpPr>
            <a:spLocks noGrp="1"/>
          </p:cNvSpPr>
          <p:nvPr>
            <p:ph idx="1"/>
          </p:nvPr>
        </p:nvSpPr>
        <p:spPr/>
        <p:txBody>
          <a:bodyPr/>
          <a:lstStyle/>
          <a:p>
            <a:r>
              <a:rPr lang="zh-TW" altLang="en-US" dirty="0"/>
              <a:t>抽取重複步驟成為新關鍵字</a:t>
            </a:r>
            <a:endParaRPr lang="en-US" altLang="zh-TW" dirty="0"/>
          </a:p>
          <a:p>
            <a:r>
              <a:rPr lang="zh-TW" altLang="en-US" dirty="0"/>
              <a:t>移動關鍵字宣告</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41</a:t>
            </a:fld>
            <a:endParaRPr lang="zh-TW" altLang="en-US"/>
          </a:p>
        </p:txBody>
      </p:sp>
    </p:spTree>
    <p:extLst>
      <p:ext uri="{BB962C8B-B14F-4D97-AF65-F5344CB8AC3E}">
        <p14:creationId xmlns:p14="http://schemas.microsoft.com/office/powerpoint/2010/main" val="3858308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Eclipse</a:t>
            </a:r>
            <a:r>
              <a:rPr lang="zh-TW" altLang="en-US" dirty="0"/>
              <a:t>外掛程式延伸功能</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42</a:t>
            </a:fld>
            <a:endParaRPr lang="zh-TW" alt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5656" y="1440256"/>
            <a:ext cx="6599099" cy="4841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739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抽取重複步驟成為新關鍵字流程</a:t>
            </a:r>
            <a:endParaRPr lang="en-US" altLang="zh-TW" dirty="0"/>
          </a:p>
        </p:txBody>
      </p:sp>
      <p:sp>
        <p:nvSpPr>
          <p:cNvPr id="3" name="內容版面配置區 2"/>
          <p:cNvSpPr>
            <a:spLocks noGrp="1"/>
          </p:cNvSpPr>
          <p:nvPr>
            <p:ph idx="1"/>
          </p:nvPr>
        </p:nvSpPr>
        <p:spPr/>
        <p:txBody>
          <a:bodyPr/>
          <a:lstStyle/>
          <a:p>
            <a:r>
              <a:rPr lang="zh-TW" altLang="en-US" dirty="0"/>
              <a:t>抽取步驟成為新關鍵字</a:t>
            </a:r>
            <a:endParaRPr lang="en-US" altLang="zh-TW" dirty="0"/>
          </a:p>
          <a:p>
            <a:r>
              <a:rPr lang="zh-TW" altLang="en-US" dirty="0"/>
              <a:t>搜尋重複步驟並以新關鍵字進行取代</a:t>
            </a:r>
            <a:endParaRPr lang="en-US" altLang="zh-TW" dirty="0"/>
          </a:p>
          <a:p>
            <a:r>
              <a:rPr lang="zh-TW" altLang="en-US" dirty="0"/>
              <a:t>引入新關鍵字所需測試資源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43</a:t>
            </a:fld>
            <a:endParaRPr lang="zh-TW" altLang="en-US"/>
          </a:p>
        </p:txBody>
      </p:sp>
    </p:spTree>
    <p:extLst>
      <p:ext uri="{BB962C8B-B14F-4D97-AF65-F5344CB8AC3E}">
        <p14:creationId xmlns:p14="http://schemas.microsoft.com/office/powerpoint/2010/main" val="1056381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抽取步驟成為新關鍵字</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44</a:t>
            </a:fld>
            <a:endParaRPr lang="zh-TW" altLang="en-US"/>
          </a:p>
        </p:txBody>
      </p:sp>
      <p:pic>
        <p:nvPicPr>
          <p:cNvPr id="163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31640" y="1342393"/>
            <a:ext cx="6481253" cy="543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246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抽取步驟成為新關鍵字</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45</a:t>
            </a:fld>
            <a:endParaRPr lang="zh-TW" altLang="en-US"/>
          </a:p>
        </p:txBody>
      </p:sp>
      <p:pic>
        <p:nvPicPr>
          <p:cNvPr id="17410" name="Picture 2" descr="E:\Google Driver\master\論文\picture\ppt用\choose_file_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4" y="4174458"/>
            <a:ext cx="4644516" cy="2229662"/>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E:\Google Driver\master\論文\picture\ppt用\Eclipse_create_keyword_in_cas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98" y="1340768"/>
            <a:ext cx="5292589" cy="282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02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651" y="1679968"/>
            <a:ext cx="9055516" cy="444391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zh-TW" altLang="en-US" sz="3600" dirty="0"/>
              <a:t>搜尋重複步驟並以新關鍵字進行取代</a:t>
            </a:r>
            <a:endParaRPr lang="en-US" altLang="zh-TW" sz="36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46</a:t>
            </a:fld>
            <a:endParaRPr lang="zh-TW" altLang="en-US"/>
          </a:p>
        </p:txBody>
      </p:sp>
    </p:spTree>
    <p:extLst>
      <p:ext uri="{BB962C8B-B14F-4D97-AF65-F5344CB8AC3E}">
        <p14:creationId xmlns:p14="http://schemas.microsoft.com/office/powerpoint/2010/main" val="3080178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t>搜尋重複步驟並以新關鍵字進行取代</a:t>
            </a:r>
            <a:endParaRPr lang="en-US" altLang="zh-TW" sz="36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47</a:t>
            </a:fld>
            <a:endParaRPr lang="zh-TW" altLang="en-US"/>
          </a:p>
        </p:txBody>
      </p:sp>
      <p:pic>
        <p:nvPicPr>
          <p:cNvPr id="7" name="Picture 4" descr="E:\Google Driver\master\論文\picture\ppt用\replace_duplicate_steps_with_new_keyword_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228" y="1887570"/>
            <a:ext cx="652621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220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t>搜尋重複步驟並以新關鍵字進行取代</a:t>
            </a:r>
            <a:endParaRPr lang="en-US" altLang="zh-TW" sz="36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48</a:t>
            </a:fld>
            <a:endParaRPr lang="zh-TW" altLang="en-US"/>
          </a:p>
        </p:txBody>
      </p:sp>
      <p:pic>
        <p:nvPicPr>
          <p:cNvPr id="8" name="Picture 2" descr="E:\Google Driver\master\論文\picture\ppt用\add_argument_for_keyword_replacing_duplicate_steps_dia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772816"/>
            <a:ext cx="6120680" cy="420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945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引入新關鍵字所需測試資源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49</a:t>
            </a:fld>
            <a:endParaRPr lang="zh-TW" altLang="en-US"/>
          </a:p>
        </p:txBody>
      </p:sp>
      <p:pic>
        <p:nvPicPr>
          <p:cNvPr id="21506" name="Picture 2" descr="E:\Thiese_Local\Thesis_latex\Gene_Thesis_2021\picture\ch4\sequenceDiagram\Import_resource_for_new_keyword_in_eclipse_sequence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089279"/>
            <a:ext cx="9115841" cy="342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29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測試腳本中的步驟相同但參數數值不同</a:t>
            </a:r>
            <a:endParaRPr lang="en-US" altLang="zh-TW" dirty="0"/>
          </a:p>
          <a:p>
            <a:pPr lvl="1"/>
            <a:r>
              <a:rPr lang="zh-TW" altLang="en-US" dirty="0"/>
              <a:t>增加開發成本</a:t>
            </a:r>
            <a:endParaRPr lang="en-US" altLang="zh-TW" dirty="0"/>
          </a:p>
          <a:p>
            <a:pPr lvl="1"/>
            <a:r>
              <a:rPr lang="zh-TW" altLang="en-US" dirty="0"/>
              <a:t>增加修改成本</a:t>
            </a:r>
            <a:endParaRPr lang="en-US" altLang="zh-TW" dirty="0"/>
          </a:p>
          <a:p>
            <a:pPr marL="457200" lvl="1" indent="0">
              <a:buNone/>
            </a:pPr>
            <a:endParaRPr lang="en-US" altLang="zh-TW" dirty="0"/>
          </a:p>
          <a:p>
            <a:pPr marL="457200" lvl="1" indent="0">
              <a:buNone/>
            </a:pPr>
            <a:endParaRPr lang="en-US" altLang="zh-TW" dirty="0"/>
          </a:p>
          <a:p>
            <a:endParaRPr lang="en-US" altLang="zh-TW"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a:t>
            </a:fld>
            <a:endParaRPr lang="zh-TW" altLang="en-US"/>
          </a:p>
        </p:txBody>
      </p:sp>
    </p:spTree>
    <p:extLst>
      <p:ext uri="{BB962C8B-B14F-4D97-AF65-F5344CB8AC3E}">
        <p14:creationId xmlns:p14="http://schemas.microsoft.com/office/powerpoint/2010/main" val="943771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移動關鍵字宣告流程</a:t>
            </a:r>
          </a:p>
        </p:txBody>
      </p:sp>
      <p:sp>
        <p:nvSpPr>
          <p:cNvPr id="3" name="內容版面配置區 2"/>
          <p:cNvSpPr>
            <a:spLocks noGrp="1"/>
          </p:cNvSpPr>
          <p:nvPr>
            <p:ph idx="1"/>
          </p:nvPr>
        </p:nvSpPr>
        <p:spPr/>
        <p:txBody>
          <a:bodyPr/>
          <a:lstStyle/>
          <a:p>
            <a:r>
              <a:rPr lang="zh-TW" altLang="en-US" dirty="0"/>
              <a:t>移動關鍵字宣告並引入所需測試資源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50</a:t>
            </a:fld>
            <a:endParaRPr lang="zh-TW" altLang="en-US"/>
          </a:p>
        </p:txBody>
      </p:sp>
    </p:spTree>
    <p:extLst>
      <p:ext uri="{BB962C8B-B14F-4D97-AF65-F5344CB8AC3E}">
        <p14:creationId xmlns:p14="http://schemas.microsoft.com/office/powerpoint/2010/main" val="2581527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t>移動關鍵字宣告並引入所需測試資源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51</a:t>
            </a:fld>
            <a:endParaRPr lang="zh-TW" altLang="en-US"/>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19672" y="1340986"/>
            <a:ext cx="6048672" cy="541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423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solidFill>
                  <a:schemeClr val="accent1">
                    <a:lumMod val="40000"/>
                    <a:lumOff val="60000"/>
                  </a:schemeClr>
                </a:solidFill>
              </a:rPr>
              <a:t>研究動機及目標</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延伸功能設計與實作</a:t>
            </a:r>
            <a:endParaRPr lang="en-US" altLang="zh-TW" dirty="0">
              <a:solidFill>
                <a:schemeClr val="accent1">
                  <a:lumMod val="40000"/>
                  <a:lumOff val="60000"/>
                </a:schemeClr>
              </a:solidFill>
            </a:endParaRPr>
          </a:p>
          <a:p>
            <a:r>
              <a:rPr lang="zh-TW" altLang="en-US" dirty="0"/>
              <a:t>案例分析</a:t>
            </a:r>
          </a:p>
          <a:p>
            <a:r>
              <a:rPr lang="zh-TW" altLang="en-US" dirty="0">
                <a:solidFill>
                  <a:schemeClr val="accent1">
                    <a:lumMod val="40000"/>
                    <a:lumOff val="60000"/>
                  </a:schemeClr>
                </a:solidFill>
              </a:rPr>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2021/6/24</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52</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106177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案例分析</a:t>
            </a:r>
          </a:p>
        </p:txBody>
      </p:sp>
      <p:sp>
        <p:nvSpPr>
          <p:cNvPr id="3" name="內容版面配置區 2"/>
          <p:cNvSpPr>
            <a:spLocks noGrp="1"/>
          </p:cNvSpPr>
          <p:nvPr>
            <p:ph idx="1"/>
          </p:nvPr>
        </p:nvSpPr>
        <p:spPr/>
        <p:txBody>
          <a:bodyPr/>
          <a:lstStyle/>
          <a:p>
            <a:r>
              <a:rPr lang="zh-TW" altLang="en-US" dirty="0"/>
              <a:t>案例一</a:t>
            </a:r>
            <a:r>
              <a:rPr lang="en-US" altLang="zh-TW" dirty="0"/>
              <a:t>:</a:t>
            </a:r>
            <a:r>
              <a:rPr lang="zh-TW" altLang="en-US" dirty="0"/>
              <a:t>抽取測試腳本中的重複步驟成為新關鍵字並引入所需測試資源</a:t>
            </a:r>
            <a:endParaRPr lang="en-US" altLang="zh-TW" dirty="0"/>
          </a:p>
          <a:p>
            <a:r>
              <a:rPr lang="zh-TW" altLang="en-US" dirty="0"/>
              <a:t>案例二：移動測試資源中的關鍵字宣告並引入所需測試資源</a:t>
            </a:r>
            <a:endParaRPr lang="en-US" altLang="zh-TW" dirty="0"/>
          </a:p>
          <a:p>
            <a:r>
              <a:rPr lang="zh-TW" altLang="en-US" dirty="0"/>
              <a:t>比較使用兩種工具的時間差異</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53</a:t>
            </a:fld>
            <a:endParaRPr lang="zh-TW" altLang="en-US"/>
          </a:p>
        </p:txBody>
      </p:sp>
    </p:spTree>
    <p:extLst>
      <p:ext uri="{BB962C8B-B14F-4D97-AF65-F5344CB8AC3E}">
        <p14:creationId xmlns:p14="http://schemas.microsoft.com/office/powerpoint/2010/main" val="1766966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2300" dirty="0"/>
              <a:t>案例一</a:t>
            </a:r>
            <a:r>
              <a:rPr lang="en-US" altLang="zh-TW" sz="2300" dirty="0"/>
              <a:t>:</a:t>
            </a:r>
            <a:r>
              <a:rPr lang="zh-TW" altLang="en-US" sz="2300" dirty="0"/>
              <a:t>抽取測試腳本中的重複步驟成為新關鍵字並引入所需測試資源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54</a:t>
            </a:fld>
            <a:endParaRPr lang="zh-TW" altLang="en-US"/>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1628799"/>
            <a:ext cx="9143998" cy="409543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778602" y="5013176"/>
            <a:ext cx="285729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5580112" y="5013176"/>
            <a:ext cx="285729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6179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2300" dirty="0"/>
              <a:t>案例一</a:t>
            </a:r>
            <a:r>
              <a:rPr lang="en-US" altLang="zh-TW" sz="2300" dirty="0"/>
              <a:t>:</a:t>
            </a:r>
            <a:r>
              <a:rPr lang="zh-TW" altLang="en-US" sz="2300" dirty="0"/>
              <a:t>抽取測試腳本中的重複步驟成為新關鍵字並引入所需測試資源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55</a:t>
            </a:fld>
            <a:endParaRPr lang="zh-TW" altLang="en-US"/>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85714" y="2459843"/>
            <a:ext cx="4610100" cy="2567757"/>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292080" y="4213076"/>
            <a:ext cx="3312368" cy="8145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內容版面配置區 2"/>
          <p:cNvSpPr>
            <a:spLocks noGrp="1"/>
          </p:cNvSpPr>
          <p:nvPr>
            <p:ph idx="1"/>
          </p:nvPr>
        </p:nvSpPr>
        <p:spPr>
          <a:xfrm>
            <a:off x="251520" y="1628800"/>
            <a:ext cx="4479655" cy="4525963"/>
          </a:xfrm>
        </p:spPr>
        <p:txBody>
          <a:bodyPr/>
          <a:lstStyle/>
          <a:p>
            <a:r>
              <a:rPr lang="zh-TW" altLang="en-US" dirty="0"/>
              <a:t>關鍵字順序相同</a:t>
            </a:r>
            <a:endParaRPr lang="en-US" altLang="zh-TW" dirty="0"/>
          </a:p>
          <a:p>
            <a:r>
              <a:rPr lang="zh-TW" altLang="en-US" dirty="0"/>
              <a:t>參數數量相同</a:t>
            </a:r>
            <a:endParaRPr lang="en-US" altLang="zh-TW" dirty="0"/>
          </a:p>
          <a:p>
            <a:r>
              <a:rPr lang="zh-TW" altLang="en-US" dirty="0"/>
              <a:t>使用關鍵字名稱相同</a:t>
            </a:r>
          </a:p>
        </p:txBody>
      </p:sp>
    </p:spTree>
    <p:extLst>
      <p:ext uri="{BB962C8B-B14F-4D97-AF65-F5344CB8AC3E}">
        <p14:creationId xmlns:p14="http://schemas.microsoft.com/office/powerpoint/2010/main" val="2259484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1628800"/>
            <a:ext cx="9143998" cy="4095439"/>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0" y="274638"/>
            <a:ext cx="9144000" cy="1143000"/>
          </a:xfrm>
        </p:spPr>
        <p:txBody>
          <a:bodyPr/>
          <a:lstStyle/>
          <a:p>
            <a:r>
              <a:rPr lang="zh-TW" altLang="en-US" sz="2300" dirty="0"/>
              <a:t>案例一</a:t>
            </a:r>
            <a:r>
              <a:rPr lang="en-US" altLang="zh-TW" sz="2300" dirty="0"/>
              <a:t>:</a:t>
            </a:r>
            <a:r>
              <a:rPr lang="zh-TW" altLang="en-US" sz="2300" dirty="0"/>
              <a:t>抽取測試腳本中的重複步驟成為新關鍵字並引入所需測試資源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56</a:t>
            </a:fld>
            <a:endParaRPr lang="zh-TW" altLang="en-US"/>
          </a:p>
        </p:txBody>
      </p:sp>
      <p:sp>
        <p:nvSpPr>
          <p:cNvPr id="8" name="矩形 7"/>
          <p:cNvSpPr/>
          <p:nvPr/>
        </p:nvSpPr>
        <p:spPr>
          <a:xfrm>
            <a:off x="778602" y="5013176"/>
            <a:ext cx="285729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5580112" y="5013176"/>
            <a:ext cx="285729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57955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a:t>
            </a:r>
            <a:r>
              <a:rPr lang="en-US" altLang="zh-TW" sz="4000" dirty="0"/>
              <a:t>Visual Studio Code </a:t>
            </a:r>
            <a:r>
              <a:rPr lang="zh-TW" altLang="en-US" sz="4000" dirty="0"/>
              <a:t>搜尋取代工具</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57</a:t>
            </a:fld>
            <a:endParaRPr lang="zh-TW" altLang="en-US"/>
          </a:p>
        </p:txBody>
      </p:sp>
      <p:pic>
        <p:nvPicPr>
          <p:cNvPr id="25602" name="Picture 2" descr="E:\Google Driver\master\論文\picture\ppt用\case1_new_keywo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227" y="1546870"/>
            <a:ext cx="295275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23728" y="2708920"/>
            <a:ext cx="6616248" cy="3691867"/>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339752" y="4081480"/>
            <a:ext cx="936104" cy="14357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內容版面配置區 2"/>
          <p:cNvSpPr>
            <a:spLocks noGrp="1"/>
          </p:cNvSpPr>
          <p:nvPr>
            <p:ph idx="1"/>
          </p:nvPr>
        </p:nvSpPr>
        <p:spPr>
          <a:xfrm>
            <a:off x="251520" y="1466589"/>
            <a:ext cx="4479655" cy="4525963"/>
          </a:xfrm>
        </p:spPr>
        <p:txBody>
          <a:bodyPr/>
          <a:lstStyle/>
          <a:p>
            <a:r>
              <a:rPr lang="zh-TW" altLang="en-US" dirty="0"/>
              <a:t>新關鍵字架構</a:t>
            </a:r>
            <a:endParaRPr lang="en-US" altLang="zh-TW" dirty="0"/>
          </a:p>
          <a:p>
            <a:r>
              <a:rPr lang="zh-TW" altLang="en-US" dirty="0"/>
              <a:t>搜尋重複步驟</a:t>
            </a:r>
            <a:endParaRPr lang="en-US" altLang="zh-TW" dirty="0"/>
          </a:p>
        </p:txBody>
      </p:sp>
    </p:spTree>
    <p:extLst>
      <p:ext uri="{BB962C8B-B14F-4D97-AF65-F5344CB8AC3E}">
        <p14:creationId xmlns:p14="http://schemas.microsoft.com/office/powerpoint/2010/main" val="3563764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a:t>
            </a:r>
            <a:r>
              <a:rPr lang="en-US" altLang="zh-TW" sz="4000" dirty="0"/>
              <a:t>Visual Studio Code </a:t>
            </a:r>
            <a:r>
              <a:rPr lang="zh-TW" altLang="en-US" sz="4000" dirty="0"/>
              <a:t>搜尋取代工具</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dirty="0"/>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58</a:t>
            </a:fld>
            <a:endParaRPr lang="zh-TW"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8919" y="47394"/>
            <a:ext cx="3453754" cy="664966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Google Driver\master\論文\picture\ppt用\Import_resource_in_cas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87868"/>
            <a:ext cx="2470303" cy="679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938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使用擴充後之</a:t>
            </a:r>
            <a:r>
              <a:rPr lang="en-US" altLang="zh-TW" sz="4000" dirty="0"/>
              <a:t>RF Refactoring</a:t>
            </a:r>
            <a:endParaRPr lang="zh-TW" altLang="en-US" sz="40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59</a:t>
            </a:fld>
            <a:endParaRPr lang="zh-TW" altLang="en-US"/>
          </a:p>
        </p:txBody>
      </p:sp>
      <p:sp>
        <p:nvSpPr>
          <p:cNvPr id="7" name="內容版面配置區 2"/>
          <p:cNvSpPr txBox="1">
            <a:spLocks/>
          </p:cNvSpPr>
          <p:nvPr/>
        </p:nvSpPr>
        <p:spPr bwMode="auto">
          <a:xfrm>
            <a:off x="1835696" y="3212976"/>
            <a:ext cx="5482952" cy="68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hlinkClick r:id="rId3" action="ppaction://hlinkfile"/>
              </a:rPr>
              <a:t>抽取重複步驟成為新關鍵字</a:t>
            </a:r>
            <a:endParaRPr kumimoji="0" lang="zh-TW" altLang="en-US" dirty="0"/>
          </a:p>
        </p:txBody>
      </p:sp>
    </p:spTree>
    <p:extLst>
      <p:ext uri="{BB962C8B-B14F-4D97-AF65-F5344CB8AC3E}">
        <p14:creationId xmlns:p14="http://schemas.microsoft.com/office/powerpoint/2010/main" val="292337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zh-TW" altLang="en-US" dirty="0"/>
              <a:t>軟體系統實驗室</a:t>
            </a:r>
          </a:p>
        </p:txBody>
      </p:sp>
      <p:pic>
        <p:nvPicPr>
          <p:cNvPr id="16" name="圖片 15">
            <a:extLst>
              <a:ext uri="{FF2B5EF4-FFF2-40B4-BE49-F238E27FC236}">
                <a16:creationId xmlns="" xmlns:a16="http://schemas.microsoft.com/office/drawing/2014/main" id="{61EFC161-3818-4903-BAB5-02BD896F1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024" y="1358472"/>
            <a:ext cx="3862192" cy="5485214"/>
          </a:xfrm>
          <a:prstGeom prst="rect">
            <a:avLst/>
          </a:prstGeom>
        </p:spPr>
      </p:pic>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重複步驟實例</a:t>
            </a:r>
            <a:endParaRPr lang="en-US" altLang="zh-TW" dirty="0"/>
          </a:p>
          <a:p>
            <a:endParaRPr lang="en-US" altLang="zh-TW" dirty="0"/>
          </a:p>
          <a:p>
            <a:endParaRPr lang="en-US" altLang="zh-TW" dirty="0"/>
          </a:p>
          <a:p>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a:t>
            </a:fld>
            <a:endParaRPr lang="zh-TW" altLang="en-US"/>
          </a:p>
        </p:txBody>
      </p:sp>
      <p:sp>
        <p:nvSpPr>
          <p:cNvPr id="9" name="矩形 8"/>
          <p:cNvSpPr/>
          <p:nvPr/>
        </p:nvSpPr>
        <p:spPr>
          <a:xfrm>
            <a:off x="4427984" y="2516322"/>
            <a:ext cx="3067980"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427984" y="4335794"/>
            <a:ext cx="2808312" cy="6053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427984" y="6148709"/>
            <a:ext cx="2808312" cy="572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82661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graphicFrame>
        <p:nvGraphicFramePr>
          <p:cNvPr id="10" name="內容版面配置區 9"/>
          <p:cNvGraphicFramePr>
            <a:graphicFrameLocks noGrp="1"/>
          </p:cNvGraphicFramePr>
          <p:nvPr>
            <p:ph idx="1"/>
            <p:extLst>
              <p:ext uri="{D42A27DB-BD31-4B8C-83A1-F6EECF244321}">
                <p14:modId xmlns:p14="http://schemas.microsoft.com/office/powerpoint/2010/main" val="3868209083"/>
              </p:ext>
            </p:extLst>
          </p:nvPr>
        </p:nvGraphicFramePr>
        <p:xfrm>
          <a:off x="323528"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 xmlns:a16="http://schemas.microsoft.com/office/drawing/2014/main" val="20000"/>
                    </a:ext>
                  </a:extLst>
                </a:gridCol>
                <a:gridCol w="2311400">
                  <a:extLst>
                    <a:ext uri="{9D8B030D-6E8A-4147-A177-3AD203B41FA5}">
                      <a16:colId xmlns="" xmlns:a16="http://schemas.microsoft.com/office/drawing/2014/main" val="20001"/>
                    </a:ext>
                  </a:extLst>
                </a:gridCol>
                <a:gridCol w="774700">
                  <a:extLst>
                    <a:ext uri="{9D8B030D-6E8A-4147-A177-3AD203B41FA5}">
                      <a16:colId xmlns="" xmlns:a16="http://schemas.microsoft.com/office/drawing/2014/main" val="20003"/>
                    </a:ext>
                  </a:extLst>
                </a:gridCol>
                <a:gridCol w="3476625">
                  <a:extLst>
                    <a:ext uri="{9D8B030D-6E8A-4147-A177-3AD203B41FA5}">
                      <a16:colId xmlns="" xmlns:a16="http://schemas.microsoft.com/office/drawing/2014/main" val="20002"/>
                    </a:ext>
                  </a:extLst>
                </a:gridCol>
                <a:gridCol w="774700">
                  <a:extLst>
                    <a:ext uri="{9D8B030D-6E8A-4147-A177-3AD203B41FA5}">
                      <a16:colId xmlns="" xmlns:a16="http://schemas.microsoft.com/office/drawing/2014/main"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 xmlns:a16="http://schemas.microsoft.com/office/drawing/2014/main"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03m24s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05m12s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07m31s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04m59s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06m18s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04m38s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6"/>
                  </a:ext>
                </a:extLst>
              </a:tr>
            </a:tbl>
          </a:graphicData>
        </a:graphic>
      </p:graphicFrame>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60</a:t>
            </a:fld>
            <a:endParaRPr lang="zh-TW" altLang="en-US"/>
          </a:p>
        </p:txBody>
      </p:sp>
      <p:sp>
        <p:nvSpPr>
          <p:cNvPr id="11" name="內容版面配置區 2"/>
          <p:cNvSpPr txBox="1">
            <a:spLocks/>
          </p:cNvSpPr>
          <p:nvPr/>
        </p:nvSpPr>
        <p:spPr bwMode="auto">
          <a:xfrm>
            <a:off x="971600" y="1484784"/>
            <a:ext cx="71287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zh-TW" dirty="0" err="1"/>
              <a:t>VSCode</a:t>
            </a:r>
            <a:r>
              <a:rPr kumimoji="0" lang="zh-TW" altLang="en-US" dirty="0"/>
              <a:t>搜尋取代工具</a:t>
            </a:r>
            <a:endParaRPr kumimoji="0" lang="en-US" altLang="zh-TW" dirty="0"/>
          </a:p>
          <a:p>
            <a:pPr lvl="1"/>
            <a:r>
              <a:rPr kumimoji="0" lang="zh-TW" altLang="en-US" dirty="0"/>
              <a:t>花費較多時間</a:t>
            </a:r>
            <a:endParaRPr kumimoji="0" lang="en-US" altLang="zh-TW" dirty="0"/>
          </a:p>
          <a:p>
            <a:pPr lvl="1"/>
            <a:r>
              <a:rPr kumimoji="0" lang="zh-TW" altLang="en-US" dirty="0"/>
              <a:t>未引入新關鍵字所需測試資源之錯誤</a:t>
            </a:r>
            <a:endParaRPr kumimoji="0" lang="en-US" altLang="zh-TW" dirty="0"/>
          </a:p>
        </p:txBody>
      </p:sp>
    </p:spTree>
    <p:extLst>
      <p:ext uri="{BB962C8B-B14F-4D97-AF65-F5344CB8AC3E}">
        <p14:creationId xmlns:p14="http://schemas.microsoft.com/office/powerpoint/2010/main" val="21869734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61</a:t>
            </a:fld>
            <a:endParaRPr lang="zh-TW" altLang="en-US"/>
          </a:p>
        </p:txBody>
      </p:sp>
      <p:sp>
        <p:nvSpPr>
          <p:cNvPr id="11" name="內容版面配置區 2"/>
          <p:cNvSpPr txBox="1">
            <a:spLocks/>
          </p:cNvSpPr>
          <p:nvPr/>
        </p:nvSpPr>
        <p:spPr bwMode="auto">
          <a:xfrm>
            <a:off x="971600" y="1484784"/>
            <a:ext cx="71287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t>擴充後之</a:t>
            </a:r>
            <a:r>
              <a:rPr kumimoji="0" lang="en-US" altLang="zh-TW" dirty="0"/>
              <a:t>RF Refactoring</a:t>
            </a:r>
          </a:p>
          <a:p>
            <a:pPr lvl="1"/>
            <a:r>
              <a:rPr kumimoji="0" lang="zh-TW" altLang="en-US" dirty="0"/>
              <a:t>花費較少時間</a:t>
            </a:r>
            <a:endParaRPr kumimoji="0" lang="en-US" altLang="zh-TW" dirty="0"/>
          </a:p>
          <a:p>
            <a:pPr lvl="1"/>
            <a:r>
              <a:rPr kumimoji="0" lang="zh-TW" altLang="en-US" dirty="0"/>
              <a:t>沒發生測試資源沒被引入之錯誤</a:t>
            </a:r>
            <a:endParaRPr kumimoji="0" lang="en-US" altLang="zh-TW" dirty="0"/>
          </a:p>
        </p:txBody>
      </p:sp>
      <p:graphicFrame>
        <p:nvGraphicFramePr>
          <p:cNvPr id="12" name="內容版面配置區 9"/>
          <p:cNvGraphicFramePr>
            <a:graphicFrameLocks/>
          </p:cNvGraphicFramePr>
          <p:nvPr>
            <p:extLst>
              <p:ext uri="{D42A27DB-BD31-4B8C-83A1-F6EECF244321}">
                <p14:modId xmlns:p14="http://schemas.microsoft.com/office/powerpoint/2010/main" val="3683696619"/>
              </p:ext>
            </p:extLst>
          </p:nvPr>
        </p:nvGraphicFramePr>
        <p:xfrm>
          <a:off x="323528"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 xmlns:a16="http://schemas.microsoft.com/office/drawing/2014/main" val="20000"/>
                    </a:ext>
                  </a:extLst>
                </a:gridCol>
                <a:gridCol w="2311400">
                  <a:extLst>
                    <a:ext uri="{9D8B030D-6E8A-4147-A177-3AD203B41FA5}">
                      <a16:colId xmlns="" xmlns:a16="http://schemas.microsoft.com/office/drawing/2014/main" val="20001"/>
                    </a:ext>
                  </a:extLst>
                </a:gridCol>
                <a:gridCol w="774700">
                  <a:extLst>
                    <a:ext uri="{9D8B030D-6E8A-4147-A177-3AD203B41FA5}">
                      <a16:colId xmlns="" xmlns:a16="http://schemas.microsoft.com/office/drawing/2014/main" val="20003"/>
                    </a:ext>
                  </a:extLst>
                </a:gridCol>
                <a:gridCol w="3476625">
                  <a:extLst>
                    <a:ext uri="{9D8B030D-6E8A-4147-A177-3AD203B41FA5}">
                      <a16:colId xmlns="" xmlns:a16="http://schemas.microsoft.com/office/drawing/2014/main" val="20002"/>
                    </a:ext>
                  </a:extLst>
                </a:gridCol>
                <a:gridCol w="774700">
                  <a:extLst>
                    <a:ext uri="{9D8B030D-6E8A-4147-A177-3AD203B41FA5}">
                      <a16:colId xmlns="" xmlns:a16="http://schemas.microsoft.com/office/drawing/2014/main"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 xmlns:a16="http://schemas.microsoft.com/office/drawing/2014/main"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03m24s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05m12s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07m31s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04m59s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06m18s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04m38s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397028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62</a:t>
            </a:fld>
            <a:endParaRPr lang="zh-TW" altLang="en-US"/>
          </a:p>
        </p:txBody>
      </p:sp>
      <p:sp>
        <p:nvSpPr>
          <p:cNvPr id="11" name="內容版面配置區 2"/>
          <p:cNvSpPr txBox="1">
            <a:spLocks/>
          </p:cNvSpPr>
          <p:nvPr/>
        </p:nvSpPr>
        <p:spPr bwMode="auto">
          <a:xfrm>
            <a:off x="971600" y="1700808"/>
            <a:ext cx="71287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t>減少大約</a:t>
            </a:r>
            <a:r>
              <a:rPr kumimoji="0" lang="en-US" altLang="zh-TW" dirty="0"/>
              <a:t>26.4%</a:t>
            </a:r>
            <a:r>
              <a:rPr kumimoji="0" lang="zh-TW" altLang="en-US" dirty="0"/>
              <a:t>的重構時間</a:t>
            </a:r>
            <a:endParaRPr kumimoji="0" lang="en-US" altLang="zh-TW" dirty="0"/>
          </a:p>
          <a:p>
            <a:r>
              <a:rPr kumimoji="0" lang="zh-TW" altLang="en-US" dirty="0"/>
              <a:t>發生錯誤機率降低</a:t>
            </a:r>
            <a:endParaRPr kumimoji="0" lang="en-US" altLang="zh-TW" dirty="0"/>
          </a:p>
        </p:txBody>
      </p:sp>
      <p:graphicFrame>
        <p:nvGraphicFramePr>
          <p:cNvPr id="12" name="內容版面配置區 9"/>
          <p:cNvGraphicFramePr>
            <a:graphicFrameLocks/>
          </p:cNvGraphicFramePr>
          <p:nvPr>
            <p:extLst>
              <p:ext uri="{D42A27DB-BD31-4B8C-83A1-F6EECF244321}">
                <p14:modId xmlns:p14="http://schemas.microsoft.com/office/powerpoint/2010/main" val="2766775158"/>
              </p:ext>
            </p:extLst>
          </p:nvPr>
        </p:nvGraphicFramePr>
        <p:xfrm>
          <a:off x="323528"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 xmlns:a16="http://schemas.microsoft.com/office/drawing/2014/main" val="20000"/>
                    </a:ext>
                  </a:extLst>
                </a:gridCol>
                <a:gridCol w="2311400">
                  <a:extLst>
                    <a:ext uri="{9D8B030D-6E8A-4147-A177-3AD203B41FA5}">
                      <a16:colId xmlns="" xmlns:a16="http://schemas.microsoft.com/office/drawing/2014/main" val="20001"/>
                    </a:ext>
                  </a:extLst>
                </a:gridCol>
                <a:gridCol w="774700">
                  <a:extLst>
                    <a:ext uri="{9D8B030D-6E8A-4147-A177-3AD203B41FA5}">
                      <a16:colId xmlns="" xmlns:a16="http://schemas.microsoft.com/office/drawing/2014/main" val="20003"/>
                    </a:ext>
                  </a:extLst>
                </a:gridCol>
                <a:gridCol w="3476625">
                  <a:extLst>
                    <a:ext uri="{9D8B030D-6E8A-4147-A177-3AD203B41FA5}">
                      <a16:colId xmlns="" xmlns:a16="http://schemas.microsoft.com/office/drawing/2014/main" val="20002"/>
                    </a:ext>
                  </a:extLst>
                </a:gridCol>
                <a:gridCol w="774700">
                  <a:extLst>
                    <a:ext uri="{9D8B030D-6E8A-4147-A177-3AD203B41FA5}">
                      <a16:colId xmlns="" xmlns:a16="http://schemas.microsoft.com/office/drawing/2014/main"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 xmlns:a16="http://schemas.microsoft.com/office/drawing/2014/main"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03m24s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05m12s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07m31s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04m59s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06m18s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04m38s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550127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2400" dirty="0"/>
              <a:t>案例二：移動測試資源中的關鍵字宣告並引入所需測試資源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63</a:t>
            </a:fld>
            <a:endParaRPr lang="zh-TW" altLang="en-US"/>
          </a:p>
        </p:txBody>
      </p:sp>
      <p:sp>
        <p:nvSpPr>
          <p:cNvPr id="9" name="內容版面配置區 2"/>
          <p:cNvSpPr txBox="1">
            <a:spLocks/>
          </p:cNvSpPr>
          <p:nvPr/>
        </p:nvSpPr>
        <p:spPr bwMode="auto">
          <a:xfrm>
            <a:off x="179512" y="1340768"/>
            <a:ext cx="7693465" cy="136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sz="2800" dirty="0"/>
              <a:t>其他測試腳本需要使用相同關鍵字</a:t>
            </a:r>
            <a:endParaRPr kumimoji="0" lang="en-US" altLang="zh-TW" sz="2800" dirty="0"/>
          </a:p>
          <a:p>
            <a:pPr lvl="1"/>
            <a:r>
              <a:rPr kumimoji="0" lang="zh-TW" altLang="en-US" sz="2400" dirty="0"/>
              <a:t>需移動到共用測試資源</a:t>
            </a:r>
            <a:endParaRPr kumimoji="0" lang="en-US" altLang="zh-TW" sz="2400" dirty="0"/>
          </a:p>
          <a:p>
            <a:pPr lvl="1"/>
            <a:r>
              <a:rPr kumimoji="0" lang="zh-TW" altLang="en-US" sz="2400" dirty="0"/>
              <a:t>確保原先使用此關鍵字之測試腳本正常</a:t>
            </a:r>
            <a:endParaRPr kumimoji="0" lang="en-US" altLang="zh-TW" sz="2400"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576" y="2711411"/>
            <a:ext cx="3913801" cy="366252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2811490" y="3356992"/>
            <a:ext cx="121475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35829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a:t>
            </a:r>
            <a:r>
              <a:rPr lang="en-US" altLang="zh-TW" sz="4000" dirty="0"/>
              <a:t>Visual Studio Code </a:t>
            </a:r>
            <a:r>
              <a:rPr lang="zh-TW" altLang="en-US" sz="4000" dirty="0"/>
              <a:t>搜尋取代工具</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64</a:t>
            </a:fld>
            <a:endParaRPr lang="zh-TW" altLang="en-US"/>
          </a:p>
        </p:txBody>
      </p:sp>
      <p:pic>
        <p:nvPicPr>
          <p:cNvPr id="28673" name="Picture 1" descr="E:\Google Driver\master\論文\picture\ppt用\Search_using_keyword_in_ca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9253" y="2060848"/>
            <a:ext cx="3277369" cy="3615838"/>
          </a:xfrm>
          <a:prstGeom prst="rect">
            <a:avLst/>
          </a:prstGeom>
          <a:noFill/>
          <a:extLst>
            <a:ext uri="{909E8E84-426E-40DD-AFC4-6F175D3DCCD1}">
              <a14:hiddenFill xmlns:a14="http://schemas.microsoft.com/office/drawing/2010/main">
                <a:solidFill>
                  <a:srgbClr val="FFFFFF"/>
                </a:solidFill>
              </a14:hiddenFill>
            </a:ext>
          </a:extLst>
        </p:spPr>
      </p:pic>
      <p:sp>
        <p:nvSpPr>
          <p:cNvPr id="8" name="內容版面配置區 2"/>
          <p:cNvSpPr txBox="1">
            <a:spLocks/>
          </p:cNvSpPr>
          <p:nvPr/>
        </p:nvSpPr>
        <p:spPr bwMode="auto">
          <a:xfrm>
            <a:off x="2203" y="1844824"/>
            <a:ext cx="5508104" cy="1296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sz="2800" dirty="0"/>
              <a:t>移動關鍵字宣告至共用測試資源</a:t>
            </a:r>
            <a:endParaRPr kumimoji="0" lang="en-US" altLang="zh-TW" sz="2800" dirty="0"/>
          </a:p>
          <a:p>
            <a:r>
              <a:rPr kumimoji="0" lang="zh-TW" altLang="en-US" sz="2800" dirty="0"/>
              <a:t>搜尋使用被移動之關鍵字的檔案</a:t>
            </a:r>
            <a:endParaRPr kumimoji="0" lang="en-US" altLang="zh-TW" sz="2800" dirty="0"/>
          </a:p>
          <a:p>
            <a:pPr lvl="1"/>
            <a:endParaRPr kumimoji="0" lang="en-US" altLang="zh-TW" sz="2400" dirty="0"/>
          </a:p>
        </p:txBody>
      </p:sp>
      <p:pic>
        <p:nvPicPr>
          <p:cNvPr id="28674" name="Picture 2" descr="E:\Google Driver\master\論文\picture\ppt用\case2_import_required_resourc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743111"/>
            <a:ext cx="4171950" cy="193357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130743" y="4365104"/>
            <a:ext cx="134300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962215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a:t>
            </a:r>
            <a:r>
              <a:rPr lang="en-US" altLang="zh-TW" sz="4000" dirty="0"/>
              <a:t>Visual Studio Code </a:t>
            </a:r>
            <a:r>
              <a:rPr lang="zh-TW" altLang="en-US" sz="4000" dirty="0"/>
              <a:t>搜尋取代工具</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65</a:t>
            </a:fld>
            <a:endParaRPr lang="zh-TW" altLang="en-US"/>
          </a:p>
        </p:txBody>
      </p:sp>
      <p:pic>
        <p:nvPicPr>
          <p:cNvPr id="2050" name="Picture 2" descr="E:\Google Driver\master\論文\picture\ppt用\Move_keyword_result_in_ca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16832"/>
            <a:ext cx="6542088"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3983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a:t>
            </a:r>
            <a:r>
              <a:rPr lang="en-US" altLang="zh-TW" sz="4000" dirty="0"/>
              <a:t>Visual Studio Code </a:t>
            </a:r>
            <a:r>
              <a:rPr lang="zh-TW" altLang="en-US" sz="4000" dirty="0"/>
              <a:t>搜尋取代工具</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66</a:t>
            </a:fld>
            <a:endParaRPr lang="zh-TW" altLang="en-US"/>
          </a:p>
        </p:txBody>
      </p:sp>
      <p:pic>
        <p:nvPicPr>
          <p:cNvPr id="2051" name="Picture 3" descr="E:\Google Driver\master\論文\picture\ppt用\Import_resource_in_ca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0680"/>
            <a:ext cx="3067776" cy="6806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7879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使用擴充後之</a:t>
            </a:r>
            <a:r>
              <a:rPr lang="en-US" altLang="zh-TW" sz="4000" dirty="0"/>
              <a:t>RF Refactoring</a:t>
            </a:r>
            <a:endParaRPr lang="zh-TW" altLang="en-US" sz="40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67</a:t>
            </a:fld>
            <a:endParaRPr lang="zh-TW" altLang="en-US"/>
          </a:p>
        </p:txBody>
      </p:sp>
      <p:sp>
        <p:nvSpPr>
          <p:cNvPr id="7" name="內容版面配置區 2"/>
          <p:cNvSpPr>
            <a:spLocks noGrp="1"/>
          </p:cNvSpPr>
          <p:nvPr>
            <p:ph idx="1"/>
          </p:nvPr>
        </p:nvSpPr>
        <p:spPr>
          <a:xfrm>
            <a:off x="2627784" y="3284984"/>
            <a:ext cx="3394720" cy="676672"/>
          </a:xfrm>
        </p:spPr>
        <p:txBody>
          <a:bodyPr/>
          <a:lstStyle/>
          <a:p>
            <a:r>
              <a:rPr lang="zh-TW" altLang="en-US" dirty="0">
                <a:hlinkClick r:id="rId3" action="ppaction://hlinkfile"/>
              </a:rPr>
              <a:t>移動關鍵字宣告</a:t>
            </a:r>
            <a:endParaRPr lang="zh-TW" altLang="en-US" dirty="0"/>
          </a:p>
        </p:txBody>
      </p:sp>
    </p:spTree>
    <p:extLst>
      <p:ext uri="{BB962C8B-B14F-4D97-AF65-F5344CB8AC3E}">
        <p14:creationId xmlns:p14="http://schemas.microsoft.com/office/powerpoint/2010/main" val="2788338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68</a:t>
            </a:fld>
            <a:endParaRPr lang="zh-TW" altLang="en-US"/>
          </a:p>
        </p:txBody>
      </p:sp>
      <p:sp>
        <p:nvSpPr>
          <p:cNvPr id="11" name="內容版面配置區 2"/>
          <p:cNvSpPr txBox="1">
            <a:spLocks/>
          </p:cNvSpPr>
          <p:nvPr/>
        </p:nvSpPr>
        <p:spPr bwMode="auto">
          <a:xfrm>
            <a:off x="971600" y="1484784"/>
            <a:ext cx="7560840"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zh-TW" dirty="0" err="1"/>
              <a:t>VSCode</a:t>
            </a:r>
            <a:r>
              <a:rPr kumimoji="0" lang="zh-TW" altLang="en-US" dirty="0"/>
              <a:t>搜尋取代工具</a:t>
            </a:r>
            <a:endParaRPr kumimoji="0" lang="en-US" altLang="zh-TW" dirty="0"/>
          </a:p>
          <a:p>
            <a:pPr lvl="1"/>
            <a:r>
              <a:rPr kumimoji="0" lang="zh-TW" altLang="en-US" dirty="0"/>
              <a:t>花費較多時間</a:t>
            </a:r>
            <a:endParaRPr kumimoji="0" lang="en-US" altLang="zh-TW" dirty="0"/>
          </a:p>
          <a:p>
            <a:pPr lvl="1"/>
            <a:r>
              <a:rPr kumimoji="0" lang="zh-TW" altLang="en-US" dirty="0"/>
              <a:t>錯誤引入關鍵字所需測試資源之相對路徑</a:t>
            </a:r>
            <a:endParaRPr kumimoji="0" lang="en-US" altLang="zh-TW" dirty="0"/>
          </a:p>
        </p:txBody>
      </p:sp>
      <p:graphicFrame>
        <p:nvGraphicFramePr>
          <p:cNvPr id="9" name="內容版面配置區 9"/>
          <p:cNvGraphicFramePr>
            <a:graphicFrameLocks/>
          </p:cNvGraphicFramePr>
          <p:nvPr>
            <p:extLst>
              <p:ext uri="{D42A27DB-BD31-4B8C-83A1-F6EECF244321}">
                <p14:modId xmlns:p14="http://schemas.microsoft.com/office/powerpoint/2010/main" val="2963599152"/>
              </p:ext>
            </p:extLst>
          </p:nvPr>
        </p:nvGraphicFramePr>
        <p:xfrm>
          <a:off x="435483"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 xmlns:a16="http://schemas.microsoft.com/office/drawing/2014/main" val="20000"/>
                    </a:ext>
                  </a:extLst>
                </a:gridCol>
                <a:gridCol w="2311400">
                  <a:extLst>
                    <a:ext uri="{9D8B030D-6E8A-4147-A177-3AD203B41FA5}">
                      <a16:colId xmlns="" xmlns:a16="http://schemas.microsoft.com/office/drawing/2014/main" val="20001"/>
                    </a:ext>
                  </a:extLst>
                </a:gridCol>
                <a:gridCol w="774700">
                  <a:extLst>
                    <a:ext uri="{9D8B030D-6E8A-4147-A177-3AD203B41FA5}">
                      <a16:colId xmlns="" xmlns:a16="http://schemas.microsoft.com/office/drawing/2014/main" val="20003"/>
                    </a:ext>
                  </a:extLst>
                </a:gridCol>
                <a:gridCol w="3476625">
                  <a:extLst>
                    <a:ext uri="{9D8B030D-6E8A-4147-A177-3AD203B41FA5}">
                      <a16:colId xmlns="" xmlns:a16="http://schemas.microsoft.com/office/drawing/2014/main" val="20002"/>
                    </a:ext>
                  </a:extLst>
                </a:gridCol>
                <a:gridCol w="774700">
                  <a:extLst>
                    <a:ext uri="{9D8B030D-6E8A-4147-A177-3AD203B41FA5}">
                      <a16:colId xmlns="" xmlns:a16="http://schemas.microsoft.com/office/drawing/2014/main"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 xmlns:a16="http://schemas.microsoft.com/office/drawing/2014/main"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a:rPr>
                        <a:t>01m35s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00m18s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a:rPr>
                        <a:t>01m00s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a:rPr>
                        <a:t>02m02s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00m41s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a:rPr>
                        <a:t>01m25s</a:t>
                      </a:r>
                    </a:p>
                  </a:txBody>
                  <a:tcPr marL="9525" marR="9525" marT="9525" marB="0" anchor="ctr"/>
                </a:tc>
                <a:tc>
                  <a:txBody>
                    <a:bodyPr/>
                    <a:lstStyle/>
                    <a:p>
                      <a:pPr algn="ctr" fontAlgn="ctr"/>
                      <a:endParaRPr lang="en-US" sz="1400" b="1" i="0" u="none" strike="noStrike" dirty="0">
                        <a:solidFill>
                          <a:srgbClr val="000000"/>
                        </a:solidFill>
                        <a:effectLst/>
                        <a:latin typeface="Times New Roman"/>
                      </a:endParaRPr>
                    </a:p>
                  </a:txBody>
                  <a:tcPr marL="9525" marR="9525" marT="9525" marB="0" anchor="ctr"/>
                </a:tc>
                <a:tc>
                  <a:txBody>
                    <a:bodyPr/>
                    <a:lstStyle/>
                    <a:p>
                      <a:pPr algn="ctr" fontAlgn="ctr"/>
                      <a:r>
                        <a:rPr lang="en-US" sz="1400" b="1" i="0" u="none" strike="noStrike" dirty="0">
                          <a:solidFill>
                            <a:srgbClr val="000000"/>
                          </a:solidFill>
                          <a:effectLst/>
                          <a:latin typeface="Times New Roman"/>
                        </a:rPr>
                        <a:t>00m26s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6863014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69</a:t>
            </a:fld>
            <a:endParaRPr lang="zh-TW" altLang="en-US"/>
          </a:p>
        </p:txBody>
      </p:sp>
      <p:sp>
        <p:nvSpPr>
          <p:cNvPr id="11" name="內容版面配置區 2"/>
          <p:cNvSpPr txBox="1">
            <a:spLocks/>
          </p:cNvSpPr>
          <p:nvPr/>
        </p:nvSpPr>
        <p:spPr bwMode="auto">
          <a:xfrm>
            <a:off x="971600" y="1484784"/>
            <a:ext cx="71287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t>擴充後之</a:t>
            </a:r>
            <a:r>
              <a:rPr kumimoji="0" lang="en-US" altLang="zh-TW" dirty="0"/>
              <a:t>RF Refactoring</a:t>
            </a:r>
          </a:p>
          <a:p>
            <a:pPr lvl="1"/>
            <a:r>
              <a:rPr kumimoji="0" lang="zh-TW" altLang="en-US" dirty="0"/>
              <a:t>花費較少時間</a:t>
            </a:r>
            <a:endParaRPr kumimoji="0" lang="en-US" altLang="zh-TW" dirty="0"/>
          </a:p>
          <a:p>
            <a:pPr lvl="1"/>
            <a:r>
              <a:rPr kumimoji="0" lang="zh-TW" altLang="en-US" dirty="0"/>
              <a:t>引入測試資源路徑皆為正確</a:t>
            </a:r>
            <a:endParaRPr kumimoji="0" lang="en-US" altLang="zh-TW" dirty="0"/>
          </a:p>
        </p:txBody>
      </p:sp>
      <p:graphicFrame>
        <p:nvGraphicFramePr>
          <p:cNvPr id="9" name="內容版面配置區 9"/>
          <p:cNvGraphicFramePr>
            <a:graphicFrameLocks/>
          </p:cNvGraphicFramePr>
          <p:nvPr>
            <p:extLst>
              <p:ext uri="{D42A27DB-BD31-4B8C-83A1-F6EECF244321}">
                <p14:modId xmlns:p14="http://schemas.microsoft.com/office/powerpoint/2010/main" val="3460385816"/>
              </p:ext>
            </p:extLst>
          </p:nvPr>
        </p:nvGraphicFramePr>
        <p:xfrm>
          <a:off x="435483"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 xmlns:a16="http://schemas.microsoft.com/office/drawing/2014/main" val="20000"/>
                    </a:ext>
                  </a:extLst>
                </a:gridCol>
                <a:gridCol w="2311400">
                  <a:extLst>
                    <a:ext uri="{9D8B030D-6E8A-4147-A177-3AD203B41FA5}">
                      <a16:colId xmlns="" xmlns:a16="http://schemas.microsoft.com/office/drawing/2014/main" val="20001"/>
                    </a:ext>
                  </a:extLst>
                </a:gridCol>
                <a:gridCol w="774700">
                  <a:extLst>
                    <a:ext uri="{9D8B030D-6E8A-4147-A177-3AD203B41FA5}">
                      <a16:colId xmlns="" xmlns:a16="http://schemas.microsoft.com/office/drawing/2014/main" val="20003"/>
                    </a:ext>
                  </a:extLst>
                </a:gridCol>
                <a:gridCol w="3476625">
                  <a:extLst>
                    <a:ext uri="{9D8B030D-6E8A-4147-A177-3AD203B41FA5}">
                      <a16:colId xmlns="" xmlns:a16="http://schemas.microsoft.com/office/drawing/2014/main" val="20002"/>
                    </a:ext>
                  </a:extLst>
                </a:gridCol>
                <a:gridCol w="774700">
                  <a:extLst>
                    <a:ext uri="{9D8B030D-6E8A-4147-A177-3AD203B41FA5}">
                      <a16:colId xmlns="" xmlns:a16="http://schemas.microsoft.com/office/drawing/2014/main"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 xmlns:a16="http://schemas.microsoft.com/office/drawing/2014/main"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a:rPr>
                        <a:t>01m35s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00m18s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a:rPr>
                        <a:t>01m00s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a:rPr>
                        <a:t>02m02s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00m41s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a:rPr>
                        <a:t>01m25s</a:t>
                      </a:r>
                    </a:p>
                  </a:txBody>
                  <a:tcPr marL="9525" marR="9525" marT="9525" marB="0" anchor="ctr"/>
                </a:tc>
                <a:tc>
                  <a:txBody>
                    <a:bodyPr/>
                    <a:lstStyle/>
                    <a:p>
                      <a:pPr algn="ctr" fontAlgn="ctr"/>
                      <a:endParaRPr lang="en-US" sz="1400" b="1" i="0" u="none" strike="noStrike" dirty="0">
                        <a:solidFill>
                          <a:srgbClr val="000000"/>
                        </a:solidFill>
                        <a:effectLst/>
                        <a:latin typeface="Times New Roman"/>
                      </a:endParaRPr>
                    </a:p>
                  </a:txBody>
                  <a:tcPr marL="9525" marR="9525" marT="9525" marB="0" anchor="ctr"/>
                </a:tc>
                <a:tc>
                  <a:txBody>
                    <a:bodyPr/>
                    <a:lstStyle/>
                    <a:p>
                      <a:pPr algn="ctr" fontAlgn="ctr"/>
                      <a:r>
                        <a:rPr lang="en-US" sz="1400" b="1" i="0" u="none" strike="noStrike" dirty="0">
                          <a:solidFill>
                            <a:srgbClr val="000000"/>
                          </a:solidFill>
                          <a:effectLst/>
                          <a:latin typeface="Times New Roman"/>
                        </a:rPr>
                        <a:t>00m26s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87259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改善後</a:t>
            </a:r>
            <a:endParaRPr lang="en-US" altLang="zh-TW" dirty="0"/>
          </a:p>
          <a:p>
            <a:endParaRPr lang="en-US" altLang="zh-TW" dirty="0"/>
          </a:p>
          <a:p>
            <a:endParaRPr lang="en-US" altLang="zh-TW" dirty="0"/>
          </a:p>
          <a:p>
            <a:endParaRPr lang="en-US" altLang="zh-TW"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a:t>
            </a:fld>
            <a:endParaRPr lang="zh-TW" altLang="en-US"/>
          </a:p>
        </p:txBody>
      </p:sp>
      <p:pic>
        <p:nvPicPr>
          <p:cNvPr id="8" name="圖片 7">
            <a:extLst>
              <a:ext uri="{FF2B5EF4-FFF2-40B4-BE49-F238E27FC236}">
                <a16:creationId xmlns="" xmlns:a16="http://schemas.microsoft.com/office/drawing/2014/main" id="{CACB078A-CE50-416B-BC1F-27EE72EDE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400" y="1331094"/>
            <a:ext cx="3967835" cy="5526906"/>
          </a:xfrm>
          <a:prstGeom prst="rect">
            <a:avLst/>
          </a:prstGeom>
        </p:spPr>
      </p:pic>
    </p:spTree>
    <p:extLst>
      <p:ext uri="{BB962C8B-B14F-4D97-AF65-F5344CB8AC3E}">
        <p14:creationId xmlns:p14="http://schemas.microsoft.com/office/powerpoint/2010/main" val="15885418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70</a:t>
            </a:fld>
            <a:endParaRPr lang="zh-TW" altLang="en-US"/>
          </a:p>
        </p:txBody>
      </p:sp>
      <p:sp>
        <p:nvSpPr>
          <p:cNvPr id="11" name="內容版面配置區 2"/>
          <p:cNvSpPr txBox="1">
            <a:spLocks/>
          </p:cNvSpPr>
          <p:nvPr/>
        </p:nvSpPr>
        <p:spPr bwMode="auto">
          <a:xfrm>
            <a:off x="971600" y="1700808"/>
            <a:ext cx="71287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t>減少大約</a:t>
            </a:r>
            <a:r>
              <a:rPr kumimoji="0" lang="en-US" altLang="zh-TW" dirty="0"/>
              <a:t>69.4%</a:t>
            </a:r>
            <a:r>
              <a:rPr kumimoji="0" lang="zh-TW" altLang="en-US" dirty="0"/>
              <a:t>的重構時間</a:t>
            </a:r>
            <a:endParaRPr kumimoji="0" lang="en-US" altLang="zh-TW" dirty="0"/>
          </a:p>
          <a:p>
            <a:r>
              <a:rPr kumimoji="0" lang="zh-TW" altLang="en-US" dirty="0"/>
              <a:t>發生錯誤機率降低</a:t>
            </a:r>
            <a:endParaRPr kumimoji="0" lang="en-US" altLang="zh-TW" dirty="0"/>
          </a:p>
        </p:txBody>
      </p:sp>
      <p:graphicFrame>
        <p:nvGraphicFramePr>
          <p:cNvPr id="9" name="內容版面配置區 9"/>
          <p:cNvGraphicFramePr>
            <a:graphicFrameLocks/>
          </p:cNvGraphicFramePr>
          <p:nvPr>
            <p:extLst>
              <p:ext uri="{D42A27DB-BD31-4B8C-83A1-F6EECF244321}">
                <p14:modId xmlns:p14="http://schemas.microsoft.com/office/powerpoint/2010/main" val="1498354120"/>
              </p:ext>
            </p:extLst>
          </p:nvPr>
        </p:nvGraphicFramePr>
        <p:xfrm>
          <a:off x="435483"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 xmlns:a16="http://schemas.microsoft.com/office/drawing/2014/main" val="20000"/>
                    </a:ext>
                  </a:extLst>
                </a:gridCol>
                <a:gridCol w="2311400">
                  <a:extLst>
                    <a:ext uri="{9D8B030D-6E8A-4147-A177-3AD203B41FA5}">
                      <a16:colId xmlns="" xmlns:a16="http://schemas.microsoft.com/office/drawing/2014/main" val="20001"/>
                    </a:ext>
                  </a:extLst>
                </a:gridCol>
                <a:gridCol w="774700">
                  <a:extLst>
                    <a:ext uri="{9D8B030D-6E8A-4147-A177-3AD203B41FA5}">
                      <a16:colId xmlns="" xmlns:a16="http://schemas.microsoft.com/office/drawing/2014/main" val="20003"/>
                    </a:ext>
                  </a:extLst>
                </a:gridCol>
                <a:gridCol w="3476625">
                  <a:extLst>
                    <a:ext uri="{9D8B030D-6E8A-4147-A177-3AD203B41FA5}">
                      <a16:colId xmlns="" xmlns:a16="http://schemas.microsoft.com/office/drawing/2014/main" val="20002"/>
                    </a:ext>
                  </a:extLst>
                </a:gridCol>
                <a:gridCol w="774700">
                  <a:extLst>
                    <a:ext uri="{9D8B030D-6E8A-4147-A177-3AD203B41FA5}">
                      <a16:colId xmlns="" xmlns:a16="http://schemas.microsoft.com/office/drawing/2014/main"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 xmlns:a16="http://schemas.microsoft.com/office/drawing/2014/main"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a:rPr>
                        <a:t>01m35s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00m18s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a:rPr>
                        <a:t>01m00s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a:rPr>
                        <a:t>02m02s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00m41s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a:rPr>
                        <a:t>01m25s</a:t>
                      </a:r>
                    </a:p>
                  </a:txBody>
                  <a:tcPr marL="9525" marR="9525" marT="9525" marB="0" anchor="ctr"/>
                </a:tc>
                <a:tc>
                  <a:txBody>
                    <a:bodyPr/>
                    <a:lstStyle/>
                    <a:p>
                      <a:pPr algn="ctr" fontAlgn="ctr"/>
                      <a:endParaRPr lang="en-US" sz="1400" b="1" i="0" u="none" strike="noStrike" dirty="0">
                        <a:solidFill>
                          <a:srgbClr val="000000"/>
                        </a:solidFill>
                        <a:effectLst/>
                        <a:latin typeface="Times New Roman"/>
                      </a:endParaRPr>
                    </a:p>
                  </a:txBody>
                  <a:tcPr marL="9525" marR="9525" marT="9525" marB="0" anchor="ctr"/>
                </a:tc>
                <a:tc>
                  <a:txBody>
                    <a:bodyPr/>
                    <a:lstStyle/>
                    <a:p>
                      <a:pPr algn="ctr" fontAlgn="ctr"/>
                      <a:r>
                        <a:rPr lang="en-US" sz="1400" b="1" i="0" u="none" strike="noStrike" dirty="0">
                          <a:solidFill>
                            <a:srgbClr val="000000"/>
                          </a:solidFill>
                          <a:effectLst/>
                          <a:latin typeface="Times New Roman"/>
                        </a:rPr>
                        <a:t>00m26s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730422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solidFill>
                  <a:schemeClr val="accent1">
                    <a:lumMod val="40000"/>
                    <a:lumOff val="60000"/>
                  </a:schemeClr>
                </a:solidFill>
              </a:rPr>
              <a:t>研究動機及目標</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延伸功能設計與實作</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案例分析</a:t>
            </a:r>
          </a:p>
          <a:p>
            <a:r>
              <a:rPr lang="zh-TW" altLang="en-US" dirty="0"/>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2021/6/24</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71</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1783503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結論</a:t>
            </a:r>
          </a:p>
        </p:txBody>
      </p:sp>
      <p:sp>
        <p:nvSpPr>
          <p:cNvPr id="3" name="內容版面配置區 2"/>
          <p:cNvSpPr>
            <a:spLocks noGrp="1"/>
          </p:cNvSpPr>
          <p:nvPr>
            <p:ph idx="1"/>
          </p:nvPr>
        </p:nvSpPr>
        <p:spPr/>
        <p:txBody>
          <a:bodyPr/>
          <a:lstStyle/>
          <a:p>
            <a:r>
              <a:rPr lang="zh-TW" altLang="en-US" dirty="0"/>
              <a:t>抽取重複步驟成為新關鍵字</a:t>
            </a:r>
            <a:endParaRPr lang="en-US" altLang="zh-TW" dirty="0"/>
          </a:p>
          <a:p>
            <a:pPr lvl="1"/>
            <a:r>
              <a:rPr lang="zh-TW" altLang="en-US" dirty="0"/>
              <a:t>確實搜尋到需以新關鍵字取代之重複步驟</a:t>
            </a:r>
            <a:endParaRPr lang="en-US" altLang="zh-TW" dirty="0"/>
          </a:p>
          <a:p>
            <a:r>
              <a:rPr lang="zh-TW" altLang="en-US" dirty="0"/>
              <a:t>移動關鍵字宣告</a:t>
            </a:r>
            <a:endParaRPr lang="en-US" altLang="zh-TW" dirty="0"/>
          </a:p>
          <a:p>
            <a:pPr lvl="1"/>
            <a:r>
              <a:rPr lang="zh-TW" altLang="en-US" dirty="0"/>
              <a:t>可為使用被移動關鍵字的測試檔案修正錯誤</a:t>
            </a:r>
            <a:endParaRPr lang="en-US" altLang="zh-TW" dirty="0"/>
          </a:p>
          <a:p>
            <a:r>
              <a:rPr lang="zh-TW" altLang="en-US" dirty="0"/>
              <a:t>使用擴充後之</a:t>
            </a:r>
            <a:r>
              <a:rPr lang="en-US" altLang="zh-TW" dirty="0"/>
              <a:t>RF Refactoring</a:t>
            </a:r>
            <a:r>
              <a:rPr lang="zh-TW" altLang="en-US" dirty="0"/>
              <a:t>重構</a:t>
            </a:r>
            <a:endParaRPr lang="en-US" altLang="zh-TW" dirty="0"/>
          </a:p>
          <a:p>
            <a:pPr lvl="1"/>
            <a:r>
              <a:rPr lang="zh-TW" altLang="en-US" dirty="0"/>
              <a:t>減少花費時間</a:t>
            </a:r>
            <a:endParaRPr lang="en-US" altLang="zh-TW" dirty="0"/>
          </a:p>
          <a:p>
            <a:pPr lvl="1"/>
            <a:r>
              <a:rPr lang="zh-TW" altLang="en-US" dirty="0"/>
              <a:t>避免人為錯漏</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72</a:t>
            </a:fld>
            <a:endParaRPr lang="zh-TW" altLang="en-US"/>
          </a:p>
        </p:txBody>
      </p:sp>
    </p:spTree>
    <p:extLst>
      <p:ext uri="{BB962C8B-B14F-4D97-AF65-F5344CB8AC3E}">
        <p14:creationId xmlns:p14="http://schemas.microsoft.com/office/powerpoint/2010/main" val="3929615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未來方向</a:t>
            </a:r>
          </a:p>
        </p:txBody>
      </p:sp>
      <p:sp>
        <p:nvSpPr>
          <p:cNvPr id="3" name="內容版面配置區 2"/>
          <p:cNvSpPr>
            <a:spLocks noGrp="1"/>
          </p:cNvSpPr>
          <p:nvPr>
            <p:ph idx="1"/>
          </p:nvPr>
        </p:nvSpPr>
        <p:spPr/>
        <p:txBody>
          <a:bodyPr/>
          <a:lstStyle/>
          <a:p>
            <a:r>
              <a:rPr lang="zh-TW" altLang="en-US" dirty="0"/>
              <a:t>提升重構之效能</a:t>
            </a:r>
            <a:endParaRPr lang="en-US" altLang="zh-TW" dirty="0"/>
          </a:p>
          <a:p>
            <a:pPr lvl="1"/>
            <a:r>
              <a:rPr lang="zh-TW" altLang="en-US" dirty="0"/>
              <a:t>提前解析測試專案</a:t>
            </a:r>
            <a:endParaRPr lang="en-US" altLang="zh-TW" dirty="0"/>
          </a:p>
          <a:p>
            <a:pPr lvl="1"/>
            <a:r>
              <a:rPr lang="zh-TW" altLang="en-US" dirty="0"/>
              <a:t>針對任何變更重新解析內容</a:t>
            </a:r>
            <a:endParaRPr lang="en-US" altLang="zh-TW" dirty="0"/>
          </a:p>
          <a:p>
            <a:r>
              <a:rPr lang="zh-TW" altLang="en-US" dirty="0"/>
              <a:t>重構方法之新增</a:t>
            </a:r>
            <a:endParaRPr lang="en-US" altLang="zh-TW" dirty="0"/>
          </a:p>
          <a:p>
            <a:pPr lvl="1"/>
            <a:r>
              <a:rPr lang="zh-TW" altLang="en-US" dirty="0"/>
              <a:t>提供更多元化之重構功能</a:t>
            </a:r>
            <a:endParaRPr lang="en-US" altLang="zh-TW" dirty="0"/>
          </a:p>
          <a:p>
            <a:r>
              <a:rPr lang="zh-TW" altLang="en-US" dirty="0"/>
              <a:t>結合其他工具</a:t>
            </a:r>
            <a:endParaRPr lang="en-US" altLang="zh-TW" dirty="0"/>
          </a:p>
          <a:p>
            <a:pPr lvl="1"/>
            <a:r>
              <a:rPr lang="zh-TW" altLang="en-US" dirty="0"/>
              <a:t>再次執行重構所影響之腳本以確認重構無誤</a:t>
            </a:r>
            <a:endParaRPr lang="en-US" altLang="zh-TW" dirty="0"/>
          </a:p>
          <a:p>
            <a:pPr lvl="1"/>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73</a:t>
            </a:fld>
            <a:endParaRPr lang="zh-TW" altLang="en-US"/>
          </a:p>
        </p:txBody>
      </p:sp>
    </p:spTree>
    <p:extLst>
      <p:ext uri="{BB962C8B-B14F-4D97-AF65-F5344CB8AC3E}">
        <p14:creationId xmlns:p14="http://schemas.microsoft.com/office/powerpoint/2010/main" val="18486071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未來方向</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74</a:t>
            </a:fld>
            <a:endParaRPr lang="zh-TW" altLang="en-US"/>
          </a:p>
        </p:txBody>
      </p:sp>
      <p:graphicFrame>
        <p:nvGraphicFramePr>
          <p:cNvPr id="11" name="表格 10"/>
          <p:cNvGraphicFramePr>
            <a:graphicFrameLocks noGrp="1"/>
          </p:cNvGraphicFramePr>
          <p:nvPr>
            <p:extLst>
              <p:ext uri="{D42A27DB-BD31-4B8C-83A1-F6EECF244321}">
                <p14:modId xmlns:p14="http://schemas.microsoft.com/office/powerpoint/2010/main" val="1978001790"/>
              </p:ext>
            </p:extLst>
          </p:nvPr>
        </p:nvGraphicFramePr>
        <p:xfrm>
          <a:off x="683568" y="2492896"/>
          <a:ext cx="7296472" cy="2225040"/>
        </p:xfrm>
        <a:graphic>
          <a:graphicData uri="http://schemas.openxmlformats.org/drawingml/2006/table">
            <a:tbl>
              <a:tblPr firstRow="1" bandRow="1">
                <a:tableStyleId>{5C22544A-7EE6-4342-B048-85BDC9FD1C3A}</a:tableStyleId>
              </a:tblPr>
              <a:tblGrid>
                <a:gridCol w="2309839">
                  <a:extLst>
                    <a:ext uri="{9D8B030D-6E8A-4147-A177-3AD203B41FA5}">
                      <a16:colId xmlns="" xmlns:a16="http://schemas.microsoft.com/office/drawing/2014/main" val="20000"/>
                    </a:ext>
                  </a:extLst>
                </a:gridCol>
                <a:gridCol w="4986633">
                  <a:extLst>
                    <a:ext uri="{9D8B030D-6E8A-4147-A177-3AD203B41FA5}">
                      <a16:colId xmlns="" xmlns:a16="http://schemas.microsoft.com/office/drawing/2014/main" val="20001"/>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可擴充之重構方法</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重構方法之描述</a:t>
                      </a:r>
                    </a:p>
                  </a:txBody>
                  <a:tcPr marL="9525" marR="9525" marT="9525" marB="0" anchor="ctr"/>
                </a:tc>
                <a:extLst>
                  <a:ext uri="{0D108BD9-81ED-4DB2-BD59-A6C34878D82A}">
                    <a16:rowId xmlns="" xmlns:a16="http://schemas.microsoft.com/office/drawing/2014/main" val="10000"/>
                  </a:ext>
                </a:extLst>
              </a:tr>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抽取變數</a:t>
                      </a:r>
                    </a:p>
                  </a:txBody>
                  <a:tcPr marL="9525" marR="9525" marT="9525" marB="0" anchor="ctr"/>
                </a:tc>
                <a:tc>
                  <a:txBody>
                    <a:bodyPr/>
                    <a:lstStyle/>
                    <a:p>
                      <a:pPr algn="l"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搜尋出多個重複數值並建立新變數進行取代。</a:t>
                      </a:r>
                    </a:p>
                  </a:txBody>
                  <a:tcPr marL="9525" marR="9525" marT="9525" marB="0" anchor="ctr"/>
                </a:tc>
                <a:extLst>
                  <a:ext uri="{0D108BD9-81ED-4DB2-BD59-A6C34878D82A}">
                    <a16:rowId xmlns="" xmlns:a16="http://schemas.microsoft.com/office/drawing/2014/main" val="10001"/>
                  </a:ext>
                </a:extLst>
              </a:tr>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移動變數</a:t>
                      </a:r>
                    </a:p>
                  </a:txBody>
                  <a:tcPr marL="9525" marR="9525" marT="9525" marB="0" anchor="ctr"/>
                </a:tc>
                <a:tc>
                  <a:txBody>
                    <a:bodyPr/>
                    <a:lstStyle/>
                    <a:p>
                      <a:pPr algn="l"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移動變數宣告至其他測試資源中，並確保引入所需測試資源。</a:t>
                      </a:r>
                    </a:p>
                  </a:txBody>
                  <a:tcPr marL="9525" marR="9525" marT="9525" marB="0" anchor="ctr"/>
                </a:tc>
                <a:extLst>
                  <a:ext uri="{0D108BD9-81ED-4DB2-BD59-A6C34878D82A}">
                    <a16:rowId xmlns="" xmlns:a16="http://schemas.microsoft.com/office/drawing/2014/main" val="10002"/>
                  </a:ext>
                </a:extLst>
              </a:tr>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內聯化</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(Inline)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關鍵字</a:t>
                      </a:r>
                    </a:p>
                  </a:txBody>
                  <a:tcPr marL="9525" marR="9525" marT="9525" marB="0" anchor="ctr"/>
                </a:tc>
                <a:tc>
                  <a:txBody>
                    <a:bodyPr/>
                    <a:lstStyle/>
                    <a:p>
                      <a:pPr algn="l"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刪除關鍵字宣告並將使用其的參考以關鍵字的實作取代。</a:t>
                      </a:r>
                    </a:p>
                  </a:txBody>
                  <a:tcPr marL="9525" marR="9525" marT="9525" marB="0" anchor="ctr"/>
                </a:tc>
                <a:extLst>
                  <a:ext uri="{0D108BD9-81ED-4DB2-BD59-A6C34878D82A}">
                    <a16:rowId xmlns="" xmlns:a16="http://schemas.microsoft.com/office/drawing/2014/main"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內聯化</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Inline) </a:t>
                      </a: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變數</a:t>
                      </a:r>
                    </a:p>
                  </a:txBody>
                  <a:tcPr marL="9525" marR="9525" marT="9525" marB="0" anchor="ctr"/>
                </a:tc>
                <a:tc>
                  <a:txBody>
                    <a:bodyPr/>
                    <a:lstStyle/>
                    <a:p>
                      <a:pPr algn="l"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刪除變數宣告並將使用其的參考以變數的實作取代。</a:t>
                      </a:r>
                    </a:p>
                  </a:txBody>
                  <a:tcPr marL="9525" marR="9525" marT="9525" marB="0" anchor="ctr"/>
                </a:tc>
                <a:extLst>
                  <a:ext uri="{0D108BD9-81ED-4DB2-BD59-A6C34878D82A}">
                    <a16:rowId xmlns="" xmlns:a16="http://schemas.microsoft.com/office/drawing/2014/main"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重新命名測試檔案</a:t>
                      </a:r>
                    </a:p>
                  </a:txBody>
                  <a:tcPr marL="9525" marR="9525" marT="9525" marB="0" anchor="ctr"/>
                </a:tc>
                <a:tc>
                  <a:txBody>
                    <a:bodyPr/>
                    <a:lstStyle/>
                    <a:p>
                      <a:pPr algn="l"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重新命名測試檔案，且確保原先引入此檔案之資訊正確。</a:t>
                      </a:r>
                    </a:p>
                  </a:txBody>
                  <a:tcPr marL="9525" marR="9525" marT="9525"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671878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未來方向</a:t>
            </a:r>
          </a:p>
        </p:txBody>
      </p:sp>
      <p:sp>
        <p:nvSpPr>
          <p:cNvPr id="3" name="內容版面配置區 2"/>
          <p:cNvSpPr>
            <a:spLocks noGrp="1"/>
          </p:cNvSpPr>
          <p:nvPr>
            <p:ph idx="1"/>
          </p:nvPr>
        </p:nvSpPr>
        <p:spPr/>
        <p:txBody>
          <a:bodyPr/>
          <a:lstStyle/>
          <a:p>
            <a:r>
              <a:rPr lang="zh-TW" altLang="en-US" dirty="0"/>
              <a:t>提升重構之效能</a:t>
            </a:r>
            <a:endParaRPr lang="en-US" altLang="zh-TW" dirty="0"/>
          </a:p>
          <a:p>
            <a:pPr lvl="1"/>
            <a:r>
              <a:rPr lang="zh-TW" altLang="en-US" dirty="0"/>
              <a:t>提前解析測試專案</a:t>
            </a:r>
            <a:endParaRPr lang="en-US" altLang="zh-TW" dirty="0"/>
          </a:p>
          <a:p>
            <a:pPr lvl="1"/>
            <a:r>
              <a:rPr lang="zh-TW" altLang="en-US" dirty="0"/>
              <a:t>針對任何變更重新解析內容</a:t>
            </a:r>
            <a:endParaRPr lang="en-US" altLang="zh-TW" dirty="0"/>
          </a:p>
          <a:p>
            <a:r>
              <a:rPr lang="zh-TW" altLang="en-US" dirty="0"/>
              <a:t>重構方法之新增</a:t>
            </a:r>
            <a:endParaRPr lang="en-US" altLang="zh-TW" dirty="0"/>
          </a:p>
          <a:p>
            <a:pPr lvl="1"/>
            <a:r>
              <a:rPr lang="zh-TW" altLang="en-US" dirty="0"/>
              <a:t>提供更多元化之重構功能</a:t>
            </a:r>
            <a:endParaRPr lang="en-US" altLang="zh-TW" dirty="0"/>
          </a:p>
          <a:p>
            <a:r>
              <a:rPr lang="zh-TW" altLang="en-US" dirty="0"/>
              <a:t>結合其他工具</a:t>
            </a:r>
            <a:endParaRPr lang="en-US" altLang="zh-TW" dirty="0"/>
          </a:p>
          <a:p>
            <a:pPr lvl="1"/>
            <a:r>
              <a:rPr lang="zh-TW" altLang="en-US" dirty="0"/>
              <a:t>再次執行重構所影響之腳本以確認重構無誤</a:t>
            </a:r>
            <a:endParaRPr lang="en-US" altLang="zh-TW" dirty="0"/>
          </a:p>
          <a:p>
            <a:pPr lvl="1"/>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75</a:t>
            </a:fld>
            <a:endParaRPr lang="zh-TW" altLang="en-US"/>
          </a:p>
        </p:txBody>
      </p:sp>
    </p:spTree>
    <p:extLst>
      <p:ext uri="{BB962C8B-B14F-4D97-AF65-F5344CB8AC3E}">
        <p14:creationId xmlns:p14="http://schemas.microsoft.com/office/powerpoint/2010/main" val="37782330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endParaRPr lang="zh-TW" altLang="en-US" dirty="0"/>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2021/6/24</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76</a:t>
            </a:fld>
            <a:endParaRPr kumimoji="0" lang="zh-TW" altLang="en-US">
              <a:solidFill>
                <a:srgbClr val="215968"/>
              </a:solidFill>
              <a:latin typeface="Calibri" panose="020F0502020204030204" pitchFamily="34" charset="0"/>
            </a:endParaRPr>
          </a:p>
        </p:txBody>
      </p:sp>
      <p:sp>
        <p:nvSpPr>
          <p:cNvPr id="2" name="文字方塊 1"/>
          <p:cNvSpPr txBox="1"/>
          <p:nvPr/>
        </p:nvSpPr>
        <p:spPr>
          <a:xfrm>
            <a:off x="3585992" y="3212976"/>
            <a:ext cx="1972015" cy="1107996"/>
          </a:xfrm>
          <a:prstGeom prst="rect">
            <a:avLst/>
          </a:prstGeom>
          <a:noFill/>
        </p:spPr>
        <p:txBody>
          <a:bodyPr wrap="none" rtlCol="0">
            <a:spAutoFit/>
          </a:bodyPr>
          <a:lstStyle/>
          <a:p>
            <a:r>
              <a:rPr lang="en-US" altLang="zh-TW" sz="6600" dirty="0">
                <a:solidFill>
                  <a:schemeClr val="tx2"/>
                </a:solidFill>
              </a:rPr>
              <a:t>Q&amp;A</a:t>
            </a:r>
            <a:endParaRPr lang="zh-TW" altLang="en-US" sz="6600" dirty="0">
              <a:solidFill>
                <a:schemeClr val="tx2"/>
              </a:solidFill>
            </a:endParaRPr>
          </a:p>
        </p:txBody>
      </p:sp>
    </p:spTree>
    <p:extLst>
      <p:ext uri="{BB962C8B-B14F-4D97-AF65-F5344CB8AC3E}">
        <p14:creationId xmlns:p14="http://schemas.microsoft.com/office/powerpoint/2010/main" val="22170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8</a:t>
            </a:fld>
            <a:endParaRPr lang="zh-TW" altLang="en-US"/>
          </a:p>
        </p:txBody>
      </p:sp>
      <p:sp>
        <p:nvSpPr>
          <p:cNvPr id="12" name="內容版面配置區 2">
            <a:extLst>
              <a:ext uri="{FF2B5EF4-FFF2-40B4-BE49-F238E27FC236}">
                <a16:creationId xmlns="" xmlns:a16="http://schemas.microsoft.com/office/drawing/2014/main" id="{2891EBC7-1958-46B7-82AD-BA0A687C09A8}"/>
              </a:ext>
            </a:extLst>
          </p:cNvPr>
          <p:cNvSpPr txBox="1">
            <a:spLocks/>
          </p:cNvSpPr>
          <p:nvPr/>
        </p:nvSpPr>
        <p:spPr bwMode="auto">
          <a:xfrm>
            <a:off x="457200" y="1628800"/>
            <a:ext cx="8229600"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t>關鍵字的重複使用</a:t>
            </a:r>
            <a:endParaRPr kumimoji="0" lang="en-US" altLang="zh-TW" dirty="0"/>
          </a:p>
          <a:p>
            <a:pPr lvl="1"/>
            <a:r>
              <a:rPr kumimoji="0" lang="zh-TW" altLang="en-US" dirty="0">
                <a:solidFill>
                  <a:schemeClr val="accent1">
                    <a:lumMod val="60000"/>
                    <a:lumOff val="40000"/>
                  </a:schemeClr>
                </a:solidFill>
              </a:rPr>
              <a:t>多個關鍵字視為一個測試流程，</a:t>
            </a:r>
            <a:r>
              <a:rPr kumimoji="0" lang="en-US" altLang="zh-TW" dirty="0">
                <a:solidFill>
                  <a:schemeClr val="accent1">
                    <a:lumMod val="60000"/>
                    <a:lumOff val="40000"/>
                  </a:schemeClr>
                </a:solidFill>
              </a:rPr>
              <a:t/>
            </a:r>
            <a:br>
              <a:rPr kumimoji="0" lang="en-US" altLang="zh-TW" dirty="0">
                <a:solidFill>
                  <a:schemeClr val="accent1">
                    <a:lumMod val="60000"/>
                    <a:lumOff val="40000"/>
                  </a:schemeClr>
                </a:solidFill>
              </a:rPr>
            </a:br>
            <a:r>
              <a:rPr kumimoji="0" lang="zh-TW" altLang="en-US" dirty="0">
                <a:solidFill>
                  <a:schemeClr val="accent1">
                    <a:lumMod val="60000"/>
                    <a:lumOff val="40000"/>
                  </a:schemeClr>
                </a:solidFill>
              </a:rPr>
              <a:t>並且被重複使用</a:t>
            </a:r>
            <a:endParaRPr kumimoji="0" lang="en-US" altLang="zh-TW" dirty="0">
              <a:solidFill>
                <a:schemeClr val="accent1">
                  <a:lumMod val="60000"/>
                  <a:lumOff val="40000"/>
                </a:schemeClr>
              </a:solidFill>
            </a:endParaRPr>
          </a:p>
          <a:p>
            <a:pPr lvl="1"/>
            <a:r>
              <a:rPr kumimoji="0" lang="zh-TW" altLang="en-US" dirty="0">
                <a:solidFill>
                  <a:schemeClr val="tx2">
                    <a:lumMod val="75000"/>
                  </a:schemeClr>
                </a:solidFill>
              </a:rPr>
              <a:t>單個關鍵字被重複使用</a:t>
            </a:r>
            <a:endParaRPr kumimoji="0" lang="en-US" altLang="zh-TW" dirty="0">
              <a:solidFill>
                <a:schemeClr val="tx2">
                  <a:lumMod val="75000"/>
                </a:schemeClr>
              </a:solidFill>
            </a:endParaRPr>
          </a:p>
          <a:p>
            <a:pPr lvl="1"/>
            <a:endParaRPr kumimoji="0" lang="en-US" altLang="zh-TW" sz="2400" dirty="0"/>
          </a:p>
        </p:txBody>
      </p:sp>
    </p:spTree>
    <p:extLst>
      <p:ext uri="{BB962C8B-B14F-4D97-AF65-F5344CB8AC3E}">
        <p14:creationId xmlns:p14="http://schemas.microsoft.com/office/powerpoint/2010/main" val="143453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關鍵字在不同測試腳本中重複使用</a:t>
            </a:r>
            <a:endParaRPr lang="en-US" altLang="zh-TW" dirty="0"/>
          </a:p>
          <a:p>
            <a:pPr lvl="1"/>
            <a:r>
              <a:rPr lang="zh-TW" altLang="en-US" dirty="0"/>
              <a:t>減少開發成本</a:t>
            </a:r>
            <a:endParaRPr lang="en-US" altLang="zh-TW" dirty="0"/>
          </a:p>
          <a:p>
            <a:pPr lvl="1"/>
            <a:r>
              <a:rPr lang="zh-TW" altLang="en-US" dirty="0"/>
              <a:t>減少修改成本</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2021/6/24</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9</a:t>
            </a:fld>
            <a:endParaRPr lang="zh-TW" altLang="en-US"/>
          </a:p>
        </p:txBody>
      </p:sp>
    </p:spTree>
    <p:extLst>
      <p:ext uri="{BB962C8B-B14F-4D97-AF65-F5344CB8AC3E}">
        <p14:creationId xmlns:p14="http://schemas.microsoft.com/office/powerpoint/2010/main" val="422778341"/>
      </p:ext>
    </p:extLst>
  </p:cSld>
  <p:clrMapOvr>
    <a:masterClrMapping/>
  </p:clrMapOvr>
</p:sld>
</file>

<file path=ppt/theme/theme1.xml><?xml version="1.0" encoding="utf-8"?>
<a:theme xmlns:a="http://schemas.openxmlformats.org/drawingml/2006/main" name="bluegreen_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34904</TotalTime>
  <Words>2316</Words>
  <Application>Microsoft Office PowerPoint</Application>
  <PresentationFormat>如螢幕大小 (4:3)</PresentationFormat>
  <Paragraphs>804</Paragraphs>
  <Slides>76</Slides>
  <Notes>76</Notes>
  <HiddenSlides>0</HiddenSlides>
  <MMClips>0</MMClips>
  <ScaleCrop>false</ScaleCrop>
  <HeadingPairs>
    <vt:vector size="4" baseType="variant">
      <vt:variant>
        <vt:lpstr>佈景主題</vt:lpstr>
      </vt:variant>
      <vt:variant>
        <vt:i4>1</vt:i4>
      </vt:variant>
      <vt:variant>
        <vt:lpstr>投影片標題</vt:lpstr>
      </vt:variant>
      <vt:variant>
        <vt:i4>76</vt:i4>
      </vt:variant>
    </vt:vector>
  </HeadingPairs>
  <TitlesOfParts>
    <vt:vector size="77" baseType="lpstr">
      <vt:lpstr>bluegreen_w</vt:lpstr>
      <vt:lpstr>Robot Framework測試腳本重構工具的改善 ：增加重構方法之多元選擇</vt:lpstr>
      <vt:lpstr>大綱</vt:lpstr>
      <vt:lpstr>大綱</vt:lpstr>
      <vt:lpstr>研究動機</vt:lpstr>
      <vt:lpstr>研究動機</vt:lpstr>
      <vt:lpstr>研究動機</vt:lpstr>
      <vt:lpstr>研究動機</vt:lpstr>
      <vt:lpstr>研究動機</vt:lpstr>
      <vt:lpstr>研究動機</vt:lpstr>
      <vt:lpstr>研究動機</vt:lpstr>
      <vt:lpstr>研究動機</vt:lpstr>
      <vt:lpstr>研究動機</vt:lpstr>
      <vt:lpstr>研究動機</vt:lpstr>
      <vt:lpstr>研究動機</vt:lpstr>
      <vt:lpstr>研究目標</vt:lpstr>
      <vt:lpstr>大綱</vt:lpstr>
      <vt:lpstr>Refactoring</vt:lpstr>
      <vt:lpstr>Refactoring</vt:lpstr>
      <vt:lpstr>Robot Framework</vt:lpstr>
      <vt:lpstr>Robot Framework測試腳本</vt:lpstr>
      <vt:lpstr>抽象語法樹</vt:lpstr>
      <vt:lpstr>大綱</vt:lpstr>
      <vt:lpstr>系統架構</vt:lpstr>
      <vt:lpstr>抽取重複步驟成為新關鍵字流程</vt:lpstr>
      <vt:lpstr>解析測試專案</vt:lpstr>
      <vt:lpstr>創立新關鍵字</vt:lpstr>
      <vt:lpstr>創立新關鍵字</vt:lpstr>
      <vt:lpstr>搜尋所有相關重複步驟並取代</vt:lpstr>
      <vt:lpstr>搜尋所有相關重複步驟並取代</vt:lpstr>
      <vt:lpstr>搜尋所有相關重複步驟並取代</vt:lpstr>
      <vt:lpstr>搜尋所有相關重複步驟並取代</vt:lpstr>
      <vt:lpstr>搜尋所有相關重複步驟並取代</vt:lpstr>
      <vt:lpstr>搜尋所有相關重複步驟並取代</vt:lpstr>
      <vt:lpstr>搜尋所有相關重複步驟並取代</vt:lpstr>
      <vt:lpstr>搜尋未引入所需測試資源的測試檔案並自動引入</vt:lpstr>
      <vt:lpstr>搜尋未引入所需測試資源的測試檔案並自動引入</vt:lpstr>
      <vt:lpstr>移動關鍵字宣告流程</vt:lpstr>
      <vt:lpstr>移動關鍵字宣告</vt:lpstr>
      <vt:lpstr>搜尋使用被移動關鍵字但未引入所需測試資源的測試檔案並自動引入</vt:lpstr>
      <vt:lpstr>搜尋使用被移動關鍵字但未引入所需測試資源的測試檔案並自動引入</vt:lpstr>
      <vt:lpstr>Eclipse外掛程式延伸功能</vt:lpstr>
      <vt:lpstr>Eclipse外掛程式延伸功能</vt:lpstr>
      <vt:lpstr>抽取重複步驟成為新關鍵字流程</vt:lpstr>
      <vt:lpstr>抽取步驟成為新關鍵字</vt:lpstr>
      <vt:lpstr>抽取步驟成為新關鍵字</vt:lpstr>
      <vt:lpstr>搜尋重複步驟並以新關鍵字進行取代</vt:lpstr>
      <vt:lpstr>搜尋重複步驟並以新關鍵字進行取代</vt:lpstr>
      <vt:lpstr>搜尋重複步驟並以新關鍵字進行取代</vt:lpstr>
      <vt:lpstr>引入新關鍵字所需測試資源</vt:lpstr>
      <vt:lpstr>移動關鍵字宣告流程</vt:lpstr>
      <vt:lpstr>移動關鍵字宣告並引入所需測試資源</vt:lpstr>
      <vt:lpstr>大綱</vt:lpstr>
      <vt:lpstr>案例分析</vt:lpstr>
      <vt:lpstr>案例一:抽取測試腳本中的重複步驟成為新關鍵字並引入所需測試資源</vt:lpstr>
      <vt:lpstr>案例一:抽取測試腳本中的重複步驟成為新關鍵字並引入所需測試資源</vt:lpstr>
      <vt:lpstr>案例一:抽取測試腳本中的重複步驟成為新關鍵字並引入所需測試資源</vt:lpstr>
      <vt:lpstr>使用Visual Studio Code 搜尋取代工具</vt:lpstr>
      <vt:lpstr>使用Visual Studio Code 搜尋取代工具</vt:lpstr>
      <vt:lpstr>使用擴充後之RF Refactoring</vt:lpstr>
      <vt:lpstr>重構工具使用之比較</vt:lpstr>
      <vt:lpstr>重構工具使用之比較</vt:lpstr>
      <vt:lpstr>重構工具使用之比較</vt:lpstr>
      <vt:lpstr>案例二：移動測試資源中的關鍵字宣告並引入所需測試資源</vt:lpstr>
      <vt:lpstr>使用Visual Studio Code 搜尋取代工具</vt:lpstr>
      <vt:lpstr>使用Visual Studio Code 搜尋取代工具</vt:lpstr>
      <vt:lpstr>使用Visual Studio Code 搜尋取代工具</vt:lpstr>
      <vt:lpstr>使用擴充後之RF Refactoring</vt:lpstr>
      <vt:lpstr>重構工具使用之比較</vt:lpstr>
      <vt:lpstr>重構工具使用之比較</vt:lpstr>
      <vt:lpstr>重構工具使用之比較</vt:lpstr>
      <vt:lpstr>大綱</vt:lpstr>
      <vt:lpstr>結論</vt:lpstr>
      <vt:lpstr>未來方向</vt:lpstr>
      <vt:lpstr>未來方向</vt:lpstr>
      <vt:lpstr>未來方向</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Framework測試腳本重構工具的改善</dc:title>
  <dc:creator>Gene</dc:creator>
  <cp:lastModifiedBy>Gene</cp:lastModifiedBy>
  <cp:revision>2505</cp:revision>
  <cp:lastPrinted>2020-06-02T08:49:38Z</cp:lastPrinted>
  <dcterms:created xsi:type="dcterms:W3CDTF">2018-05-11T07:36:33Z</dcterms:created>
  <dcterms:modified xsi:type="dcterms:W3CDTF">2021-06-24T07:44:21Z</dcterms:modified>
</cp:coreProperties>
</file>