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2" r:id="rId4"/>
    <p:sldId id="263" r:id="rId5"/>
    <p:sldId id="264" r:id="rId6"/>
    <p:sldId id="272" r:id="rId7"/>
    <p:sldId id="280" r:id="rId8"/>
    <p:sldId id="279" r:id="rId9"/>
    <p:sldId id="281" r:id="rId10"/>
  </p:sldIdLst>
  <p:sldSz cx="12188825" cy="6858000"/>
  <p:notesSz cx="6858000" cy="9144000"/>
  <p:defaultTextStyle>
    <a:defPPr rtl="0">
      <a:defRPr lang="zh-TW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rgbClr val="000000"/>
        </a:fontRef>
        <a:schemeClr val="dk1"/>
      </a:tcTxStyle>
      <a:tcStyle>
        <a:tcBdr/>
      </a:tcStyle>
    </a:seCell>
    <a:swCell>
      <a:tcTxStyle b="on">
        <a:fontRef idx="minor">
          <a:srgbClr val="000000"/>
        </a:fontRef>
        <a:schemeClr val="dk1"/>
      </a:tcTxStyle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90" autoAdjust="0"/>
    <p:restoredTop sz="74092" autoAdjust="0"/>
  </p:normalViewPr>
  <p:slideViewPr>
    <p:cSldViewPr>
      <p:cViewPr>
        <p:scale>
          <a:sx n="90" d="100"/>
          <a:sy n="90" d="100"/>
        </p:scale>
        <p:origin x="-149" y="-5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</a:defRPr>
            </a:lvl1pPr>
          </a:lstStyle>
          <a:p>
            <a:pPr rtl="0"/>
            <a:fld id="{0983028C-0BB7-4C61-9671-DFAF7F041764}" type="datetime2">
              <a:rPr lang="zh-TW" altLang="en-US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2021年2月23日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</a:defRPr>
            </a:lvl1pPr>
          </a:lstStyle>
          <a:p>
            <a:pPr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</a:defRPr>
            </a:lvl1pPr>
          </a:lstStyle>
          <a:p>
            <a:pPr rtl="0"/>
            <a:fld id="{A446DCAE-1661-43FF-8A44-43DAFDC1FD90}" type="slidenum">
              <a:rPr lang="en-US" altLang="zh-TW" smtClean="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8312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5" y="2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9DDF99-8551-4748-A0EB-D0AE734518EE}" type="datetime2">
              <a:rPr lang="zh-TW" altLang="en-US" smtClean="0">
                <a:uFillTx/>
              </a:rPr>
              <a:pPr/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36" tIns="45719" rIns="91436" bIns="45719" rtlCol="0" anchor="ctr"/>
          <a:lstStyle/>
          <a:p>
            <a:pPr rtl="0"/>
            <a:endParaRPr lang="zh-TW" altLang="en-US" dirty="0">
              <a:uFillTx/>
            </a:endParaRPr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1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5" y="8685215"/>
            <a:ext cx="2971800" cy="4572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9C971FF-EF28-4195-A575-329446EFAA55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068952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uFillTx/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Good Afternoon everyone</a:t>
            </a:r>
          </a:p>
          <a:p>
            <a:endParaRPr lang="en-US" altLang="zh-TW" dirty="0">
              <a:uFillTx/>
            </a:endParaRPr>
          </a:p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I am Shuo-Han Chen, a postdoctoral research fellow at Academia</a:t>
            </a:r>
            <a:r>
              <a:rPr lang="en-US" altLang="zh-TW" baseline="0" dirty="0">
                <a:uFillTx/>
              </a:rPr>
              <a:t> </a:t>
            </a:r>
            <a:r>
              <a:rPr lang="en-US" altLang="zh-TW" baseline="0" dirty="0" err="1">
                <a:uFillTx/>
              </a:rPr>
              <a:t>Sinica</a:t>
            </a:r>
            <a:endParaRPr lang="en-US" altLang="zh-TW" baseline="0" dirty="0">
              <a:uFillTx/>
            </a:endParaRPr>
          </a:p>
          <a:p>
            <a:endParaRPr lang="en-US" altLang="zh-TW" dirty="0"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lang="en-US" altLang="zh-TW" sz="1200" b="0" i="0" kern="1200" dirty="0">
                <a:solidFill>
                  <a:schemeClr val="tx1">
                    <a:lumMod val="50000"/>
                  </a:schemeClr>
                </a:solidFill>
                <a:effectLst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It is a great honor to be </a:t>
            </a:r>
            <a:r>
              <a:rPr lang="en-US" altLang="zh-TW" baseline="0" dirty="0">
                <a:uFillTx/>
              </a:rPr>
              <a:t>invited by the department for being here today</a:t>
            </a:r>
            <a:endParaRPr lang="en-US" altLang="zh-TW" dirty="0">
              <a:uFillTx/>
            </a:endParaRPr>
          </a:p>
          <a:p>
            <a:endParaRPr lang="zh-TW" altLang="en-US" dirty="0">
              <a:uFillTx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altLang="zh-TW" smtClean="0">
                <a:uFillTx/>
              </a:rPr>
              <a:pPr/>
              <a:t>1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defTabSz="914365">
              <a:defRPr>
                <a:uFillTx/>
              </a:defRPr>
            </a:pPr>
            <a:r>
              <a:rPr lang="en-US" altLang="zh-TW" dirty="0">
                <a:uFillTx/>
              </a:rPr>
              <a:t>Thank you for listening. Now, I would like to end today’s talk by the Q &amp; A time.</a:t>
            </a:r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9C971FF-EF28-4195-A575-329446EFAA55}" type="slidenum">
              <a:rPr lang="en-US" smtClean="0">
                <a:uFillTx/>
              </a:rPr>
              <a:t>6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zh-TW" altLang="en-US" dirty="0">
              <a:solidFill>
                <a:schemeClr val="lt1"/>
              </a:solidFill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按一下以編輯母片子標題樣式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2E24C17-B68E-4A47-84B1-84A76ECE54D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971213" y="6481763"/>
            <a:ext cx="1143001" cy="180974"/>
          </a:xfrm>
        </p:spPr>
        <p:txBody>
          <a:bodyPr rtlCol="0"/>
          <a:lstStyle>
            <a:lvl1pPr>
              <a:defRPr sz="2800">
                <a:uFillTx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1267C61-F72F-4FE9-83DF-F722C6D03596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>
                <a:uFillTx/>
              </a:defRPr>
            </a:lvl7pPr>
            <a:lvl8pPr>
              <a:defRPr>
                <a:uFillTx/>
              </a:defRPr>
            </a:lvl8pPr>
            <a:lvl9pPr>
              <a:defRPr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EC64960-53E7-451A-A53B-07A6AC27CFA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>
                <a:uFillTx/>
              </a:defRPr>
            </a:lvl5pPr>
            <a:lvl6pPr>
              <a:defRPr>
                <a:uFillTx/>
              </a:defRPr>
            </a:lvl6pPr>
            <a:lvl7pPr>
              <a:defRPr baseline="0">
                <a:uFillTx/>
              </a:defRPr>
            </a:lvl7pPr>
            <a:lvl8pPr>
              <a:defRPr baseline="0">
                <a:uFillTx/>
              </a:defRPr>
            </a:lvl8pPr>
            <a:lvl9pPr>
              <a:defRPr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F2BF7E4F-FB81-4CA9-95D5-9F4411C12724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EE89D5C7-1272-4E59-936B-C4A0B3E29142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 baseline="0">
                <a:uFillTx/>
              </a:defRPr>
            </a:lvl7pPr>
            <a:lvl8pPr>
              <a:defRPr sz="1600" baseline="0">
                <a:uFillTx/>
              </a:defRPr>
            </a:lvl8pPr>
            <a:lvl9pPr>
              <a:defRPr sz="16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3BD917B-D4E0-44FD-AA59-07341E044A29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>
            <a:lvl1pPr>
              <a:defRPr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>
                <a:uFillTx/>
              </a:defRPr>
            </a:lvl8pPr>
            <a:lvl9pPr>
              <a:defRPr sz="14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>
                <a:uFillTx/>
              </a:defRPr>
            </a:lvl1pPr>
            <a:lvl2pPr>
              <a:defRPr sz="1800">
                <a:uFillTx/>
              </a:defRPr>
            </a:lvl2pPr>
            <a:lvl3pPr>
              <a:defRPr sz="1600">
                <a:uFillTx/>
              </a:defRPr>
            </a:lvl3pPr>
            <a:lvl4pPr>
              <a:defRPr sz="1400">
                <a:uFillTx/>
              </a:defRPr>
            </a:lvl4pPr>
            <a:lvl5pPr>
              <a:defRPr sz="1400">
                <a:uFillTx/>
              </a:defRPr>
            </a:lvl5pPr>
            <a:lvl6pPr>
              <a:defRPr sz="1400">
                <a:uFillTx/>
              </a:defRPr>
            </a:lvl6pPr>
            <a:lvl7pPr>
              <a:defRPr sz="1400">
                <a:uFillTx/>
              </a:defRPr>
            </a:lvl7pPr>
            <a:lvl8pPr>
              <a:defRPr sz="1400" baseline="0">
                <a:uFillTx/>
              </a:defRPr>
            </a:lvl8pPr>
            <a:lvl9pPr>
              <a:defRPr sz="1400" baseline="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B6C4E559-B3E6-4741-A798-BF459CEFB87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E59EE6D-4CA4-4633-9A33-1A18EF2B875F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6391E873-6C8B-40FA-8927-8DE97E21F0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600">
                <a:uFillTx/>
              </a:defRPr>
            </a:lvl6pPr>
            <a:lvl7pPr>
              <a:defRPr sz="1600">
                <a:uFillTx/>
              </a:defRPr>
            </a:lvl7pPr>
            <a:lvl8pPr>
              <a:defRPr sz="1600">
                <a:uFillTx/>
              </a:defRPr>
            </a:lvl8pPr>
            <a:lvl9pPr>
              <a:defRPr sz="16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  <a:p>
            <a:pPr lvl="1" rtl="0"/>
            <a:r>
              <a:rPr lang="zh-TW" altLang="en-US">
                <a:uFillTx/>
              </a:rPr>
              <a:t>第二層</a:t>
            </a:r>
          </a:p>
          <a:p>
            <a:pPr lvl="2" rtl="0"/>
            <a:r>
              <a:rPr lang="zh-TW" altLang="en-US">
                <a:uFillTx/>
              </a:rPr>
              <a:t>第三層</a:t>
            </a:r>
          </a:p>
          <a:p>
            <a:pPr lvl="3" rtl="0"/>
            <a:r>
              <a:rPr lang="zh-TW" altLang="en-US">
                <a:uFillTx/>
              </a:rPr>
              <a:t>第四層</a:t>
            </a:r>
          </a:p>
          <a:p>
            <a:pPr lvl="4" rtl="0"/>
            <a:r>
              <a:rPr lang="zh-TW" altLang="en-US">
                <a:uFillTx/>
              </a:rPr>
              <a:t>第五層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3B2F6B44-AEB2-4F28-B485-24F434EF3677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4000" b="0">
                <a:uFillTx/>
              </a:defRPr>
            </a:lvl1pPr>
          </a:lstStyle>
          <a:p>
            <a:pPr rtl="0"/>
            <a:r>
              <a:rPr lang="zh-TW" altLang="en-US">
                <a:uFillTx/>
              </a:rPr>
              <a:t>按一下以編輯母片標題樣式</a:t>
            </a:r>
            <a:endParaRPr lang="zh-TW" altLang="en-US" dirty="0">
              <a:uFillTx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pPr rtl="0"/>
            <a:r>
              <a:rPr lang="zh-TW" altLang="en-US">
                <a:uFillTx/>
              </a:rPr>
              <a:t>按一下圖示以新增圖片</a:t>
            </a:r>
            <a:endParaRPr lang="zh-TW" altLang="en-US" dirty="0">
              <a:uFillTx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uFillTx/>
              </a:defRPr>
            </a:lvl1pPr>
            <a:lvl2pPr marL="457200" indent="0">
              <a:buNone/>
              <a:defRPr sz="1200">
                <a:uFillTx/>
              </a:defRPr>
            </a:lvl2pPr>
            <a:lvl3pPr marL="914400" indent="0">
              <a:buNone/>
              <a:defRPr sz="1000">
                <a:uFillTx/>
              </a:defRPr>
            </a:lvl3pPr>
            <a:lvl4pPr marL="1371600" indent="0">
              <a:buNone/>
              <a:defRPr sz="900">
                <a:uFillTx/>
              </a:defRPr>
            </a:lvl4pPr>
            <a:lvl5pPr marL="1828800" indent="0">
              <a:buNone/>
              <a:defRPr sz="900">
                <a:uFillTx/>
              </a:defRPr>
            </a:lvl5pPr>
            <a:lvl6pPr marL="2286000" indent="0">
              <a:buNone/>
              <a:defRPr sz="900">
                <a:uFillTx/>
              </a:defRPr>
            </a:lvl6pPr>
            <a:lvl7pPr marL="2743200" indent="0">
              <a:buNone/>
              <a:defRPr sz="900">
                <a:uFillTx/>
              </a:defRPr>
            </a:lvl7pPr>
            <a:lvl8pPr marL="3200400" indent="0">
              <a:buNone/>
              <a:defRPr sz="900">
                <a:uFillTx/>
              </a:defRPr>
            </a:lvl8pPr>
            <a:lvl9pPr marL="3657600" indent="0">
              <a:buNone/>
              <a:defRPr sz="900">
                <a:uFillTx/>
              </a:defRPr>
            </a:lvl9pPr>
          </a:lstStyle>
          <a:p>
            <a:pPr lvl="0" rtl="0"/>
            <a:r>
              <a:rPr lang="zh-TW" altLang="en-US">
                <a:uFillTx/>
              </a:rPr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uFillTx/>
              </a:defRPr>
            </a:lvl1pPr>
          </a:lstStyle>
          <a:p>
            <a:fld id="{147071C5-C0A1-498E-85BC-8888E0CF3DE5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n-US" altLang="zh-TW" smtClean="0">
                <a:uFillTx/>
              </a:rPr>
              <a:t>‹#›</a:t>
            </a:fld>
            <a:endParaRPr lang="zh-TW" altLang="en-US" dirty="0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lumMod val="95000"/>
              </a:schemeClr>
            </a:gs>
            <a:gs pos="40000">
              <a:schemeClr val="bg2"/>
            </a:gs>
            <a:gs pos="69000">
              <a:schemeClr val="bg1"/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/>
          </p:cNvSpPr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/>
            <a:endParaRPr lang="zh-TW" altLang="en-US" sz="2400" dirty="0"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>
                <a:uFillTx/>
              </a:rPr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>
                <a:uFillTx/>
              </a:rPr>
              <a:t>按一下以編輯母片文字樣式</a:t>
            </a:r>
          </a:p>
          <a:p>
            <a:pPr lvl="1" rtl="0"/>
            <a:r>
              <a:rPr lang="zh-TW" altLang="en-US" dirty="0">
                <a:uFillTx/>
              </a:rPr>
              <a:t>第二層</a:t>
            </a:r>
          </a:p>
          <a:p>
            <a:pPr lvl="2" rtl="0"/>
            <a:r>
              <a:rPr lang="zh-TW" altLang="en-US" dirty="0">
                <a:uFillTx/>
              </a:rPr>
              <a:t>第三層</a:t>
            </a:r>
          </a:p>
          <a:p>
            <a:pPr lvl="3" rtl="0"/>
            <a:r>
              <a:rPr lang="zh-TW" altLang="en-US" dirty="0">
                <a:uFillTx/>
              </a:rPr>
              <a:t>第四層</a:t>
            </a:r>
          </a:p>
          <a:p>
            <a:pPr lvl="4" rtl="0"/>
            <a:r>
              <a:rPr lang="zh-TW" altLang="en-US" dirty="0">
                <a:uFillTx/>
              </a:rPr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>
                <a:uFillTx/>
              </a:rPr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286C04-F5F8-473F-B463-36B554D2D25E}" type="datetime2">
              <a:rPr lang="zh-TW" altLang="en-US" smtClean="0">
                <a:uFillTx/>
              </a:rPr>
              <a:t>2021年2月23日</a:t>
            </a:fld>
            <a:endParaRPr lang="zh-TW" altLang="en-US" dirty="0">
              <a:uFillTx/>
            </a:endParaRP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846940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36C87F6-986D-49E6-AF40-1B3A1EE8064D}" type="slidenum">
              <a:rPr lang="en-US" altLang="zh-TW" smtClean="0">
                <a:uFillTx/>
              </a:rPr>
              <a:pPr/>
              <a:t>‹#›</a:t>
            </a:fld>
            <a:endParaRPr lang="zh-TW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chen@csie.ntu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1217612" y="1915870"/>
            <a:ext cx="9753600" cy="17291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TW" sz="3800" i="1" cap="none" dirty="0">
                <a:solidFill>
                  <a:schemeClr val="accent6">
                    <a:lumMod val="50000"/>
                  </a:schemeClr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Object Oriented Programming</a:t>
            </a:r>
            <a: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</a:t>
            </a:r>
            <a:r>
              <a:rPr lang="zh-TW" altLang="en-US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Tutorials</a:t>
            </a:r>
            <a: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b="1" cap="none" dirty="0" smtClean="0">
                <a:solidFill>
                  <a:schemeClr val="tx1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Tutorial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#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</a:t>
            </a:r>
            <a:r>
              <a:rPr lang="zh-TW" altLang="en-US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en-US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</a:t>
            </a:r>
            <a:r>
              <a:rPr lang="it-IT" altLang="zh-TW" b="1" cap="none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lang="it-IT" altLang="zh-TW" b="1" cap="none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Prepare a Bitmap</a:t>
            </a:r>
            <a:endParaRPr lang="zh-TW" altLang="en-US" dirty="0"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副標題 2"/>
          <p:cNvSpPr>
            <a:spLocks noGrp="1"/>
          </p:cNvSpPr>
          <p:nvPr>
            <p:ph type="subTitle" idx="1"/>
          </p:nvPr>
        </p:nvSpPr>
        <p:spPr>
          <a:xfrm>
            <a:off x="2694012" y="4407826"/>
            <a:ext cx="6800800" cy="2294997"/>
          </a:xfrm>
        </p:spPr>
        <p:txBody>
          <a:bodyPr>
            <a:noAutofit/>
          </a:bodyPr>
          <a:lstStyle/>
          <a:p>
            <a:endParaRPr lang="en-US" altLang="zh-TW" sz="2400" b="1" dirty="0">
              <a:uFillTx/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cap="none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Shuo-Han Chen 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TW" altLang="en-US" sz="2400" dirty="0">
                <a:uFillTx/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陳碩漢</a:t>
            </a:r>
            <a:r>
              <a:rPr lang="en-US" altLang="zh-TW" sz="24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/>
            </a:r>
            <a:b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</a:br>
            <a:r>
              <a:rPr lang="en-US" altLang="zh-TW" sz="2400" i="1" u="sng" dirty="0">
                <a:solidFill>
                  <a:srgbClr val="0033CC"/>
                </a:solidFill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hlinkClick r:id="rId3"/>
              </a:rPr>
              <a:t>shchen@csie.ntut.edu.tw</a:t>
            </a: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US" altLang="zh-TW" sz="2400" i="1" u="sng" dirty="0">
              <a:solidFill>
                <a:srgbClr val="0033CC"/>
              </a:solidFill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Hong-</a:t>
            </a:r>
            <a:r>
              <a:rPr lang="en-US" altLang="zh-TW" sz="2400" dirty="0" err="1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Yue</a:t>
            </a:r>
            <a:r>
              <a:rPr lang="en-US" altLang="zh-TW" sz="2400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Technology Research Building 1223</a:t>
            </a:r>
            <a:endParaRPr lang="en-US" altLang="zh-TW" sz="2400" dirty="0">
              <a:uFillTx/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F </a:t>
            </a:r>
            <a:r>
              <a:rPr lang="en-US" altLang="zh-TW" sz="240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09</a:t>
            </a:r>
            <a:r>
              <a:rPr lang="en-US" altLang="zh-TW" sz="2400" dirty="0" smtClean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:10 </a:t>
            </a:r>
            <a:r>
              <a:rPr lang="en-US" altLang="zh-TW" sz="2400" dirty="0"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- 12:00</a:t>
            </a: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5302324" y="186529"/>
            <a:ext cx="6552728" cy="9978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uFillTx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  <a:uFillTx/>
              </a:defRPr>
            </a:lvl2pPr>
            <a:lvl3pPr eaLnBrk="1" hangingPunct="1">
              <a:defRPr>
                <a:solidFill>
                  <a:schemeClr val="tx2"/>
                </a:solidFill>
                <a:uFillTx/>
              </a:defRPr>
            </a:lvl3pPr>
            <a:lvl4pPr eaLnBrk="1" hangingPunct="1">
              <a:defRPr>
                <a:solidFill>
                  <a:schemeClr val="tx2"/>
                </a:solidFill>
                <a:uFillTx/>
              </a:defRPr>
            </a:lvl4pPr>
            <a:lvl5pPr eaLnBrk="1" hangingPunct="1">
              <a:defRPr>
                <a:solidFill>
                  <a:schemeClr val="tx2"/>
                </a:solidFill>
                <a:uFillTx/>
              </a:defRPr>
            </a:lvl5pPr>
            <a:lvl6pPr eaLnBrk="1" hangingPunct="1">
              <a:defRPr>
                <a:solidFill>
                  <a:schemeClr val="tx2"/>
                </a:solidFill>
                <a:uFillTx/>
              </a:defRPr>
            </a:lvl6pPr>
            <a:lvl7pPr eaLnBrk="1" hangingPunct="1">
              <a:defRPr>
                <a:solidFill>
                  <a:schemeClr val="tx2"/>
                </a:solidFill>
                <a:uFillTx/>
              </a:defRPr>
            </a:lvl7pPr>
            <a:lvl8pPr eaLnBrk="1" hangingPunct="1">
              <a:defRPr>
                <a:solidFill>
                  <a:schemeClr val="tx2"/>
                </a:solidFill>
                <a:uFillTx/>
              </a:defRPr>
            </a:lvl8pPr>
            <a:lvl9pPr eaLnBrk="1" hangingPunct="1">
              <a:defRPr>
                <a:solidFill>
                  <a:schemeClr val="tx2"/>
                </a:solidFill>
                <a:uFillTx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TW" sz="2400" cap="none" dirty="0">
                <a:solidFill>
                  <a:schemeClr val="tx1"/>
                </a:solidFill>
                <a:uFillTx/>
                <a:latin typeface="Calibri" panose="020F0502020204030204" pitchFamily="34" charset="0"/>
                <a:ea typeface="Microsoft JhengHei UI" panose="020B0604030504040204" pitchFamily="34" charset="-120"/>
                <a:cs typeface="Calibri" panose="020F0502020204030204" pitchFamily="34" charset="0"/>
              </a:rPr>
              <a:t>Department of Computer Science and Information Engineering</a:t>
            </a:r>
          </a:p>
        </p:txBody>
      </p:sp>
      <p:pic>
        <p:nvPicPr>
          <p:cNvPr id="2052" name="Picture 4" descr="國立臺北科技大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8081" y="432905"/>
            <a:ext cx="4501016" cy="720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193762" y="1844824"/>
            <a:ext cx="11877314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I</a:t>
            </a:r>
            <a:r>
              <a:rPr lang="en-US" altLang="zh-TW" sz="4000" dirty="0" smtClean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 Game Framework 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4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Tutorial 1 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在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畫面中顯示</a:t>
            </a:r>
            <a:r>
              <a:rPr lang="zh-TW" alt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圖片</a:t>
            </a:r>
            <a:endParaRPr lang="zh-TW" altLang="en-US" sz="2800" dirty="0"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161240" cy="1728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打開 </a:t>
            </a:r>
            <a:r>
              <a:rPr lang="en-US" altLang="zh-TW" sz="2800" b="1" cap="none" dirty="0"/>
              <a:t>HTML5/demo/ </a:t>
            </a:r>
            <a:r>
              <a:rPr lang="en-US" altLang="zh-TW" sz="2800" b="1" cap="none" dirty="0" err="1" smtClean="0"/>
              <a:t>OOPLab_Sample</a:t>
            </a:r>
            <a:endParaRPr lang="en-US" altLang="zh-TW" sz="2800" b="1" cap="none" dirty="0" smtClean="0"/>
          </a:p>
          <a:p>
            <a:endParaRPr lang="en-US" altLang="zh-TW" sz="2800" b="1" cap="none" dirty="0" smtClean="0"/>
          </a:p>
          <a:p>
            <a:r>
              <a:rPr lang="en-US" altLang="zh-TW" sz="2800" b="1" cap="none" dirty="0" smtClean="0"/>
              <a:t>2.</a:t>
            </a:r>
            <a:r>
              <a:rPr lang="zh-TW" altLang="en-US" sz="2800" b="1" cap="none" dirty="0" smtClean="0"/>
              <a:t>準備</a:t>
            </a:r>
            <a:r>
              <a:rPr lang="zh-TW" altLang="en-US" sz="2800" b="1" cap="none" dirty="0"/>
              <a:t>一張圖片，將圖像檔案，</a:t>
            </a:r>
            <a:r>
              <a:rPr lang="zh-TW" altLang="en-US" sz="2800" b="1" cap="none" dirty="0" smtClean="0"/>
              <a:t>放置在 </a:t>
            </a:r>
            <a:r>
              <a:rPr lang="en-US" altLang="zh-TW" sz="2800" b="1" cap="none" dirty="0" err="1" smtClean="0"/>
              <a:t>OOPLab_Sample</a:t>
            </a:r>
            <a:r>
              <a:rPr lang="en-US" altLang="zh-TW" sz="2800" b="1" cap="none" dirty="0" smtClean="0"/>
              <a:t>\</a:t>
            </a:r>
            <a:r>
              <a:rPr lang="en-US" altLang="zh-TW" sz="2800" b="1" cap="none" dirty="0" err="1" smtClean="0"/>
              <a:t>game_sample</a:t>
            </a:r>
            <a:r>
              <a:rPr lang="en-US" altLang="zh-TW" sz="2800" b="1" cap="none" dirty="0" smtClean="0"/>
              <a:t>\image </a:t>
            </a:r>
            <a:r>
              <a:rPr lang="zh-TW" altLang="en-US" sz="2800" b="1" cap="none" dirty="0" smtClean="0"/>
              <a:t>資料夾</a:t>
            </a:r>
            <a:r>
              <a:rPr lang="zh-TW" altLang="en-US" sz="2800" b="1" cap="none" dirty="0"/>
              <a:t>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2060848"/>
            <a:ext cx="7448898" cy="456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108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宣告圖片物件：打開 </a:t>
            </a:r>
            <a:r>
              <a:rPr lang="en-US" altLang="zh-TW" sz="2800" b="1" cap="none" dirty="0" err="1"/>
              <a:t>game_sample</a:t>
            </a:r>
            <a:r>
              <a:rPr lang="en-US" altLang="zh-TW" sz="2800" b="1" cap="none" dirty="0"/>
              <a:t>\</a:t>
            </a:r>
            <a:r>
              <a:rPr lang="en-US" altLang="zh-TW" sz="2800" b="1" cap="none" dirty="0" err="1"/>
              <a:t>js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資料夾中的 </a:t>
            </a:r>
            <a:r>
              <a:rPr lang="en-US" altLang="zh-TW" sz="2800" b="1" cap="none" dirty="0"/>
              <a:t>myGameLevel1.js, 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load function</a:t>
            </a:r>
            <a:r>
              <a:rPr lang="zh-TW" altLang="en-US" sz="2800" b="1" cap="none" dirty="0"/>
              <a:t>內宣告如下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1556792"/>
            <a:ext cx="789207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13892" y="5013176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Note</a:t>
            </a:r>
            <a:r>
              <a:rPr lang="zh-TW" altLang="en-US" dirty="0"/>
              <a:t>：在 </a:t>
            </a:r>
            <a:r>
              <a:rPr lang="en-US" altLang="zh-TW" dirty="0"/>
              <a:t>Html5 Game Framework </a:t>
            </a:r>
            <a:r>
              <a:rPr lang="zh-TW" altLang="en-US" dirty="0"/>
              <a:t>中 的圖片 可以 放到 </a:t>
            </a:r>
            <a:r>
              <a:rPr lang="en-US" altLang="zh-TW" dirty="0" err="1"/>
              <a:t>rootScene</a:t>
            </a:r>
            <a:r>
              <a:rPr lang="en-US" altLang="zh-TW" dirty="0"/>
              <a:t> </a:t>
            </a:r>
            <a:r>
              <a:rPr lang="zh-TW" altLang="en-US" dirty="0"/>
              <a:t>上 畫出來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執行結果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268760"/>
            <a:ext cx="85217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「presentation background」的圖片搜尋結果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27384"/>
            <a:ext cx="12188825" cy="6853237"/>
          </a:xfrm>
          <a:prstGeom prst="rect">
            <a:avLst/>
          </a:prstGeom>
          <a:noFill/>
        </p:spPr>
      </p:pic>
      <p:sp>
        <p:nvSpPr>
          <p:cNvPr id="10" name="文字方塊 9"/>
          <p:cNvSpPr txBox="1">
            <a:spLocks/>
          </p:cNvSpPr>
          <p:nvPr/>
        </p:nvSpPr>
        <p:spPr>
          <a:xfrm>
            <a:off x="2216800" y="1844824"/>
            <a:ext cx="7755264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4000" dirty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Part II</a:t>
            </a:r>
            <a:r>
              <a:rPr lang="en-US" altLang="zh-TW" sz="4000" dirty="0" smtClean="0"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lnSpc>
                <a:spcPct val="90000"/>
              </a:lnSpc>
            </a:pPr>
            <a:r>
              <a:rPr lang="en-US" altLang="zh-TW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HTML5 Game Framework </a:t>
            </a:r>
            <a:r>
              <a:rPr lang="zh-TW" altLang="en-US" sz="4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使用</a:t>
            </a:r>
            <a:r>
              <a:rPr lang="zh-TW" altLang="en-US" sz="4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說明</a:t>
            </a:r>
            <a:endParaRPr lang="en-US" altLang="zh-TW" sz="4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Tutorial 1 B: 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在畫面中顯示圖片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161240" cy="17281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 smtClean="0"/>
              <a:t>1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打開 </a:t>
            </a:r>
            <a:r>
              <a:rPr lang="en-US" altLang="zh-TW" sz="2800" b="1" cap="none" dirty="0"/>
              <a:t>HTML5/demo/ </a:t>
            </a:r>
            <a:r>
              <a:rPr lang="en-US" altLang="zh-TW" sz="2800" b="1" cap="none" dirty="0" err="1" smtClean="0"/>
              <a:t>OOPLab_Sample</a:t>
            </a:r>
            <a:endParaRPr lang="en-US" altLang="zh-TW" sz="2800" b="1" cap="none" dirty="0" smtClean="0"/>
          </a:p>
          <a:p>
            <a:endParaRPr lang="en-US" altLang="zh-TW" sz="2800" b="1" cap="none" dirty="0" smtClean="0"/>
          </a:p>
          <a:p>
            <a:r>
              <a:rPr lang="en-US" altLang="zh-TW" sz="2800" b="1" cap="none" dirty="0" smtClean="0"/>
              <a:t>2.</a:t>
            </a:r>
            <a:r>
              <a:rPr lang="zh-TW" altLang="en-US" sz="2800" b="1" cap="none" dirty="0" smtClean="0"/>
              <a:t>準備</a:t>
            </a:r>
            <a:r>
              <a:rPr lang="zh-TW" altLang="en-US" sz="2800" b="1" cap="none" dirty="0"/>
              <a:t>一張圖片，將圖像檔案，</a:t>
            </a:r>
            <a:r>
              <a:rPr lang="zh-TW" altLang="en-US" sz="2800" b="1" cap="none" dirty="0" smtClean="0"/>
              <a:t>放置在 </a:t>
            </a:r>
            <a:r>
              <a:rPr lang="en-US" altLang="zh-TW" sz="2800" b="1" cap="none" dirty="0" err="1" smtClean="0"/>
              <a:t>OOPLab_Sample</a:t>
            </a:r>
            <a:r>
              <a:rPr lang="en-US" altLang="zh-TW" sz="2800" b="1" cap="none" dirty="0" smtClean="0"/>
              <a:t>\</a:t>
            </a:r>
            <a:r>
              <a:rPr lang="en-US" altLang="zh-TW" sz="2800" b="1" cap="none" dirty="0" err="1" smtClean="0"/>
              <a:t>game_sample</a:t>
            </a:r>
            <a:r>
              <a:rPr lang="en-US" altLang="zh-TW" sz="2800" b="1" cap="none" dirty="0" smtClean="0"/>
              <a:t>\image </a:t>
            </a:r>
            <a:r>
              <a:rPr lang="zh-TW" altLang="en-US" sz="2800" b="1" cap="none" dirty="0" smtClean="0"/>
              <a:t>資料夾</a:t>
            </a:r>
            <a:r>
              <a:rPr lang="zh-TW" altLang="en-US" sz="2800" b="1" cap="none" dirty="0"/>
              <a:t>。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2060848"/>
            <a:ext cx="7448898" cy="456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440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2"/>
          <p:cNvSpPr txBox="1">
            <a:spLocks/>
          </p:cNvSpPr>
          <p:nvPr/>
        </p:nvSpPr>
        <p:spPr>
          <a:xfrm>
            <a:off x="693812" y="188640"/>
            <a:ext cx="11233248" cy="1088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3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宣告圖片物件：打開 </a:t>
            </a:r>
            <a:r>
              <a:rPr lang="en-US" altLang="zh-TW" sz="2800" b="1" cap="none" dirty="0" err="1"/>
              <a:t>game_sample</a:t>
            </a:r>
            <a:r>
              <a:rPr lang="en-US" altLang="zh-TW" sz="2800" b="1" cap="none" dirty="0"/>
              <a:t>\</a:t>
            </a:r>
            <a:r>
              <a:rPr lang="en-US" altLang="zh-TW" sz="2800" b="1" cap="none" dirty="0" err="1"/>
              <a:t>js</a:t>
            </a:r>
            <a:r>
              <a:rPr lang="en-US" altLang="zh-TW" sz="2800" b="1" cap="none" dirty="0"/>
              <a:t> </a:t>
            </a:r>
            <a:r>
              <a:rPr lang="zh-TW" altLang="en-US" sz="2800" b="1" cap="none" dirty="0"/>
              <a:t>資料夾中的 </a:t>
            </a:r>
            <a:r>
              <a:rPr lang="en-US" altLang="zh-TW" sz="2800" b="1" cap="none" dirty="0"/>
              <a:t>myGameLevel1.js, </a:t>
            </a:r>
            <a:r>
              <a:rPr lang="zh-TW" altLang="en-US" sz="2800" b="1" cap="none" dirty="0"/>
              <a:t>在 </a:t>
            </a:r>
            <a:r>
              <a:rPr lang="en-US" altLang="zh-TW" sz="2800" b="1" cap="none" dirty="0"/>
              <a:t>load function</a:t>
            </a:r>
            <a:r>
              <a:rPr lang="zh-TW" altLang="en-US" sz="2800" b="1" cap="none" dirty="0"/>
              <a:t>內宣告如下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1556792"/>
            <a:ext cx="7892077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341884" y="3429000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並</a:t>
            </a:r>
            <a:r>
              <a:rPr lang="zh-TW" altLang="en-US" dirty="0" smtClean="0"/>
              <a:t>在</a:t>
            </a:r>
            <a:r>
              <a:rPr lang="en-US" altLang="zh-TW" dirty="0" smtClean="0"/>
              <a:t>draw </a:t>
            </a:r>
            <a:r>
              <a:rPr lang="en-US" altLang="zh-TW" dirty="0"/>
              <a:t>function</a:t>
            </a:r>
            <a:r>
              <a:rPr lang="zh-TW" altLang="en-US" dirty="0"/>
              <a:t>內加入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8" y="4149080"/>
            <a:ext cx="9235026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03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標題 2"/>
          <p:cNvSpPr txBox="1">
            <a:spLocks/>
          </p:cNvSpPr>
          <p:nvPr/>
        </p:nvSpPr>
        <p:spPr>
          <a:xfrm>
            <a:off x="693812" y="188640"/>
            <a:ext cx="11233248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accent1">
                    <a:lumMod val="50000"/>
                  </a:schemeClr>
                </a:solidFill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b="1" cap="none" dirty="0"/>
              <a:t>4</a:t>
            </a:r>
            <a:r>
              <a:rPr lang="en-US" altLang="zh-TW" sz="2800" b="1" cap="none" dirty="0" smtClean="0"/>
              <a:t>.</a:t>
            </a:r>
            <a:r>
              <a:rPr lang="zh-TW" altLang="en-US" sz="2800" b="1" cap="none" dirty="0"/>
              <a:t>執行結果</a:t>
            </a:r>
            <a:endParaRPr lang="en-US" altLang="zh-TW" sz="2800" b="1" cap="none" dirty="0">
              <a:uFillTx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268760"/>
            <a:ext cx="85217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321522"/>
      </p:ext>
    </p:extLst>
  </p:cSld>
  <p:clrMapOvr>
    <a:masterClrMapping/>
  </p:clrMapOvr>
</p:sld>
</file>

<file path=ppt/theme/theme1.xml><?xml version="1.0" encoding="utf-8"?>
<a:theme xmlns:a="http://schemas.openxmlformats.org/drawingml/2006/main" name="世界國家/地區報告簡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>
            <a:uFillTx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>
            <a:uFillTx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世界國家地區報告簡報</Template>
  <TotalTime>17440</TotalTime>
  <Words>226</Words>
  <Application>Microsoft Office PowerPoint</Application>
  <PresentationFormat>自訂</PresentationFormat>
  <Paragraphs>35</Paragraphs>
  <Slides>9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世界國家/地區報告簡報</vt:lpstr>
      <vt:lpstr>Object Oriented Programming HTML5 Tutorials Tutorial #1 : Prepare a Bitmap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CV, Research Statement and Future Research Direction</dc:title>
  <dc:creator>Shuo-Han Chen</dc:creator>
  <cp:lastModifiedBy>user</cp:lastModifiedBy>
  <cp:revision>522</cp:revision>
  <cp:lastPrinted>2020-01-09T04:10:42Z</cp:lastPrinted>
  <dcterms:created xsi:type="dcterms:W3CDTF">2019-11-24T21:24:40Z</dcterms:created>
  <dcterms:modified xsi:type="dcterms:W3CDTF">2021-02-23T12:41:22Z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