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1" r:id="rId3"/>
    <p:sldId id="262" r:id="rId4"/>
    <p:sldId id="263" r:id="rId5"/>
    <p:sldId id="264" r:id="rId6"/>
    <p:sldId id="265" r:id="rId7"/>
    <p:sldId id="272" r:id="rId8"/>
    <p:sldId id="273" r:id="rId9"/>
    <p:sldId id="279" r:id="rId10"/>
    <p:sldId id="280" r:id="rId11"/>
    <p:sldId id="281" r:id="rId12"/>
    <p:sldId id="277" r:id="rId13"/>
    <p:sldId id="278" r:id="rId14"/>
    <p:sldId id="282" r:id="rId15"/>
    <p:sldId id="283" r:id="rId16"/>
  </p:sldIdLst>
  <p:sldSz cx="12188825" cy="6858000"/>
  <p:notesSz cx="6858000" cy="9144000"/>
  <p:defaultTextStyle>
    <a:defPPr rtl="0">
      <a:defRPr lang="zh-TW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90" autoAdjust="0"/>
    <p:restoredTop sz="74092" autoAdjust="0"/>
  </p:normalViewPr>
  <p:slideViewPr>
    <p:cSldViewPr>
      <p:cViewPr>
        <p:scale>
          <a:sx n="90" d="100"/>
          <a:sy n="90" d="100"/>
        </p:scale>
        <p:origin x="-149" y="10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77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</a:defRPr>
            </a:lvl1pPr>
          </a:lstStyle>
          <a:p>
            <a:pPr rtl="0"/>
            <a:fld id="{0983028C-0BB7-4C61-9671-DFAF7F041764}" type="datetime2">
              <a:rPr lang="zh-TW" altLang="en-US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2021年2月23日</a:t>
            </a:fld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</a:defRPr>
            </a:lvl1pPr>
          </a:lstStyle>
          <a:p>
            <a:pPr rtl="0"/>
            <a:fld id="{A446DCAE-1661-43FF-8A44-43DAFDC1FD90}" type="slidenum">
              <a:rPr lang="en-US" altLang="zh-TW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83129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>
              <a:uFillTx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D9DDF99-8551-4748-A0EB-D0AE734518EE}" type="datetime2">
              <a:rPr lang="zh-TW" altLang="en-US" smtClean="0">
                <a:uFillTx/>
              </a:rPr>
              <a:pPr/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36" tIns="45719" rIns="91436" bIns="45719" rtlCol="0" anchor="ctr"/>
          <a:lstStyle/>
          <a:p>
            <a:pPr rtl="0"/>
            <a:endParaRPr lang="zh-TW" altLang="en-US" dirty="0">
              <a:uFillTx/>
            </a:endParaRPr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6" tIns="45719" rIns="91436" bIns="45719" rtlCol="0"/>
          <a:lstStyle/>
          <a:p>
            <a:pPr lvl="0" rtl="0"/>
            <a:r>
              <a:rPr lang="zh-TW" altLang="en-US" dirty="0">
                <a:uFillTx/>
              </a:rPr>
              <a:t>按一下以編輯母片文字樣式</a:t>
            </a:r>
          </a:p>
          <a:p>
            <a:pPr lvl="1" rtl="0"/>
            <a:r>
              <a:rPr lang="zh-TW" altLang="en-US" dirty="0">
                <a:uFillTx/>
              </a:rPr>
              <a:t>第二層</a:t>
            </a:r>
          </a:p>
          <a:p>
            <a:pPr lvl="2" rtl="0"/>
            <a:r>
              <a:rPr lang="zh-TW" altLang="en-US" dirty="0">
                <a:uFillTx/>
              </a:rPr>
              <a:t>第三層</a:t>
            </a:r>
          </a:p>
          <a:p>
            <a:pPr lvl="3" rtl="0"/>
            <a:r>
              <a:rPr lang="zh-TW" altLang="en-US" dirty="0">
                <a:uFillTx/>
              </a:rPr>
              <a:t>第四層</a:t>
            </a:r>
          </a:p>
          <a:p>
            <a:pPr lvl="4" rtl="0"/>
            <a:r>
              <a:rPr lang="zh-TW" altLang="en-US" dirty="0">
                <a:uFillTx/>
              </a:rPr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9C971FF-EF28-4195-A575-329446EFAA55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068952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Good Afternoon everyone</a:t>
            </a:r>
          </a:p>
          <a:p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I am Shuo-Han Chen, a postdoctoral research fellow at Academia</a:t>
            </a:r>
            <a:r>
              <a:rPr lang="en-US" altLang="zh-TW" baseline="0" dirty="0">
                <a:uFillTx/>
              </a:rPr>
              <a:t> </a:t>
            </a:r>
            <a:r>
              <a:rPr lang="en-US" altLang="zh-TW" baseline="0" dirty="0" err="1">
                <a:uFillTx/>
              </a:rPr>
              <a:t>Sinica</a:t>
            </a:r>
            <a:endParaRPr lang="en-US" altLang="zh-TW" baseline="0" dirty="0">
              <a:uFillTx/>
            </a:endParaRPr>
          </a:p>
          <a:p>
            <a:endParaRPr lang="en-US" altLang="zh-TW" dirty="0"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n-US" altLang="zh-TW" sz="1200" b="0" i="0" kern="1200" dirty="0">
                <a:solidFill>
                  <a:schemeClr val="tx1">
                    <a:lumMod val="50000"/>
                  </a:schemeClr>
                </a:solidFill>
                <a:effectLst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It is a great honor to be </a:t>
            </a:r>
            <a:r>
              <a:rPr lang="en-US" altLang="zh-TW" baseline="0" dirty="0">
                <a:uFillTx/>
              </a:rPr>
              <a:t>invited by the department for being here today</a:t>
            </a:r>
            <a:endParaRPr lang="en-US" altLang="zh-TW" dirty="0">
              <a:uFillTx/>
            </a:endParaRPr>
          </a:p>
          <a:p>
            <a:endParaRPr lang="zh-TW" altLang="en-US" dirty="0">
              <a:uFillTx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TW" smtClean="0">
                <a:uFillTx/>
              </a:rPr>
              <a:pPr/>
              <a:t>1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Thank you for listening. Now, I would like to end today’s talk by the Q &amp; A time.</a:t>
            </a:r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Thank you for listening. Now, I would like to end today’s talk by the Q &amp; A time.</a:t>
            </a:r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7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Here is more detail about me. I started working as a postdoctoral research fellow at the </a:t>
            </a:r>
            <a:r>
              <a:rPr lang="en-US" altLang="zh-TW" sz="1200" dirty="0">
                <a:uFillTx/>
                <a:latin typeface="Arial" panose="020B0604020202020204" pitchFamily="34" charset="0"/>
                <a:cs typeface="Arial" panose="020B0604020202020204" pitchFamily="34" charset="0"/>
              </a:rPr>
              <a:t>Institute of Information Science, </a:t>
            </a:r>
            <a:r>
              <a:rPr lang="en-US" altLang="zh-TW" dirty="0">
                <a:uFillTx/>
              </a:rPr>
              <a:t>Academia </a:t>
            </a:r>
            <a:r>
              <a:rPr lang="en-US" altLang="zh-TW" dirty="0" err="1">
                <a:uFillTx/>
              </a:rPr>
              <a:t>Sinica</a:t>
            </a:r>
            <a:r>
              <a:rPr lang="en-US" altLang="zh-TW" dirty="0">
                <a:uFillTx/>
              </a:rPr>
              <a:t> since March 2018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During my fellowship, I have been to the Purdue University USA and the Chinese University of Hong Kong for visiting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Before my fellowship, I spent two and half years for my </a:t>
            </a:r>
            <a:r>
              <a:rPr lang="en-US" altLang="zh-TW" dirty="0" err="1">
                <a:uFillTx/>
              </a:rPr>
              <a:t>phd</a:t>
            </a:r>
            <a:r>
              <a:rPr lang="en-US" altLang="zh-TW" dirty="0">
                <a:uFillTx/>
              </a:rPr>
              <a:t> degree at the CS Department of National Tsing Hua University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My research interests mainly lies in 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the next generation memory/storage architecture designs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Emerging non-volatile memory and storage technologies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marL="0" marR="0" lvl="0" indent="0" algn="l" defTabSz="9143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n-US" altLang="zh-TW" dirty="0">
                <a:uFillTx/>
              </a:rPr>
              <a:t>Low power system designs for artificial neural networks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In the past few years, I have revived few awards and a best paper nomination at DAC conference, which is a top rated conference in the EDA</a:t>
            </a:r>
            <a:r>
              <a:rPr lang="zh-TW" altLang="en-US" dirty="0">
                <a:uFillTx/>
              </a:rPr>
              <a:t> </a:t>
            </a:r>
            <a:r>
              <a:rPr lang="en-US" altLang="zh-TW" dirty="0">
                <a:uFillTx/>
              </a:rPr>
              <a:t>field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8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Thank you for listening. Now, I would like to end today’s talk by the Q &amp; A time.</a:t>
            </a:r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12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zh-TW" altLang="en-US" dirty="0">
              <a:solidFill>
                <a:schemeClr val="lt1"/>
              </a:solidFill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按一下以編輯母片子標題樣式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2E24C17-B68E-4A47-84B1-84A76ECE54D9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>
          <a:xfrm>
            <a:off x="10971213" y="6481763"/>
            <a:ext cx="1143001" cy="180974"/>
          </a:xfrm>
        </p:spPr>
        <p:txBody>
          <a:bodyPr rtlCol="0"/>
          <a:lstStyle>
            <a:lvl1pPr>
              <a:defRPr sz="2800">
                <a:uFillTx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1267C61-F72F-4FE9-83DF-F722C6D03596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>
                <a:uFillTx/>
              </a:defRPr>
            </a:lvl7pPr>
            <a:lvl8pPr>
              <a:defRPr>
                <a:uFillTx/>
              </a:defRPr>
            </a:lvl8pPr>
            <a:lvl9pPr>
              <a:defRPr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EC64960-53E7-451A-A53B-07A6AC27CFA4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  <a:lvl9pPr>
              <a:defRPr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F2BF7E4F-FB81-4CA9-95D5-9F4411C12724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E89D5C7-1272-4E59-936B-C4A0B3E29142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 baseline="0">
                <a:uFillTx/>
              </a:defRPr>
            </a:lvl7pPr>
            <a:lvl8pPr>
              <a:defRPr sz="1600" baseline="0">
                <a:uFillTx/>
              </a:defRPr>
            </a:lvl8pPr>
            <a:lvl9pPr>
              <a:defRPr sz="16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3BD917B-D4E0-44FD-AA59-07341E044A29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rtlCol="0"/>
          <a:lstStyle>
            <a:lvl1pPr>
              <a:defRPr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>
                <a:uFillTx/>
              </a:defRPr>
            </a:lvl8pPr>
            <a:lvl9pPr>
              <a:defRPr sz="14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 baseline="0">
                <a:uFillTx/>
              </a:defRPr>
            </a:lvl8pPr>
            <a:lvl9pPr>
              <a:defRPr sz="14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6C4E559-B3E6-4741-A798-BF459CEFB875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E59EE6D-4CA4-4633-9A33-1A18EF2B875F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6391E873-6C8B-40FA-8927-8DE97E21F05E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B2F6B44-AEB2-4F28-B485-24F434EF3677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按一下圖示以新增圖片</a:t>
            </a:r>
            <a:endParaRPr lang="zh-TW" altLang="en-US" dirty="0">
              <a:uFillTx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47071C5-C0A1-498E-85BC-8888E0CF3DE5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lumMod val="95000"/>
              </a:schemeClr>
            </a:gs>
            <a:gs pos="40000">
              <a:schemeClr val="bg2"/>
            </a:gs>
            <a:gs pos="69000">
              <a:schemeClr val="bg1"/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endParaRPr lang="zh-TW" altLang="en-US" sz="2400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>
                <a:uFillTx/>
              </a:rPr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>
                <a:uFillTx/>
              </a:rPr>
              <a:t>按一下以編輯母片文字樣式</a:t>
            </a:r>
          </a:p>
          <a:p>
            <a:pPr lvl="1" rtl="0"/>
            <a:r>
              <a:rPr lang="zh-TW" altLang="en-US" dirty="0">
                <a:uFillTx/>
              </a:rPr>
              <a:t>第二層</a:t>
            </a:r>
          </a:p>
          <a:p>
            <a:pPr lvl="2" rtl="0"/>
            <a:r>
              <a:rPr lang="zh-TW" altLang="en-US" dirty="0">
                <a:uFillTx/>
              </a:rPr>
              <a:t>第三層</a:t>
            </a:r>
          </a:p>
          <a:p>
            <a:pPr lvl="3" rtl="0"/>
            <a:r>
              <a:rPr lang="zh-TW" altLang="en-US" dirty="0">
                <a:uFillTx/>
              </a:rPr>
              <a:t>第四層</a:t>
            </a:r>
          </a:p>
          <a:p>
            <a:pPr lvl="4" rtl="0"/>
            <a:r>
              <a:rPr lang="zh-TW" altLang="en-US" dirty="0">
                <a:uFillTx/>
              </a:rPr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7286C04-F5F8-473F-B463-36B554D2D25E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846940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chen@csie.ntut.edu.t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ctrTitle"/>
          </p:nvPr>
        </p:nvSpPr>
        <p:spPr>
          <a:xfrm>
            <a:off x="1217612" y="1915870"/>
            <a:ext cx="9753600" cy="1729154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altLang="zh-TW" sz="3800" i="1" cap="none" dirty="0">
                <a:solidFill>
                  <a:schemeClr val="accent6">
                    <a:lumMod val="50000"/>
                  </a:schemeClr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Object Oriented Programming</a:t>
            </a:r>
            <a:r>
              <a:rPr lang="en-US" altLang="zh-TW" b="1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/>
            </a:r>
            <a:br>
              <a:rPr lang="en-US" altLang="zh-TW" b="1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b="1" cap="none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Windows </a:t>
            </a:r>
            <a:r>
              <a:rPr lang="en-US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Tutorials</a:t>
            </a:r>
            <a:r>
              <a:rPr lang="en-US" altLang="zh-TW" b="1" cap="none" dirty="0" smtClean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/>
            </a:r>
            <a:br>
              <a:rPr lang="en-US" altLang="zh-TW" b="1" cap="none" dirty="0" smtClean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it-IT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Tutorial #</a:t>
            </a:r>
            <a:r>
              <a:rPr lang="it-IT" altLang="zh-TW" b="1" cap="none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2</a:t>
            </a:r>
            <a:r>
              <a:rPr lang="zh-TW" altLang="en-US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:</a:t>
            </a:r>
            <a:r>
              <a:rPr lang="it-IT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Display </a:t>
            </a:r>
            <a:r>
              <a:rPr lang="it-IT" altLang="zh-TW" b="1" cap="none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 Bitmap</a:t>
            </a:r>
            <a:endParaRPr lang="zh-TW" altLang="en-US" dirty="0">
              <a:solidFill>
                <a:schemeClr val="tx1"/>
              </a:solidFill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副標題 2"/>
          <p:cNvSpPr>
            <a:spLocks noGrp="1"/>
          </p:cNvSpPr>
          <p:nvPr>
            <p:ph type="subTitle" idx="1"/>
          </p:nvPr>
        </p:nvSpPr>
        <p:spPr>
          <a:xfrm>
            <a:off x="2694012" y="4407826"/>
            <a:ext cx="6800800" cy="2294997"/>
          </a:xfrm>
        </p:spPr>
        <p:txBody>
          <a:bodyPr>
            <a:noAutofit/>
          </a:bodyPr>
          <a:lstStyle/>
          <a:p>
            <a:endParaRPr lang="en-US" altLang="zh-TW" sz="2400" b="1" dirty="0">
              <a:uFillTx/>
              <a:latin typeface="Calibri" panose="020F0502020204030204" pitchFamily="34" charset="0"/>
              <a:ea typeface="標楷體" pitchFamily="65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cap="none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Shuo-Han Chen 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zh-TW" altLang="en-US" sz="2400" dirty="0">
                <a:uFillTx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陳碩漢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  <a: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/>
            </a:r>
            <a:b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sz="2400" i="1" u="sng" dirty="0">
                <a:solidFill>
                  <a:srgbClr val="0033CC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hlinkClick r:id="rId3"/>
              </a:rPr>
              <a:t>shchen@csie.ntut.edu.tw</a:t>
            </a:r>
            <a:endParaRPr lang="en-US" altLang="zh-TW" sz="2400" i="1" u="sng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US" altLang="zh-TW" sz="2400" i="1" u="sng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Hong-</a:t>
            </a:r>
            <a:r>
              <a:rPr lang="en-US" altLang="zh-TW" sz="24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Yue</a:t>
            </a: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Technology Research Building 1223</a:t>
            </a: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dirty="0" smtClean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 </a:t>
            </a:r>
            <a:r>
              <a:rPr lang="en-US" altLang="zh-TW" sz="2400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09</a:t>
            </a:r>
            <a:r>
              <a:rPr lang="en-US" altLang="zh-TW" sz="2400" dirty="0" smtClean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:10 </a:t>
            </a:r>
            <a: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- 12:00</a:t>
            </a:r>
          </a:p>
        </p:txBody>
      </p:sp>
      <p:sp>
        <p:nvSpPr>
          <p:cNvPr id="22" name="標題 1"/>
          <p:cNvSpPr txBox="1">
            <a:spLocks/>
          </p:cNvSpPr>
          <p:nvPr/>
        </p:nvSpPr>
        <p:spPr>
          <a:xfrm>
            <a:off x="5302324" y="186529"/>
            <a:ext cx="6552728" cy="99789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  <a:uFillTx/>
              </a:defRPr>
            </a:lvl2pPr>
            <a:lvl3pPr eaLnBrk="1" hangingPunct="1">
              <a:defRPr>
                <a:solidFill>
                  <a:schemeClr val="tx2"/>
                </a:solidFill>
                <a:uFillTx/>
              </a:defRPr>
            </a:lvl3pPr>
            <a:lvl4pPr eaLnBrk="1" hangingPunct="1">
              <a:defRPr>
                <a:solidFill>
                  <a:schemeClr val="tx2"/>
                </a:solidFill>
                <a:uFillTx/>
              </a:defRPr>
            </a:lvl4pPr>
            <a:lvl5pPr eaLnBrk="1" hangingPunct="1">
              <a:defRPr>
                <a:solidFill>
                  <a:schemeClr val="tx2"/>
                </a:solidFill>
                <a:uFillTx/>
              </a:defRPr>
            </a:lvl5pPr>
            <a:lvl6pPr eaLnBrk="1" hangingPunct="1">
              <a:defRPr>
                <a:solidFill>
                  <a:schemeClr val="tx2"/>
                </a:solidFill>
                <a:uFillTx/>
              </a:defRPr>
            </a:lvl6pPr>
            <a:lvl7pPr eaLnBrk="1" hangingPunct="1">
              <a:defRPr>
                <a:solidFill>
                  <a:schemeClr val="tx2"/>
                </a:solidFill>
                <a:uFillTx/>
              </a:defRPr>
            </a:lvl7pPr>
            <a:lvl8pPr eaLnBrk="1" hangingPunct="1">
              <a:defRPr>
                <a:solidFill>
                  <a:schemeClr val="tx2"/>
                </a:solidFill>
                <a:uFillTx/>
              </a:defRPr>
            </a:lvl8pPr>
            <a:lvl9pPr eaLnBrk="1" hangingPunct="1">
              <a:defRPr>
                <a:solidFill>
                  <a:schemeClr val="tx2"/>
                </a:solidFill>
                <a:uFillTx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zh-TW" sz="2400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Department of Computer Science and Information Engineering</a:t>
            </a:r>
          </a:p>
        </p:txBody>
      </p:sp>
      <p:pic>
        <p:nvPicPr>
          <p:cNvPr id="2052" name="Picture 4" descr="國立臺北科技大學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8081" y="432905"/>
            <a:ext cx="4501016" cy="7201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65820" y="3254725"/>
            <a:ext cx="92890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(c) </a:t>
            </a:r>
            <a:r>
              <a:rPr lang="zh-TW" altLang="en-US" dirty="0"/>
              <a:t>將圖形貼到螢幕：</a:t>
            </a:r>
            <a:r>
              <a:rPr lang="en-US" altLang="zh-TW" dirty="0" err="1"/>
              <a:t>CGameStateRun</a:t>
            </a:r>
            <a:r>
              <a:rPr lang="en-US" altLang="zh-TW" dirty="0"/>
              <a:t>::</a:t>
            </a:r>
            <a:r>
              <a:rPr lang="en-US" altLang="zh-TW" dirty="0" err="1"/>
              <a:t>OnShow</a:t>
            </a:r>
            <a:r>
              <a:rPr lang="en-US" altLang="zh-TW" dirty="0"/>
              <a:t>()</a:t>
            </a:r>
            <a:r>
              <a:rPr lang="zh-TW" altLang="en-US" dirty="0"/>
              <a:t>加入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zh-TW" altLang="en-US" dirty="0"/>
              <a:t>特別注意要加在</a:t>
            </a:r>
            <a:r>
              <a:rPr lang="en-US" altLang="zh-TW" dirty="0" err="1" smtClean="0"/>
              <a:t>OnShow</a:t>
            </a:r>
            <a:r>
              <a:rPr lang="zh-TW" altLang="en-US" dirty="0" smtClean="0"/>
              <a:t>的</a:t>
            </a:r>
            <a:r>
              <a:rPr lang="zh-TW" altLang="en-US" dirty="0"/>
              <a:t>最後面，免得圖被其他的圖蓋住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988" y="4077072"/>
            <a:ext cx="2664296" cy="1955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矩形 21"/>
          <p:cNvSpPr>
            <a:spLocks/>
          </p:cNvSpPr>
          <p:nvPr/>
        </p:nvSpPr>
        <p:spPr>
          <a:xfrm>
            <a:off x="2782044" y="5413358"/>
            <a:ext cx="2016224" cy="3208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uFillTx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5820" y="331049"/>
            <a:ext cx="6311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(b) </a:t>
            </a:r>
            <a:r>
              <a:rPr lang="zh-TW" altLang="en-US" dirty="0"/>
              <a:t>指定圖形的座標：</a:t>
            </a:r>
            <a:r>
              <a:rPr lang="en-US" altLang="zh-TW" dirty="0" err="1"/>
              <a:t>CGameStateRun</a:t>
            </a:r>
            <a:r>
              <a:rPr lang="en-US" altLang="zh-TW" dirty="0"/>
              <a:t>::</a:t>
            </a:r>
            <a:r>
              <a:rPr lang="en-US" altLang="zh-TW" dirty="0" err="1"/>
              <a:t>OnMove</a:t>
            </a:r>
            <a:r>
              <a:rPr lang="en-US" altLang="zh-TW" dirty="0"/>
              <a:t>()</a:t>
            </a:r>
            <a:r>
              <a:rPr lang="zh-TW" altLang="en-US" dirty="0"/>
              <a:t>加入：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979" y="907113"/>
            <a:ext cx="5807097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>
            <a:spLocks/>
          </p:cNvSpPr>
          <p:nvPr/>
        </p:nvSpPr>
        <p:spPr>
          <a:xfrm>
            <a:off x="2410708" y="1699201"/>
            <a:ext cx="2099527" cy="3208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30069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標題 2"/>
          <p:cNvSpPr txBox="1">
            <a:spLocks/>
          </p:cNvSpPr>
          <p:nvPr/>
        </p:nvSpPr>
        <p:spPr>
          <a:xfrm>
            <a:off x="693812" y="188640"/>
            <a:ext cx="11089232" cy="8640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b="1" cap="none" dirty="0"/>
              <a:t>4. Compile-&gt;Run</a:t>
            </a:r>
            <a:endParaRPr lang="en-US" altLang="zh-TW" sz="2800" b="1" cap="none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43086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「presentation background」的圖片搜尋結果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27384"/>
            <a:ext cx="12188825" cy="6853237"/>
          </a:xfrm>
          <a:prstGeom prst="rect">
            <a:avLst/>
          </a:prstGeom>
          <a:noFill/>
        </p:spPr>
      </p:pic>
      <p:sp>
        <p:nvSpPr>
          <p:cNvPr id="10" name="文字方塊 9"/>
          <p:cNvSpPr txBox="1">
            <a:spLocks/>
          </p:cNvSpPr>
          <p:nvPr/>
        </p:nvSpPr>
        <p:spPr>
          <a:xfrm>
            <a:off x="1152199" y="1902479"/>
            <a:ext cx="9884426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40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Part III</a:t>
            </a:r>
            <a:r>
              <a:rPr lang="en-US" altLang="zh-TW" sz="4000" dirty="0" smtClean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ctr">
              <a:lnSpc>
                <a:spcPct val="90000"/>
              </a:lnSpc>
            </a:pPr>
            <a:endParaRPr lang="en-US" altLang="zh-TW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練習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2C: </a:t>
            </a: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處理圖片的「透明色」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不顯示部分圖片</a:t>
            </a:r>
            <a:r>
              <a:rPr lang="en-US" altLang="zh-TW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zh-TW" altLang="en-US" sz="28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標題 2"/>
          <p:cNvSpPr txBox="1">
            <a:spLocks/>
          </p:cNvSpPr>
          <p:nvPr/>
        </p:nvSpPr>
        <p:spPr>
          <a:xfrm>
            <a:off x="688859" y="476672"/>
            <a:ext cx="11233248" cy="223224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b="1" cap="none" dirty="0" smtClean="0"/>
              <a:t>1.</a:t>
            </a:r>
            <a:r>
              <a:rPr lang="zh-TW" altLang="en-US" sz="2800" b="1" cap="none" dirty="0"/>
              <a:t>根據練習</a:t>
            </a:r>
            <a:r>
              <a:rPr lang="en-US" altLang="zh-TW" sz="2800" b="1" cap="none" dirty="0"/>
              <a:t>1A </a:t>
            </a:r>
            <a:r>
              <a:rPr lang="zh-TW" altLang="en-US" sz="2800" b="1" cap="none" dirty="0"/>
              <a:t>或</a:t>
            </a:r>
            <a:r>
              <a:rPr lang="en-US" altLang="zh-TW" sz="2800" b="1" cap="none" dirty="0"/>
              <a:t>1B </a:t>
            </a:r>
            <a:r>
              <a:rPr lang="zh-TW" altLang="en-US" sz="2800" b="1" cap="none" dirty="0"/>
              <a:t>加入一張以白色為透明色的點陣圖。範例圖如下，</a:t>
            </a:r>
            <a:r>
              <a:rPr lang="zh-TW" altLang="en-US" sz="2800" b="1" cap="none" dirty="0" smtClean="0"/>
              <a:t>其中藍色</a:t>
            </a:r>
            <a:r>
              <a:rPr lang="zh-TW" altLang="en-US" sz="2800" b="1" cap="none" dirty="0"/>
              <a:t>是要顯示的，而白色則是透明的，也就是說，白色部分不會被顯示</a:t>
            </a:r>
            <a:r>
              <a:rPr lang="zh-TW" altLang="en-US" sz="2800" b="1" cap="none" dirty="0" smtClean="0"/>
              <a:t>。</a:t>
            </a:r>
            <a:endParaRPr lang="en-US" altLang="zh-TW" sz="2800" b="1" cap="none" dirty="0" smtClean="0"/>
          </a:p>
          <a:p>
            <a:endParaRPr lang="zh-TW" altLang="en-US" sz="2800" b="1" cap="none" dirty="0"/>
          </a:p>
          <a:p>
            <a:r>
              <a:rPr lang="zh-TW" altLang="en-US" sz="2800" b="1" cap="none" dirty="0"/>
              <a:t>註：以</a:t>
            </a:r>
            <a:r>
              <a:rPr lang="en-US" altLang="zh-TW" sz="2800" b="1" cap="none" dirty="0"/>
              <a:t>1C </a:t>
            </a:r>
            <a:r>
              <a:rPr lang="zh-TW" altLang="en-US" sz="2800" b="1" cap="none" dirty="0"/>
              <a:t>的方法載入也可以，但是以下說明是配合</a:t>
            </a:r>
            <a:r>
              <a:rPr lang="en-US" altLang="zh-TW" sz="2800" b="1" cap="none" dirty="0"/>
              <a:t>1A </a:t>
            </a:r>
            <a:r>
              <a:rPr lang="zh-TW" altLang="en-US" sz="2800" b="1" cap="none" dirty="0"/>
              <a:t>或</a:t>
            </a:r>
            <a:r>
              <a:rPr lang="en-US" altLang="zh-TW" sz="2800" b="1" cap="none" dirty="0"/>
              <a:t>1B </a:t>
            </a:r>
            <a:r>
              <a:rPr lang="zh-TW" altLang="en-US" sz="2800" b="1" cap="none" dirty="0"/>
              <a:t>寫的，因此</a:t>
            </a:r>
            <a:r>
              <a:rPr lang="zh-TW" altLang="en-US" sz="2800" b="1" cap="none" dirty="0" smtClean="0"/>
              <a:t>，如果</a:t>
            </a:r>
            <a:r>
              <a:rPr lang="zh-TW" altLang="en-US" sz="2800" b="1" cap="none" dirty="0"/>
              <a:t>用</a:t>
            </a:r>
            <a:r>
              <a:rPr lang="en-US" altLang="zh-TW" sz="2800" b="1" cap="none" dirty="0"/>
              <a:t>1C </a:t>
            </a:r>
            <a:r>
              <a:rPr lang="zh-TW" altLang="en-US" sz="2800" b="1" cap="none" dirty="0"/>
              <a:t>的話，請自行調整。</a:t>
            </a:r>
            <a:endParaRPr lang="en-US" altLang="zh-TW" sz="2800" b="1" cap="none" dirty="0">
              <a:uFillTx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307" y="2747227"/>
            <a:ext cx="140017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標題 2"/>
          <p:cNvSpPr txBox="1">
            <a:spLocks/>
          </p:cNvSpPr>
          <p:nvPr/>
        </p:nvSpPr>
        <p:spPr>
          <a:xfrm>
            <a:off x="688857" y="4581128"/>
            <a:ext cx="11382217" cy="11521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b="1" cap="none" dirty="0" smtClean="0"/>
              <a:t>2.</a:t>
            </a:r>
            <a:r>
              <a:rPr lang="zh-TW" altLang="en-US" sz="2800" b="1" cap="none" dirty="0"/>
              <a:t>參考練習</a:t>
            </a:r>
            <a:r>
              <a:rPr lang="en-US" altLang="zh-TW" sz="2800" b="1" cap="none" dirty="0"/>
              <a:t>2A </a:t>
            </a:r>
            <a:r>
              <a:rPr lang="zh-TW" altLang="en-US" sz="2800" b="1" cap="none" dirty="0"/>
              <a:t>宣告圖形物件及使用圖形物件。將上圖以不透明的方式顯示</a:t>
            </a:r>
            <a:r>
              <a:rPr lang="zh-TW" altLang="en-US" sz="2800" b="1" cap="none" dirty="0" smtClean="0"/>
              <a:t>出來</a:t>
            </a:r>
            <a:r>
              <a:rPr lang="zh-TW" altLang="en-US" sz="2800" b="1" cap="none" dirty="0"/>
              <a:t>。</a:t>
            </a:r>
            <a:endParaRPr lang="en-US" altLang="zh-TW" sz="2800" b="1" cap="none" dirty="0">
              <a:uFillTx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2"/>
          <p:cNvSpPr txBox="1">
            <a:spLocks/>
          </p:cNvSpPr>
          <p:nvPr/>
        </p:nvSpPr>
        <p:spPr>
          <a:xfrm>
            <a:off x="693812" y="188640"/>
            <a:ext cx="11233248" cy="23042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b="1" cap="none" dirty="0"/>
              <a:t>3</a:t>
            </a:r>
            <a:r>
              <a:rPr lang="en-US" altLang="zh-TW" sz="2800" b="1" cap="none" dirty="0" smtClean="0"/>
              <a:t>.</a:t>
            </a:r>
            <a:r>
              <a:rPr lang="zh-TW" altLang="en-US" sz="2800" b="1" cap="none" dirty="0"/>
              <a:t>修改</a:t>
            </a:r>
            <a:r>
              <a:rPr lang="en-US" altLang="zh-TW" sz="2800" b="1" cap="none" dirty="0" err="1"/>
              <a:t>CGameStateRun</a:t>
            </a:r>
            <a:r>
              <a:rPr lang="en-US" altLang="zh-TW" sz="2800" b="1" cap="none" dirty="0"/>
              <a:t>::</a:t>
            </a:r>
            <a:r>
              <a:rPr lang="en-US" altLang="zh-TW" sz="2800" b="1" cap="none" dirty="0" err="1"/>
              <a:t>OnInit</a:t>
            </a:r>
            <a:r>
              <a:rPr lang="en-US" altLang="zh-TW" sz="2800" b="1" cap="none" dirty="0"/>
              <a:t> </a:t>
            </a:r>
            <a:r>
              <a:rPr lang="zh-TW" altLang="en-US" sz="2800" b="1" cap="none" dirty="0"/>
              <a:t>中</a:t>
            </a:r>
            <a:r>
              <a:rPr lang="en-US" altLang="zh-TW" sz="2800" b="1" cap="none" dirty="0" err="1"/>
              <a:t>LoadBitmap</a:t>
            </a:r>
            <a:r>
              <a:rPr lang="en-US" altLang="zh-TW" sz="2800" b="1" cap="none" dirty="0"/>
              <a:t> </a:t>
            </a:r>
            <a:r>
              <a:rPr lang="zh-TW" altLang="en-US" sz="2800" b="1" cap="none" dirty="0"/>
              <a:t>傳入的參數</a:t>
            </a:r>
            <a:r>
              <a:rPr lang="zh-TW" altLang="en-US" sz="2800" b="1" cap="none" dirty="0" smtClean="0"/>
              <a:t>。</a:t>
            </a:r>
            <a:endParaRPr lang="en-US" altLang="zh-TW" sz="2800" b="1" cap="none" dirty="0" smtClean="0"/>
          </a:p>
          <a:p>
            <a:endParaRPr lang="en-US" altLang="zh-TW" sz="2800" b="1" cap="none" dirty="0" smtClean="0"/>
          </a:p>
          <a:p>
            <a:r>
              <a:rPr lang="zh-TW" altLang="en-US" sz="2800" b="1" cap="none" dirty="0" smtClean="0"/>
              <a:t>範例</a:t>
            </a:r>
            <a:r>
              <a:rPr lang="zh-TW" altLang="en-US" sz="2800" b="1" cap="none" dirty="0"/>
              <a:t>圖中白色是</a:t>
            </a:r>
            <a:r>
              <a:rPr lang="zh-TW" altLang="en-US" sz="2800" b="1" cap="none" dirty="0" smtClean="0"/>
              <a:t>透明</a:t>
            </a:r>
            <a:r>
              <a:rPr lang="zh-TW" altLang="en-US" sz="2800" b="1" cap="none" dirty="0"/>
              <a:t>色，所以</a:t>
            </a:r>
            <a:r>
              <a:rPr lang="en-US" altLang="zh-TW" sz="2800" b="1" cap="none" dirty="0" err="1"/>
              <a:t>LoadBitmap</a:t>
            </a:r>
            <a:r>
              <a:rPr lang="en-US" altLang="zh-TW" sz="2800" b="1" cap="none" dirty="0"/>
              <a:t> </a:t>
            </a:r>
            <a:r>
              <a:rPr lang="zh-TW" altLang="en-US" sz="2800" b="1" cap="none" dirty="0"/>
              <a:t>時，第二個參數傳入</a:t>
            </a:r>
            <a:r>
              <a:rPr lang="en-US" altLang="zh-TW" sz="2800" b="1" cap="none" dirty="0"/>
              <a:t>RGB(255,255,255)</a:t>
            </a:r>
            <a:r>
              <a:rPr lang="zh-TW" altLang="en-US" sz="2800" b="1" cap="none" dirty="0"/>
              <a:t>，表示</a:t>
            </a:r>
            <a:r>
              <a:rPr lang="zh-TW" altLang="en-US" sz="2800" b="1" cap="none" dirty="0" smtClean="0"/>
              <a:t>白色是</a:t>
            </a:r>
            <a:r>
              <a:rPr lang="zh-TW" altLang="en-US" sz="2800" b="1" cap="none" dirty="0"/>
              <a:t>透明色</a:t>
            </a:r>
            <a:r>
              <a:rPr lang="en-US" altLang="zh-TW" sz="2800" b="1" cap="none" dirty="0"/>
              <a:t>(</a:t>
            </a:r>
            <a:r>
              <a:rPr lang="zh-TW" altLang="en-US" sz="2800" b="1" cap="none" dirty="0"/>
              <a:t>如果沒有第二個參數的話，整張圖都是不透明的</a:t>
            </a:r>
            <a:r>
              <a:rPr lang="en-US" altLang="zh-TW" sz="2800" b="1" cap="none" dirty="0"/>
              <a:t>)</a:t>
            </a:r>
            <a:r>
              <a:rPr lang="zh-TW" altLang="en-US" sz="2800" b="1" cap="none" dirty="0"/>
              <a:t>。</a:t>
            </a:r>
            <a:endParaRPr lang="en-US" altLang="zh-TW" sz="2800" b="1" cap="none" dirty="0">
              <a:uFillTx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535" y="2924944"/>
            <a:ext cx="5009421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>
            <a:spLocks/>
          </p:cNvSpPr>
          <p:nvPr/>
        </p:nvSpPr>
        <p:spPr>
          <a:xfrm>
            <a:off x="2782044" y="3772437"/>
            <a:ext cx="4464496" cy="3208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18084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標題 2"/>
          <p:cNvSpPr txBox="1">
            <a:spLocks/>
          </p:cNvSpPr>
          <p:nvPr/>
        </p:nvSpPr>
        <p:spPr>
          <a:xfrm>
            <a:off x="693812" y="188640"/>
            <a:ext cx="11089232" cy="8640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b="1" cap="none" dirty="0"/>
              <a:t>4. Compile-&gt;Run(</a:t>
            </a:r>
            <a:r>
              <a:rPr lang="zh-TW" altLang="en-US" sz="2800" b="1" cap="none" dirty="0"/>
              <a:t>白色的部分被設為透明色所以不顯示</a:t>
            </a:r>
            <a:r>
              <a:rPr lang="en-US" altLang="zh-TW" sz="2800" b="1" cap="none" dirty="0"/>
              <a:t>)</a:t>
            </a:r>
            <a:endParaRPr lang="en-US" altLang="zh-TW" sz="2800" b="1" cap="none" dirty="0">
              <a:uFillTx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060" y="1340768"/>
            <a:ext cx="5688632" cy="5102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8868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「presentation background」的圖片搜尋結果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88825" cy="6853237"/>
          </a:xfrm>
          <a:prstGeom prst="rect">
            <a:avLst/>
          </a:prstGeom>
          <a:noFill/>
        </p:spPr>
      </p:pic>
      <p:sp>
        <p:nvSpPr>
          <p:cNvPr id="10" name="文字方塊 9"/>
          <p:cNvSpPr txBox="1">
            <a:spLocks/>
          </p:cNvSpPr>
          <p:nvPr/>
        </p:nvSpPr>
        <p:spPr>
          <a:xfrm>
            <a:off x="193762" y="1844824"/>
            <a:ext cx="11877314" cy="2142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40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Part I</a:t>
            </a:r>
            <a:r>
              <a:rPr lang="en-US" altLang="zh-TW" sz="4000" dirty="0" smtClean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ctr">
              <a:lnSpc>
                <a:spcPct val="90000"/>
              </a:lnSpc>
            </a:pPr>
            <a:r>
              <a:rPr lang="en-US" altLang="zh-TW" sz="4000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Game Framework 4.10</a:t>
            </a:r>
            <a:r>
              <a:rPr lang="zh-TW" altLang="en-US" sz="4000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使用說明</a:t>
            </a:r>
            <a:r>
              <a:rPr lang="en-US" altLang="zh-TW" sz="4000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/>
            </a:r>
            <a:br>
              <a:rPr lang="en-US" altLang="zh-TW" sz="4000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sz="4000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Visual Studio 2017</a:t>
            </a:r>
            <a:endParaRPr lang="en-US" altLang="zh-TW" sz="4000" dirty="0" smtClean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練習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2A</a:t>
            </a: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：在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Game </a:t>
            </a: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的畫面中，顯示已建立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Resource </a:t>
            </a: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的圖形</a:t>
            </a:r>
            <a:endParaRPr lang="zh-TW" altLang="en-US" sz="28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2"/>
          <p:cNvSpPr txBox="1">
            <a:spLocks/>
          </p:cNvSpPr>
          <p:nvPr/>
        </p:nvSpPr>
        <p:spPr>
          <a:xfrm>
            <a:off x="693812" y="188640"/>
            <a:ext cx="11233248" cy="17281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marL="742950" indent="-742950">
              <a:buAutoNum type="arabicPeriod"/>
            </a:pPr>
            <a:r>
              <a:rPr lang="zh-TW" altLang="en-US" sz="2800" b="1" cap="none" dirty="0" smtClean="0"/>
              <a:t>請</a:t>
            </a:r>
            <a:r>
              <a:rPr lang="zh-TW" altLang="en-US" sz="2800" b="1" cap="none" dirty="0"/>
              <a:t>先完成練習</a:t>
            </a:r>
            <a:r>
              <a:rPr lang="en-US" altLang="zh-TW" sz="2800" b="1" cap="none" dirty="0"/>
              <a:t>1A </a:t>
            </a:r>
            <a:r>
              <a:rPr lang="zh-TW" altLang="en-US" sz="2800" b="1" cap="none" dirty="0"/>
              <a:t>或</a:t>
            </a:r>
            <a:r>
              <a:rPr lang="en-US" altLang="zh-TW" sz="2800" b="1" cap="none" dirty="0" smtClean="0"/>
              <a:t>1B</a:t>
            </a:r>
          </a:p>
          <a:p>
            <a:pPr marL="742950" indent="-742950">
              <a:buAutoNum type="arabicPeriod"/>
            </a:pPr>
            <a:endParaRPr lang="en-US" altLang="zh-TW" sz="2800" b="1" cap="none" dirty="0" smtClean="0"/>
          </a:p>
          <a:p>
            <a:pPr marL="742950" indent="-742950">
              <a:buAutoNum type="arabicPeriod"/>
            </a:pPr>
            <a:r>
              <a:rPr lang="zh-TW" altLang="en-US" sz="2800" b="1" cap="none" dirty="0"/>
              <a:t>宣告圖形物件：在</a:t>
            </a:r>
            <a:r>
              <a:rPr lang="en-US" altLang="zh-TW" sz="2800" b="1" cap="none" dirty="0" err="1"/>
              <a:t>mygame.h</a:t>
            </a:r>
            <a:r>
              <a:rPr lang="en-US" altLang="zh-TW" sz="2800" b="1" cap="none" dirty="0"/>
              <a:t> </a:t>
            </a:r>
            <a:r>
              <a:rPr lang="zh-TW" altLang="en-US" sz="2800" b="1" cap="none" dirty="0"/>
              <a:t>檔案中找到“</a:t>
            </a:r>
            <a:r>
              <a:rPr lang="en-US" altLang="zh-TW" sz="2800" b="1" cap="none" dirty="0" err="1"/>
              <a:t>CGameStateRun</a:t>
            </a:r>
            <a:r>
              <a:rPr lang="en-US" altLang="zh-TW" sz="2800" b="1" cap="none" dirty="0"/>
              <a:t>” class </a:t>
            </a:r>
            <a:r>
              <a:rPr lang="zh-TW" altLang="en-US" sz="2800" b="1" cap="none" dirty="0"/>
              <a:t>加入：</a:t>
            </a:r>
            <a:endParaRPr lang="en-US" altLang="zh-TW" sz="2800" b="1" cap="none" dirty="0">
              <a:uFillTx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084" y="2780928"/>
            <a:ext cx="3937272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2"/>
          <p:cNvSpPr txBox="1">
            <a:spLocks/>
          </p:cNvSpPr>
          <p:nvPr/>
        </p:nvSpPr>
        <p:spPr>
          <a:xfrm>
            <a:off x="693812" y="188640"/>
            <a:ext cx="11233248" cy="10880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3</a:t>
            </a:r>
            <a:r>
              <a:rPr lang="en-US" altLang="zh-TW" sz="3600" b="1" cap="none" dirty="0" smtClean="0"/>
              <a:t>.</a:t>
            </a:r>
            <a:r>
              <a:rPr lang="zh-TW" altLang="en-US" sz="3600" b="1" cap="none" dirty="0"/>
              <a:t>使用圖形物件：在</a:t>
            </a:r>
            <a:r>
              <a:rPr lang="en-US" altLang="zh-TW" sz="3600" b="1" cap="none" dirty="0"/>
              <a:t>mygame.cpp </a:t>
            </a:r>
            <a:r>
              <a:rPr lang="zh-TW" altLang="en-US" sz="3600" b="1" cap="none" dirty="0"/>
              <a:t>檔案中找到，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53852" y="1700808"/>
            <a:ext cx="5939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(a) </a:t>
            </a:r>
            <a:r>
              <a:rPr lang="zh-TW" altLang="en-US" dirty="0"/>
              <a:t>載入</a:t>
            </a:r>
            <a:r>
              <a:rPr lang="en-US" altLang="zh-TW" dirty="0"/>
              <a:t>Resource</a:t>
            </a:r>
            <a:r>
              <a:rPr lang="zh-TW" altLang="en-US" dirty="0"/>
              <a:t>：</a:t>
            </a:r>
            <a:r>
              <a:rPr lang="en-US" altLang="zh-TW" dirty="0" err="1"/>
              <a:t>CGameStateRun</a:t>
            </a:r>
            <a:r>
              <a:rPr lang="en-US" altLang="zh-TW" dirty="0"/>
              <a:t>::</a:t>
            </a:r>
            <a:r>
              <a:rPr lang="en-US" altLang="zh-TW" dirty="0" err="1"/>
              <a:t>OnInit</a:t>
            </a:r>
            <a:r>
              <a:rPr lang="en-US" altLang="zh-TW" dirty="0"/>
              <a:t>() </a:t>
            </a:r>
            <a:r>
              <a:rPr lang="zh-TW" altLang="en-US" dirty="0"/>
              <a:t>加入：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012" y="2348880"/>
            <a:ext cx="4845560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矩形 16"/>
          <p:cNvSpPr/>
          <p:nvPr/>
        </p:nvSpPr>
        <p:spPr>
          <a:xfrm>
            <a:off x="1053852" y="4077072"/>
            <a:ext cx="6311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(b) </a:t>
            </a:r>
            <a:r>
              <a:rPr lang="zh-TW" altLang="en-US" dirty="0"/>
              <a:t>指定圖形的座標：</a:t>
            </a:r>
            <a:r>
              <a:rPr lang="en-US" altLang="zh-TW" dirty="0" err="1"/>
              <a:t>CGameStateRun</a:t>
            </a:r>
            <a:r>
              <a:rPr lang="en-US" altLang="zh-TW" dirty="0"/>
              <a:t>::</a:t>
            </a:r>
            <a:r>
              <a:rPr lang="en-US" altLang="zh-TW" dirty="0" err="1"/>
              <a:t>OnMove</a:t>
            </a:r>
            <a:r>
              <a:rPr lang="en-US" altLang="zh-TW" dirty="0"/>
              <a:t>()</a:t>
            </a:r>
            <a:r>
              <a:rPr lang="zh-TW" altLang="en-US" dirty="0"/>
              <a:t>加入：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011" y="4653136"/>
            <a:ext cx="5807097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矩形 23"/>
          <p:cNvSpPr>
            <a:spLocks/>
          </p:cNvSpPr>
          <p:nvPr/>
        </p:nvSpPr>
        <p:spPr>
          <a:xfrm>
            <a:off x="2854052" y="3092801"/>
            <a:ext cx="2448272" cy="3208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uFillTx/>
            </a:endParaRPr>
          </a:p>
        </p:txBody>
      </p:sp>
      <p:sp>
        <p:nvSpPr>
          <p:cNvPr id="25" name="矩形 24"/>
          <p:cNvSpPr>
            <a:spLocks/>
          </p:cNvSpPr>
          <p:nvPr/>
        </p:nvSpPr>
        <p:spPr>
          <a:xfrm>
            <a:off x="2698740" y="5445224"/>
            <a:ext cx="2099527" cy="3208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uFillTx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7828" y="1196752"/>
            <a:ext cx="92890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(c) </a:t>
            </a:r>
            <a:r>
              <a:rPr lang="zh-TW" altLang="en-US" dirty="0"/>
              <a:t>將圖形貼到螢幕：</a:t>
            </a:r>
            <a:r>
              <a:rPr lang="en-US" altLang="zh-TW" dirty="0" err="1"/>
              <a:t>CGameStateRun</a:t>
            </a:r>
            <a:r>
              <a:rPr lang="en-US" altLang="zh-TW" dirty="0"/>
              <a:t>::</a:t>
            </a:r>
            <a:r>
              <a:rPr lang="en-US" altLang="zh-TW" dirty="0" err="1"/>
              <a:t>OnShow</a:t>
            </a:r>
            <a:r>
              <a:rPr lang="en-US" altLang="zh-TW" dirty="0"/>
              <a:t>()</a:t>
            </a:r>
            <a:r>
              <a:rPr lang="zh-TW" altLang="en-US" dirty="0"/>
              <a:t>加入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zh-TW" altLang="en-US" dirty="0"/>
              <a:t>特別注意要加在</a:t>
            </a:r>
            <a:r>
              <a:rPr lang="en-US" altLang="zh-TW" dirty="0" err="1" smtClean="0"/>
              <a:t>OnShow</a:t>
            </a:r>
            <a:r>
              <a:rPr lang="zh-TW" altLang="en-US" dirty="0" smtClean="0"/>
              <a:t>的</a:t>
            </a:r>
            <a:r>
              <a:rPr lang="zh-TW" altLang="en-US" dirty="0"/>
              <a:t>最後面，免得圖被其他的圖蓋住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996" y="2276872"/>
            <a:ext cx="2664296" cy="1955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矩形 21"/>
          <p:cNvSpPr>
            <a:spLocks/>
          </p:cNvSpPr>
          <p:nvPr/>
        </p:nvSpPr>
        <p:spPr>
          <a:xfrm>
            <a:off x="2854052" y="3573016"/>
            <a:ext cx="2016224" cy="3208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uFillTx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標題 2"/>
          <p:cNvSpPr txBox="1">
            <a:spLocks/>
          </p:cNvSpPr>
          <p:nvPr/>
        </p:nvSpPr>
        <p:spPr>
          <a:xfrm>
            <a:off x="693812" y="188640"/>
            <a:ext cx="11089232" cy="8640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b="1" cap="none" dirty="0"/>
              <a:t>4. Compile-&gt;Run</a:t>
            </a:r>
            <a:endParaRPr lang="en-US" altLang="zh-TW" sz="2800" b="1" cap="none" dirty="0">
              <a:uFillTx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「presentation background」的圖片搜尋結果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27384"/>
            <a:ext cx="12188825" cy="6853237"/>
          </a:xfrm>
          <a:prstGeom prst="rect">
            <a:avLst/>
          </a:prstGeom>
          <a:noFill/>
        </p:spPr>
      </p:pic>
      <p:sp>
        <p:nvSpPr>
          <p:cNvPr id="10" name="文字方塊 9"/>
          <p:cNvSpPr txBox="1">
            <a:spLocks/>
          </p:cNvSpPr>
          <p:nvPr/>
        </p:nvSpPr>
        <p:spPr>
          <a:xfrm>
            <a:off x="1267629" y="1844824"/>
            <a:ext cx="9653605" cy="21421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40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Part II</a:t>
            </a:r>
            <a:r>
              <a:rPr lang="en-US" altLang="zh-TW" sz="4000" dirty="0" smtClean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ctr">
              <a:lnSpc>
                <a:spcPct val="90000"/>
              </a:lnSpc>
            </a:pPr>
            <a:r>
              <a:rPr lang="en-US" altLang="zh-TW" sz="4000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Game Framework 4.10</a:t>
            </a:r>
            <a:r>
              <a:rPr lang="zh-TW" altLang="en-US" sz="4000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使用說明</a:t>
            </a:r>
            <a:r>
              <a:rPr lang="en-US" altLang="zh-TW" sz="4000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/>
            </a:r>
            <a:br>
              <a:rPr lang="en-US" altLang="zh-TW" sz="4000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sz="4000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Visual Studio 2017</a:t>
            </a:r>
            <a:endParaRPr lang="en-US" altLang="zh-TW" sz="4000" dirty="0" smtClean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練習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2B</a:t>
            </a: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：在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Game </a:t>
            </a: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的畫面中，顯示已建立檔案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(bmp </a:t>
            </a: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檔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的圖形</a:t>
            </a:r>
            <a:endParaRPr lang="zh-TW" altLang="en-US" sz="28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693812" y="1556792"/>
            <a:ext cx="11054505" cy="4903366"/>
          </a:xfrm>
        </p:spPr>
        <p:txBody>
          <a:bodyPr anchor="t">
            <a:noAutofit/>
          </a:bodyPr>
          <a:lstStyle/>
          <a:p>
            <a:pPr marL="45720" indent="0">
              <a:lnSpc>
                <a:spcPct val="120000"/>
              </a:lnSpc>
              <a:spcBef>
                <a:spcPts val="300"/>
              </a:spcBef>
              <a:buNone/>
            </a:pPr>
            <a:endParaRPr lang="en-US" altLang="zh-TW" sz="2800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560070" indent="-51435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endParaRPr lang="en-US" altLang="zh-TW" sz="2800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8</a:t>
            </a:fld>
            <a:endParaRPr lang="zh-TW" altLang="en-US" dirty="0">
              <a:uFillTx/>
            </a:endParaRPr>
          </a:p>
        </p:txBody>
      </p:sp>
      <p:sp>
        <p:nvSpPr>
          <p:cNvPr id="8" name="標題 2"/>
          <p:cNvSpPr txBox="1">
            <a:spLocks/>
          </p:cNvSpPr>
          <p:nvPr/>
        </p:nvSpPr>
        <p:spPr>
          <a:xfrm>
            <a:off x="693812" y="188640"/>
            <a:ext cx="11305256" cy="1224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marL="514350" indent="-514350">
              <a:buAutoNum type="arabicPeriod"/>
            </a:pPr>
            <a:r>
              <a:rPr lang="zh-TW" altLang="en-US" sz="2800" b="1" cap="none" dirty="0" smtClean="0"/>
              <a:t>請</a:t>
            </a:r>
            <a:r>
              <a:rPr lang="zh-TW" altLang="en-US" sz="2800" b="1" cap="none" dirty="0"/>
              <a:t>先完成練習</a:t>
            </a:r>
            <a:r>
              <a:rPr lang="en-US" altLang="zh-TW" sz="2800" b="1" cap="none" dirty="0"/>
              <a:t>1C</a:t>
            </a:r>
            <a:r>
              <a:rPr lang="zh-TW" altLang="en-US" sz="2800" b="1" cap="none" dirty="0" smtClean="0"/>
              <a:t>。</a:t>
            </a:r>
            <a:endParaRPr lang="en-US" altLang="zh-TW" sz="2800" b="1" cap="none" dirty="0" smtClean="0"/>
          </a:p>
          <a:p>
            <a:pPr marL="514350" indent="-514350">
              <a:buAutoNum type="arabicPeriod"/>
            </a:pPr>
            <a:endParaRPr lang="en-US" altLang="zh-TW" sz="2800" b="1" cap="none" dirty="0" smtClean="0"/>
          </a:p>
          <a:p>
            <a:pPr marL="514350" indent="-514350">
              <a:buAutoNum type="arabicPeriod"/>
            </a:pPr>
            <a:r>
              <a:rPr lang="zh-TW" altLang="en-US" sz="2800" b="1" cap="none" dirty="0"/>
              <a:t>宣告圖形物件：在</a:t>
            </a:r>
            <a:r>
              <a:rPr lang="en-US" altLang="zh-TW" sz="2800" b="1" cap="none" dirty="0" err="1"/>
              <a:t>mygame.h</a:t>
            </a:r>
            <a:r>
              <a:rPr lang="en-US" altLang="zh-TW" sz="2800" b="1" cap="none" dirty="0"/>
              <a:t> </a:t>
            </a:r>
            <a:r>
              <a:rPr lang="zh-TW" altLang="en-US" sz="2800" b="1" cap="none" dirty="0"/>
              <a:t>檔案中找到“</a:t>
            </a:r>
            <a:r>
              <a:rPr lang="en-US" altLang="zh-TW" sz="2800" b="1" cap="none" dirty="0" err="1"/>
              <a:t>CGameStateRun</a:t>
            </a:r>
            <a:r>
              <a:rPr lang="en-US" altLang="zh-TW" sz="2800" b="1" cap="none" dirty="0"/>
              <a:t>” class </a:t>
            </a:r>
            <a:r>
              <a:rPr lang="zh-TW" altLang="en-US" sz="2800" b="1" cap="none" dirty="0"/>
              <a:t>加入：</a:t>
            </a:r>
            <a:endParaRPr lang="en-US" altLang="zh-TW" sz="2800" b="1" cap="none" dirty="0">
              <a:uFillTx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012" y="2272845"/>
            <a:ext cx="5349099" cy="234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>
            <a:spLocks/>
          </p:cNvSpPr>
          <p:nvPr/>
        </p:nvSpPr>
        <p:spPr>
          <a:xfrm>
            <a:off x="3070076" y="3356992"/>
            <a:ext cx="3168352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uFillTx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2"/>
          <p:cNvSpPr txBox="1">
            <a:spLocks/>
          </p:cNvSpPr>
          <p:nvPr/>
        </p:nvSpPr>
        <p:spPr>
          <a:xfrm>
            <a:off x="693812" y="188640"/>
            <a:ext cx="11233248" cy="10880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3</a:t>
            </a:r>
            <a:r>
              <a:rPr lang="en-US" altLang="zh-TW" sz="3600" b="1" cap="none" dirty="0" smtClean="0"/>
              <a:t>.</a:t>
            </a:r>
            <a:r>
              <a:rPr lang="zh-TW" altLang="en-US" sz="3600" b="1" cap="none" dirty="0"/>
              <a:t>使用圖形物件：在</a:t>
            </a:r>
            <a:r>
              <a:rPr lang="en-US" altLang="zh-TW" sz="3600" b="1" cap="none" dirty="0"/>
              <a:t>mygame.cpp </a:t>
            </a:r>
            <a:r>
              <a:rPr lang="zh-TW" altLang="en-US" sz="3600" b="1" cap="none" dirty="0"/>
              <a:t>檔案中找到，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53852" y="1700808"/>
            <a:ext cx="5939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(a) </a:t>
            </a:r>
            <a:r>
              <a:rPr lang="zh-TW" altLang="en-US" dirty="0"/>
              <a:t>載入</a:t>
            </a:r>
            <a:r>
              <a:rPr lang="en-US" altLang="zh-TW" dirty="0"/>
              <a:t>Resource</a:t>
            </a:r>
            <a:r>
              <a:rPr lang="zh-TW" altLang="en-US" dirty="0"/>
              <a:t>：</a:t>
            </a:r>
            <a:r>
              <a:rPr lang="en-US" altLang="zh-TW" dirty="0" err="1"/>
              <a:t>CGameStateRun</a:t>
            </a:r>
            <a:r>
              <a:rPr lang="en-US" altLang="zh-TW" dirty="0"/>
              <a:t>::</a:t>
            </a:r>
            <a:r>
              <a:rPr lang="en-US" altLang="zh-TW" dirty="0" err="1"/>
              <a:t>OnInit</a:t>
            </a:r>
            <a:r>
              <a:rPr lang="en-US" altLang="zh-TW" dirty="0"/>
              <a:t>() </a:t>
            </a:r>
            <a:r>
              <a:rPr lang="zh-TW" altLang="en-US" dirty="0"/>
              <a:t>加入：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935" y="2103862"/>
            <a:ext cx="7365386" cy="1685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矩形 23"/>
          <p:cNvSpPr>
            <a:spLocks/>
          </p:cNvSpPr>
          <p:nvPr/>
        </p:nvSpPr>
        <p:spPr>
          <a:xfrm>
            <a:off x="2061964" y="2932389"/>
            <a:ext cx="4104456" cy="3208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uFillTx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97868" y="4365104"/>
            <a:ext cx="6840760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TW" altLang="en-US" dirty="0"/>
              <a:t>目錄若用「</a:t>
            </a:r>
            <a:r>
              <a:rPr lang="en-US" altLang="zh-TW" dirty="0"/>
              <a:t>\</a:t>
            </a:r>
            <a:r>
              <a:rPr lang="zh-TW" altLang="en-US" dirty="0"/>
              <a:t>」表示時，應寫為</a:t>
            </a:r>
            <a:r>
              <a:rPr lang="en-US" altLang="zh-TW" dirty="0" err="1"/>
              <a:t>practice.LoadBitmap</a:t>
            </a:r>
            <a:r>
              <a:rPr lang="en-US" altLang="zh-TW" dirty="0"/>
              <a:t>(”Bitmaps\\Tortoise.bmp”)</a:t>
            </a:r>
            <a:r>
              <a:rPr lang="zh-TW" altLang="en-US" dirty="0"/>
              <a:t>。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切忌使用絕對路徑如”</a:t>
            </a:r>
            <a:r>
              <a:rPr lang="en-US" altLang="zh-TW" dirty="0">
                <a:solidFill>
                  <a:srgbClr val="FF0000"/>
                </a:solidFill>
              </a:rPr>
              <a:t>c:\\xxx\\xxx.bmp”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43151142"/>
      </p:ext>
    </p:extLst>
  </p:cSld>
  <p:clrMapOvr>
    <a:masterClrMapping/>
  </p:clrMapOvr>
</p:sld>
</file>

<file path=ppt/theme/theme1.xml><?xml version="1.0" encoding="utf-8"?>
<a:theme xmlns:a="http://schemas.openxmlformats.org/drawingml/2006/main" name="世界國家/地區報告簡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>
            <a:uFillTx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>
            <a:uFillTx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世界國家地區報告簡報</Template>
  <TotalTime>17475</TotalTime>
  <Words>675</Words>
  <Application>Microsoft Office PowerPoint</Application>
  <PresentationFormat>自訂</PresentationFormat>
  <Paragraphs>73</Paragraphs>
  <Slides>15</Slides>
  <Notes>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世界國家/地區報告簡報</vt:lpstr>
      <vt:lpstr>Object Oriented Programming Windows Tutorials Tutorial #2 : Display a Bitmap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CV, Research Statement and Future Research Direction</dc:title>
  <dc:creator>Shuo-Han Chen</dc:creator>
  <cp:lastModifiedBy>user</cp:lastModifiedBy>
  <cp:revision>523</cp:revision>
  <cp:lastPrinted>2020-01-09T04:10:42Z</cp:lastPrinted>
  <dcterms:created xsi:type="dcterms:W3CDTF">2019-11-24T21:24:40Z</dcterms:created>
  <dcterms:modified xsi:type="dcterms:W3CDTF">2021-02-23T08:48:24Z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