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1" r:id="rId3"/>
    <p:sldId id="262" r:id="rId4"/>
    <p:sldId id="263" r:id="rId5"/>
    <p:sldId id="265" r:id="rId6"/>
    <p:sldId id="267" r:id="rId7"/>
    <p:sldId id="264" r:id="rId8"/>
    <p:sldId id="268" r:id="rId9"/>
    <p:sldId id="266" r:id="rId10"/>
    <p:sldId id="270" r:id="rId11"/>
    <p:sldId id="269" r:id="rId12"/>
    <p:sldId id="271" r:id="rId13"/>
    <p:sldId id="272" r:id="rId14"/>
    <p:sldId id="273" r:id="rId15"/>
  </p:sldIdLst>
  <p:sldSz cx="12188825" cy="6858000"/>
  <p:notesSz cx="6858000" cy="9144000"/>
  <p:defaultTextStyle>
    <a:defPPr rtl="0"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90" autoAdjust="0"/>
    <p:restoredTop sz="74092" autoAdjust="0"/>
  </p:normalViewPr>
  <p:slideViewPr>
    <p:cSldViewPr>
      <p:cViewPr>
        <p:scale>
          <a:sx n="90" d="100"/>
          <a:sy n="90" d="100"/>
        </p:scale>
        <p:origin x="-149" y="10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</a:defRPr>
            </a:lvl1pPr>
          </a:lstStyle>
          <a:p>
            <a:pPr rtl="0"/>
            <a:fld id="{0983028C-0BB7-4C61-9671-DFAF7F041764}" type="datetime2">
              <a:rPr lang="zh-TW" altLang="en-US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2021年2月23日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</a:defRPr>
            </a:lvl1pPr>
          </a:lstStyle>
          <a:p>
            <a:pPr rtl="0"/>
            <a:fld id="{A446DCAE-1661-43FF-8A44-43DAFDC1FD90}" type="slidenum">
              <a:rPr lang="en-US" altLang="zh-TW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83129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9DDF99-8551-4748-A0EB-D0AE734518EE}" type="datetime2">
              <a:rPr lang="zh-TW" altLang="en-US" smtClean="0">
                <a:uFillTx/>
              </a:rPr>
              <a:pPr/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36" tIns="45719" rIns="91436" bIns="45719" rtlCol="0" anchor="ctr"/>
          <a:lstStyle/>
          <a:p>
            <a:pPr rtl="0"/>
            <a:endParaRPr lang="zh-TW" altLang="en-US" dirty="0">
              <a:uFillTx/>
            </a:endParaRPr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C971FF-EF28-4195-A575-329446EFAA55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068952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Good Afternoon everyone</a:t>
            </a:r>
          </a:p>
          <a:p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 am Shuo-Han Chen, a postdoctoral research fellow at Academia</a:t>
            </a:r>
            <a:r>
              <a:rPr lang="en-US" altLang="zh-TW" baseline="0" dirty="0">
                <a:uFillTx/>
              </a:rPr>
              <a:t> </a:t>
            </a:r>
            <a:r>
              <a:rPr lang="en-US" altLang="zh-TW" baseline="0" dirty="0" err="1">
                <a:uFillTx/>
              </a:rPr>
              <a:t>Sinica</a:t>
            </a:r>
            <a:endParaRPr lang="en-US" altLang="zh-TW" baseline="0" dirty="0">
              <a:uFillTx/>
            </a:endParaRPr>
          </a:p>
          <a:p>
            <a:endParaRPr lang="en-US" altLang="zh-TW" dirty="0"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sz="1200" b="0" i="0" kern="1200" dirty="0">
                <a:solidFill>
                  <a:schemeClr val="tx1">
                    <a:lumMod val="50000"/>
                  </a:schemeClr>
                </a:solidFill>
                <a:effectLst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It is a great honor to be </a:t>
            </a:r>
            <a:r>
              <a:rPr lang="en-US" altLang="zh-TW" baseline="0" dirty="0">
                <a:uFillTx/>
              </a:rPr>
              <a:t>invited by the department for being here today</a:t>
            </a:r>
            <a:endParaRPr lang="en-US" altLang="zh-TW" dirty="0">
              <a:uFillTx/>
            </a:endParaRPr>
          </a:p>
          <a:p>
            <a:endParaRPr lang="zh-TW" altLang="en-US" dirty="0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TW" smtClean="0">
                <a:uFillTx/>
              </a:rPr>
              <a:pPr/>
              <a:t>1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dirty="0">
              <a:solidFill>
                <a:schemeClr val="lt1"/>
              </a:solidFill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按一下以編輯母片子標題樣式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2E24C17-B68E-4A47-84B1-84A76ECE54D9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971213" y="6481763"/>
            <a:ext cx="1143001" cy="180974"/>
          </a:xfrm>
        </p:spPr>
        <p:txBody>
          <a:bodyPr rtlCol="0"/>
          <a:lstStyle>
            <a:lvl1pPr>
              <a:defRPr sz="2800">
                <a:uFillTx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1267C61-F72F-4FE9-83DF-F722C6D03596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EC64960-53E7-451A-A53B-07A6AC27CFA4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F2BF7E4F-FB81-4CA9-95D5-9F4411C12724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E89D5C7-1272-4E59-936B-C4A0B3E29142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3BD917B-D4E0-44FD-AA59-07341E044A29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6C4E559-B3E6-4741-A798-BF459CEFB875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E59EE6D-4CA4-4633-9A33-1A18EF2B875F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6391E873-6C8B-40FA-8927-8DE97E21F05E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B2F6B44-AEB2-4F28-B485-24F434EF3677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按一下圖示以新增圖片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47071C5-C0A1-498E-85BC-8888E0CF3DE5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40000">
              <a:schemeClr val="bg2"/>
            </a:gs>
            <a:gs pos="69000">
              <a:schemeClr val="bg1"/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TW" altLang="en-US" sz="2400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286C04-F5F8-473F-B463-36B554D2D25E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chen@csie.ntut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217612" y="1915870"/>
            <a:ext cx="9753600" cy="1729154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zh-TW" sz="3800" i="1" cap="none" dirty="0">
                <a:solidFill>
                  <a:schemeClr val="accent6">
                    <a:lumMod val="50000"/>
                  </a:schemeClr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Object Oriented Programming</a:t>
            </a:r>
            <a:r>
              <a:rPr lang="en-US" altLang="zh-TW" b="1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b="1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Windows </a:t>
            </a:r>
            <a:r>
              <a:rPr lang="en-US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Tutorials</a:t>
            </a:r>
            <a:r>
              <a:rPr lang="en-US" altLang="zh-TW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Tutorial 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it-IT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6</a:t>
            </a:r>
            <a:r>
              <a:rPr lang="zh-TW" altLang="en-US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: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Handle Memory Leaks</a:t>
            </a:r>
            <a:endParaRPr lang="zh-TW" altLang="en-US" dirty="0">
              <a:solidFill>
                <a:schemeClr val="tx1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副標題 2"/>
          <p:cNvSpPr>
            <a:spLocks noGrp="1"/>
          </p:cNvSpPr>
          <p:nvPr>
            <p:ph type="subTitle" idx="1"/>
          </p:nvPr>
        </p:nvSpPr>
        <p:spPr>
          <a:xfrm>
            <a:off x="2694012" y="4407826"/>
            <a:ext cx="6800800" cy="2294997"/>
          </a:xfrm>
        </p:spPr>
        <p:txBody>
          <a:bodyPr>
            <a:noAutofit/>
          </a:bodyPr>
          <a:lstStyle/>
          <a:p>
            <a:endParaRPr lang="en-US" altLang="zh-TW" sz="2400" b="1" dirty="0">
              <a:uFillTx/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cap="none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Shuo-Han Chen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400" dirty="0"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陳碩漢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400" i="1" u="sng" dirty="0">
                <a:solidFill>
                  <a:srgbClr val="0033CC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shchen@csie.ntut.edu.tw</a:t>
            </a: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Hong-</a:t>
            </a:r>
            <a:r>
              <a:rPr lang="en-US" altLang="zh-TW" sz="24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Yue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Technology Research Building 1223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 smtClean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 </a:t>
            </a:r>
            <a:r>
              <a:rPr lang="en-US" altLang="zh-TW" sz="24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09</a:t>
            </a:r>
            <a:r>
              <a:rPr lang="en-US" altLang="zh-TW" sz="2400" dirty="0" smtClean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:10 </a:t>
            </a: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- 12:00</a:t>
            </a: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5302324" y="186529"/>
            <a:ext cx="6552728" cy="9978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2400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Department of Computer Science and Information Engineering</a:t>
            </a:r>
          </a:p>
        </p:txBody>
      </p:sp>
      <p:pic>
        <p:nvPicPr>
          <p:cNvPr id="2052" name="Picture 4" descr="國立臺北科技大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81" y="432905"/>
            <a:ext cx="4501016" cy="72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0055" y="548680"/>
            <a:ext cx="9289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(b)</a:t>
            </a:r>
            <a:r>
              <a:rPr lang="zh-TW" altLang="en-US" dirty="0"/>
              <a:t>此時關掉</a:t>
            </a:r>
            <a:r>
              <a:rPr lang="en-US" altLang="zh-TW" dirty="0"/>
              <a:t>game </a:t>
            </a:r>
            <a:r>
              <a:rPr lang="zh-TW" altLang="en-US" dirty="0"/>
              <a:t>會發現</a:t>
            </a:r>
            <a:r>
              <a:rPr lang="en-US" altLang="zh-TW" dirty="0"/>
              <a:t>VS </a:t>
            </a:r>
            <a:r>
              <a:rPr lang="zh-TW" altLang="en-US" dirty="0"/>
              <a:t>的 </a:t>
            </a:r>
            <a:r>
              <a:rPr lang="en-US" altLang="zh-TW" dirty="0"/>
              <a:t>output </a:t>
            </a:r>
            <a:r>
              <a:rPr lang="zh-TW" altLang="en-US" dirty="0"/>
              <a:t>視窗裡跑出如圖</a:t>
            </a:r>
            <a:r>
              <a:rPr lang="en-US" altLang="zh-TW" dirty="0"/>
              <a:t>(memory leaks)</a:t>
            </a:r>
            <a:r>
              <a:rPr lang="zh-TW" altLang="en-US" dirty="0"/>
              <a:t>。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80" y="1268760"/>
            <a:ext cx="6750267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6595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 2"/>
          <p:cNvSpPr txBox="1">
            <a:spLocks/>
          </p:cNvSpPr>
          <p:nvPr/>
        </p:nvSpPr>
        <p:spPr>
          <a:xfrm>
            <a:off x="655960" y="332656"/>
            <a:ext cx="11089232" cy="864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>
                <a:solidFill>
                  <a:srgbClr val="5B9BD5">
                    <a:lumMod val="50000"/>
                  </a:srgbClr>
                </a:solidFill>
              </a:rPr>
              <a:t>7</a:t>
            </a:r>
            <a:r>
              <a:rPr lang="en-US" altLang="zh-TW" sz="2800" b="1" cap="none" dirty="0" smtClean="0">
                <a:solidFill>
                  <a:srgbClr val="5B9BD5">
                    <a:lumMod val="50000"/>
                  </a:srgbClr>
                </a:solidFill>
              </a:rPr>
              <a:t>.</a:t>
            </a:r>
            <a:r>
              <a:rPr lang="zh-TW" altLang="en-US" sz="2800" b="1" cap="none" dirty="0">
                <a:solidFill>
                  <a:srgbClr val="5B9BD5">
                    <a:lumMod val="50000"/>
                  </a:srgbClr>
                </a:solidFill>
              </a:rPr>
              <a:t>修正</a:t>
            </a:r>
            <a:r>
              <a:rPr lang="en-US" altLang="zh-TW" sz="2800" b="1" cap="none" dirty="0">
                <a:solidFill>
                  <a:srgbClr val="5B9BD5">
                    <a:lumMod val="50000"/>
                  </a:srgbClr>
                </a:solidFill>
              </a:rPr>
              <a:t>Memory leaks </a:t>
            </a:r>
            <a:r>
              <a:rPr lang="zh-TW" altLang="en-US" sz="2800" b="1" cap="none" dirty="0">
                <a:solidFill>
                  <a:srgbClr val="5B9BD5">
                    <a:lumMod val="50000"/>
                  </a:srgbClr>
                </a:solidFill>
              </a:rPr>
              <a:t>之一</a:t>
            </a:r>
            <a:endParaRPr lang="en-US" altLang="zh-TW" sz="2800" b="1" cap="none" dirty="0">
              <a:solidFill>
                <a:srgbClr val="5B9BD5">
                  <a:lumMod val="50000"/>
                </a:srgb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0685" y="1322204"/>
            <a:ext cx="9289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(a)</a:t>
            </a:r>
            <a:r>
              <a:rPr lang="zh-TW" altLang="en-US" dirty="0"/>
              <a:t>出現</a:t>
            </a:r>
            <a:r>
              <a:rPr lang="en-US" altLang="zh-TW" dirty="0"/>
              <a:t>Memory leak </a:t>
            </a:r>
            <a:r>
              <a:rPr lang="zh-TW" altLang="en-US" dirty="0"/>
              <a:t>的原因是程式對</a:t>
            </a:r>
            <a:r>
              <a:rPr lang="en-US" altLang="zh-TW" dirty="0" err="1"/>
              <a:t>bballs</a:t>
            </a:r>
            <a:r>
              <a:rPr lang="en-US" altLang="zh-TW" dirty="0"/>
              <a:t> </a:t>
            </a:r>
            <a:r>
              <a:rPr lang="zh-TW" altLang="en-US" dirty="0"/>
              <a:t>作了</a:t>
            </a:r>
            <a:r>
              <a:rPr lang="en-US" altLang="zh-TW" dirty="0"/>
              <a:t>new</a:t>
            </a:r>
            <a:r>
              <a:rPr lang="zh-TW" altLang="en-US" dirty="0"/>
              <a:t>，但是卻忘了作</a:t>
            </a:r>
            <a:r>
              <a:rPr lang="en-US" altLang="zh-TW" dirty="0"/>
              <a:t>delete</a:t>
            </a:r>
            <a:r>
              <a:rPr lang="zh-TW" altLang="en-US" dirty="0"/>
              <a:t>，因此，</a:t>
            </a:r>
          </a:p>
          <a:p>
            <a:r>
              <a:rPr lang="zh-TW" altLang="en-US" dirty="0"/>
              <a:t>應該在解構子釋放動態配置的</a:t>
            </a:r>
            <a:r>
              <a:rPr lang="en-US" altLang="zh-TW" dirty="0" err="1"/>
              <a:t>bballs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110" y="2060848"/>
            <a:ext cx="2483270" cy="1152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897077" y="3491716"/>
            <a:ext cx="9289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(b)</a:t>
            </a:r>
            <a:r>
              <a:rPr lang="en-US" altLang="zh-TW" dirty="0"/>
              <a:t> Compile-&gt;Run</a:t>
            </a:r>
            <a:r>
              <a:rPr lang="zh-TW" altLang="en-US" dirty="0"/>
              <a:t>。按下空白鍵一次後關掉</a:t>
            </a:r>
            <a:r>
              <a:rPr lang="en-US" altLang="zh-TW" dirty="0"/>
              <a:t>game</a:t>
            </a:r>
            <a:r>
              <a:rPr lang="zh-TW" altLang="en-US" dirty="0"/>
              <a:t>，</a:t>
            </a:r>
            <a:r>
              <a:rPr lang="en-US" altLang="zh-TW" dirty="0"/>
              <a:t>memory leaks </a:t>
            </a:r>
            <a:r>
              <a:rPr lang="zh-TW" altLang="en-US" dirty="0"/>
              <a:t>訊息消失了</a:t>
            </a:r>
            <a:endParaRPr lang="zh-TW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205" y="4077072"/>
            <a:ext cx="6800599" cy="2310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3978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 2"/>
          <p:cNvSpPr txBox="1">
            <a:spLocks/>
          </p:cNvSpPr>
          <p:nvPr/>
        </p:nvSpPr>
        <p:spPr>
          <a:xfrm>
            <a:off x="655960" y="332656"/>
            <a:ext cx="11089232" cy="864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>
                <a:solidFill>
                  <a:srgbClr val="5B9BD5">
                    <a:lumMod val="50000"/>
                  </a:srgbClr>
                </a:solidFill>
              </a:rPr>
              <a:t>7</a:t>
            </a:r>
            <a:r>
              <a:rPr lang="en-US" altLang="zh-TW" sz="2800" b="1" cap="none" dirty="0" smtClean="0">
                <a:solidFill>
                  <a:srgbClr val="5B9BD5">
                    <a:lumMod val="50000"/>
                  </a:srgbClr>
                </a:solidFill>
              </a:rPr>
              <a:t>.</a:t>
            </a:r>
            <a:r>
              <a:rPr lang="zh-TW" altLang="en-US" sz="2800" b="1" cap="none" dirty="0">
                <a:solidFill>
                  <a:srgbClr val="5B9BD5">
                    <a:lumMod val="50000"/>
                  </a:srgbClr>
                </a:solidFill>
              </a:rPr>
              <a:t>修正</a:t>
            </a:r>
            <a:r>
              <a:rPr lang="en-US" altLang="zh-TW" sz="2800" b="1" cap="none" dirty="0">
                <a:solidFill>
                  <a:srgbClr val="5B9BD5">
                    <a:lumMod val="50000"/>
                  </a:srgbClr>
                </a:solidFill>
              </a:rPr>
              <a:t>Memory leaks </a:t>
            </a:r>
            <a:r>
              <a:rPr lang="zh-TW" altLang="en-US" sz="2800" b="1" cap="none" dirty="0" smtClean="0">
                <a:solidFill>
                  <a:srgbClr val="5B9BD5">
                    <a:lumMod val="50000"/>
                  </a:srgbClr>
                </a:solidFill>
              </a:rPr>
              <a:t>之二</a:t>
            </a:r>
            <a:endParaRPr lang="en-US" altLang="zh-TW" sz="2800" b="1" cap="none" dirty="0">
              <a:solidFill>
                <a:srgbClr val="5B9BD5">
                  <a:lumMod val="50000"/>
                </a:srgb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0685" y="1322204"/>
            <a:ext cx="9289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(a)</a:t>
            </a:r>
            <a:r>
              <a:rPr lang="zh-TW" altLang="en-US" dirty="0"/>
              <a:t> </a:t>
            </a:r>
            <a:r>
              <a:rPr lang="en-US" altLang="zh-TW" dirty="0"/>
              <a:t>Compile-&gt;Run</a:t>
            </a:r>
            <a:r>
              <a:rPr lang="zh-TW" altLang="en-US" dirty="0"/>
              <a:t>。按下空白鍵一次，隨機幾顆球後，再按下第二次，又隨機出現</a:t>
            </a:r>
          </a:p>
          <a:p>
            <a:r>
              <a:rPr lang="zh-TW" altLang="en-US" dirty="0"/>
              <a:t>幾顆球，這時關掉</a:t>
            </a:r>
            <a:r>
              <a:rPr lang="en-US" altLang="zh-TW" dirty="0"/>
              <a:t>game</a:t>
            </a:r>
            <a:r>
              <a:rPr lang="zh-TW" altLang="en-US" dirty="0"/>
              <a:t>，情況如下圖，又出現</a:t>
            </a:r>
            <a:r>
              <a:rPr lang="en-US" altLang="zh-TW" dirty="0"/>
              <a:t>memory leaks </a:t>
            </a:r>
            <a:r>
              <a:rPr lang="zh-TW" altLang="en-US" dirty="0"/>
              <a:t>了。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613" y="2276872"/>
            <a:ext cx="5651386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5127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7828" y="548680"/>
            <a:ext cx="92890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(b)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出現問題的原因是「當按一次空白鍵然後關閉時，動態配置出來的球會被解構</a:t>
            </a: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子所釋放，</a:t>
            </a:r>
            <a:r>
              <a:rPr lang="zh-TW" altLang="en-US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但是，當按二次空白鍵後再關閉時，解構子釋放的是第二次動態配置的</a:t>
            </a:r>
          </a:p>
          <a:p>
            <a:r>
              <a:rPr lang="zh-TW" altLang="en-US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空間，而第一次配置的卻空間沒有被釋放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」。因此，必須修改程式，在動態配置新</a:t>
            </a: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的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bballs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之前先刪掉舊的，如圖。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719" y="2348880"/>
            <a:ext cx="619125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8230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7828" y="548680"/>
            <a:ext cx="92890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(c)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但是，上述修改又會導致執行時出錯，這是因為當第一次按下時，</a:t>
            </a:r>
            <a:r>
              <a:rPr lang="zh-TW" altLang="en-US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空間尚未被</a:t>
            </a:r>
          </a:p>
          <a:p>
            <a:r>
              <a:rPr lang="zh-TW" altLang="en-US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配置就執行刪除的動作</a:t>
            </a:r>
            <a:r>
              <a:rPr lang="en-US" altLang="zh-TW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尚未</a:t>
            </a: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new</a:t>
            </a:r>
            <a:r>
              <a:rPr lang="zh-TW" altLang="en-US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，就做</a:t>
            </a: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delete</a:t>
            </a:r>
            <a:r>
              <a:rPr lang="en-US" altLang="zh-TW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。由於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delete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指令只會對非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NULL</a:t>
            </a: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的記憶體位址釋放記憶體空間。所以我們將</a:t>
            </a:r>
            <a:r>
              <a:rPr lang="en-US" altLang="zh-TW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bball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指標初始化為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NULL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即可解決</a:t>
            </a: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問題，如下圖。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108" y="1916832"/>
            <a:ext cx="325755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490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193762" y="1844824"/>
            <a:ext cx="11877314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4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Game </a:t>
            </a:r>
            <a:r>
              <a:rPr lang="en-US" altLang="zh-TW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Framework 4.10</a:t>
            </a:r>
            <a:r>
              <a:rPr lang="zh-TW" altLang="en-US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使用說明</a:t>
            </a:r>
            <a:r>
              <a:rPr lang="en-US" altLang="zh-TW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Visual Studio </a:t>
            </a:r>
            <a:r>
              <a:rPr lang="en-US" altLang="zh-TW" sz="4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2017</a:t>
            </a:r>
          </a:p>
          <a:p>
            <a:pPr algn="ctr">
              <a:lnSpc>
                <a:spcPct val="90000"/>
              </a:lnSpc>
            </a:pPr>
            <a:endParaRPr lang="en-US" altLang="zh-TW" sz="4000" dirty="0" smtClean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練習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：處理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Memory Leaks</a:t>
            </a:r>
            <a:endParaRPr lang="zh-TW" altLang="en-US" sz="28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>
            <a:spLocks/>
          </p:cNvSpPr>
          <p:nvPr/>
        </p:nvSpPr>
        <p:spPr>
          <a:xfrm>
            <a:off x="693812" y="188640"/>
            <a:ext cx="11305256" cy="24482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zh-TW" altLang="en-US" sz="2800" b="1" cap="none" dirty="0"/>
              <a:t>請先完成練習</a:t>
            </a:r>
            <a:r>
              <a:rPr lang="en-US" altLang="zh-TW" sz="2800" b="1" cap="none" dirty="0" smtClean="0"/>
              <a:t>5</a:t>
            </a:r>
          </a:p>
          <a:p>
            <a:pPr marL="742950" indent="-742950">
              <a:buAutoNum type="arabicPeriod"/>
            </a:pPr>
            <a:endParaRPr lang="en-US" altLang="zh-TW" sz="2800" b="1" cap="none" dirty="0" smtClean="0"/>
          </a:p>
          <a:p>
            <a:pPr marL="742950" indent="-742950">
              <a:buAutoNum type="arabicPeriod"/>
            </a:pPr>
            <a:r>
              <a:rPr lang="zh-TW" altLang="en-US" sz="2800" b="1" cap="none" dirty="0"/>
              <a:t>這練習讓使用者按下空白鍵後，隨機產生幾顆</a:t>
            </a:r>
            <a:r>
              <a:rPr lang="en-US" altLang="zh-TW" sz="2800" b="1" cap="none" dirty="0" err="1"/>
              <a:t>CBouncingBall</a:t>
            </a:r>
            <a:r>
              <a:rPr lang="en-US" altLang="zh-TW" sz="2800" b="1" cap="none" dirty="0"/>
              <a:t> </a:t>
            </a:r>
            <a:r>
              <a:rPr lang="zh-TW" altLang="en-US" sz="2800" b="1" cap="none" dirty="0"/>
              <a:t>在地圖上</a:t>
            </a:r>
            <a:r>
              <a:rPr lang="zh-TW" altLang="en-US" sz="2800" b="1" cap="none" dirty="0" smtClean="0"/>
              <a:t>。</a:t>
            </a:r>
            <a:endParaRPr lang="en-US" altLang="zh-TW" sz="2800" b="1" cap="none" dirty="0" smtClean="0"/>
          </a:p>
          <a:p>
            <a:pPr marL="742950" indent="-742950">
              <a:buAutoNum type="arabicPeriod"/>
            </a:pPr>
            <a:endParaRPr lang="en-US" altLang="zh-TW" sz="2800" b="1" cap="none" dirty="0" smtClean="0"/>
          </a:p>
          <a:p>
            <a:pPr marL="742950" indent="-742950">
              <a:buAutoNum type="arabicPeriod"/>
            </a:pPr>
            <a:r>
              <a:rPr lang="zh-TW" altLang="en-US" sz="2800" b="1" cap="none" dirty="0" smtClean="0"/>
              <a:t>在</a:t>
            </a:r>
            <a:r>
              <a:rPr lang="en-US" altLang="zh-TW" sz="2800" b="1" cap="none" dirty="0" err="1"/>
              <a:t>CGameMap</a:t>
            </a:r>
            <a:r>
              <a:rPr lang="en-US" altLang="zh-TW" sz="2800" b="1" cap="none" dirty="0"/>
              <a:t> </a:t>
            </a:r>
            <a:r>
              <a:rPr lang="zh-TW" altLang="en-US" sz="2800" b="1" cap="none" dirty="0"/>
              <a:t>加入新的函式及成員，如下圖。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052" y="2655003"/>
            <a:ext cx="5904656" cy="3899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>
            <a:spLocks/>
          </p:cNvSpPr>
          <p:nvPr/>
        </p:nvSpPr>
        <p:spPr>
          <a:xfrm>
            <a:off x="693812" y="1268760"/>
            <a:ext cx="11305256" cy="10801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/>
              <a:t>4</a:t>
            </a:r>
            <a:r>
              <a:rPr lang="en-US" altLang="zh-TW" sz="2800" b="1" cap="none" dirty="0" smtClean="0"/>
              <a:t>.</a:t>
            </a:r>
            <a:r>
              <a:rPr lang="zh-TW" altLang="en-US" sz="2800" b="1" cap="none" dirty="0"/>
              <a:t>為</a:t>
            </a:r>
            <a:r>
              <a:rPr lang="en-US" altLang="zh-TW" sz="2800" b="1" cap="none" dirty="0" err="1"/>
              <a:t>CBouncingBall</a:t>
            </a:r>
            <a:r>
              <a:rPr lang="en-US" altLang="zh-TW" sz="2800" b="1" cap="none" dirty="0"/>
              <a:t> </a:t>
            </a:r>
            <a:r>
              <a:rPr lang="zh-TW" altLang="en-US" sz="2800" b="1" cap="none" dirty="0"/>
              <a:t>加入新的方法，讓它可以設定起始速度，起始座標以及彈跳</a:t>
            </a:r>
            <a:r>
              <a:rPr lang="zh-TW" altLang="en-US" sz="2800" b="1" cap="none" dirty="0" smtClean="0"/>
              <a:t>水平面</a:t>
            </a:r>
            <a:r>
              <a:rPr lang="zh-TW" altLang="en-US" sz="2800" b="1" cap="none" dirty="0"/>
              <a:t>。</a:t>
            </a:r>
            <a:endParaRPr lang="en-US" altLang="zh-TW" sz="2800" b="1" cap="none" dirty="0"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5820" y="260648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備註</a:t>
            </a:r>
            <a:r>
              <a:rPr lang="en-US" altLang="zh-TW" dirty="0"/>
              <a:t>:</a:t>
            </a:r>
            <a:r>
              <a:rPr lang="zh-TW" altLang="en-US" dirty="0"/>
              <a:t>如果</a:t>
            </a:r>
            <a:r>
              <a:rPr lang="en-US" altLang="zh-TW" dirty="0" err="1"/>
              <a:t>CGameMap</a:t>
            </a:r>
            <a:r>
              <a:rPr lang="en-US" altLang="zh-TW" dirty="0"/>
              <a:t> </a:t>
            </a:r>
            <a:r>
              <a:rPr lang="zh-TW" altLang="en-US" dirty="0"/>
              <a:t>的 </a:t>
            </a:r>
            <a:r>
              <a:rPr lang="en-US" altLang="zh-TW" dirty="0"/>
              <a:t>class </a:t>
            </a:r>
            <a:r>
              <a:rPr lang="zh-TW" altLang="en-US" dirty="0"/>
              <a:t>是放於</a:t>
            </a:r>
            <a:r>
              <a:rPr lang="en-US" altLang="zh-TW" dirty="0" err="1"/>
              <a:t>CBouncingBall</a:t>
            </a:r>
            <a:r>
              <a:rPr lang="en-US" altLang="zh-TW" dirty="0"/>
              <a:t> </a:t>
            </a:r>
            <a:r>
              <a:rPr lang="zh-TW" altLang="en-US" dirty="0"/>
              <a:t>之前，請在</a:t>
            </a:r>
            <a:r>
              <a:rPr lang="en-US" altLang="zh-TW" dirty="0" err="1"/>
              <a:t>CGameMap</a:t>
            </a:r>
            <a:r>
              <a:rPr lang="en-US" altLang="zh-TW" dirty="0"/>
              <a:t> </a:t>
            </a:r>
            <a:r>
              <a:rPr lang="zh-TW" altLang="en-US" dirty="0"/>
              <a:t>上方</a:t>
            </a:r>
            <a:r>
              <a:rPr lang="en-US" altLang="zh-TW" dirty="0"/>
              <a:t>(</a:t>
            </a:r>
            <a:r>
              <a:rPr lang="zh-TW" altLang="en-US" dirty="0"/>
              <a:t>如</a:t>
            </a:r>
          </a:p>
          <a:p>
            <a:r>
              <a:rPr lang="zh-TW" altLang="en-US" dirty="0"/>
              <a:t>圖</a:t>
            </a:r>
            <a:r>
              <a:rPr lang="en-US" altLang="zh-TW" dirty="0"/>
              <a:t>)</a:t>
            </a:r>
            <a:r>
              <a:rPr lang="zh-TW" altLang="en-US" dirty="0"/>
              <a:t>加入</a:t>
            </a:r>
            <a:r>
              <a:rPr lang="en-US" altLang="zh-TW" dirty="0"/>
              <a:t>class </a:t>
            </a:r>
            <a:r>
              <a:rPr lang="en-US" altLang="zh-TW" dirty="0" err="1"/>
              <a:t>CBouncingBall</a:t>
            </a:r>
            <a:r>
              <a:rPr lang="en-US" altLang="zh-TW" dirty="0"/>
              <a:t>;</a:t>
            </a:r>
            <a:r>
              <a:rPr lang="zh-TW" altLang="en-US" dirty="0"/>
              <a:t>。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132" y="2323562"/>
            <a:ext cx="4396906" cy="3841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14205" y="537184"/>
            <a:ext cx="5184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mygame.cpp </a:t>
            </a:r>
            <a:r>
              <a:rPr lang="zh-TW" altLang="en-US" dirty="0"/>
              <a:t>實作部分</a:t>
            </a:r>
            <a:r>
              <a:rPr lang="en-US" altLang="zh-TW" dirty="0"/>
              <a:t>(</a:t>
            </a:r>
            <a:r>
              <a:rPr lang="en-US" altLang="zh-TW" dirty="0" err="1"/>
              <a:t>CBouncingBall</a:t>
            </a:r>
            <a:r>
              <a:rPr lang="en-US" altLang="zh-TW" dirty="0"/>
              <a:t>):</a:t>
            </a:r>
            <a:endParaRPr lang="zh-TW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80" y="1243608"/>
            <a:ext cx="3196991" cy="290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423768" y="506459"/>
            <a:ext cx="4328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mygame.cpp </a:t>
            </a:r>
            <a:r>
              <a:rPr lang="zh-TW" altLang="en-US" dirty="0"/>
              <a:t>實作部分</a:t>
            </a:r>
            <a:r>
              <a:rPr lang="en-US" altLang="zh-TW" dirty="0"/>
              <a:t>(</a:t>
            </a:r>
            <a:r>
              <a:rPr lang="en-US" altLang="zh-TW" dirty="0" err="1"/>
              <a:t>CGameMap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331" y="1124744"/>
            <a:ext cx="6231657" cy="1969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220" y="3406962"/>
            <a:ext cx="7708355" cy="2879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7828" y="836712"/>
            <a:ext cx="4328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mygame.cpp </a:t>
            </a:r>
            <a:r>
              <a:rPr lang="zh-TW" altLang="en-US" dirty="0"/>
              <a:t>實作部分</a:t>
            </a:r>
            <a:r>
              <a:rPr lang="en-US" altLang="zh-TW" dirty="0"/>
              <a:t>(</a:t>
            </a:r>
            <a:r>
              <a:rPr lang="en-US" altLang="zh-TW" dirty="0" err="1"/>
              <a:t>CGameMap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044" y="1556792"/>
            <a:ext cx="548640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2605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0685" y="1322204"/>
            <a:ext cx="9289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(a)</a:t>
            </a:r>
            <a:r>
              <a:rPr lang="en-US" altLang="zh-TW" dirty="0"/>
              <a:t> </a:t>
            </a:r>
            <a:r>
              <a:rPr lang="en-US" altLang="zh-TW" dirty="0" err="1"/>
              <a:t>CGameStateRun</a:t>
            </a:r>
            <a:r>
              <a:rPr lang="en-US" altLang="zh-TW" dirty="0"/>
              <a:t>::</a:t>
            </a:r>
            <a:r>
              <a:rPr lang="en-US" altLang="zh-TW" dirty="0" err="1"/>
              <a:t>OnMove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79358" y="3573016"/>
            <a:ext cx="9289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(b</a:t>
            </a:r>
            <a:r>
              <a:rPr lang="en-US" altLang="zh-TW" dirty="0"/>
              <a:t>) </a:t>
            </a:r>
            <a:r>
              <a:rPr lang="en-US" altLang="zh-TW" dirty="0" err="1"/>
              <a:t>CGameStateRun</a:t>
            </a:r>
            <a:r>
              <a:rPr lang="en-US" altLang="zh-TW" dirty="0"/>
              <a:t>::</a:t>
            </a:r>
            <a:r>
              <a:rPr lang="en-US" altLang="zh-TW" dirty="0" err="1"/>
              <a:t>OnKeyDown</a:t>
            </a:r>
            <a:r>
              <a:rPr lang="en-US" altLang="zh-TW" dirty="0"/>
              <a:t> </a:t>
            </a:r>
            <a:r>
              <a:rPr lang="zh-TW" altLang="en-US" dirty="0"/>
              <a:t>加入</a:t>
            </a:r>
            <a:endParaRPr lang="zh-TW" altLang="en-US" dirty="0"/>
          </a:p>
        </p:txBody>
      </p:sp>
      <p:sp>
        <p:nvSpPr>
          <p:cNvPr id="7" name="標題 2"/>
          <p:cNvSpPr txBox="1">
            <a:spLocks/>
          </p:cNvSpPr>
          <p:nvPr/>
        </p:nvSpPr>
        <p:spPr>
          <a:xfrm>
            <a:off x="621804" y="188640"/>
            <a:ext cx="11089232" cy="864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>
                <a:solidFill>
                  <a:srgbClr val="5B9BD5">
                    <a:lumMod val="50000"/>
                  </a:srgbClr>
                </a:solidFill>
              </a:rPr>
              <a:t>5</a:t>
            </a:r>
            <a:r>
              <a:rPr lang="en-US" altLang="zh-TW" sz="2800" b="1" cap="none" dirty="0" smtClean="0">
                <a:solidFill>
                  <a:srgbClr val="5B9BD5">
                    <a:lumMod val="50000"/>
                  </a:srgbClr>
                </a:solidFill>
              </a:rPr>
              <a:t>.</a:t>
            </a:r>
            <a:r>
              <a:rPr lang="zh-TW" altLang="en-US" sz="2800" b="1" cap="none" dirty="0">
                <a:solidFill>
                  <a:srgbClr val="5B9BD5">
                    <a:lumMod val="50000"/>
                  </a:srgbClr>
                </a:solidFill>
              </a:rPr>
              <a:t>在</a:t>
            </a:r>
            <a:r>
              <a:rPr lang="en-US" altLang="zh-TW" sz="2800" b="1" cap="none" dirty="0">
                <a:solidFill>
                  <a:srgbClr val="5B9BD5">
                    <a:lumMod val="50000"/>
                  </a:srgbClr>
                </a:solidFill>
              </a:rPr>
              <a:t>mygame.cpp </a:t>
            </a:r>
            <a:r>
              <a:rPr lang="zh-TW" altLang="en-US" sz="2800" b="1" cap="none" dirty="0">
                <a:solidFill>
                  <a:srgbClr val="5B9BD5">
                    <a:lumMod val="50000"/>
                  </a:srgbClr>
                </a:solidFill>
              </a:rPr>
              <a:t>檔案中的，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028" y="1772816"/>
            <a:ext cx="3024336" cy="1577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028" y="4077072"/>
            <a:ext cx="7056784" cy="1793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0055" y="548680"/>
            <a:ext cx="9289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(c)</a:t>
            </a:r>
            <a:r>
              <a:rPr lang="en-US" altLang="zh-TW" dirty="0" smtClean="0"/>
              <a:t> </a:t>
            </a:r>
            <a:r>
              <a:rPr lang="en-US" altLang="zh-TW" dirty="0" err="1"/>
              <a:t>CGameMap</a:t>
            </a:r>
            <a:r>
              <a:rPr lang="en-US" altLang="zh-TW" dirty="0"/>
              <a:t>::</a:t>
            </a:r>
            <a:r>
              <a:rPr lang="en-US" altLang="zh-TW" dirty="0" err="1"/>
              <a:t>OnShow</a:t>
            </a:r>
            <a:r>
              <a:rPr lang="en-US" altLang="zh-TW" dirty="0"/>
              <a:t> </a:t>
            </a:r>
            <a:r>
              <a:rPr lang="zh-TW" altLang="en-US" dirty="0"/>
              <a:t>最下方加入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79358" y="3573016"/>
            <a:ext cx="9289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(d</a:t>
            </a:r>
            <a:r>
              <a:rPr lang="en-US" altLang="zh-TW" dirty="0" smtClean="0"/>
              <a:t>) </a:t>
            </a:r>
            <a:r>
              <a:rPr lang="en-US" altLang="zh-TW" dirty="0" err="1"/>
              <a:t>CGameMap</a:t>
            </a:r>
            <a:r>
              <a:rPr lang="en-US" altLang="zh-TW" dirty="0"/>
              <a:t>::</a:t>
            </a:r>
            <a:r>
              <a:rPr lang="en-US" altLang="zh-TW" dirty="0" err="1"/>
              <a:t>CGameMap</a:t>
            </a:r>
            <a:r>
              <a:rPr lang="en-US" altLang="zh-TW" dirty="0"/>
              <a:t> </a:t>
            </a:r>
            <a:r>
              <a:rPr lang="zh-TW" altLang="en-US" dirty="0"/>
              <a:t>加入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036" y="947191"/>
            <a:ext cx="3024336" cy="2430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036" y="4153958"/>
            <a:ext cx="4013547" cy="1867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9681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 2"/>
          <p:cNvSpPr txBox="1">
            <a:spLocks/>
          </p:cNvSpPr>
          <p:nvPr/>
        </p:nvSpPr>
        <p:spPr>
          <a:xfrm>
            <a:off x="655960" y="332656"/>
            <a:ext cx="11089232" cy="864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 smtClean="0">
                <a:solidFill>
                  <a:srgbClr val="5B9BD5">
                    <a:lumMod val="50000"/>
                  </a:srgbClr>
                </a:solidFill>
              </a:rPr>
              <a:t>6.</a:t>
            </a:r>
            <a:r>
              <a:rPr lang="zh-TW" altLang="en-US" sz="2800" b="1" cap="none" dirty="0">
                <a:solidFill>
                  <a:srgbClr val="5B9BD5">
                    <a:lumMod val="50000"/>
                  </a:srgbClr>
                </a:solidFill>
              </a:rPr>
              <a:t>檢查</a:t>
            </a:r>
            <a:r>
              <a:rPr lang="en-US" altLang="zh-TW" sz="2800" b="1" cap="none" dirty="0">
                <a:solidFill>
                  <a:srgbClr val="5B9BD5">
                    <a:lumMod val="50000"/>
                  </a:srgbClr>
                </a:solidFill>
              </a:rPr>
              <a:t>Memory leaks</a:t>
            </a:r>
          </a:p>
        </p:txBody>
      </p:sp>
      <p:sp>
        <p:nvSpPr>
          <p:cNvPr id="6" name="矩形 5"/>
          <p:cNvSpPr/>
          <p:nvPr/>
        </p:nvSpPr>
        <p:spPr>
          <a:xfrm>
            <a:off x="870685" y="1322204"/>
            <a:ext cx="9289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(a)</a:t>
            </a:r>
            <a:r>
              <a:rPr lang="en-US" altLang="zh-TW" dirty="0"/>
              <a:t> Compile-&gt;Run</a:t>
            </a:r>
            <a:r>
              <a:rPr lang="zh-TW" altLang="en-US" dirty="0"/>
              <a:t>。按下空白鍵後，會有隨機的幾顆球在</a:t>
            </a:r>
            <a:r>
              <a:rPr lang="en-US" altLang="zh-TW" dirty="0"/>
              <a:t>Map </a:t>
            </a:r>
            <a:r>
              <a:rPr lang="zh-TW" altLang="en-US" dirty="0"/>
              <a:t>裡彈跳。</a:t>
            </a:r>
            <a:endParaRPr lang="zh-TW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092" y="1844824"/>
            <a:ext cx="5226571" cy="466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935384"/>
      </p:ext>
    </p:extLst>
  </p:cSld>
  <p:clrMapOvr>
    <a:masterClrMapping/>
  </p:clrMapOvr>
</p:sld>
</file>

<file path=ppt/theme/theme1.xml><?xml version="1.0" encoding="utf-8"?>
<a:theme xmlns:a="http://schemas.openxmlformats.org/drawingml/2006/main" name="世界國家/地區報告簡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世界國家地區報告簡報</Template>
  <TotalTime>17572</TotalTime>
  <Words>531</Words>
  <Application>Microsoft Office PowerPoint</Application>
  <PresentationFormat>自訂</PresentationFormat>
  <Paragraphs>52</Paragraphs>
  <Slides>14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世界國家/地區報告簡報</vt:lpstr>
      <vt:lpstr>Object Oriented Programming Windows Tutorials Tutorial #6 : Handle Memory Leaks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CV, Research Statement and Future Research Direction</dc:title>
  <dc:creator>Shuo-Han Chen</dc:creator>
  <cp:lastModifiedBy>user</cp:lastModifiedBy>
  <cp:revision>533</cp:revision>
  <cp:lastPrinted>2020-01-09T04:10:42Z</cp:lastPrinted>
  <dcterms:created xsi:type="dcterms:W3CDTF">2019-11-24T21:24:40Z</dcterms:created>
  <dcterms:modified xsi:type="dcterms:W3CDTF">2021-02-23T10:33:14Z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