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59">
          <p15:clr>
            <a:srgbClr val="747775"/>
          </p15:clr>
        </p15:guide>
        <p15:guide id="2" pos="5513">
          <p15:clr>
            <a:srgbClr val="747775"/>
          </p15:clr>
        </p15:guide>
        <p15:guide id="3" pos="227">
          <p15:clr>
            <a:srgbClr val="747775"/>
          </p15:clr>
        </p15:guide>
        <p15:guide id="4" pos="29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F01407-E70E-4D1C-84F5-0563E4EF9952}">
  <a:tblStyle styleId="{25F01407-E70E-4D1C-84F5-0563E4EF99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59" orient="horz"/>
        <p:guide pos="5513"/>
        <p:guide pos="227"/>
        <p:guide pos="29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c93aa37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c93aa37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d9e306a1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d9e306a1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d9e306a1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d9e306a1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ce3e6d4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ce3e6d4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c93aa372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c93aa372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ce3e6d4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ce3e6d4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d9e306a13_5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d9e306a13_5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c93aa372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c93aa372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c501e66fb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c501e66fb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c93aa372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c93aa372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d234778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d234778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c501e66fb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c501e66fb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c501e66fb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c501e66fb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d9e306a1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d9e306a1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d23477841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d23477841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28947"/>
              <a:buFont typeface="Arial"/>
              <a:buNone/>
            </a:pPr>
            <a:r>
              <a:rPr lang="en-GB" sz="3800">
                <a:solidFill>
                  <a:srgbClr val="E2E8E6"/>
                </a:solidFill>
              </a:rPr>
              <a:t>Revenue Management</a:t>
            </a:r>
            <a:endParaRPr sz="3800">
              <a:solidFill>
                <a:srgbClr val="E2E8E6"/>
              </a:solidFill>
            </a:endParaRPr>
          </a:p>
          <a:p>
            <a:pPr indent="0" lvl="0" marL="0" rtl="0" algn="ctr">
              <a:spcBef>
                <a:spcPts val="0"/>
              </a:spcBef>
              <a:spcAft>
                <a:spcPts val="0"/>
              </a:spcAft>
              <a:buClr>
                <a:schemeClr val="dk1"/>
              </a:buClr>
              <a:buSzPct val="28947"/>
              <a:buFont typeface="Arial"/>
              <a:buNone/>
            </a:pPr>
            <a:r>
              <a:rPr lang="en-GB" sz="3800">
                <a:solidFill>
                  <a:srgbClr val="E2E8E6"/>
                </a:solidFill>
              </a:rPr>
              <a:t>(MATH6164)</a:t>
            </a:r>
            <a:endParaRPr sz="3800">
              <a:solidFill>
                <a:srgbClr val="E2E8E6"/>
              </a:solidFill>
            </a:endParaRPr>
          </a:p>
          <a:p>
            <a:pPr indent="0" lvl="0" marL="0" rtl="0" algn="ctr">
              <a:spcBef>
                <a:spcPts val="0"/>
              </a:spcBef>
              <a:spcAft>
                <a:spcPts val="0"/>
              </a:spcAft>
              <a:buClr>
                <a:schemeClr val="dk1"/>
              </a:buClr>
              <a:buSzPct val="28947"/>
              <a:buFont typeface="Arial"/>
              <a:buNone/>
            </a:pPr>
            <a:r>
              <a:rPr lang="en-GB" sz="3800">
                <a:solidFill>
                  <a:srgbClr val="E2E8E6"/>
                </a:solidFill>
              </a:rPr>
              <a:t> Case Study</a:t>
            </a:r>
            <a:endParaRPr sz="3800">
              <a:solidFill>
                <a:srgbClr val="E2E8E6"/>
              </a:solidFill>
            </a:endParaRPr>
          </a:p>
          <a:p>
            <a:pPr indent="0" lvl="0" marL="0" rtl="0" algn="ctr">
              <a:spcBef>
                <a:spcPts val="0"/>
              </a:spcBef>
              <a:spcAft>
                <a:spcPts val="0"/>
              </a:spcAft>
              <a:buNone/>
            </a:pPr>
            <a:r>
              <a:rPr lang="en-GB" sz="3800">
                <a:solidFill>
                  <a:srgbClr val="E2E8E6"/>
                </a:solidFill>
              </a:rPr>
              <a:t>World Cruise</a:t>
            </a:r>
            <a:endParaRPr/>
          </a:p>
        </p:txBody>
      </p:sp>
      <p:sp>
        <p:nvSpPr>
          <p:cNvPr id="55" name="Google Shape;55;p13"/>
          <p:cNvSpPr txBox="1"/>
          <p:nvPr>
            <p:ph idx="1" type="subTitle"/>
          </p:nvPr>
        </p:nvSpPr>
        <p:spPr>
          <a:xfrm>
            <a:off x="311700" y="2834125"/>
            <a:ext cx="8520600" cy="2181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b="1" lang="en-GB" sz="2000"/>
              <a:t>GROUP 9:</a:t>
            </a:r>
            <a:endParaRPr b="1" sz="2000"/>
          </a:p>
          <a:p>
            <a:pPr indent="0" lvl="0" marL="0" rtl="0" algn="ctr">
              <a:lnSpc>
                <a:spcPct val="80000"/>
              </a:lnSpc>
              <a:spcBef>
                <a:spcPts val="0"/>
              </a:spcBef>
              <a:spcAft>
                <a:spcPts val="0"/>
              </a:spcAft>
              <a:buSzPts val="1018"/>
              <a:buNone/>
            </a:pPr>
            <a:r>
              <a:t/>
            </a:r>
            <a:endParaRPr b="1" sz="2000"/>
          </a:p>
          <a:p>
            <a:pPr indent="0" lvl="0" marL="0" rtl="0" algn="ctr">
              <a:lnSpc>
                <a:spcPct val="80000"/>
              </a:lnSpc>
              <a:spcBef>
                <a:spcPts val="0"/>
              </a:spcBef>
              <a:spcAft>
                <a:spcPts val="0"/>
              </a:spcAft>
              <a:buSzPts val="1018"/>
              <a:buNone/>
            </a:pPr>
            <a:r>
              <a:rPr lang="en-GB" sz="2000"/>
              <a:t>Ruben Martinez - 31501818</a:t>
            </a:r>
            <a:endParaRPr sz="2000"/>
          </a:p>
          <a:p>
            <a:pPr indent="0" lvl="0" marL="0" rtl="0" algn="ctr">
              <a:lnSpc>
                <a:spcPct val="80000"/>
              </a:lnSpc>
              <a:spcBef>
                <a:spcPts val="0"/>
              </a:spcBef>
              <a:spcAft>
                <a:spcPts val="0"/>
              </a:spcAft>
              <a:buSzPts val="1018"/>
              <a:buNone/>
            </a:pPr>
            <a:r>
              <a:rPr lang="en-GB" sz="2000"/>
              <a:t>Vyom Khanna - 28965736</a:t>
            </a:r>
            <a:endParaRPr sz="2000"/>
          </a:p>
          <a:p>
            <a:pPr indent="0" lvl="0" marL="0" rtl="0" algn="ctr">
              <a:lnSpc>
                <a:spcPct val="80000"/>
              </a:lnSpc>
              <a:spcBef>
                <a:spcPts val="0"/>
              </a:spcBef>
              <a:spcAft>
                <a:spcPts val="0"/>
              </a:spcAft>
              <a:buSzPts val="1018"/>
              <a:buNone/>
            </a:pPr>
            <a:r>
              <a:rPr lang="en-GB" sz="2000"/>
              <a:t>Yuto Otsuka - 30907136</a:t>
            </a:r>
            <a:endParaRPr sz="2000"/>
          </a:p>
          <a:p>
            <a:pPr indent="0" lvl="0" marL="0" rtl="0" algn="ctr">
              <a:lnSpc>
                <a:spcPct val="80000"/>
              </a:lnSpc>
              <a:spcBef>
                <a:spcPts val="0"/>
              </a:spcBef>
              <a:spcAft>
                <a:spcPts val="0"/>
              </a:spcAft>
              <a:buSzPts val="1018"/>
              <a:buNone/>
            </a:pPr>
            <a:r>
              <a:rPr lang="en-GB" sz="2000"/>
              <a:t>Keon Kim - 34413286</a:t>
            </a:r>
            <a:endParaRPr sz="2000"/>
          </a:p>
          <a:p>
            <a:pPr indent="0" lvl="0" marL="0" rtl="0" algn="ctr">
              <a:lnSpc>
                <a:spcPct val="80000"/>
              </a:lnSpc>
              <a:spcBef>
                <a:spcPts val="0"/>
              </a:spcBef>
              <a:spcAft>
                <a:spcPts val="0"/>
              </a:spcAft>
              <a:buSzPts val="1018"/>
              <a:buNone/>
            </a:pPr>
            <a:r>
              <a:rPr lang="en-GB" sz="2000"/>
              <a:t>Yixuan Gao - 34742751</a:t>
            </a:r>
            <a:endParaRPr sz="2000"/>
          </a:p>
          <a:p>
            <a:pPr indent="0" lvl="0" marL="0" rtl="0" algn="ctr">
              <a:lnSpc>
                <a:spcPct val="80000"/>
              </a:lnSpc>
              <a:spcBef>
                <a:spcPts val="0"/>
              </a:spcBef>
              <a:spcAft>
                <a:spcPts val="0"/>
              </a:spcAft>
              <a:buSzPts val="1018"/>
              <a:buNone/>
            </a:pPr>
            <a:r>
              <a:rPr lang="en-GB" sz="2000"/>
              <a:t>Zixu Hou - 34955399</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163750" y="312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Scenario 2: Aggressive </a:t>
            </a:r>
            <a:r>
              <a:rPr lang="en-GB"/>
              <a:t>Marketing</a:t>
            </a:r>
            <a:endParaRPr/>
          </a:p>
          <a:p>
            <a:pPr indent="0" lvl="0" marL="0" rtl="0" algn="l">
              <a:spcBef>
                <a:spcPts val="0"/>
              </a:spcBef>
              <a:spcAft>
                <a:spcPts val="0"/>
              </a:spcAft>
              <a:buNone/>
            </a:pPr>
            <a:r>
              <a:t/>
            </a:r>
            <a:endParaRPr/>
          </a:p>
        </p:txBody>
      </p:sp>
      <p:sp>
        <p:nvSpPr>
          <p:cNvPr id="128" name="Google Shape;128;p22"/>
          <p:cNvSpPr txBox="1"/>
          <p:nvPr>
            <p:ph idx="1" type="body"/>
          </p:nvPr>
        </p:nvSpPr>
        <p:spPr>
          <a:xfrm>
            <a:off x="360000" y="1084000"/>
            <a:ext cx="79701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sz="2018"/>
              <a:t>Carnival carry out an aggressive </a:t>
            </a:r>
            <a:r>
              <a:rPr lang="en-GB" sz="2018"/>
              <a:t>marketing</a:t>
            </a:r>
            <a:r>
              <a:rPr lang="en-GB" sz="2018"/>
              <a:t> campaign by decreasing the price of cruise tickets for short routes by 5% to promote shorter routes travel.</a:t>
            </a:r>
            <a:endParaRPr sz="2018"/>
          </a:p>
          <a:p>
            <a:pPr indent="0" lvl="0" marL="0" rtl="0" algn="l">
              <a:spcBef>
                <a:spcPts val="1200"/>
              </a:spcBef>
              <a:spcAft>
                <a:spcPts val="0"/>
              </a:spcAft>
              <a:buNone/>
            </a:pPr>
            <a:r>
              <a:t/>
            </a:r>
            <a:endParaRPr sz="2018"/>
          </a:p>
          <a:p>
            <a:pPr indent="0" lvl="0" marL="0" rtl="0" algn="l">
              <a:spcBef>
                <a:spcPts val="1200"/>
              </a:spcBef>
              <a:spcAft>
                <a:spcPts val="0"/>
              </a:spcAft>
              <a:buNone/>
            </a:pPr>
            <a:r>
              <a:rPr b="1" lang="en-GB" sz="2018"/>
              <a:t>Assumptions:</a:t>
            </a:r>
            <a:endParaRPr b="1" sz="2018"/>
          </a:p>
          <a:p>
            <a:pPr indent="-327938" lvl="0" marL="457200" rtl="0" algn="l">
              <a:spcBef>
                <a:spcPts val="1200"/>
              </a:spcBef>
              <a:spcAft>
                <a:spcPts val="0"/>
              </a:spcAft>
              <a:buSzPct val="100000"/>
              <a:buChar char="●"/>
            </a:pPr>
            <a:r>
              <a:rPr lang="en-GB" sz="2018"/>
              <a:t>The demand of long cruises (&gt; 50 days) will stay the same, but short cruises </a:t>
            </a:r>
            <a:r>
              <a:rPr lang="en-GB" sz="2018"/>
              <a:t>(&lt; 50 days) </a:t>
            </a:r>
            <a:r>
              <a:rPr lang="en-GB" sz="2018"/>
              <a:t>will increase based on the </a:t>
            </a:r>
            <a:r>
              <a:rPr lang="en-GB" sz="2018"/>
              <a:t>elasticities</a:t>
            </a:r>
            <a:r>
              <a:rPr lang="en-GB" sz="2018"/>
              <a:t>.</a:t>
            </a:r>
            <a:endParaRPr sz="2018"/>
          </a:p>
          <a:p>
            <a:pPr indent="-327938" lvl="0" marL="457200" rtl="0" algn="l">
              <a:spcBef>
                <a:spcPts val="0"/>
              </a:spcBef>
              <a:spcAft>
                <a:spcPts val="0"/>
              </a:spcAft>
              <a:buSzPct val="100000"/>
              <a:buChar char="●"/>
            </a:pPr>
            <a:r>
              <a:rPr lang="en-GB" sz="2018"/>
              <a:t>The cancellation rates remain unchanged.</a:t>
            </a:r>
            <a:endParaRPr sz="2018"/>
          </a:p>
          <a:p>
            <a:pPr indent="-327938" lvl="0" marL="457200" rtl="0" algn="l">
              <a:spcBef>
                <a:spcPts val="0"/>
              </a:spcBef>
              <a:spcAft>
                <a:spcPts val="0"/>
              </a:spcAft>
              <a:buSzPct val="100000"/>
              <a:buChar char="●"/>
            </a:pPr>
            <a:r>
              <a:rPr lang="en-GB" sz="2018"/>
              <a:t>Price elasticity of shorter cruises are :</a:t>
            </a:r>
            <a:endParaRPr sz="2018"/>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graphicFrame>
        <p:nvGraphicFramePr>
          <p:cNvPr id="129" name="Google Shape;129;p22"/>
          <p:cNvGraphicFramePr/>
          <p:nvPr/>
        </p:nvGraphicFramePr>
        <p:xfrm>
          <a:off x="2307425" y="3708000"/>
          <a:ext cx="3000000" cy="3000000"/>
        </p:xfrm>
        <a:graphic>
          <a:graphicData uri="http://schemas.openxmlformats.org/drawingml/2006/table">
            <a:tbl>
              <a:tblPr>
                <a:noFill/>
                <a:tableStyleId>{25F01407-E70E-4D1C-84F5-0563E4EF9952}</a:tableStyleId>
              </a:tblPr>
              <a:tblGrid>
                <a:gridCol w="1098075"/>
                <a:gridCol w="1098075"/>
                <a:gridCol w="1098075"/>
                <a:gridCol w="1098075"/>
              </a:tblGrid>
              <a:tr h="381000">
                <a:tc>
                  <a:txBody>
                    <a:bodyPr/>
                    <a:lstStyle/>
                    <a:p>
                      <a:pPr indent="0" lvl="0" marL="0" rtl="0" algn="l">
                        <a:spcBef>
                          <a:spcPts val="0"/>
                        </a:spcBef>
                        <a:spcAft>
                          <a:spcPts val="0"/>
                        </a:spcAft>
                        <a:buNone/>
                      </a:pPr>
                      <a:r>
                        <a:rPr lang="en-GB">
                          <a:solidFill>
                            <a:schemeClr val="dk1"/>
                          </a:solidFill>
                        </a:rPr>
                        <a:t>B</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GB">
                          <a:solidFill>
                            <a:schemeClr val="dk1"/>
                          </a:solidFill>
                        </a:rPr>
                        <a:t>O</a:t>
                      </a:r>
                      <a:endParaRPr>
                        <a:solidFill>
                          <a:schemeClr val="dk1"/>
                        </a:solidFill>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GB">
                          <a:solidFill>
                            <a:schemeClr val="dk1"/>
                          </a:solidFill>
                        </a:rPr>
                        <a:t>I</a:t>
                      </a:r>
                      <a:endParaRPr>
                        <a:solidFill>
                          <a:schemeClr val="dk1"/>
                        </a:solidFill>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GB">
                          <a:solidFill>
                            <a:schemeClr val="dk1"/>
                          </a:solidFill>
                        </a:rPr>
                        <a:t>S</a:t>
                      </a:r>
                      <a:endParaRPr>
                        <a:solidFill>
                          <a:schemeClr val="dk1"/>
                        </a:solidFill>
                      </a:endParaRPr>
                    </a:p>
                  </a:txBody>
                  <a:tcPr marT="91425" marB="91425" marR="91425" marL="91425">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solidFill>
                            <a:schemeClr val="dk1"/>
                          </a:solidFill>
                        </a:rPr>
                        <a:t>-0.8</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-1.5</a:t>
                      </a:r>
                      <a:endParaRPr>
                        <a:solidFill>
                          <a:schemeClr val="dk1"/>
                        </a:solidFill>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-2</a:t>
                      </a:r>
                      <a:endParaRPr>
                        <a:solidFill>
                          <a:schemeClr val="dk1"/>
                        </a:solidFill>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-0.3</a:t>
                      </a:r>
                      <a:endParaRPr>
                        <a:solidFill>
                          <a:schemeClr val="dk1"/>
                        </a:solidFill>
                      </a:endParaRPr>
                    </a:p>
                  </a:txBody>
                  <a:tcPr marT="91425" marB="91425" marR="91425" marL="91425">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tcPr>
                </a:tc>
              </a:tr>
            </a:tbl>
          </a:graphicData>
        </a:graphic>
      </p:graphicFrame>
      <p:sp>
        <p:nvSpPr>
          <p:cNvPr id="130" name="Google Shape;130;p22"/>
          <p:cNvSpPr txBox="1"/>
          <p:nvPr/>
        </p:nvSpPr>
        <p:spPr>
          <a:xfrm>
            <a:off x="2469300" y="4574525"/>
            <a:ext cx="420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2"/>
                </a:solidFill>
              </a:rPr>
              <a:t>Figure 9: </a:t>
            </a:r>
            <a:r>
              <a:rPr lang="en-GB" sz="1200">
                <a:solidFill>
                  <a:schemeClr val="lt2"/>
                </a:solidFill>
              </a:rPr>
              <a:t>Elasticity</a:t>
            </a:r>
            <a:r>
              <a:rPr lang="en-GB" sz="1200">
                <a:solidFill>
                  <a:schemeClr val="lt2"/>
                </a:solidFill>
              </a:rPr>
              <a:t> of demand for each cabin type</a:t>
            </a:r>
            <a:endParaRPr sz="12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Scenario 2: Optimal Allocation</a:t>
            </a:r>
            <a:endParaRPr/>
          </a:p>
        </p:txBody>
      </p:sp>
      <p:pic>
        <p:nvPicPr>
          <p:cNvPr id="136" name="Google Shape;136;p23"/>
          <p:cNvPicPr preferRelativeResize="0"/>
          <p:nvPr/>
        </p:nvPicPr>
        <p:blipFill>
          <a:blip r:embed="rId3">
            <a:alphaModFix/>
          </a:blip>
          <a:stretch>
            <a:fillRect/>
          </a:stretch>
        </p:blipFill>
        <p:spPr>
          <a:xfrm>
            <a:off x="728425" y="1017725"/>
            <a:ext cx="7354850" cy="2197100"/>
          </a:xfrm>
          <a:prstGeom prst="rect">
            <a:avLst/>
          </a:prstGeom>
          <a:noFill/>
          <a:ln>
            <a:noFill/>
          </a:ln>
        </p:spPr>
      </p:pic>
      <p:sp>
        <p:nvSpPr>
          <p:cNvPr id="137" name="Google Shape;137;p23"/>
          <p:cNvSpPr txBox="1"/>
          <p:nvPr/>
        </p:nvSpPr>
        <p:spPr>
          <a:xfrm>
            <a:off x="939500" y="3671450"/>
            <a:ext cx="7247700" cy="109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ABB2BF"/>
              </a:buClr>
              <a:buSzPts val="1800"/>
              <a:buChar char="➔"/>
            </a:pPr>
            <a:r>
              <a:rPr lang="en-GB" sz="1800">
                <a:solidFill>
                  <a:srgbClr val="ABB2BF"/>
                </a:solidFill>
              </a:rPr>
              <a:t>Occupancy rates for cheaper cabins increases. </a:t>
            </a:r>
            <a:endParaRPr sz="1800">
              <a:solidFill>
                <a:srgbClr val="ABB2BF"/>
              </a:solidFill>
            </a:endParaRPr>
          </a:p>
          <a:p>
            <a:pPr indent="-342900" lvl="0" marL="457200" rtl="0" algn="l">
              <a:spcBef>
                <a:spcPts val="0"/>
              </a:spcBef>
              <a:spcAft>
                <a:spcPts val="0"/>
              </a:spcAft>
              <a:buClr>
                <a:srgbClr val="ABB2BF"/>
              </a:buClr>
              <a:buSzPts val="1800"/>
              <a:buChar char="➔"/>
            </a:pPr>
            <a:r>
              <a:rPr lang="en-GB" sz="1800">
                <a:solidFill>
                  <a:srgbClr val="ABB2BF"/>
                </a:solidFill>
              </a:rPr>
              <a:t>Occupancy rate for suites also increases since long term routes remain unchanged.</a:t>
            </a:r>
            <a:endParaRPr sz="1800">
              <a:solidFill>
                <a:srgbClr val="ABB2BF"/>
              </a:solidFill>
            </a:endParaRPr>
          </a:p>
          <a:p>
            <a:pPr indent="-342900" lvl="0" marL="457200" rtl="0" algn="l">
              <a:spcBef>
                <a:spcPts val="0"/>
              </a:spcBef>
              <a:spcAft>
                <a:spcPts val="0"/>
              </a:spcAft>
              <a:buClr>
                <a:srgbClr val="ABB2BF"/>
              </a:buClr>
              <a:buSzPts val="1800"/>
              <a:buChar char="➔"/>
            </a:pPr>
            <a:r>
              <a:rPr lang="en-GB" sz="1800">
                <a:solidFill>
                  <a:schemeClr val="lt2"/>
                </a:solidFill>
              </a:rPr>
              <a:t>Revenue = £</a:t>
            </a:r>
            <a:r>
              <a:rPr lang="en-GB" sz="1800">
                <a:solidFill>
                  <a:srgbClr val="ABB2BF"/>
                </a:solidFill>
              </a:rPr>
              <a:t>114,989,353.95</a:t>
            </a:r>
            <a:endParaRPr sz="1800">
              <a:solidFill>
                <a:srgbClr val="ABB2BF"/>
              </a:solidFill>
            </a:endParaRPr>
          </a:p>
        </p:txBody>
      </p:sp>
      <p:sp>
        <p:nvSpPr>
          <p:cNvPr id="138" name="Google Shape;138;p23"/>
          <p:cNvSpPr txBox="1"/>
          <p:nvPr/>
        </p:nvSpPr>
        <p:spPr>
          <a:xfrm>
            <a:off x="2303150" y="3302150"/>
            <a:ext cx="420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2"/>
                </a:solidFill>
              </a:rPr>
              <a:t>Figure 10: </a:t>
            </a:r>
            <a:r>
              <a:rPr lang="en-GB" sz="1200">
                <a:solidFill>
                  <a:schemeClr val="lt2"/>
                </a:solidFill>
              </a:rPr>
              <a:t>Optimal Allocation Table for Scenario 2</a:t>
            </a:r>
            <a:endParaRPr sz="12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Scenario 2: Optimal Allocation</a:t>
            </a:r>
            <a:endParaRPr/>
          </a:p>
        </p:txBody>
      </p:sp>
      <p:pic>
        <p:nvPicPr>
          <p:cNvPr id="144" name="Google Shape;144;p24"/>
          <p:cNvPicPr preferRelativeResize="0"/>
          <p:nvPr/>
        </p:nvPicPr>
        <p:blipFill>
          <a:blip r:embed="rId3">
            <a:alphaModFix/>
          </a:blip>
          <a:stretch>
            <a:fillRect/>
          </a:stretch>
        </p:blipFill>
        <p:spPr>
          <a:xfrm>
            <a:off x="1643025" y="1196125"/>
            <a:ext cx="5977700" cy="2592225"/>
          </a:xfrm>
          <a:prstGeom prst="rect">
            <a:avLst/>
          </a:prstGeom>
          <a:noFill/>
          <a:ln>
            <a:noFill/>
          </a:ln>
        </p:spPr>
      </p:pic>
      <p:sp>
        <p:nvSpPr>
          <p:cNvPr id="145" name="Google Shape;145;p24"/>
          <p:cNvSpPr txBox="1"/>
          <p:nvPr/>
        </p:nvSpPr>
        <p:spPr>
          <a:xfrm>
            <a:off x="2118750" y="3885425"/>
            <a:ext cx="490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2"/>
                </a:solidFill>
              </a:rPr>
              <a:t>Figure 11: </a:t>
            </a:r>
            <a:r>
              <a:rPr lang="en-GB" sz="1200">
                <a:solidFill>
                  <a:schemeClr val="lt2"/>
                </a:solidFill>
              </a:rPr>
              <a:t>Allocation where demand was unmet for scenario 2</a:t>
            </a:r>
            <a:endParaRPr sz="12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285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Cancellation Rate</a:t>
            </a:r>
            <a:endParaRPr/>
          </a:p>
        </p:txBody>
      </p:sp>
      <p:sp>
        <p:nvSpPr>
          <p:cNvPr id="151" name="Google Shape;151;p25"/>
          <p:cNvSpPr txBox="1"/>
          <p:nvPr>
            <p:ph idx="1" type="body"/>
          </p:nvPr>
        </p:nvSpPr>
        <p:spPr>
          <a:xfrm>
            <a:off x="311700" y="1190225"/>
            <a:ext cx="4209900" cy="329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400"/>
              <a:t>The cancellation rates for the 2022:</a:t>
            </a:r>
            <a:endParaRPr b="1" sz="1400"/>
          </a:p>
        </p:txBody>
      </p:sp>
      <p:pic>
        <p:nvPicPr>
          <p:cNvPr id="152" name="Google Shape;152;p25"/>
          <p:cNvPicPr preferRelativeResize="0"/>
          <p:nvPr/>
        </p:nvPicPr>
        <p:blipFill>
          <a:blip r:embed="rId3">
            <a:alphaModFix/>
          </a:blip>
          <a:stretch>
            <a:fillRect/>
          </a:stretch>
        </p:blipFill>
        <p:spPr>
          <a:xfrm>
            <a:off x="248362" y="1599338"/>
            <a:ext cx="3604425" cy="2146475"/>
          </a:xfrm>
          <a:prstGeom prst="rect">
            <a:avLst/>
          </a:prstGeom>
          <a:noFill/>
          <a:ln>
            <a:noFill/>
          </a:ln>
        </p:spPr>
      </p:pic>
      <p:sp>
        <p:nvSpPr>
          <p:cNvPr id="153" name="Google Shape;153;p25"/>
          <p:cNvSpPr txBox="1"/>
          <p:nvPr/>
        </p:nvSpPr>
        <p:spPr>
          <a:xfrm>
            <a:off x="248350" y="3840075"/>
            <a:ext cx="3738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2"/>
                </a:solidFill>
              </a:rPr>
              <a:t>Figure 12: Graph of cancellation rate by segment and cabin type</a:t>
            </a:r>
            <a:endParaRPr sz="1200">
              <a:solidFill>
                <a:schemeClr val="lt2"/>
              </a:solidFill>
            </a:endParaRPr>
          </a:p>
        </p:txBody>
      </p:sp>
      <p:sp>
        <p:nvSpPr>
          <p:cNvPr id="154" name="Google Shape;154;p25"/>
          <p:cNvSpPr txBox="1"/>
          <p:nvPr/>
        </p:nvSpPr>
        <p:spPr>
          <a:xfrm>
            <a:off x="4152050" y="1190225"/>
            <a:ext cx="49194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2"/>
                </a:solidFill>
              </a:rPr>
              <a:t>For cancellation rates in 2025:</a:t>
            </a:r>
            <a:endParaRPr b="1">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Scenarios have assumed cancellation rates </a:t>
            </a:r>
            <a:r>
              <a:rPr b="1" lang="en-GB" u="sng">
                <a:solidFill>
                  <a:schemeClr val="lt2"/>
                </a:solidFill>
              </a:rPr>
              <a:t>remain constant</a:t>
            </a:r>
            <a:r>
              <a:rPr lang="en-GB">
                <a:solidFill>
                  <a:schemeClr val="lt2"/>
                </a:solidFill>
              </a:rPr>
              <a:t> with increase in demand. </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lnSpc>
                <a:spcPct val="150000"/>
              </a:lnSpc>
              <a:spcBef>
                <a:spcPts val="0"/>
              </a:spcBef>
              <a:spcAft>
                <a:spcPts val="0"/>
              </a:spcAft>
              <a:buNone/>
            </a:pPr>
            <a:r>
              <a:rPr lang="en-GB">
                <a:solidFill>
                  <a:schemeClr val="lt2"/>
                </a:solidFill>
              </a:rPr>
              <a:t>However, in reality cancellation rates may decrease due to:</a:t>
            </a:r>
            <a:endParaRPr>
              <a:solidFill>
                <a:schemeClr val="lt2"/>
              </a:solidFill>
            </a:endParaRPr>
          </a:p>
          <a:p>
            <a:pPr indent="-304800" lvl="1" marL="914400" rtl="0" algn="l">
              <a:lnSpc>
                <a:spcPct val="150000"/>
              </a:lnSpc>
              <a:spcBef>
                <a:spcPts val="0"/>
              </a:spcBef>
              <a:spcAft>
                <a:spcPts val="0"/>
              </a:spcAft>
              <a:buClr>
                <a:schemeClr val="lt2"/>
              </a:buClr>
              <a:buSzPts val="1200"/>
              <a:buChar char="○"/>
            </a:pPr>
            <a:r>
              <a:rPr lang="en-GB" sz="1200">
                <a:solidFill>
                  <a:schemeClr val="lt2"/>
                </a:solidFill>
              </a:rPr>
              <a:t>Improved consumer confidence.</a:t>
            </a:r>
            <a:endParaRPr sz="1200">
              <a:solidFill>
                <a:schemeClr val="lt2"/>
              </a:solidFill>
            </a:endParaRPr>
          </a:p>
          <a:p>
            <a:pPr indent="-304800" lvl="1" marL="914400" rtl="0" algn="l">
              <a:lnSpc>
                <a:spcPct val="150000"/>
              </a:lnSpc>
              <a:spcBef>
                <a:spcPts val="0"/>
              </a:spcBef>
              <a:spcAft>
                <a:spcPts val="0"/>
              </a:spcAft>
              <a:buClr>
                <a:schemeClr val="lt2"/>
              </a:buClr>
              <a:buSzPts val="1200"/>
              <a:buChar char="○"/>
            </a:pPr>
            <a:r>
              <a:rPr lang="en-GB" sz="1200">
                <a:solidFill>
                  <a:schemeClr val="lt2"/>
                </a:solidFill>
              </a:rPr>
              <a:t>Stricter cancellation policies, aiming to defer speculative bookings.</a:t>
            </a:r>
            <a:endParaRPr sz="1200">
              <a:solidFill>
                <a:schemeClr val="lt2"/>
              </a:solidFill>
            </a:endParaRPr>
          </a:p>
          <a:p>
            <a:pPr indent="-304800" lvl="1" marL="914400" rtl="0" algn="l">
              <a:lnSpc>
                <a:spcPct val="150000"/>
              </a:lnSpc>
              <a:spcBef>
                <a:spcPts val="0"/>
              </a:spcBef>
              <a:spcAft>
                <a:spcPts val="0"/>
              </a:spcAft>
              <a:buClr>
                <a:schemeClr val="lt2"/>
              </a:buClr>
              <a:buSzPts val="1200"/>
              <a:buChar char="○"/>
            </a:pPr>
            <a:r>
              <a:rPr lang="en-GB" sz="1200">
                <a:solidFill>
                  <a:schemeClr val="lt2"/>
                </a:solidFill>
              </a:rPr>
              <a:t>Adjustment period between increase in demand and adjustment in cancellation rates.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Overbooking in 2022 and 2025</a:t>
            </a:r>
            <a:endParaRPr/>
          </a:p>
        </p:txBody>
      </p:sp>
      <p:sp>
        <p:nvSpPr>
          <p:cNvPr id="160" name="Google Shape;160;p26"/>
          <p:cNvSpPr txBox="1"/>
          <p:nvPr>
            <p:ph idx="1" type="body"/>
          </p:nvPr>
        </p:nvSpPr>
        <p:spPr>
          <a:xfrm>
            <a:off x="311700" y="1152475"/>
            <a:ext cx="40182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500"/>
              <a:t>2022 cancellation rate, derived from bookings vs. cancellations in Excel, averaged 33%. </a:t>
            </a:r>
            <a:endParaRPr sz="1500"/>
          </a:p>
          <a:p>
            <a:pPr indent="0" lvl="0" marL="0" rtl="0" algn="l">
              <a:spcBef>
                <a:spcPts val="1200"/>
              </a:spcBef>
              <a:spcAft>
                <a:spcPts val="0"/>
              </a:spcAft>
              <a:buNone/>
            </a:pPr>
            <a:r>
              <a:rPr lang="en-GB" sz="1500"/>
              <a:t>Hence, overbooking occurs for routes with cancelation &gt;33%</a:t>
            </a:r>
            <a:endParaRPr sz="1500"/>
          </a:p>
          <a:p>
            <a:pPr indent="0" lvl="0" marL="0" rtl="0" algn="l">
              <a:spcBef>
                <a:spcPts val="1200"/>
              </a:spcBef>
              <a:spcAft>
                <a:spcPts val="0"/>
              </a:spcAft>
              <a:buNone/>
            </a:pPr>
            <a:r>
              <a:rPr lang="en-GB" sz="1500"/>
              <a:t>Looking at overbooking in 2025:</a:t>
            </a:r>
            <a:endParaRPr sz="1500"/>
          </a:p>
          <a:p>
            <a:pPr indent="-323850" lvl="0" marL="457200" rtl="0" algn="l">
              <a:spcBef>
                <a:spcPts val="1200"/>
              </a:spcBef>
              <a:spcAft>
                <a:spcPts val="0"/>
              </a:spcAft>
              <a:buSzPts val="1500"/>
              <a:buChar char="●"/>
            </a:pPr>
            <a:r>
              <a:rPr lang="en-GB" sz="1500"/>
              <a:t>↑ Demand, then ↑ Overbooking</a:t>
            </a:r>
            <a:endParaRPr sz="1500"/>
          </a:p>
          <a:p>
            <a:pPr indent="-323850" lvl="0" marL="457200" rtl="0" algn="l">
              <a:spcBef>
                <a:spcPts val="0"/>
              </a:spcBef>
              <a:spcAft>
                <a:spcPts val="0"/>
              </a:spcAft>
              <a:buSzPts val="1500"/>
              <a:buChar char="●"/>
            </a:pPr>
            <a:r>
              <a:rPr lang="en-GB" sz="1500"/>
              <a:t>↓ Demand, then ↓ Overbooking</a:t>
            </a:r>
            <a:endParaRPr sz="1500"/>
          </a:p>
          <a:p>
            <a:pPr indent="0" lvl="0" marL="0" rtl="0" algn="l">
              <a:lnSpc>
                <a:spcPct val="100000"/>
              </a:lnSpc>
              <a:spcBef>
                <a:spcPts val="1200"/>
              </a:spcBef>
              <a:spcAft>
                <a:spcPts val="0"/>
              </a:spcAft>
              <a:buNone/>
            </a:pPr>
            <a:r>
              <a:rPr lang="en-GB" sz="1500"/>
              <a:t>Assumption:</a:t>
            </a:r>
            <a:endParaRPr sz="1500"/>
          </a:p>
          <a:p>
            <a:pPr indent="-323850" lvl="0" marL="457200" rtl="0" algn="l">
              <a:lnSpc>
                <a:spcPct val="100000"/>
              </a:lnSpc>
              <a:spcBef>
                <a:spcPts val="1000"/>
              </a:spcBef>
              <a:spcAft>
                <a:spcPts val="0"/>
              </a:spcAft>
              <a:buSzPts val="1500"/>
              <a:buChar char="●"/>
            </a:pPr>
            <a:r>
              <a:rPr lang="en-GB" sz="1500"/>
              <a:t>Cancelation rate are not affected by change in demand</a:t>
            </a:r>
            <a:endParaRPr sz="1500"/>
          </a:p>
          <a:p>
            <a:pPr indent="0" lvl="0" marL="0" rtl="0" algn="l">
              <a:spcBef>
                <a:spcPts val="1200"/>
              </a:spcBef>
              <a:spcAft>
                <a:spcPts val="1200"/>
              </a:spcAft>
              <a:buNone/>
            </a:pPr>
            <a:r>
              <a:t/>
            </a:r>
            <a:endParaRPr sz="1500"/>
          </a:p>
        </p:txBody>
      </p:sp>
      <p:pic>
        <p:nvPicPr>
          <p:cNvPr id="161" name="Google Shape;161;p26"/>
          <p:cNvPicPr preferRelativeResize="0"/>
          <p:nvPr/>
        </p:nvPicPr>
        <p:blipFill>
          <a:blip r:embed="rId3">
            <a:alphaModFix/>
          </a:blip>
          <a:stretch>
            <a:fillRect/>
          </a:stretch>
        </p:blipFill>
        <p:spPr>
          <a:xfrm>
            <a:off x="4385425" y="1437013"/>
            <a:ext cx="4509300" cy="2710377"/>
          </a:xfrm>
          <a:prstGeom prst="rect">
            <a:avLst/>
          </a:prstGeom>
          <a:noFill/>
          <a:ln>
            <a:noFill/>
          </a:ln>
        </p:spPr>
      </p:pic>
      <p:sp>
        <p:nvSpPr>
          <p:cNvPr id="162" name="Google Shape;162;p26"/>
          <p:cNvSpPr txBox="1"/>
          <p:nvPr/>
        </p:nvSpPr>
        <p:spPr>
          <a:xfrm>
            <a:off x="4498200" y="4254300"/>
            <a:ext cx="490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2"/>
                </a:solidFill>
              </a:rPr>
              <a:t>Figure 12: Graph to show overbooking and cancelation</a:t>
            </a:r>
            <a:endParaRPr sz="120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230650" y="19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Risk, Rewards and Assumptions</a:t>
            </a:r>
            <a:endParaRPr/>
          </a:p>
        </p:txBody>
      </p:sp>
      <p:sp>
        <p:nvSpPr>
          <p:cNvPr id="168" name="Google Shape;168;p27"/>
          <p:cNvSpPr txBox="1"/>
          <p:nvPr>
            <p:ph idx="1" type="body"/>
          </p:nvPr>
        </p:nvSpPr>
        <p:spPr>
          <a:xfrm>
            <a:off x="184100" y="796750"/>
            <a:ext cx="8520600" cy="3990900"/>
          </a:xfrm>
          <a:prstGeom prst="rect">
            <a:avLst/>
          </a:prstGeom>
        </p:spPr>
        <p:txBody>
          <a:bodyPr anchorCtr="0" anchor="t" bIns="91425" lIns="91425" spcFirstLastPara="1" rIns="91425" wrap="square" tIns="91425">
            <a:noAutofit/>
          </a:bodyPr>
          <a:lstStyle/>
          <a:p>
            <a:pPr indent="0" lvl="0" marL="0" rtl="0" algn="just">
              <a:lnSpc>
                <a:spcPct val="200000"/>
              </a:lnSpc>
              <a:spcBef>
                <a:spcPts val="1200"/>
              </a:spcBef>
              <a:spcAft>
                <a:spcPts val="0"/>
              </a:spcAft>
              <a:buNone/>
            </a:pPr>
            <a:r>
              <a:rPr lang="en-GB" sz="1400"/>
              <a:t>Examples of strategies that carnival can adopt to tackle overbooking problems are:</a:t>
            </a:r>
            <a:endParaRPr sz="1400"/>
          </a:p>
          <a:p>
            <a:pPr indent="-317500" lvl="0" marL="457200" rtl="0" algn="just">
              <a:lnSpc>
                <a:spcPct val="200000"/>
              </a:lnSpc>
              <a:spcBef>
                <a:spcPts val="1200"/>
              </a:spcBef>
              <a:spcAft>
                <a:spcPts val="0"/>
              </a:spcAft>
              <a:buSzPts val="1400"/>
              <a:buAutoNum type="arabicPeriod"/>
            </a:pPr>
            <a:r>
              <a:rPr lang="en-GB" sz="1400"/>
              <a:t>Conservative Approach (15% Overbooking): </a:t>
            </a:r>
            <a:endParaRPr sz="1400"/>
          </a:p>
          <a:p>
            <a:pPr indent="-298450" lvl="0" marL="457200" rtl="0" algn="just">
              <a:lnSpc>
                <a:spcPct val="150000"/>
              </a:lnSpc>
              <a:spcBef>
                <a:spcPts val="0"/>
              </a:spcBef>
              <a:spcAft>
                <a:spcPts val="0"/>
              </a:spcAft>
              <a:buSzPts val="1100"/>
              <a:buChar char="●"/>
            </a:pPr>
            <a:r>
              <a:rPr lang="en-GB" sz="1100"/>
              <a:t>Strategy: Limit overbooking to 15% on routes with high demand.</a:t>
            </a:r>
            <a:endParaRPr sz="1100"/>
          </a:p>
          <a:p>
            <a:pPr indent="-298450" lvl="0" marL="457200" rtl="0" algn="just">
              <a:lnSpc>
                <a:spcPct val="150000"/>
              </a:lnSpc>
              <a:spcBef>
                <a:spcPts val="0"/>
              </a:spcBef>
              <a:spcAft>
                <a:spcPts val="0"/>
              </a:spcAft>
              <a:buSzPts val="1100"/>
              <a:buChar char="●"/>
            </a:pPr>
            <a:r>
              <a:rPr lang="en-GB" sz="1100"/>
              <a:t>Assumptions: Assumes stable cancellation patterns.</a:t>
            </a:r>
            <a:endParaRPr sz="1100"/>
          </a:p>
          <a:p>
            <a:pPr indent="-298450" lvl="0" marL="457200" rtl="0" algn="just">
              <a:lnSpc>
                <a:spcPct val="150000"/>
              </a:lnSpc>
              <a:spcBef>
                <a:spcPts val="0"/>
              </a:spcBef>
              <a:spcAft>
                <a:spcPts val="0"/>
              </a:spcAft>
              <a:buSzPts val="1100"/>
              <a:buChar char="●"/>
            </a:pPr>
            <a:r>
              <a:rPr lang="en-GB" sz="1100"/>
              <a:t>Risk: Potential revenue loss due to underutilized capacity.</a:t>
            </a:r>
            <a:endParaRPr sz="1100"/>
          </a:p>
          <a:p>
            <a:pPr indent="-298450" lvl="0" marL="457200" rtl="0" algn="just">
              <a:lnSpc>
                <a:spcPct val="150000"/>
              </a:lnSpc>
              <a:spcBef>
                <a:spcPts val="0"/>
              </a:spcBef>
              <a:spcAft>
                <a:spcPts val="0"/>
              </a:spcAft>
              <a:buSzPts val="1100"/>
              <a:buChar char="●"/>
            </a:pPr>
            <a:r>
              <a:rPr lang="en-GB" sz="1100"/>
              <a:t>Reward: Enhanced customer satisfaction, lower cancellation costs.</a:t>
            </a:r>
            <a:endParaRPr sz="1100"/>
          </a:p>
          <a:p>
            <a:pPr indent="0" lvl="0" marL="0" rtl="0" algn="just">
              <a:lnSpc>
                <a:spcPct val="150000"/>
              </a:lnSpc>
              <a:spcBef>
                <a:spcPts val="1200"/>
              </a:spcBef>
              <a:spcAft>
                <a:spcPts val="0"/>
              </a:spcAft>
              <a:buNone/>
            </a:pPr>
            <a:r>
              <a:rPr lang="en-GB" sz="1400"/>
              <a:t>2</a:t>
            </a:r>
            <a:r>
              <a:rPr lang="en-GB" sz="1400"/>
              <a:t>.   Flexible Pricing Model.</a:t>
            </a:r>
            <a:r>
              <a:rPr lang="en-GB" sz="1100"/>
              <a:t> </a:t>
            </a:r>
            <a:endParaRPr sz="1100"/>
          </a:p>
          <a:p>
            <a:pPr indent="-298450" lvl="0" marL="457200" rtl="0" algn="just">
              <a:lnSpc>
                <a:spcPct val="150000"/>
              </a:lnSpc>
              <a:spcBef>
                <a:spcPts val="1200"/>
              </a:spcBef>
              <a:spcAft>
                <a:spcPts val="0"/>
              </a:spcAft>
              <a:buSzPts val="1100"/>
              <a:buChar char="●"/>
            </a:pPr>
            <a:r>
              <a:rPr lang="en-GB" sz="1100"/>
              <a:t>Strategy: Adjust prices based on booking trends and cancellations. For example, provide a lower overbooking rate for routes and cabin types with lower cancelation rates.</a:t>
            </a:r>
            <a:endParaRPr sz="1100"/>
          </a:p>
          <a:p>
            <a:pPr indent="-298450" lvl="0" marL="457200" rtl="0" algn="just">
              <a:lnSpc>
                <a:spcPct val="150000"/>
              </a:lnSpc>
              <a:spcBef>
                <a:spcPts val="0"/>
              </a:spcBef>
              <a:spcAft>
                <a:spcPts val="0"/>
              </a:spcAft>
              <a:buSzPts val="1100"/>
              <a:buChar char="●"/>
            </a:pPr>
            <a:r>
              <a:rPr lang="en-GB" sz="1100"/>
              <a:t>Assumptions: Price sensitivity affects booking behavior.</a:t>
            </a:r>
            <a:endParaRPr sz="1100"/>
          </a:p>
          <a:p>
            <a:pPr indent="-298450" lvl="0" marL="457200" rtl="0" algn="just">
              <a:lnSpc>
                <a:spcPct val="150000"/>
              </a:lnSpc>
              <a:spcBef>
                <a:spcPts val="0"/>
              </a:spcBef>
              <a:spcAft>
                <a:spcPts val="0"/>
              </a:spcAft>
              <a:buSzPts val="1100"/>
              <a:buChar char="●"/>
            </a:pPr>
            <a:r>
              <a:rPr lang="en-GB" sz="1100"/>
              <a:t>Risk: Balancing pricing to maximize revenue without discouraging bookings.</a:t>
            </a:r>
            <a:endParaRPr sz="1100"/>
          </a:p>
          <a:p>
            <a:pPr indent="-298450" lvl="0" marL="457200" rtl="0" algn="just">
              <a:lnSpc>
                <a:spcPct val="150000"/>
              </a:lnSpc>
              <a:spcBef>
                <a:spcPts val="0"/>
              </a:spcBef>
              <a:spcAft>
                <a:spcPts val="0"/>
              </a:spcAft>
              <a:buSzPts val="1100"/>
              <a:buChar char="●"/>
            </a:pPr>
            <a:r>
              <a:rPr lang="en-GB" sz="1100"/>
              <a:t>Reward: Optimizes revenue during fluctuations.</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31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74" name="Google Shape;174;p28"/>
          <p:cNvSpPr txBox="1"/>
          <p:nvPr>
            <p:ph idx="1" type="body"/>
          </p:nvPr>
        </p:nvSpPr>
        <p:spPr>
          <a:xfrm>
            <a:off x="230650" y="1068575"/>
            <a:ext cx="8520600" cy="3612000"/>
          </a:xfrm>
          <a:prstGeom prst="rect">
            <a:avLst/>
          </a:prstGeom>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None/>
            </a:pPr>
            <a:r>
              <a:rPr lang="en-GB"/>
              <a:t>Key findings of this project:</a:t>
            </a:r>
            <a:endParaRPr/>
          </a:p>
          <a:p>
            <a:pPr indent="-317182" lvl="0" marL="457200" rtl="0" algn="l">
              <a:lnSpc>
                <a:spcPct val="115000"/>
              </a:lnSpc>
              <a:spcBef>
                <a:spcPts val="1200"/>
              </a:spcBef>
              <a:spcAft>
                <a:spcPts val="0"/>
              </a:spcAft>
              <a:buSzPct val="100000"/>
              <a:buChar char="●"/>
            </a:pPr>
            <a:r>
              <a:rPr lang="en-GB"/>
              <a:t>Scenario 1 assumes perfectly elastic demand, so the occupancy increases for all routes as the market demand grows.</a:t>
            </a:r>
            <a:endParaRPr/>
          </a:p>
          <a:p>
            <a:pPr indent="-317182" lvl="0" marL="457200" rtl="0" algn="l">
              <a:lnSpc>
                <a:spcPct val="115000"/>
              </a:lnSpc>
              <a:spcBef>
                <a:spcPts val="1000"/>
              </a:spcBef>
              <a:spcAft>
                <a:spcPts val="0"/>
              </a:spcAft>
              <a:buSzPct val="100000"/>
              <a:buChar char="●"/>
            </a:pPr>
            <a:r>
              <a:rPr lang="en-GB"/>
              <a:t>In Scenario 2, Occupancy for cabin I and O increased as we assumed the demand are more elastic for cheaper cabins.</a:t>
            </a:r>
            <a:endParaRPr/>
          </a:p>
          <a:p>
            <a:pPr indent="0" lvl="0" marL="0" rtl="0" algn="l">
              <a:lnSpc>
                <a:spcPct val="115000"/>
              </a:lnSpc>
              <a:spcBef>
                <a:spcPts val="1200"/>
              </a:spcBef>
              <a:spcAft>
                <a:spcPts val="0"/>
              </a:spcAft>
              <a:buNone/>
            </a:pPr>
            <a:r>
              <a:rPr lang="en-GB"/>
              <a:t>Considering both scenarios</a:t>
            </a:r>
            <a:r>
              <a:rPr lang="en-GB"/>
              <a:t>, the overbooking are likely to be more problematic in 2025, </a:t>
            </a:r>
            <a:r>
              <a:rPr lang="en-GB"/>
              <a:t>as both scenarios indicate increase in demand of cruising compared to 2022 (assuming cancellation late is constant).</a:t>
            </a:r>
            <a:endParaRPr/>
          </a:p>
          <a:p>
            <a:pPr indent="0" lvl="0" marL="0" rtl="0" algn="l">
              <a:lnSpc>
                <a:spcPct val="115000"/>
              </a:lnSpc>
              <a:spcBef>
                <a:spcPts val="1200"/>
              </a:spcBef>
              <a:spcAft>
                <a:spcPts val="0"/>
              </a:spcAft>
              <a:buNone/>
            </a:pPr>
            <a:r>
              <a:rPr lang="en-GB"/>
              <a:t>Takeaway for Carnival:</a:t>
            </a:r>
            <a:endParaRPr/>
          </a:p>
          <a:p>
            <a:pPr indent="-317182" lvl="0" marL="457200" rtl="0" algn="l">
              <a:lnSpc>
                <a:spcPct val="115000"/>
              </a:lnSpc>
              <a:spcBef>
                <a:spcPts val="1200"/>
              </a:spcBef>
              <a:spcAft>
                <a:spcPts val="0"/>
              </a:spcAft>
              <a:buSzPct val="100000"/>
              <a:buChar char="●"/>
            </a:pPr>
            <a:r>
              <a:rPr lang="en-GB"/>
              <a:t>Promote cabin type B for short routes (most demanded) due to the nature of the elasticity bookings will be less dependent on price.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highlight>
                  <a:schemeClr val="lt1"/>
                </a:highlight>
              </a:rPr>
              <a:t>This presentation dives into Carnival Cruise Line's revenue management strategies, by analysing WorldCruiseData2024.csv and identifying two or more possible  scenarios where the demand and revenue of the cruising can be affected in 2025.</a:t>
            </a:r>
            <a:endParaRPr sz="1200">
              <a:highlight>
                <a:schemeClr val="lt1"/>
              </a:highlight>
            </a:endParaRPr>
          </a:p>
        </p:txBody>
      </p:sp>
      <p:pic>
        <p:nvPicPr>
          <p:cNvPr id="62" name="Google Shape;62;p14"/>
          <p:cNvPicPr preferRelativeResize="0"/>
          <p:nvPr/>
        </p:nvPicPr>
        <p:blipFill>
          <a:blip r:embed="rId3">
            <a:alphaModFix/>
          </a:blip>
          <a:stretch>
            <a:fillRect/>
          </a:stretch>
        </p:blipFill>
        <p:spPr>
          <a:xfrm>
            <a:off x="4553775" y="2391250"/>
            <a:ext cx="4590225" cy="1921675"/>
          </a:xfrm>
          <a:prstGeom prst="rect">
            <a:avLst/>
          </a:prstGeom>
          <a:noFill/>
          <a:ln>
            <a:noFill/>
          </a:ln>
        </p:spPr>
      </p:pic>
      <p:sp>
        <p:nvSpPr>
          <p:cNvPr id="63" name="Google Shape;63;p14"/>
          <p:cNvSpPr txBox="1"/>
          <p:nvPr/>
        </p:nvSpPr>
        <p:spPr>
          <a:xfrm>
            <a:off x="135000" y="2403475"/>
            <a:ext cx="4545000" cy="189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500">
                <a:solidFill>
                  <a:schemeClr val="lt2"/>
                </a:solidFill>
                <a:highlight>
                  <a:schemeClr val="lt1"/>
                </a:highlight>
              </a:rPr>
              <a:t>Objectives:</a:t>
            </a:r>
            <a:endParaRPr sz="1500">
              <a:solidFill>
                <a:schemeClr val="lt2"/>
              </a:solidFill>
              <a:highlight>
                <a:schemeClr val="lt1"/>
              </a:highlight>
            </a:endParaRPr>
          </a:p>
          <a:p>
            <a:pPr indent="-323850" lvl="0" marL="457200" rtl="0" algn="l">
              <a:lnSpc>
                <a:spcPct val="115000"/>
              </a:lnSpc>
              <a:spcBef>
                <a:spcPts val="1200"/>
              </a:spcBef>
              <a:spcAft>
                <a:spcPts val="0"/>
              </a:spcAft>
              <a:buClr>
                <a:schemeClr val="lt2"/>
              </a:buClr>
              <a:buSzPts val="1500"/>
              <a:buChar char="●"/>
            </a:pPr>
            <a:r>
              <a:rPr lang="en-GB" sz="1500">
                <a:solidFill>
                  <a:schemeClr val="lt2"/>
                </a:solidFill>
                <a:highlight>
                  <a:schemeClr val="lt1"/>
                </a:highlight>
              </a:rPr>
              <a:t>Use scenarios to estimate demand in 2025</a:t>
            </a:r>
            <a:endParaRPr sz="1500">
              <a:solidFill>
                <a:schemeClr val="lt2"/>
              </a:solidFill>
              <a:highlight>
                <a:schemeClr val="lt1"/>
              </a:highlight>
            </a:endParaRPr>
          </a:p>
          <a:p>
            <a:pPr indent="-323850" lvl="0" marL="457200" rtl="0" algn="l">
              <a:lnSpc>
                <a:spcPct val="115000"/>
              </a:lnSpc>
              <a:spcBef>
                <a:spcPts val="0"/>
              </a:spcBef>
              <a:spcAft>
                <a:spcPts val="0"/>
              </a:spcAft>
              <a:buClr>
                <a:schemeClr val="lt2"/>
              </a:buClr>
              <a:buSzPts val="1500"/>
              <a:buChar char="●"/>
            </a:pPr>
            <a:r>
              <a:rPr lang="en-GB" sz="1500">
                <a:solidFill>
                  <a:schemeClr val="lt2"/>
                </a:solidFill>
                <a:highlight>
                  <a:schemeClr val="lt1"/>
                </a:highlight>
              </a:rPr>
              <a:t>Formulate LP problem to maximise the revenue for each scenario</a:t>
            </a:r>
            <a:endParaRPr sz="1500">
              <a:solidFill>
                <a:schemeClr val="lt2"/>
              </a:solidFill>
              <a:highlight>
                <a:schemeClr val="lt1"/>
              </a:highlight>
            </a:endParaRPr>
          </a:p>
          <a:p>
            <a:pPr indent="-323850" lvl="0" marL="457200" rtl="0" algn="l">
              <a:lnSpc>
                <a:spcPct val="115000"/>
              </a:lnSpc>
              <a:spcBef>
                <a:spcPts val="0"/>
              </a:spcBef>
              <a:spcAft>
                <a:spcPts val="0"/>
              </a:spcAft>
              <a:buClr>
                <a:schemeClr val="lt2"/>
              </a:buClr>
              <a:buSzPts val="1500"/>
              <a:buChar char="●"/>
            </a:pPr>
            <a:r>
              <a:rPr lang="en-GB" sz="1500">
                <a:solidFill>
                  <a:schemeClr val="lt2"/>
                </a:solidFill>
                <a:highlight>
                  <a:schemeClr val="lt1"/>
                </a:highlight>
              </a:rPr>
              <a:t>Identify cancellation rate</a:t>
            </a:r>
            <a:endParaRPr sz="1500">
              <a:solidFill>
                <a:schemeClr val="lt2"/>
              </a:solidFill>
              <a:highlight>
                <a:schemeClr val="lt1"/>
              </a:highlight>
            </a:endParaRPr>
          </a:p>
          <a:p>
            <a:pPr indent="-323850" lvl="0" marL="457200" rtl="0" algn="l">
              <a:lnSpc>
                <a:spcPct val="115000"/>
              </a:lnSpc>
              <a:spcBef>
                <a:spcPts val="0"/>
              </a:spcBef>
              <a:spcAft>
                <a:spcPts val="0"/>
              </a:spcAft>
              <a:buClr>
                <a:schemeClr val="lt2"/>
              </a:buClr>
              <a:buSzPts val="1500"/>
              <a:buChar char="●"/>
            </a:pPr>
            <a:r>
              <a:rPr lang="en-GB" sz="1500">
                <a:solidFill>
                  <a:schemeClr val="lt2"/>
                </a:solidFill>
                <a:highlight>
                  <a:schemeClr val="lt1"/>
                </a:highlight>
              </a:rPr>
              <a:t>Solve overbooking problem</a:t>
            </a:r>
            <a:endParaRPr sz="1500">
              <a:solidFill>
                <a:schemeClr val="lt2"/>
              </a:solidFill>
            </a:endParaRPr>
          </a:p>
        </p:txBody>
      </p:sp>
      <p:sp>
        <p:nvSpPr>
          <p:cNvPr id="64" name="Google Shape;64;p14"/>
          <p:cNvSpPr txBox="1"/>
          <p:nvPr/>
        </p:nvSpPr>
        <p:spPr>
          <a:xfrm>
            <a:off x="5749550" y="4362000"/>
            <a:ext cx="334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2"/>
                </a:solidFill>
              </a:rPr>
              <a:t>Figure 1: Carnival Cruise Ship</a:t>
            </a:r>
            <a:endParaRPr sz="12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357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 of the data</a:t>
            </a:r>
            <a:endParaRPr/>
          </a:p>
        </p:txBody>
      </p:sp>
      <p:pic>
        <p:nvPicPr>
          <p:cNvPr id="70" name="Google Shape;70;p15"/>
          <p:cNvPicPr preferRelativeResize="0"/>
          <p:nvPr/>
        </p:nvPicPr>
        <p:blipFill rotWithShape="1">
          <a:blip r:embed="rId3">
            <a:alphaModFix/>
          </a:blip>
          <a:srcRect b="0" l="3232" r="0" t="0"/>
          <a:stretch/>
        </p:blipFill>
        <p:spPr>
          <a:xfrm>
            <a:off x="758987" y="1618500"/>
            <a:ext cx="7842024" cy="2055350"/>
          </a:xfrm>
          <a:prstGeom prst="rect">
            <a:avLst/>
          </a:prstGeom>
          <a:noFill/>
          <a:ln>
            <a:noFill/>
          </a:ln>
        </p:spPr>
      </p:pic>
      <p:sp>
        <p:nvSpPr>
          <p:cNvPr id="71" name="Google Shape;71;p15"/>
          <p:cNvSpPr txBox="1"/>
          <p:nvPr/>
        </p:nvSpPr>
        <p:spPr>
          <a:xfrm>
            <a:off x="311700" y="1159263"/>
            <a:ext cx="559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lt2"/>
                </a:solidFill>
              </a:rPr>
              <a:t>Occupancy Rate:</a:t>
            </a:r>
            <a:endParaRPr sz="1500">
              <a:solidFill>
                <a:schemeClr val="lt2"/>
              </a:solidFill>
            </a:endParaRPr>
          </a:p>
        </p:txBody>
      </p:sp>
      <p:sp>
        <p:nvSpPr>
          <p:cNvPr id="72" name="Google Shape;72;p15"/>
          <p:cNvSpPr txBox="1"/>
          <p:nvPr/>
        </p:nvSpPr>
        <p:spPr>
          <a:xfrm>
            <a:off x="514975" y="4075050"/>
            <a:ext cx="7842000" cy="685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Char char="●"/>
            </a:pPr>
            <a:r>
              <a:rPr lang="en-GB" sz="1500">
                <a:solidFill>
                  <a:schemeClr val="lt2"/>
                </a:solidFill>
              </a:rPr>
              <a:t>SOU-SFO room type I has overbooking</a:t>
            </a:r>
            <a:endParaRPr sz="1500">
              <a:solidFill>
                <a:schemeClr val="lt2"/>
              </a:solidFill>
            </a:endParaRPr>
          </a:p>
        </p:txBody>
      </p:sp>
      <p:sp>
        <p:nvSpPr>
          <p:cNvPr id="73" name="Google Shape;73;p15"/>
          <p:cNvSpPr txBox="1"/>
          <p:nvPr/>
        </p:nvSpPr>
        <p:spPr>
          <a:xfrm>
            <a:off x="2888429" y="3673850"/>
            <a:ext cx="309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2"/>
                </a:solidFill>
              </a:rPr>
              <a:t>Figure 2: Occupancy Summary Table</a:t>
            </a:r>
            <a:endParaRPr sz="12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Long Routes vs Short Routes</a:t>
            </a:r>
            <a:endParaRPr/>
          </a:p>
        </p:txBody>
      </p:sp>
      <p:pic>
        <p:nvPicPr>
          <p:cNvPr id="79" name="Google Shape;79;p16"/>
          <p:cNvPicPr preferRelativeResize="0"/>
          <p:nvPr/>
        </p:nvPicPr>
        <p:blipFill>
          <a:blip r:embed="rId3">
            <a:alphaModFix/>
          </a:blip>
          <a:stretch>
            <a:fillRect/>
          </a:stretch>
        </p:blipFill>
        <p:spPr>
          <a:xfrm>
            <a:off x="2397663" y="1170150"/>
            <a:ext cx="4348665" cy="1349850"/>
          </a:xfrm>
          <a:prstGeom prst="rect">
            <a:avLst/>
          </a:prstGeom>
          <a:noFill/>
          <a:ln>
            <a:noFill/>
          </a:ln>
        </p:spPr>
      </p:pic>
      <p:sp>
        <p:nvSpPr>
          <p:cNvPr id="80" name="Google Shape;80;p16"/>
          <p:cNvSpPr txBox="1"/>
          <p:nvPr/>
        </p:nvSpPr>
        <p:spPr>
          <a:xfrm>
            <a:off x="612350" y="3212475"/>
            <a:ext cx="8139000" cy="1029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Char char="●"/>
            </a:pPr>
            <a:r>
              <a:rPr lang="en-GB" sz="1500">
                <a:solidFill>
                  <a:schemeClr val="lt2"/>
                </a:solidFill>
              </a:rPr>
              <a:t>Short routes passengers prefer cheaper rooms than long routes passengers.</a:t>
            </a:r>
            <a:endParaRPr sz="1500">
              <a:solidFill>
                <a:schemeClr val="lt2"/>
              </a:solidFill>
            </a:endParaRPr>
          </a:p>
          <a:p>
            <a:pPr indent="0" lvl="0" marL="457200" rtl="0" algn="l">
              <a:spcBef>
                <a:spcPts val="0"/>
              </a:spcBef>
              <a:spcAft>
                <a:spcPts val="0"/>
              </a:spcAft>
              <a:buNone/>
            </a:pPr>
            <a:r>
              <a:t/>
            </a:r>
            <a:endParaRPr sz="1500">
              <a:solidFill>
                <a:schemeClr val="lt2"/>
              </a:solidFill>
            </a:endParaRPr>
          </a:p>
          <a:p>
            <a:pPr indent="-323850" lvl="0" marL="457200" rtl="0" algn="l">
              <a:spcBef>
                <a:spcPts val="0"/>
              </a:spcBef>
              <a:spcAft>
                <a:spcPts val="0"/>
              </a:spcAft>
              <a:buClr>
                <a:schemeClr val="lt2"/>
              </a:buClr>
              <a:buSzPts val="1500"/>
              <a:buChar char="●"/>
            </a:pPr>
            <a:r>
              <a:rPr lang="en-GB" sz="1500">
                <a:solidFill>
                  <a:schemeClr val="lt2"/>
                </a:solidFill>
              </a:rPr>
              <a:t>Exploit</a:t>
            </a:r>
            <a:r>
              <a:rPr lang="en-GB" sz="1500">
                <a:solidFill>
                  <a:schemeClr val="lt2"/>
                </a:solidFill>
              </a:rPr>
              <a:t> cheaper rooms for 2025 demand scenarios.</a:t>
            </a:r>
            <a:endParaRPr sz="1500">
              <a:solidFill>
                <a:schemeClr val="lt2"/>
              </a:solidFill>
            </a:endParaRPr>
          </a:p>
        </p:txBody>
      </p:sp>
      <p:sp>
        <p:nvSpPr>
          <p:cNvPr id="81" name="Google Shape;81;p16"/>
          <p:cNvSpPr txBox="1"/>
          <p:nvPr/>
        </p:nvSpPr>
        <p:spPr>
          <a:xfrm>
            <a:off x="2452200" y="2625775"/>
            <a:ext cx="445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2"/>
                </a:solidFill>
              </a:rPr>
              <a:t>Figure 3: Table to show number of people that are on each    cabin per different cruise length</a:t>
            </a:r>
            <a:endParaRPr sz="12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Optimal Passenger Allocation</a:t>
            </a:r>
            <a:endParaRPr/>
          </a:p>
        </p:txBody>
      </p:sp>
      <p:pic>
        <p:nvPicPr>
          <p:cNvPr id="87" name="Google Shape;87;p17"/>
          <p:cNvPicPr preferRelativeResize="0"/>
          <p:nvPr/>
        </p:nvPicPr>
        <p:blipFill>
          <a:blip r:embed="rId3">
            <a:alphaModFix/>
          </a:blip>
          <a:stretch>
            <a:fillRect/>
          </a:stretch>
        </p:blipFill>
        <p:spPr>
          <a:xfrm>
            <a:off x="1851588" y="1019175"/>
            <a:ext cx="5191125" cy="3105150"/>
          </a:xfrm>
          <a:prstGeom prst="rect">
            <a:avLst/>
          </a:prstGeom>
          <a:noFill/>
          <a:ln>
            <a:noFill/>
          </a:ln>
        </p:spPr>
      </p:pic>
      <p:sp>
        <p:nvSpPr>
          <p:cNvPr id="88" name="Google Shape;88;p17"/>
          <p:cNvSpPr txBox="1"/>
          <p:nvPr/>
        </p:nvSpPr>
        <p:spPr>
          <a:xfrm>
            <a:off x="1850700" y="4196725"/>
            <a:ext cx="544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2"/>
                </a:solidFill>
              </a:rPr>
              <a:t>Figure 4: Linear programming problem to find optimal passenger allocation</a:t>
            </a:r>
            <a:endParaRPr sz="12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79800" y="237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Scenario 1: Market Growth</a:t>
            </a:r>
            <a:endParaRPr/>
          </a:p>
        </p:txBody>
      </p:sp>
      <p:pic>
        <p:nvPicPr>
          <p:cNvPr id="94" name="Google Shape;94;p18"/>
          <p:cNvPicPr preferRelativeResize="0"/>
          <p:nvPr/>
        </p:nvPicPr>
        <p:blipFill>
          <a:blip r:embed="rId3">
            <a:alphaModFix/>
          </a:blip>
          <a:stretch>
            <a:fillRect/>
          </a:stretch>
        </p:blipFill>
        <p:spPr>
          <a:xfrm>
            <a:off x="4298200" y="772750"/>
            <a:ext cx="3979251" cy="2616950"/>
          </a:xfrm>
          <a:prstGeom prst="rect">
            <a:avLst/>
          </a:prstGeom>
          <a:noFill/>
          <a:ln>
            <a:noFill/>
          </a:ln>
        </p:spPr>
      </p:pic>
      <p:sp>
        <p:nvSpPr>
          <p:cNvPr id="95" name="Google Shape;95;p18"/>
          <p:cNvSpPr txBox="1"/>
          <p:nvPr/>
        </p:nvSpPr>
        <p:spPr>
          <a:xfrm>
            <a:off x="279800" y="3972900"/>
            <a:ext cx="8520600" cy="7941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GB" sz="1100">
                <a:solidFill>
                  <a:schemeClr val="lt2"/>
                </a:solidFill>
              </a:rPr>
              <a:t>Source:</a:t>
            </a:r>
            <a:endParaRPr sz="1100">
              <a:solidFill>
                <a:schemeClr val="lt2"/>
              </a:solidFill>
            </a:endParaRPr>
          </a:p>
          <a:p>
            <a:pPr indent="0" lvl="0" marL="0" rtl="0" algn="l">
              <a:lnSpc>
                <a:spcPct val="130000"/>
              </a:lnSpc>
              <a:spcBef>
                <a:spcPts val="0"/>
              </a:spcBef>
              <a:spcAft>
                <a:spcPts val="0"/>
              </a:spcAft>
              <a:buNone/>
            </a:pPr>
            <a:r>
              <a:rPr lang="en-GB" sz="1100">
                <a:solidFill>
                  <a:schemeClr val="lt2"/>
                </a:solidFill>
              </a:rPr>
              <a:t>www.grandviewresearch.com. (n.d.). </a:t>
            </a:r>
            <a:r>
              <a:rPr i="1" lang="en-GB" sz="1100">
                <a:solidFill>
                  <a:schemeClr val="lt2"/>
                </a:solidFill>
              </a:rPr>
              <a:t>Cruise Market Size, Share &amp; Growth Report, 2028</a:t>
            </a:r>
            <a:r>
              <a:rPr lang="en-GB" sz="1100">
                <a:solidFill>
                  <a:schemeClr val="lt2"/>
                </a:solidFill>
              </a:rPr>
              <a:t>. [online] Available at: https://www.grandviewresearch.com/industry-analysis/cruise-market-report.</a:t>
            </a:r>
            <a:endParaRPr sz="1100">
              <a:solidFill>
                <a:schemeClr val="lt2"/>
              </a:solidFill>
            </a:endParaRPr>
          </a:p>
        </p:txBody>
      </p:sp>
      <p:sp>
        <p:nvSpPr>
          <p:cNvPr id="96" name="Google Shape;96;p18"/>
          <p:cNvSpPr txBox="1"/>
          <p:nvPr/>
        </p:nvSpPr>
        <p:spPr>
          <a:xfrm>
            <a:off x="232400" y="1471750"/>
            <a:ext cx="36609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500">
                <a:solidFill>
                  <a:schemeClr val="lt2"/>
                </a:solidFill>
              </a:rPr>
              <a:t>The cruise industry is projected to experience significant growth from 2023 to 2030, with a compound annual growth rate (CAGR) of 11.5% (short routes and long routes) and 12.5% CAGR in Pacific-Asia region.</a:t>
            </a:r>
            <a:endParaRPr sz="1500">
              <a:solidFill>
                <a:schemeClr val="lt2"/>
              </a:solidFill>
            </a:endParaRPr>
          </a:p>
        </p:txBody>
      </p:sp>
      <p:sp>
        <p:nvSpPr>
          <p:cNvPr id="97" name="Google Shape;97;p18"/>
          <p:cNvSpPr txBox="1"/>
          <p:nvPr/>
        </p:nvSpPr>
        <p:spPr>
          <a:xfrm>
            <a:off x="3620975" y="3496650"/>
            <a:ext cx="533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2"/>
                </a:solidFill>
              </a:rPr>
              <a:t>Figure 5: Graph of Cruise Market Growth Prediction  by grand view research </a:t>
            </a:r>
            <a:endParaRPr sz="12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Scenario 1: Market Growth</a:t>
            </a:r>
            <a:endParaRPr/>
          </a:p>
        </p:txBody>
      </p:sp>
      <p:sp>
        <p:nvSpPr>
          <p:cNvPr id="103" name="Google Shape;103;p19"/>
          <p:cNvSpPr txBox="1"/>
          <p:nvPr>
            <p:ph idx="1" type="body"/>
          </p:nvPr>
        </p:nvSpPr>
        <p:spPr>
          <a:xfrm>
            <a:off x="474825" y="1182225"/>
            <a:ext cx="414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Reason for the market Growth in 2025:</a:t>
            </a:r>
            <a:endParaRPr sz="1500"/>
          </a:p>
          <a:p>
            <a:pPr indent="0" lvl="0" marL="0" rtl="0" algn="l">
              <a:lnSpc>
                <a:spcPct val="100000"/>
              </a:lnSpc>
              <a:spcBef>
                <a:spcPts val="1200"/>
              </a:spcBef>
              <a:spcAft>
                <a:spcPts val="0"/>
              </a:spcAft>
              <a:buNone/>
            </a:pPr>
            <a:r>
              <a:rPr lang="en-GB" sz="1300"/>
              <a:t>· Increasing number of </a:t>
            </a:r>
            <a:r>
              <a:rPr lang="en-GB" sz="1300"/>
              <a:t>Millennial / Gen-Z</a:t>
            </a:r>
            <a:r>
              <a:rPr lang="en-GB" sz="1300"/>
              <a:t> cruisers</a:t>
            </a:r>
            <a:endParaRPr sz="1300"/>
          </a:p>
          <a:p>
            <a:pPr indent="0" lvl="0" marL="0" rtl="0" algn="l">
              <a:lnSpc>
                <a:spcPct val="100000"/>
              </a:lnSpc>
              <a:spcBef>
                <a:spcPts val="1200"/>
              </a:spcBef>
              <a:spcAft>
                <a:spcPts val="0"/>
              </a:spcAft>
              <a:buNone/>
            </a:pPr>
            <a:r>
              <a:rPr lang="en-GB" sz="1300"/>
              <a:t>· Cruise vacations are more affordable (Post Covid Recession)</a:t>
            </a:r>
            <a:endParaRPr sz="1300"/>
          </a:p>
          <a:p>
            <a:pPr indent="0" lvl="0" marL="0" rtl="0" algn="l">
              <a:lnSpc>
                <a:spcPct val="100000"/>
              </a:lnSpc>
              <a:spcBef>
                <a:spcPts val="1200"/>
              </a:spcBef>
              <a:spcAft>
                <a:spcPts val="0"/>
              </a:spcAft>
              <a:buNone/>
            </a:pPr>
            <a:r>
              <a:rPr lang="en-GB" sz="1300"/>
              <a:t>· Improvement in technology contributed cruise to be more environmentally friendly</a:t>
            </a:r>
            <a:r>
              <a:rPr lang="en-GB" sz="1400"/>
              <a:t> </a:t>
            </a:r>
            <a:endParaRPr sz="1400"/>
          </a:p>
          <a:p>
            <a:pPr indent="0" lvl="0" marL="0" rtl="0" algn="l">
              <a:spcBef>
                <a:spcPts val="1200"/>
              </a:spcBef>
              <a:spcAft>
                <a:spcPts val="0"/>
              </a:spcAft>
              <a:buNone/>
            </a:pPr>
            <a:r>
              <a:rPr lang="en-GB" sz="1500"/>
              <a:t>Assumption:</a:t>
            </a:r>
            <a:endParaRPr sz="1500"/>
          </a:p>
          <a:p>
            <a:pPr indent="-311150" lvl="0" marL="457200" rtl="0" algn="l">
              <a:spcBef>
                <a:spcPts val="1200"/>
              </a:spcBef>
              <a:spcAft>
                <a:spcPts val="0"/>
              </a:spcAft>
              <a:buSzPts val="1300"/>
              <a:buChar char="●"/>
            </a:pPr>
            <a:r>
              <a:rPr lang="en-GB" sz="1300"/>
              <a:t>Perfectly elastic demand (no price change)</a:t>
            </a:r>
            <a:endParaRPr sz="1300"/>
          </a:p>
          <a:p>
            <a:pPr indent="-311150" lvl="0" marL="457200" rtl="0" algn="l">
              <a:spcBef>
                <a:spcPts val="0"/>
              </a:spcBef>
              <a:spcAft>
                <a:spcPts val="0"/>
              </a:spcAft>
              <a:buSzPts val="1300"/>
              <a:buChar char="●"/>
            </a:pPr>
            <a:r>
              <a:rPr lang="en-GB" sz="1300"/>
              <a:t>Cancellation rate remain constant</a:t>
            </a:r>
            <a:endParaRPr sz="1300"/>
          </a:p>
        </p:txBody>
      </p:sp>
      <p:pic>
        <p:nvPicPr>
          <p:cNvPr id="104" name="Google Shape;104;p19"/>
          <p:cNvPicPr preferRelativeResize="0"/>
          <p:nvPr/>
        </p:nvPicPr>
        <p:blipFill>
          <a:blip r:embed="rId3">
            <a:alphaModFix/>
          </a:blip>
          <a:stretch>
            <a:fillRect/>
          </a:stretch>
        </p:blipFill>
        <p:spPr>
          <a:xfrm>
            <a:off x="4920225" y="615550"/>
            <a:ext cx="3373125" cy="2586825"/>
          </a:xfrm>
          <a:prstGeom prst="rect">
            <a:avLst/>
          </a:prstGeom>
          <a:noFill/>
          <a:ln>
            <a:noFill/>
          </a:ln>
        </p:spPr>
      </p:pic>
      <p:sp>
        <p:nvSpPr>
          <p:cNvPr id="105" name="Google Shape;105;p19"/>
          <p:cNvSpPr txBox="1"/>
          <p:nvPr/>
        </p:nvSpPr>
        <p:spPr>
          <a:xfrm>
            <a:off x="434950" y="4194550"/>
            <a:ext cx="86691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50">
                <a:solidFill>
                  <a:schemeClr val="lt2"/>
                </a:solidFill>
                <a:highlight>
                  <a:schemeClr val="lt1"/>
                </a:highlight>
              </a:rPr>
              <a:t>Source:</a:t>
            </a:r>
            <a:endParaRPr sz="1350">
              <a:solidFill>
                <a:schemeClr val="lt2"/>
              </a:solidFill>
              <a:highlight>
                <a:schemeClr val="lt1"/>
              </a:highlight>
            </a:endParaRPr>
          </a:p>
          <a:p>
            <a:pPr indent="0" lvl="0" marL="0" rtl="0" algn="l">
              <a:spcBef>
                <a:spcPts val="0"/>
              </a:spcBef>
              <a:spcAft>
                <a:spcPts val="0"/>
              </a:spcAft>
              <a:buNone/>
            </a:pPr>
            <a:r>
              <a:rPr lang="en-GB" sz="1350">
                <a:solidFill>
                  <a:schemeClr val="lt2"/>
                </a:solidFill>
                <a:highlight>
                  <a:schemeClr val="lt1"/>
                </a:highlight>
              </a:rPr>
              <a:t>CLIA (2023). </a:t>
            </a:r>
            <a:r>
              <a:rPr i="1" lang="en-GB" sz="1350">
                <a:solidFill>
                  <a:schemeClr val="lt2"/>
                </a:solidFill>
                <a:highlight>
                  <a:schemeClr val="lt1"/>
                </a:highlight>
              </a:rPr>
              <a:t>STATE OF THE CRUISE INDUSTRY</a:t>
            </a:r>
            <a:r>
              <a:rPr lang="en-GB" sz="1350">
                <a:solidFill>
                  <a:schemeClr val="lt2"/>
                </a:solidFill>
                <a:highlight>
                  <a:schemeClr val="lt1"/>
                </a:highlight>
              </a:rPr>
              <a:t>. [online] Available at: https://cruising.org/-/media/clia-media/research/2023/2023-clia-state-of-the-cruise-industry-report_low-res.ashx.</a:t>
            </a:r>
            <a:endParaRPr>
              <a:solidFill>
                <a:schemeClr val="lt2"/>
              </a:solidFill>
              <a:highlight>
                <a:schemeClr val="lt1"/>
              </a:highlight>
            </a:endParaRPr>
          </a:p>
        </p:txBody>
      </p:sp>
      <p:sp>
        <p:nvSpPr>
          <p:cNvPr id="106" name="Google Shape;106;p19"/>
          <p:cNvSpPr txBox="1"/>
          <p:nvPr/>
        </p:nvSpPr>
        <p:spPr>
          <a:xfrm>
            <a:off x="4582425" y="3329175"/>
            <a:ext cx="420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2"/>
                </a:solidFill>
              </a:rPr>
              <a:t>Figure 6: The graph to show the interest of different generation for cruising</a:t>
            </a:r>
            <a:endParaRPr sz="12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Scenario 1: Optimal Allocation</a:t>
            </a:r>
            <a:endParaRPr/>
          </a:p>
        </p:txBody>
      </p:sp>
      <p:pic>
        <p:nvPicPr>
          <p:cNvPr id="112" name="Google Shape;112;p20"/>
          <p:cNvPicPr preferRelativeResize="0"/>
          <p:nvPr/>
        </p:nvPicPr>
        <p:blipFill>
          <a:blip r:embed="rId3">
            <a:alphaModFix/>
          </a:blip>
          <a:stretch>
            <a:fillRect/>
          </a:stretch>
        </p:blipFill>
        <p:spPr>
          <a:xfrm>
            <a:off x="857687" y="1189125"/>
            <a:ext cx="7428626" cy="2220550"/>
          </a:xfrm>
          <a:prstGeom prst="rect">
            <a:avLst/>
          </a:prstGeom>
          <a:noFill/>
          <a:ln>
            <a:noFill/>
          </a:ln>
        </p:spPr>
      </p:pic>
      <p:sp>
        <p:nvSpPr>
          <p:cNvPr id="113" name="Google Shape;113;p20"/>
          <p:cNvSpPr txBox="1"/>
          <p:nvPr/>
        </p:nvSpPr>
        <p:spPr>
          <a:xfrm>
            <a:off x="667600" y="3934275"/>
            <a:ext cx="6130800" cy="64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ABB2BF"/>
              </a:buClr>
              <a:buSzPts val="1400"/>
              <a:buFont typeface="Consolas"/>
              <a:buChar char="➔"/>
            </a:pPr>
            <a:r>
              <a:rPr lang="en-GB">
                <a:solidFill>
                  <a:schemeClr val="lt2"/>
                </a:solidFill>
              </a:rPr>
              <a:t>Revenue = £</a:t>
            </a:r>
            <a:r>
              <a:rPr lang="en-GB">
                <a:solidFill>
                  <a:srgbClr val="ABB2BF"/>
                </a:solidFill>
              </a:rPr>
              <a:t>124,698,118.65</a:t>
            </a:r>
            <a:endParaRPr>
              <a:solidFill>
                <a:srgbClr val="ABB2BF"/>
              </a:solidFill>
            </a:endParaRPr>
          </a:p>
          <a:p>
            <a:pPr indent="-317500" lvl="0" marL="457200" rtl="0" algn="l">
              <a:spcBef>
                <a:spcPts val="0"/>
              </a:spcBef>
              <a:spcAft>
                <a:spcPts val="0"/>
              </a:spcAft>
              <a:buClr>
                <a:srgbClr val="ABB2BF"/>
              </a:buClr>
              <a:buSzPts val="1400"/>
              <a:buChar char="➔"/>
            </a:pPr>
            <a:r>
              <a:rPr lang="en-GB">
                <a:solidFill>
                  <a:srgbClr val="ABB2BF"/>
                </a:solidFill>
              </a:rPr>
              <a:t>Occupancy rates increase across all routes</a:t>
            </a:r>
            <a:endParaRPr>
              <a:solidFill>
                <a:srgbClr val="ABB2BF"/>
              </a:solidFill>
            </a:endParaRPr>
          </a:p>
          <a:p>
            <a:pPr indent="0" lvl="0" marL="0" rtl="0" algn="l">
              <a:spcBef>
                <a:spcPts val="0"/>
              </a:spcBef>
              <a:spcAft>
                <a:spcPts val="0"/>
              </a:spcAft>
              <a:buNone/>
            </a:pPr>
            <a:r>
              <a:t/>
            </a:r>
            <a:endParaRPr sz="1800">
              <a:solidFill>
                <a:srgbClr val="ABB2BF"/>
              </a:solidFill>
              <a:latin typeface="Consolas"/>
              <a:ea typeface="Consolas"/>
              <a:cs typeface="Consolas"/>
              <a:sym typeface="Consolas"/>
            </a:endParaRPr>
          </a:p>
        </p:txBody>
      </p:sp>
      <p:sp>
        <p:nvSpPr>
          <p:cNvPr id="114" name="Google Shape;114;p20"/>
          <p:cNvSpPr txBox="1"/>
          <p:nvPr/>
        </p:nvSpPr>
        <p:spPr>
          <a:xfrm>
            <a:off x="2469300" y="3487325"/>
            <a:ext cx="420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2"/>
                </a:solidFill>
              </a:rPr>
              <a:t>Figure 7: Optimal Allocation Table for Scenario 1</a:t>
            </a:r>
            <a:endParaRPr sz="12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Scenario 1: </a:t>
            </a:r>
            <a:r>
              <a:rPr lang="en-GB"/>
              <a:t>Optimal Allocation</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These are some of the routes and cabin types that the optimal allocation did not meet the realised demand:</a:t>
            </a:r>
            <a:endParaRPr/>
          </a:p>
          <a:p>
            <a:pPr indent="0" lvl="0" marL="0" rtl="0" algn="l">
              <a:spcBef>
                <a:spcPts val="1200"/>
              </a:spcBef>
              <a:spcAft>
                <a:spcPts val="1200"/>
              </a:spcAft>
              <a:buNone/>
            </a:pPr>
            <a:r>
              <a:t/>
            </a:r>
            <a:endParaRPr/>
          </a:p>
        </p:txBody>
      </p:sp>
      <p:pic>
        <p:nvPicPr>
          <p:cNvPr id="121" name="Google Shape;121;p21"/>
          <p:cNvPicPr preferRelativeResize="0"/>
          <p:nvPr/>
        </p:nvPicPr>
        <p:blipFill>
          <a:blip r:embed="rId3">
            <a:alphaModFix/>
          </a:blip>
          <a:stretch>
            <a:fillRect/>
          </a:stretch>
        </p:blipFill>
        <p:spPr>
          <a:xfrm>
            <a:off x="2123825" y="2049163"/>
            <a:ext cx="4896351" cy="1623025"/>
          </a:xfrm>
          <a:prstGeom prst="rect">
            <a:avLst/>
          </a:prstGeom>
          <a:noFill/>
          <a:ln>
            <a:noFill/>
          </a:ln>
        </p:spPr>
      </p:pic>
      <p:sp>
        <p:nvSpPr>
          <p:cNvPr id="122" name="Google Shape;122;p21"/>
          <p:cNvSpPr txBox="1"/>
          <p:nvPr/>
        </p:nvSpPr>
        <p:spPr>
          <a:xfrm>
            <a:off x="2577300" y="3749425"/>
            <a:ext cx="420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2"/>
                </a:solidFill>
              </a:rPr>
              <a:t>Figure 8: Allocation where demand was unmet scenario 2</a:t>
            </a:r>
            <a:endParaRPr sz="12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