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65" r:id="rId5"/>
    <p:sldId id="266" r:id="rId6"/>
    <p:sldId id="264" r:id="rId7"/>
    <p:sldId id="260" r:id="rId8"/>
    <p:sldId id="261" r:id="rId9"/>
    <p:sldId id="262" r:id="rId10"/>
    <p:sldId id="268" r:id="rId11"/>
    <p:sldId id="263"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94660"/>
  </p:normalViewPr>
  <p:slideViewPr>
    <p:cSldViewPr snapToGrid="0">
      <p:cViewPr varScale="1">
        <p:scale>
          <a:sx n="59" d="100"/>
          <a:sy n="59" d="100"/>
        </p:scale>
        <p:origin x="9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6EA32C-CA40-47AA-BC33-44EC8E4A9BB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F0E554-DDA7-4D63-8213-AEB5021F9C85}" type="slidenum">
              <a:rPr lang="en-IN" smtClean="0"/>
              <a:t>‹#›</a:t>
            </a:fld>
            <a:endParaRPr lang="en-IN"/>
          </a:p>
        </p:txBody>
      </p:sp>
    </p:spTree>
    <p:extLst>
      <p:ext uri="{BB962C8B-B14F-4D97-AF65-F5344CB8AC3E}">
        <p14:creationId xmlns:p14="http://schemas.microsoft.com/office/powerpoint/2010/main" val="2092254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6EA32C-CA40-47AA-BC33-44EC8E4A9BB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F0E554-DDA7-4D63-8213-AEB5021F9C85}" type="slidenum">
              <a:rPr lang="en-IN" smtClean="0"/>
              <a:t>‹#›</a:t>
            </a:fld>
            <a:endParaRPr lang="en-IN"/>
          </a:p>
        </p:txBody>
      </p:sp>
    </p:spTree>
    <p:extLst>
      <p:ext uri="{BB962C8B-B14F-4D97-AF65-F5344CB8AC3E}">
        <p14:creationId xmlns:p14="http://schemas.microsoft.com/office/powerpoint/2010/main" val="121412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6EA32C-CA40-47AA-BC33-44EC8E4A9BB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F0E554-DDA7-4D63-8213-AEB5021F9C85}" type="slidenum">
              <a:rPr lang="en-IN" smtClean="0"/>
              <a:t>‹#›</a:t>
            </a:fld>
            <a:endParaRPr lang="en-IN"/>
          </a:p>
        </p:txBody>
      </p:sp>
    </p:spTree>
    <p:extLst>
      <p:ext uri="{BB962C8B-B14F-4D97-AF65-F5344CB8AC3E}">
        <p14:creationId xmlns:p14="http://schemas.microsoft.com/office/powerpoint/2010/main" val="1116877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6EA32C-CA40-47AA-BC33-44EC8E4A9BB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F0E554-DDA7-4D63-8213-AEB5021F9C8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81287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6EA32C-CA40-47AA-BC33-44EC8E4A9BB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F0E554-DDA7-4D63-8213-AEB5021F9C85}" type="slidenum">
              <a:rPr lang="en-IN" smtClean="0"/>
              <a:t>‹#›</a:t>
            </a:fld>
            <a:endParaRPr lang="en-IN"/>
          </a:p>
        </p:txBody>
      </p:sp>
    </p:spTree>
    <p:extLst>
      <p:ext uri="{BB962C8B-B14F-4D97-AF65-F5344CB8AC3E}">
        <p14:creationId xmlns:p14="http://schemas.microsoft.com/office/powerpoint/2010/main" val="4090157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6EA32C-CA40-47AA-BC33-44EC8E4A9BB1}"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F0E554-DDA7-4D63-8213-AEB5021F9C85}" type="slidenum">
              <a:rPr lang="en-IN" smtClean="0"/>
              <a:t>‹#›</a:t>
            </a:fld>
            <a:endParaRPr lang="en-IN"/>
          </a:p>
        </p:txBody>
      </p:sp>
    </p:spTree>
    <p:extLst>
      <p:ext uri="{BB962C8B-B14F-4D97-AF65-F5344CB8AC3E}">
        <p14:creationId xmlns:p14="http://schemas.microsoft.com/office/powerpoint/2010/main" val="1535203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6EA32C-CA40-47AA-BC33-44EC8E4A9BB1}"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F0E554-DDA7-4D63-8213-AEB5021F9C85}" type="slidenum">
              <a:rPr lang="en-IN" smtClean="0"/>
              <a:t>‹#›</a:t>
            </a:fld>
            <a:endParaRPr lang="en-IN"/>
          </a:p>
        </p:txBody>
      </p:sp>
    </p:spTree>
    <p:extLst>
      <p:ext uri="{BB962C8B-B14F-4D97-AF65-F5344CB8AC3E}">
        <p14:creationId xmlns:p14="http://schemas.microsoft.com/office/powerpoint/2010/main" val="3859221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EA32C-CA40-47AA-BC33-44EC8E4A9BB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F0E554-DDA7-4D63-8213-AEB5021F9C85}" type="slidenum">
              <a:rPr lang="en-IN" smtClean="0"/>
              <a:t>‹#›</a:t>
            </a:fld>
            <a:endParaRPr lang="en-IN"/>
          </a:p>
        </p:txBody>
      </p:sp>
    </p:spTree>
    <p:extLst>
      <p:ext uri="{BB962C8B-B14F-4D97-AF65-F5344CB8AC3E}">
        <p14:creationId xmlns:p14="http://schemas.microsoft.com/office/powerpoint/2010/main" val="2984845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EA32C-CA40-47AA-BC33-44EC8E4A9BB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F0E554-DDA7-4D63-8213-AEB5021F9C85}" type="slidenum">
              <a:rPr lang="en-IN" smtClean="0"/>
              <a:t>‹#›</a:t>
            </a:fld>
            <a:endParaRPr lang="en-IN"/>
          </a:p>
        </p:txBody>
      </p:sp>
    </p:spTree>
    <p:extLst>
      <p:ext uri="{BB962C8B-B14F-4D97-AF65-F5344CB8AC3E}">
        <p14:creationId xmlns:p14="http://schemas.microsoft.com/office/powerpoint/2010/main" val="1798460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6EA32C-CA40-47AA-BC33-44EC8E4A9BB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F0E554-DDA7-4D63-8213-AEB5021F9C85}" type="slidenum">
              <a:rPr lang="en-IN" smtClean="0"/>
              <a:t>‹#›</a:t>
            </a:fld>
            <a:endParaRPr lang="en-IN"/>
          </a:p>
        </p:txBody>
      </p:sp>
    </p:spTree>
    <p:extLst>
      <p:ext uri="{BB962C8B-B14F-4D97-AF65-F5344CB8AC3E}">
        <p14:creationId xmlns:p14="http://schemas.microsoft.com/office/powerpoint/2010/main" val="311445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6EA32C-CA40-47AA-BC33-44EC8E4A9BB1}" type="datetimeFigureOut">
              <a:rPr lang="en-IN" smtClean="0"/>
              <a:t>03-05-2024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F0E554-DDA7-4D63-8213-AEB5021F9C85}" type="slidenum">
              <a:rPr lang="en-IN" smtClean="0"/>
              <a:t>‹#›</a:t>
            </a:fld>
            <a:endParaRPr lang="en-IN"/>
          </a:p>
        </p:txBody>
      </p:sp>
    </p:spTree>
    <p:extLst>
      <p:ext uri="{BB962C8B-B14F-4D97-AF65-F5344CB8AC3E}">
        <p14:creationId xmlns:p14="http://schemas.microsoft.com/office/powerpoint/2010/main" val="4253937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6EA32C-CA40-47AA-BC33-44EC8E4A9BB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F0E554-DDA7-4D63-8213-AEB5021F9C85}" type="slidenum">
              <a:rPr lang="en-IN" smtClean="0"/>
              <a:t>‹#›</a:t>
            </a:fld>
            <a:endParaRPr lang="en-IN"/>
          </a:p>
        </p:txBody>
      </p:sp>
    </p:spTree>
    <p:extLst>
      <p:ext uri="{BB962C8B-B14F-4D97-AF65-F5344CB8AC3E}">
        <p14:creationId xmlns:p14="http://schemas.microsoft.com/office/powerpoint/2010/main" val="207851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6EA32C-CA40-47AA-BC33-44EC8E4A9BB1}" type="datetimeFigureOut">
              <a:rPr lang="en-IN" smtClean="0"/>
              <a:t>03-05-2024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F0E554-DDA7-4D63-8213-AEB5021F9C85}" type="slidenum">
              <a:rPr lang="en-IN" smtClean="0"/>
              <a:t>‹#›</a:t>
            </a:fld>
            <a:endParaRPr lang="en-IN"/>
          </a:p>
        </p:txBody>
      </p:sp>
    </p:spTree>
    <p:extLst>
      <p:ext uri="{BB962C8B-B14F-4D97-AF65-F5344CB8AC3E}">
        <p14:creationId xmlns:p14="http://schemas.microsoft.com/office/powerpoint/2010/main" val="86636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6EA32C-CA40-47AA-BC33-44EC8E4A9BB1}" type="datetimeFigureOut">
              <a:rPr lang="en-IN" smtClean="0"/>
              <a:t>03-05-2024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F0E554-DDA7-4D63-8213-AEB5021F9C85}" type="slidenum">
              <a:rPr lang="en-IN" smtClean="0"/>
              <a:t>‹#›</a:t>
            </a:fld>
            <a:endParaRPr lang="en-IN"/>
          </a:p>
        </p:txBody>
      </p:sp>
    </p:spTree>
    <p:extLst>
      <p:ext uri="{BB962C8B-B14F-4D97-AF65-F5344CB8AC3E}">
        <p14:creationId xmlns:p14="http://schemas.microsoft.com/office/powerpoint/2010/main" val="3851846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6EA32C-CA40-47AA-BC33-44EC8E4A9BB1}" type="datetimeFigureOut">
              <a:rPr lang="en-IN" smtClean="0"/>
              <a:t>03-05-2024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8F0E554-DDA7-4D63-8213-AEB5021F9C85}" type="slidenum">
              <a:rPr lang="en-IN" smtClean="0"/>
              <a:t>‹#›</a:t>
            </a:fld>
            <a:endParaRPr lang="en-IN"/>
          </a:p>
        </p:txBody>
      </p:sp>
    </p:spTree>
    <p:extLst>
      <p:ext uri="{BB962C8B-B14F-4D97-AF65-F5344CB8AC3E}">
        <p14:creationId xmlns:p14="http://schemas.microsoft.com/office/powerpoint/2010/main" val="248194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6EA32C-CA40-47AA-BC33-44EC8E4A9BB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F0E554-DDA7-4D63-8213-AEB5021F9C85}" type="slidenum">
              <a:rPr lang="en-IN" smtClean="0"/>
              <a:t>‹#›</a:t>
            </a:fld>
            <a:endParaRPr lang="en-IN"/>
          </a:p>
        </p:txBody>
      </p:sp>
    </p:spTree>
    <p:extLst>
      <p:ext uri="{BB962C8B-B14F-4D97-AF65-F5344CB8AC3E}">
        <p14:creationId xmlns:p14="http://schemas.microsoft.com/office/powerpoint/2010/main" val="1857086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6EA32C-CA40-47AA-BC33-44EC8E4A9BB1}" type="datetimeFigureOut">
              <a:rPr lang="en-IN" smtClean="0"/>
              <a:t>03-05-2024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F0E554-DDA7-4D63-8213-AEB5021F9C85}" type="slidenum">
              <a:rPr lang="en-IN" smtClean="0"/>
              <a:t>‹#›</a:t>
            </a:fld>
            <a:endParaRPr lang="en-IN"/>
          </a:p>
        </p:txBody>
      </p:sp>
    </p:spTree>
    <p:extLst>
      <p:ext uri="{BB962C8B-B14F-4D97-AF65-F5344CB8AC3E}">
        <p14:creationId xmlns:p14="http://schemas.microsoft.com/office/powerpoint/2010/main" val="36450076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16EA32C-CA40-47AA-BC33-44EC8E4A9BB1}" type="datetimeFigureOut">
              <a:rPr lang="en-IN" smtClean="0"/>
              <a:t>03-05-2024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8F0E554-DDA7-4D63-8213-AEB5021F9C85}" type="slidenum">
              <a:rPr lang="en-IN" smtClean="0"/>
              <a:t>‹#›</a:t>
            </a:fld>
            <a:endParaRPr lang="en-IN"/>
          </a:p>
        </p:txBody>
      </p:sp>
    </p:spTree>
    <p:extLst>
      <p:ext uri="{BB962C8B-B14F-4D97-AF65-F5344CB8AC3E}">
        <p14:creationId xmlns:p14="http://schemas.microsoft.com/office/powerpoint/2010/main" val="256160335"/>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EAEF9-F6D2-45FB-F6FE-22A7D0D09B50}"/>
              </a:ext>
            </a:extLst>
          </p:cNvPr>
          <p:cNvSpPr>
            <a:spLocks noGrp="1"/>
          </p:cNvSpPr>
          <p:nvPr>
            <p:ph type="ctrTitle"/>
          </p:nvPr>
        </p:nvSpPr>
        <p:spPr/>
        <p:txBody>
          <a:bodyPr/>
          <a:lstStyle/>
          <a:p>
            <a:r>
              <a:rPr lang="en-IN" dirty="0"/>
              <a:t>MATH6145</a:t>
            </a:r>
            <a:br>
              <a:rPr lang="en-IN" dirty="0"/>
            </a:br>
            <a:r>
              <a:rPr lang="en-IN" dirty="0"/>
              <a:t>Presenting Reports</a:t>
            </a:r>
          </a:p>
        </p:txBody>
      </p:sp>
      <p:sp>
        <p:nvSpPr>
          <p:cNvPr id="3" name="Subtitle 2">
            <a:extLst>
              <a:ext uri="{FF2B5EF4-FFF2-40B4-BE49-F238E27FC236}">
                <a16:creationId xmlns:a16="http://schemas.microsoft.com/office/drawing/2014/main" id="{EFAF02C2-70B8-93DC-41A7-24BD17E9BE8A}"/>
              </a:ext>
            </a:extLst>
          </p:cNvPr>
          <p:cNvSpPr>
            <a:spLocks noGrp="1"/>
          </p:cNvSpPr>
          <p:nvPr>
            <p:ph type="subTitle" idx="1"/>
          </p:nvPr>
        </p:nvSpPr>
        <p:spPr>
          <a:xfrm>
            <a:off x="1595269" y="3602038"/>
            <a:ext cx="9001462" cy="3103562"/>
          </a:xfrm>
        </p:spPr>
        <p:txBody>
          <a:bodyPr>
            <a:normAutofit lnSpcReduction="10000"/>
          </a:bodyPr>
          <a:lstStyle/>
          <a:p>
            <a:r>
              <a:rPr lang="en-US" dirty="0"/>
              <a:t>The Accounting, budgeting and fiscal impact of COVID-19 on the United Kingdom</a:t>
            </a:r>
          </a:p>
          <a:p>
            <a:r>
              <a:rPr lang="en-US" dirty="0"/>
              <a:t>28965736</a:t>
            </a:r>
          </a:p>
          <a:p>
            <a:r>
              <a:rPr lang="en-US" dirty="0"/>
              <a:t>Vyom Khanna</a:t>
            </a:r>
          </a:p>
          <a:p>
            <a:r>
              <a:rPr lang="en-US" dirty="0"/>
              <a:t>Data analytics and operation research in healthcare</a:t>
            </a:r>
          </a:p>
          <a:p>
            <a:r>
              <a:rPr lang="en-US" dirty="0"/>
              <a:t>Mentor: Gevorg </a:t>
            </a:r>
            <a:r>
              <a:rPr lang="en-US" dirty="0" err="1"/>
              <a:t>Stepanyan</a:t>
            </a:r>
            <a:endParaRPr lang="en-IN" dirty="0"/>
          </a:p>
        </p:txBody>
      </p:sp>
    </p:spTree>
    <p:extLst>
      <p:ext uri="{BB962C8B-B14F-4D97-AF65-F5344CB8AC3E}">
        <p14:creationId xmlns:p14="http://schemas.microsoft.com/office/powerpoint/2010/main" val="3864128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C3641-B630-1F59-378C-24F7D3188F30}"/>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CD121F88-35FB-F895-2832-38AD6BAC0CED}"/>
              </a:ext>
            </a:extLst>
          </p:cNvPr>
          <p:cNvSpPr>
            <a:spLocks noGrp="1"/>
          </p:cNvSpPr>
          <p:nvPr>
            <p:ph idx="1"/>
          </p:nvPr>
        </p:nvSpPr>
        <p:spPr>
          <a:xfrm>
            <a:off x="913795" y="2096064"/>
            <a:ext cx="10353762" cy="4761936"/>
          </a:xfrm>
        </p:spPr>
        <p:txBody>
          <a:bodyPr>
            <a:normAutofit/>
          </a:bodyPr>
          <a:lstStyle/>
          <a:p>
            <a:r>
              <a:rPr lang="en-US" dirty="0"/>
              <a:t>Data Quality and Integration</a:t>
            </a:r>
          </a:p>
          <a:p>
            <a:r>
              <a:rPr lang="en-US" dirty="0"/>
              <a:t>Privacy and Ethical Considerations</a:t>
            </a:r>
          </a:p>
          <a:p>
            <a:r>
              <a:rPr lang="en-US" dirty="0"/>
              <a:t>Resource Constraints</a:t>
            </a:r>
          </a:p>
          <a:p>
            <a:r>
              <a:rPr lang="en-US" dirty="0"/>
              <a:t>Dynamic Environment</a:t>
            </a:r>
          </a:p>
          <a:p>
            <a:r>
              <a:rPr lang="en-US" dirty="0"/>
              <a:t>Interdisciplinary Collaboration</a:t>
            </a:r>
          </a:p>
          <a:p>
            <a:r>
              <a:rPr lang="en-US" dirty="0"/>
              <a:t>Technological Infrastructure</a:t>
            </a:r>
          </a:p>
          <a:p>
            <a:r>
              <a:rPr lang="en-US" dirty="0"/>
              <a:t>Decision-making Under Uncertainty</a:t>
            </a:r>
          </a:p>
          <a:p>
            <a:r>
              <a:rPr lang="en-US" dirty="0"/>
              <a:t>Long-term Sustainability</a:t>
            </a:r>
          </a:p>
          <a:p>
            <a:r>
              <a:rPr lang="en-US" dirty="0"/>
              <a:t>healthcare optimization</a:t>
            </a:r>
            <a:endParaRPr lang="en-IN" dirty="0"/>
          </a:p>
        </p:txBody>
      </p:sp>
    </p:spTree>
    <p:extLst>
      <p:ext uri="{BB962C8B-B14F-4D97-AF65-F5344CB8AC3E}">
        <p14:creationId xmlns:p14="http://schemas.microsoft.com/office/powerpoint/2010/main" val="2445670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3A5C-2FF6-5360-3B42-7D99C0C01B9D}"/>
              </a:ext>
            </a:extLst>
          </p:cNvPr>
          <p:cNvSpPr>
            <a:spLocks noGrp="1"/>
          </p:cNvSpPr>
          <p:nvPr>
            <p:ph type="title"/>
          </p:nvPr>
        </p:nvSpPr>
        <p:spPr/>
        <p:txBody>
          <a:bodyPr/>
          <a:lstStyle/>
          <a:p>
            <a:r>
              <a:rPr lang="en-IN" dirty="0"/>
              <a:t>FUTURE DIRECTIONS</a:t>
            </a:r>
          </a:p>
        </p:txBody>
      </p:sp>
      <p:sp>
        <p:nvSpPr>
          <p:cNvPr id="3" name="Content Placeholder 2">
            <a:extLst>
              <a:ext uri="{FF2B5EF4-FFF2-40B4-BE49-F238E27FC236}">
                <a16:creationId xmlns:a16="http://schemas.microsoft.com/office/drawing/2014/main" id="{9349EAD3-1A51-0706-0154-610E8C4B88A3}"/>
              </a:ext>
            </a:extLst>
          </p:cNvPr>
          <p:cNvSpPr>
            <a:spLocks noGrp="1"/>
          </p:cNvSpPr>
          <p:nvPr>
            <p:ph idx="1"/>
          </p:nvPr>
        </p:nvSpPr>
        <p:spPr/>
        <p:txBody>
          <a:bodyPr/>
          <a:lstStyle/>
          <a:p>
            <a:r>
              <a:rPr lang="en-US" dirty="0"/>
              <a:t>Building Resilient Healthcare Systems for Future Pandemics</a:t>
            </a:r>
          </a:p>
          <a:p>
            <a:r>
              <a:rPr lang="en-US" dirty="0"/>
              <a:t>Investing in Data Analytics and Advanced Operations Research Techniques</a:t>
            </a:r>
          </a:p>
          <a:p>
            <a:r>
              <a:rPr lang="en-US" dirty="0"/>
              <a:t>Promoting Cross-sector Collaboration and Knowledge Sharing</a:t>
            </a:r>
          </a:p>
          <a:p>
            <a:r>
              <a:rPr lang="en-US" dirty="0"/>
              <a:t>Strengthening Data Infrastructure for Future Pandemic Preparedness</a:t>
            </a:r>
          </a:p>
          <a:p>
            <a:r>
              <a:rPr lang="en-US" dirty="0"/>
              <a:t>Investing in Advanced Analytics and AI for Early Detection and Response</a:t>
            </a:r>
          </a:p>
          <a:p>
            <a:r>
              <a:rPr lang="en-US" dirty="0"/>
              <a:t>Promoting Data-driven Decision Making in Healthcare Policy</a:t>
            </a:r>
          </a:p>
        </p:txBody>
      </p:sp>
    </p:spTree>
    <p:extLst>
      <p:ext uri="{BB962C8B-B14F-4D97-AF65-F5344CB8AC3E}">
        <p14:creationId xmlns:p14="http://schemas.microsoft.com/office/powerpoint/2010/main" val="65548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BAFF-3DE2-EB6C-5888-67FA043240FB}"/>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9EB1F1BE-B809-AFC8-168D-B5C867EA850C}"/>
              </a:ext>
            </a:extLst>
          </p:cNvPr>
          <p:cNvSpPr>
            <a:spLocks noGrp="1"/>
          </p:cNvSpPr>
          <p:nvPr>
            <p:ph idx="1"/>
          </p:nvPr>
        </p:nvSpPr>
        <p:spPr/>
        <p:txBody>
          <a:bodyPr>
            <a:normAutofit/>
          </a:bodyPr>
          <a:lstStyle/>
          <a:p>
            <a:pPr marL="0" indent="0" algn="ctr">
              <a:buNone/>
            </a:pPr>
            <a:r>
              <a:rPr lang="en-IN" sz="2800" dirty="0"/>
              <a:t>Questions and Answers?</a:t>
            </a:r>
          </a:p>
        </p:txBody>
      </p:sp>
    </p:spTree>
    <p:extLst>
      <p:ext uri="{BB962C8B-B14F-4D97-AF65-F5344CB8AC3E}">
        <p14:creationId xmlns:p14="http://schemas.microsoft.com/office/powerpoint/2010/main" val="258311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3C12-4102-83CF-2CC9-F6EDBBD5AA7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F189DA4D-26C2-E8CE-F074-ABB7E820D3A3}"/>
              </a:ext>
            </a:extLst>
          </p:cNvPr>
          <p:cNvSpPr>
            <a:spLocks noGrp="1"/>
          </p:cNvSpPr>
          <p:nvPr>
            <p:ph idx="1"/>
          </p:nvPr>
        </p:nvSpPr>
        <p:spPr/>
        <p:txBody>
          <a:bodyPr/>
          <a:lstStyle/>
          <a:p>
            <a:r>
              <a:rPr lang="en-US" dirty="0"/>
              <a:t>Our goal is to leverage </a:t>
            </a:r>
            <a:r>
              <a:rPr lang="en-US" b="1" dirty="0"/>
              <a:t>Data Analytics</a:t>
            </a:r>
            <a:r>
              <a:rPr lang="en-US" dirty="0"/>
              <a:t> and </a:t>
            </a:r>
            <a:r>
              <a:rPr lang="en-US" b="1" dirty="0"/>
              <a:t>Operation Research </a:t>
            </a:r>
            <a:r>
              <a:rPr lang="en-US" dirty="0"/>
              <a:t>techniques in the healthcare sector, especially COVID–19 in the UK.</a:t>
            </a:r>
          </a:p>
          <a:p>
            <a:r>
              <a:rPr lang="en-US" b="1" dirty="0"/>
              <a:t>Understanding Data Analytics:</a:t>
            </a:r>
            <a:r>
              <a:rPr lang="en-US" dirty="0"/>
              <a:t> Harnessing the power of data to make informed decisions.</a:t>
            </a:r>
          </a:p>
          <a:p>
            <a:r>
              <a:rPr lang="en-US" b="1" dirty="0"/>
              <a:t>Operation Research in Action:</a:t>
            </a:r>
            <a:r>
              <a:rPr lang="en-US" dirty="0"/>
              <a:t> Using mathematical modelling and statistical analysis to </a:t>
            </a:r>
            <a:r>
              <a:rPr lang="en-US" dirty="0" err="1"/>
              <a:t>optimise</a:t>
            </a:r>
            <a:r>
              <a:rPr lang="en-US" dirty="0"/>
              <a:t> healthcare operations.</a:t>
            </a:r>
          </a:p>
          <a:p>
            <a:r>
              <a:rPr lang="en-US" b="1" dirty="0"/>
              <a:t>Intersection of Both Fields:</a:t>
            </a:r>
            <a:r>
              <a:rPr lang="en-US" dirty="0"/>
              <a:t> How combining these two fields can </a:t>
            </a:r>
            <a:r>
              <a:rPr lang="en-US" dirty="0" err="1"/>
              <a:t>revolutionise</a:t>
            </a:r>
            <a:r>
              <a:rPr lang="en-US" dirty="0"/>
              <a:t> healthcare.</a:t>
            </a:r>
            <a:endParaRPr lang="en-IN" dirty="0"/>
          </a:p>
        </p:txBody>
      </p:sp>
    </p:spTree>
    <p:extLst>
      <p:ext uri="{BB962C8B-B14F-4D97-AF65-F5344CB8AC3E}">
        <p14:creationId xmlns:p14="http://schemas.microsoft.com/office/powerpoint/2010/main" val="130270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E788B-8705-4BEE-2F8B-AA5BD976818C}"/>
              </a:ext>
            </a:extLst>
          </p:cNvPr>
          <p:cNvSpPr>
            <a:spLocks noGrp="1"/>
          </p:cNvSpPr>
          <p:nvPr>
            <p:ph type="title"/>
          </p:nvPr>
        </p:nvSpPr>
        <p:spPr/>
        <p:txBody>
          <a:bodyPr/>
          <a:lstStyle/>
          <a:p>
            <a:r>
              <a:rPr lang="en-IN" dirty="0"/>
              <a:t>Data Analytics and operation research in UK during covid 19</a:t>
            </a:r>
          </a:p>
        </p:txBody>
      </p:sp>
      <p:sp>
        <p:nvSpPr>
          <p:cNvPr id="3" name="Content Placeholder 2">
            <a:extLst>
              <a:ext uri="{FF2B5EF4-FFF2-40B4-BE49-F238E27FC236}">
                <a16:creationId xmlns:a16="http://schemas.microsoft.com/office/drawing/2014/main" id="{6235AEAC-2528-9FFF-8327-69E39F19135C}"/>
              </a:ext>
            </a:extLst>
          </p:cNvPr>
          <p:cNvSpPr>
            <a:spLocks noGrp="1"/>
          </p:cNvSpPr>
          <p:nvPr>
            <p:ph idx="1"/>
          </p:nvPr>
        </p:nvSpPr>
        <p:spPr/>
        <p:txBody>
          <a:bodyPr>
            <a:normAutofit lnSpcReduction="10000"/>
          </a:bodyPr>
          <a:lstStyle/>
          <a:p>
            <a:r>
              <a:rPr lang="en-US" dirty="0"/>
              <a:t>Data analytics facilitated the tracking of disease spread, identification of hotspots, and prediction of healthcare resource needs, aiding in proactive planning and response.</a:t>
            </a:r>
          </a:p>
          <a:p>
            <a:r>
              <a:rPr lang="en-US" dirty="0"/>
              <a:t>Operations research techniques were employed to optimize healthcare operations, including resource allocation, staff scheduling, and supply chain management, ensuring efficient and effective delivery of care.</a:t>
            </a:r>
          </a:p>
          <a:p>
            <a:r>
              <a:rPr lang="en-US" dirty="0"/>
              <a:t>The integration of data analytics and operations research methodologies provided valuable insights that guided public health interventions, vaccination strategies, and healthcare system adaptations, ultimately contributing to the management and mitigation of the pandemic's impact in the UK.</a:t>
            </a:r>
            <a:endParaRPr lang="en-IN" dirty="0"/>
          </a:p>
        </p:txBody>
      </p:sp>
    </p:spTree>
    <p:extLst>
      <p:ext uri="{BB962C8B-B14F-4D97-AF65-F5344CB8AC3E}">
        <p14:creationId xmlns:p14="http://schemas.microsoft.com/office/powerpoint/2010/main" val="1734766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CE8A9-3D1D-729C-4A00-EBF35B566AFB}"/>
              </a:ext>
            </a:extLst>
          </p:cNvPr>
          <p:cNvSpPr>
            <a:spLocks noGrp="1"/>
          </p:cNvSpPr>
          <p:nvPr>
            <p:ph type="title"/>
          </p:nvPr>
        </p:nvSpPr>
        <p:spPr/>
        <p:txBody>
          <a:bodyPr/>
          <a:lstStyle/>
          <a:p>
            <a:r>
              <a:rPr lang="en-IN" dirty="0"/>
              <a:t>DATA SOURCES</a:t>
            </a:r>
          </a:p>
        </p:txBody>
      </p:sp>
      <p:sp>
        <p:nvSpPr>
          <p:cNvPr id="3" name="Content Placeholder 2">
            <a:extLst>
              <a:ext uri="{FF2B5EF4-FFF2-40B4-BE49-F238E27FC236}">
                <a16:creationId xmlns:a16="http://schemas.microsoft.com/office/drawing/2014/main" id="{56A9BBA8-8D6A-221B-F41F-4A85B13DDFC2}"/>
              </a:ext>
            </a:extLst>
          </p:cNvPr>
          <p:cNvSpPr>
            <a:spLocks noGrp="1"/>
          </p:cNvSpPr>
          <p:nvPr>
            <p:ph idx="1"/>
          </p:nvPr>
        </p:nvSpPr>
        <p:spPr/>
        <p:txBody>
          <a:bodyPr/>
          <a:lstStyle/>
          <a:p>
            <a:r>
              <a:rPr lang="en-US" dirty="0"/>
              <a:t>Public Health England (PHE) Data</a:t>
            </a:r>
          </a:p>
          <a:p>
            <a:r>
              <a:rPr lang="en-US" dirty="0"/>
              <a:t>NHS Data (Hospital Admissions, Testing, Vaccinations)</a:t>
            </a:r>
          </a:p>
          <a:p>
            <a:r>
              <a:rPr lang="en-US" dirty="0"/>
              <a:t>Track and Trace Data</a:t>
            </a:r>
          </a:p>
          <a:p>
            <a:r>
              <a:rPr lang="en-US" dirty="0"/>
              <a:t>Epidemiological Data from Research Institutions</a:t>
            </a:r>
            <a:endParaRPr lang="en-IN" dirty="0"/>
          </a:p>
        </p:txBody>
      </p:sp>
    </p:spTree>
    <p:extLst>
      <p:ext uri="{BB962C8B-B14F-4D97-AF65-F5344CB8AC3E}">
        <p14:creationId xmlns:p14="http://schemas.microsoft.com/office/powerpoint/2010/main" val="185274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E927-0707-D6DF-4A21-245E49492085}"/>
              </a:ext>
            </a:extLst>
          </p:cNvPr>
          <p:cNvSpPr>
            <a:spLocks noGrp="1"/>
          </p:cNvSpPr>
          <p:nvPr>
            <p:ph type="title"/>
          </p:nvPr>
        </p:nvSpPr>
        <p:spPr/>
        <p:txBody>
          <a:bodyPr/>
          <a:lstStyle/>
          <a:p>
            <a:r>
              <a:rPr lang="en-IN" dirty="0"/>
              <a:t>DATA ANALYTICS AND OPERATION RESEARCH TECHNIQUES</a:t>
            </a:r>
          </a:p>
        </p:txBody>
      </p:sp>
      <p:sp>
        <p:nvSpPr>
          <p:cNvPr id="3" name="Content Placeholder 2">
            <a:extLst>
              <a:ext uri="{FF2B5EF4-FFF2-40B4-BE49-F238E27FC236}">
                <a16:creationId xmlns:a16="http://schemas.microsoft.com/office/drawing/2014/main" id="{684193E2-7F1F-141D-12C6-1B335DB4BED1}"/>
              </a:ext>
            </a:extLst>
          </p:cNvPr>
          <p:cNvSpPr>
            <a:spLocks noGrp="1"/>
          </p:cNvSpPr>
          <p:nvPr>
            <p:ph idx="1"/>
          </p:nvPr>
        </p:nvSpPr>
        <p:spPr>
          <a:xfrm>
            <a:off x="913795" y="2096064"/>
            <a:ext cx="10353762" cy="4761936"/>
          </a:xfrm>
        </p:spPr>
        <p:txBody>
          <a:bodyPr>
            <a:normAutofit fontScale="70000" lnSpcReduction="20000"/>
          </a:bodyPr>
          <a:lstStyle/>
          <a:p>
            <a:pPr marL="0" indent="0">
              <a:buNone/>
            </a:pPr>
            <a:r>
              <a:rPr lang="en-IN" dirty="0"/>
              <a:t>DATA ANALYTICS AND OPERATION RESEARCH TECHNIQUES USED </a:t>
            </a:r>
          </a:p>
          <a:p>
            <a:r>
              <a:rPr lang="en-IN" dirty="0"/>
              <a:t>Impact on UK Government Finances</a:t>
            </a:r>
          </a:p>
          <a:p>
            <a:r>
              <a:rPr lang="en-IN" dirty="0"/>
              <a:t>Modes of Government Accounting</a:t>
            </a:r>
          </a:p>
          <a:p>
            <a:r>
              <a:rPr lang="en-IN" dirty="0"/>
              <a:t>Data Analytics and Decision-Making in Healthcare</a:t>
            </a:r>
          </a:p>
          <a:p>
            <a:r>
              <a:rPr lang="en-IN" dirty="0"/>
              <a:t>Practical Implications for Healthcare</a:t>
            </a:r>
          </a:p>
          <a:p>
            <a:r>
              <a:rPr lang="en-IN" dirty="0"/>
              <a:t>Forecasting Healthcare Burden Metrics</a:t>
            </a:r>
          </a:p>
          <a:p>
            <a:r>
              <a:rPr lang="en-IN" dirty="0"/>
              <a:t>Planning Tool Development</a:t>
            </a:r>
          </a:p>
          <a:p>
            <a:r>
              <a:rPr lang="en-IN" dirty="0"/>
              <a:t>ED Attendance Patterns Post-Lockdown</a:t>
            </a:r>
          </a:p>
          <a:p>
            <a:r>
              <a:rPr lang="en-IN" dirty="0"/>
              <a:t>Digital Transformation in Healthcare</a:t>
            </a:r>
          </a:p>
          <a:p>
            <a:r>
              <a:rPr lang="en-IN" dirty="0"/>
              <a:t>Fiscal Impacts and Policy Responses</a:t>
            </a:r>
          </a:p>
          <a:p>
            <a:r>
              <a:rPr lang="en-IN" dirty="0"/>
              <a:t>Testing, Tracing, and Isolation Strategies</a:t>
            </a:r>
          </a:p>
          <a:p>
            <a:r>
              <a:rPr lang="en-IN" dirty="0"/>
              <a:t>Data-Driven Patient Allocation Model</a:t>
            </a:r>
          </a:p>
          <a:p>
            <a:r>
              <a:rPr lang="en-IN" dirty="0"/>
              <a:t>Role of Big Data Analytics in Pandemic Control</a:t>
            </a:r>
          </a:p>
        </p:txBody>
      </p:sp>
    </p:spTree>
    <p:extLst>
      <p:ext uri="{BB962C8B-B14F-4D97-AF65-F5344CB8AC3E}">
        <p14:creationId xmlns:p14="http://schemas.microsoft.com/office/powerpoint/2010/main" val="54593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0D42F-4CC7-3B51-B58B-ED9E7973911E}"/>
              </a:ext>
            </a:extLst>
          </p:cNvPr>
          <p:cNvSpPr>
            <a:spLocks noGrp="1"/>
          </p:cNvSpPr>
          <p:nvPr>
            <p:ph type="title"/>
          </p:nvPr>
        </p:nvSpPr>
        <p:spPr/>
        <p:txBody>
          <a:bodyPr/>
          <a:lstStyle/>
          <a:p>
            <a:r>
              <a:rPr lang="en-IN" dirty="0"/>
              <a:t>CASE 1 – DATA ANALYTICS </a:t>
            </a:r>
            <a:br>
              <a:rPr lang="en-IN" dirty="0"/>
            </a:br>
            <a:r>
              <a:rPr lang="en-IN" dirty="0"/>
              <a:t>( big data analytics )</a:t>
            </a:r>
          </a:p>
        </p:txBody>
      </p:sp>
      <p:pic>
        <p:nvPicPr>
          <p:cNvPr id="4" name="Content Placeholder 4">
            <a:extLst>
              <a:ext uri="{FF2B5EF4-FFF2-40B4-BE49-F238E27FC236}">
                <a16:creationId xmlns:a16="http://schemas.microsoft.com/office/drawing/2014/main" id="{4CE28E8B-B954-767B-52D9-890BA74E78FC}"/>
              </a:ext>
            </a:extLst>
          </p:cNvPr>
          <p:cNvPicPr>
            <a:picLocks noGrp="1" noChangeAspect="1"/>
          </p:cNvPicPr>
          <p:nvPr>
            <p:ph idx="1"/>
          </p:nvPr>
        </p:nvPicPr>
        <p:blipFill>
          <a:blip r:embed="rId2"/>
          <a:stretch>
            <a:fillRect/>
          </a:stretch>
        </p:blipFill>
        <p:spPr>
          <a:xfrm>
            <a:off x="913795" y="2095500"/>
            <a:ext cx="10353761" cy="3695700"/>
          </a:xfrm>
        </p:spPr>
      </p:pic>
      <p:sp>
        <p:nvSpPr>
          <p:cNvPr id="6" name="TextBox 5">
            <a:extLst>
              <a:ext uri="{FF2B5EF4-FFF2-40B4-BE49-F238E27FC236}">
                <a16:creationId xmlns:a16="http://schemas.microsoft.com/office/drawing/2014/main" id="{12DDF630-5866-F8DF-B0DD-E8C05E304BB1}"/>
              </a:ext>
            </a:extLst>
          </p:cNvPr>
          <p:cNvSpPr txBox="1"/>
          <p:nvPr/>
        </p:nvSpPr>
        <p:spPr>
          <a:xfrm>
            <a:off x="3269255" y="6079123"/>
            <a:ext cx="6097836" cy="338554"/>
          </a:xfrm>
          <a:prstGeom prst="rect">
            <a:avLst/>
          </a:prstGeom>
          <a:noFill/>
        </p:spPr>
        <p:txBody>
          <a:bodyPr wrap="square">
            <a:spAutoFit/>
          </a:bodyPr>
          <a:lstStyle/>
          <a:p>
            <a:pPr algn="ctr"/>
            <a:r>
              <a:rPr lang="en-US" sz="1600" b="0" i="0" u="none" strike="noStrike" baseline="0" dirty="0">
                <a:latin typeface="PalatinoLinotype-Roman"/>
              </a:rPr>
              <a:t>Potential application areas of big data analytics for COVID‐19.</a:t>
            </a:r>
          </a:p>
        </p:txBody>
      </p:sp>
    </p:spTree>
    <p:extLst>
      <p:ext uri="{BB962C8B-B14F-4D97-AF65-F5344CB8AC3E}">
        <p14:creationId xmlns:p14="http://schemas.microsoft.com/office/powerpoint/2010/main" val="429266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79C03-25B2-3B57-185B-9AEBDA5075CC}"/>
              </a:ext>
            </a:extLst>
          </p:cNvPr>
          <p:cNvSpPr>
            <a:spLocks noGrp="1"/>
          </p:cNvSpPr>
          <p:nvPr>
            <p:ph type="title"/>
          </p:nvPr>
        </p:nvSpPr>
        <p:spPr/>
        <p:txBody>
          <a:bodyPr/>
          <a:lstStyle/>
          <a:p>
            <a:r>
              <a:rPr lang="en-IN" dirty="0"/>
              <a:t>CASE 1 – DATA ANALYTICS </a:t>
            </a:r>
            <a:br>
              <a:rPr lang="en-IN" dirty="0"/>
            </a:br>
            <a:r>
              <a:rPr lang="en-IN" dirty="0"/>
              <a:t>( big data analytics )</a:t>
            </a:r>
          </a:p>
        </p:txBody>
      </p:sp>
      <p:sp>
        <p:nvSpPr>
          <p:cNvPr id="3" name="Content Placeholder 2">
            <a:extLst>
              <a:ext uri="{FF2B5EF4-FFF2-40B4-BE49-F238E27FC236}">
                <a16:creationId xmlns:a16="http://schemas.microsoft.com/office/drawing/2014/main" id="{17CA7A57-424C-358B-FE4F-4DCAF9817714}"/>
              </a:ext>
            </a:extLst>
          </p:cNvPr>
          <p:cNvSpPr>
            <a:spLocks noGrp="1"/>
          </p:cNvSpPr>
          <p:nvPr>
            <p:ph idx="1"/>
          </p:nvPr>
        </p:nvSpPr>
        <p:spPr/>
        <p:txBody>
          <a:bodyPr/>
          <a:lstStyle/>
          <a:p>
            <a:r>
              <a:rPr lang="en-US" b="1" dirty="0"/>
              <a:t>Diagnostic:</a:t>
            </a:r>
            <a:r>
              <a:rPr lang="en-US" dirty="0"/>
              <a:t> Detect and track cases, predict outbreaks, and assist in diagnosis.</a:t>
            </a:r>
          </a:p>
          <a:p>
            <a:r>
              <a:rPr lang="en-US" b="1" dirty="0"/>
              <a:t>Care Level Determination:</a:t>
            </a:r>
            <a:r>
              <a:rPr lang="en-US" dirty="0"/>
              <a:t> Prioritize patients, and predict medical needs.</a:t>
            </a:r>
          </a:p>
          <a:p>
            <a:r>
              <a:rPr lang="en-US" b="1" dirty="0"/>
              <a:t>Healthcare Decision Making:</a:t>
            </a:r>
            <a:r>
              <a:rPr lang="en-US" dirty="0"/>
              <a:t> Resource allocation, system management.</a:t>
            </a:r>
          </a:p>
          <a:p>
            <a:r>
              <a:rPr lang="en-US" b="1" dirty="0"/>
              <a:t>Pharmaceutical:</a:t>
            </a:r>
            <a:r>
              <a:rPr lang="en-US" dirty="0"/>
              <a:t> Accelerate drug discovery, assist in clinical trials, aid in vaccine production and distribution.</a:t>
            </a:r>
            <a:endParaRPr lang="en-IN" dirty="0"/>
          </a:p>
        </p:txBody>
      </p:sp>
    </p:spTree>
    <p:extLst>
      <p:ext uri="{BB962C8B-B14F-4D97-AF65-F5344CB8AC3E}">
        <p14:creationId xmlns:p14="http://schemas.microsoft.com/office/powerpoint/2010/main" val="34733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0C531-9995-276F-2558-FF418D2DAD07}"/>
              </a:ext>
            </a:extLst>
          </p:cNvPr>
          <p:cNvSpPr>
            <a:spLocks noGrp="1"/>
          </p:cNvSpPr>
          <p:nvPr>
            <p:ph type="title"/>
          </p:nvPr>
        </p:nvSpPr>
        <p:spPr/>
        <p:txBody>
          <a:bodyPr/>
          <a:lstStyle/>
          <a:p>
            <a:r>
              <a:rPr lang="en-IN"/>
              <a:t>CASE 2 – OPERATION RESEARCH</a:t>
            </a:r>
            <a:br>
              <a:rPr lang="en-IN"/>
            </a:br>
            <a:r>
              <a:rPr lang="en-IN"/>
              <a:t>bed forecasting</a:t>
            </a:r>
            <a:endParaRPr lang="en-IN" dirty="0"/>
          </a:p>
        </p:txBody>
      </p:sp>
      <p:pic>
        <p:nvPicPr>
          <p:cNvPr id="5" name="Content Placeholder 4">
            <a:extLst>
              <a:ext uri="{FF2B5EF4-FFF2-40B4-BE49-F238E27FC236}">
                <a16:creationId xmlns:a16="http://schemas.microsoft.com/office/drawing/2014/main" id="{2057AD40-1105-1D88-C02C-45ADB555D72D}"/>
              </a:ext>
            </a:extLst>
          </p:cNvPr>
          <p:cNvPicPr>
            <a:picLocks noGrp="1" noChangeAspect="1"/>
          </p:cNvPicPr>
          <p:nvPr>
            <p:ph idx="1"/>
          </p:nvPr>
        </p:nvPicPr>
        <p:blipFill>
          <a:blip r:embed="rId2"/>
          <a:stretch>
            <a:fillRect/>
          </a:stretch>
        </p:blipFill>
        <p:spPr>
          <a:xfrm>
            <a:off x="913795" y="2095500"/>
            <a:ext cx="10353760" cy="3695700"/>
          </a:xfrm>
        </p:spPr>
      </p:pic>
      <p:sp>
        <p:nvSpPr>
          <p:cNvPr id="7" name="TextBox 6">
            <a:extLst>
              <a:ext uri="{FF2B5EF4-FFF2-40B4-BE49-F238E27FC236}">
                <a16:creationId xmlns:a16="http://schemas.microsoft.com/office/drawing/2014/main" id="{72AA4BC5-9C49-4EDE-25BA-9A5B25DC56A6}"/>
              </a:ext>
            </a:extLst>
          </p:cNvPr>
          <p:cNvSpPr txBox="1"/>
          <p:nvPr/>
        </p:nvSpPr>
        <p:spPr>
          <a:xfrm>
            <a:off x="913793" y="5934670"/>
            <a:ext cx="10353761" cy="923330"/>
          </a:xfrm>
          <a:prstGeom prst="rect">
            <a:avLst/>
          </a:prstGeom>
          <a:noFill/>
        </p:spPr>
        <p:txBody>
          <a:bodyPr wrap="square">
            <a:spAutoFit/>
          </a:bodyPr>
          <a:lstStyle/>
          <a:p>
            <a:pPr algn="just"/>
            <a:r>
              <a:rPr lang="en-US" sz="1800" b="0" i="0" u="none" strike="noStrike" baseline="0" dirty="0">
                <a:latin typeface="AdvTTb5929f4c"/>
              </a:rPr>
              <a:t>Observed and predicted number of new patients - Poisson modelling – April 20, 2020. The dark bars are the actual numbers of new admissions by day. The lighter boxplots show the predicted numbers of expected admissions by day</a:t>
            </a:r>
            <a:endParaRPr lang="en-IN" dirty="0"/>
          </a:p>
        </p:txBody>
      </p:sp>
    </p:spTree>
    <p:extLst>
      <p:ext uri="{BB962C8B-B14F-4D97-AF65-F5344CB8AC3E}">
        <p14:creationId xmlns:p14="http://schemas.microsoft.com/office/powerpoint/2010/main" val="532743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4DE66-4167-FA1E-BC7D-2134FEFDE677}"/>
              </a:ext>
            </a:extLst>
          </p:cNvPr>
          <p:cNvSpPr>
            <a:spLocks noGrp="1"/>
          </p:cNvSpPr>
          <p:nvPr>
            <p:ph type="title"/>
          </p:nvPr>
        </p:nvSpPr>
        <p:spPr/>
        <p:txBody>
          <a:bodyPr/>
          <a:lstStyle/>
          <a:p>
            <a:r>
              <a:rPr lang="en-IN" dirty="0"/>
              <a:t>CASE 2 – OPERATION RESEARCH</a:t>
            </a:r>
            <a:br>
              <a:rPr lang="en-IN" dirty="0"/>
            </a:br>
            <a:r>
              <a:rPr lang="en-IN" dirty="0"/>
              <a:t>bed forecasting</a:t>
            </a:r>
          </a:p>
        </p:txBody>
      </p:sp>
      <p:sp>
        <p:nvSpPr>
          <p:cNvPr id="3" name="Content Placeholder 2">
            <a:extLst>
              <a:ext uri="{FF2B5EF4-FFF2-40B4-BE49-F238E27FC236}">
                <a16:creationId xmlns:a16="http://schemas.microsoft.com/office/drawing/2014/main" id="{E1EA7920-F7F4-2C71-9152-EF9F9E4C7F5F}"/>
              </a:ext>
            </a:extLst>
          </p:cNvPr>
          <p:cNvSpPr>
            <a:spLocks noGrp="1"/>
          </p:cNvSpPr>
          <p:nvPr>
            <p:ph idx="1"/>
          </p:nvPr>
        </p:nvSpPr>
        <p:spPr>
          <a:xfrm>
            <a:off x="913795" y="2096064"/>
            <a:ext cx="10353762" cy="4761936"/>
          </a:xfrm>
        </p:spPr>
        <p:txBody>
          <a:bodyPr>
            <a:normAutofit/>
          </a:bodyPr>
          <a:lstStyle/>
          <a:p>
            <a:r>
              <a:rPr lang="en-US" dirty="0"/>
              <a:t>This chart represents the number of admissions per day. The y-axis indicates the count of admissions, ranging from 0 to 15. Each bar corresponds to a day and the height of the bar represents the number of admissions on that day.</a:t>
            </a:r>
          </a:p>
          <a:p>
            <a:r>
              <a:rPr lang="en-US" dirty="0"/>
              <a:t>Most bars are dark blue, representing finalized data points. However, there are some bars at the end of the chart that are patterned and lighter in </a:t>
            </a:r>
            <a:r>
              <a:rPr lang="en-US" dirty="0" err="1"/>
              <a:t>colour</a:t>
            </a:r>
            <a:r>
              <a:rPr lang="en-US" dirty="0"/>
              <a:t>, possibly indicating projected or incomplete data.</a:t>
            </a:r>
          </a:p>
          <a:p>
            <a:r>
              <a:rPr lang="en-US" dirty="0"/>
              <a:t>Additionally, there are scattered dots above some bars, which might represent outliers or anomalies in the data.</a:t>
            </a:r>
          </a:p>
          <a:p>
            <a:r>
              <a:rPr lang="en-US" dirty="0"/>
              <a:t>This chart provides a visual representation of trends over time regarding daily admissions, useful for analyzing patterns or making decisions based on the frequency and distribution of these admissions.</a:t>
            </a:r>
            <a:endParaRPr lang="en-IN" dirty="0"/>
          </a:p>
        </p:txBody>
      </p:sp>
    </p:spTree>
    <p:extLst>
      <p:ext uri="{BB962C8B-B14F-4D97-AF65-F5344CB8AC3E}">
        <p14:creationId xmlns:p14="http://schemas.microsoft.com/office/powerpoint/2010/main" val="6535949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373</TotalTime>
  <Words>666</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AdvTTb5929f4c</vt:lpstr>
      <vt:lpstr>Arial</vt:lpstr>
      <vt:lpstr>Bookman Old Style</vt:lpstr>
      <vt:lpstr>PalatinoLinotype-Roman</vt:lpstr>
      <vt:lpstr>Rockwell</vt:lpstr>
      <vt:lpstr>Damask</vt:lpstr>
      <vt:lpstr>MATH6145 Presenting Reports</vt:lpstr>
      <vt:lpstr>Introduction</vt:lpstr>
      <vt:lpstr>Data Analytics and operation research in UK during covid 19</vt:lpstr>
      <vt:lpstr>DATA SOURCES</vt:lpstr>
      <vt:lpstr>DATA ANALYTICS AND OPERATION RESEARCH TECHNIQUES</vt:lpstr>
      <vt:lpstr>CASE 1 – DATA ANALYTICS  ( big data analytics )</vt:lpstr>
      <vt:lpstr>CASE 1 – DATA ANALYTICS  ( big data analytics )</vt:lpstr>
      <vt:lpstr>CASE 2 – OPERATION RESEARCH bed forecasting</vt:lpstr>
      <vt:lpstr>CASE 2 – OPERATION RESEARCH bed forecasting</vt:lpstr>
      <vt:lpstr>Challenges</vt:lpstr>
      <vt:lpstr>FUTURE DIRECTIONS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MATH6145 Presenting Reports</dc:title>
  <dc:creator>Vyom Khanna</dc:creator>
  <cp:lastModifiedBy>Vyom Khanna</cp:lastModifiedBy>
  <cp:revision>6</cp:revision>
  <dcterms:created xsi:type="dcterms:W3CDTF">2024-05-02T17:32:35Z</dcterms:created>
  <dcterms:modified xsi:type="dcterms:W3CDTF">2024-05-03T13:22:09Z</dcterms:modified>
</cp:coreProperties>
</file>